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3.xml" ContentType="application/vnd.openxmlformats-officedocument.drawingml.chart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charts/chart4.xml" ContentType="application/vnd.openxmlformats-officedocument.drawingml.char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charts/chart5.xml" ContentType="application/vnd.openxmlformats-officedocument.drawingml.chart+xml"/>
  <Override PartName="/ppt/notesSlides/notesSlide39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371" r:id="rId2"/>
    <p:sldId id="529" r:id="rId3"/>
    <p:sldId id="536" r:id="rId4"/>
    <p:sldId id="449" r:id="rId5"/>
    <p:sldId id="566" r:id="rId6"/>
    <p:sldId id="597" r:id="rId7"/>
    <p:sldId id="569" r:id="rId8"/>
    <p:sldId id="571" r:id="rId9"/>
    <p:sldId id="447" r:id="rId10"/>
    <p:sldId id="500" r:id="rId11"/>
    <p:sldId id="592" r:id="rId12"/>
    <p:sldId id="593" r:id="rId13"/>
    <p:sldId id="572" r:id="rId14"/>
    <p:sldId id="565" r:id="rId15"/>
    <p:sldId id="542" r:id="rId16"/>
    <p:sldId id="460" r:id="rId17"/>
    <p:sldId id="470" r:id="rId18"/>
    <p:sldId id="577" r:id="rId19"/>
    <p:sldId id="605" r:id="rId20"/>
    <p:sldId id="580" r:id="rId21"/>
    <p:sldId id="581" r:id="rId22"/>
    <p:sldId id="560" r:id="rId23"/>
    <p:sldId id="606" r:id="rId24"/>
    <p:sldId id="480" r:id="rId25"/>
    <p:sldId id="591" r:id="rId26"/>
    <p:sldId id="503" r:id="rId27"/>
    <p:sldId id="543" r:id="rId28"/>
    <p:sldId id="482" r:id="rId29"/>
    <p:sldId id="552" r:id="rId30"/>
    <p:sldId id="553" r:id="rId31"/>
    <p:sldId id="551" r:id="rId32"/>
    <p:sldId id="544" r:id="rId33"/>
    <p:sldId id="608" r:id="rId34"/>
    <p:sldId id="604" r:id="rId35"/>
    <p:sldId id="609" r:id="rId36"/>
    <p:sldId id="610" r:id="rId37"/>
    <p:sldId id="611" r:id="rId38"/>
    <p:sldId id="612" r:id="rId39"/>
    <p:sldId id="613" r:id="rId40"/>
    <p:sldId id="614" r:id="rId41"/>
    <p:sldId id="615" r:id="rId42"/>
    <p:sldId id="616" r:id="rId43"/>
    <p:sldId id="617" r:id="rId44"/>
    <p:sldId id="618" r:id="rId45"/>
    <p:sldId id="619" r:id="rId46"/>
    <p:sldId id="620" r:id="rId47"/>
    <p:sldId id="621" r:id="rId48"/>
    <p:sldId id="622" r:id="rId49"/>
    <p:sldId id="623" r:id="rId50"/>
    <p:sldId id="624" r:id="rId51"/>
    <p:sldId id="625" r:id="rId5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vincha" initials="k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064FBA"/>
    <a:srgbClr val="FF7C80"/>
    <a:srgbClr val="FF8C69"/>
    <a:srgbClr val="404F21"/>
    <a:srgbClr val="EEC31C"/>
    <a:srgbClr val="F4DB64"/>
    <a:srgbClr val="FFFF99"/>
    <a:srgbClr val="1D23A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91" autoAdjust="0"/>
    <p:restoredTop sz="97020" autoAdjust="0"/>
  </p:normalViewPr>
  <p:slideViewPr>
    <p:cSldViewPr>
      <p:cViewPr varScale="1">
        <p:scale>
          <a:sx n="104" d="100"/>
          <a:sy n="104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notesMaster" Target="notesMasters/notesMaster1.xml"/><Relationship Id="rId54" Type="http://schemas.openxmlformats.org/officeDocument/2006/relationships/handoutMaster" Target="handoutMasters/handoutMaster1.xml"/><Relationship Id="rId55" Type="http://schemas.openxmlformats.org/officeDocument/2006/relationships/printerSettings" Target="printerSettings/printerSettings1.bin"/><Relationship Id="rId56" Type="http://schemas.openxmlformats.org/officeDocument/2006/relationships/commentAuthors" Target="commentAuthors.xml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vincha\Dropbox\hpca2014-plots\results_al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vincha\Dropbox\hpca2014-plots\results_al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vincha\Dropbox\hpca2014-plots\rfc_trend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vincha\Dropbox\hpca2014-plots\results_al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vincha\Dropbox\hpca2014-plots\results_al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vincha\Dropbox\hpca2014-plots\results_al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vincha\Dropbox\micro2013-plots\rfc_trend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vincha\Dropbox\hpca2014-plots\results_al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8455774728112"/>
          <c:y val="0.0467742613904031"/>
          <c:w val="0.664499010478371"/>
          <c:h val="0.695810798818112"/>
        </c:manualLayout>
      </c:layout>
      <c:barChart>
        <c:barDir val="col"/>
        <c:grouping val="clustered"/>
        <c:varyColors val="0"/>
        <c:ser>
          <c:idx val="4"/>
          <c:order val="0"/>
          <c:tx>
            <c:v>All-Bank</c:v>
          </c:tx>
          <c:spPr>
            <a:pattFill prst="divot">
              <a:fgClr>
                <a:schemeClr val="tx1">
                  <a:lumMod val="95000"/>
                  <a:lumOff val="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val>
            <c:numRef>
              <c:f>scurves_all!$G$64:$I$64</c:f>
              <c:numCache>
                <c:formatCode>General</c:formatCode>
                <c:ptCount val="3"/>
                <c:pt idx="0">
                  <c:v>5.535874973633975</c:v>
                </c:pt>
                <c:pt idx="1">
                  <c:v>5.302418047791929</c:v>
                </c:pt>
                <c:pt idx="2">
                  <c:v>4.83113468138753</c:v>
                </c:pt>
              </c:numCache>
            </c:numRef>
          </c:val>
        </c:ser>
        <c:ser>
          <c:idx val="1"/>
          <c:order val="1"/>
          <c:tx>
            <c:v>Per-Bank</c:v>
          </c:tx>
          <c:spPr>
            <a:pattFill prst="ltDnDiag">
              <a:fgClr>
                <a:schemeClr val="tx1"/>
              </a:fgClr>
              <a:bgClr>
                <a:prstClr val="white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scurves_all!$G$65:$I$65</c:f>
              <c:numCache>
                <c:formatCode>General</c:formatCode>
                <c:ptCount val="3"/>
                <c:pt idx="0">
                  <c:v>5.755113495089312</c:v>
                </c:pt>
                <c:pt idx="1">
                  <c:v>5.52556439580259</c:v>
                </c:pt>
                <c:pt idx="2">
                  <c:v>5.0271282827439</c:v>
                </c:pt>
              </c:numCache>
            </c:numRef>
          </c:val>
        </c:ser>
        <c:ser>
          <c:idx val="2"/>
          <c:order val="2"/>
          <c:tx>
            <c:strRef>
              <c:f>'multi-core-fix'!$A$48</c:f>
              <c:strCache>
                <c:ptCount val="1"/>
                <c:pt idx="0">
                  <c:v>Elastic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scurves_all!$G$66:$I$66</c:f>
              <c:numCache>
                <c:formatCode>General</c:formatCode>
                <c:ptCount val="3"/>
                <c:pt idx="0">
                  <c:v>5.634341618497776</c:v>
                </c:pt>
                <c:pt idx="1">
                  <c:v>5.38029795802782</c:v>
                </c:pt>
                <c:pt idx="2">
                  <c:v>4.891055177941427</c:v>
                </c:pt>
              </c:numCache>
            </c:numRef>
          </c:val>
        </c:ser>
        <c:ser>
          <c:idx val="3"/>
          <c:order val="3"/>
          <c:tx>
            <c:strRef>
              <c:f>scurves_all!$A$67</c:f>
              <c:strCache>
                <c:ptCount val="1"/>
                <c:pt idx="0">
                  <c:v>DARP</c:v>
                </c:pt>
              </c:strCache>
            </c:strRef>
          </c:tx>
          <c:spPr>
            <a:solidFill>
              <a:srgbClr val="6699FF"/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scurves_all!$G$67:$I$67</c:f>
              <c:numCache>
                <c:formatCode>General</c:formatCode>
                <c:ptCount val="3"/>
                <c:pt idx="0">
                  <c:v>5.95370703409367</c:v>
                </c:pt>
                <c:pt idx="1">
                  <c:v>5.81619350258852</c:v>
                </c:pt>
                <c:pt idx="2">
                  <c:v>5.23167174691737</c:v>
                </c:pt>
              </c:numCache>
            </c:numRef>
          </c:val>
        </c:ser>
        <c:ser>
          <c:idx val="6"/>
          <c:order val="4"/>
          <c:tx>
            <c:v>SARP</c:v>
          </c:tx>
          <c:spPr>
            <a:solidFill>
              <a:schemeClr val="accent3">
                <a:lumMod val="50000"/>
              </a:schemeClr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scurves_all!$G$71:$I$71</c:f>
              <c:numCache>
                <c:formatCode>General</c:formatCode>
                <c:ptCount val="3"/>
                <c:pt idx="0">
                  <c:v>5.97768586340373</c:v>
                </c:pt>
                <c:pt idx="1">
                  <c:v>5.9151601519346</c:v>
                </c:pt>
                <c:pt idx="2">
                  <c:v>5.72950979325834</c:v>
                </c:pt>
              </c:numCache>
            </c:numRef>
          </c:val>
        </c:ser>
        <c:ser>
          <c:idx val="5"/>
          <c:order val="5"/>
          <c:tx>
            <c:v>DSARP</c:v>
          </c:tx>
          <c:spPr>
            <a:solidFill>
              <a:schemeClr val="accent6"/>
            </a:solidFill>
            <a:ln w="6350">
              <a:solidFill>
                <a:schemeClr val="tx1"/>
              </a:solidFill>
            </a:ln>
          </c:spPr>
          <c:invertIfNegative val="0"/>
          <c:val>
            <c:numRef>
              <c:f>scurves_all!$G$70:$I$70</c:f>
              <c:numCache>
                <c:formatCode>General</c:formatCode>
                <c:ptCount val="3"/>
                <c:pt idx="0">
                  <c:v>5.97229638740283</c:v>
                </c:pt>
                <c:pt idx="1">
                  <c:v>5.95427675277262</c:v>
                </c:pt>
                <c:pt idx="2">
                  <c:v>5.80585148393848</c:v>
                </c:pt>
              </c:numCache>
            </c:numRef>
          </c:val>
        </c:ser>
        <c:ser>
          <c:idx val="0"/>
          <c:order val="6"/>
          <c:tx>
            <c:v>Ideal</c:v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scurves_all!$G$69:$I$69</c:f>
              <c:numCache>
                <c:formatCode>General</c:formatCode>
                <c:ptCount val="3"/>
                <c:pt idx="0">
                  <c:v>6.025241688849847</c:v>
                </c:pt>
                <c:pt idx="1">
                  <c:v>6.025241688849847</c:v>
                </c:pt>
                <c:pt idx="2">
                  <c:v>6.025241688849847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90886440"/>
        <c:axId val="-2090883160"/>
      </c:barChart>
      <c:catAx>
        <c:axId val="-20908864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DRAM Chip Density</a:t>
                </a:r>
              </a:p>
            </c:rich>
          </c:tx>
          <c:layout>
            <c:manualLayout>
              <c:xMode val="edge"/>
              <c:yMode val="edge"/>
              <c:x val="0.343729533808274"/>
              <c:y val="0.83765605020526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270">
            <a:solidFill>
              <a:schemeClr val="bg1">
                <a:lumMod val="65000"/>
              </a:schemeClr>
            </a:solidFill>
          </a:ln>
        </c:spPr>
        <c:crossAx val="-2090883160"/>
        <c:crosses val="autoZero"/>
        <c:auto val="1"/>
        <c:lblAlgn val="ctr"/>
        <c:lblOffset val="100"/>
        <c:noMultiLvlLbl val="0"/>
      </c:catAx>
      <c:valAx>
        <c:axId val="-2090883160"/>
        <c:scaling>
          <c:orientation val="minMax"/>
          <c:max val="6.5"/>
          <c:min val="0.0"/>
        </c:scaling>
        <c:delete val="0"/>
        <c:axPos val="l"/>
        <c:majorGridlines>
          <c:spPr>
            <a:ln w="3175"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dirty="0" smtClean="0"/>
                  <a:t>Weighted Speedup</a:t>
                </a:r>
                <a:r>
                  <a:rPr lang="en-US" sz="2400" baseline="0" dirty="0" smtClean="0"/>
                  <a:t> (</a:t>
                </a:r>
                <a:r>
                  <a:rPr lang="en-US" sz="2400" baseline="0" dirty="0" err="1" smtClean="0"/>
                  <a:t>GeoMean</a:t>
                </a:r>
                <a:r>
                  <a:rPr lang="en-US" sz="2400" baseline="0" dirty="0" smtClean="0"/>
                  <a:t>)</a:t>
                </a:r>
                <a:endParaRPr lang="en-US" sz="2400" dirty="0" smtClean="0"/>
              </a:p>
            </c:rich>
          </c:tx>
          <c:layout>
            <c:manualLayout>
              <c:xMode val="edge"/>
              <c:yMode val="edge"/>
              <c:x val="0.0046134084782097"/>
              <c:y val="0.11225938699946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270">
            <a:solidFill>
              <a:schemeClr val="bg1">
                <a:lumMod val="65000"/>
              </a:schemeClr>
            </a:solidFill>
          </a:ln>
        </c:spPr>
        <c:crossAx val="-2090886440"/>
        <c:crosses val="autoZero"/>
        <c:crossBetween val="between"/>
        <c:majorUnit val="1.0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803385607459252"/>
          <c:y val="0.0972403089036947"/>
          <c:w val="0.196614392540748"/>
          <c:h val="0.646904540644601"/>
        </c:manualLayout>
      </c:layout>
      <c:overlay val="0"/>
      <c:spPr>
        <a:noFill/>
        <a:ln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2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4715237531098"/>
          <c:y val="0.0467742613904031"/>
          <c:w val="0.678239460657043"/>
          <c:h val="0.695810798818112"/>
        </c:manualLayout>
      </c:layout>
      <c:barChart>
        <c:barDir val="col"/>
        <c:grouping val="clustered"/>
        <c:varyColors val="0"/>
        <c:ser>
          <c:idx val="4"/>
          <c:order val="0"/>
          <c:tx>
            <c:v>All-Bank</c:v>
          </c:tx>
          <c:spPr>
            <a:pattFill prst="divo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val>
            <c:numRef>
              <c:f>energy!$B$22:$D$22</c:f>
              <c:numCache>
                <c:formatCode>General</c:formatCode>
                <c:ptCount val="3"/>
                <c:pt idx="0">
                  <c:v>38.29737486</c:v>
                </c:pt>
                <c:pt idx="1">
                  <c:v>40.28002957</c:v>
                </c:pt>
                <c:pt idx="2">
                  <c:v>44.89668047999999</c:v>
                </c:pt>
              </c:numCache>
            </c:numRef>
          </c:val>
        </c:ser>
        <c:ser>
          <c:idx val="1"/>
          <c:order val="1"/>
          <c:tx>
            <c:v>Per-Bank</c:v>
          </c:tx>
          <c:spPr>
            <a:pattFill prst="ltDnDiag">
              <a:fgClr>
                <a:schemeClr val="tx1"/>
              </a:fgClr>
              <a:bgClr>
                <a:prstClr val="white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energy!$B$24:$D$24</c:f>
              <c:numCache>
                <c:formatCode>General</c:formatCode>
                <c:ptCount val="3"/>
                <c:pt idx="0">
                  <c:v>38.01339984</c:v>
                </c:pt>
                <c:pt idx="1">
                  <c:v>39.98934172</c:v>
                </c:pt>
                <c:pt idx="2">
                  <c:v>44.55212982</c:v>
                </c:pt>
              </c:numCache>
            </c:numRef>
          </c:val>
        </c:ser>
        <c:ser>
          <c:idx val="2"/>
          <c:order val="2"/>
          <c:tx>
            <c:strRef>
              <c:f>'multi-core-fix'!$A$48</c:f>
              <c:strCache>
                <c:ptCount val="1"/>
                <c:pt idx="0">
                  <c:v>Elastic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energy!$B$23:$D$23</c:f>
              <c:numCache>
                <c:formatCode>General</c:formatCode>
                <c:ptCount val="3"/>
                <c:pt idx="0">
                  <c:v>37.50487284</c:v>
                </c:pt>
                <c:pt idx="1">
                  <c:v>39.31686032</c:v>
                </c:pt>
                <c:pt idx="2">
                  <c:v>44.15089965</c:v>
                </c:pt>
              </c:numCache>
            </c:numRef>
          </c:val>
        </c:ser>
        <c:ser>
          <c:idx val="3"/>
          <c:order val="3"/>
          <c:tx>
            <c:strRef>
              <c:f>scurves_all!$A$67</c:f>
              <c:strCache>
                <c:ptCount val="1"/>
                <c:pt idx="0">
                  <c:v>DARP</c:v>
                </c:pt>
              </c:strCache>
            </c:strRef>
          </c:tx>
          <c:spPr>
            <a:solidFill>
              <a:srgbClr val="6699FF"/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energy!$B$25:$D$25</c:f>
              <c:numCache>
                <c:formatCode>General</c:formatCode>
                <c:ptCount val="3"/>
                <c:pt idx="0">
                  <c:v>37.19101498</c:v>
                </c:pt>
                <c:pt idx="1">
                  <c:v>38.5880554</c:v>
                </c:pt>
                <c:pt idx="2">
                  <c:v>43.2499876</c:v>
                </c:pt>
              </c:numCache>
            </c:numRef>
          </c:val>
        </c:ser>
        <c:ser>
          <c:idx val="6"/>
          <c:order val="4"/>
          <c:tx>
            <c:v>SARP</c:v>
          </c:tx>
          <c:spPr>
            <a:solidFill>
              <a:schemeClr val="accent3">
                <a:lumMod val="50000"/>
              </a:schemeClr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energy!$B$26:$D$26</c:f>
              <c:numCache>
                <c:formatCode>General</c:formatCode>
                <c:ptCount val="3"/>
                <c:pt idx="0">
                  <c:v>37.10956219</c:v>
                </c:pt>
                <c:pt idx="1">
                  <c:v>38.32202032</c:v>
                </c:pt>
                <c:pt idx="2">
                  <c:v>41.0808851</c:v>
                </c:pt>
              </c:numCache>
            </c:numRef>
          </c:val>
        </c:ser>
        <c:ser>
          <c:idx val="5"/>
          <c:order val="5"/>
          <c:tx>
            <c:v>DSARP</c:v>
          </c:tx>
          <c:spPr>
            <a:solidFill>
              <a:schemeClr val="accent6"/>
            </a:solidFill>
            <a:ln w="6350">
              <a:solidFill>
                <a:schemeClr val="tx1"/>
              </a:solidFill>
            </a:ln>
          </c:spPr>
          <c:invertIfNegative val="0"/>
          <c:val>
            <c:numRef>
              <c:f>energy!$B$27:$D$27</c:f>
              <c:numCache>
                <c:formatCode>General</c:formatCode>
                <c:ptCount val="3"/>
                <c:pt idx="0">
                  <c:v>37.13696439</c:v>
                </c:pt>
                <c:pt idx="1">
                  <c:v>38.19702453</c:v>
                </c:pt>
                <c:pt idx="2">
                  <c:v>40.84946035</c:v>
                </c:pt>
              </c:numCache>
            </c:numRef>
          </c:val>
        </c:ser>
        <c:ser>
          <c:idx val="0"/>
          <c:order val="6"/>
          <c:tx>
            <c:v>Ideal</c:v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energy!$B$28:$D$28</c:f>
              <c:numCache>
                <c:formatCode>General</c:formatCode>
                <c:ptCount val="3"/>
                <c:pt idx="0">
                  <c:v>36.62837379</c:v>
                </c:pt>
                <c:pt idx="1">
                  <c:v>36.62837379</c:v>
                </c:pt>
                <c:pt idx="2">
                  <c:v>36.62837379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27881672"/>
        <c:axId val="-2101138360"/>
      </c:barChart>
      <c:catAx>
        <c:axId val="-20278816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DRAM Chip Density</a:t>
                </a:r>
              </a:p>
            </c:rich>
          </c:tx>
          <c:layout>
            <c:manualLayout>
              <c:xMode val="edge"/>
              <c:yMode val="edge"/>
              <c:x val="0.343729533808274"/>
              <c:y val="0.83765605020526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270">
            <a:solidFill>
              <a:schemeClr val="bg1">
                <a:lumMod val="65000"/>
              </a:schemeClr>
            </a:solidFill>
          </a:ln>
        </c:spPr>
        <c:crossAx val="-2101138360"/>
        <c:crosses val="autoZero"/>
        <c:auto val="1"/>
        <c:lblAlgn val="ctr"/>
        <c:lblOffset val="100"/>
        <c:noMultiLvlLbl val="0"/>
      </c:catAx>
      <c:valAx>
        <c:axId val="-2101138360"/>
        <c:scaling>
          <c:orientation val="minMax"/>
          <c:max val="45.0"/>
          <c:min val="0.0"/>
        </c:scaling>
        <c:delete val="0"/>
        <c:axPos val="l"/>
        <c:majorGridlines>
          <c:spPr>
            <a:ln w="3175"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Energy per Access (nJ)</a:t>
                </a:r>
              </a:p>
            </c:rich>
          </c:tx>
          <c:layout>
            <c:manualLayout>
              <c:xMode val="edge"/>
              <c:yMode val="edge"/>
              <c:x val="4.03290015504668E-6"/>
              <c:y val="0.12810102055878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270">
            <a:solidFill>
              <a:schemeClr val="bg1">
                <a:lumMod val="65000"/>
              </a:schemeClr>
            </a:solidFill>
          </a:ln>
        </c:spPr>
        <c:crossAx val="-2027881672"/>
        <c:crosses val="autoZero"/>
        <c:crossBetween val="between"/>
        <c:majorUnit val="5.0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809593829516112"/>
          <c:y val="0.0972403089036947"/>
          <c:w val="0.190406170483888"/>
          <c:h val="0.646904540644601"/>
        </c:manualLayout>
      </c:layout>
      <c:overlay val="0"/>
      <c:spPr>
        <a:noFill/>
        <a:ln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2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964772785755"/>
          <c:y val="0.0695633561643835"/>
          <c:w val="0.761523789305749"/>
          <c:h val="0.660967783769082"/>
        </c:manualLayout>
      </c:layout>
      <c:scatterChart>
        <c:scatterStyle val="lineMarker"/>
        <c:varyColors val="0"/>
        <c:ser>
          <c:idx val="0"/>
          <c:order val="0"/>
          <c:spPr>
            <a:ln w="47625">
              <a:noFill/>
            </a:ln>
            <a:effectLst/>
          </c:spPr>
          <c:marker>
            <c:symbol val="triangle"/>
            <c:size val="16"/>
            <c:spPr>
              <a:noFill/>
              <a:ln w="12700">
                <a:solidFill>
                  <a:schemeClr val="tx1"/>
                </a:solidFill>
              </a:ln>
              <a:effectLst/>
            </c:spPr>
          </c:marker>
          <c:xVal>
            <c:numRef>
              <c:f>Sheet1!$L$36:$N$36</c:f>
              <c:numCache>
                <c:formatCode>General</c:formatCode>
                <c:ptCount val="3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</c:numCache>
            </c:numRef>
          </c:xVal>
          <c:yVal>
            <c:numRef>
              <c:f>Sheet1!$L$58:$N$58</c:f>
              <c:numCache>
                <c:formatCode>General</c:formatCode>
                <c:ptCount val="3"/>
                <c:pt idx="0">
                  <c:v>1.5</c:v>
                </c:pt>
                <c:pt idx="1">
                  <c:v>2.1</c:v>
                </c:pt>
                <c:pt idx="2">
                  <c:v>3.4</c:v>
                </c:pt>
              </c:numCache>
            </c:numRef>
          </c:yVal>
          <c:smooth val="0"/>
        </c:ser>
        <c:ser>
          <c:idx val="2"/>
          <c:order val="1"/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Sheet1!$L$23:$Q$23</c:f>
              <c:numCache>
                <c:formatCode>General</c:formatCode>
                <c:ptCount val="6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  <c:pt idx="4">
                  <c:v>16.0</c:v>
                </c:pt>
                <c:pt idx="5">
                  <c:v>32.0</c:v>
                </c:pt>
              </c:numCache>
            </c:numRef>
          </c:xVal>
          <c:yVal>
            <c:numRef>
              <c:f>Sheet1!$L$60:$Q$60</c:f>
              <c:numCache>
                <c:formatCode>General</c:formatCode>
                <c:ptCount val="6"/>
                <c:pt idx="0">
                  <c:v>1.5</c:v>
                </c:pt>
                <c:pt idx="1">
                  <c:v>2.1</c:v>
                </c:pt>
                <c:pt idx="2">
                  <c:v>3.4</c:v>
                </c:pt>
                <c:pt idx="3">
                  <c:v>5.899999999999999</c:v>
                </c:pt>
                <c:pt idx="4">
                  <c:v>11.1</c:v>
                </c:pt>
                <c:pt idx="5">
                  <c:v>21.3</c:v>
                </c:pt>
              </c:numCache>
            </c:numRef>
          </c:yVal>
          <c:smooth val="0"/>
        </c:ser>
        <c:ser>
          <c:idx val="3"/>
          <c:order val="2"/>
          <c:spPr>
            <a:ln w="47625">
              <a:noFill/>
            </a:ln>
            <a:effectLst/>
          </c:spPr>
          <c:marker>
            <c:symbol val="triangle"/>
            <c:size val="16"/>
            <c:spPr>
              <a:noFill/>
              <a:ln w="12700">
                <a:solidFill>
                  <a:schemeClr val="tx1"/>
                </a:solidFill>
              </a:ln>
              <a:effectLst/>
            </c:spPr>
          </c:marker>
          <c:xVal>
            <c:numRef>
              <c:f>Sheet1!$O$57</c:f>
              <c:numCache>
                <c:formatCode>General</c:formatCode>
                <c:ptCount val="1"/>
                <c:pt idx="0">
                  <c:v>8.0</c:v>
                </c:pt>
              </c:numCache>
            </c:numRef>
          </c:xVal>
          <c:yVal>
            <c:numRef>
              <c:f>Sheet1!$O$61</c:f>
              <c:numCache>
                <c:formatCode>General</c:formatCode>
                <c:ptCount val="1"/>
                <c:pt idx="0">
                  <c:v>4.5</c:v>
                </c:pt>
              </c:numCache>
            </c:numRef>
          </c:yVal>
          <c:smooth val="0"/>
        </c:ser>
        <c:ser>
          <c:idx val="1"/>
          <c:order val="3"/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Sheet1!$L$23:$Q$23</c:f>
              <c:numCache>
                <c:formatCode>General</c:formatCode>
                <c:ptCount val="6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  <c:pt idx="4">
                  <c:v>16.0</c:v>
                </c:pt>
                <c:pt idx="5">
                  <c:v>32.0</c:v>
                </c:pt>
              </c:numCache>
            </c:numRef>
          </c:xVal>
          <c:yVal>
            <c:numRef>
              <c:f>Sheet1!$L$59:$Q$59</c:f>
              <c:numCache>
                <c:formatCode>General</c:formatCode>
                <c:ptCount val="6"/>
                <c:pt idx="2">
                  <c:v>3.4</c:v>
                </c:pt>
                <c:pt idx="3">
                  <c:v>4.5</c:v>
                </c:pt>
                <c:pt idx="4">
                  <c:v>6.8</c:v>
                </c:pt>
                <c:pt idx="5">
                  <c:v>11.5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20383128"/>
        <c:axId val="1772726776"/>
      </c:scatterChart>
      <c:valAx>
        <c:axId val="2020383128"/>
        <c:scaling>
          <c:orientation val="minMax"/>
          <c:max val="32.0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Gigabits (Gb) per DRAM Chip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772726776"/>
        <c:crosses val="autoZero"/>
        <c:crossBetween val="midCat"/>
        <c:majorUnit val="16.0"/>
      </c:valAx>
      <c:valAx>
        <c:axId val="1772726776"/>
        <c:scaling>
          <c:orientation val="minMax"/>
          <c:max val="25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Unavailability (%)</a:t>
                </a:r>
              </a:p>
            </c:rich>
          </c:tx>
          <c:layout>
            <c:manualLayout>
              <c:xMode val="edge"/>
              <c:yMode val="edge"/>
              <c:x val="0.000897624849572105"/>
              <c:y val="0.061693104119235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20383128"/>
        <c:crosses val="autoZero"/>
        <c:crossBetween val="midCat"/>
        <c:majorUnit val="5.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9803246882822"/>
          <c:y val="0.0467742034489466"/>
          <c:w val="0.647437119488527"/>
          <c:h val="0.663552760890856"/>
        </c:manualLayout>
      </c:layout>
      <c:barChart>
        <c:barDir val="col"/>
        <c:grouping val="clustered"/>
        <c:varyColors val="0"/>
        <c:ser>
          <c:idx val="4"/>
          <c:order val="0"/>
          <c:tx>
            <c:v>REFab</c:v>
          </c:tx>
          <c:spPr>
            <a:pattFill prst="divo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val>
            <c:numRef>
              <c:f>scurves_all!$G$76:$I$76</c:f>
              <c:numCache>
                <c:formatCode>General</c:formatCode>
                <c:ptCount val="3"/>
                <c:pt idx="0">
                  <c:v>1.80318329493</c:v>
                </c:pt>
                <c:pt idx="1">
                  <c:v>1.90408889778</c:v>
                </c:pt>
                <c:pt idx="2">
                  <c:v>2.1428430266</c:v>
                </c:pt>
              </c:numCache>
            </c:numRef>
          </c:val>
        </c:ser>
        <c:ser>
          <c:idx val="2"/>
          <c:order val="1"/>
          <c:tx>
            <c:strRef>
              <c:f>'multi-core-fix'!$A$48</c:f>
              <c:strCache>
                <c:ptCount val="1"/>
                <c:pt idx="0">
                  <c:v>Elastic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scurves_all!$G$77:$I$77</c:f>
              <c:numCache>
                <c:formatCode>General</c:formatCode>
                <c:ptCount val="3"/>
                <c:pt idx="0">
                  <c:v>1.77469389236</c:v>
                </c:pt>
                <c:pt idx="1">
                  <c:v>1.87691171949</c:v>
                </c:pt>
                <c:pt idx="2">
                  <c:v>2.11517040095</c:v>
                </c:pt>
              </c:numCache>
            </c:numRef>
          </c:val>
        </c:ser>
        <c:ser>
          <c:idx val="1"/>
          <c:order val="2"/>
          <c:tx>
            <c:strRef>
              <c:f>'multi-core-fix'!$A$47</c:f>
              <c:strCache>
                <c:ptCount val="1"/>
                <c:pt idx="0">
                  <c:v>REFpb</c:v>
                </c:pt>
              </c:strCache>
            </c:strRef>
          </c:tx>
          <c:spPr>
            <a:pattFill prst="ltDnDiag">
              <a:fgClr>
                <a:schemeClr val="tx1"/>
              </a:fgClr>
              <a:bgClr>
                <a:prstClr val="white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scurves_all!$G$78:$I$78</c:f>
              <c:numCache>
                <c:formatCode>General</c:formatCode>
                <c:ptCount val="3"/>
                <c:pt idx="0">
                  <c:v>1.65938698876</c:v>
                </c:pt>
                <c:pt idx="1">
                  <c:v>1.74723112213</c:v>
                </c:pt>
                <c:pt idx="2">
                  <c:v>2.29255473047</c:v>
                </c:pt>
              </c:numCache>
            </c:numRef>
          </c:val>
        </c:ser>
        <c:ser>
          <c:idx val="3"/>
          <c:order val="3"/>
          <c:tx>
            <c:strRef>
              <c:f>scurves_all!$A$67</c:f>
              <c:strCache>
                <c:ptCount val="1"/>
                <c:pt idx="0">
                  <c:v>DARP</c:v>
                </c:pt>
              </c:strCache>
            </c:strRef>
          </c:tx>
          <c:spPr>
            <a:solidFill>
              <a:schemeClr val="accent1"/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scurves_all!$G$79:$I$79</c:f>
              <c:numCache>
                <c:formatCode>General</c:formatCode>
                <c:ptCount val="3"/>
                <c:pt idx="0">
                  <c:v>1.62476029615</c:v>
                </c:pt>
                <c:pt idx="1">
                  <c:v>1.67879491155</c:v>
                </c:pt>
                <c:pt idx="2">
                  <c:v>2.04771540096</c:v>
                </c:pt>
              </c:numCache>
            </c:numRef>
          </c:val>
        </c:ser>
        <c:ser>
          <c:idx val="6"/>
          <c:order val="4"/>
          <c:tx>
            <c:v>SARP</c:v>
          </c:tx>
          <c:spPr>
            <a:solidFill>
              <a:schemeClr val="accent3">
                <a:lumMod val="50000"/>
              </a:schemeClr>
            </a:solidFill>
            <a:ln w="6350"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scurves_all!$G$80:$I$80</c:f>
              <c:numCache>
                <c:formatCode>General</c:formatCode>
                <c:ptCount val="3"/>
                <c:pt idx="0">
                  <c:v>1.60697378446</c:v>
                </c:pt>
                <c:pt idx="1">
                  <c:v>1.623110577</c:v>
                </c:pt>
                <c:pt idx="2">
                  <c:v>1.69814843358</c:v>
                </c:pt>
              </c:numCache>
            </c:numRef>
          </c:val>
        </c:ser>
        <c:ser>
          <c:idx val="0"/>
          <c:order val="5"/>
          <c:tx>
            <c:v>Ideal</c:v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scurves_all!$G$81:$I$81</c:f>
              <c:numCache>
                <c:formatCode>General</c:formatCode>
                <c:ptCount val="3"/>
                <c:pt idx="0">
                  <c:v>1.6306389466</c:v>
                </c:pt>
                <c:pt idx="1">
                  <c:v>1.6306389466</c:v>
                </c:pt>
                <c:pt idx="2">
                  <c:v>1.6306389466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26772392"/>
        <c:axId val="1774028744"/>
      </c:barChart>
      <c:catAx>
        <c:axId val="-20267723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DRAM Chip Density</a:t>
                </a:r>
              </a:p>
            </c:rich>
          </c:tx>
          <c:layout>
            <c:manualLayout>
              <c:xMode val="edge"/>
              <c:yMode val="edge"/>
              <c:x val="0.345217666711466"/>
              <c:y val="0.80799991702648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270">
            <a:solidFill>
              <a:schemeClr val="tx1"/>
            </a:solidFill>
          </a:ln>
        </c:spPr>
        <c:crossAx val="1774028744"/>
        <c:crosses val="autoZero"/>
        <c:auto val="1"/>
        <c:lblAlgn val="ctr"/>
        <c:lblOffset val="100"/>
        <c:noMultiLvlLbl val="0"/>
      </c:catAx>
      <c:valAx>
        <c:axId val="1774028744"/>
        <c:scaling>
          <c:orientation val="minMax"/>
          <c:max val="2.5"/>
          <c:min val="0.0"/>
        </c:scaling>
        <c:delete val="0"/>
        <c:axPos val="l"/>
        <c:majorGridlines>
          <c:spPr>
            <a:ln w="3175">
              <a:solidFill>
                <a:schemeClr val="tx1"/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Average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Maximum </a:t>
                </a:r>
                <a:r>
                  <a:rPr lang="en-US" dirty="0"/>
                  <a:t>Slowdown (</a:t>
                </a:r>
                <a:r>
                  <a:rPr lang="en-US" i="0" dirty="0">
                    <a:solidFill>
                      <a:srgbClr val="FF0000"/>
                    </a:solidFill>
                  </a:rPr>
                  <a:t>lower is better</a:t>
                </a:r>
                <a:r>
                  <a:rPr lang="en-US" dirty="0"/>
                  <a:t>)</a:t>
                </a:r>
              </a:p>
            </c:rich>
          </c:tx>
          <c:layout>
            <c:manualLayout>
              <c:xMode val="edge"/>
              <c:yMode val="edge"/>
              <c:x val="3.9838765485709E-6"/>
              <c:y val="0.07265517385659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270">
            <a:solidFill>
              <a:schemeClr val="tx1"/>
            </a:solidFill>
          </a:ln>
        </c:spPr>
        <c:crossAx val="-2026772392"/>
        <c:crosses val="autoZero"/>
        <c:crossBetween val="between"/>
        <c:majorUnit val="0.5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829876302590889"/>
          <c:y val="0.014441201939125"/>
          <c:w val="0.15478515625"/>
          <c:h val="0.838552569830438"/>
        </c:manualLayout>
      </c:layout>
      <c:overlay val="0"/>
      <c:spPr>
        <a:noFill/>
        <a:ln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850893638295"/>
          <c:y val="0.0467742613904031"/>
          <c:w val="0.689103830893208"/>
          <c:h val="0.695810798818112"/>
        </c:manualLayout>
      </c:layout>
      <c:barChart>
        <c:barDir val="col"/>
        <c:grouping val="clustered"/>
        <c:varyColors val="0"/>
        <c:ser>
          <c:idx val="4"/>
          <c:order val="0"/>
          <c:tx>
            <c:v>REFab</c:v>
          </c:tx>
          <c:spPr>
            <a:pattFill prst="divo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val>
            <c:numRef>
              <c:f>scurves_all!$I$195:$K$195</c:f>
              <c:numCache>
                <c:formatCode>General</c:formatCode>
                <c:ptCount val="3"/>
                <c:pt idx="0">
                  <c:v>5.815954056289958</c:v>
                </c:pt>
                <c:pt idx="1">
                  <c:v>5.693495205979984</c:v>
                </c:pt>
                <c:pt idx="2">
                  <c:v>5.45129299046</c:v>
                </c:pt>
              </c:numCache>
            </c:numRef>
          </c:val>
        </c:ser>
        <c:ser>
          <c:idx val="1"/>
          <c:order val="1"/>
          <c:tx>
            <c:strRef>
              <c:f>'multi-core-fix'!$A$47</c:f>
              <c:strCache>
                <c:ptCount val="1"/>
                <c:pt idx="0">
                  <c:v>REFpb</c:v>
                </c:pt>
              </c:strCache>
            </c:strRef>
          </c:tx>
          <c:spPr>
            <a:pattFill prst="ltDnDiag">
              <a:fgClr>
                <a:schemeClr val="tx1"/>
              </a:fgClr>
              <a:bgClr>
                <a:prstClr val="white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scurves_all!$I$196:$K$196</c:f>
              <c:numCache>
                <c:formatCode>General</c:formatCode>
                <c:ptCount val="3"/>
                <c:pt idx="0">
                  <c:v>5.94813905078</c:v>
                </c:pt>
                <c:pt idx="1">
                  <c:v>5.845786454789986</c:v>
                </c:pt>
                <c:pt idx="2">
                  <c:v>5.50765508269</c:v>
                </c:pt>
              </c:numCache>
            </c:numRef>
          </c:val>
        </c:ser>
        <c:ser>
          <c:idx val="5"/>
          <c:order val="2"/>
          <c:tx>
            <c:strRef>
              <c:f>scurves_all!$O$93</c:f>
              <c:strCache>
                <c:ptCount val="1"/>
                <c:pt idx="0">
                  <c:v>(D+S)ARP</c:v>
                </c:pt>
              </c:strCache>
            </c:strRef>
          </c:tx>
          <c:spPr>
            <a:solidFill>
              <a:schemeClr val="accent6"/>
            </a:solidFill>
            <a:ln w="6350">
              <a:solidFill>
                <a:schemeClr val="tx1"/>
              </a:solidFill>
            </a:ln>
          </c:spPr>
          <c:invertIfNegative val="0"/>
          <c:val>
            <c:numRef>
              <c:f>scurves_all!$I$197:$K$197</c:f>
              <c:numCache>
                <c:formatCode>General</c:formatCode>
                <c:ptCount val="3"/>
                <c:pt idx="0">
                  <c:v>6.008484617069971</c:v>
                </c:pt>
                <c:pt idx="1">
                  <c:v>5.99569957969</c:v>
                </c:pt>
                <c:pt idx="2">
                  <c:v>5.948785261279981</c:v>
                </c:pt>
              </c:numCache>
            </c:numRef>
          </c:val>
        </c:ser>
        <c:ser>
          <c:idx val="0"/>
          <c:order val="3"/>
          <c:tx>
            <c:v>Ideal</c:v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scurves_all!$G$69:$I$69</c:f>
              <c:numCache>
                <c:formatCode>General</c:formatCode>
                <c:ptCount val="3"/>
                <c:pt idx="0">
                  <c:v>6.025241688849847</c:v>
                </c:pt>
                <c:pt idx="1">
                  <c:v>6.025241688849847</c:v>
                </c:pt>
                <c:pt idx="2">
                  <c:v>6.025241688849847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4793288"/>
        <c:axId val="-2101331752"/>
      </c:barChart>
      <c:catAx>
        <c:axId val="20947932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DRAM Chip Density</a:t>
                </a:r>
              </a:p>
            </c:rich>
          </c:tx>
          <c:layout>
            <c:manualLayout>
              <c:xMode val="edge"/>
              <c:yMode val="edge"/>
              <c:x val="0.343729533808274"/>
              <c:y val="0.83765605020526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270">
            <a:solidFill>
              <a:schemeClr val="tx1"/>
            </a:solidFill>
          </a:ln>
        </c:spPr>
        <c:crossAx val="-2101331752"/>
        <c:crosses val="autoZero"/>
        <c:auto val="1"/>
        <c:lblAlgn val="ctr"/>
        <c:lblOffset val="100"/>
        <c:noMultiLvlLbl val="0"/>
      </c:catAx>
      <c:valAx>
        <c:axId val="-2101331752"/>
        <c:scaling>
          <c:orientation val="minMax"/>
          <c:max val="6.5"/>
          <c:min val="0.0"/>
        </c:scaling>
        <c:delete val="0"/>
        <c:axPos val="l"/>
        <c:majorGridlines>
          <c:spPr>
            <a:ln w="3175">
              <a:solidFill>
                <a:schemeClr val="tx1"/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GeoMean Weighted Speedup</a:t>
                </a:r>
              </a:p>
            </c:rich>
          </c:tx>
          <c:layout>
            <c:manualLayout>
              <c:xMode val="edge"/>
              <c:yMode val="edge"/>
              <c:x val="4.03697096456693E-6"/>
              <c:y val="0.072655264420521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270">
            <a:solidFill>
              <a:schemeClr val="tx1"/>
            </a:solidFill>
          </a:ln>
        </c:spPr>
        <c:crossAx val="2094793288"/>
        <c:crosses val="autoZero"/>
        <c:crossBetween val="between"/>
        <c:majorUnit val="1.0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809593829516112"/>
          <c:y val="0.0972403089036947"/>
          <c:w val="0.190406170483888"/>
          <c:h val="0.646904540644601"/>
        </c:manualLayout>
      </c:layout>
      <c:overlay val="0"/>
      <c:spPr>
        <a:noFill/>
        <a:ln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8136642191626"/>
          <c:y val="0.0388527954918183"/>
          <c:w val="0.67488307420048"/>
          <c:h val="0.695810798818112"/>
        </c:manualLayout>
      </c:layout>
      <c:barChart>
        <c:barDir val="col"/>
        <c:grouping val="clustered"/>
        <c:varyColors val="0"/>
        <c:ser>
          <c:idx val="4"/>
          <c:order val="0"/>
          <c:tx>
            <c:v>REFab</c:v>
          </c:tx>
          <c:spPr>
            <a:pattFill prst="divo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scurves_all!$E$159:$G$159</c:f>
                <c:numCache>
                  <c:formatCode>General</c:formatCode>
                  <c:ptCount val="3"/>
                  <c:pt idx="0">
                    <c:v>2.41215160829</c:v>
                  </c:pt>
                  <c:pt idx="1">
                    <c:v>2.42869176251</c:v>
                  </c:pt>
                  <c:pt idx="2">
                    <c:v>2.53101195032</c:v>
                  </c:pt>
                </c:numCache>
              </c:numRef>
            </c:plus>
            <c:minus>
              <c:numRef>
                <c:f>scurves_all!$I$159:$K$159</c:f>
                <c:numCache>
                  <c:formatCode>General</c:formatCode>
                  <c:ptCount val="3"/>
                  <c:pt idx="0">
                    <c:v>1.84553358539</c:v>
                  </c:pt>
                  <c:pt idx="1">
                    <c:v>1.84593264058</c:v>
                  </c:pt>
                  <c:pt idx="2">
                    <c:v>1.76678469651</c:v>
                  </c:pt>
                </c:numCache>
              </c:numRef>
            </c:minus>
          </c:errBars>
          <c:val>
            <c:numRef>
              <c:f>scurves_all!$G$64:$I$64</c:f>
              <c:numCache>
                <c:formatCode>General</c:formatCode>
                <c:ptCount val="3"/>
                <c:pt idx="0">
                  <c:v>5.535874973633975</c:v>
                </c:pt>
                <c:pt idx="1">
                  <c:v>5.302418047791924</c:v>
                </c:pt>
                <c:pt idx="2">
                  <c:v>4.83113468138753</c:v>
                </c:pt>
              </c:numCache>
            </c:numRef>
          </c:val>
        </c:ser>
        <c:ser>
          <c:idx val="2"/>
          <c:order val="1"/>
          <c:tx>
            <c:strRef>
              <c:f>'multi-core-fix'!$A$48</c:f>
              <c:strCache>
                <c:ptCount val="1"/>
                <c:pt idx="0">
                  <c:v>Elastic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scurves_all!$E$160:$G$160</c:f>
                <c:numCache>
                  <c:formatCode>General</c:formatCode>
                  <c:ptCount val="3"/>
                  <c:pt idx="0">
                    <c:v>2.4222282377</c:v>
                  </c:pt>
                  <c:pt idx="1">
                    <c:v>2.39209631896</c:v>
                  </c:pt>
                  <c:pt idx="2">
                    <c:v>2.51526424288</c:v>
                  </c:pt>
                </c:numCache>
              </c:numRef>
            </c:plus>
            <c:minus>
              <c:numRef>
                <c:f>scurves_all!$I$160:$K$160</c:f>
                <c:numCache>
                  <c:formatCode>General</c:formatCode>
                  <c:ptCount val="3"/>
                  <c:pt idx="0">
                    <c:v>1.86388220559</c:v>
                  </c:pt>
                  <c:pt idx="1">
                    <c:v>1.88292541095</c:v>
                  </c:pt>
                  <c:pt idx="2">
                    <c:v>1.82027398089</c:v>
                  </c:pt>
                </c:numCache>
              </c:numRef>
            </c:minus>
          </c:errBars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scurves_all!$G$66:$I$66</c:f>
              <c:numCache>
                <c:formatCode>General</c:formatCode>
                <c:ptCount val="3"/>
                <c:pt idx="0">
                  <c:v>5.634341618497776</c:v>
                </c:pt>
                <c:pt idx="1">
                  <c:v>5.38029795802782</c:v>
                </c:pt>
                <c:pt idx="2">
                  <c:v>4.891055177941427</c:v>
                </c:pt>
              </c:numCache>
            </c:numRef>
          </c:val>
        </c:ser>
        <c:ser>
          <c:idx val="1"/>
          <c:order val="2"/>
          <c:tx>
            <c:strRef>
              <c:f>'multi-core-fix'!$A$47</c:f>
              <c:strCache>
                <c:ptCount val="1"/>
                <c:pt idx="0">
                  <c:v>REFpb</c:v>
                </c:pt>
              </c:strCache>
            </c:strRef>
          </c:tx>
          <c:spPr>
            <a:pattFill prst="ltDnDiag">
              <a:fgClr>
                <a:schemeClr val="tx1"/>
              </a:fgClr>
              <a:bgClr>
                <a:prstClr val="white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scurves_all!$E$161:$G$161</c:f>
                <c:numCache>
                  <c:formatCode>General</c:formatCode>
                  <c:ptCount val="3"/>
                  <c:pt idx="0">
                    <c:v>2.178805024819999</c:v>
                  </c:pt>
                  <c:pt idx="1">
                    <c:v>2.24791120748</c:v>
                  </c:pt>
                  <c:pt idx="2">
                    <c:v>2.4686034491</c:v>
                  </c:pt>
                </c:numCache>
              </c:numRef>
            </c:plus>
            <c:minus>
              <c:numRef>
                <c:f>scurves_all!$I$161:$K$161</c:f>
                <c:numCache>
                  <c:formatCode>General</c:formatCode>
                  <c:ptCount val="3"/>
                  <c:pt idx="0">
                    <c:v>1.71172407486</c:v>
                  </c:pt>
                  <c:pt idx="1">
                    <c:v>1.71686991977</c:v>
                  </c:pt>
                  <c:pt idx="2">
                    <c:v>1.68372334763</c:v>
                  </c:pt>
                </c:numCache>
              </c:numRef>
            </c:minus>
          </c:errBars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scurves_all!$G$65:$I$65</c:f>
              <c:numCache>
                <c:formatCode>General</c:formatCode>
                <c:ptCount val="3"/>
                <c:pt idx="0">
                  <c:v>5.755113495089312</c:v>
                </c:pt>
                <c:pt idx="1">
                  <c:v>5.52556439580259</c:v>
                </c:pt>
                <c:pt idx="2">
                  <c:v>5.0271282827439</c:v>
                </c:pt>
              </c:numCache>
            </c:numRef>
          </c:val>
        </c:ser>
        <c:ser>
          <c:idx val="3"/>
          <c:order val="3"/>
          <c:tx>
            <c:strRef>
              <c:f>scurves_all!$A$67</c:f>
              <c:strCache>
                <c:ptCount val="1"/>
                <c:pt idx="0">
                  <c:v>DARP</c:v>
                </c:pt>
              </c:strCache>
            </c:strRef>
          </c:tx>
          <c:spPr>
            <a:solidFill>
              <a:schemeClr val="accent1"/>
            </a:solidFill>
            <a:ln w="6350"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scurves_all!$E$162:$G$162</c:f>
                <c:numCache>
                  <c:formatCode>General</c:formatCode>
                  <c:ptCount val="3"/>
                  <c:pt idx="0">
                    <c:v>2.23401688627</c:v>
                  </c:pt>
                  <c:pt idx="1">
                    <c:v>2.04431048842</c:v>
                  </c:pt>
                  <c:pt idx="2">
                    <c:v>2.350043164239997</c:v>
                  </c:pt>
                </c:numCache>
              </c:numRef>
            </c:plus>
            <c:minus>
              <c:numRef>
                <c:f>scurves_all!$I$162:$K$162</c:f>
                <c:numCache>
                  <c:formatCode>General</c:formatCode>
                  <c:ptCount val="3"/>
                  <c:pt idx="0">
                    <c:v>1.73318021971</c:v>
                  </c:pt>
                  <c:pt idx="1">
                    <c:v>1.70485000089</c:v>
                  </c:pt>
                  <c:pt idx="2">
                    <c:v>1.58192455234</c:v>
                  </c:pt>
                </c:numCache>
              </c:numRef>
            </c:minus>
          </c:errBars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scurves_all!$G$67:$I$67</c:f>
              <c:numCache>
                <c:formatCode>General</c:formatCode>
                <c:ptCount val="3"/>
                <c:pt idx="0">
                  <c:v>5.95370703409367</c:v>
                </c:pt>
                <c:pt idx="1">
                  <c:v>5.81619350258852</c:v>
                </c:pt>
                <c:pt idx="2">
                  <c:v>5.23167174691737</c:v>
                </c:pt>
              </c:numCache>
            </c:numRef>
          </c:val>
        </c:ser>
        <c:ser>
          <c:idx val="6"/>
          <c:order val="4"/>
          <c:tx>
            <c:v>SARP</c:v>
          </c:tx>
          <c:spPr>
            <a:solidFill>
              <a:schemeClr val="accent3">
                <a:lumMod val="50000"/>
              </a:schemeClr>
            </a:solidFill>
            <a:ln w="6350"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scurves_all!$E$163:$G$163</c:f>
                <c:numCache>
                  <c:formatCode>General</c:formatCode>
                  <c:ptCount val="3"/>
                  <c:pt idx="0">
                    <c:v>2.27237022807</c:v>
                  </c:pt>
                  <c:pt idx="1">
                    <c:v>2.18489610785</c:v>
                  </c:pt>
                  <c:pt idx="2">
                    <c:v>2.18412961974</c:v>
                  </c:pt>
                </c:numCache>
              </c:numRef>
            </c:plus>
            <c:minus>
              <c:numRef>
                <c:f>scurves_all!$I$163:$K$163</c:f>
                <c:numCache>
                  <c:formatCode>General</c:formatCode>
                  <c:ptCount val="3"/>
                  <c:pt idx="0">
                    <c:v>1.79418113432</c:v>
                  </c:pt>
                  <c:pt idx="1">
                    <c:v>1.79967020514</c:v>
                  </c:pt>
                  <c:pt idx="2">
                    <c:v>1.72975423128</c:v>
                  </c:pt>
                </c:numCache>
              </c:numRef>
            </c:minus>
          </c:errBars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scurves_all!$G$71:$I$71</c:f>
              <c:numCache>
                <c:formatCode>General</c:formatCode>
                <c:ptCount val="3"/>
                <c:pt idx="0">
                  <c:v>5.97768586340373</c:v>
                </c:pt>
                <c:pt idx="1">
                  <c:v>5.9151601519346</c:v>
                </c:pt>
                <c:pt idx="2">
                  <c:v>5.72950979325834</c:v>
                </c:pt>
              </c:numCache>
            </c:numRef>
          </c:val>
        </c:ser>
        <c:ser>
          <c:idx val="5"/>
          <c:order val="5"/>
          <c:tx>
            <c:strRef>
              <c:f>scurves_all!$O$93</c:f>
              <c:strCache>
                <c:ptCount val="1"/>
                <c:pt idx="0">
                  <c:v>(D+S)ARP</c:v>
                </c:pt>
              </c:strCache>
            </c:strRef>
          </c:tx>
          <c:spPr>
            <a:solidFill>
              <a:schemeClr val="accent6"/>
            </a:solidFill>
            <a:ln w="6350"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scurves_all!$E$165:$G$165</c:f>
                <c:numCache>
                  <c:formatCode>General</c:formatCode>
                  <c:ptCount val="3"/>
                  <c:pt idx="0">
                    <c:v>2.30534196178</c:v>
                  </c:pt>
                  <c:pt idx="1">
                    <c:v>2.25842390383</c:v>
                  </c:pt>
                  <c:pt idx="2">
                    <c:v>2.11774963449</c:v>
                  </c:pt>
                </c:numCache>
              </c:numRef>
            </c:plus>
            <c:minus>
              <c:numRef>
                <c:f>scurves_all!$I$165:$K$165</c:f>
                <c:numCache>
                  <c:formatCode>General</c:formatCode>
                  <c:ptCount val="3"/>
                  <c:pt idx="0">
                    <c:v>1.78106033416</c:v>
                  </c:pt>
                  <c:pt idx="1">
                    <c:v>1.77096755468</c:v>
                  </c:pt>
                  <c:pt idx="2">
                    <c:v>1.7346390873</c:v>
                  </c:pt>
                </c:numCache>
              </c:numRef>
            </c:minus>
          </c:errBars>
          <c:val>
            <c:numRef>
              <c:f>scurves_all!$G$70:$I$70</c:f>
              <c:numCache>
                <c:formatCode>General</c:formatCode>
                <c:ptCount val="3"/>
                <c:pt idx="0">
                  <c:v>5.97229638740283</c:v>
                </c:pt>
                <c:pt idx="1">
                  <c:v>5.95427675277262</c:v>
                </c:pt>
                <c:pt idx="2">
                  <c:v>5.80585148393848</c:v>
                </c:pt>
              </c:numCache>
            </c:numRef>
          </c:val>
        </c:ser>
        <c:ser>
          <c:idx val="0"/>
          <c:order val="6"/>
          <c:tx>
            <c:v>Ideal</c:v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scurves_all!$E$164:$G$164</c:f>
                <c:numCache>
                  <c:formatCode>General</c:formatCode>
                  <c:ptCount val="3"/>
                  <c:pt idx="0">
                    <c:v>2.426</c:v>
                  </c:pt>
                  <c:pt idx="1">
                    <c:v>2.426</c:v>
                  </c:pt>
                  <c:pt idx="2">
                    <c:v>2.426</c:v>
                  </c:pt>
                </c:numCache>
              </c:numRef>
            </c:plus>
            <c:minus>
              <c:numRef>
                <c:f>scurves_all!$I$164:$K$164</c:f>
                <c:numCache>
                  <c:formatCode>General</c:formatCode>
                  <c:ptCount val="3"/>
                  <c:pt idx="0">
                    <c:v>1.8899</c:v>
                  </c:pt>
                  <c:pt idx="1">
                    <c:v>1.8899</c:v>
                  </c:pt>
                  <c:pt idx="2">
                    <c:v>1.8899</c:v>
                  </c:pt>
                </c:numCache>
              </c:numRef>
            </c:minus>
          </c:errBars>
          <c:cat>
            <c:strRef>
              <c:f>'multi-core-fix'!$B$45:$D$45</c:f>
              <c:strCache>
                <c:ptCount val="3"/>
                <c:pt idx="0">
                  <c:v>8Gb</c:v>
                </c:pt>
                <c:pt idx="1">
                  <c:v>16Gb</c:v>
                </c:pt>
                <c:pt idx="2">
                  <c:v>32Gb</c:v>
                </c:pt>
              </c:strCache>
            </c:strRef>
          </c:cat>
          <c:val>
            <c:numRef>
              <c:f>scurves_all!$G$69:$I$69</c:f>
              <c:numCache>
                <c:formatCode>General</c:formatCode>
                <c:ptCount val="3"/>
                <c:pt idx="0">
                  <c:v>6.025241688849847</c:v>
                </c:pt>
                <c:pt idx="1">
                  <c:v>6.025241688849847</c:v>
                </c:pt>
                <c:pt idx="2">
                  <c:v>6.025241688849847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26330664"/>
        <c:axId val="-2026262088"/>
      </c:barChart>
      <c:catAx>
        <c:axId val="-20263306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DRAM Chip Density</a:t>
                </a:r>
              </a:p>
            </c:rich>
          </c:tx>
          <c:layout>
            <c:manualLayout>
              <c:xMode val="edge"/>
              <c:yMode val="edge"/>
              <c:x val="0.34530958089852"/>
              <c:y val="0.8246060497190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270">
            <a:solidFill>
              <a:schemeClr val="bg1">
                <a:lumMod val="50000"/>
              </a:schemeClr>
            </a:solidFill>
          </a:ln>
        </c:spPr>
        <c:crossAx val="-2026262088"/>
        <c:crosses val="autoZero"/>
        <c:auto val="1"/>
        <c:lblAlgn val="ctr"/>
        <c:lblOffset val="100"/>
        <c:noMultiLvlLbl val="0"/>
      </c:catAx>
      <c:valAx>
        <c:axId val="-2026262088"/>
        <c:scaling>
          <c:orientation val="minMax"/>
          <c:max val="9.0"/>
          <c:min val="0.0"/>
        </c:scaling>
        <c:delete val="0"/>
        <c:axPos val="l"/>
        <c:majorGridlines>
          <c:spPr>
            <a:ln w="3175">
              <a:solidFill>
                <a:schemeClr val="bg1">
                  <a:lumMod val="50000"/>
                </a:schemeClr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GeoMean Weighted Speedup</a:t>
                </a:r>
              </a:p>
            </c:rich>
          </c:tx>
          <c:layout>
            <c:manualLayout>
              <c:xMode val="edge"/>
              <c:yMode val="edge"/>
              <c:x val="4.03697096456693E-6"/>
              <c:y val="0.072655264420521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270">
            <a:solidFill>
              <a:schemeClr val="bg1">
                <a:lumMod val="50000"/>
              </a:schemeClr>
            </a:solidFill>
          </a:ln>
        </c:spPr>
        <c:crossAx val="-2026330664"/>
        <c:crosses val="autoZero"/>
        <c:crossBetween val="between"/>
        <c:majorUnit val="1.0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791954439995342"/>
          <c:y val="0.059329145168641"/>
          <c:w val="0.208045560004658"/>
          <c:h val="0.646953767185946"/>
        </c:manualLayout>
      </c:layout>
      <c:overlay val="0"/>
      <c:spPr>
        <a:noFill/>
        <a:ln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5142555709948"/>
          <c:y val="0.0358796296296296"/>
          <c:w val="0.815367840049405"/>
          <c:h val="0.8204563902225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Sheet1!$BR$2</c:f>
              <c:strCache>
                <c:ptCount val="1"/>
                <c:pt idx="0">
                  <c:v>8Gb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Sheet1!$BP$52:$BQ$63</c:f>
              <c:multiLvlStrCache>
                <c:ptCount val="12"/>
                <c:lvl>
                  <c:pt idx="0">
                    <c:v>0</c:v>
                  </c:pt>
                  <c:pt idx="1">
                    <c:v>25</c:v>
                  </c:pt>
                  <c:pt idx="2">
                    <c:v>50</c:v>
                  </c:pt>
                  <c:pt idx="3">
                    <c:v>75</c:v>
                  </c:pt>
                  <c:pt idx="4">
                    <c:v>100</c:v>
                  </c:pt>
                  <c:pt idx="5">
                    <c:v>Avg</c:v>
                  </c:pt>
                  <c:pt idx="6">
                    <c:v>0</c:v>
                  </c:pt>
                  <c:pt idx="7">
                    <c:v>25</c:v>
                  </c:pt>
                  <c:pt idx="8">
                    <c:v>50</c:v>
                  </c:pt>
                  <c:pt idx="9">
                    <c:v>75</c:v>
                  </c:pt>
                  <c:pt idx="10">
                    <c:v>100</c:v>
                  </c:pt>
                  <c:pt idx="11">
                    <c:v>Avg</c:v>
                  </c:pt>
                </c:lvl>
                <c:lvl>
                  <c:pt idx="0">
                    <c:v>Compared to REFab</c:v>
                  </c:pt>
                  <c:pt idx="6">
                    <c:v>Compared to REFpb</c:v>
                  </c:pt>
                </c:lvl>
              </c:multiLvlStrCache>
            </c:multiLvlStrRef>
          </c:cat>
          <c:val>
            <c:numRef>
              <c:f>Sheet1!$BR$52:$BR$63</c:f>
              <c:numCache>
                <c:formatCode>General</c:formatCode>
                <c:ptCount val="12"/>
                <c:pt idx="0">
                  <c:v>4.399999999999999</c:v>
                </c:pt>
                <c:pt idx="1">
                  <c:v>6.399999999999999</c:v>
                </c:pt>
                <c:pt idx="2">
                  <c:v>6.8</c:v>
                </c:pt>
                <c:pt idx="3">
                  <c:v>9.800000000000002</c:v>
                </c:pt>
                <c:pt idx="4">
                  <c:v>12.4</c:v>
                </c:pt>
                <c:pt idx="5">
                  <c:v>7.8</c:v>
                </c:pt>
                <c:pt idx="6">
                  <c:v>2.1</c:v>
                </c:pt>
                <c:pt idx="7">
                  <c:v>3.2</c:v>
                </c:pt>
                <c:pt idx="8">
                  <c:v>3.4</c:v>
                </c:pt>
                <c:pt idx="9">
                  <c:v>3.8</c:v>
                </c:pt>
                <c:pt idx="10">
                  <c:v>3.5</c:v>
                </c:pt>
                <c:pt idx="11">
                  <c:v>3.2</c:v>
                </c:pt>
              </c:numCache>
            </c:numRef>
          </c:val>
        </c:ser>
        <c:ser>
          <c:idx val="1"/>
          <c:order val="1"/>
          <c:tx>
            <c:strRef>
              <c:f>Sheet1!$BS$2</c:f>
              <c:strCache>
                <c:ptCount val="1"/>
                <c:pt idx="0">
                  <c:v>16Gb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multiLvlStrRef>
              <c:f>Sheet1!$BP$52:$BQ$63</c:f>
              <c:multiLvlStrCache>
                <c:ptCount val="12"/>
                <c:lvl>
                  <c:pt idx="0">
                    <c:v>0</c:v>
                  </c:pt>
                  <c:pt idx="1">
                    <c:v>25</c:v>
                  </c:pt>
                  <c:pt idx="2">
                    <c:v>50</c:v>
                  </c:pt>
                  <c:pt idx="3">
                    <c:v>75</c:v>
                  </c:pt>
                  <c:pt idx="4">
                    <c:v>100</c:v>
                  </c:pt>
                  <c:pt idx="5">
                    <c:v>Avg</c:v>
                  </c:pt>
                  <c:pt idx="6">
                    <c:v>0</c:v>
                  </c:pt>
                  <c:pt idx="7">
                    <c:v>25</c:v>
                  </c:pt>
                  <c:pt idx="8">
                    <c:v>50</c:v>
                  </c:pt>
                  <c:pt idx="9">
                    <c:v>75</c:v>
                  </c:pt>
                  <c:pt idx="10">
                    <c:v>100</c:v>
                  </c:pt>
                  <c:pt idx="11">
                    <c:v>Avg</c:v>
                  </c:pt>
                </c:lvl>
                <c:lvl>
                  <c:pt idx="0">
                    <c:v>Compared to REFab</c:v>
                  </c:pt>
                  <c:pt idx="6">
                    <c:v>Compared to REFpb</c:v>
                  </c:pt>
                </c:lvl>
              </c:multiLvlStrCache>
            </c:multiLvlStrRef>
          </c:cat>
          <c:val>
            <c:numRef>
              <c:f>Sheet1!$BS$52:$BS$63</c:f>
              <c:numCache>
                <c:formatCode>General</c:formatCode>
                <c:ptCount val="12"/>
                <c:pt idx="0">
                  <c:v>7.6</c:v>
                </c:pt>
                <c:pt idx="1">
                  <c:v>10.1</c:v>
                </c:pt>
                <c:pt idx="2">
                  <c:v>11.2</c:v>
                </c:pt>
                <c:pt idx="3">
                  <c:v>14.6</c:v>
                </c:pt>
                <c:pt idx="4">
                  <c:v>18.3</c:v>
                </c:pt>
                <c:pt idx="5">
                  <c:v>12.3</c:v>
                </c:pt>
                <c:pt idx="6">
                  <c:v>4.6</c:v>
                </c:pt>
                <c:pt idx="7">
                  <c:v>7.699999999999997</c:v>
                </c:pt>
                <c:pt idx="8">
                  <c:v>8.1</c:v>
                </c:pt>
                <c:pt idx="9">
                  <c:v>8.1</c:v>
                </c:pt>
                <c:pt idx="10">
                  <c:v>7.699999999999997</c:v>
                </c:pt>
                <c:pt idx="11">
                  <c:v>7.3</c:v>
                </c:pt>
              </c:numCache>
            </c:numRef>
          </c:val>
        </c:ser>
        <c:ser>
          <c:idx val="2"/>
          <c:order val="2"/>
          <c:tx>
            <c:strRef>
              <c:f>Sheet1!$BT$2</c:f>
              <c:strCache>
                <c:ptCount val="1"/>
                <c:pt idx="0">
                  <c:v>32Gb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Sheet1!$BP$52:$BQ$63</c:f>
              <c:multiLvlStrCache>
                <c:ptCount val="12"/>
                <c:lvl>
                  <c:pt idx="0">
                    <c:v>0</c:v>
                  </c:pt>
                  <c:pt idx="1">
                    <c:v>25</c:v>
                  </c:pt>
                  <c:pt idx="2">
                    <c:v>50</c:v>
                  </c:pt>
                  <c:pt idx="3">
                    <c:v>75</c:v>
                  </c:pt>
                  <c:pt idx="4">
                    <c:v>100</c:v>
                  </c:pt>
                  <c:pt idx="5">
                    <c:v>Avg</c:v>
                  </c:pt>
                  <c:pt idx="6">
                    <c:v>0</c:v>
                  </c:pt>
                  <c:pt idx="7">
                    <c:v>25</c:v>
                  </c:pt>
                  <c:pt idx="8">
                    <c:v>50</c:v>
                  </c:pt>
                  <c:pt idx="9">
                    <c:v>75</c:v>
                  </c:pt>
                  <c:pt idx="10">
                    <c:v>100</c:v>
                  </c:pt>
                  <c:pt idx="11">
                    <c:v>Avg</c:v>
                  </c:pt>
                </c:lvl>
                <c:lvl>
                  <c:pt idx="0">
                    <c:v>Compared to REFab</c:v>
                  </c:pt>
                  <c:pt idx="6">
                    <c:v>Compared to REFpb</c:v>
                  </c:pt>
                </c:lvl>
              </c:multiLvlStrCache>
            </c:multiLvlStrRef>
          </c:cat>
          <c:val>
            <c:numRef>
              <c:f>Sheet1!$BT$52:$BT$63</c:f>
              <c:numCache>
                <c:formatCode>General</c:formatCode>
                <c:ptCount val="12"/>
                <c:pt idx="0">
                  <c:v>13.4</c:v>
                </c:pt>
                <c:pt idx="1">
                  <c:v>16.2</c:v>
                </c:pt>
                <c:pt idx="2">
                  <c:v>18.4</c:v>
                </c:pt>
                <c:pt idx="3">
                  <c:v>24.3</c:v>
                </c:pt>
                <c:pt idx="4">
                  <c:v>29.0</c:v>
                </c:pt>
                <c:pt idx="5">
                  <c:v>20.3</c:v>
                </c:pt>
                <c:pt idx="6">
                  <c:v>12.6</c:v>
                </c:pt>
                <c:pt idx="7">
                  <c:v>16.4</c:v>
                </c:pt>
                <c:pt idx="8">
                  <c:v>15.9</c:v>
                </c:pt>
                <c:pt idx="9">
                  <c:v>15.6</c:v>
                </c:pt>
                <c:pt idx="10">
                  <c:v>15.5</c:v>
                </c:pt>
                <c:pt idx="11">
                  <c:v>15.3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3665704"/>
        <c:axId val="1773669336"/>
      </c:barChart>
      <c:catAx>
        <c:axId val="1773665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7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3669336"/>
        <c:crosses val="autoZero"/>
        <c:auto val="1"/>
        <c:lblAlgn val="ctr"/>
        <c:lblOffset val="1"/>
        <c:noMultiLvlLbl val="0"/>
      </c:catAx>
      <c:valAx>
        <c:axId val="1773669336"/>
        <c:scaling>
          <c:orientation val="minMax"/>
          <c:max val="35.0"/>
        </c:scaling>
        <c:delete val="0"/>
        <c:axPos val="l"/>
        <c:majorGridlines>
          <c:spPr>
            <a:ln w="6350" cap="flat" cmpd="sng" algn="ctr">
              <a:solidFill>
                <a:schemeClr val="tx1"/>
              </a:solidFill>
              <a:prstDash val="sysDot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WS Improvement (%)</a:t>
                </a:r>
              </a:p>
            </c:rich>
          </c:tx>
          <c:layout>
            <c:manualLayout>
              <c:xMode val="edge"/>
              <c:yMode val="edge"/>
              <c:x val="0.0"/>
              <c:y val="0.068444285373419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127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3665704"/>
        <c:crosses val="autoZero"/>
        <c:crossBetween val="between"/>
        <c:majorUnit val="5.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97493033541262"/>
          <c:y val="0.00388271070755604"/>
          <c:w val="0.735894849081365"/>
          <c:h val="0.119056131310792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289640265555"/>
          <c:y val="0.0617283950617284"/>
          <c:w val="0.814204261232052"/>
          <c:h val="0.800279931093885"/>
        </c:manualLayout>
      </c:layout>
      <c:lineChart>
        <c:grouping val="standard"/>
        <c:varyColors val="0"/>
        <c:ser>
          <c:idx val="0"/>
          <c:order val="0"/>
          <c:tx>
            <c:strRef>
              <c:f>scurves_all!$A$22</c:f>
              <c:strCache>
                <c:ptCount val="1"/>
                <c:pt idx="0">
                  <c:v>REFpb</c:v>
                </c:pt>
              </c:strCache>
            </c:strRef>
          </c:tx>
          <c:spPr>
            <a:ln w="38100" cap="rnd">
              <a:solidFill>
                <a:srgbClr val="064FBA"/>
              </a:solidFill>
              <a:prstDash val="solid"/>
              <a:round/>
            </a:ln>
            <a:effectLst/>
          </c:spPr>
          <c:marker>
            <c:symbol val="none"/>
          </c:marker>
          <c:val>
            <c:numRef>
              <c:f>scurves_all!$B$22:$CW$22</c:f>
              <c:numCache>
                <c:formatCode>General</c:formatCode>
                <c:ptCount val="100"/>
                <c:pt idx="0">
                  <c:v>1.00926079352</c:v>
                </c:pt>
                <c:pt idx="1">
                  <c:v>1.01529619593</c:v>
                </c:pt>
                <c:pt idx="2">
                  <c:v>0.943410867258</c:v>
                </c:pt>
                <c:pt idx="3">
                  <c:v>1.01258583859</c:v>
                </c:pt>
                <c:pt idx="4">
                  <c:v>1.01541997839</c:v>
                </c:pt>
                <c:pt idx="5">
                  <c:v>1.01306333882</c:v>
                </c:pt>
                <c:pt idx="6">
                  <c:v>1.0208011411</c:v>
                </c:pt>
                <c:pt idx="7">
                  <c:v>1.02537985909</c:v>
                </c:pt>
                <c:pt idx="8">
                  <c:v>1.02565869016</c:v>
                </c:pt>
                <c:pt idx="9">
                  <c:v>1.01995902218</c:v>
                </c:pt>
                <c:pt idx="10">
                  <c:v>1.02395933276</c:v>
                </c:pt>
                <c:pt idx="11">
                  <c:v>1.02816470046</c:v>
                </c:pt>
                <c:pt idx="12">
                  <c:v>1.02419980868</c:v>
                </c:pt>
                <c:pt idx="13">
                  <c:v>1.02478022508</c:v>
                </c:pt>
                <c:pt idx="14">
                  <c:v>1.00687205021</c:v>
                </c:pt>
                <c:pt idx="15">
                  <c:v>1.02827248586</c:v>
                </c:pt>
                <c:pt idx="16">
                  <c:v>1.02964375806</c:v>
                </c:pt>
                <c:pt idx="17">
                  <c:v>1.02538142541</c:v>
                </c:pt>
                <c:pt idx="18">
                  <c:v>0.994572787134</c:v>
                </c:pt>
                <c:pt idx="19">
                  <c:v>1.03052124524</c:v>
                </c:pt>
                <c:pt idx="20">
                  <c:v>1.03058182346</c:v>
                </c:pt>
                <c:pt idx="21">
                  <c:v>1.02712223343</c:v>
                </c:pt>
                <c:pt idx="22">
                  <c:v>0.979545287662</c:v>
                </c:pt>
                <c:pt idx="23">
                  <c:v>1.04061998016</c:v>
                </c:pt>
                <c:pt idx="24">
                  <c:v>0.996259760003</c:v>
                </c:pt>
                <c:pt idx="25">
                  <c:v>1.03309427732</c:v>
                </c:pt>
                <c:pt idx="26">
                  <c:v>1.01256268906</c:v>
                </c:pt>
                <c:pt idx="27">
                  <c:v>1.03490601355</c:v>
                </c:pt>
                <c:pt idx="28">
                  <c:v>1.01148763302</c:v>
                </c:pt>
                <c:pt idx="29">
                  <c:v>0.969108900713</c:v>
                </c:pt>
                <c:pt idx="30">
                  <c:v>1.00419427054</c:v>
                </c:pt>
                <c:pt idx="31">
                  <c:v>1.02996727159</c:v>
                </c:pt>
                <c:pt idx="32">
                  <c:v>0.980162922785</c:v>
                </c:pt>
                <c:pt idx="33">
                  <c:v>1.04325862753</c:v>
                </c:pt>
                <c:pt idx="34">
                  <c:v>0.977494198037</c:v>
                </c:pt>
                <c:pt idx="35">
                  <c:v>0.985886088965</c:v>
                </c:pt>
                <c:pt idx="36">
                  <c:v>1.033156888</c:v>
                </c:pt>
                <c:pt idx="37">
                  <c:v>1.04092898569</c:v>
                </c:pt>
                <c:pt idx="38">
                  <c:v>1.02642303294</c:v>
                </c:pt>
                <c:pt idx="39">
                  <c:v>1.04857217656</c:v>
                </c:pt>
                <c:pt idx="40">
                  <c:v>1.04437563051</c:v>
                </c:pt>
                <c:pt idx="41">
                  <c:v>0.986827102969</c:v>
                </c:pt>
                <c:pt idx="42">
                  <c:v>1.04654570812</c:v>
                </c:pt>
                <c:pt idx="43">
                  <c:v>1.05422397933</c:v>
                </c:pt>
                <c:pt idx="44">
                  <c:v>1.00710700501</c:v>
                </c:pt>
                <c:pt idx="45">
                  <c:v>1.0524844931</c:v>
                </c:pt>
                <c:pt idx="46">
                  <c:v>1.05246386808</c:v>
                </c:pt>
                <c:pt idx="47">
                  <c:v>1.02986128879</c:v>
                </c:pt>
                <c:pt idx="48">
                  <c:v>1.04860288012</c:v>
                </c:pt>
                <c:pt idx="49">
                  <c:v>1.05157907435</c:v>
                </c:pt>
                <c:pt idx="50">
                  <c:v>1.04777831264</c:v>
                </c:pt>
                <c:pt idx="51">
                  <c:v>1.00470840083</c:v>
                </c:pt>
                <c:pt idx="52">
                  <c:v>1.04251077927</c:v>
                </c:pt>
                <c:pt idx="53">
                  <c:v>1.01576840913</c:v>
                </c:pt>
                <c:pt idx="54">
                  <c:v>1.04998353005</c:v>
                </c:pt>
                <c:pt idx="55">
                  <c:v>1.06282360607</c:v>
                </c:pt>
                <c:pt idx="56">
                  <c:v>1.00923349857</c:v>
                </c:pt>
                <c:pt idx="57">
                  <c:v>1.06239256502</c:v>
                </c:pt>
                <c:pt idx="58">
                  <c:v>1.04398322508</c:v>
                </c:pt>
                <c:pt idx="59">
                  <c:v>1.05688813454</c:v>
                </c:pt>
                <c:pt idx="60">
                  <c:v>1.03910505629</c:v>
                </c:pt>
                <c:pt idx="61">
                  <c:v>1.04188576035</c:v>
                </c:pt>
                <c:pt idx="62">
                  <c:v>1.06160649133</c:v>
                </c:pt>
                <c:pt idx="63">
                  <c:v>1.05729060978</c:v>
                </c:pt>
                <c:pt idx="64">
                  <c:v>1.07491558412</c:v>
                </c:pt>
                <c:pt idx="65">
                  <c:v>1.05287319749</c:v>
                </c:pt>
                <c:pt idx="66">
                  <c:v>1.05247820216</c:v>
                </c:pt>
                <c:pt idx="67">
                  <c:v>1.07042820529</c:v>
                </c:pt>
                <c:pt idx="68">
                  <c:v>1.09093232122</c:v>
                </c:pt>
                <c:pt idx="69">
                  <c:v>1.06628052178</c:v>
                </c:pt>
                <c:pt idx="70">
                  <c:v>1.08508716252</c:v>
                </c:pt>
                <c:pt idx="71">
                  <c:v>1.06491128234</c:v>
                </c:pt>
                <c:pt idx="72">
                  <c:v>1.083270623</c:v>
                </c:pt>
                <c:pt idx="73">
                  <c:v>1.07120163779</c:v>
                </c:pt>
                <c:pt idx="74">
                  <c:v>1.06927479974</c:v>
                </c:pt>
                <c:pt idx="75">
                  <c:v>1.07586010142</c:v>
                </c:pt>
                <c:pt idx="76">
                  <c:v>1.09205309584</c:v>
                </c:pt>
                <c:pt idx="77">
                  <c:v>1.10705268824</c:v>
                </c:pt>
                <c:pt idx="78">
                  <c:v>1.09432269511</c:v>
                </c:pt>
                <c:pt idx="79">
                  <c:v>1.09770458813</c:v>
                </c:pt>
                <c:pt idx="80">
                  <c:v>1.0577349618</c:v>
                </c:pt>
                <c:pt idx="81">
                  <c:v>1.07551456948</c:v>
                </c:pt>
                <c:pt idx="82">
                  <c:v>1.08948106932</c:v>
                </c:pt>
                <c:pt idx="83">
                  <c:v>1.10122363015</c:v>
                </c:pt>
                <c:pt idx="84">
                  <c:v>1.08845140254</c:v>
                </c:pt>
                <c:pt idx="85">
                  <c:v>1.08712528149</c:v>
                </c:pt>
                <c:pt idx="86">
                  <c:v>1.0952397235</c:v>
                </c:pt>
                <c:pt idx="87">
                  <c:v>1.09866699632</c:v>
                </c:pt>
                <c:pt idx="88">
                  <c:v>1.08279792675</c:v>
                </c:pt>
                <c:pt idx="89">
                  <c:v>1.12028216708</c:v>
                </c:pt>
                <c:pt idx="90">
                  <c:v>1.09821101657</c:v>
                </c:pt>
                <c:pt idx="91">
                  <c:v>1.11008538922</c:v>
                </c:pt>
                <c:pt idx="92">
                  <c:v>1.10083079763</c:v>
                </c:pt>
                <c:pt idx="93">
                  <c:v>1.11964447618</c:v>
                </c:pt>
                <c:pt idx="94">
                  <c:v>1.127521396419999</c:v>
                </c:pt>
                <c:pt idx="95">
                  <c:v>1.10442111193</c:v>
                </c:pt>
                <c:pt idx="96">
                  <c:v>1.10212506658</c:v>
                </c:pt>
                <c:pt idx="97">
                  <c:v>1.11493926537</c:v>
                </c:pt>
                <c:pt idx="98">
                  <c:v>1.10503785844</c:v>
                </c:pt>
                <c:pt idx="99">
                  <c:v>1.11035472237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4464872"/>
        <c:axId val="1774471448"/>
      </c:lineChart>
      <c:catAx>
        <c:axId val="17744648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100 Workloads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one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4471448"/>
        <c:crosses val="autoZero"/>
        <c:auto val="1"/>
        <c:lblAlgn val="ctr"/>
        <c:lblOffset val="100"/>
        <c:noMultiLvlLbl val="0"/>
      </c:catAx>
      <c:valAx>
        <c:axId val="1774471448"/>
        <c:scaling>
          <c:orientation val="minMax"/>
          <c:max val="1.25"/>
          <c:min val="0.95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dirty="0" smtClean="0"/>
                  <a:t>Normalized Weighted</a:t>
                </a:r>
                <a:r>
                  <a:rPr lang="en-US" sz="1800" b="0" baseline="0" dirty="0" smtClean="0"/>
                  <a:t> Speedup</a:t>
                </a:r>
                <a:endParaRPr lang="en-US" sz="1800" b="0" dirty="0"/>
              </a:p>
            </c:rich>
          </c:tx>
          <c:layout>
            <c:manualLayout>
              <c:xMode val="edge"/>
              <c:yMode val="edge"/>
              <c:x val="0.0"/>
              <c:y val="0.037300476329347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4464872"/>
        <c:crosses val="autoZero"/>
        <c:crossBetween val="between"/>
        <c:majorUnit val="0.05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05952380952381"/>
          <c:y val="0.116197975253093"/>
          <c:w val="0.169791666666667"/>
          <c:h val="0.06760404949381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DCFED-A1D8-524F-8691-64366B4F15E0}" type="datetimeFigureOut">
              <a:rPr lang="en-US" smtClean="0"/>
              <a:t>2/19/14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43AAD-6A11-DA43-B221-C418B62A2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17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767A8-4BC0-4B1C-8943-65C75CA72AC4}" type="datetimeFigureOut">
              <a:rPr lang="en-US" smtClean="0"/>
              <a:pPr/>
              <a:t>2/19/14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59C2D-02FE-4C64-AD33-18B082577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62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30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76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499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499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860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83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136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460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90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604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13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053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986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815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34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136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312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474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922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589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259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59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322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403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8276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053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3056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7637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7161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6226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1420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10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56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9602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9224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92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71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90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210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454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59C2D-02FE-4C64-AD33-18B082577A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27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C4E2-6E65-4B38-A9F0-2491CD022231}" type="datetime1">
              <a:rPr lang="en-US" smtClean="0"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3F32364-6BA0-48AA-B029-3ED2192016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1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4A0BD-C698-4141-B404-5A877B3AA909}" type="datetime1">
              <a:rPr lang="en-US" smtClean="0"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7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6B9-10FF-4561-B52B-0EFAB655D039}" type="datetime1">
              <a:rPr lang="en-US" smtClean="0"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60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>
            <a:normAutofit/>
          </a:bodyPr>
          <a:lstStyle>
            <a:lvl1pPr algn="l">
              <a:defRPr sz="42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3F32364-6BA0-48AA-B029-3ED2192016F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1143000"/>
            <a:ext cx="8534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01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2EE5E-49E3-41BC-B690-56250386BB7E}" type="datetime1">
              <a:rPr lang="en-US" smtClean="0"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7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F18D-3D7C-411A-A3D5-BE9D715C217A}" type="datetime1">
              <a:rPr lang="en-US" smtClean="0"/>
              <a:t>2/19/14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7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61C9-07B9-4029-8A9C-6B9D4FE4DECF}" type="datetime1">
              <a:rPr lang="en-US" smtClean="0"/>
              <a:t>2/19/14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49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F76E-CE6C-410C-8FDC-D0091C24DEF1}" type="datetime1">
              <a:rPr lang="en-US" smtClean="0"/>
              <a:t>2/19/14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3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B8DD-F4B6-4735-BE3E-A30AC9916A28}" type="datetime1">
              <a:rPr lang="en-US" smtClean="0"/>
              <a:t>2/19/14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6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B2D7-3DDB-4FFD-8B82-F323B81C51BF}" type="datetime1">
              <a:rPr lang="en-US" smtClean="0"/>
              <a:t>2/19/14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6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1807-3D87-4FB5-A3F7-954D5D4F8EE2}" type="datetime1">
              <a:rPr lang="en-US" smtClean="0"/>
              <a:t>2/19/14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1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C65B-3C59-4ED5-9C7F-730621DD0788}" type="datetime1">
              <a:rPr lang="en-US" smtClean="0"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32364-6BA0-48AA-B029-3ED21920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61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chart" Target="../charts/char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chart" Target="../charts/char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4" Type="http://schemas.openxmlformats.org/officeDocument/2006/relationships/chart" Target="../charts/chart4.xml"/><Relationship Id="rId5" Type="http://schemas.openxmlformats.org/officeDocument/2006/relationships/oleObject" Target="../embeddings/oleObject1.bin"/><Relationship Id="rId6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8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9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chart" Target="../charts/char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295400"/>
            <a:ext cx="9144000" cy="184785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Improving DRAM Performance </a:t>
            </a:r>
            <a:br>
              <a:rPr lang="en-US" sz="4800" b="1" dirty="0" smtClean="0"/>
            </a:br>
            <a:r>
              <a:rPr lang="en-US" sz="4800" b="1" dirty="0" smtClean="0"/>
              <a:t>by Parallelizing Refreshes</a:t>
            </a:r>
            <a:br>
              <a:rPr lang="en-US" sz="4800" b="1" dirty="0" smtClean="0"/>
            </a:br>
            <a:r>
              <a:rPr lang="en-US" sz="4800" b="1" dirty="0" smtClean="0"/>
              <a:t>with Accesses</a:t>
            </a:r>
            <a:endParaRPr lang="en-US" sz="48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76300" y="4268470"/>
            <a:ext cx="7391400" cy="1370330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Donghyuk</a:t>
            </a:r>
            <a:r>
              <a:rPr lang="en-US" sz="2800" dirty="0" smtClean="0">
                <a:solidFill>
                  <a:schemeClr val="tx1"/>
                </a:solidFill>
              </a:rPr>
              <a:t> Lee, </a:t>
            </a:r>
            <a:r>
              <a:rPr lang="en-US" sz="2800" dirty="0" err="1" smtClean="0">
                <a:solidFill>
                  <a:schemeClr val="tx1"/>
                </a:solidFill>
              </a:rPr>
              <a:t>Zeshan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Chishti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Alaa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Alameldeen</a:t>
            </a:r>
            <a:r>
              <a:rPr lang="en-US" sz="2800" dirty="0" smtClean="0">
                <a:solidFill>
                  <a:schemeClr val="tx1"/>
                </a:solidFill>
              </a:rPr>
              <a:t>, Chris Wilkerson, </a:t>
            </a:r>
            <a:r>
              <a:rPr lang="en-US" sz="2800" dirty="0" err="1" smtClean="0">
                <a:solidFill>
                  <a:schemeClr val="tx1"/>
                </a:solidFill>
              </a:rPr>
              <a:t>Yoongu</a:t>
            </a:r>
            <a:r>
              <a:rPr lang="en-US" sz="2800" dirty="0" smtClean="0">
                <a:solidFill>
                  <a:schemeClr val="tx1"/>
                </a:solidFill>
              </a:rPr>
              <a:t> Kim, </a:t>
            </a:r>
            <a:r>
              <a:rPr lang="en-US" sz="2800" dirty="0" err="1" smtClean="0">
                <a:solidFill>
                  <a:schemeClr val="tx1"/>
                </a:solidFill>
              </a:rPr>
              <a:t>Onur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Mutlu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6" name="Picture 5" descr="Intel-logo.jpg"/>
          <p:cNvPicPr>
            <a:picLocks noChangeAspect="1"/>
          </p:cNvPicPr>
          <p:nvPr/>
        </p:nvPicPr>
        <p:blipFill>
          <a:blip r:embed="rId3" cstate="print"/>
          <a:srcRect t="8000" b="16000"/>
          <a:stretch>
            <a:fillRect/>
          </a:stretch>
        </p:blipFill>
        <p:spPr>
          <a:xfrm>
            <a:off x="6998970" y="5509260"/>
            <a:ext cx="1230630" cy="868680"/>
          </a:xfrm>
          <a:prstGeom prst="rect">
            <a:avLst/>
          </a:prstGeom>
        </p:spPr>
      </p:pic>
      <p:pic>
        <p:nvPicPr>
          <p:cNvPr id="8" name="Picture 4" descr="safari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5666166"/>
            <a:ext cx="1917700" cy="554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4"/>
          <p:cNvSpPr txBox="1">
            <a:spLocks/>
          </p:cNvSpPr>
          <p:nvPr/>
        </p:nvSpPr>
        <p:spPr>
          <a:xfrm>
            <a:off x="3333750" y="3529012"/>
            <a:ext cx="2762250" cy="523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064FBA"/>
                </a:solidFill>
              </a:rPr>
              <a:t>Kevin Chang</a:t>
            </a:r>
            <a:endParaRPr lang="en-US" dirty="0">
              <a:solidFill>
                <a:srgbClr val="064FBA"/>
              </a:solidFill>
            </a:endParaRPr>
          </a:p>
        </p:txBody>
      </p:sp>
      <p:pic>
        <p:nvPicPr>
          <p:cNvPr id="10" name="Picture 9" descr="Burgundy_CMU_JPG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75012" y="5334000"/>
            <a:ext cx="3376246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65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DRAM System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4" name="Left-Right Arrow 23"/>
          <p:cNvSpPr/>
          <p:nvPr/>
        </p:nvSpPr>
        <p:spPr>
          <a:xfrm>
            <a:off x="381000" y="3225798"/>
            <a:ext cx="1743074" cy="685798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ank1"/>
          <p:cNvSpPr/>
          <p:nvPr/>
        </p:nvSpPr>
        <p:spPr>
          <a:xfrm>
            <a:off x="2513477" y="2362200"/>
            <a:ext cx="3277723" cy="1755648"/>
          </a:xfrm>
          <a:prstGeom prst="roundRect">
            <a:avLst>
              <a:gd name="adj" fmla="val 1085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Rank 1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25" name="Rank0"/>
          <p:cNvSpPr/>
          <p:nvPr/>
        </p:nvSpPr>
        <p:spPr>
          <a:xfrm>
            <a:off x="2152180" y="2740958"/>
            <a:ext cx="3277723" cy="1754842"/>
          </a:xfrm>
          <a:prstGeom prst="roundRect">
            <a:avLst>
              <a:gd name="adj" fmla="val 428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i="1" dirty="0">
              <a:solidFill>
                <a:schemeClr val="tx1"/>
              </a:solidFill>
            </a:endParaRPr>
          </a:p>
        </p:txBody>
      </p:sp>
      <p:grpSp>
        <p:nvGrpSpPr>
          <p:cNvPr id="8" name="Banks"/>
          <p:cNvGrpSpPr/>
          <p:nvPr/>
        </p:nvGrpSpPr>
        <p:grpSpPr>
          <a:xfrm>
            <a:off x="2152178" y="2740958"/>
            <a:ext cx="3277725" cy="1754036"/>
            <a:chOff x="2152178" y="2740958"/>
            <a:chExt cx="3277725" cy="1754036"/>
          </a:xfrm>
        </p:grpSpPr>
        <p:grpSp>
          <p:nvGrpSpPr>
            <p:cNvPr id="7" name="banks"/>
            <p:cNvGrpSpPr/>
            <p:nvPr/>
          </p:nvGrpSpPr>
          <p:grpSpPr>
            <a:xfrm>
              <a:off x="2152178" y="2740958"/>
              <a:ext cx="3277725" cy="1754036"/>
              <a:chOff x="2152178" y="2740958"/>
              <a:chExt cx="3277725" cy="1754036"/>
            </a:xfrm>
          </p:grpSpPr>
          <p:sp>
            <p:nvSpPr>
              <p:cNvPr id="79" name="DRAM"/>
              <p:cNvSpPr/>
              <p:nvPr/>
            </p:nvSpPr>
            <p:spPr>
              <a:xfrm>
                <a:off x="2152180" y="2740958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i="1" dirty="0" smtClean="0">
                    <a:solidFill>
                      <a:schemeClr val="tx1"/>
                    </a:solidFill>
                  </a:rPr>
                  <a:t>Bank 7</a:t>
                </a:r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DRAM"/>
              <p:cNvSpPr/>
              <p:nvPr/>
            </p:nvSpPr>
            <p:spPr>
              <a:xfrm>
                <a:off x="2152178" y="3179467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DRAM"/>
              <p:cNvSpPr/>
              <p:nvPr/>
            </p:nvSpPr>
            <p:spPr>
              <a:xfrm>
                <a:off x="2152179" y="3617976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i="1" dirty="0" smtClean="0">
                    <a:solidFill>
                      <a:schemeClr val="tx1"/>
                    </a:solidFill>
                  </a:rPr>
                  <a:t>Bank 1</a:t>
                </a:r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DRAM"/>
              <p:cNvSpPr/>
              <p:nvPr/>
            </p:nvSpPr>
            <p:spPr>
              <a:xfrm>
                <a:off x="2152179" y="4056082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i="1" dirty="0" smtClean="0">
                    <a:solidFill>
                      <a:schemeClr val="tx1"/>
                    </a:solidFill>
                  </a:rPr>
                  <a:t>Bank 0</a:t>
                </a:r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 rot="5400000">
              <a:off x="3592106" y="3167889"/>
              <a:ext cx="3978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</p:grpSp>
      <p:grpSp>
        <p:nvGrpSpPr>
          <p:cNvPr id="19" name="dram array"/>
          <p:cNvGrpSpPr/>
          <p:nvPr/>
        </p:nvGrpSpPr>
        <p:grpSpPr>
          <a:xfrm>
            <a:off x="5259901" y="3791512"/>
            <a:ext cx="2205768" cy="932888"/>
            <a:chOff x="5259901" y="1351866"/>
            <a:chExt cx="2205768" cy="932888"/>
          </a:xfrm>
        </p:grpSpPr>
        <p:grpSp>
          <p:nvGrpSpPr>
            <p:cNvPr id="29" name="Group 28"/>
            <p:cNvGrpSpPr>
              <a:grpSpLocks noChangeAspect="1"/>
            </p:cNvGrpSpPr>
            <p:nvPr/>
          </p:nvGrpSpPr>
          <p:grpSpPr>
            <a:xfrm>
              <a:off x="5957902" y="1404888"/>
              <a:ext cx="1507767" cy="807235"/>
              <a:chOff x="2136774" y="1219201"/>
              <a:chExt cx="3598319" cy="1599033"/>
            </a:xfrm>
          </p:grpSpPr>
          <p:sp>
            <p:nvSpPr>
              <p:cNvPr id="30" name="DRAM"/>
              <p:cNvSpPr/>
              <p:nvPr/>
            </p:nvSpPr>
            <p:spPr>
              <a:xfrm>
                <a:off x="2136774" y="1219201"/>
                <a:ext cx="3598319" cy="1599033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2136774" y="1241014"/>
                <a:ext cx="3598319" cy="1577220"/>
                <a:chOff x="5208721" y="1217396"/>
                <a:chExt cx="2867893" cy="1449604"/>
              </a:xfrm>
            </p:grpSpPr>
            <p:cxnSp>
              <p:nvCxnSpPr>
                <p:cNvPr id="32" name="Straight Arrow Connector 31"/>
                <p:cNvCxnSpPr/>
                <p:nvPr/>
              </p:nvCxnSpPr>
              <p:spPr>
                <a:xfrm flipV="1">
                  <a:off x="7802880" y="1218298"/>
                  <a:ext cx="0" cy="1448702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/>
                <p:nvPr/>
              </p:nvCxnSpPr>
              <p:spPr>
                <a:xfrm flipV="1">
                  <a:off x="7345680" y="1217396"/>
                  <a:ext cx="0" cy="1449604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Arrow Connector 33"/>
                <p:cNvCxnSpPr/>
                <p:nvPr/>
              </p:nvCxnSpPr>
              <p:spPr>
                <a:xfrm flipV="1">
                  <a:off x="6888480" y="1217396"/>
                  <a:ext cx="0" cy="1449604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/>
                <p:cNvCxnSpPr/>
                <p:nvPr/>
              </p:nvCxnSpPr>
              <p:spPr>
                <a:xfrm flipV="1">
                  <a:off x="6431280" y="1217396"/>
                  <a:ext cx="0" cy="1449604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/>
                <p:nvPr/>
              </p:nvCxnSpPr>
              <p:spPr>
                <a:xfrm flipV="1">
                  <a:off x="5974080" y="1217396"/>
                  <a:ext cx="0" cy="1449604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Arrow Connector 36"/>
                <p:cNvCxnSpPr/>
                <p:nvPr/>
              </p:nvCxnSpPr>
              <p:spPr>
                <a:xfrm flipV="1">
                  <a:off x="5516880" y="1217396"/>
                  <a:ext cx="0" cy="1449604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Arrow Connector 37"/>
                <p:cNvCxnSpPr/>
                <p:nvPr/>
              </p:nvCxnSpPr>
              <p:spPr>
                <a:xfrm flipH="1">
                  <a:off x="5208721" y="1487806"/>
                  <a:ext cx="2867893" cy="0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" name="Oval 38"/>
                <p:cNvSpPr/>
                <p:nvPr/>
              </p:nvSpPr>
              <p:spPr>
                <a:xfrm>
                  <a:off x="7624177" y="13088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0" name="Oval 39"/>
                <p:cNvSpPr/>
                <p:nvPr/>
              </p:nvSpPr>
              <p:spPr>
                <a:xfrm>
                  <a:off x="7166977" y="13088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>
                  <a:off x="6709777" y="13088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6252577" y="13088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>
                  <a:off x="5795377" y="13088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>
                  <a:off x="5338177" y="13088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cxnSp>
              <p:nvCxnSpPr>
                <p:cNvPr id="45" name="Straight Arrow Connector 44"/>
                <p:cNvCxnSpPr/>
                <p:nvPr/>
              </p:nvCxnSpPr>
              <p:spPr>
                <a:xfrm flipH="1">
                  <a:off x="5208721" y="1945006"/>
                  <a:ext cx="2867893" cy="0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Oval 45"/>
                <p:cNvSpPr/>
                <p:nvPr/>
              </p:nvSpPr>
              <p:spPr>
                <a:xfrm>
                  <a:off x="7624177" y="17660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>
                  <a:off x="7166977" y="17660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6709777" y="17660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6252577" y="17660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>
                  <a:off x="5795377" y="17660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5338177" y="17660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cxnSp>
              <p:nvCxnSpPr>
                <p:cNvPr id="52" name="Straight Arrow Connector 51"/>
                <p:cNvCxnSpPr/>
                <p:nvPr/>
              </p:nvCxnSpPr>
              <p:spPr>
                <a:xfrm flipH="1">
                  <a:off x="5208721" y="2402206"/>
                  <a:ext cx="2867893" cy="0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" name="Oval 52"/>
                <p:cNvSpPr/>
                <p:nvPr/>
              </p:nvSpPr>
              <p:spPr>
                <a:xfrm>
                  <a:off x="7624177" y="22232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54" name="Oval 53"/>
                <p:cNvSpPr/>
                <p:nvPr/>
              </p:nvSpPr>
              <p:spPr>
                <a:xfrm>
                  <a:off x="7166977" y="22232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55" name="Oval 54"/>
                <p:cNvSpPr/>
                <p:nvPr/>
              </p:nvSpPr>
              <p:spPr>
                <a:xfrm>
                  <a:off x="6709777" y="22232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56" name="Oval 55"/>
                <p:cNvSpPr/>
                <p:nvPr/>
              </p:nvSpPr>
              <p:spPr>
                <a:xfrm>
                  <a:off x="6252577" y="22232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57" name="Oval 56"/>
                <p:cNvSpPr/>
                <p:nvPr/>
              </p:nvSpPr>
              <p:spPr>
                <a:xfrm>
                  <a:off x="5795377" y="22232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>
                  <a:off x="5338177" y="2223236"/>
                  <a:ext cx="365760" cy="365760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</p:grpSp>
        </p:grpSp>
        <p:cxnSp>
          <p:nvCxnSpPr>
            <p:cNvPr id="64" name="Straight Connector 63"/>
            <p:cNvCxnSpPr/>
            <p:nvPr/>
          </p:nvCxnSpPr>
          <p:spPr>
            <a:xfrm flipV="1">
              <a:off x="5259901" y="1351866"/>
              <a:ext cx="697999" cy="442519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5259901" y="1794382"/>
              <a:ext cx="697999" cy="490372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rank0-txt"/>
          <p:cNvSpPr/>
          <p:nvPr/>
        </p:nvSpPr>
        <p:spPr>
          <a:xfrm>
            <a:off x="2996841" y="2720234"/>
            <a:ext cx="1544910" cy="438912"/>
          </a:xfrm>
          <a:prstGeom prst="roundRect">
            <a:avLst>
              <a:gd name="adj" fmla="val 549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Rank 0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68" name="rank1-txt"/>
          <p:cNvSpPr/>
          <p:nvPr/>
        </p:nvSpPr>
        <p:spPr>
          <a:xfrm>
            <a:off x="3376537" y="2311554"/>
            <a:ext cx="1544910" cy="438912"/>
          </a:xfrm>
          <a:prstGeom prst="roundRect">
            <a:avLst>
              <a:gd name="adj" fmla="val 549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Rank 1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61" name="DRAM top cover"/>
          <p:cNvSpPr/>
          <p:nvPr/>
        </p:nvSpPr>
        <p:spPr>
          <a:xfrm>
            <a:off x="2114549" y="2311554"/>
            <a:ext cx="3687412" cy="2246724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DRAM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304800" y="4998127"/>
            <a:ext cx="8534400" cy="1097873"/>
          </a:xfrm>
        </p:spPr>
        <p:txBody>
          <a:bodyPr/>
          <a:lstStyle/>
          <a:p>
            <a:r>
              <a:rPr lang="en-US" dirty="0" smtClean="0"/>
              <a:t>Banks can serve multiple requests in parallel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15057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25" grpId="0" animBg="1"/>
      <p:bldP spid="67" grpId="0"/>
      <p:bldP spid="61" grpId="0" animBg="1"/>
      <p:bldP spid="6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DRAM Refresh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DRAM standard requires memory controllers to send </a:t>
            </a:r>
            <a:r>
              <a:rPr lang="en-US" b="1" dirty="0" smtClean="0"/>
              <a:t>periodic refreshes </a:t>
            </a:r>
            <a:r>
              <a:rPr lang="en-US" dirty="0" smtClean="0"/>
              <a:t>to DRAM</a:t>
            </a:r>
          </a:p>
          <a:p>
            <a:endParaRPr lang="en-US" u="sng" dirty="0"/>
          </a:p>
          <a:p>
            <a:endParaRPr lang="en-US" u="sng" dirty="0" smtClean="0"/>
          </a:p>
          <a:p>
            <a:endParaRPr lang="en-US" u="sng" dirty="0"/>
          </a:p>
          <a:p>
            <a:pPr marL="0" indent="0">
              <a:buNone/>
            </a:pP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6" name="timeline"/>
          <p:cNvCxnSpPr/>
          <p:nvPr/>
        </p:nvCxnSpPr>
        <p:spPr>
          <a:xfrm>
            <a:off x="533400" y="3993313"/>
            <a:ext cx="7125194" cy="4286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f1"/>
          <p:cNvSpPr/>
          <p:nvPr/>
        </p:nvSpPr>
        <p:spPr>
          <a:xfrm>
            <a:off x="844965" y="3860646"/>
            <a:ext cx="311567" cy="265331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grpSp>
        <p:nvGrpSpPr>
          <p:cNvPr id="27" name="tperiod"/>
          <p:cNvGrpSpPr/>
          <p:nvPr/>
        </p:nvGrpSpPr>
        <p:grpSpPr>
          <a:xfrm>
            <a:off x="665345" y="3860645"/>
            <a:ext cx="4425336" cy="1016155"/>
            <a:chOff x="762000" y="3040684"/>
            <a:chExt cx="4425336" cy="1016155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941621" y="3040685"/>
              <a:ext cx="0" cy="616915"/>
            </a:xfrm>
            <a:prstGeom prst="line">
              <a:avLst/>
            </a:prstGeom>
            <a:ln w="38100">
              <a:solidFill>
                <a:srgbClr val="064FB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493427" y="3040684"/>
              <a:ext cx="0" cy="616915"/>
            </a:xfrm>
            <a:prstGeom prst="line">
              <a:avLst/>
            </a:prstGeom>
            <a:ln w="38100">
              <a:solidFill>
                <a:srgbClr val="064FB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941621" y="3581400"/>
              <a:ext cx="1521326" cy="0"/>
            </a:xfrm>
            <a:prstGeom prst="straightConnector1">
              <a:avLst/>
            </a:prstGeom>
            <a:ln w="38100">
              <a:solidFill>
                <a:srgbClr val="064FBA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762000" y="3625952"/>
              <a:ext cx="442533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u="sng" dirty="0" err="1" smtClean="0">
                  <a:solidFill>
                    <a:srgbClr val="064FBA"/>
                  </a:solidFill>
                </a:rPr>
                <a:t>tRefPeriod</a:t>
              </a:r>
              <a:r>
                <a:rPr lang="en-US" sz="2200" u="sng" dirty="0" smtClean="0">
                  <a:solidFill>
                    <a:srgbClr val="064FBA"/>
                  </a:solidFill>
                </a:rPr>
                <a:t> (</a:t>
              </a:r>
              <a:r>
                <a:rPr lang="en-US" sz="2200" u="sng" dirty="0" err="1" smtClean="0">
                  <a:solidFill>
                    <a:srgbClr val="064FBA"/>
                  </a:solidFill>
                </a:rPr>
                <a:t>tREFI</a:t>
              </a:r>
              <a:r>
                <a:rPr lang="en-US" sz="2200" u="sng" dirty="0" smtClean="0">
                  <a:solidFill>
                    <a:srgbClr val="064FBA"/>
                  </a:solidFill>
                </a:rPr>
                <a:t>)</a:t>
              </a:r>
              <a:r>
                <a:rPr lang="en-US" sz="2200" dirty="0" smtClean="0">
                  <a:solidFill>
                    <a:srgbClr val="064FBA"/>
                  </a:solidFill>
                </a:rPr>
                <a:t>: Remains </a:t>
              </a:r>
              <a:r>
                <a:rPr lang="en-US" sz="2200" b="1" dirty="0">
                  <a:solidFill>
                    <a:srgbClr val="064FBA"/>
                  </a:solidFill>
                </a:rPr>
                <a:t>constant</a:t>
              </a:r>
              <a:r>
                <a:rPr lang="en-US" sz="2200" dirty="0">
                  <a:solidFill>
                    <a:srgbClr val="064FBA"/>
                  </a:solidFill>
                </a:rPr>
                <a:t> </a:t>
              </a:r>
            </a:p>
          </p:txBody>
        </p:sp>
      </p:grpSp>
      <p:grpSp>
        <p:nvGrpSpPr>
          <p:cNvPr id="28" name="tref"/>
          <p:cNvGrpSpPr/>
          <p:nvPr/>
        </p:nvGrpSpPr>
        <p:grpSpPr>
          <a:xfrm>
            <a:off x="534695" y="2800291"/>
            <a:ext cx="8125447" cy="1080693"/>
            <a:chOff x="495143" y="3153456"/>
            <a:chExt cx="8125447" cy="108069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808822" y="3617234"/>
              <a:ext cx="0" cy="616915"/>
            </a:xfrm>
            <a:prstGeom prst="line">
              <a:avLst/>
            </a:prstGeom>
            <a:ln w="38100">
              <a:solidFill>
                <a:srgbClr val="064FB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116980" y="3613331"/>
              <a:ext cx="0" cy="616915"/>
            </a:xfrm>
            <a:prstGeom prst="line">
              <a:avLst/>
            </a:prstGeom>
            <a:ln w="38100">
              <a:solidFill>
                <a:srgbClr val="064FB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801907" y="3856784"/>
              <a:ext cx="315073" cy="0"/>
            </a:xfrm>
            <a:prstGeom prst="straightConnector1">
              <a:avLst/>
            </a:prstGeom>
            <a:ln w="38100">
              <a:solidFill>
                <a:srgbClr val="064FBA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495143" y="3153456"/>
              <a:ext cx="812544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u="sng" dirty="0" err="1" smtClean="0">
                  <a:solidFill>
                    <a:srgbClr val="064FBA"/>
                  </a:solidFill>
                </a:rPr>
                <a:t>tRefLatency</a:t>
              </a:r>
              <a:r>
                <a:rPr lang="en-US" sz="2200" u="sng" dirty="0" smtClean="0">
                  <a:solidFill>
                    <a:srgbClr val="064FBA"/>
                  </a:solidFill>
                </a:rPr>
                <a:t> (</a:t>
              </a:r>
              <a:r>
                <a:rPr lang="en-US" sz="2200" u="sng" dirty="0" err="1" smtClean="0">
                  <a:solidFill>
                    <a:srgbClr val="064FBA"/>
                  </a:solidFill>
                </a:rPr>
                <a:t>tRFC</a:t>
              </a:r>
              <a:r>
                <a:rPr lang="en-US" sz="2200" u="sng" dirty="0" smtClean="0">
                  <a:solidFill>
                    <a:srgbClr val="064FBA"/>
                  </a:solidFill>
                </a:rPr>
                <a:t>)</a:t>
              </a:r>
              <a:r>
                <a:rPr lang="en-US" sz="2200" dirty="0" smtClean="0">
                  <a:solidFill>
                    <a:srgbClr val="064FBA"/>
                  </a:solidFill>
                </a:rPr>
                <a:t>: Varies based on DRAM chip density (e.g., 350ns)</a:t>
              </a:r>
              <a:endParaRPr lang="en-US" sz="2200" dirty="0">
                <a:solidFill>
                  <a:srgbClr val="064FBA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7711646" y="3821668"/>
            <a:ext cx="1101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Timeline</a:t>
            </a:r>
            <a:endParaRPr lang="en-US" sz="2000" dirty="0"/>
          </a:p>
        </p:txBody>
      </p:sp>
      <p:sp>
        <p:nvSpPr>
          <p:cNvPr id="22" name="ref1"/>
          <p:cNvSpPr/>
          <p:nvPr/>
        </p:nvSpPr>
        <p:spPr>
          <a:xfrm>
            <a:off x="2411178" y="3860646"/>
            <a:ext cx="311567" cy="265331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24" name="ref1"/>
          <p:cNvSpPr/>
          <p:nvPr/>
        </p:nvSpPr>
        <p:spPr>
          <a:xfrm>
            <a:off x="3977391" y="3860646"/>
            <a:ext cx="311567" cy="265331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33" name="ref1"/>
          <p:cNvSpPr/>
          <p:nvPr/>
        </p:nvSpPr>
        <p:spPr>
          <a:xfrm>
            <a:off x="5543604" y="3860646"/>
            <a:ext cx="311567" cy="265331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34" name="ref1"/>
          <p:cNvSpPr/>
          <p:nvPr/>
        </p:nvSpPr>
        <p:spPr>
          <a:xfrm>
            <a:off x="7109817" y="3860646"/>
            <a:ext cx="311567" cy="265331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3365376" y="3163689"/>
            <a:ext cx="3146731" cy="962288"/>
            <a:chOff x="3462031" y="2599511"/>
            <a:chExt cx="3146731" cy="962288"/>
          </a:xfrm>
        </p:grpSpPr>
        <p:sp>
          <p:nvSpPr>
            <p:cNvPr id="35" name="rd/wr"/>
            <p:cNvSpPr/>
            <p:nvPr/>
          </p:nvSpPr>
          <p:spPr>
            <a:xfrm>
              <a:off x="3505200" y="3296468"/>
              <a:ext cx="104508" cy="265331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cxnSp>
          <p:nvCxnSpPr>
            <p:cNvPr id="13" name="Curved Connector 12"/>
            <p:cNvCxnSpPr>
              <a:endCxn id="35" idx="0"/>
            </p:cNvCxnSpPr>
            <p:nvPr/>
          </p:nvCxnSpPr>
          <p:spPr>
            <a:xfrm rot="5400000">
              <a:off x="3527981" y="3090649"/>
              <a:ext cx="235292" cy="176346"/>
            </a:xfrm>
            <a:prstGeom prst="curvedConnector3">
              <a:avLst/>
            </a:prstGeom>
            <a:ln w="19050">
              <a:solidFill>
                <a:schemeClr val="accent3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462031" y="2599511"/>
              <a:ext cx="314673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u="sng" dirty="0" smtClean="0">
                  <a:solidFill>
                    <a:schemeClr val="accent3">
                      <a:lumMod val="50000"/>
                    </a:schemeClr>
                  </a:solidFill>
                </a:rPr>
                <a:t>Read/Write</a:t>
              </a:r>
              <a:r>
                <a:rPr lang="en-US" sz="2200" dirty="0" smtClean="0">
                  <a:solidFill>
                    <a:schemeClr val="accent3">
                      <a:lumMod val="50000"/>
                    </a:schemeClr>
                  </a:solidFill>
                </a:rPr>
                <a:t>: roughly 50ns</a:t>
              </a:r>
              <a:endParaRPr lang="en-US" sz="2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7532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0" grpId="0"/>
      <p:bldP spid="22" grpId="0" animBg="1"/>
      <p:bldP spid="24" grpId="0" animBg="1"/>
      <p:bldP spid="33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Increasing Performance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DRAM is </a:t>
            </a:r>
            <a:r>
              <a:rPr lang="en-US" dirty="0" smtClean="0">
                <a:solidFill>
                  <a:srgbClr val="FF0000"/>
                </a:solidFill>
              </a:rPr>
              <a:t>unavailable to serve requests </a:t>
            </a:r>
            <a:r>
              <a:rPr lang="en-US" dirty="0" smtClean="0"/>
              <a:t>for</a:t>
            </a:r>
            <a:br>
              <a:rPr lang="en-US" dirty="0" smtClean="0"/>
            </a:br>
            <a:r>
              <a:rPr lang="en-US" i="1" dirty="0">
                <a:solidFill>
                  <a:srgbClr val="064FBA"/>
                </a:solidFill>
              </a:rPr>
              <a:t>	</a:t>
            </a:r>
            <a:r>
              <a:rPr lang="en-US" i="1" dirty="0" smtClean="0">
                <a:solidFill>
                  <a:srgbClr val="064FBA"/>
                </a:solidFill>
              </a:rPr>
              <a:t>		</a:t>
            </a:r>
            <a:r>
              <a:rPr lang="en-US" i="1" dirty="0">
                <a:solidFill>
                  <a:srgbClr val="064FBA"/>
                </a:solidFill>
              </a:rPr>
              <a:t>	 </a:t>
            </a:r>
            <a:r>
              <a:rPr lang="en-US" i="1" dirty="0" smtClean="0">
                <a:solidFill>
                  <a:srgbClr val="064FBA"/>
                </a:solidFill>
              </a:rPr>
              <a:t>     </a:t>
            </a:r>
            <a:r>
              <a:rPr lang="en-US" dirty="0" smtClean="0"/>
              <a:t>of time 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6.7%</a:t>
            </a:r>
            <a:r>
              <a:rPr lang="en-US" dirty="0" smtClean="0"/>
              <a:t> for today’s 4Gb DRAM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Unavailability</a:t>
            </a:r>
            <a:r>
              <a:rPr lang="en-US" dirty="0" smtClean="0"/>
              <a:t> increases with higher density due to higher </a:t>
            </a:r>
            <a:r>
              <a:rPr lang="en-US" i="1" dirty="0" err="1" smtClean="0">
                <a:solidFill>
                  <a:srgbClr val="064FBA"/>
                </a:solidFill>
              </a:rPr>
              <a:t>tRefLatency</a:t>
            </a:r>
            <a:endParaRPr lang="en-US" i="1" dirty="0" smtClean="0">
              <a:solidFill>
                <a:srgbClr val="064FBA"/>
              </a:solidFill>
            </a:endParaRP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23% / 41%</a:t>
            </a:r>
            <a:r>
              <a:rPr lang="en-US" b="1" dirty="0" smtClean="0"/>
              <a:t> </a:t>
            </a:r>
            <a:r>
              <a:rPr lang="en-US" dirty="0" smtClean="0"/>
              <a:t>for</a:t>
            </a:r>
            <a:r>
              <a:rPr lang="en-US" b="1" dirty="0" smtClean="0"/>
              <a:t> future 32Gb / 64Gb DRAM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901790" y="1652826"/>
            <a:ext cx="1661338" cy="785574"/>
            <a:chOff x="3949790" y="5665113"/>
            <a:chExt cx="1661338" cy="785574"/>
          </a:xfrm>
        </p:grpSpPr>
        <p:sp>
          <p:nvSpPr>
            <p:cNvPr id="41" name="TextBox 40"/>
            <p:cNvSpPr txBox="1"/>
            <p:nvPr/>
          </p:nvSpPr>
          <p:spPr>
            <a:xfrm>
              <a:off x="3949790" y="5665113"/>
              <a:ext cx="166133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i="1" dirty="0" err="1" smtClean="0">
                  <a:solidFill>
                    <a:srgbClr val="064FBA"/>
                  </a:solidFill>
                </a:rPr>
                <a:t>tRefLatency</a:t>
              </a:r>
              <a:endParaRPr lang="en-US" sz="2200" i="1" dirty="0">
                <a:solidFill>
                  <a:srgbClr val="064FBA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035314" y="6019800"/>
              <a:ext cx="149713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i="1" dirty="0" err="1" smtClean="0">
                  <a:solidFill>
                    <a:srgbClr val="064FBA"/>
                  </a:solidFill>
                </a:rPr>
                <a:t>tRefPeriod</a:t>
              </a:r>
              <a:endParaRPr lang="en-US" sz="2200" i="1" dirty="0">
                <a:solidFill>
                  <a:srgbClr val="064FBA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3962400" y="6096000"/>
              <a:ext cx="1600200" cy="0"/>
            </a:xfrm>
            <a:prstGeom prst="line">
              <a:avLst/>
            </a:prstGeom>
            <a:ln>
              <a:solidFill>
                <a:srgbClr val="064FB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78563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181600"/>
            <a:ext cx="8534400" cy="1447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Shorter </a:t>
            </a:r>
            <a:r>
              <a:rPr lang="en-US" sz="2400" b="1" dirty="0" err="1" smtClean="0">
                <a:solidFill>
                  <a:schemeClr val="accent3">
                    <a:lumMod val="75000"/>
                  </a:schemeClr>
                </a:solidFill>
              </a:rPr>
              <a:t>tRefLatency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than that of all-bank refresh</a:t>
            </a:r>
          </a:p>
          <a:p>
            <a:r>
              <a:rPr lang="en-US" sz="2400" dirty="0" smtClean="0"/>
              <a:t>More frequent refreshes (shorter </a:t>
            </a:r>
            <a:r>
              <a:rPr lang="en-US" sz="2400" b="1" dirty="0" err="1" smtClean="0"/>
              <a:t>tRefPeriod</a:t>
            </a:r>
            <a:r>
              <a:rPr lang="en-US" sz="2400" dirty="0" smtClean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All-Bank vs. Per-Bank Refresh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304800" y="3429000"/>
            <a:ext cx="8763000" cy="1728167"/>
            <a:chOff x="304800" y="4444033"/>
            <a:chExt cx="8763000" cy="1728167"/>
          </a:xfrm>
        </p:grpSpPr>
        <p:grpSp>
          <p:nvGrpSpPr>
            <p:cNvPr id="34" name="timelines"/>
            <p:cNvGrpSpPr/>
            <p:nvPr/>
          </p:nvGrpSpPr>
          <p:grpSpPr>
            <a:xfrm>
              <a:off x="561019" y="5087295"/>
              <a:ext cx="7897181" cy="1084905"/>
              <a:chOff x="561019" y="5257800"/>
              <a:chExt cx="7897181" cy="1084905"/>
            </a:xfrm>
          </p:grpSpPr>
          <p:cxnSp>
            <p:nvCxnSpPr>
              <p:cNvPr id="35" name="timeline"/>
              <p:cNvCxnSpPr/>
              <p:nvPr/>
            </p:nvCxnSpPr>
            <p:spPr>
              <a:xfrm>
                <a:off x="1468255" y="6142651"/>
                <a:ext cx="5905994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timeline"/>
              <p:cNvCxnSpPr>
                <a:endCxn id="37" idx="1"/>
              </p:cNvCxnSpPr>
              <p:nvPr/>
            </p:nvCxnSpPr>
            <p:spPr>
              <a:xfrm>
                <a:off x="1468255" y="5457855"/>
                <a:ext cx="5905994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/>
              <p:cNvSpPr txBox="1"/>
              <p:nvPr/>
            </p:nvSpPr>
            <p:spPr>
              <a:xfrm>
                <a:off x="7374249" y="5257800"/>
                <a:ext cx="10839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Timeline</a:t>
                </a:r>
                <a:endParaRPr lang="en-US" sz="20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561019" y="5942595"/>
                <a:ext cx="88678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Bank 0</a:t>
                </a:r>
                <a:endParaRPr lang="en-US" sz="2000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561019" y="5257800"/>
                <a:ext cx="88678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Bank 1</a:t>
                </a:r>
                <a:endParaRPr lang="en-US" sz="2000" dirty="0"/>
              </a:p>
            </p:txBody>
          </p:sp>
        </p:grpSp>
        <p:sp>
          <p:nvSpPr>
            <p:cNvPr id="44" name="Ref"/>
            <p:cNvSpPr/>
            <p:nvPr/>
          </p:nvSpPr>
          <p:spPr>
            <a:xfrm>
              <a:off x="4055751" y="5165862"/>
              <a:ext cx="1430649" cy="254153"/>
            </a:xfrm>
            <a:prstGeom prst="roundRect">
              <a:avLst/>
            </a:prstGeom>
            <a:solidFill>
              <a:srgbClr val="FF8C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Refresh</a:t>
              </a:r>
              <a:endParaRPr lang="en-US" sz="2000" b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4800" y="4444033"/>
              <a:ext cx="87630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u="sng" dirty="0" smtClean="0"/>
                <a:t>Per-Bank Refresh</a:t>
              </a:r>
              <a:r>
                <a:rPr lang="en-US" sz="2400" dirty="0" smtClean="0"/>
                <a:t>: </a:t>
              </a:r>
              <a:r>
                <a:rPr lang="en-US" sz="2400" dirty="0"/>
                <a:t>I</a:t>
              </a:r>
              <a:r>
                <a:rPr lang="en-US" sz="2400" dirty="0" smtClean="0"/>
                <a:t>n mobile DRAM (</a:t>
              </a:r>
              <a:r>
                <a:rPr lang="en-US" sz="2400" dirty="0" err="1" smtClean="0"/>
                <a:t>LPDDRx</a:t>
              </a:r>
              <a:r>
                <a:rPr lang="en-US" sz="2400" dirty="0" smtClean="0"/>
                <a:t>)</a:t>
              </a:r>
              <a:endParaRPr lang="en-US" sz="2400" dirty="0"/>
            </a:p>
          </p:txBody>
        </p:sp>
        <p:sp>
          <p:nvSpPr>
            <p:cNvPr id="25" name="Ref"/>
            <p:cNvSpPr/>
            <p:nvPr/>
          </p:nvSpPr>
          <p:spPr>
            <a:xfrm>
              <a:off x="2362200" y="5845068"/>
              <a:ext cx="1430649" cy="254153"/>
            </a:xfrm>
            <a:prstGeom prst="roundRect">
              <a:avLst/>
            </a:prstGeom>
            <a:solidFill>
              <a:srgbClr val="FF8C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Refresh</a:t>
              </a:r>
              <a:endParaRPr lang="en-US" sz="2000" b="1" dirty="0"/>
            </a:p>
          </p:txBody>
        </p:sp>
      </p:grpSp>
      <p:grpSp>
        <p:nvGrpSpPr>
          <p:cNvPr id="32" name="timelines"/>
          <p:cNvGrpSpPr/>
          <p:nvPr/>
        </p:nvGrpSpPr>
        <p:grpSpPr>
          <a:xfrm>
            <a:off x="561019" y="1930288"/>
            <a:ext cx="7897181" cy="1084905"/>
            <a:chOff x="561019" y="5257800"/>
            <a:chExt cx="7897181" cy="1084905"/>
          </a:xfrm>
        </p:grpSpPr>
        <p:cxnSp>
          <p:nvCxnSpPr>
            <p:cNvPr id="33" name="timeline"/>
            <p:cNvCxnSpPr/>
            <p:nvPr/>
          </p:nvCxnSpPr>
          <p:spPr>
            <a:xfrm>
              <a:off x="1468255" y="6142651"/>
              <a:ext cx="5905994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timeline"/>
            <p:cNvCxnSpPr>
              <a:endCxn id="43" idx="1"/>
            </p:cNvCxnSpPr>
            <p:nvPr/>
          </p:nvCxnSpPr>
          <p:spPr>
            <a:xfrm>
              <a:off x="1468255" y="5457855"/>
              <a:ext cx="5905994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7374249" y="5257800"/>
              <a:ext cx="10839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Timeline</a:t>
              </a:r>
              <a:endParaRPr lang="en-US" sz="20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61019" y="5942595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Bank 0</a:t>
              </a:r>
              <a:endParaRPr lang="en-US" sz="20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61019" y="5257800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Bank 1</a:t>
              </a:r>
              <a:endParaRPr lang="en-US" sz="2000" dirty="0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304800" y="1219200"/>
            <a:ext cx="8610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rgbClr val="000000"/>
                </a:solidFill>
              </a:rPr>
              <a:t>All-Bank Refresh</a:t>
            </a:r>
            <a:r>
              <a:rPr lang="en-US" sz="2400" dirty="0" smtClean="0">
                <a:solidFill>
                  <a:srgbClr val="000000"/>
                </a:solidFill>
              </a:rPr>
              <a:t>: Employed in commodity DRAM (</a:t>
            </a:r>
            <a:r>
              <a:rPr lang="en-US" sz="2400" dirty="0" err="1" smtClean="0">
                <a:solidFill>
                  <a:srgbClr val="000000"/>
                </a:solidFill>
              </a:rPr>
              <a:t>DDRx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</a:rPr>
              <a:t>LPDDRx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8" name="Ref"/>
          <p:cNvSpPr/>
          <p:nvPr/>
        </p:nvSpPr>
        <p:spPr>
          <a:xfrm>
            <a:off x="3124200" y="2001235"/>
            <a:ext cx="1430649" cy="254153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29" name="Ref"/>
          <p:cNvSpPr/>
          <p:nvPr/>
        </p:nvSpPr>
        <p:spPr>
          <a:xfrm>
            <a:off x="2303151" y="2687040"/>
            <a:ext cx="1430649" cy="254153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0" y="3276600"/>
            <a:ext cx="9144000" cy="0"/>
          </a:xfrm>
          <a:prstGeom prst="line">
            <a:avLst/>
          </a:prstGeom>
          <a:ln w="1270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ll-bank Ref"/>
          <p:cNvSpPr/>
          <p:nvPr/>
        </p:nvSpPr>
        <p:spPr>
          <a:xfrm>
            <a:off x="2303151" y="1981201"/>
            <a:ext cx="2251698" cy="961014"/>
          </a:xfrm>
          <a:prstGeom prst="roundRect">
            <a:avLst>
              <a:gd name="adj" fmla="val 2380"/>
            </a:avLst>
          </a:prstGeom>
          <a:solidFill>
            <a:schemeClr val="bg1">
              <a:lumMod val="85000"/>
              <a:alpha val="3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40" name="all-bank Ref"/>
          <p:cNvSpPr/>
          <p:nvPr/>
        </p:nvSpPr>
        <p:spPr>
          <a:xfrm>
            <a:off x="2304288" y="1984248"/>
            <a:ext cx="2251698" cy="961014"/>
          </a:xfrm>
          <a:prstGeom prst="roundRect">
            <a:avLst>
              <a:gd name="adj" fmla="val 2380"/>
            </a:avLst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4267200" y="2286000"/>
            <a:ext cx="4572000" cy="1077218"/>
            <a:chOff x="4267200" y="2286000"/>
            <a:chExt cx="4572000" cy="1077218"/>
          </a:xfrm>
        </p:grpSpPr>
        <p:sp>
          <p:nvSpPr>
            <p:cNvPr id="41" name="TextBox 40"/>
            <p:cNvSpPr txBox="1"/>
            <p:nvPr/>
          </p:nvSpPr>
          <p:spPr>
            <a:xfrm>
              <a:off x="5105400" y="2286000"/>
              <a:ext cx="3733800" cy="107721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i="1" dirty="0" smtClean="0">
                  <a:solidFill>
                    <a:srgbClr val="FF0000"/>
                  </a:solidFill>
                </a:rPr>
                <a:t>Staggered across banks to limit power</a:t>
              </a:r>
              <a:endParaRPr lang="en-US" sz="3200" i="1" dirty="0">
                <a:solidFill>
                  <a:srgbClr val="FF0000"/>
                </a:solidFill>
              </a:endParaRPr>
            </a:p>
          </p:txBody>
        </p:sp>
        <p:cxnSp>
          <p:nvCxnSpPr>
            <p:cNvPr id="45" name="Curved Connector 44"/>
            <p:cNvCxnSpPr>
              <a:stCxn id="41" idx="1"/>
            </p:cNvCxnSpPr>
            <p:nvPr/>
          </p:nvCxnSpPr>
          <p:spPr>
            <a:xfrm rot="10800000">
              <a:off x="4267200" y="2514601"/>
              <a:ext cx="838200" cy="310009"/>
            </a:xfrm>
            <a:prstGeom prst="curvedConnector3">
              <a:avLst>
                <a:gd name="adj1" fmla="val 50000"/>
              </a:avLst>
            </a:prstGeom>
            <a:ln w="57150" cmpd="sng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0"/>
          <p:cNvSpPr/>
          <p:nvPr/>
        </p:nvSpPr>
        <p:spPr>
          <a:xfrm>
            <a:off x="4191000" y="4828032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sp>
        <p:nvSpPr>
          <p:cNvPr id="53" name="r0"/>
          <p:cNvSpPr/>
          <p:nvPr/>
        </p:nvSpPr>
        <p:spPr>
          <a:xfrm>
            <a:off x="2819400" y="4151376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grpSp>
        <p:nvGrpSpPr>
          <p:cNvPr id="5" name="read AB"/>
          <p:cNvGrpSpPr/>
          <p:nvPr/>
        </p:nvGrpSpPr>
        <p:grpSpPr>
          <a:xfrm>
            <a:off x="4734681" y="1989430"/>
            <a:ext cx="888879" cy="942901"/>
            <a:chOff x="4734681" y="1989430"/>
            <a:chExt cx="888879" cy="942901"/>
          </a:xfrm>
        </p:grpSpPr>
        <p:sp>
          <p:nvSpPr>
            <p:cNvPr id="52" name="r0"/>
            <p:cNvSpPr/>
            <p:nvPr/>
          </p:nvSpPr>
          <p:spPr>
            <a:xfrm>
              <a:off x="4800600" y="2667000"/>
              <a:ext cx="822960" cy="265331"/>
            </a:xfrm>
            <a:prstGeom prst="roundRect">
              <a:avLst/>
            </a:prstGeom>
            <a:solidFill>
              <a:srgbClr val="404F2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Read</a:t>
              </a:r>
              <a:endParaRPr lang="en-US" sz="2000" b="1" dirty="0"/>
            </a:p>
          </p:txBody>
        </p:sp>
        <p:sp>
          <p:nvSpPr>
            <p:cNvPr id="54" name="r0"/>
            <p:cNvSpPr/>
            <p:nvPr/>
          </p:nvSpPr>
          <p:spPr>
            <a:xfrm>
              <a:off x="4734681" y="1989430"/>
              <a:ext cx="822960" cy="265331"/>
            </a:xfrm>
            <a:prstGeom prst="roundRect">
              <a:avLst/>
            </a:prstGeom>
            <a:solidFill>
              <a:srgbClr val="404F2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Read</a:t>
              </a:r>
              <a:endParaRPr lang="en-US" sz="2000" b="1" dirty="0"/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81000" y="5257800"/>
            <a:ext cx="7924800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rgbClr val="064FBA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solidFill>
                  <a:srgbClr val="064FBA"/>
                </a:solidFill>
              </a:rPr>
              <a:t>Can serve memory accesses in parallel with refreshes</a:t>
            </a:r>
            <a:r>
              <a:rPr lang="en-US" sz="3200" i="1" dirty="0">
                <a:solidFill>
                  <a:srgbClr val="064FBA"/>
                </a:solidFill>
              </a:rPr>
              <a:t> </a:t>
            </a:r>
            <a:r>
              <a:rPr lang="en-US" sz="3200" i="1" dirty="0" smtClean="0">
                <a:solidFill>
                  <a:srgbClr val="064FBA"/>
                </a:solidFill>
              </a:rPr>
              <a:t>across banks</a:t>
            </a:r>
          </a:p>
        </p:txBody>
      </p:sp>
    </p:spTree>
    <p:extLst>
      <p:ext uri="{BB962C8B-B14F-4D97-AF65-F5344CB8AC3E}">
        <p14:creationId xmlns:p14="http://schemas.microsoft.com/office/powerpoint/2010/main" val="1388912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0" grpId="0" uiExpand="1" animBg="1"/>
      <p:bldP spid="49" grpId="0" animBg="1"/>
      <p:bldP spid="53" grpId="0" animBg="1"/>
      <p:bldP spid="6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Shortcomings of Per-Bank Refresh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Per-bank refreshes are </a:t>
            </a:r>
            <a:r>
              <a:rPr lang="en-US" b="1" dirty="0" smtClean="0"/>
              <a:t>strictly scheduled </a:t>
            </a:r>
            <a:r>
              <a:rPr lang="en-US" dirty="0" smtClean="0"/>
              <a:t>in </a:t>
            </a:r>
            <a:br>
              <a:rPr lang="en-US" dirty="0" smtClean="0"/>
            </a:br>
            <a:r>
              <a:rPr lang="en-US" dirty="0" smtClean="0"/>
              <a:t>round-robin order (as fixed by DRAM’s internal logic)</a:t>
            </a:r>
          </a:p>
          <a:p>
            <a:endParaRPr lang="en-US" dirty="0"/>
          </a:p>
          <a:p>
            <a:r>
              <a:rPr lang="en-US" dirty="0"/>
              <a:t>2) </a:t>
            </a:r>
            <a:r>
              <a:rPr lang="en-US" dirty="0" smtClean="0"/>
              <a:t>A </a:t>
            </a:r>
            <a:r>
              <a:rPr lang="en-US" b="1" dirty="0" smtClean="0"/>
              <a:t>refreshing bank </a:t>
            </a:r>
            <a:r>
              <a:rPr lang="en-US" dirty="0" smtClean="0"/>
              <a:t>cannot serve memory accesses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endParaRPr lang="en-US" u="sng" dirty="0" smtClean="0"/>
          </a:p>
          <a:p>
            <a:endParaRPr lang="en-US" u="sng" dirty="0"/>
          </a:p>
          <a:p>
            <a:endParaRPr lang="en-US" u="sng" dirty="0" smtClean="0"/>
          </a:p>
          <a:p>
            <a:endParaRPr lang="en-US" u="sng" dirty="0"/>
          </a:p>
          <a:p>
            <a:endParaRPr lang="en-US" u="sng" dirty="0" smtClean="0"/>
          </a:p>
          <a:p>
            <a:pPr marL="0" indent="0">
              <a:buNone/>
            </a:pP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3886200"/>
            <a:ext cx="8229600" cy="954107"/>
          </a:xfrm>
          <a:prstGeom prst="rect">
            <a:avLst/>
          </a:prstGeom>
          <a:solidFill>
            <a:srgbClr val="064FBA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bg1"/>
                </a:solidFill>
              </a:rPr>
              <a:t>Goal: Enable more parallelization between refreshes and accesses using practical mechanisms</a:t>
            </a:r>
            <a:endParaRPr lang="en-US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584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Motivation and Key Ideas</a:t>
            </a:r>
          </a:p>
          <a:p>
            <a:r>
              <a:rPr lang="en-US" sz="3600" dirty="0" smtClean="0"/>
              <a:t>DRAM and Refresh Background</a:t>
            </a:r>
          </a:p>
          <a:p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Our Mechanisms</a:t>
            </a:r>
          </a:p>
          <a:p>
            <a:pPr lvl="1"/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1. Dynamic Access-Refresh Parallelization (DARP)</a:t>
            </a:r>
          </a:p>
          <a:p>
            <a:pPr lvl="1"/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2. Subarray Access-Refresh Parallelization (SARP)</a:t>
            </a:r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Results</a:t>
            </a:r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731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Approach: DARP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Dynamic Access-Refresh Parallelization (DARP)</a:t>
            </a:r>
          </a:p>
          <a:p>
            <a:pPr lvl="1"/>
            <a:r>
              <a:rPr lang="en-US" dirty="0" smtClean="0"/>
              <a:t>An improved scheduling policy for </a:t>
            </a:r>
            <a:r>
              <a:rPr lang="en-US" dirty="0" smtClean="0">
                <a:solidFill>
                  <a:srgbClr val="064FBA"/>
                </a:solidFill>
              </a:rPr>
              <a:t>per-bank refreshes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Exploits </a:t>
            </a:r>
            <a:r>
              <a:rPr lang="en-US" dirty="0" smtClean="0">
                <a:solidFill>
                  <a:srgbClr val="064FBA"/>
                </a:solidFill>
              </a:rPr>
              <a:t>refresh scheduling flexibility</a:t>
            </a:r>
            <a:r>
              <a:rPr lang="en-US" dirty="0" smtClean="0">
                <a:solidFill>
                  <a:srgbClr val="000000"/>
                </a:solidFill>
              </a:rPr>
              <a:t> in DDR DRAM</a:t>
            </a:r>
          </a:p>
          <a:p>
            <a:endParaRPr lang="en-US" dirty="0" smtClean="0"/>
          </a:p>
          <a:p>
            <a:r>
              <a:rPr lang="en-US" u="sng" dirty="0" smtClean="0"/>
              <a:t>Component 1</a:t>
            </a:r>
            <a:r>
              <a:rPr lang="en-US" dirty="0" smtClean="0"/>
              <a:t>: </a:t>
            </a:r>
            <a:r>
              <a:rPr lang="en-US" b="1" dirty="0" smtClean="0"/>
              <a:t>Out-of-order per-bank refresh</a:t>
            </a:r>
          </a:p>
          <a:p>
            <a:pPr lvl="1"/>
            <a:r>
              <a:rPr lang="en-US" dirty="0" smtClean="0"/>
              <a:t>Avoids poor static scheduling decisions</a:t>
            </a:r>
          </a:p>
          <a:p>
            <a:pPr lvl="1"/>
            <a:r>
              <a:rPr lang="en-US" dirty="0" smtClean="0"/>
              <a:t>Dynamically issues per-bank refreshes to idle banks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u="sng" dirty="0" smtClean="0"/>
              <a:t>Component 2</a:t>
            </a:r>
            <a:r>
              <a:rPr lang="en-US" dirty="0" smtClean="0"/>
              <a:t>: </a:t>
            </a:r>
            <a:r>
              <a:rPr lang="en-US" b="1" dirty="0" smtClean="0"/>
              <a:t>Write-Refresh Parallelization</a:t>
            </a:r>
          </a:p>
          <a:p>
            <a:pPr lvl="1"/>
            <a:r>
              <a:rPr lang="en-US" dirty="0" smtClean="0"/>
              <a:t>Avoids refresh interference on latency-critical reads</a:t>
            </a:r>
          </a:p>
          <a:p>
            <a:pPr lvl="1"/>
            <a:r>
              <a:rPr lang="en-US" dirty="0" smtClean="0"/>
              <a:t>Parallelizes refreshes with </a:t>
            </a:r>
            <a:r>
              <a:rPr lang="en-US" b="1" dirty="0" smtClean="0"/>
              <a:t>a batch of writes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31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1) Out-of-Order Per-Bank Refresh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Dynamic scheduling policy</a:t>
            </a:r>
            <a:r>
              <a:rPr lang="en-US" dirty="0" smtClean="0"/>
              <a:t> that prioritizes refreshes to idle banks</a:t>
            </a:r>
          </a:p>
          <a:p>
            <a:r>
              <a:rPr lang="en-US" b="1" dirty="0" smtClean="0"/>
              <a:t>Memory controllers </a:t>
            </a:r>
            <a:r>
              <a:rPr lang="en-US" dirty="0" smtClean="0"/>
              <a:t>decide which bank to refresh</a:t>
            </a:r>
          </a:p>
          <a:p>
            <a:endParaRPr lang="en-US" b="1" i="1" dirty="0" smtClean="0">
              <a:solidFill>
                <a:srgbClr val="064FB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00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381000" y="4343400"/>
            <a:ext cx="7250728" cy="1604665"/>
            <a:chOff x="381000" y="4415135"/>
            <a:chExt cx="7250728" cy="1604665"/>
          </a:xfrm>
        </p:grpSpPr>
        <p:cxnSp>
          <p:nvCxnSpPr>
            <p:cNvPr id="26" name="timeline"/>
            <p:cNvCxnSpPr/>
            <p:nvPr/>
          </p:nvCxnSpPr>
          <p:spPr>
            <a:xfrm>
              <a:off x="1428097" y="5336750"/>
              <a:ext cx="6203631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57200" y="5132712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Bank 1</a:t>
              </a:r>
              <a:endParaRPr lang="en-US" sz="2000" dirty="0"/>
            </a:p>
          </p:txBody>
        </p:sp>
        <p:cxnSp>
          <p:nvCxnSpPr>
            <p:cNvPr id="29" name="timeline"/>
            <p:cNvCxnSpPr/>
            <p:nvPr/>
          </p:nvCxnSpPr>
          <p:spPr>
            <a:xfrm>
              <a:off x="1428097" y="5819745"/>
              <a:ext cx="6203631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57200" y="5619690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Bank 0</a:t>
              </a:r>
              <a:endParaRPr lang="en-US" sz="200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81000" y="4415135"/>
              <a:ext cx="48006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sz="3200" b="1" dirty="0" smtClean="0">
                  <a:solidFill>
                    <a:srgbClr val="064FBA"/>
                  </a:solidFill>
                </a:rPr>
                <a:t>Our mechanism: DARP</a:t>
              </a:r>
              <a:endParaRPr lang="en-US" sz="3200" b="1" dirty="0">
                <a:solidFill>
                  <a:srgbClr val="064FBA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1) Out-of-Order Per-Bank Refresh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1" name="Ref"/>
          <p:cNvSpPr/>
          <p:nvPr/>
        </p:nvSpPr>
        <p:spPr>
          <a:xfrm>
            <a:off x="1523999" y="5130878"/>
            <a:ext cx="1125849" cy="26517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32" name="r0"/>
          <p:cNvSpPr/>
          <p:nvPr/>
        </p:nvSpPr>
        <p:spPr>
          <a:xfrm>
            <a:off x="1524000" y="5615345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cxnSp>
        <p:nvCxnSpPr>
          <p:cNvPr id="47" name="timeline"/>
          <p:cNvCxnSpPr/>
          <p:nvPr/>
        </p:nvCxnSpPr>
        <p:spPr>
          <a:xfrm>
            <a:off x="1428097" y="3175838"/>
            <a:ext cx="6203631" cy="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693488" y="2971800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Timeline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457200" y="2971800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Bank 1</a:t>
            </a:r>
            <a:endParaRPr lang="en-US" sz="2000" dirty="0"/>
          </a:p>
        </p:txBody>
      </p:sp>
      <p:cxnSp>
        <p:nvCxnSpPr>
          <p:cNvPr id="50" name="timeline"/>
          <p:cNvCxnSpPr/>
          <p:nvPr/>
        </p:nvCxnSpPr>
        <p:spPr>
          <a:xfrm>
            <a:off x="1428097" y="3658833"/>
            <a:ext cx="6203631" cy="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57200" y="3458778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Bank 0</a:t>
            </a:r>
            <a:endParaRPr lang="en-US" sz="2000" dirty="0"/>
          </a:p>
        </p:txBody>
      </p:sp>
      <p:sp>
        <p:nvSpPr>
          <p:cNvPr id="52" name="Ref"/>
          <p:cNvSpPr/>
          <p:nvPr/>
        </p:nvSpPr>
        <p:spPr>
          <a:xfrm>
            <a:off x="1524000" y="3526245"/>
            <a:ext cx="1125849" cy="26517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53" name="r0"/>
          <p:cNvSpPr/>
          <p:nvPr/>
        </p:nvSpPr>
        <p:spPr>
          <a:xfrm>
            <a:off x="2753225" y="3526168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sp>
        <p:nvSpPr>
          <p:cNvPr id="55" name="Ref"/>
          <p:cNvSpPr/>
          <p:nvPr/>
        </p:nvSpPr>
        <p:spPr>
          <a:xfrm>
            <a:off x="4561427" y="3043250"/>
            <a:ext cx="1125849" cy="26517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56" name="r0"/>
          <p:cNvSpPr/>
          <p:nvPr/>
        </p:nvSpPr>
        <p:spPr>
          <a:xfrm>
            <a:off x="5790652" y="3043173"/>
            <a:ext cx="822960" cy="26533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381000" y="1295400"/>
            <a:ext cx="4800600" cy="4370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3200" b="1" dirty="0" smtClean="0">
                <a:solidFill>
                  <a:srgbClr val="FF0000"/>
                </a:solidFill>
              </a:rPr>
              <a:t>Baseline: Round robin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4" name="Ref"/>
          <p:cNvSpPr/>
          <p:nvPr/>
        </p:nvSpPr>
        <p:spPr>
          <a:xfrm>
            <a:off x="4556914" y="5613698"/>
            <a:ext cx="1125849" cy="26517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45" name="r0"/>
          <p:cNvSpPr/>
          <p:nvPr/>
        </p:nvSpPr>
        <p:spPr>
          <a:xfrm>
            <a:off x="4553712" y="5132350"/>
            <a:ext cx="822960" cy="26533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grpSp>
        <p:nvGrpSpPr>
          <p:cNvPr id="70" name="Save cycles"/>
          <p:cNvGrpSpPr/>
          <p:nvPr/>
        </p:nvGrpSpPr>
        <p:grpSpPr>
          <a:xfrm>
            <a:off x="2077877" y="3505200"/>
            <a:ext cx="1884523" cy="3334285"/>
            <a:chOff x="4291381" y="3530412"/>
            <a:chExt cx="1884523" cy="1877945"/>
          </a:xfrm>
        </p:grpSpPr>
        <p:cxnSp>
          <p:nvCxnSpPr>
            <p:cNvPr id="71" name="Straight Connector 70"/>
            <p:cNvCxnSpPr/>
            <p:nvPr/>
          </p:nvCxnSpPr>
          <p:spPr>
            <a:xfrm>
              <a:off x="5794904" y="3530412"/>
              <a:ext cx="0" cy="1459197"/>
            </a:xfrm>
            <a:prstGeom prst="line">
              <a:avLst/>
            </a:prstGeom>
            <a:ln w="57150" cmpd="sng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575704" y="4732104"/>
              <a:ext cx="0" cy="257505"/>
            </a:xfrm>
            <a:prstGeom prst="line">
              <a:avLst/>
            </a:prstGeom>
            <a:ln w="57150" cmpd="sng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H="1">
              <a:off x="4575704" y="4946692"/>
              <a:ext cx="1240728" cy="0"/>
            </a:xfrm>
            <a:prstGeom prst="straightConnector1">
              <a:avLst/>
            </a:prstGeom>
            <a:ln w="57150" cmpd="sng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4291381" y="4946692"/>
              <a:ext cx="1884523" cy="461665"/>
            </a:xfrm>
            <a:prstGeom prst="rect">
              <a:avLst/>
            </a:prstGeom>
            <a:noFill/>
            <a:ln w="57150"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chemeClr val="accent3">
                      <a:lumMod val="75000"/>
                    </a:schemeClr>
                  </a:solidFill>
                </a:rPr>
                <a:t>Saved cycles</a:t>
              </a:r>
              <a:endParaRPr lang="en-US" sz="2400" b="1" i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cxnSp>
        <p:nvCxnSpPr>
          <p:cNvPr id="57" name="Straight Connector 56"/>
          <p:cNvCxnSpPr/>
          <p:nvPr/>
        </p:nvCxnSpPr>
        <p:spPr>
          <a:xfrm>
            <a:off x="0" y="4267200"/>
            <a:ext cx="9144000" cy="0"/>
          </a:xfrm>
          <a:prstGeom prst="line">
            <a:avLst/>
          </a:prstGeom>
          <a:ln w="1270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66"/>
          <p:cNvGrpSpPr/>
          <p:nvPr/>
        </p:nvGrpSpPr>
        <p:grpSpPr>
          <a:xfrm>
            <a:off x="3581400" y="3733800"/>
            <a:ext cx="3907516" cy="523220"/>
            <a:chOff x="4274036" y="4876800"/>
            <a:chExt cx="3907516" cy="523220"/>
          </a:xfrm>
        </p:grpSpPr>
        <p:sp>
          <p:nvSpPr>
            <p:cNvPr id="69" name="TextBox 68"/>
            <p:cNvSpPr txBox="1"/>
            <p:nvPr/>
          </p:nvSpPr>
          <p:spPr>
            <a:xfrm>
              <a:off x="5042872" y="4876800"/>
              <a:ext cx="31386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Delayed by refresh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5" name="Curved Connector 74"/>
            <p:cNvCxnSpPr/>
            <p:nvPr/>
          </p:nvCxnSpPr>
          <p:spPr>
            <a:xfrm rot="10800000">
              <a:off x="4274036" y="4876800"/>
              <a:ext cx="762000" cy="304800"/>
            </a:xfrm>
            <a:prstGeom prst="curvedConnector3">
              <a:avLst>
                <a:gd name="adj1" fmla="val 50000"/>
              </a:avLst>
            </a:prstGeom>
            <a:ln w="57150" cmpd="sng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" name="Curved Connector 75"/>
          <p:cNvCxnSpPr/>
          <p:nvPr/>
        </p:nvCxnSpPr>
        <p:spPr>
          <a:xfrm rot="5400000" flipH="1" flipV="1">
            <a:off x="5295900" y="3390900"/>
            <a:ext cx="533400" cy="457200"/>
          </a:xfrm>
          <a:prstGeom prst="curvedConnector3">
            <a:avLst>
              <a:gd name="adj1" fmla="val 30866"/>
            </a:avLst>
          </a:prstGeom>
          <a:ln w="57150" cmpd="sng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Save cycles"/>
          <p:cNvGrpSpPr/>
          <p:nvPr/>
        </p:nvGrpSpPr>
        <p:grpSpPr>
          <a:xfrm>
            <a:off x="4800600" y="3175840"/>
            <a:ext cx="1884523" cy="2310562"/>
            <a:chOff x="3966104" y="3774084"/>
            <a:chExt cx="1884523" cy="1301361"/>
          </a:xfrm>
        </p:grpSpPr>
        <p:cxnSp>
          <p:nvCxnSpPr>
            <p:cNvPr id="79" name="Straight Connector 78"/>
            <p:cNvCxnSpPr>
              <a:stCxn id="56" idx="3"/>
            </p:cNvCxnSpPr>
            <p:nvPr/>
          </p:nvCxnSpPr>
          <p:spPr>
            <a:xfrm>
              <a:off x="5779116" y="3774084"/>
              <a:ext cx="12664" cy="1043855"/>
            </a:xfrm>
            <a:prstGeom prst="line">
              <a:avLst/>
            </a:prstGeom>
            <a:ln w="57150" cmpd="sng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4575704" y="4732104"/>
              <a:ext cx="0" cy="343341"/>
            </a:xfrm>
            <a:prstGeom prst="line">
              <a:avLst/>
            </a:prstGeom>
            <a:ln w="57150" cmpd="sng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 flipH="1">
              <a:off x="4575704" y="4775022"/>
              <a:ext cx="1240728" cy="0"/>
            </a:xfrm>
            <a:prstGeom prst="straightConnector1">
              <a:avLst/>
            </a:prstGeom>
            <a:ln w="57150" cmpd="sng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3966104" y="4442110"/>
              <a:ext cx="1884523" cy="461665"/>
            </a:xfrm>
            <a:prstGeom prst="rect">
              <a:avLst/>
            </a:prstGeom>
            <a:noFill/>
            <a:ln w="57150"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chemeClr val="accent3">
                      <a:lumMod val="75000"/>
                    </a:schemeClr>
                  </a:solidFill>
                </a:rPr>
                <a:t>Saved cycles</a:t>
              </a:r>
              <a:endParaRPr lang="en-US" sz="2400" b="1" i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10336402" y="590385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57200" y="1828800"/>
            <a:ext cx="2895600" cy="990600"/>
            <a:chOff x="457200" y="1828800"/>
            <a:chExt cx="2895600" cy="990600"/>
          </a:xfrm>
        </p:grpSpPr>
        <p:sp>
          <p:nvSpPr>
            <p:cNvPr id="6" name="Rectangle 5"/>
            <p:cNvSpPr/>
            <p:nvPr/>
          </p:nvSpPr>
          <p:spPr>
            <a:xfrm>
              <a:off x="2743200" y="2209800"/>
              <a:ext cx="228600" cy="609600"/>
            </a:xfrm>
            <a:prstGeom prst="rect">
              <a:avLst/>
            </a:prstGeom>
            <a:solidFill>
              <a:srgbClr val="404F2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dirty="0" smtClean="0"/>
                <a:t>Read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514600" y="2209800"/>
              <a:ext cx="228600" cy="609600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286000" y="2209800"/>
              <a:ext cx="228600" cy="609600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057400" y="2209800"/>
              <a:ext cx="228600" cy="609600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828800" y="2209800"/>
              <a:ext cx="228600" cy="609600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57200" y="1828800"/>
              <a:ext cx="27794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/>
                <a:t>Request queue (Bank 0)</a:t>
              </a:r>
              <a:endParaRPr lang="en-US" sz="2000" i="1" dirty="0"/>
            </a:p>
          </p:txBody>
        </p:sp>
        <p:cxnSp>
          <p:nvCxnSpPr>
            <p:cNvPr id="8" name="Straight Arrow Connector 7"/>
            <p:cNvCxnSpPr>
              <a:stCxn id="6" idx="3"/>
            </p:cNvCxnSpPr>
            <p:nvPr/>
          </p:nvCxnSpPr>
          <p:spPr>
            <a:xfrm>
              <a:off x="2971800" y="2514600"/>
              <a:ext cx="381000" cy="0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3733800" y="1828800"/>
            <a:ext cx="2895600" cy="990600"/>
            <a:chOff x="457200" y="1828800"/>
            <a:chExt cx="2895600" cy="990600"/>
          </a:xfrm>
        </p:grpSpPr>
        <p:sp>
          <p:nvSpPr>
            <p:cNvPr id="63" name="Rectangle 62"/>
            <p:cNvSpPr/>
            <p:nvPr/>
          </p:nvSpPr>
          <p:spPr>
            <a:xfrm>
              <a:off x="2743200" y="2209800"/>
              <a:ext cx="228600" cy="609600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514600" y="2209800"/>
              <a:ext cx="228600" cy="609600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286000" y="2209800"/>
              <a:ext cx="228600" cy="609600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057400" y="2209800"/>
              <a:ext cx="228600" cy="609600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828800" y="2209800"/>
              <a:ext cx="228600" cy="609600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57200" y="1828800"/>
              <a:ext cx="27794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/>
                <a:t>Request queue (Bank 1)</a:t>
              </a:r>
              <a:endParaRPr lang="en-US" sz="2000" i="1" dirty="0"/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>
              <a:off x="2971800" y="2514600"/>
              <a:ext cx="381000" cy="0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Rectangle 83"/>
          <p:cNvSpPr/>
          <p:nvPr/>
        </p:nvSpPr>
        <p:spPr>
          <a:xfrm>
            <a:off x="2743200" y="2209800"/>
            <a:ext cx="228600" cy="6096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019800" y="2209800"/>
            <a:ext cx="228600" cy="60960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6019800" y="2209800"/>
            <a:ext cx="228600" cy="6096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533400" y="1828800"/>
            <a:ext cx="7162800" cy="1066800"/>
          </a:xfrm>
          <a:prstGeom prst="rect">
            <a:avLst/>
          </a:prstGeom>
          <a:noFill/>
          <a:ln w="19050" cmpd="sng">
            <a:solidFill>
              <a:schemeClr val="bg1">
                <a:lumMod val="50000"/>
              </a:schemeClr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punch cover"/>
          <p:cNvGrpSpPr/>
          <p:nvPr/>
        </p:nvGrpSpPr>
        <p:grpSpPr>
          <a:xfrm>
            <a:off x="0" y="1295399"/>
            <a:ext cx="9144000" cy="5410201"/>
            <a:chOff x="0" y="1295399"/>
            <a:chExt cx="9144000" cy="5410201"/>
          </a:xfrm>
        </p:grpSpPr>
        <p:sp>
          <p:nvSpPr>
            <p:cNvPr id="87" name="punchline"/>
            <p:cNvSpPr/>
            <p:nvPr/>
          </p:nvSpPr>
          <p:spPr>
            <a:xfrm>
              <a:off x="0" y="1295399"/>
              <a:ext cx="9144000" cy="5410201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7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i="1" dirty="0">
                <a:solidFill>
                  <a:schemeClr val="bg1"/>
                </a:solidFill>
              </a:endParaRPr>
            </a:p>
          </p:txBody>
        </p:sp>
        <p:sp>
          <p:nvSpPr>
            <p:cNvPr id="86" name="punchline"/>
            <p:cNvSpPr/>
            <p:nvPr/>
          </p:nvSpPr>
          <p:spPr>
            <a:xfrm>
              <a:off x="533401" y="3733800"/>
              <a:ext cx="8000999" cy="1195889"/>
            </a:xfrm>
            <a:prstGeom prst="roundRect">
              <a:avLst>
                <a:gd name="adj" fmla="val 0"/>
              </a:avLst>
            </a:prstGeom>
            <a:solidFill>
              <a:srgbClr val="064F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i="1" dirty="0" smtClean="0">
                  <a:solidFill>
                    <a:schemeClr val="bg1"/>
                  </a:solidFill>
                </a:rPr>
                <a:t>Reduces refresh penalty on demand requests by refreshing idle banks first in a flexible order</a:t>
              </a:r>
              <a:endParaRPr lang="en-US" sz="3200" i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3072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52" grpId="0" animBg="1"/>
      <p:bldP spid="53" grpId="0" animBg="1"/>
      <p:bldP spid="55" grpId="0" animBg="1"/>
      <p:bldP spid="56" grpId="0" animBg="1"/>
      <p:bldP spid="44" grpId="0" animBg="1"/>
      <p:bldP spid="45" grpId="0" animBg="1"/>
      <p:bldP spid="84" grpId="0" animBg="1"/>
      <p:bldP spid="89" grpId="0" animBg="1"/>
      <p:bldP spid="9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Motivation and Key Ideas</a:t>
            </a:r>
          </a:p>
          <a:p>
            <a:r>
              <a:rPr lang="en-US" sz="3600" dirty="0" smtClean="0"/>
              <a:t>DRAM and Refresh Background</a:t>
            </a:r>
          </a:p>
          <a:p>
            <a:r>
              <a:rPr lang="en-US" sz="3600" dirty="0" smtClean="0"/>
              <a:t>Our Mechanisms</a:t>
            </a:r>
          </a:p>
          <a:p>
            <a:pPr lvl="1"/>
            <a:r>
              <a:rPr lang="en-US" sz="2800" dirty="0" smtClean="0"/>
              <a:t>1. Dynamic Access-Refresh Parallelization (DARP)</a:t>
            </a:r>
          </a:p>
          <a:p>
            <a:pPr lvl="2"/>
            <a:r>
              <a:rPr lang="en-US" dirty="0" smtClean="0"/>
              <a:t>1) Out-of-Order Per-Bank Refresh</a:t>
            </a:r>
          </a:p>
          <a:p>
            <a:pPr lvl="2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2) Write-Refresh Parallelization</a:t>
            </a:r>
          </a:p>
          <a:p>
            <a:pPr lvl="1"/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2. Subarray Access-Refresh Parallelization (SARP)</a:t>
            </a:r>
          </a:p>
          <a:p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Results</a:t>
            </a:r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04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334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DRAM </a:t>
            </a:r>
            <a:r>
              <a:rPr lang="en-US" sz="2400" b="1" dirty="0" smtClean="0"/>
              <a:t>refresh interferes with memory accesses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Degrades system performance and energy efficiency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Becomes exacerbated as DRAM density increases</a:t>
            </a:r>
          </a:p>
          <a:p>
            <a:r>
              <a:rPr lang="en-US" sz="2400" u="sng" dirty="0"/>
              <a:t>G</a:t>
            </a:r>
            <a:r>
              <a:rPr lang="en-US" sz="2400" u="sng" dirty="0" smtClean="0"/>
              <a:t>oal</a:t>
            </a:r>
            <a:r>
              <a:rPr lang="en-US" sz="2400" dirty="0" smtClean="0"/>
              <a:t>: Serve memory accesses in parallel with refreshes to reduce refresh interference on demand requests</a:t>
            </a:r>
          </a:p>
          <a:p>
            <a:r>
              <a:rPr lang="en-US" sz="2400" u="sng" dirty="0" smtClean="0"/>
              <a:t>Our mechanisms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1. Enable more parallelization between refreshes and accesses across different banks with </a:t>
            </a:r>
            <a:r>
              <a:rPr lang="en-US" sz="2000" dirty="0" smtClean="0">
                <a:solidFill>
                  <a:srgbClr val="064FBA"/>
                </a:solidFill>
              </a:rPr>
              <a:t>new per-bank refresh scheduling algorithms</a:t>
            </a:r>
          </a:p>
          <a:p>
            <a:pPr lvl="1"/>
            <a:r>
              <a:rPr lang="en-US" sz="2000" dirty="0" smtClean="0"/>
              <a:t>2. Enable serving accesses concurrently with refreshes in the same bank by </a:t>
            </a:r>
            <a:r>
              <a:rPr lang="en-US" sz="2000" dirty="0" smtClean="0">
                <a:solidFill>
                  <a:srgbClr val="064FBA"/>
                </a:solidFill>
              </a:rPr>
              <a:t>exploiting DRAM subarrays</a:t>
            </a:r>
          </a:p>
          <a:p>
            <a:r>
              <a:rPr lang="en-US" sz="2400" dirty="0" smtClean="0"/>
              <a:t>Improve system performance and energy efficiency for a wide variety of different workloads and DRAM densities</a:t>
            </a:r>
          </a:p>
          <a:p>
            <a:pPr lvl="1"/>
            <a:r>
              <a:rPr lang="en-US" sz="2000" dirty="0" smtClean="0"/>
              <a:t>20.2% and 9.0% for 8-core systems using 32Gb DRAM</a:t>
            </a:r>
          </a:p>
          <a:p>
            <a:pPr lvl="1"/>
            <a:r>
              <a:rPr lang="en-US" sz="2000" dirty="0"/>
              <a:t>Very close to the ideal scheme without refreshes</a:t>
            </a:r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362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Refresh Interference on Upcoming Requests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Problem</a:t>
            </a:r>
            <a:r>
              <a:rPr lang="en-US" dirty="0" smtClean="0"/>
              <a:t>: A refresh may collide with an upcoming request in the near future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20</a:t>
            </a:fld>
            <a:endParaRPr lang="en-US" dirty="0"/>
          </a:p>
        </p:txBody>
      </p:sp>
      <p:cxnSp>
        <p:nvCxnSpPr>
          <p:cNvPr id="6" name="timeline"/>
          <p:cNvCxnSpPr/>
          <p:nvPr/>
        </p:nvCxnSpPr>
        <p:spPr>
          <a:xfrm>
            <a:off x="2153590" y="3368022"/>
            <a:ext cx="4679631" cy="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82693" y="3163984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Bank 1</a:t>
            </a:r>
            <a:endParaRPr lang="en-US" sz="2000" dirty="0"/>
          </a:p>
        </p:txBody>
      </p:sp>
      <p:cxnSp>
        <p:nvCxnSpPr>
          <p:cNvPr id="8" name="timeline"/>
          <p:cNvCxnSpPr/>
          <p:nvPr/>
        </p:nvCxnSpPr>
        <p:spPr>
          <a:xfrm>
            <a:off x="2153590" y="3851017"/>
            <a:ext cx="4679631" cy="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82693" y="3650962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Bank 0</a:t>
            </a:r>
            <a:endParaRPr lang="en-US" sz="2000" dirty="0"/>
          </a:p>
        </p:txBody>
      </p:sp>
      <p:sp>
        <p:nvSpPr>
          <p:cNvPr id="22" name="Ref"/>
          <p:cNvSpPr/>
          <p:nvPr/>
        </p:nvSpPr>
        <p:spPr>
          <a:xfrm>
            <a:off x="2571444" y="3716705"/>
            <a:ext cx="1125849" cy="26517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23" name="r0"/>
          <p:cNvSpPr/>
          <p:nvPr/>
        </p:nvSpPr>
        <p:spPr>
          <a:xfrm>
            <a:off x="2721933" y="3235357"/>
            <a:ext cx="822960" cy="26533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sp>
        <p:nvSpPr>
          <p:cNvPr id="36" name="r0"/>
          <p:cNvSpPr/>
          <p:nvPr/>
        </p:nvSpPr>
        <p:spPr>
          <a:xfrm>
            <a:off x="3100527" y="4596229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3070047" y="4008166"/>
            <a:ext cx="0" cy="60361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4117153" y="3976001"/>
            <a:ext cx="3138680" cy="900799"/>
            <a:chOff x="3532332" y="3671201"/>
            <a:chExt cx="3138680" cy="900799"/>
          </a:xfrm>
        </p:grpSpPr>
        <p:sp>
          <p:nvSpPr>
            <p:cNvPr id="28" name="TextBox 27"/>
            <p:cNvSpPr txBox="1"/>
            <p:nvPr/>
          </p:nvSpPr>
          <p:spPr>
            <a:xfrm>
              <a:off x="3532332" y="4048780"/>
              <a:ext cx="31386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Delayed by refresh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46" name="Curved Connector 45"/>
            <p:cNvCxnSpPr/>
            <p:nvPr/>
          </p:nvCxnSpPr>
          <p:spPr>
            <a:xfrm rot="16200000" flipV="1">
              <a:off x="3528853" y="3756790"/>
              <a:ext cx="486815" cy="315638"/>
            </a:xfrm>
            <a:prstGeom prst="curvedConnector3">
              <a:avLst>
                <a:gd name="adj1" fmla="val 50000"/>
              </a:avLst>
            </a:prstGeom>
            <a:ln w="57150" cmpd="sng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6985621" y="3163984"/>
            <a:ext cx="7105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0945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81 -1.85185E-6 L 0.0316 -1.85185E-6 C 0.05104 -1.85185E-6 0.07517 -0.03518 0.07517 -0.06366 L 0.07517 -0.12731 " pathEditMode="relative" rAng="0" ptsTypes="AAAA">
                                      <p:cBhvr>
                                        <p:cTn id="12" dur="13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0" y="-636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DRAM Write Draining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Observations</a:t>
            </a:r>
            <a:r>
              <a:rPr lang="en-US" dirty="0" smtClean="0"/>
              <a:t>: </a:t>
            </a:r>
          </a:p>
          <a:p>
            <a:r>
              <a:rPr lang="en-US" dirty="0" smtClean="0"/>
              <a:t>1) </a:t>
            </a:r>
            <a:r>
              <a:rPr lang="en-US" b="1" dirty="0" smtClean="0">
                <a:solidFill>
                  <a:srgbClr val="FF0000"/>
                </a:solidFill>
              </a:rPr>
              <a:t>Bus-turnaround latency </a:t>
            </a:r>
            <a:r>
              <a:rPr lang="en-US" dirty="0" smtClean="0"/>
              <a:t>when transitioning from writes to reads or vice versa</a:t>
            </a:r>
            <a:endParaRPr lang="en-US" dirty="0"/>
          </a:p>
          <a:p>
            <a:pPr lvl="1"/>
            <a:r>
              <a:rPr lang="en-US" dirty="0" smtClean="0"/>
              <a:t> To mitigate </a:t>
            </a:r>
            <a:r>
              <a:rPr lang="en-US" b="1" dirty="0" smtClean="0">
                <a:solidFill>
                  <a:srgbClr val="FF0000"/>
                </a:solidFill>
              </a:rPr>
              <a:t>bus-turnaround latency</a:t>
            </a:r>
            <a:r>
              <a:rPr lang="en-US" dirty="0" smtClean="0"/>
              <a:t>, writes are typically drained to DRAM in a batch during a period of time</a:t>
            </a:r>
          </a:p>
          <a:p>
            <a:r>
              <a:rPr lang="en-US" dirty="0" smtClean="0"/>
              <a:t>2) Writes are not </a:t>
            </a:r>
            <a:r>
              <a:rPr lang="en-US" b="1" dirty="0" smtClean="0"/>
              <a:t>latency-critical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5" name="Timelines"/>
          <p:cNvGrpSpPr/>
          <p:nvPr/>
        </p:nvGrpSpPr>
        <p:grpSpPr>
          <a:xfrm>
            <a:off x="457200" y="4191000"/>
            <a:ext cx="8320239" cy="1404505"/>
            <a:chOff x="457200" y="3472295"/>
            <a:chExt cx="8320239" cy="1404505"/>
          </a:xfrm>
        </p:grpSpPr>
        <p:cxnSp>
          <p:nvCxnSpPr>
            <p:cNvPr id="18" name="timeline"/>
            <p:cNvCxnSpPr/>
            <p:nvPr/>
          </p:nvCxnSpPr>
          <p:spPr>
            <a:xfrm>
              <a:off x="1428097" y="4194783"/>
              <a:ext cx="6203631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693488" y="3989712"/>
              <a:ext cx="10839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Timeline</a:t>
              </a:r>
              <a:endParaRPr 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7200" y="3989712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Bank 1</a:t>
              </a:r>
              <a:endParaRPr lang="en-US" sz="2000" dirty="0"/>
            </a:p>
          </p:txBody>
        </p:sp>
        <p:cxnSp>
          <p:nvCxnSpPr>
            <p:cNvPr id="21" name="timeline"/>
            <p:cNvCxnSpPr/>
            <p:nvPr/>
          </p:nvCxnSpPr>
          <p:spPr>
            <a:xfrm>
              <a:off x="1428097" y="4676745"/>
              <a:ext cx="6203631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457200" y="4476690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Bank 0</a:t>
              </a:r>
              <a:endParaRPr lang="en-US" sz="2000" dirty="0"/>
            </a:p>
          </p:txBody>
        </p:sp>
        <p:sp>
          <p:nvSpPr>
            <p:cNvPr id="25" name="r0"/>
            <p:cNvSpPr/>
            <p:nvPr/>
          </p:nvSpPr>
          <p:spPr>
            <a:xfrm>
              <a:off x="3907680" y="4062117"/>
              <a:ext cx="822960" cy="26533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Write</a:t>
              </a:r>
              <a:endParaRPr lang="en-US" sz="2000" b="1" dirty="0"/>
            </a:p>
          </p:txBody>
        </p:sp>
        <p:sp>
          <p:nvSpPr>
            <p:cNvPr id="26" name="r0"/>
            <p:cNvSpPr/>
            <p:nvPr/>
          </p:nvSpPr>
          <p:spPr>
            <a:xfrm>
              <a:off x="2209800" y="4062118"/>
              <a:ext cx="822960" cy="265331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Read</a:t>
              </a:r>
              <a:endParaRPr lang="en-US" sz="2000" b="1" dirty="0"/>
            </a:p>
          </p:txBody>
        </p:sp>
        <p:sp>
          <p:nvSpPr>
            <p:cNvPr id="27" name="r0"/>
            <p:cNvSpPr/>
            <p:nvPr/>
          </p:nvSpPr>
          <p:spPr>
            <a:xfrm>
              <a:off x="4780860" y="4062117"/>
              <a:ext cx="822960" cy="26533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Write</a:t>
              </a:r>
              <a:endParaRPr lang="en-US" sz="2000" b="1" dirty="0"/>
            </a:p>
          </p:txBody>
        </p:sp>
        <p:grpSp>
          <p:nvGrpSpPr>
            <p:cNvPr id="29" name="turnaround"/>
            <p:cNvGrpSpPr/>
            <p:nvPr/>
          </p:nvGrpSpPr>
          <p:grpSpPr>
            <a:xfrm>
              <a:off x="2603082" y="3472295"/>
              <a:ext cx="1696618" cy="1312638"/>
              <a:chOff x="4775619" y="1309829"/>
              <a:chExt cx="1696618" cy="1312638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5538499" y="1874141"/>
                <a:ext cx="251913" cy="74832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775619" y="1309829"/>
                <a:ext cx="16966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chemeClr val="bg1">
                        <a:lumMod val="50000"/>
                      </a:schemeClr>
                    </a:solidFill>
                  </a:rPr>
                  <a:t>Turnaround</a:t>
                </a:r>
                <a:endParaRPr lang="en-US" sz="2400" i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3" name="r0"/>
            <p:cNvSpPr/>
            <p:nvPr/>
          </p:nvSpPr>
          <p:spPr>
            <a:xfrm>
              <a:off x="5654040" y="4062117"/>
              <a:ext cx="822960" cy="26533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Write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70299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dirty="0"/>
              <a:t>)</a:t>
            </a:r>
            <a:r>
              <a:rPr lang="en-US" dirty="0" smtClean="0"/>
              <a:t> Write-Refresh Parallelization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Proactively schedules refreshes when banks are serving </a:t>
            </a:r>
            <a:r>
              <a:rPr lang="en-US" b="1" dirty="0" smtClean="0"/>
              <a:t>write batches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78" name="baseline timelines"/>
          <p:cNvGrpSpPr/>
          <p:nvPr/>
        </p:nvGrpSpPr>
        <p:grpSpPr>
          <a:xfrm>
            <a:off x="0" y="2209800"/>
            <a:ext cx="9144000" cy="2047220"/>
            <a:chOff x="0" y="2209800"/>
            <a:chExt cx="9144000" cy="2047220"/>
          </a:xfrm>
        </p:grpSpPr>
        <p:cxnSp>
          <p:nvCxnSpPr>
            <p:cNvPr id="6" name="timeline"/>
            <p:cNvCxnSpPr/>
            <p:nvPr/>
          </p:nvCxnSpPr>
          <p:spPr>
            <a:xfrm>
              <a:off x="1295162" y="3165395"/>
              <a:ext cx="6477238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7715427" y="2952110"/>
              <a:ext cx="10839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Timeline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32419" y="2955817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Bank 1</a:t>
              </a:r>
              <a:endParaRPr lang="en-US" sz="2000" dirty="0"/>
            </a:p>
          </p:txBody>
        </p:sp>
        <p:cxnSp>
          <p:nvCxnSpPr>
            <p:cNvPr id="9" name="timeline"/>
            <p:cNvCxnSpPr/>
            <p:nvPr/>
          </p:nvCxnSpPr>
          <p:spPr>
            <a:xfrm>
              <a:off x="1295400" y="3642850"/>
              <a:ext cx="64770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32419" y="3442795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Bank 0</a:t>
              </a:r>
              <a:endParaRPr lang="en-US" sz="2000" dirty="0"/>
            </a:p>
          </p:txBody>
        </p:sp>
        <p:grpSp>
          <p:nvGrpSpPr>
            <p:cNvPr id="14" name="turnaround"/>
            <p:cNvGrpSpPr/>
            <p:nvPr/>
          </p:nvGrpSpPr>
          <p:grpSpPr>
            <a:xfrm>
              <a:off x="2951582" y="2514600"/>
              <a:ext cx="1696618" cy="1236438"/>
              <a:chOff x="4775619" y="1386029"/>
              <a:chExt cx="1696618" cy="1236438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5538499" y="1874141"/>
                <a:ext cx="251913" cy="74832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775619" y="1386029"/>
                <a:ext cx="16966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chemeClr val="bg1">
                        <a:lumMod val="50000"/>
                      </a:schemeClr>
                    </a:solidFill>
                  </a:rPr>
                  <a:t>Turnaround</a:t>
                </a:r>
                <a:endParaRPr lang="en-US" sz="2400" i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cxnSp>
          <p:nvCxnSpPr>
            <p:cNvPr id="19" name="Straight Connector 18"/>
            <p:cNvCxnSpPr/>
            <p:nvPr/>
          </p:nvCxnSpPr>
          <p:spPr>
            <a:xfrm>
              <a:off x="0" y="4191000"/>
              <a:ext cx="9144000" cy="0"/>
            </a:xfrm>
            <a:prstGeom prst="line">
              <a:avLst/>
            </a:prstGeom>
            <a:ln w="1270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f"/>
            <p:cNvSpPr/>
            <p:nvPr/>
          </p:nvSpPr>
          <p:spPr>
            <a:xfrm>
              <a:off x="1446844" y="3510262"/>
              <a:ext cx="1125849" cy="265176"/>
            </a:xfrm>
            <a:prstGeom prst="roundRect">
              <a:avLst/>
            </a:prstGeom>
            <a:solidFill>
              <a:srgbClr val="FF8C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Refresh</a:t>
              </a:r>
              <a:endParaRPr lang="en-US" sz="2000" b="1" dirty="0"/>
            </a:p>
          </p:txBody>
        </p:sp>
        <p:sp>
          <p:nvSpPr>
            <p:cNvPr id="21" name="r0"/>
            <p:cNvSpPr/>
            <p:nvPr/>
          </p:nvSpPr>
          <p:spPr>
            <a:xfrm>
              <a:off x="1691640" y="3032652"/>
              <a:ext cx="822960" cy="265331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Read</a:t>
              </a:r>
              <a:endParaRPr lang="en-US" sz="2000" b="1" dirty="0"/>
            </a:p>
          </p:txBody>
        </p:sp>
        <p:sp>
          <p:nvSpPr>
            <p:cNvPr id="29" name="r0"/>
            <p:cNvSpPr/>
            <p:nvPr/>
          </p:nvSpPr>
          <p:spPr>
            <a:xfrm>
              <a:off x="2695569" y="3510185"/>
              <a:ext cx="822960" cy="265331"/>
            </a:xfrm>
            <a:prstGeom prst="roundRect">
              <a:avLst/>
            </a:prstGeom>
            <a:solidFill>
              <a:srgbClr val="404F2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Read</a:t>
              </a:r>
              <a:endParaRPr lang="en-US" sz="20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04800" y="2209800"/>
              <a:ext cx="4800600" cy="4370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sz="3200" b="1" dirty="0" smtClean="0">
                  <a:solidFill>
                    <a:srgbClr val="FF0000"/>
                  </a:solidFill>
                </a:rPr>
                <a:t>Baseline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3107049" y="3733800"/>
              <a:ext cx="3339091" cy="523220"/>
              <a:chOff x="3799685" y="4876800"/>
              <a:chExt cx="3339091" cy="523220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4000096" y="4876800"/>
                <a:ext cx="313868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Delayed by refresh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35" name="Curved Connector 34"/>
              <p:cNvCxnSpPr>
                <a:endCxn id="29" idx="2"/>
              </p:cNvCxnSpPr>
              <p:nvPr/>
            </p:nvCxnSpPr>
            <p:spPr>
              <a:xfrm rot="16200000" flipV="1">
                <a:off x="3783417" y="4934784"/>
                <a:ext cx="263610" cy="231073"/>
              </a:xfrm>
              <a:prstGeom prst="curvedConnector3">
                <a:avLst>
                  <a:gd name="adj1" fmla="val -20850"/>
                </a:avLst>
              </a:prstGeom>
              <a:ln w="57150" cmpd="sng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r0"/>
            <p:cNvSpPr/>
            <p:nvPr/>
          </p:nvSpPr>
          <p:spPr>
            <a:xfrm>
              <a:off x="4136280" y="3032706"/>
              <a:ext cx="822960" cy="26533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Write</a:t>
              </a:r>
              <a:endParaRPr lang="en-US" sz="2000" b="1" dirty="0"/>
            </a:p>
          </p:txBody>
        </p:sp>
        <p:sp>
          <p:nvSpPr>
            <p:cNvPr id="58" name="r0"/>
            <p:cNvSpPr/>
            <p:nvPr/>
          </p:nvSpPr>
          <p:spPr>
            <a:xfrm>
              <a:off x="5009460" y="3032706"/>
              <a:ext cx="822960" cy="26533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Write</a:t>
              </a:r>
              <a:endParaRPr lang="en-US" sz="2000" b="1" dirty="0"/>
            </a:p>
          </p:txBody>
        </p:sp>
        <p:sp>
          <p:nvSpPr>
            <p:cNvPr id="59" name="r0"/>
            <p:cNvSpPr/>
            <p:nvPr/>
          </p:nvSpPr>
          <p:spPr>
            <a:xfrm>
              <a:off x="5882640" y="3032706"/>
              <a:ext cx="822960" cy="26533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Write</a:t>
              </a:r>
              <a:endParaRPr lang="en-US" sz="2000" b="1" dirty="0"/>
            </a:p>
          </p:txBody>
        </p:sp>
      </p:grpSp>
      <p:grpSp>
        <p:nvGrpSpPr>
          <p:cNvPr id="88" name="wrp timelines"/>
          <p:cNvGrpSpPr/>
          <p:nvPr/>
        </p:nvGrpSpPr>
        <p:grpSpPr>
          <a:xfrm>
            <a:off x="304800" y="4267200"/>
            <a:ext cx="8494578" cy="1680865"/>
            <a:chOff x="304800" y="4415135"/>
            <a:chExt cx="8494578" cy="1680865"/>
          </a:xfrm>
        </p:grpSpPr>
        <p:grpSp>
          <p:nvGrpSpPr>
            <p:cNvPr id="80" name="wrp timelines"/>
            <p:cNvGrpSpPr/>
            <p:nvPr/>
          </p:nvGrpSpPr>
          <p:grpSpPr>
            <a:xfrm>
              <a:off x="304800" y="4415135"/>
              <a:ext cx="8494578" cy="1680865"/>
              <a:chOff x="304800" y="4415135"/>
              <a:chExt cx="8494578" cy="1680865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304800" y="4415135"/>
                <a:ext cx="5257800" cy="4597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3200" b="1" dirty="0" smtClean="0">
                    <a:solidFill>
                      <a:srgbClr val="064FBA"/>
                    </a:solidFill>
                  </a:rPr>
                  <a:t>Write-refresh parallelization</a:t>
                </a:r>
                <a:endParaRPr lang="en-US" sz="3200" b="1" dirty="0">
                  <a:solidFill>
                    <a:srgbClr val="064FBA"/>
                  </a:solidFill>
                </a:endParaRPr>
              </a:p>
            </p:txBody>
          </p:sp>
          <p:cxnSp>
            <p:nvCxnSpPr>
              <p:cNvPr id="60" name="timeline"/>
              <p:cNvCxnSpPr/>
              <p:nvPr/>
            </p:nvCxnSpPr>
            <p:spPr>
              <a:xfrm>
                <a:off x="1295162" y="5418490"/>
                <a:ext cx="6477238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7715427" y="5205205"/>
                <a:ext cx="10839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Timeline</a:t>
                </a:r>
                <a:endParaRPr lang="en-US" sz="20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332419" y="5208912"/>
                <a:ext cx="88678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Bank 1</a:t>
                </a:r>
                <a:endParaRPr lang="en-US" sz="2000" dirty="0"/>
              </a:p>
            </p:txBody>
          </p:sp>
          <p:cxnSp>
            <p:nvCxnSpPr>
              <p:cNvPr id="63" name="timeline"/>
              <p:cNvCxnSpPr/>
              <p:nvPr/>
            </p:nvCxnSpPr>
            <p:spPr>
              <a:xfrm>
                <a:off x="1295400" y="5895945"/>
                <a:ext cx="6477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Box 63"/>
              <p:cNvSpPr txBox="1"/>
              <p:nvPr/>
            </p:nvSpPr>
            <p:spPr>
              <a:xfrm>
                <a:off x="332419" y="5695890"/>
                <a:ext cx="88678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Bank 0</a:t>
                </a:r>
                <a:endParaRPr lang="en-US" sz="2000" dirty="0"/>
              </a:p>
            </p:txBody>
          </p:sp>
          <p:sp>
            <p:nvSpPr>
              <p:cNvPr id="70" name="r0"/>
              <p:cNvSpPr/>
              <p:nvPr/>
            </p:nvSpPr>
            <p:spPr>
              <a:xfrm>
                <a:off x="1691640" y="5285747"/>
                <a:ext cx="822960" cy="265331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smtClean="0"/>
                  <a:t>Read</a:t>
                </a:r>
                <a:endParaRPr lang="en-US" sz="2000" b="1" dirty="0"/>
              </a:p>
            </p:txBody>
          </p:sp>
        </p:grpSp>
        <p:grpSp>
          <p:nvGrpSpPr>
            <p:cNvPr id="65" name="turnaround"/>
            <p:cNvGrpSpPr/>
            <p:nvPr/>
          </p:nvGrpSpPr>
          <p:grpSpPr>
            <a:xfrm>
              <a:off x="2951582" y="4767695"/>
              <a:ext cx="1696618" cy="1236438"/>
              <a:chOff x="4775619" y="1386029"/>
              <a:chExt cx="1696618" cy="1236438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5538499" y="1874141"/>
                <a:ext cx="251913" cy="74832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4775619" y="1386029"/>
                <a:ext cx="16966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chemeClr val="bg1">
                        <a:lumMod val="50000"/>
                      </a:schemeClr>
                    </a:solidFill>
                  </a:rPr>
                  <a:t>Turnaround</a:t>
                </a:r>
                <a:endParaRPr lang="en-US" sz="2400" i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</p:grpSp>
      <p:sp>
        <p:nvSpPr>
          <p:cNvPr id="72" name="r0"/>
          <p:cNvSpPr/>
          <p:nvPr/>
        </p:nvSpPr>
        <p:spPr>
          <a:xfrm>
            <a:off x="1981200" y="5615345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grpSp>
        <p:nvGrpSpPr>
          <p:cNvPr id="77" name="Group 76"/>
          <p:cNvGrpSpPr/>
          <p:nvPr/>
        </p:nvGrpSpPr>
        <p:grpSpPr>
          <a:xfrm>
            <a:off x="4136280" y="5137866"/>
            <a:ext cx="2569320" cy="265331"/>
            <a:chOff x="4897154" y="5285801"/>
            <a:chExt cx="2569320" cy="265331"/>
          </a:xfrm>
        </p:grpSpPr>
        <p:sp>
          <p:nvSpPr>
            <p:cNvPr id="73" name="r0"/>
            <p:cNvSpPr/>
            <p:nvPr/>
          </p:nvSpPr>
          <p:spPr>
            <a:xfrm>
              <a:off x="4897154" y="5285801"/>
              <a:ext cx="822960" cy="26533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Write</a:t>
              </a:r>
              <a:endParaRPr lang="en-US" sz="2000" b="1" dirty="0"/>
            </a:p>
          </p:txBody>
        </p:sp>
        <p:sp>
          <p:nvSpPr>
            <p:cNvPr id="74" name="r0"/>
            <p:cNvSpPr/>
            <p:nvPr/>
          </p:nvSpPr>
          <p:spPr>
            <a:xfrm>
              <a:off x="5770334" y="5285801"/>
              <a:ext cx="822960" cy="26533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Write</a:t>
              </a:r>
              <a:endParaRPr lang="en-US" sz="2000" b="1" dirty="0"/>
            </a:p>
          </p:txBody>
        </p:sp>
        <p:sp>
          <p:nvSpPr>
            <p:cNvPr id="75" name="r0"/>
            <p:cNvSpPr/>
            <p:nvPr/>
          </p:nvSpPr>
          <p:spPr>
            <a:xfrm>
              <a:off x="6643514" y="5285801"/>
              <a:ext cx="822960" cy="26533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Write</a:t>
              </a:r>
              <a:endParaRPr lang="en-US" sz="2000" b="1" dirty="0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1428036" y="5615422"/>
            <a:ext cx="3231847" cy="779663"/>
            <a:chOff x="1428036" y="5763357"/>
            <a:chExt cx="3231847" cy="779663"/>
          </a:xfrm>
        </p:grpSpPr>
        <p:sp>
          <p:nvSpPr>
            <p:cNvPr id="69" name="Ref"/>
            <p:cNvSpPr/>
            <p:nvPr/>
          </p:nvSpPr>
          <p:spPr>
            <a:xfrm>
              <a:off x="1446844" y="5763357"/>
              <a:ext cx="1125849" cy="265176"/>
            </a:xfrm>
            <a:prstGeom prst="roundRect">
              <a:avLst/>
            </a:prstGeom>
            <a:solidFill>
              <a:srgbClr val="FF8C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Refresh</a:t>
              </a:r>
              <a:endParaRPr lang="en-US" sz="2000" b="1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428036" y="6019800"/>
              <a:ext cx="323184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64FBA"/>
                  </a:solidFill>
                </a:rPr>
                <a:t>1. Postpone refresh</a:t>
              </a:r>
              <a:endParaRPr lang="en-US" sz="2800" b="1" dirty="0">
                <a:solidFill>
                  <a:srgbClr val="064FBA"/>
                </a:solidFill>
              </a:endParaRPr>
            </a:p>
          </p:txBody>
        </p:sp>
      </p:grpSp>
      <p:sp>
        <p:nvSpPr>
          <p:cNvPr id="83" name="Ref"/>
          <p:cNvSpPr/>
          <p:nvPr/>
        </p:nvSpPr>
        <p:spPr>
          <a:xfrm>
            <a:off x="3750951" y="5615422"/>
            <a:ext cx="1125849" cy="26517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4002470" y="5871865"/>
            <a:ext cx="39229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64FBA"/>
                </a:solidFill>
              </a:rPr>
              <a:t>2</a:t>
            </a:r>
            <a:r>
              <a:rPr lang="en-US" sz="2800" b="1" dirty="0" smtClean="0">
                <a:solidFill>
                  <a:srgbClr val="064FBA"/>
                </a:solidFill>
              </a:rPr>
              <a:t>. Refresh during writes</a:t>
            </a:r>
            <a:endParaRPr lang="en-US" sz="2800" b="1" dirty="0">
              <a:solidFill>
                <a:srgbClr val="064FBA"/>
              </a:solidFill>
            </a:endParaRPr>
          </a:p>
        </p:txBody>
      </p:sp>
      <p:grpSp>
        <p:nvGrpSpPr>
          <p:cNvPr id="89" name="Save cycles"/>
          <p:cNvGrpSpPr/>
          <p:nvPr/>
        </p:nvGrpSpPr>
        <p:grpSpPr>
          <a:xfrm>
            <a:off x="2077877" y="3613151"/>
            <a:ext cx="1884523" cy="3150133"/>
            <a:chOff x="3822017" y="3528009"/>
            <a:chExt cx="1884523" cy="1774226"/>
          </a:xfrm>
        </p:grpSpPr>
        <p:cxnSp>
          <p:nvCxnSpPr>
            <p:cNvPr id="91" name="Straight Connector 90"/>
            <p:cNvCxnSpPr/>
            <p:nvPr/>
          </p:nvCxnSpPr>
          <p:spPr>
            <a:xfrm>
              <a:off x="4575704" y="4732104"/>
              <a:ext cx="0" cy="194300"/>
            </a:xfrm>
            <a:prstGeom prst="line">
              <a:avLst/>
            </a:prstGeom>
            <a:ln w="57150" cmpd="sng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 flipH="1">
              <a:off x="4575704" y="4840570"/>
              <a:ext cx="686965" cy="1"/>
            </a:xfrm>
            <a:prstGeom prst="straightConnector1">
              <a:avLst/>
            </a:prstGeom>
            <a:ln w="57150" cmpd="sng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3822017" y="4840570"/>
              <a:ext cx="1884523" cy="461665"/>
            </a:xfrm>
            <a:prstGeom prst="rect">
              <a:avLst/>
            </a:prstGeom>
            <a:noFill/>
            <a:ln w="57150"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chemeClr val="accent3">
                      <a:lumMod val="75000"/>
                    </a:schemeClr>
                  </a:solidFill>
                </a:rPr>
                <a:t>Saved cycles</a:t>
              </a:r>
              <a:endParaRPr lang="en-US" sz="2400" b="1" i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>
            <a:xfrm flipH="1">
              <a:off x="5270823" y="3528009"/>
              <a:ext cx="1" cy="1398396"/>
            </a:xfrm>
            <a:prstGeom prst="line">
              <a:avLst/>
            </a:prstGeom>
            <a:ln w="57150" cmpd="sng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punch cover"/>
          <p:cNvGrpSpPr/>
          <p:nvPr/>
        </p:nvGrpSpPr>
        <p:grpSpPr>
          <a:xfrm>
            <a:off x="0" y="1295399"/>
            <a:ext cx="9144000" cy="5410201"/>
            <a:chOff x="0" y="1295399"/>
            <a:chExt cx="9144000" cy="5410201"/>
          </a:xfrm>
        </p:grpSpPr>
        <p:sp>
          <p:nvSpPr>
            <p:cNvPr id="97" name="punchline"/>
            <p:cNvSpPr/>
            <p:nvPr/>
          </p:nvSpPr>
          <p:spPr>
            <a:xfrm>
              <a:off x="0" y="1295399"/>
              <a:ext cx="9144000" cy="5410201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7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i="1" dirty="0">
                <a:solidFill>
                  <a:schemeClr val="bg1"/>
                </a:solidFill>
              </a:endParaRPr>
            </a:p>
          </p:txBody>
        </p:sp>
        <p:sp>
          <p:nvSpPr>
            <p:cNvPr id="98" name="punchline"/>
            <p:cNvSpPr/>
            <p:nvPr/>
          </p:nvSpPr>
          <p:spPr>
            <a:xfrm>
              <a:off x="527832" y="3733800"/>
              <a:ext cx="7854167" cy="1195889"/>
            </a:xfrm>
            <a:prstGeom prst="roundRect">
              <a:avLst>
                <a:gd name="adj" fmla="val 0"/>
              </a:avLst>
            </a:prstGeom>
            <a:solidFill>
              <a:srgbClr val="064F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i="1" dirty="0" smtClean="0">
                  <a:solidFill>
                    <a:schemeClr val="bg1"/>
                  </a:solidFill>
                </a:rPr>
                <a:t>Avoids stalling latency-critical read requests by refreshing with non-latency-critical writes</a:t>
              </a:r>
              <a:endParaRPr lang="en-US" sz="3200" i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8575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83" grpId="0" animBg="1"/>
      <p:bldP spid="86" grpId="0"/>
      <p:bldP spid="86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Motivation and Key Ideas</a:t>
            </a:r>
          </a:p>
          <a:p>
            <a:r>
              <a:rPr lang="en-US" sz="3600" dirty="0" smtClean="0"/>
              <a:t>DRAM and Refresh Background</a:t>
            </a:r>
          </a:p>
          <a:p>
            <a:r>
              <a:rPr lang="en-US" sz="3600" dirty="0" smtClean="0"/>
              <a:t>Our Mechanisms</a:t>
            </a:r>
          </a:p>
          <a:p>
            <a:pPr lvl="1"/>
            <a:r>
              <a:rPr lang="en-US" sz="2800" dirty="0" smtClean="0"/>
              <a:t>1. Dynamic Access-Refresh Parallelization (DARP)</a:t>
            </a:r>
          </a:p>
          <a:p>
            <a:pPr lvl="1"/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2. Subarray Access-Refresh Parallelization (SARP)</a:t>
            </a:r>
          </a:p>
          <a:p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Results</a:t>
            </a:r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77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Second Approach: SARP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Observations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1. A bank is further divided into </a:t>
            </a:r>
            <a:r>
              <a:rPr lang="en-US" b="1" dirty="0" smtClean="0"/>
              <a:t>subarrays</a:t>
            </a:r>
            <a:endParaRPr lang="en-US" b="1" dirty="0"/>
          </a:p>
          <a:p>
            <a:pPr lvl="1"/>
            <a:r>
              <a:rPr lang="en-US" dirty="0" smtClean="0"/>
              <a:t>Each has its own </a:t>
            </a:r>
            <a:r>
              <a:rPr lang="en-US" dirty="0" smtClean="0">
                <a:solidFill>
                  <a:srgbClr val="064FBA"/>
                </a:solidFill>
              </a:rPr>
              <a:t>row buffer </a:t>
            </a:r>
            <a:r>
              <a:rPr lang="en-US" dirty="0" smtClean="0"/>
              <a:t>to perform refresh operations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 Some </a:t>
            </a:r>
            <a:r>
              <a:rPr lang="en-US" b="1" dirty="0" smtClean="0"/>
              <a:t>subarrays</a:t>
            </a:r>
            <a:r>
              <a:rPr lang="en-US" dirty="0" smtClean="0"/>
              <a:t> and </a:t>
            </a:r>
            <a:r>
              <a:rPr lang="en-US" b="1" dirty="0" smtClean="0"/>
              <a:t>bank I/O </a:t>
            </a:r>
            <a:r>
              <a:rPr lang="en-US" dirty="0" smtClean="0"/>
              <a:t>remain completely </a:t>
            </a:r>
            <a:r>
              <a:rPr lang="en-US" b="1" dirty="0" smtClean="0"/>
              <a:t>idle </a:t>
            </a:r>
            <a:r>
              <a:rPr lang="en-US" dirty="0" smtClean="0"/>
              <a:t>during refresh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DRAM"/>
          <p:cNvSpPr/>
          <p:nvPr/>
        </p:nvSpPr>
        <p:spPr>
          <a:xfrm>
            <a:off x="762001" y="3045758"/>
            <a:ext cx="3277723" cy="175484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7" name="DRAM"/>
          <p:cNvSpPr/>
          <p:nvPr/>
        </p:nvSpPr>
        <p:spPr>
          <a:xfrm>
            <a:off x="762001" y="3045758"/>
            <a:ext cx="3277723" cy="43891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Bank 7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8" name="DRAM"/>
          <p:cNvSpPr/>
          <p:nvPr/>
        </p:nvSpPr>
        <p:spPr>
          <a:xfrm>
            <a:off x="761999" y="3484267"/>
            <a:ext cx="3277723" cy="43891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9" name="DRAM"/>
          <p:cNvSpPr/>
          <p:nvPr/>
        </p:nvSpPr>
        <p:spPr>
          <a:xfrm>
            <a:off x="762000" y="3922776"/>
            <a:ext cx="3277723" cy="43891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Bank 1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10" name="DRAM"/>
          <p:cNvSpPr/>
          <p:nvPr/>
        </p:nvSpPr>
        <p:spPr>
          <a:xfrm>
            <a:off x="762000" y="4360882"/>
            <a:ext cx="3277723" cy="43891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Bank 0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2201927" y="3472689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en-US" sz="2400" dirty="0"/>
          </a:p>
        </p:txBody>
      </p:sp>
      <p:cxnSp>
        <p:nvCxnSpPr>
          <p:cNvPr id="48" name="Straight Connector 47"/>
          <p:cNvCxnSpPr/>
          <p:nvPr/>
        </p:nvCxnSpPr>
        <p:spPr>
          <a:xfrm flipV="1">
            <a:off x="3808440" y="3196605"/>
            <a:ext cx="831870" cy="95437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808440" y="4150973"/>
            <a:ext cx="831870" cy="64882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bank"/>
          <p:cNvGrpSpPr/>
          <p:nvPr/>
        </p:nvGrpSpPr>
        <p:grpSpPr>
          <a:xfrm>
            <a:off x="4693864" y="3335280"/>
            <a:ext cx="1507767" cy="1310678"/>
            <a:chOff x="5073402" y="4007246"/>
            <a:chExt cx="1507767" cy="1310678"/>
          </a:xfrm>
        </p:grpSpPr>
        <p:sp>
          <p:nvSpPr>
            <p:cNvPr id="50" name="DRAM"/>
            <p:cNvSpPr/>
            <p:nvPr/>
          </p:nvSpPr>
          <p:spPr>
            <a:xfrm>
              <a:off x="5073402" y="4007246"/>
              <a:ext cx="1507767" cy="1310678"/>
            </a:xfrm>
            <a:prstGeom prst="roundRect">
              <a:avLst>
                <a:gd name="adj" fmla="val 549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i="1" dirty="0">
                <a:solidFill>
                  <a:schemeClr val="tx1"/>
                </a:solidFill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5121946" y="4086406"/>
              <a:ext cx="1408174" cy="1152359"/>
              <a:chOff x="5121946" y="4105441"/>
              <a:chExt cx="1408174" cy="1152359"/>
            </a:xfrm>
          </p:grpSpPr>
          <p:sp>
            <p:nvSpPr>
              <p:cNvPr id="112" name="sa"/>
              <p:cNvSpPr/>
              <p:nvPr/>
            </p:nvSpPr>
            <p:spPr>
              <a:xfrm>
                <a:off x="5124451" y="4105441"/>
                <a:ext cx="1405669" cy="311039"/>
              </a:xfrm>
              <a:prstGeom prst="roundRect">
                <a:avLst>
                  <a:gd name="adj" fmla="val 549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3" name="sa"/>
              <p:cNvSpPr/>
              <p:nvPr/>
            </p:nvSpPr>
            <p:spPr>
              <a:xfrm>
                <a:off x="5124451" y="4526101"/>
                <a:ext cx="1405669" cy="311039"/>
              </a:xfrm>
              <a:prstGeom prst="roundRect">
                <a:avLst>
                  <a:gd name="adj" fmla="val 549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bg1"/>
                    </a:solidFill>
                  </a:rPr>
                  <a:t>Subarray</a:t>
                </a:r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4" name="sa"/>
              <p:cNvSpPr/>
              <p:nvPr/>
            </p:nvSpPr>
            <p:spPr>
              <a:xfrm>
                <a:off x="5121946" y="4946761"/>
                <a:ext cx="1405669" cy="311039"/>
              </a:xfrm>
              <a:prstGeom prst="roundRect">
                <a:avLst>
                  <a:gd name="adj" fmla="val 5494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</a:rPr>
                  <a:t>Bank I/O</a:t>
                </a:r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" name="SA"/>
          <p:cNvGrpSpPr/>
          <p:nvPr/>
        </p:nvGrpSpPr>
        <p:grpSpPr>
          <a:xfrm>
            <a:off x="6061000" y="3196605"/>
            <a:ext cx="2044965" cy="1603189"/>
            <a:chOff x="6061000" y="3427447"/>
            <a:chExt cx="2044965" cy="1603189"/>
          </a:xfrm>
        </p:grpSpPr>
        <p:sp>
          <p:nvSpPr>
            <p:cNvPr id="83" name="DRAM"/>
            <p:cNvSpPr/>
            <p:nvPr/>
          </p:nvSpPr>
          <p:spPr>
            <a:xfrm>
              <a:off x="6569433" y="3566121"/>
              <a:ext cx="1507767" cy="1231519"/>
            </a:xfrm>
            <a:prstGeom prst="roundRect">
              <a:avLst>
                <a:gd name="adj" fmla="val 549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i="1" dirty="0">
                <a:solidFill>
                  <a:schemeClr val="tx1"/>
                </a:solidFill>
              </a:endParaRPr>
            </a:p>
          </p:txBody>
        </p:sp>
        <p:grpSp>
          <p:nvGrpSpPr>
            <p:cNvPr id="84" name="Group 83"/>
            <p:cNvGrpSpPr/>
            <p:nvPr/>
          </p:nvGrpSpPr>
          <p:grpSpPr>
            <a:xfrm>
              <a:off x="6569433" y="3577134"/>
              <a:ext cx="1507767" cy="796223"/>
              <a:chOff x="5208721" y="1217396"/>
              <a:chExt cx="2867893" cy="1449604"/>
            </a:xfrm>
          </p:grpSpPr>
          <p:cxnSp>
            <p:nvCxnSpPr>
              <p:cNvPr id="85" name="Straight Arrow Connector 84"/>
              <p:cNvCxnSpPr/>
              <p:nvPr/>
            </p:nvCxnSpPr>
            <p:spPr>
              <a:xfrm flipV="1">
                <a:off x="7802880" y="1218298"/>
                <a:ext cx="0" cy="1448702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/>
              <p:nvPr/>
            </p:nvCxnSpPr>
            <p:spPr>
              <a:xfrm flipV="1">
                <a:off x="7345680" y="1217396"/>
                <a:ext cx="0" cy="14496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/>
              <p:cNvCxnSpPr/>
              <p:nvPr/>
            </p:nvCxnSpPr>
            <p:spPr>
              <a:xfrm flipV="1">
                <a:off x="6888480" y="1217396"/>
                <a:ext cx="0" cy="14496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Arrow Connector 87"/>
              <p:cNvCxnSpPr/>
              <p:nvPr/>
            </p:nvCxnSpPr>
            <p:spPr>
              <a:xfrm flipV="1">
                <a:off x="6431280" y="1217396"/>
                <a:ext cx="0" cy="14496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/>
              <p:cNvCxnSpPr/>
              <p:nvPr/>
            </p:nvCxnSpPr>
            <p:spPr>
              <a:xfrm flipV="1">
                <a:off x="5974080" y="1217396"/>
                <a:ext cx="0" cy="14496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/>
              <p:nvPr/>
            </p:nvCxnSpPr>
            <p:spPr>
              <a:xfrm flipV="1">
                <a:off x="5516880" y="1217396"/>
                <a:ext cx="0" cy="14496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/>
              <p:nvPr/>
            </p:nvCxnSpPr>
            <p:spPr>
              <a:xfrm flipH="1">
                <a:off x="5208721" y="1487806"/>
                <a:ext cx="2867893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Oval 91"/>
              <p:cNvSpPr/>
              <p:nvPr/>
            </p:nvSpPr>
            <p:spPr>
              <a:xfrm>
                <a:off x="7624177" y="13088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7166977" y="13088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6709777" y="13088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6252577" y="13088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5795377" y="13088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5338177" y="13088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cxnSp>
            <p:nvCxnSpPr>
              <p:cNvPr id="98" name="Straight Arrow Connector 97"/>
              <p:cNvCxnSpPr/>
              <p:nvPr/>
            </p:nvCxnSpPr>
            <p:spPr>
              <a:xfrm flipH="1">
                <a:off x="5208721" y="1945006"/>
                <a:ext cx="2867893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Oval 98"/>
              <p:cNvSpPr/>
              <p:nvPr/>
            </p:nvSpPr>
            <p:spPr>
              <a:xfrm>
                <a:off x="7624177" y="17660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7166977" y="17660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6709777" y="17660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6252577" y="17660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5795377" y="17660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5338177" y="17660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cxnSp>
            <p:nvCxnSpPr>
              <p:cNvPr id="105" name="Straight Arrow Connector 104"/>
              <p:cNvCxnSpPr/>
              <p:nvPr/>
            </p:nvCxnSpPr>
            <p:spPr>
              <a:xfrm flipH="1">
                <a:off x="5208721" y="2402206"/>
                <a:ext cx="2867893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Oval 105"/>
              <p:cNvSpPr/>
              <p:nvPr/>
            </p:nvSpPr>
            <p:spPr>
              <a:xfrm>
                <a:off x="7624177" y="22232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7166977" y="22232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6709777" y="22232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6252577" y="22232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5795377" y="22232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5338177" y="2223236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116" name="Straight Connector 115"/>
            <p:cNvCxnSpPr/>
            <p:nvPr/>
          </p:nvCxnSpPr>
          <p:spPr>
            <a:xfrm flipV="1">
              <a:off x="6061000" y="3427447"/>
              <a:ext cx="559482" cy="81122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6061000" y="4238660"/>
              <a:ext cx="559482" cy="79197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sa"/>
            <p:cNvSpPr/>
            <p:nvPr/>
          </p:nvSpPr>
          <p:spPr>
            <a:xfrm>
              <a:off x="6620482" y="4385070"/>
              <a:ext cx="1405669" cy="311039"/>
            </a:xfrm>
            <a:prstGeom prst="roundRect">
              <a:avLst>
                <a:gd name="adj" fmla="val 5494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sa"/>
            <p:cNvSpPr/>
            <p:nvPr/>
          </p:nvSpPr>
          <p:spPr>
            <a:xfrm>
              <a:off x="6573047" y="4405006"/>
              <a:ext cx="1532918" cy="311039"/>
            </a:xfrm>
            <a:prstGeom prst="roundRect">
              <a:avLst>
                <a:gd name="adj" fmla="val 5494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Row Buffer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refresh"/>
          <p:cNvGrpSpPr/>
          <p:nvPr/>
        </p:nvGrpSpPr>
        <p:grpSpPr>
          <a:xfrm>
            <a:off x="762000" y="3190960"/>
            <a:ext cx="5393771" cy="1245458"/>
            <a:chOff x="762000" y="3190960"/>
            <a:chExt cx="5393771" cy="1245458"/>
          </a:xfrm>
        </p:grpSpPr>
        <p:grpSp>
          <p:nvGrpSpPr>
            <p:cNvPr id="55" name="Group 54"/>
            <p:cNvGrpSpPr/>
            <p:nvPr/>
          </p:nvGrpSpPr>
          <p:grpSpPr>
            <a:xfrm>
              <a:off x="762000" y="3751744"/>
              <a:ext cx="3277723" cy="684674"/>
              <a:chOff x="5334001" y="5716126"/>
              <a:chExt cx="3277723" cy="684674"/>
            </a:xfrm>
          </p:grpSpPr>
          <p:sp>
            <p:nvSpPr>
              <p:cNvPr id="56" name="DRAM"/>
              <p:cNvSpPr/>
              <p:nvPr/>
            </p:nvSpPr>
            <p:spPr>
              <a:xfrm>
                <a:off x="5334001" y="5896302"/>
                <a:ext cx="3277723" cy="425248"/>
              </a:xfrm>
              <a:prstGeom prst="roundRect">
                <a:avLst>
                  <a:gd name="adj" fmla="val 5494"/>
                </a:avLst>
              </a:prstGeom>
              <a:solidFill>
                <a:srgbClr val="FF000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57" name="new lock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24800" y="5716126"/>
                <a:ext cx="684674" cy="684674"/>
              </a:xfrm>
              <a:prstGeom prst="rect">
                <a:avLst/>
              </a:prstGeom>
            </p:spPr>
          </p:pic>
        </p:grpSp>
        <p:grpSp>
          <p:nvGrpSpPr>
            <p:cNvPr id="58" name="ref-b1"/>
            <p:cNvGrpSpPr/>
            <p:nvPr/>
          </p:nvGrpSpPr>
          <p:grpSpPr>
            <a:xfrm>
              <a:off x="4751245" y="3190960"/>
              <a:ext cx="1404526" cy="560784"/>
              <a:chOff x="2306670" y="2678609"/>
              <a:chExt cx="1404526" cy="560784"/>
            </a:xfrm>
          </p:grpSpPr>
          <p:sp>
            <p:nvSpPr>
              <p:cNvPr id="59" name="Ref-row0"/>
              <p:cNvSpPr/>
              <p:nvPr/>
            </p:nvSpPr>
            <p:spPr>
              <a:xfrm>
                <a:off x="2306670" y="2912711"/>
                <a:ext cx="1404526" cy="306375"/>
              </a:xfrm>
              <a:prstGeom prst="roundRect">
                <a:avLst>
                  <a:gd name="adj" fmla="val 5494"/>
                </a:avLst>
              </a:prstGeom>
              <a:solidFill>
                <a:srgbClr val="FF000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60" name="new lock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33665" y="2678609"/>
                <a:ext cx="560784" cy="560784"/>
              </a:xfrm>
              <a:prstGeom prst="rect">
                <a:avLst/>
              </a:prstGeom>
            </p:spPr>
          </p:pic>
        </p:grpSp>
      </p:grpSp>
      <p:grpSp>
        <p:nvGrpSpPr>
          <p:cNvPr id="16" name="idle"/>
          <p:cNvGrpSpPr/>
          <p:nvPr/>
        </p:nvGrpSpPr>
        <p:grpSpPr>
          <a:xfrm>
            <a:off x="4604281" y="3764989"/>
            <a:ext cx="1724783" cy="1406431"/>
            <a:chOff x="4604281" y="3764989"/>
            <a:chExt cx="1724783" cy="1406431"/>
          </a:xfrm>
        </p:grpSpPr>
        <p:sp>
          <p:nvSpPr>
            <p:cNvPr id="14" name="Rounded Rectangle 13"/>
            <p:cNvSpPr/>
            <p:nvPr/>
          </p:nvSpPr>
          <p:spPr>
            <a:xfrm>
              <a:off x="4604281" y="3764989"/>
              <a:ext cx="1724783" cy="959411"/>
            </a:xfrm>
            <a:prstGeom prst="roundRect">
              <a:avLst/>
            </a:prstGeom>
            <a:solidFill>
              <a:schemeClr val="accent3">
                <a:lumMod val="75000"/>
                <a:alpha val="18000"/>
              </a:schemeClr>
            </a:solidFill>
            <a:ln w="50800" cmpd="sng">
              <a:solidFill>
                <a:schemeClr val="accent3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091225" y="4648200"/>
              <a:ext cx="7761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solidFill>
                    <a:schemeClr val="accent3">
                      <a:lumMod val="75000"/>
                    </a:schemeClr>
                  </a:solidFill>
                </a:rPr>
                <a:t>Idle</a:t>
              </a:r>
              <a:endParaRPr lang="en-US" sz="2800" b="1" i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1992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Second Approach: SARP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Subarray Access-Refresh Parallelization (SARP)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Parallelizes refreshes </a:t>
            </a:r>
            <a:r>
              <a:rPr lang="en-US" dirty="0"/>
              <a:t>and accesses </a:t>
            </a:r>
            <a:r>
              <a:rPr lang="en-US" b="1" dirty="0"/>
              <a:t>within a bank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92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Second Approach: SARP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Subarray Access-Refresh Parallelization (SARP)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Parallelizes </a:t>
            </a:r>
            <a:r>
              <a:rPr lang="en-US" dirty="0"/>
              <a:t>refreshes and accesses </a:t>
            </a:r>
            <a:r>
              <a:rPr lang="en-US" b="1" dirty="0"/>
              <a:t>within a bank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314326" y="5486400"/>
            <a:ext cx="7854167" cy="1012029"/>
          </a:xfrm>
          <a:prstGeom prst="roundRect">
            <a:avLst>
              <a:gd name="adj" fmla="val 0"/>
            </a:avLst>
          </a:prstGeom>
          <a:solidFill>
            <a:srgbClr val="064F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smtClean="0">
                <a:solidFill>
                  <a:schemeClr val="bg1"/>
                </a:solidFill>
              </a:rPr>
              <a:t>Very modest DRAM modifications:  0.71% </a:t>
            </a:r>
            <a:br>
              <a:rPr lang="en-US" sz="3200" i="1" dirty="0" smtClean="0">
                <a:solidFill>
                  <a:schemeClr val="bg1"/>
                </a:solidFill>
              </a:rPr>
            </a:br>
            <a:r>
              <a:rPr lang="en-US" sz="3200" i="1" dirty="0" smtClean="0">
                <a:solidFill>
                  <a:schemeClr val="bg1"/>
                </a:solidFill>
              </a:rPr>
              <a:t>die area overhead</a:t>
            </a:r>
            <a:endParaRPr lang="en-US" sz="3200" i="1" dirty="0">
              <a:solidFill>
                <a:schemeClr val="bg1"/>
              </a:solidFill>
            </a:endParaRPr>
          </a:p>
        </p:txBody>
      </p:sp>
      <p:sp>
        <p:nvSpPr>
          <p:cNvPr id="60" name="Left-Right Arrow 59"/>
          <p:cNvSpPr/>
          <p:nvPr/>
        </p:nvSpPr>
        <p:spPr>
          <a:xfrm>
            <a:off x="314326" y="2994019"/>
            <a:ext cx="1743074" cy="685798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DRAM hierarchy"/>
          <p:cNvGrpSpPr/>
          <p:nvPr/>
        </p:nvGrpSpPr>
        <p:grpSpPr>
          <a:xfrm>
            <a:off x="2246793" y="2454035"/>
            <a:ext cx="5439632" cy="1754842"/>
            <a:chOff x="2246793" y="2454035"/>
            <a:chExt cx="5439632" cy="1754842"/>
          </a:xfrm>
        </p:grpSpPr>
        <p:grpSp>
          <p:nvGrpSpPr>
            <p:cNvPr id="15" name="DRAM"/>
            <p:cNvGrpSpPr/>
            <p:nvPr/>
          </p:nvGrpSpPr>
          <p:grpSpPr>
            <a:xfrm>
              <a:off x="2246793" y="2454035"/>
              <a:ext cx="3277725" cy="1754842"/>
              <a:chOff x="2246793" y="2454035"/>
              <a:chExt cx="3277725" cy="1754842"/>
            </a:xfrm>
          </p:grpSpPr>
          <p:sp>
            <p:nvSpPr>
              <p:cNvPr id="63" name="DRAM"/>
              <p:cNvSpPr/>
              <p:nvPr/>
            </p:nvSpPr>
            <p:spPr>
              <a:xfrm>
                <a:off x="2246795" y="2454035"/>
                <a:ext cx="3277723" cy="175484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DRAM"/>
              <p:cNvSpPr/>
              <p:nvPr/>
            </p:nvSpPr>
            <p:spPr>
              <a:xfrm>
                <a:off x="2246795" y="2454035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i="1" dirty="0" smtClean="0">
                    <a:solidFill>
                      <a:schemeClr val="tx1"/>
                    </a:solidFill>
                  </a:rPr>
                  <a:t>Bank 7</a:t>
                </a:r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DRAM"/>
              <p:cNvSpPr/>
              <p:nvPr/>
            </p:nvSpPr>
            <p:spPr>
              <a:xfrm>
                <a:off x="2246793" y="2892544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DRAM"/>
              <p:cNvSpPr/>
              <p:nvPr/>
            </p:nvSpPr>
            <p:spPr>
              <a:xfrm>
                <a:off x="2246794" y="3331053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i="1" dirty="0" smtClean="0">
                    <a:solidFill>
                      <a:schemeClr val="tx1"/>
                    </a:solidFill>
                  </a:rPr>
                  <a:t>Bank 1</a:t>
                </a:r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DRAM"/>
              <p:cNvSpPr/>
              <p:nvPr/>
            </p:nvSpPr>
            <p:spPr>
              <a:xfrm>
                <a:off x="2246794" y="3769159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i="1" dirty="0" smtClean="0">
                    <a:solidFill>
                      <a:schemeClr val="tx1"/>
                    </a:solidFill>
                  </a:rPr>
                  <a:t>Bank 0</a:t>
                </a:r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 rot="5400000">
                <a:off x="3686721" y="2880966"/>
                <a:ext cx="3978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…</a:t>
                </a:r>
                <a:endParaRPr lang="en-US" sz="2400" dirty="0"/>
              </a:p>
            </p:txBody>
          </p:sp>
        </p:grpSp>
        <p:cxnSp>
          <p:nvCxnSpPr>
            <p:cNvPr id="69" name="Straight Connector 68"/>
            <p:cNvCxnSpPr/>
            <p:nvPr/>
          </p:nvCxnSpPr>
          <p:spPr>
            <a:xfrm flipV="1">
              <a:off x="5293234" y="2604882"/>
              <a:ext cx="831870" cy="954373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293234" y="3559250"/>
              <a:ext cx="831870" cy="648821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bank"/>
            <p:cNvGrpSpPr/>
            <p:nvPr/>
          </p:nvGrpSpPr>
          <p:grpSpPr>
            <a:xfrm>
              <a:off x="6178658" y="2743557"/>
              <a:ext cx="1507767" cy="1310678"/>
              <a:chOff x="5073402" y="4007246"/>
              <a:chExt cx="1507767" cy="1310678"/>
            </a:xfrm>
          </p:grpSpPr>
          <p:sp>
            <p:nvSpPr>
              <p:cNvPr id="72" name="DRAM"/>
              <p:cNvSpPr/>
              <p:nvPr/>
            </p:nvSpPr>
            <p:spPr>
              <a:xfrm>
                <a:off x="5073402" y="4007246"/>
                <a:ext cx="1507767" cy="1310678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3" name="Group 72"/>
              <p:cNvGrpSpPr/>
              <p:nvPr/>
            </p:nvGrpSpPr>
            <p:grpSpPr>
              <a:xfrm>
                <a:off x="5121946" y="4086406"/>
                <a:ext cx="1408174" cy="1152359"/>
                <a:chOff x="5121946" y="4105441"/>
                <a:chExt cx="1408174" cy="1152359"/>
              </a:xfrm>
            </p:grpSpPr>
            <p:sp>
              <p:nvSpPr>
                <p:cNvPr id="74" name="sa"/>
                <p:cNvSpPr/>
                <p:nvPr/>
              </p:nvSpPr>
              <p:spPr>
                <a:xfrm>
                  <a:off x="5124451" y="4105441"/>
                  <a:ext cx="1405669" cy="311039"/>
                </a:xfrm>
                <a:prstGeom prst="roundRect">
                  <a:avLst>
                    <a:gd name="adj" fmla="val 5494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b="1" i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5" name="sa"/>
                <p:cNvSpPr/>
                <p:nvPr/>
              </p:nvSpPr>
              <p:spPr>
                <a:xfrm>
                  <a:off x="5124451" y="4526101"/>
                  <a:ext cx="1405669" cy="311039"/>
                </a:xfrm>
                <a:prstGeom prst="roundRect">
                  <a:avLst>
                    <a:gd name="adj" fmla="val 5494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 smtClean="0">
                      <a:solidFill>
                        <a:schemeClr val="bg1"/>
                      </a:solidFill>
                    </a:rPr>
                    <a:t>Subarray</a:t>
                  </a:r>
                  <a:endParaRPr lang="en-US" sz="2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6" name="sa"/>
                <p:cNvSpPr/>
                <p:nvPr/>
              </p:nvSpPr>
              <p:spPr>
                <a:xfrm>
                  <a:off x="5121946" y="4946761"/>
                  <a:ext cx="1405669" cy="311039"/>
                </a:xfrm>
                <a:prstGeom prst="roundRect">
                  <a:avLst>
                    <a:gd name="adj" fmla="val 5494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 smtClean="0">
                      <a:solidFill>
                        <a:schemeClr val="tx1"/>
                      </a:solidFill>
                    </a:rPr>
                    <a:t>Bank I/O</a:t>
                  </a:r>
                  <a:endParaRPr lang="en-US" sz="24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2" name="ref-b1"/>
          <p:cNvGrpSpPr/>
          <p:nvPr/>
        </p:nvGrpSpPr>
        <p:grpSpPr>
          <a:xfrm>
            <a:off x="6227203" y="2593279"/>
            <a:ext cx="1404526" cy="560784"/>
            <a:chOff x="2306670" y="2678609"/>
            <a:chExt cx="1404526" cy="560784"/>
          </a:xfrm>
        </p:grpSpPr>
        <p:sp>
          <p:nvSpPr>
            <p:cNvPr id="61" name="Ref-row0"/>
            <p:cNvSpPr/>
            <p:nvPr/>
          </p:nvSpPr>
          <p:spPr>
            <a:xfrm>
              <a:off x="2306670" y="2912711"/>
              <a:ext cx="1404526" cy="306375"/>
            </a:xfrm>
            <a:prstGeom prst="roundRect">
              <a:avLst>
                <a:gd name="adj" fmla="val 5494"/>
              </a:avLst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i="1" dirty="0">
                <a:solidFill>
                  <a:schemeClr val="tx1"/>
                </a:solidFill>
              </a:endParaRPr>
            </a:p>
          </p:txBody>
        </p:sp>
        <p:pic>
          <p:nvPicPr>
            <p:cNvPr id="62" name="new lock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3665" y="2678609"/>
              <a:ext cx="560784" cy="560784"/>
            </a:xfrm>
            <a:prstGeom prst="rect">
              <a:avLst/>
            </a:prstGeom>
          </p:spPr>
        </p:pic>
      </p:grpSp>
      <p:grpSp>
        <p:nvGrpSpPr>
          <p:cNvPr id="17" name="timeline"/>
          <p:cNvGrpSpPr/>
          <p:nvPr/>
        </p:nvGrpSpPr>
        <p:grpSpPr>
          <a:xfrm>
            <a:off x="914400" y="4191000"/>
            <a:ext cx="6875151" cy="1232590"/>
            <a:chOff x="914400" y="4191000"/>
            <a:chExt cx="6875151" cy="1232590"/>
          </a:xfrm>
        </p:grpSpPr>
        <p:sp>
          <p:nvSpPr>
            <p:cNvPr id="80" name="TextBox 79"/>
            <p:cNvSpPr txBox="1"/>
            <p:nvPr/>
          </p:nvSpPr>
          <p:spPr>
            <a:xfrm>
              <a:off x="6705600" y="4558445"/>
              <a:ext cx="10839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Timeline</a:t>
              </a:r>
              <a:endParaRPr lang="en-US" sz="2000" dirty="0"/>
            </a:p>
          </p:txBody>
        </p:sp>
        <p:cxnSp>
          <p:nvCxnSpPr>
            <p:cNvPr id="82" name="timeline"/>
            <p:cNvCxnSpPr/>
            <p:nvPr/>
          </p:nvCxnSpPr>
          <p:spPr>
            <a:xfrm>
              <a:off x="2178369" y="4790163"/>
              <a:ext cx="45720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914400" y="4590108"/>
              <a:ext cx="12919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Subarray 1</a:t>
              </a:r>
              <a:endParaRPr lang="en-US" sz="2000" dirty="0"/>
            </a:p>
          </p:txBody>
        </p:sp>
        <p:cxnSp>
          <p:nvCxnSpPr>
            <p:cNvPr id="89" name="timeline"/>
            <p:cNvCxnSpPr/>
            <p:nvPr/>
          </p:nvCxnSpPr>
          <p:spPr>
            <a:xfrm>
              <a:off x="2178369" y="5225626"/>
              <a:ext cx="45720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914400" y="5023480"/>
              <a:ext cx="12919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Subarray 0</a:t>
              </a:r>
              <a:endParaRPr lang="en-US" sz="2000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14400" y="4590108"/>
              <a:ext cx="1263969" cy="833482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64FBA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1022843" y="4191000"/>
              <a:ext cx="10470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Bank 1</a:t>
              </a:r>
              <a:endParaRPr lang="en-US" sz="2400" b="1" dirty="0"/>
            </a:p>
          </p:txBody>
        </p:sp>
      </p:grpSp>
      <p:sp>
        <p:nvSpPr>
          <p:cNvPr id="78" name="data up"/>
          <p:cNvSpPr/>
          <p:nvPr/>
        </p:nvSpPr>
        <p:spPr>
          <a:xfrm>
            <a:off x="6477510" y="3273078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Data</a:t>
            </a:r>
            <a:endParaRPr lang="en-US" sz="2000" b="1" dirty="0"/>
          </a:p>
        </p:txBody>
      </p:sp>
      <p:sp>
        <p:nvSpPr>
          <p:cNvPr id="88" name="ref-up"/>
          <p:cNvSpPr/>
          <p:nvPr/>
        </p:nvSpPr>
        <p:spPr>
          <a:xfrm>
            <a:off x="578074" y="3203001"/>
            <a:ext cx="1097280" cy="260805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84" name="ref-cmd"/>
          <p:cNvSpPr/>
          <p:nvPr/>
        </p:nvSpPr>
        <p:spPr>
          <a:xfrm>
            <a:off x="2992521" y="4657575"/>
            <a:ext cx="1125849" cy="26517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90" name="r0"/>
          <p:cNvSpPr/>
          <p:nvPr/>
        </p:nvSpPr>
        <p:spPr>
          <a:xfrm>
            <a:off x="3581400" y="5092961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sp>
        <p:nvSpPr>
          <p:cNvPr id="77" name="read-up"/>
          <p:cNvSpPr/>
          <p:nvPr/>
        </p:nvSpPr>
        <p:spPr>
          <a:xfrm>
            <a:off x="578072" y="3198387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88294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2.77778E-6 -1.11111E-6 L 0.11528 0.03056 L 0.45712 0.03056 L 0.57257 -0.04861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28" y="-90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2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2.77778E-7 1.85185E-6 L 0.12135 0.03333 L 0.47587 0.03333 L 0.59184 0.01528 " pathEditMode="relative" rAng="0" ptsTypes="AAAA">
                                      <p:cBhvr>
                                        <p:cTn id="20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83" y="166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2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2" nodeType="withEffect">
                                  <p:stCondLst>
                                    <p:cond delay="2250"/>
                                  </p:stCondLst>
                                  <p:childTnLst>
                                    <p:animMotion origin="layout" path="M 1.94444E-6 -1.11111E-6 L 0.00416 0.06574 L -0.17188 0.01759 L -0.52257 0.01759 L -0.62118 -0.01065 " pathEditMode="relative" ptsTypes="AAAAA">
                                      <p:cBhvr>
                                        <p:cTn id="28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78" grpId="1" animBg="1"/>
      <p:bldP spid="78" grpId="2" animBg="1"/>
      <p:bldP spid="88" grpId="0" animBg="1"/>
      <p:bldP spid="88" grpId="1" animBg="1"/>
      <p:bldP spid="88" grpId="2" animBg="1"/>
      <p:bldP spid="84" grpId="0" animBg="1"/>
      <p:bldP spid="90" grpId="0" animBg="1"/>
      <p:bldP spid="77" grpId="0" animBg="1"/>
      <p:bldP spid="77" grpId="1" animBg="1"/>
      <p:bldP spid="77" grpId="2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Motivation and Key Ideas</a:t>
            </a:r>
          </a:p>
          <a:p>
            <a:r>
              <a:rPr lang="en-US" sz="3600" dirty="0" smtClean="0"/>
              <a:t>DRAM and Refresh Background</a:t>
            </a:r>
          </a:p>
          <a:p>
            <a:r>
              <a:rPr lang="en-US" sz="3600" dirty="0" smtClean="0"/>
              <a:t>Our Mechanisms</a:t>
            </a:r>
          </a:p>
          <a:p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Results</a:t>
            </a:r>
            <a:endParaRPr lang="en-US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93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971180"/>
            <a:ext cx="8534400" cy="158202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1800" dirty="0"/>
          </a:p>
          <a:p>
            <a:r>
              <a:rPr lang="en-US" sz="2400" b="1" u="sng" dirty="0" smtClean="0"/>
              <a:t>100 workloads</a:t>
            </a:r>
            <a:r>
              <a:rPr lang="en-US" sz="2400" dirty="0" smtClean="0"/>
              <a:t>: </a:t>
            </a:r>
            <a:r>
              <a:rPr lang="en-US" sz="2000" dirty="0" smtClean="0"/>
              <a:t>SPEC </a:t>
            </a:r>
            <a:r>
              <a:rPr lang="en-US" sz="2000" dirty="0"/>
              <a:t>CPU2006, STREAM, TPC-C/H, random </a:t>
            </a:r>
            <a:r>
              <a:rPr lang="en-US" sz="2000" dirty="0" smtClean="0"/>
              <a:t>access</a:t>
            </a:r>
            <a:endParaRPr lang="en-US" sz="1800" dirty="0"/>
          </a:p>
          <a:p>
            <a:r>
              <a:rPr lang="en-US" sz="2400" b="1" u="sng" dirty="0"/>
              <a:t>System performance </a:t>
            </a:r>
            <a:r>
              <a:rPr lang="en-US" sz="2400" b="1" u="sng" dirty="0" smtClean="0"/>
              <a:t>metric</a:t>
            </a:r>
            <a:r>
              <a:rPr lang="en-US" sz="2400" dirty="0" smtClean="0"/>
              <a:t>: </a:t>
            </a:r>
            <a:r>
              <a:rPr lang="en-US" sz="2400" i="1" dirty="0" smtClean="0"/>
              <a:t>Weighted speedup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505200" y="1676400"/>
            <a:ext cx="14574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chemeClr val="accent3">
                    <a:lumMod val="50000"/>
                  </a:schemeClr>
                </a:solidFill>
              </a:rPr>
              <a:t>DDR3 Rank</a:t>
            </a:r>
            <a:endParaRPr lang="en-US" sz="2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6883" y="1219200"/>
            <a:ext cx="3320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Simulator configurations</a:t>
            </a:r>
            <a:endParaRPr lang="en-US" sz="2400" b="1" u="sng" dirty="0"/>
          </a:p>
        </p:txBody>
      </p:sp>
      <p:grpSp>
        <p:nvGrpSpPr>
          <p:cNvPr id="11" name="Group 10"/>
          <p:cNvGrpSpPr/>
          <p:nvPr/>
        </p:nvGrpSpPr>
        <p:grpSpPr>
          <a:xfrm>
            <a:off x="671731" y="1281764"/>
            <a:ext cx="7097519" cy="3899836"/>
            <a:chOff x="671731" y="1175557"/>
            <a:chExt cx="7097519" cy="3899836"/>
          </a:xfrm>
        </p:grpSpPr>
        <p:sp>
          <p:nvSpPr>
            <p:cNvPr id="5" name="R"/>
            <p:cNvSpPr/>
            <p:nvPr/>
          </p:nvSpPr>
          <p:spPr>
            <a:xfrm>
              <a:off x="752268" y="1722602"/>
              <a:ext cx="2295732" cy="2725679"/>
            </a:xfrm>
            <a:prstGeom prst="roundRect">
              <a:avLst>
                <a:gd name="adj" fmla="val 617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i="1" dirty="0">
                <a:solidFill>
                  <a:schemeClr val="tx1"/>
                </a:solidFill>
              </a:endParaRPr>
            </a:p>
          </p:txBody>
        </p:sp>
        <p:sp>
          <p:nvSpPr>
            <p:cNvPr id="6" name="R"/>
            <p:cNvSpPr/>
            <p:nvPr/>
          </p:nvSpPr>
          <p:spPr>
            <a:xfrm rot="16200000">
              <a:off x="2072450" y="2088544"/>
              <a:ext cx="1338349" cy="606449"/>
            </a:xfrm>
            <a:prstGeom prst="roundRect">
              <a:avLst>
                <a:gd name="adj" fmla="val 549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i="1" dirty="0" smtClean="0">
                  <a:solidFill>
                    <a:schemeClr val="tx1"/>
                  </a:solidFill>
                </a:rPr>
                <a:t>Memory Controller</a:t>
              </a:r>
              <a:endParaRPr lang="en-US" sz="2000" b="1" i="1" dirty="0">
                <a:solidFill>
                  <a:schemeClr val="tx1"/>
                </a:solidFill>
              </a:endParaRPr>
            </a:p>
          </p:txBody>
        </p:sp>
        <p:sp>
          <p:nvSpPr>
            <p:cNvPr id="7" name="R"/>
            <p:cNvSpPr/>
            <p:nvPr/>
          </p:nvSpPr>
          <p:spPr>
            <a:xfrm>
              <a:off x="671731" y="2868549"/>
              <a:ext cx="1798337" cy="388936"/>
            </a:xfrm>
            <a:prstGeom prst="roundRect">
              <a:avLst>
                <a:gd name="adj" fmla="val 5494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 dirty="0" smtClean="0">
                  <a:solidFill>
                    <a:schemeClr val="tx1"/>
                  </a:solidFill>
                </a:rPr>
                <a:t>8-core</a:t>
              </a:r>
              <a:br>
                <a:rPr lang="en-US" sz="2800" b="1" i="1" dirty="0" smtClean="0">
                  <a:solidFill>
                    <a:schemeClr val="tx1"/>
                  </a:solidFill>
                </a:rPr>
              </a:br>
              <a:r>
                <a:rPr lang="en-US" sz="2800" b="1" i="1" dirty="0" smtClean="0">
                  <a:solidFill>
                    <a:schemeClr val="tx1"/>
                  </a:solidFill>
                </a:rPr>
                <a:t>processor</a:t>
              </a:r>
              <a:endParaRPr lang="en-US" sz="2800" b="1" i="1" dirty="0">
                <a:solidFill>
                  <a:schemeClr val="tx1"/>
                </a:solidFill>
              </a:endParaRPr>
            </a:p>
          </p:txBody>
        </p:sp>
        <p:sp>
          <p:nvSpPr>
            <p:cNvPr id="9" name="Left-Right Arrow 8"/>
            <p:cNvSpPr/>
            <p:nvPr/>
          </p:nvSpPr>
          <p:spPr>
            <a:xfrm>
              <a:off x="3124200" y="2027393"/>
              <a:ext cx="1743074" cy="685798"/>
            </a:xfrm>
            <a:prstGeom prst="left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"/>
            <p:cNvSpPr/>
            <p:nvPr/>
          </p:nvSpPr>
          <p:spPr>
            <a:xfrm rot="16200000">
              <a:off x="2046385" y="3449817"/>
              <a:ext cx="1387329" cy="609599"/>
            </a:xfrm>
            <a:prstGeom prst="roundRect">
              <a:avLst>
                <a:gd name="adj" fmla="val 549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i="1" dirty="0" smtClean="0">
                  <a:solidFill>
                    <a:schemeClr val="tx1"/>
                  </a:solidFill>
                </a:rPr>
                <a:t>Memory Controller</a:t>
              </a:r>
              <a:endParaRPr lang="en-US" sz="2000" b="1" i="1" dirty="0">
                <a:solidFill>
                  <a:schemeClr val="tx1"/>
                </a:solidFill>
              </a:endParaRPr>
            </a:p>
          </p:txBody>
        </p:sp>
        <p:grpSp>
          <p:nvGrpSpPr>
            <p:cNvPr id="26" name="DRAM"/>
            <p:cNvGrpSpPr/>
            <p:nvPr/>
          </p:nvGrpSpPr>
          <p:grpSpPr>
            <a:xfrm>
              <a:off x="5029200" y="1322983"/>
              <a:ext cx="990600" cy="1758442"/>
              <a:chOff x="4723269" y="2353890"/>
              <a:chExt cx="3277726" cy="1758442"/>
            </a:xfrm>
          </p:grpSpPr>
          <p:sp>
            <p:nvSpPr>
              <p:cNvPr id="27" name="DRAM"/>
              <p:cNvSpPr/>
              <p:nvPr/>
            </p:nvSpPr>
            <p:spPr>
              <a:xfrm>
                <a:off x="4723272" y="2353890"/>
                <a:ext cx="3277723" cy="175484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DRAM"/>
              <p:cNvSpPr/>
              <p:nvPr/>
            </p:nvSpPr>
            <p:spPr>
              <a:xfrm>
                <a:off x="4723272" y="2353890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i="1" dirty="0" smtClean="0">
                    <a:solidFill>
                      <a:schemeClr val="tx1"/>
                    </a:solidFill>
                  </a:rPr>
                  <a:t>Bank 7</a:t>
                </a:r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DRAM"/>
              <p:cNvSpPr/>
              <p:nvPr/>
            </p:nvSpPr>
            <p:spPr>
              <a:xfrm>
                <a:off x="4723269" y="2792399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DRAM"/>
              <p:cNvSpPr/>
              <p:nvPr/>
            </p:nvSpPr>
            <p:spPr>
              <a:xfrm>
                <a:off x="4723272" y="3230908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i="1" dirty="0" smtClean="0">
                    <a:solidFill>
                      <a:schemeClr val="tx1"/>
                    </a:solidFill>
                  </a:rPr>
                  <a:t>Bank 1</a:t>
                </a:r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DRAM"/>
              <p:cNvSpPr/>
              <p:nvPr/>
            </p:nvSpPr>
            <p:spPr>
              <a:xfrm>
                <a:off x="4723269" y="3673420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i="1" dirty="0" smtClean="0">
                    <a:solidFill>
                      <a:schemeClr val="tx1"/>
                    </a:solidFill>
                  </a:rPr>
                  <a:t>Bank 0</a:t>
                </a:r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 rot="5400000">
                <a:off x="6827251" y="2515194"/>
                <a:ext cx="343364" cy="9929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47" name="DRAM"/>
            <p:cNvGrpSpPr/>
            <p:nvPr/>
          </p:nvGrpSpPr>
          <p:grpSpPr>
            <a:xfrm>
              <a:off x="6778649" y="1320780"/>
              <a:ext cx="990600" cy="1758442"/>
              <a:chOff x="4723269" y="2353890"/>
              <a:chExt cx="3277726" cy="1758442"/>
            </a:xfrm>
          </p:grpSpPr>
          <p:sp>
            <p:nvSpPr>
              <p:cNvPr id="48" name="DRAM"/>
              <p:cNvSpPr/>
              <p:nvPr/>
            </p:nvSpPr>
            <p:spPr>
              <a:xfrm>
                <a:off x="4723272" y="2353890"/>
                <a:ext cx="3277723" cy="175484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DRAM"/>
              <p:cNvSpPr/>
              <p:nvPr/>
            </p:nvSpPr>
            <p:spPr>
              <a:xfrm>
                <a:off x="4723272" y="2353890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DRAM"/>
              <p:cNvSpPr/>
              <p:nvPr/>
            </p:nvSpPr>
            <p:spPr>
              <a:xfrm>
                <a:off x="4723269" y="2792399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DRAM"/>
              <p:cNvSpPr/>
              <p:nvPr/>
            </p:nvSpPr>
            <p:spPr>
              <a:xfrm>
                <a:off x="4723272" y="3230908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DRAM"/>
              <p:cNvSpPr/>
              <p:nvPr/>
            </p:nvSpPr>
            <p:spPr>
              <a:xfrm>
                <a:off x="4723269" y="3673420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4" name="Rectangle 53"/>
            <p:cNvSpPr/>
            <p:nvPr/>
          </p:nvSpPr>
          <p:spPr>
            <a:xfrm>
              <a:off x="6050279" y="2470189"/>
              <a:ext cx="728371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Left-Right Arrow 54"/>
            <p:cNvSpPr/>
            <p:nvPr/>
          </p:nvSpPr>
          <p:spPr>
            <a:xfrm>
              <a:off x="3125061" y="3437091"/>
              <a:ext cx="1743074" cy="685798"/>
            </a:xfrm>
            <a:prstGeom prst="left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DRAM"/>
            <p:cNvGrpSpPr/>
            <p:nvPr/>
          </p:nvGrpSpPr>
          <p:grpSpPr>
            <a:xfrm>
              <a:off x="5029200" y="3316951"/>
              <a:ext cx="990600" cy="1758442"/>
              <a:chOff x="4723269" y="2353890"/>
              <a:chExt cx="3277726" cy="1758442"/>
            </a:xfrm>
          </p:grpSpPr>
          <p:sp>
            <p:nvSpPr>
              <p:cNvPr id="60" name="DRAM"/>
              <p:cNvSpPr/>
              <p:nvPr/>
            </p:nvSpPr>
            <p:spPr>
              <a:xfrm>
                <a:off x="4723272" y="2353890"/>
                <a:ext cx="3277723" cy="175484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DRAM"/>
              <p:cNvSpPr/>
              <p:nvPr/>
            </p:nvSpPr>
            <p:spPr>
              <a:xfrm>
                <a:off x="4723272" y="2353890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DRAM"/>
              <p:cNvSpPr/>
              <p:nvPr/>
            </p:nvSpPr>
            <p:spPr>
              <a:xfrm>
                <a:off x="4723269" y="2792399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DRAM"/>
              <p:cNvSpPr/>
              <p:nvPr/>
            </p:nvSpPr>
            <p:spPr>
              <a:xfrm>
                <a:off x="4723272" y="3230908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DRAM"/>
              <p:cNvSpPr/>
              <p:nvPr/>
            </p:nvSpPr>
            <p:spPr>
              <a:xfrm>
                <a:off x="4723269" y="3673420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6" name="DRAM"/>
            <p:cNvGrpSpPr/>
            <p:nvPr/>
          </p:nvGrpSpPr>
          <p:grpSpPr>
            <a:xfrm>
              <a:off x="6778650" y="3314748"/>
              <a:ext cx="990600" cy="1758442"/>
              <a:chOff x="4723269" y="2353890"/>
              <a:chExt cx="3277726" cy="1758442"/>
            </a:xfrm>
          </p:grpSpPr>
          <p:sp>
            <p:nvSpPr>
              <p:cNvPr id="67" name="DRAM"/>
              <p:cNvSpPr/>
              <p:nvPr/>
            </p:nvSpPr>
            <p:spPr>
              <a:xfrm>
                <a:off x="4723272" y="2353890"/>
                <a:ext cx="3277723" cy="175484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DRAM"/>
              <p:cNvSpPr/>
              <p:nvPr/>
            </p:nvSpPr>
            <p:spPr>
              <a:xfrm>
                <a:off x="4723272" y="2353890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DRAM"/>
              <p:cNvSpPr/>
              <p:nvPr/>
            </p:nvSpPr>
            <p:spPr>
              <a:xfrm>
                <a:off x="4723269" y="2792399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DRAM"/>
              <p:cNvSpPr/>
              <p:nvPr/>
            </p:nvSpPr>
            <p:spPr>
              <a:xfrm>
                <a:off x="4723272" y="3230908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DRAM"/>
              <p:cNvSpPr/>
              <p:nvPr/>
            </p:nvSpPr>
            <p:spPr>
              <a:xfrm>
                <a:off x="4723269" y="3673420"/>
                <a:ext cx="3277723" cy="438912"/>
              </a:xfrm>
              <a:prstGeom prst="roundRect">
                <a:avLst>
                  <a:gd name="adj" fmla="val 549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2" name="Rectangle 71"/>
            <p:cNvSpPr/>
            <p:nvPr/>
          </p:nvSpPr>
          <p:spPr>
            <a:xfrm>
              <a:off x="6050279" y="4041474"/>
              <a:ext cx="728371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876800" y="1175557"/>
              <a:ext cx="1321183" cy="2039230"/>
            </a:xfrm>
            <a:prstGeom prst="round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"/>
          <p:cNvSpPr/>
          <p:nvPr/>
        </p:nvSpPr>
        <p:spPr>
          <a:xfrm>
            <a:off x="1143000" y="4648200"/>
            <a:ext cx="2743200" cy="388936"/>
          </a:xfrm>
          <a:prstGeom prst="roundRect">
            <a:avLst>
              <a:gd name="adj" fmla="val 549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i="1" dirty="0" smtClean="0">
                <a:solidFill>
                  <a:schemeClr val="tx1"/>
                </a:solidFill>
              </a:rPr>
              <a:t>L1 $: 32KB</a:t>
            </a:r>
          </a:p>
          <a:p>
            <a:r>
              <a:rPr lang="en-US" sz="2000" b="1" i="1" dirty="0" smtClean="0">
                <a:solidFill>
                  <a:schemeClr val="tx1"/>
                </a:solidFill>
              </a:rPr>
              <a:t>L2 $: 512KB/core</a:t>
            </a:r>
            <a:endParaRPr lang="en-US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151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All-bank refresh </a:t>
            </a:r>
            <a:r>
              <a:rPr lang="en-US" dirty="0" smtClean="0"/>
              <a:t>[DDR3, LPDDR3, …]</a:t>
            </a:r>
          </a:p>
          <a:p>
            <a:endParaRPr lang="en-US" dirty="0" smtClean="0"/>
          </a:p>
          <a:p>
            <a:r>
              <a:rPr lang="en-US" b="1" dirty="0" smtClean="0"/>
              <a:t>Per-bank refresh </a:t>
            </a:r>
            <a:r>
              <a:rPr lang="en-US" dirty="0" smtClean="0"/>
              <a:t>[LPDDR3]</a:t>
            </a:r>
          </a:p>
          <a:p>
            <a:endParaRPr lang="en-US" dirty="0" smtClean="0"/>
          </a:p>
          <a:p>
            <a:r>
              <a:rPr lang="en-US" b="1" dirty="0" smtClean="0"/>
              <a:t>Elastic refresh </a:t>
            </a:r>
            <a:r>
              <a:rPr lang="en-US" dirty="0" smtClean="0"/>
              <a:t>[</a:t>
            </a:r>
            <a:r>
              <a:rPr lang="en-US" dirty="0" err="1" smtClean="0"/>
              <a:t>Stuecheli</a:t>
            </a:r>
            <a:r>
              <a:rPr lang="en-US" dirty="0" smtClean="0"/>
              <a:t> et al., MICRO ‘10]:</a:t>
            </a:r>
          </a:p>
          <a:p>
            <a:pPr lvl="1"/>
            <a:r>
              <a:rPr lang="en-US" dirty="0" smtClean="0"/>
              <a:t>Postpones refreshes by a time delay based on the predicted rank idle time to avoid interference on memory requests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Proposed to schedule all-bank refreshes without exploiting per-bank refreshes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Cannot parallelize refreshes and accesses within a rank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b="1" dirty="0" smtClean="0"/>
              <a:t>Ideal (</a:t>
            </a:r>
            <a:r>
              <a:rPr lang="en-US" b="1" dirty="0"/>
              <a:t>n</a:t>
            </a:r>
            <a:r>
              <a:rPr lang="en-US" b="1" dirty="0" smtClean="0"/>
              <a:t>o refresh)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41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Motivation and Key Ideas</a:t>
            </a:r>
          </a:p>
          <a:p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DRAM and Refresh Background</a:t>
            </a:r>
          </a:p>
          <a:p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Our Mechanisms</a:t>
            </a:r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Results</a:t>
            </a:r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13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0829948"/>
              </p:ext>
            </p:extLst>
          </p:nvPr>
        </p:nvGraphicFramePr>
        <p:xfrm>
          <a:off x="381000" y="1023945"/>
          <a:ext cx="8534400" cy="4810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30</a:t>
            </a:fld>
            <a:endParaRPr lang="en-US" dirty="0"/>
          </a:p>
        </p:txBody>
      </p:sp>
      <p:grpSp>
        <p:nvGrpSpPr>
          <p:cNvPr id="20" name="DS"/>
          <p:cNvGrpSpPr/>
          <p:nvPr/>
        </p:nvGrpSpPr>
        <p:grpSpPr>
          <a:xfrm>
            <a:off x="2438400" y="1084560"/>
            <a:ext cx="4545125" cy="461665"/>
            <a:chOff x="2438400" y="1154668"/>
            <a:chExt cx="4545125" cy="461665"/>
          </a:xfrm>
        </p:grpSpPr>
        <p:sp>
          <p:nvSpPr>
            <p:cNvPr id="21" name="TextBox 20"/>
            <p:cNvSpPr txBox="1"/>
            <p:nvPr/>
          </p:nvSpPr>
          <p:spPr>
            <a:xfrm>
              <a:off x="2438400" y="1154668"/>
              <a:ext cx="8066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6"/>
                  </a:solidFill>
                </a:rPr>
                <a:t>7.9%</a:t>
              </a:r>
              <a:endParaRPr 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91000" y="1154668"/>
              <a:ext cx="9637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6"/>
                  </a:solidFill>
                </a:rPr>
                <a:t>12.3%</a:t>
              </a:r>
              <a:endParaRPr 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19800" y="1154668"/>
              <a:ext cx="9637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6"/>
                  </a:solidFill>
                </a:rPr>
                <a:t>20.2%</a:t>
              </a:r>
              <a:endParaRPr lang="en-US" sz="2400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15" name="Rounded Rectangle 14"/>
          <p:cNvSpPr/>
          <p:nvPr/>
        </p:nvSpPr>
        <p:spPr>
          <a:xfrm>
            <a:off x="533400" y="5410200"/>
            <a:ext cx="7854167" cy="869950"/>
          </a:xfrm>
          <a:prstGeom prst="roundRect">
            <a:avLst>
              <a:gd name="adj" fmla="val 0"/>
            </a:avLst>
          </a:prstGeom>
          <a:solidFill>
            <a:srgbClr val="064F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chemeClr val="bg1"/>
                </a:solidFill>
              </a:rPr>
              <a:t>1</a:t>
            </a:r>
            <a:r>
              <a:rPr lang="en-US" sz="2800" i="1" dirty="0" smtClean="0">
                <a:solidFill>
                  <a:schemeClr val="bg1"/>
                </a:solidFill>
              </a:rPr>
              <a:t>. Both DARP &amp; SARP provide performance gains and combining them (DSARP) improves even more</a:t>
            </a:r>
            <a:endParaRPr lang="en-US" sz="2800" i="1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33400" y="5410200"/>
            <a:ext cx="7848600" cy="869950"/>
          </a:xfrm>
          <a:prstGeom prst="roundRect">
            <a:avLst>
              <a:gd name="adj" fmla="val 0"/>
            </a:avLst>
          </a:prstGeom>
          <a:solidFill>
            <a:srgbClr val="064F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i="1" dirty="0">
                <a:solidFill>
                  <a:schemeClr val="bg1"/>
                </a:solidFill>
              </a:rPr>
              <a:t>2</a:t>
            </a:r>
            <a:r>
              <a:rPr lang="en-US" sz="2600" i="1" dirty="0" smtClean="0">
                <a:solidFill>
                  <a:schemeClr val="bg1"/>
                </a:solidFill>
              </a:rPr>
              <a:t>. Consistent </a:t>
            </a:r>
            <a:r>
              <a:rPr lang="en-US" sz="2600" i="1" dirty="0">
                <a:solidFill>
                  <a:schemeClr val="bg1"/>
                </a:solidFill>
              </a:rPr>
              <a:t>system performance </a:t>
            </a:r>
            <a:r>
              <a:rPr lang="en-US" sz="2600" i="1" dirty="0" smtClean="0">
                <a:solidFill>
                  <a:schemeClr val="bg1"/>
                </a:solidFill>
              </a:rPr>
              <a:t>improvement across DRAM densities (</a:t>
            </a:r>
            <a:r>
              <a:rPr lang="en-US" sz="2600" i="1" dirty="0">
                <a:solidFill>
                  <a:schemeClr val="bg1"/>
                </a:solidFill>
              </a:rPr>
              <a:t>within </a:t>
            </a:r>
            <a:r>
              <a:rPr lang="en-US" sz="2600" b="1" i="1" dirty="0">
                <a:solidFill>
                  <a:schemeClr val="bg1"/>
                </a:solidFill>
              </a:rPr>
              <a:t>0.9%, 1.2%, and 3.8% </a:t>
            </a:r>
            <a:r>
              <a:rPr lang="en-US" sz="2600" i="1" dirty="0">
                <a:solidFill>
                  <a:schemeClr val="bg1"/>
                </a:solidFill>
              </a:rPr>
              <a:t>of ideal)</a:t>
            </a:r>
          </a:p>
        </p:txBody>
      </p:sp>
    </p:spTree>
    <p:extLst>
      <p:ext uri="{BB962C8B-B14F-4D97-AF65-F5344CB8AC3E}">
        <p14:creationId xmlns:p14="http://schemas.microsoft.com/office/powerpoint/2010/main" val="3237364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7" grpId="0">
        <p:bldSub>
          <a:bldChart bld="series"/>
        </p:bldSub>
      </p:bldGraphic>
      <p:bldP spid="15" grpId="0" animBg="1"/>
      <p:bldP spid="11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Efficiency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31</a:t>
            </a:fld>
            <a:endParaRPr lang="en-US" dirty="0"/>
          </a:p>
        </p:txBody>
      </p:sp>
      <p:grpSp>
        <p:nvGrpSpPr>
          <p:cNvPr id="6" name="DS"/>
          <p:cNvGrpSpPr/>
          <p:nvPr/>
        </p:nvGrpSpPr>
        <p:grpSpPr>
          <a:xfrm>
            <a:off x="2590800" y="1367135"/>
            <a:ext cx="4495800" cy="690265"/>
            <a:chOff x="2438400" y="1302603"/>
            <a:chExt cx="4495800" cy="690265"/>
          </a:xfrm>
        </p:grpSpPr>
        <p:sp>
          <p:nvSpPr>
            <p:cNvPr id="7" name="TextBox 6"/>
            <p:cNvSpPr txBox="1"/>
            <p:nvPr/>
          </p:nvSpPr>
          <p:spPr>
            <a:xfrm>
              <a:off x="2438400" y="1531203"/>
              <a:ext cx="8066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6"/>
                  </a:solidFill>
                </a:rPr>
                <a:t>3.0%</a:t>
              </a:r>
              <a:endParaRPr 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298769" y="1383268"/>
              <a:ext cx="8066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6"/>
                  </a:solidFill>
                </a:rPr>
                <a:t>5.2%</a:t>
              </a:r>
              <a:endParaRPr 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27569" y="1302603"/>
              <a:ext cx="8066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6"/>
                  </a:solidFill>
                </a:rPr>
                <a:t>9.0%</a:t>
              </a:r>
              <a:endParaRPr lang="en-US" sz="2400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990600" y="5607050"/>
            <a:ext cx="7086600" cy="717550"/>
          </a:xfrm>
          <a:prstGeom prst="roundRect">
            <a:avLst>
              <a:gd name="adj" fmla="val 0"/>
            </a:avLst>
          </a:prstGeom>
          <a:solidFill>
            <a:srgbClr val="064F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 smtClean="0">
                <a:solidFill>
                  <a:schemeClr val="bg1"/>
                </a:solidFill>
              </a:rPr>
              <a:t>Consistent reduction on energy consumption</a:t>
            </a:r>
            <a:endParaRPr lang="en-US" sz="2800" i="1" dirty="0">
              <a:solidFill>
                <a:schemeClr val="bg1"/>
              </a:solidFill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345130"/>
              </p:ext>
            </p:extLst>
          </p:nvPr>
        </p:nvGraphicFramePr>
        <p:xfrm>
          <a:off x="533400" y="1219200"/>
          <a:ext cx="8068397" cy="4810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708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Results and Discussion in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Detailed multi-core results and analysis</a:t>
            </a:r>
          </a:p>
          <a:p>
            <a:endParaRPr lang="en-US" dirty="0"/>
          </a:p>
          <a:p>
            <a:r>
              <a:rPr lang="en-US" dirty="0" smtClean="0"/>
              <a:t>Result breakdown based on memory intensity</a:t>
            </a:r>
          </a:p>
          <a:p>
            <a:endParaRPr lang="en-US" dirty="0" smtClean="0"/>
          </a:p>
          <a:p>
            <a:r>
              <a:rPr lang="en-US" dirty="0" smtClean="0"/>
              <a:t>Sensitivity results on number of cores, </a:t>
            </a:r>
            <a:r>
              <a:rPr lang="en-US" dirty="0" err="1" smtClean="0"/>
              <a:t>subarray</a:t>
            </a:r>
            <a:r>
              <a:rPr lang="en-US" dirty="0" smtClean="0"/>
              <a:t> counts, refresh interval length, and DRAM parameters</a:t>
            </a:r>
          </a:p>
          <a:p>
            <a:endParaRPr lang="en-US" dirty="0" smtClean="0"/>
          </a:p>
          <a:p>
            <a:r>
              <a:rPr lang="en-US" dirty="0" smtClean="0"/>
              <a:t>Comparisons to DDR4 fine granularity refresh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089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334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DRAM </a:t>
            </a:r>
            <a:r>
              <a:rPr lang="en-US" sz="2400" b="1" dirty="0" smtClean="0"/>
              <a:t>refresh interferes with memory accesses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Degrades system performance and energy efficiency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Becomes exacerbated as DRAM density increases</a:t>
            </a:r>
          </a:p>
          <a:p>
            <a:r>
              <a:rPr lang="en-US" sz="2400" u="sng" dirty="0"/>
              <a:t>G</a:t>
            </a:r>
            <a:r>
              <a:rPr lang="en-US" sz="2400" u="sng" dirty="0" smtClean="0"/>
              <a:t>oal</a:t>
            </a:r>
            <a:r>
              <a:rPr lang="en-US" sz="2400" dirty="0" smtClean="0"/>
              <a:t>: Serve memory accesses in parallel with refreshes to reduce refresh interference on demand requests</a:t>
            </a:r>
          </a:p>
          <a:p>
            <a:r>
              <a:rPr lang="en-US" sz="2400" u="sng" dirty="0" smtClean="0"/>
              <a:t>Our mechanisms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1. Enable more parallelization between refreshes and accesses across different banks with </a:t>
            </a:r>
            <a:r>
              <a:rPr lang="en-US" sz="2000" dirty="0" smtClean="0">
                <a:solidFill>
                  <a:srgbClr val="064FBA"/>
                </a:solidFill>
              </a:rPr>
              <a:t>new per-bank refresh scheduling algorithms</a:t>
            </a:r>
          </a:p>
          <a:p>
            <a:pPr lvl="1"/>
            <a:r>
              <a:rPr lang="en-US" sz="2000" dirty="0" smtClean="0"/>
              <a:t>2. Enable serving accesses concurrently with refreshes in the same bank by </a:t>
            </a:r>
            <a:r>
              <a:rPr lang="en-US" sz="2000" dirty="0" smtClean="0">
                <a:solidFill>
                  <a:srgbClr val="064FBA"/>
                </a:solidFill>
              </a:rPr>
              <a:t>exploiting DRAM subarrays</a:t>
            </a:r>
          </a:p>
          <a:p>
            <a:r>
              <a:rPr lang="en-US" sz="2400" dirty="0" smtClean="0"/>
              <a:t>Improve system performance and energy efficiency for a wide variety of different workloads and DRAM densities</a:t>
            </a:r>
          </a:p>
          <a:p>
            <a:pPr lvl="1"/>
            <a:r>
              <a:rPr lang="en-US" sz="2000" dirty="0" smtClean="0"/>
              <a:t>20.2% and 9.0% for 8-core systems using 32Gb DRAM</a:t>
            </a:r>
          </a:p>
          <a:p>
            <a:pPr lvl="1"/>
            <a:r>
              <a:rPr lang="en-US" sz="2000" dirty="0"/>
              <a:t>Very close to the ideal scheme without refreshes</a:t>
            </a:r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74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295400"/>
            <a:ext cx="9144000" cy="184785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Improving DRAM Performance </a:t>
            </a:r>
            <a:br>
              <a:rPr lang="en-US" sz="4800" b="1" dirty="0" smtClean="0"/>
            </a:br>
            <a:r>
              <a:rPr lang="en-US" sz="4800" b="1" dirty="0" smtClean="0"/>
              <a:t>by Parallelizing Refreshes</a:t>
            </a:r>
            <a:br>
              <a:rPr lang="en-US" sz="4800" b="1" dirty="0" smtClean="0"/>
            </a:br>
            <a:r>
              <a:rPr lang="en-US" sz="4800" b="1" dirty="0" smtClean="0"/>
              <a:t>with Accesses</a:t>
            </a:r>
            <a:endParaRPr lang="en-US" sz="48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76300" y="4268470"/>
            <a:ext cx="7391400" cy="1370330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Donghyuk</a:t>
            </a:r>
            <a:r>
              <a:rPr lang="en-US" sz="2800" dirty="0" smtClean="0">
                <a:solidFill>
                  <a:schemeClr val="tx1"/>
                </a:solidFill>
              </a:rPr>
              <a:t> Lee, </a:t>
            </a:r>
            <a:r>
              <a:rPr lang="en-US" sz="2800" dirty="0" err="1" smtClean="0">
                <a:solidFill>
                  <a:schemeClr val="tx1"/>
                </a:solidFill>
              </a:rPr>
              <a:t>Zeshan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Chishti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Alaa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Alameldeen</a:t>
            </a:r>
            <a:r>
              <a:rPr lang="en-US" sz="2800" dirty="0" smtClean="0">
                <a:solidFill>
                  <a:schemeClr val="tx1"/>
                </a:solidFill>
              </a:rPr>
              <a:t>, Chris Wilkerson, </a:t>
            </a:r>
            <a:r>
              <a:rPr lang="en-US" sz="2800" dirty="0" err="1" smtClean="0">
                <a:solidFill>
                  <a:schemeClr val="tx1"/>
                </a:solidFill>
              </a:rPr>
              <a:t>Yoongu</a:t>
            </a:r>
            <a:r>
              <a:rPr lang="en-US" sz="2800" dirty="0" smtClean="0">
                <a:solidFill>
                  <a:schemeClr val="tx1"/>
                </a:solidFill>
              </a:rPr>
              <a:t> Kim, </a:t>
            </a:r>
            <a:r>
              <a:rPr lang="en-US" sz="2800" dirty="0" err="1" smtClean="0">
                <a:solidFill>
                  <a:schemeClr val="tx1"/>
                </a:solidFill>
              </a:rPr>
              <a:t>Onur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Mutlu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6" name="Picture 5" descr="Intel-logo.jpg"/>
          <p:cNvPicPr>
            <a:picLocks noChangeAspect="1"/>
          </p:cNvPicPr>
          <p:nvPr/>
        </p:nvPicPr>
        <p:blipFill>
          <a:blip r:embed="rId3" cstate="print"/>
          <a:srcRect t="8000" b="16000"/>
          <a:stretch>
            <a:fillRect/>
          </a:stretch>
        </p:blipFill>
        <p:spPr>
          <a:xfrm>
            <a:off x="6998970" y="5509260"/>
            <a:ext cx="1230630" cy="868680"/>
          </a:xfrm>
          <a:prstGeom prst="rect">
            <a:avLst/>
          </a:prstGeom>
        </p:spPr>
      </p:pic>
      <p:pic>
        <p:nvPicPr>
          <p:cNvPr id="8" name="Picture 4" descr="safari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5666166"/>
            <a:ext cx="1917700" cy="554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4"/>
          <p:cNvSpPr txBox="1">
            <a:spLocks/>
          </p:cNvSpPr>
          <p:nvPr/>
        </p:nvSpPr>
        <p:spPr>
          <a:xfrm>
            <a:off x="3333750" y="3529012"/>
            <a:ext cx="2762250" cy="523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064FBA"/>
                </a:solidFill>
              </a:rPr>
              <a:t>Kevin Chang</a:t>
            </a:r>
            <a:endParaRPr lang="en-US" dirty="0">
              <a:solidFill>
                <a:srgbClr val="064FBA"/>
              </a:solidFill>
            </a:endParaRPr>
          </a:p>
        </p:txBody>
      </p:sp>
      <p:pic>
        <p:nvPicPr>
          <p:cNvPr id="10" name="Picture 9" descr="Burgundy_CMU_JPG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75012" y="5334000"/>
            <a:ext cx="3376246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267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94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Comparison to Concurrent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Zhang et al., HPCA’14</a:t>
            </a:r>
          </a:p>
          <a:p>
            <a:r>
              <a:rPr lang="en-US" u="sng" dirty="0" smtClean="0"/>
              <a:t>Ideas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1) </a:t>
            </a:r>
            <a:r>
              <a:rPr lang="en-US" b="1" dirty="0" smtClean="0"/>
              <a:t>Sub-rank refresh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→ </a:t>
            </a:r>
            <a:r>
              <a:rPr lang="en-US" dirty="0" smtClean="0"/>
              <a:t>refreshes a subset of banks within a rank</a:t>
            </a:r>
          </a:p>
          <a:p>
            <a:pPr lvl="1"/>
            <a:r>
              <a:rPr lang="en-US" dirty="0" smtClean="0"/>
              <a:t>2) </a:t>
            </a:r>
            <a:r>
              <a:rPr lang="en-US" b="1" dirty="0" smtClean="0"/>
              <a:t>Subarray refresh</a:t>
            </a:r>
            <a:r>
              <a:rPr lang="en-US" dirty="0"/>
              <a:t> → </a:t>
            </a:r>
            <a:r>
              <a:rPr lang="en-US" dirty="0" smtClean="0"/>
              <a:t>refreshes one </a:t>
            </a:r>
            <a:r>
              <a:rPr lang="en-US" dirty="0" err="1" smtClean="0"/>
              <a:t>subarray</a:t>
            </a:r>
            <a:r>
              <a:rPr lang="en-US" dirty="0" smtClean="0"/>
              <a:t> at a time</a:t>
            </a:r>
          </a:p>
          <a:p>
            <a:pPr lvl="1"/>
            <a:r>
              <a:rPr lang="en-US" dirty="0" smtClean="0"/>
              <a:t>3) Dynamic sub-rank refresh scheduling policies</a:t>
            </a:r>
          </a:p>
          <a:p>
            <a:r>
              <a:rPr lang="en-US" u="sng" dirty="0"/>
              <a:t>Similarities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1) Leverage idle subarrays to serve accesses </a:t>
            </a:r>
          </a:p>
          <a:p>
            <a:pPr lvl="1"/>
            <a:r>
              <a:rPr lang="en-US" dirty="0"/>
              <a:t>2) Schedule refreshes to idle banks </a:t>
            </a:r>
            <a:r>
              <a:rPr lang="en-US" dirty="0" smtClean="0"/>
              <a:t>first</a:t>
            </a:r>
          </a:p>
          <a:p>
            <a:r>
              <a:rPr lang="en-US" u="sng" dirty="0" smtClean="0"/>
              <a:t>Differences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1) </a:t>
            </a:r>
            <a:r>
              <a:rPr lang="en-US" dirty="0"/>
              <a:t>Exploit write draining </a:t>
            </a:r>
            <a:r>
              <a:rPr lang="en-US" dirty="0" smtClean="0"/>
              <a:t>periods </a:t>
            </a:r>
            <a:r>
              <a:rPr lang="en-US" dirty="0"/>
              <a:t>to hide refresh </a:t>
            </a:r>
            <a:r>
              <a:rPr lang="en-US" dirty="0" smtClean="0"/>
              <a:t>latency</a:t>
            </a:r>
          </a:p>
          <a:p>
            <a:pPr lvl="1"/>
            <a:r>
              <a:rPr lang="en-US" dirty="0"/>
              <a:t>2</a:t>
            </a:r>
            <a:r>
              <a:rPr lang="en-US" dirty="0" smtClean="0"/>
              <a:t>) We provide detailed analysis on existing per-bank refresh in mobile DRAM</a:t>
            </a:r>
          </a:p>
          <a:p>
            <a:pPr lvl="1"/>
            <a:r>
              <a:rPr lang="en-US" dirty="0" smtClean="0"/>
              <a:t>3) Concrete description on our scheduling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508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Impact of Refreshes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800" dirty="0" smtClean="0"/>
              <a:t>Refresh penalty exacerbates as density grows</a:t>
            </a:r>
            <a:endParaRPr lang="en-US" sz="2800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20" name="Char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014103"/>
              </p:ext>
            </p:extLst>
          </p:nvPr>
        </p:nvGraphicFramePr>
        <p:xfrm>
          <a:off x="609600" y="2257455"/>
          <a:ext cx="7030211" cy="364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2895600" y="2514600"/>
            <a:ext cx="0" cy="2409855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16806" y="2438400"/>
            <a:ext cx="978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Current</a:t>
            </a:r>
            <a:endParaRPr lang="en-US" sz="2000" b="1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2895600" y="2438400"/>
            <a:ext cx="873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Future</a:t>
            </a:r>
            <a:endParaRPr lang="en-US" sz="2000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6929947" y="5495439"/>
            <a:ext cx="1680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(By year 2020*)</a:t>
            </a:r>
            <a:endParaRPr lang="en-US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7242583" y="2489805"/>
            <a:ext cx="72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43%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42583" y="3500424"/>
            <a:ext cx="72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23%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93777" y="4043689"/>
            <a:ext cx="801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6.7%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62200" y="4419600"/>
            <a:ext cx="1524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50718" y="6172200"/>
            <a:ext cx="2220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*ITRS Roadmap, 2011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84927" y="2015673"/>
            <a:ext cx="3932359" cy="44563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Technology Feature Trend</a:t>
            </a:r>
            <a:endParaRPr lang="en-US" sz="2800" dirty="0"/>
          </a:p>
        </p:txBody>
      </p:sp>
      <p:sp>
        <p:nvSpPr>
          <p:cNvPr id="18" name="Freeform 17"/>
          <p:cNvSpPr/>
          <p:nvPr/>
        </p:nvSpPr>
        <p:spPr>
          <a:xfrm>
            <a:off x="2819400" y="2872740"/>
            <a:ext cx="4480560" cy="1668780"/>
          </a:xfrm>
          <a:custGeom>
            <a:avLst/>
            <a:gdLst>
              <a:gd name="connsiteX0" fmla="*/ 0 w 4480560"/>
              <a:gd name="connsiteY0" fmla="*/ 1668780 h 1668780"/>
              <a:gd name="connsiteX1" fmla="*/ 4480560 w 4480560"/>
              <a:gd name="connsiteY1" fmla="*/ 0 h 1668780"/>
              <a:gd name="connsiteX2" fmla="*/ 4480560 w 4480560"/>
              <a:gd name="connsiteY2" fmla="*/ 944880 h 1668780"/>
              <a:gd name="connsiteX3" fmla="*/ 0 w 4480560"/>
              <a:gd name="connsiteY3" fmla="*/ 1668780 h 1668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0560" h="1668780">
                <a:moveTo>
                  <a:pt x="0" y="1668780"/>
                </a:moveTo>
                <a:lnTo>
                  <a:pt x="4480560" y="0"/>
                </a:lnTo>
                <a:lnTo>
                  <a:pt x="4480560" y="944880"/>
                </a:lnTo>
                <a:lnTo>
                  <a:pt x="0" y="1668780"/>
                </a:lnTo>
                <a:close/>
              </a:path>
            </a:pathLst>
          </a:cu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          </a:t>
            </a:r>
            <a:r>
              <a:rPr lang="en-US" sz="2200" b="1" dirty="0" smtClean="0">
                <a:solidFill>
                  <a:schemeClr val="tx1"/>
                </a:solidFill>
              </a:rPr>
              <a:t>Potential Range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242603" y="3383265"/>
            <a:ext cx="957313" cy="767089"/>
          </a:xfrm>
          <a:prstGeom prst="ellipse">
            <a:avLst/>
          </a:prstGeom>
          <a:solidFill>
            <a:schemeClr val="tx2">
              <a:lumMod val="60000"/>
              <a:lumOff val="4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01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dirty="0" smtClean="0"/>
              <a:t>Temporal Flexibility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DRAM standard allows a few refresh commands to be </a:t>
            </a:r>
            <a:r>
              <a:rPr lang="en-US" b="1" dirty="0" smtClean="0"/>
              <a:t>issued early or late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b="1" u="sng" dirty="0"/>
          </a:p>
          <a:p>
            <a:endParaRPr lang="en-US" b="1" u="sng" dirty="0" smtClean="0"/>
          </a:p>
          <a:p>
            <a:pPr marL="0" indent="0">
              <a:buNone/>
            </a:pPr>
            <a:endParaRPr lang="en-US" b="1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38</a:t>
            </a:fld>
            <a:endParaRPr lang="en-US"/>
          </a:p>
        </p:txBody>
      </p:sp>
      <p:grpSp>
        <p:nvGrpSpPr>
          <p:cNvPr id="7" name="timelines"/>
          <p:cNvGrpSpPr/>
          <p:nvPr/>
        </p:nvGrpSpPr>
        <p:grpSpPr>
          <a:xfrm>
            <a:off x="710627" y="2345321"/>
            <a:ext cx="8229464" cy="2915368"/>
            <a:chOff x="710627" y="2345321"/>
            <a:chExt cx="8229464" cy="2915368"/>
          </a:xfrm>
        </p:grpSpPr>
        <p:cxnSp>
          <p:nvCxnSpPr>
            <p:cNvPr id="45" name="timeline"/>
            <p:cNvCxnSpPr/>
            <p:nvPr/>
          </p:nvCxnSpPr>
          <p:spPr>
            <a:xfrm>
              <a:off x="710627" y="2699264"/>
              <a:ext cx="7125194" cy="4286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7856140" y="2345321"/>
              <a:ext cx="108395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DRAM</a:t>
              </a:r>
              <a:br>
                <a:rPr lang="en-US" sz="2000" dirty="0" smtClean="0"/>
              </a:br>
              <a:r>
                <a:rPr lang="en-US" sz="2000" dirty="0" smtClean="0"/>
                <a:t>Timeline</a:t>
              </a:r>
              <a:endParaRPr lang="en-US" sz="2000" dirty="0"/>
            </a:p>
          </p:txBody>
        </p:sp>
        <p:cxnSp>
          <p:nvCxnSpPr>
            <p:cNvPr id="112" name="timeline"/>
            <p:cNvCxnSpPr/>
            <p:nvPr/>
          </p:nvCxnSpPr>
          <p:spPr>
            <a:xfrm>
              <a:off x="710627" y="3889268"/>
              <a:ext cx="7125194" cy="4286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timeline"/>
            <p:cNvCxnSpPr/>
            <p:nvPr/>
          </p:nvCxnSpPr>
          <p:spPr>
            <a:xfrm>
              <a:off x="710627" y="5256403"/>
              <a:ext cx="7125194" cy="4286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f1"/>
          <p:cNvSpPr/>
          <p:nvPr/>
        </p:nvSpPr>
        <p:spPr>
          <a:xfrm>
            <a:off x="982292" y="2591344"/>
            <a:ext cx="412189" cy="251688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</a:t>
            </a:r>
            <a:endParaRPr lang="en-US" sz="2000" b="1" dirty="0"/>
          </a:p>
        </p:txBody>
      </p:sp>
      <p:sp>
        <p:nvSpPr>
          <p:cNvPr id="97" name="ref1"/>
          <p:cNvSpPr/>
          <p:nvPr/>
        </p:nvSpPr>
        <p:spPr>
          <a:xfrm>
            <a:off x="2071973" y="2584525"/>
            <a:ext cx="412189" cy="251688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98" name="ref1"/>
          <p:cNvSpPr/>
          <p:nvPr/>
        </p:nvSpPr>
        <p:spPr>
          <a:xfrm>
            <a:off x="3161654" y="2577706"/>
            <a:ext cx="412189" cy="251688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99" name="ref1"/>
          <p:cNvSpPr/>
          <p:nvPr/>
        </p:nvSpPr>
        <p:spPr>
          <a:xfrm>
            <a:off x="4252813" y="2577706"/>
            <a:ext cx="412189" cy="251688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4</a:t>
            </a:r>
            <a:endParaRPr lang="en-US" sz="2000" b="1" dirty="0"/>
          </a:p>
        </p:txBody>
      </p:sp>
      <p:sp>
        <p:nvSpPr>
          <p:cNvPr id="100" name="ref1"/>
          <p:cNvSpPr/>
          <p:nvPr/>
        </p:nvSpPr>
        <p:spPr>
          <a:xfrm>
            <a:off x="5336679" y="2584525"/>
            <a:ext cx="412189" cy="251688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101" name="ref1"/>
          <p:cNvSpPr/>
          <p:nvPr/>
        </p:nvSpPr>
        <p:spPr>
          <a:xfrm>
            <a:off x="6420545" y="2584525"/>
            <a:ext cx="412189" cy="251688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6</a:t>
            </a:r>
            <a:endParaRPr lang="en-US" sz="2000" b="1" dirty="0"/>
          </a:p>
        </p:txBody>
      </p:sp>
      <p:sp>
        <p:nvSpPr>
          <p:cNvPr id="113" name="ref1"/>
          <p:cNvSpPr/>
          <p:nvPr/>
        </p:nvSpPr>
        <p:spPr>
          <a:xfrm>
            <a:off x="982292" y="3770243"/>
            <a:ext cx="412189" cy="251688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</a:t>
            </a:r>
            <a:endParaRPr lang="en-US" sz="2000" b="1" dirty="0"/>
          </a:p>
        </p:txBody>
      </p:sp>
      <p:sp>
        <p:nvSpPr>
          <p:cNvPr id="116" name="ref1"/>
          <p:cNvSpPr/>
          <p:nvPr/>
        </p:nvSpPr>
        <p:spPr>
          <a:xfrm>
            <a:off x="2071973" y="3763424"/>
            <a:ext cx="412189" cy="251688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118" name="ref1"/>
          <p:cNvSpPr/>
          <p:nvPr/>
        </p:nvSpPr>
        <p:spPr>
          <a:xfrm>
            <a:off x="4252813" y="3756605"/>
            <a:ext cx="412189" cy="251688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119" name="ref1"/>
          <p:cNvSpPr/>
          <p:nvPr/>
        </p:nvSpPr>
        <p:spPr>
          <a:xfrm>
            <a:off x="5336679" y="3763424"/>
            <a:ext cx="412189" cy="251688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4</a:t>
            </a:r>
            <a:endParaRPr lang="en-US" sz="2000" b="1" dirty="0"/>
          </a:p>
        </p:txBody>
      </p:sp>
      <p:sp>
        <p:nvSpPr>
          <p:cNvPr id="120" name="ref1"/>
          <p:cNvSpPr/>
          <p:nvPr/>
        </p:nvSpPr>
        <p:spPr>
          <a:xfrm>
            <a:off x="6420545" y="3763424"/>
            <a:ext cx="412189" cy="251688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800" y="4114800"/>
            <a:ext cx="4124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064FBA"/>
                </a:solidFill>
              </a:rPr>
              <a:t>Delayed by 1 refresh command</a:t>
            </a:r>
            <a:endParaRPr lang="en-US" sz="2400" b="1" i="1" dirty="0">
              <a:solidFill>
                <a:srgbClr val="064FBA"/>
              </a:solidFill>
            </a:endParaRPr>
          </a:p>
        </p:txBody>
      </p:sp>
      <p:grpSp>
        <p:nvGrpSpPr>
          <p:cNvPr id="123" name="tperiod"/>
          <p:cNvGrpSpPr/>
          <p:nvPr/>
        </p:nvGrpSpPr>
        <p:grpSpPr>
          <a:xfrm>
            <a:off x="609600" y="2577706"/>
            <a:ext cx="2041906" cy="1003694"/>
            <a:chOff x="216234" y="3034906"/>
            <a:chExt cx="4461085" cy="1003694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986083" y="3034906"/>
              <a:ext cx="0" cy="616915"/>
            </a:xfrm>
            <a:prstGeom prst="line">
              <a:avLst/>
            </a:prstGeom>
            <a:ln w="38100">
              <a:solidFill>
                <a:srgbClr val="064FB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3379337" y="3040685"/>
              <a:ext cx="0" cy="616915"/>
            </a:xfrm>
            <a:prstGeom prst="line">
              <a:avLst/>
            </a:prstGeom>
            <a:ln w="38100">
              <a:solidFill>
                <a:srgbClr val="064FB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/>
            <p:nvPr/>
          </p:nvCxnSpPr>
          <p:spPr>
            <a:xfrm>
              <a:off x="941621" y="3581400"/>
              <a:ext cx="2469552" cy="0"/>
            </a:xfrm>
            <a:prstGeom prst="straightConnector1">
              <a:avLst/>
            </a:prstGeom>
            <a:ln w="38100">
              <a:solidFill>
                <a:srgbClr val="064FBA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TextBox 126"/>
            <p:cNvSpPr txBox="1"/>
            <p:nvPr/>
          </p:nvSpPr>
          <p:spPr>
            <a:xfrm>
              <a:off x="216234" y="3576935"/>
              <a:ext cx="44610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64FBA"/>
                  </a:solidFill>
                </a:rPr>
                <a:t>tRefreshPeriod</a:t>
              </a:r>
              <a:endParaRPr lang="en-US" sz="2400" dirty="0">
                <a:solidFill>
                  <a:srgbClr val="064FBA"/>
                </a:solidFill>
              </a:endParaRPr>
            </a:p>
          </p:txBody>
        </p:sp>
      </p:grpSp>
      <p:sp>
        <p:nvSpPr>
          <p:cNvPr id="17" name="Curved Down Arrow 16"/>
          <p:cNvSpPr/>
          <p:nvPr/>
        </p:nvSpPr>
        <p:spPr>
          <a:xfrm>
            <a:off x="3276600" y="3429000"/>
            <a:ext cx="976213" cy="467087"/>
          </a:xfrm>
          <a:prstGeom prst="curvedDownArrow">
            <a:avLst/>
          </a:prstGeom>
          <a:solidFill>
            <a:srgbClr val="064F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9" name="ref1"/>
          <p:cNvSpPr/>
          <p:nvPr/>
        </p:nvSpPr>
        <p:spPr>
          <a:xfrm>
            <a:off x="982292" y="5137378"/>
            <a:ext cx="412189" cy="251688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</a:t>
            </a:r>
            <a:endParaRPr lang="en-US" sz="2000" b="1" dirty="0"/>
          </a:p>
        </p:txBody>
      </p:sp>
      <p:sp>
        <p:nvSpPr>
          <p:cNvPr id="130" name="ref1"/>
          <p:cNvSpPr/>
          <p:nvPr/>
        </p:nvSpPr>
        <p:spPr>
          <a:xfrm>
            <a:off x="2071973" y="5130559"/>
            <a:ext cx="412189" cy="251688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131" name="ref1"/>
          <p:cNvSpPr/>
          <p:nvPr/>
        </p:nvSpPr>
        <p:spPr>
          <a:xfrm>
            <a:off x="4252813" y="5123740"/>
            <a:ext cx="412189" cy="251688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132" name="ref1"/>
          <p:cNvSpPr/>
          <p:nvPr/>
        </p:nvSpPr>
        <p:spPr>
          <a:xfrm>
            <a:off x="5336679" y="5130559"/>
            <a:ext cx="412189" cy="251688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6</a:t>
            </a:r>
            <a:endParaRPr lang="en-US" sz="2000" b="1" dirty="0"/>
          </a:p>
        </p:txBody>
      </p:sp>
      <p:sp>
        <p:nvSpPr>
          <p:cNvPr id="133" name="ref1"/>
          <p:cNvSpPr/>
          <p:nvPr/>
        </p:nvSpPr>
        <p:spPr>
          <a:xfrm>
            <a:off x="6420545" y="5130559"/>
            <a:ext cx="412189" cy="251688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7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828800" y="5481935"/>
            <a:ext cx="3907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064FBA"/>
                </a:solidFill>
              </a:rPr>
              <a:t>Ahead by 1 refresh command</a:t>
            </a:r>
            <a:endParaRPr lang="en-US" sz="2400" b="1" i="1" dirty="0">
              <a:solidFill>
                <a:srgbClr val="064FBA"/>
              </a:solidFill>
            </a:endParaRPr>
          </a:p>
        </p:txBody>
      </p:sp>
      <p:sp>
        <p:nvSpPr>
          <p:cNvPr id="135" name="Curved Down Arrow 134"/>
          <p:cNvSpPr/>
          <p:nvPr/>
        </p:nvSpPr>
        <p:spPr>
          <a:xfrm flipH="1">
            <a:off x="2438401" y="4623616"/>
            <a:ext cx="886804" cy="483868"/>
          </a:xfrm>
          <a:prstGeom prst="curvedDownArrow">
            <a:avLst/>
          </a:prstGeom>
          <a:solidFill>
            <a:srgbClr val="064F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6" name="ref1"/>
          <p:cNvSpPr/>
          <p:nvPr/>
        </p:nvSpPr>
        <p:spPr>
          <a:xfrm>
            <a:off x="3162393" y="5130559"/>
            <a:ext cx="412189" cy="251688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4</a:t>
            </a:r>
            <a:endParaRPr lang="en-US" sz="2000" b="1" dirty="0"/>
          </a:p>
        </p:txBody>
      </p:sp>
      <p:sp>
        <p:nvSpPr>
          <p:cNvPr id="137" name="ref1"/>
          <p:cNvSpPr/>
          <p:nvPr/>
        </p:nvSpPr>
        <p:spPr>
          <a:xfrm>
            <a:off x="2547290" y="5130559"/>
            <a:ext cx="412189" cy="251688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3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34385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13" grpId="0" animBg="1"/>
      <p:bldP spid="116" grpId="0" animBg="1"/>
      <p:bldP spid="118" grpId="0" animBg="1"/>
      <p:bldP spid="119" grpId="0" animBg="1"/>
      <p:bldP spid="120" grpId="0" animBg="1"/>
      <p:bldP spid="5" grpId="0"/>
      <p:bldP spid="17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/>
      <p:bldP spid="135" grpId="0" animBg="1"/>
      <p:bldP spid="136" grpId="0" animBg="1"/>
      <p:bldP spid="13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Refresh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u="sng" dirty="0"/>
          </a:p>
          <a:p>
            <a:endParaRPr lang="en-US" u="sng" dirty="0" smtClean="0"/>
          </a:p>
          <a:p>
            <a:endParaRPr lang="en-US" u="sng" dirty="0"/>
          </a:p>
          <a:p>
            <a:endParaRPr lang="en-US" u="sng" dirty="0" smtClean="0"/>
          </a:p>
          <a:p>
            <a:pPr marL="0" indent="0">
              <a:buNone/>
            </a:pP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39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ontent Placeholder 2"/>
              <p:cNvSpPr txBox="1">
                <a:spLocks/>
              </p:cNvSpPr>
              <p:nvPr/>
            </p:nvSpPr>
            <p:spPr>
              <a:xfrm>
                <a:off x="457200" y="1371600"/>
                <a:ext cx="8534400" cy="5334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=""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latin typeface="Cambria Math" panose="02040503050406030204" pitchFamily="18" charset="0"/>
                      </a:rPr>
                      <m:t>tRe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tention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𝑚𝑠</m:t>
                    </m:r>
                  </m:oMath>
                </a14:m>
                <a:endParaRPr lang="en-US" dirty="0" smtClean="0"/>
              </a:p>
              <a:p>
                <a14:m>
                  <m:oMath xmlns=""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tRefreshPeriod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3.9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Fixed number of refresh commands to refresh entire DRAM: </a:t>
                </a:r>
                <a14:m>
                  <m:oMath xmlns=""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8192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371600"/>
                <a:ext cx="8534400" cy="5334000"/>
              </a:xfrm>
              <a:prstGeom prst="rect">
                <a:avLst/>
              </a:prstGeom>
              <a:blipFill rotWithShape="0">
                <a:blip r:embed="rId3"/>
                <a:stretch>
                  <a:fillRect l="-1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timeline"/>
          <p:cNvCxnSpPr/>
          <p:nvPr/>
        </p:nvCxnSpPr>
        <p:spPr>
          <a:xfrm>
            <a:off x="616364" y="3723370"/>
            <a:ext cx="7314433" cy="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f1"/>
          <p:cNvSpPr/>
          <p:nvPr/>
        </p:nvSpPr>
        <p:spPr>
          <a:xfrm>
            <a:off x="768764" y="3586417"/>
            <a:ext cx="640080" cy="265331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848600" y="3365139"/>
            <a:ext cx="10839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DRAM</a:t>
            </a:r>
            <a:br>
              <a:rPr lang="en-US" sz="2000" dirty="0" smtClean="0"/>
            </a:br>
            <a:r>
              <a:rPr lang="en-US" sz="2000" dirty="0" smtClean="0"/>
              <a:t>Timeline</a:t>
            </a:r>
            <a:endParaRPr lang="en-US" sz="2000" dirty="0"/>
          </a:p>
        </p:txBody>
      </p:sp>
      <p:sp>
        <p:nvSpPr>
          <p:cNvPr id="22" name="ref1"/>
          <p:cNvSpPr/>
          <p:nvPr/>
        </p:nvSpPr>
        <p:spPr>
          <a:xfrm>
            <a:off x="2334977" y="3586417"/>
            <a:ext cx="640080" cy="265331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24" name="ref1"/>
          <p:cNvSpPr/>
          <p:nvPr/>
        </p:nvSpPr>
        <p:spPr>
          <a:xfrm>
            <a:off x="3901190" y="3586417"/>
            <a:ext cx="640080" cy="265331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33" name="ref1"/>
          <p:cNvSpPr/>
          <p:nvPr/>
        </p:nvSpPr>
        <p:spPr>
          <a:xfrm>
            <a:off x="5467403" y="3586417"/>
            <a:ext cx="640080" cy="265331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</a:t>
            </a:r>
          </a:p>
        </p:txBody>
      </p:sp>
      <p:sp>
        <p:nvSpPr>
          <p:cNvPr id="34" name="ref1"/>
          <p:cNvSpPr/>
          <p:nvPr/>
        </p:nvSpPr>
        <p:spPr>
          <a:xfrm>
            <a:off x="7033616" y="3586417"/>
            <a:ext cx="640080" cy="265331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N+1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39786" y="3200400"/>
            <a:ext cx="708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999649" y="3197352"/>
            <a:ext cx="708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Row1</a:t>
            </a:r>
            <a:endParaRPr lang="en-US" dirty="0"/>
          </a:p>
        </p:txBody>
      </p:sp>
      <p:sp>
        <p:nvSpPr>
          <p:cNvPr id="9" name="Left Brace 8"/>
          <p:cNvSpPr/>
          <p:nvPr/>
        </p:nvSpPr>
        <p:spPr>
          <a:xfrm rot="16200000">
            <a:off x="3744467" y="952945"/>
            <a:ext cx="313449" cy="6264852"/>
          </a:xfrm>
          <a:prstGeom prst="leftBrace">
            <a:avLst/>
          </a:prstGeom>
          <a:ln w="19050">
            <a:solidFill>
              <a:srgbClr val="064F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046345" y="4252939"/>
                <a:ext cx="69565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=""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tRefresh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Window</m:t>
                      </m:r>
                      <m:r>
                        <a:rPr lang="en-US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b="0" i="1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𝑡𝑅𝑒𝑓𝑟𝑒𝑠h𝑃𝑒𝑟𝑖𝑜𝑑</m:t>
                      </m:r>
                      <m:r>
                        <a:rPr lang="en-US" b="0" i="1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=31.948</m:t>
                      </m:r>
                      <m:r>
                        <a:rPr lang="en-US" b="0" i="1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𝑚𝑠</m:t>
                      </m:r>
                      <m:r>
                        <a:rPr lang="en-US" b="0" i="1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𝑡𝑅𝑒𝑡𝑒𝑛𝑡𝑖𝑜𝑛</m:t>
                      </m:r>
                    </m:oMath>
                  </m:oMathPara>
                </a14:m>
                <a:endParaRPr lang="en-US" dirty="0">
                  <a:solidFill>
                    <a:srgbClr val="064FBA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345" y="4252939"/>
                <a:ext cx="69565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timeline"/>
          <p:cNvCxnSpPr/>
          <p:nvPr/>
        </p:nvCxnSpPr>
        <p:spPr>
          <a:xfrm>
            <a:off x="616364" y="5094970"/>
            <a:ext cx="7314433" cy="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f1"/>
          <p:cNvSpPr/>
          <p:nvPr/>
        </p:nvSpPr>
        <p:spPr>
          <a:xfrm>
            <a:off x="768764" y="4958017"/>
            <a:ext cx="640080" cy="265331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7848600" y="4736739"/>
            <a:ext cx="10839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DRAM</a:t>
            </a:r>
            <a:br>
              <a:rPr lang="en-US" sz="2000" dirty="0" smtClean="0"/>
            </a:br>
            <a:r>
              <a:rPr lang="en-US" sz="2000" dirty="0" smtClean="0"/>
              <a:t>Timeline</a:t>
            </a:r>
            <a:endParaRPr lang="en-US" sz="2000" dirty="0"/>
          </a:p>
        </p:txBody>
      </p:sp>
      <p:sp>
        <p:nvSpPr>
          <p:cNvPr id="43" name="ref1"/>
          <p:cNvSpPr/>
          <p:nvPr/>
        </p:nvSpPr>
        <p:spPr>
          <a:xfrm>
            <a:off x="4087577" y="4958017"/>
            <a:ext cx="640080" cy="265331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N+1</a:t>
            </a:r>
            <a:endParaRPr lang="en-US" b="1" dirty="0"/>
          </a:p>
        </p:txBody>
      </p:sp>
      <p:sp>
        <p:nvSpPr>
          <p:cNvPr id="44" name="ref1"/>
          <p:cNvSpPr/>
          <p:nvPr/>
        </p:nvSpPr>
        <p:spPr>
          <a:xfrm>
            <a:off x="4961395" y="4958017"/>
            <a:ext cx="640080" cy="265331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N+1</a:t>
            </a:r>
            <a:endParaRPr lang="en-US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9331" y="4584141"/>
            <a:ext cx="708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Row1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926891" y="4584270"/>
            <a:ext cx="708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Row1</a:t>
            </a:r>
            <a:endParaRPr lang="en-US" dirty="0"/>
          </a:p>
        </p:txBody>
      </p:sp>
      <p:sp>
        <p:nvSpPr>
          <p:cNvPr id="48" name="Left Brace 47"/>
          <p:cNvSpPr/>
          <p:nvPr/>
        </p:nvSpPr>
        <p:spPr>
          <a:xfrm rot="16200000">
            <a:off x="2274832" y="3794180"/>
            <a:ext cx="313449" cy="3325581"/>
          </a:xfrm>
          <a:prstGeom prst="leftBrace">
            <a:avLst/>
          </a:prstGeom>
          <a:ln w="19050">
            <a:solidFill>
              <a:srgbClr val="064F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4056278" y="4582295"/>
            <a:ext cx="708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1503545" y="5568325"/>
                <a:ext cx="19111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=""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tRefresh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Window</m:t>
                      </m:r>
                    </m:oMath>
                  </m:oMathPara>
                </a14:m>
                <a:endParaRPr lang="en-US" dirty="0">
                  <a:solidFill>
                    <a:srgbClr val="064FBA"/>
                  </a:solidFill>
                </a:endParaRPr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545" y="5568325"/>
                <a:ext cx="19111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rved Up Arrow 11"/>
          <p:cNvSpPr/>
          <p:nvPr/>
        </p:nvSpPr>
        <p:spPr>
          <a:xfrm>
            <a:off x="4280438" y="5223348"/>
            <a:ext cx="831500" cy="287437"/>
          </a:xfrm>
          <a:prstGeom prst="curvedUpArrow">
            <a:avLst/>
          </a:prstGeom>
          <a:ln w="349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4233482" y="5537496"/>
                <a:ext cx="9372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=""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b="0" i="1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𝑒𝑙𝑎𝑦</m:t>
                      </m:r>
                    </m:oMath>
                  </m:oMathPara>
                </a14:m>
                <a:endParaRPr lang="en-US" dirty="0">
                  <a:solidFill>
                    <a:srgbClr val="064FBA"/>
                  </a:solidFill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482" y="5537496"/>
                <a:ext cx="93724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Left Brace 52"/>
          <p:cNvSpPr/>
          <p:nvPr/>
        </p:nvSpPr>
        <p:spPr>
          <a:xfrm rot="16200000">
            <a:off x="3338247" y="3189846"/>
            <a:ext cx="313449" cy="5465950"/>
          </a:xfrm>
          <a:prstGeom prst="leftBrace">
            <a:avLst/>
          </a:prstGeom>
          <a:ln w="19050">
            <a:solidFill>
              <a:srgbClr val="064F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1503545" y="5994696"/>
                <a:ext cx="42301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=""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Retention</m:t>
                      </m:r>
                      <m:r>
                        <a:rPr lang="en-US" b="0" i="0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m:rPr>
                          <m:sty m:val="p"/>
                        </m:rPr>
                        <a:rPr lang="en-US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tRefresh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Windo</m:t>
                      </m:r>
                      <m:r>
                        <a:rPr lang="en-US" b="0" i="1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064FBA"/>
                          </a:solidFill>
                          <a:latin typeface="Cambria Math" panose="02040503050406030204" pitchFamily="18" charset="0"/>
                        </a:rPr>
                        <m:t>𝑡𝐷𝑒𝑙𝑎𝑦</m:t>
                      </m:r>
                    </m:oMath>
                  </m:oMathPara>
                </a14:m>
                <a:endParaRPr lang="en-US" dirty="0">
                  <a:solidFill>
                    <a:srgbClr val="064FBA"/>
                  </a:solidFill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545" y="5994696"/>
                <a:ext cx="4230132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 rot="5400000">
            <a:off x="4517886" y="3310413"/>
            <a:ext cx="7777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4800" dirty="0"/>
          </a:p>
        </p:txBody>
      </p:sp>
      <p:sp>
        <p:nvSpPr>
          <p:cNvPr id="42" name="ref1"/>
          <p:cNvSpPr/>
          <p:nvPr/>
        </p:nvSpPr>
        <p:spPr>
          <a:xfrm>
            <a:off x="4724400" y="3505200"/>
            <a:ext cx="533400" cy="2286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…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9" name="ref1"/>
          <p:cNvSpPr/>
          <p:nvPr/>
        </p:nvSpPr>
        <p:spPr>
          <a:xfrm>
            <a:off x="2340398" y="4888379"/>
            <a:ext cx="479002" cy="29322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…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032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43" grpId="0" animBg="1"/>
      <p:bldP spid="44" grpId="0" animBg="1"/>
      <p:bldP spid="46" grpId="0"/>
      <p:bldP spid="47" grpId="0"/>
      <p:bldP spid="48" grpId="0" animBg="1"/>
      <p:bldP spid="50" grpId="0"/>
      <p:bldP spid="51" grpId="0"/>
      <p:bldP spid="12" grpId="0" animBg="1"/>
      <p:bldP spid="52" grpId="0"/>
      <p:bldP spid="53" grpId="0" animBg="1"/>
      <p:bldP spid="56" grpId="0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Refresh Penalty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89662" y="2951035"/>
            <a:ext cx="2329738" cy="1352803"/>
            <a:chOff x="575594" y="1712784"/>
            <a:chExt cx="2329738" cy="1352803"/>
          </a:xfrm>
        </p:grpSpPr>
        <p:grpSp>
          <p:nvGrpSpPr>
            <p:cNvPr id="12" name="Group 11"/>
            <p:cNvGrpSpPr/>
            <p:nvPr/>
          </p:nvGrpSpPr>
          <p:grpSpPr>
            <a:xfrm>
              <a:off x="575594" y="1751733"/>
              <a:ext cx="2329738" cy="1258166"/>
              <a:chOff x="718262" y="1751733"/>
              <a:chExt cx="2329738" cy="1258166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752268" y="1751733"/>
                <a:ext cx="2295732" cy="1258166"/>
                <a:chOff x="218869" y="1446934"/>
                <a:chExt cx="2295732" cy="1258166"/>
              </a:xfrm>
            </p:grpSpPr>
            <p:sp>
              <p:nvSpPr>
                <p:cNvPr id="5" name="R"/>
                <p:cNvSpPr/>
                <p:nvPr/>
              </p:nvSpPr>
              <p:spPr>
                <a:xfrm>
                  <a:off x="218869" y="1447800"/>
                  <a:ext cx="2295732" cy="1257300"/>
                </a:xfrm>
                <a:prstGeom prst="roundRect">
                  <a:avLst>
                    <a:gd name="adj" fmla="val 5494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b="1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" name="R"/>
                <p:cNvSpPr/>
                <p:nvPr/>
              </p:nvSpPr>
              <p:spPr>
                <a:xfrm rot="16200000">
                  <a:off x="1577568" y="1771217"/>
                  <a:ext cx="1258166" cy="609599"/>
                </a:xfrm>
                <a:prstGeom prst="roundRect">
                  <a:avLst>
                    <a:gd name="adj" fmla="val 5494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b="1" i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7" name="R"/>
              <p:cNvSpPr/>
              <p:nvPr/>
            </p:nvSpPr>
            <p:spPr>
              <a:xfrm>
                <a:off x="718262" y="2194718"/>
                <a:ext cx="1710406" cy="388936"/>
              </a:xfrm>
              <a:prstGeom prst="roundRect">
                <a:avLst>
                  <a:gd name="adj" fmla="val 5494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i="1" dirty="0" smtClean="0">
                    <a:solidFill>
                      <a:schemeClr val="tx1"/>
                    </a:solidFill>
                  </a:rPr>
                  <a:t>Processor</a:t>
                </a:r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3" name="MC text"/>
            <p:cNvSpPr/>
            <p:nvPr/>
          </p:nvSpPr>
          <p:spPr>
            <a:xfrm rot="16200000">
              <a:off x="1891852" y="2084386"/>
              <a:ext cx="1352803" cy="609599"/>
            </a:xfrm>
            <a:prstGeom prst="roundRect">
              <a:avLst>
                <a:gd name="adj" fmla="val 5494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i="1" dirty="0" smtClean="0">
                  <a:solidFill>
                    <a:schemeClr val="tx1"/>
                  </a:solidFill>
                </a:rPr>
                <a:t>Memory Controller</a:t>
              </a:r>
              <a:endParaRPr lang="en-US" sz="2000" b="1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Left-Right Arrow 8"/>
          <p:cNvSpPr/>
          <p:nvPr/>
        </p:nvSpPr>
        <p:spPr>
          <a:xfrm>
            <a:off x="2895600" y="3276600"/>
            <a:ext cx="1309917" cy="685798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RAM"/>
          <p:cNvSpPr/>
          <p:nvPr/>
        </p:nvSpPr>
        <p:spPr>
          <a:xfrm>
            <a:off x="4296014" y="2989984"/>
            <a:ext cx="2057400" cy="1258166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DRAM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14" name="Ref"/>
          <p:cNvSpPr/>
          <p:nvPr/>
        </p:nvSpPr>
        <p:spPr>
          <a:xfrm>
            <a:off x="2279715" y="3409953"/>
            <a:ext cx="1097280" cy="260805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sp>
        <p:nvSpPr>
          <p:cNvPr id="41" name="read"/>
          <p:cNvSpPr/>
          <p:nvPr/>
        </p:nvSpPr>
        <p:spPr>
          <a:xfrm>
            <a:off x="2279715" y="3552752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endParaRPr lang="en-US" sz="2000" b="1" dirty="0"/>
          </a:p>
        </p:txBody>
      </p:sp>
      <p:sp>
        <p:nvSpPr>
          <p:cNvPr id="44" name="data"/>
          <p:cNvSpPr/>
          <p:nvPr/>
        </p:nvSpPr>
        <p:spPr>
          <a:xfrm>
            <a:off x="4440556" y="3752851"/>
            <a:ext cx="822960" cy="265331"/>
          </a:xfrm>
          <a:prstGeom prst="roundRect">
            <a:avLst/>
          </a:prstGeom>
          <a:solidFill>
            <a:srgbClr val="404F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Data</a:t>
            </a:r>
            <a:endParaRPr lang="en-US" sz="20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989" y="4324353"/>
            <a:ext cx="435217" cy="419098"/>
          </a:xfrm>
          <a:prstGeom prst="rect">
            <a:avLst/>
          </a:prstGeom>
        </p:spPr>
      </p:pic>
      <p:grpSp>
        <p:nvGrpSpPr>
          <p:cNvPr id="52" name="Group 51"/>
          <p:cNvGrpSpPr/>
          <p:nvPr/>
        </p:nvGrpSpPr>
        <p:grpSpPr>
          <a:xfrm>
            <a:off x="6044671" y="2457451"/>
            <a:ext cx="2692612" cy="2219276"/>
            <a:chOff x="6130603" y="1219200"/>
            <a:chExt cx="2692612" cy="2219276"/>
          </a:xfrm>
        </p:grpSpPr>
        <p:grpSp>
          <p:nvGrpSpPr>
            <p:cNvPr id="19" name="Group 18"/>
            <p:cNvGrpSpPr/>
            <p:nvPr/>
          </p:nvGrpSpPr>
          <p:grpSpPr>
            <a:xfrm>
              <a:off x="6794502" y="1386092"/>
              <a:ext cx="1663698" cy="1691003"/>
              <a:chOff x="6794502" y="899797"/>
              <a:chExt cx="1663698" cy="1691003"/>
            </a:xfrm>
          </p:grpSpPr>
          <p:cxnSp>
            <p:nvCxnSpPr>
              <p:cNvPr id="20" name="Straight Arrow Connector 19"/>
              <p:cNvCxnSpPr/>
              <p:nvPr/>
            </p:nvCxnSpPr>
            <p:spPr>
              <a:xfrm flipH="1">
                <a:off x="6794502" y="1287153"/>
                <a:ext cx="1663698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" name="Group 20"/>
              <p:cNvGrpSpPr/>
              <p:nvPr/>
            </p:nvGrpSpPr>
            <p:grpSpPr>
              <a:xfrm>
                <a:off x="6988345" y="1301115"/>
                <a:ext cx="1241256" cy="1289685"/>
                <a:chOff x="3145581" y="1582420"/>
                <a:chExt cx="1482167" cy="1615192"/>
              </a:xfrm>
            </p:grpSpPr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4399148" y="2917386"/>
                  <a:ext cx="0" cy="280226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none" w="lg" len="med"/>
                  <a:tailEnd type="triangl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Arrow Connector 23"/>
                <p:cNvCxnSpPr/>
                <p:nvPr/>
              </p:nvCxnSpPr>
              <p:spPr>
                <a:xfrm flipH="1">
                  <a:off x="4170550" y="2802737"/>
                  <a:ext cx="457198" cy="0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Arrow Connector 24"/>
                <p:cNvCxnSpPr/>
                <p:nvPr/>
              </p:nvCxnSpPr>
              <p:spPr>
                <a:xfrm flipV="1">
                  <a:off x="4399148" y="2802738"/>
                  <a:ext cx="0" cy="114648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Arrow Connector 25"/>
                <p:cNvCxnSpPr/>
                <p:nvPr/>
              </p:nvCxnSpPr>
              <p:spPr>
                <a:xfrm flipV="1">
                  <a:off x="3689709" y="1737098"/>
                  <a:ext cx="0" cy="137012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Arrow Connector 26"/>
                <p:cNvCxnSpPr/>
                <p:nvPr/>
              </p:nvCxnSpPr>
              <p:spPr>
                <a:xfrm flipH="1">
                  <a:off x="3469196" y="1880461"/>
                  <a:ext cx="439480" cy="0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Arrow Connector 27"/>
                <p:cNvCxnSpPr/>
                <p:nvPr/>
              </p:nvCxnSpPr>
              <p:spPr>
                <a:xfrm flipH="1" flipV="1">
                  <a:off x="3908674" y="1978413"/>
                  <a:ext cx="1" cy="228600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/>
                <p:cNvCxnSpPr/>
                <p:nvPr/>
              </p:nvCxnSpPr>
              <p:spPr>
                <a:xfrm flipH="1">
                  <a:off x="3469196" y="1978413"/>
                  <a:ext cx="439480" cy="0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Arrow Connector 29"/>
                <p:cNvCxnSpPr/>
                <p:nvPr/>
              </p:nvCxnSpPr>
              <p:spPr>
                <a:xfrm>
                  <a:off x="3908674" y="2207013"/>
                  <a:ext cx="170121" cy="0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/>
                <p:nvPr/>
              </p:nvCxnSpPr>
              <p:spPr>
                <a:xfrm>
                  <a:off x="3299074" y="2207013"/>
                  <a:ext cx="170122" cy="0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/>
                <p:cNvCxnSpPr/>
                <p:nvPr/>
              </p:nvCxnSpPr>
              <p:spPr>
                <a:xfrm flipH="1" flipV="1">
                  <a:off x="3469195" y="1978413"/>
                  <a:ext cx="1" cy="228600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/>
                <p:nvPr/>
              </p:nvCxnSpPr>
              <p:spPr>
                <a:xfrm>
                  <a:off x="3689709" y="1582420"/>
                  <a:ext cx="1" cy="176039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Arrow Connector 33"/>
                <p:cNvCxnSpPr/>
                <p:nvPr/>
              </p:nvCxnSpPr>
              <p:spPr>
                <a:xfrm flipH="1" flipV="1">
                  <a:off x="3145581" y="2207013"/>
                  <a:ext cx="153494" cy="1293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/>
                <p:cNvCxnSpPr/>
                <p:nvPr/>
              </p:nvCxnSpPr>
              <p:spPr>
                <a:xfrm flipV="1">
                  <a:off x="4399148" y="2319211"/>
                  <a:ext cx="0" cy="133600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/>
                <p:nvPr/>
              </p:nvCxnSpPr>
              <p:spPr>
                <a:xfrm flipH="1">
                  <a:off x="4170550" y="2452811"/>
                  <a:ext cx="457198" cy="0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headEnd type="none" w="lg" len="med"/>
                  <a:tailEnd type="none" w="lg" len="med"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Elbow Connector 36"/>
                <p:cNvCxnSpPr/>
                <p:nvPr/>
              </p:nvCxnSpPr>
              <p:spPr>
                <a:xfrm rot="10800000">
                  <a:off x="3995269" y="2207015"/>
                  <a:ext cx="403880" cy="228599"/>
                </a:xfrm>
                <a:prstGeom prst="bentConnector3">
                  <a:avLst>
                    <a:gd name="adj1" fmla="val -825"/>
                  </a:avLst>
                </a:prstGeom>
                <a:ln w="254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" name="Straight Arrow Connector 21"/>
              <p:cNvCxnSpPr/>
              <p:nvPr/>
            </p:nvCxnSpPr>
            <p:spPr>
              <a:xfrm flipV="1">
                <a:off x="6988659" y="899797"/>
                <a:ext cx="0" cy="1691003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/>
            <p:cNvSpPr txBox="1"/>
            <p:nvPr/>
          </p:nvSpPr>
          <p:spPr>
            <a:xfrm>
              <a:off x="7486984" y="2987872"/>
              <a:ext cx="11998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/>
                <a:t>C</a:t>
              </a:r>
              <a:r>
                <a:rPr lang="en-US" sz="2000" b="1" i="1" dirty="0" smtClean="0"/>
                <a:t>apacitor</a:t>
              </a:r>
              <a:endParaRPr lang="en-US" sz="2000" b="1" i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620000" y="1754285"/>
              <a:ext cx="1203215" cy="5909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 b="1" i="1" dirty="0"/>
                <a:t>A</a:t>
              </a:r>
              <a:r>
                <a:rPr lang="en-US" sz="2000" b="1" i="1" dirty="0" smtClean="0"/>
                <a:t>ccess</a:t>
              </a:r>
              <a:br>
                <a:rPr lang="en-US" sz="2000" b="1" i="1" dirty="0" smtClean="0"/>
              </a:br>
              <a:r>
                <a:rPr lang="en-US" sz="2000" b="1" i="1" dirty="0" smtClean="0"/>
                <a:t>transistor</a:t>
              </a:r>
            </a:p>
          </p:txBody>
        </p:sp>
        <p:cxnSp>
          <p:nvCxnSpPr>
            <p:cNvPr id="46" name="Straight Connector 45"/>
            <p:cNvCxnSpPr/>
            <p:nvPr/>
          </p:nvCxnSpPr>
          <p:spPr>
            <a:xfrm flipV="1">
              <a:off x="6130603" y="1219200"/>
              <a:ext cx="663899" cy="1209855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6130603" y="2429055"/>
              <a:ext cx="922014" cy="1009421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4" name="new lock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494" y="3157894"/>
            <a:ext cx="956906" cy="956906"/>
          </a:xfrm>
          <a:prstGeom prst="rect">
            <a:avLst/>
          </a:prstGeom>
        </p:spPr>
      </p:pic>
      <p:sp>
        <p:nvSpPr>
          <p:cNvPr id="45" name="capa"/>
          <p:cNvSpPr/>
          <p:nvPr/>
        </p:nvSpPr>
        <p:spPr>
          <a:xfrm>
            <a:off x="7760782" y="3744943"/>
            <a:ext cx="393192" cy="23774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leftover charge"/>
          <p:cNvSpPr/>
          <p:nvPr/>
        </p:nvSpPr>
        <p:spPr>
          <a:xfrm>
            <a:off x="7760782" y="3894693"/>
            <a:ext cx="393192" cy="879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discharge"/>
          <p:cNvGrpSpPr/>
          <p:nvPr/>
        </p:nvGrpSpPr>
        <p:grpSpPr>
          <a:xfrm>
            <a:off x="7036970" y="3494977"/>
            <a:ext cx="1297143" cy="699989"/>
            <a:chOff x="7036970" y="3494977"/>
            <a:chExt cx="1297143" cy="699989"/>
          </a:xfrm>
        </p:grpSpPr>
        <p:sp>
          <p:nvSpPr>
            <p:cNvPr id="15" name="Oval 14"/>
            <p:cNvSpPr/>
            <p:nvPr/>
          </p:nvSpPr>
          <p:spPr>
            <a:xfrm>
              <a:off x="7555314" y="3494977"/>
              <a:ext cx="778799" cy="699989"/>
            </a:xfrm>
            <a:prstGeom prst="ellipse">
              <a:avLst/>
            </a:prstGeom>
            <a:solidFill>
              <a:srgbClr val="FF0000">
                <a:alpha val="10000"/>
              </a:srgbClr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Lightning Bolt 16"/>
            <p:cNvSpPr/>
            <p:nvPr/>
          </p:nvSpPr>
          <p:spPr>
            <a:xfrm>
              <a:off x="7036970" y="3691897"/>
              <a:ext cx="463157" cy="488205"/>
            </a:xfrm>
            <a:prstGeom prst="lightningBol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recharge"/>
          <p:cNvGrpSpPr/>
          <p:nvPr/>
        </p:nvGrpSpPr>
        <p:grpSpPr>
          <a:xfrm>
            <a:off x="7036970" y="3494977"/>
            <a:ext cx="1297143" cy="699989"/>
            <a:chOff x="7036970" y="3494977"/>
            <a:chExt cx="1297143" cy="699989"/>
          </a:xfrm>
        </p:grpSpPr>
        <p:sp>
          <p:nvSpPr>
            <p:cNvPr id="53" name="Oval 52"/>
            <p:cNvSpPr/>
            <p:nvPr/>
          </p:nvSpPr>
          <p:spPr>
            <a:xfrm>
              <a:off x="7555314" y="3494977"/>
              <a:ext cx="778799" cy="699989"/>
            </a:xfrm>
            <a:prstGeom prst="ellipse">
              <a:avLst/>
            </a:prstGeom>
            <a:solidFill>
              <a:srgbClr val="6699FF">
                <a:alpha val="10000"/>
              </a:srgbClr>
            </a:solidFill>
            <a:ln w="57150">
              <a:solidFill>
                <a:srgbClr val="66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Lightning Bolt 54"/>
            <p:cNvSpPr/>
            <p:nvPr/>
          </p:nvSpPr>
          <p:spPr>
            <a:xfrm>
              <a:off x="7036970" y="3691897"/>
              <a:ext cx="463157" cy="488205"/>
            </a:xfrm>
            <a:prstGeom prst="lightningBolt">
              <a:avLst/>
            </a:prstGeom>
            <a:solidFill>
              <a:srgbClr val="6699FF"/>
            </a:solidFill>
            <a:ln>
              <a:solidFill>
                <a:srgbClr val="66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refresh penalty"/>
          <p:cNvSpPr txBox="1"/>
          <p:nvPr/>
        </p:nvSpPr>
        <p:spPr>
          <a:xfrm>
            <a:off x="828884" y="4805610"/>
            <a:ext cx="4994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Refresh delays requests by 100s of ns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grpSp>
        <p:nvGrpSpPr>
          <p:cNvPr id="3" name="cover"/>
          <p:cNvGrpSpPr/>
          <p:nvPr/>
        </p:nvGrpSpPr>
        <p:grpSpPr>
          <a:xfrm>
            <a:off x="0" y="1295399"/>
            <a:ext cx="9144000" cy="5410201"/>
            <a:chOff x="0" y="1295399"/>
            <a:chExt cx="9144000" cy="5410201"/>
          </a:xfrm>
        </p:grpSpPr>
        <p:sp>
          <p:nvSpPr>
            <p:cNvPr id="48" name="punchline"/>
            <p:cNvSpPr/>
            <p:nvPr/>
          </p:nvSpPr>
          <p:spPr>
            <a:xfrm>
              <a:off x="0" y="1295399"/>
              <a:ext cx="9144000" cy="5410201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7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i="1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 rot="21013284">
              <a:off x="205573" y="3564934"/>
              <a:ext cx="8839728" cy="707886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>
              <a:spAutoFit/>
            </a:bodyPr>
            <a:lstStyle/>
            <a:p>
              <a:r>
                <a:rPr lang="en-US" sz="4000" i="1" dirty="0">
                  <a:solidFill>
                    <a:schemeClr val="bg1"/>
                  </a:solidFill>
                </a:rPr>
                <a:t>Refresh interferes with memory accesses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0211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89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xit" presetSubtype="1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33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32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5185E-6 L 0.28646 -0.0023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3" y="-116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2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4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3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96296E-6 L 0.28906 0.0002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44" y="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88889E-6 3.7037E-7 L -0.30243 3.7037E-7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  <p:bldP spid="41" grpId="0" animBg="1"/>
      <p:bldP spid="41" grpId="1" animBg="1"/>
      <p:bldP spid="41" grpId="2" animBg="1"/>
      <p:bldP spid="44" grpId="0" animBg="1"/>
      <p:bldP spid="44" grpId="1" animBg="1"/>
      <p:bldP spid="44" grpId="2" animBg="1"/>
      <p:bldP spid="45" grpId="0" animBg="1"/>
      <p:bldP spid="45" grpId="1" animBg="1"/>
      <p:bldP spid="45" grpId="2" animBg="1"/>
      <p:bldP spid="47" grpId="0" animBg="1"/>
      <p:bldP spid="38" grpId="0"/>
      <p:bldP spid="38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Unfairness (                                 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40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2648208"/>
              </p:ext>
            </p:extLst>
          </p:nvPr>
        </p:nvGraphicFramePr>
        <p:xfrm>
          <a:off x="319313" y="1066801"/>
          <a:ext cx="8534401" cy="4724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33400" y="5404574"/>
            <a:ext cx="7854167" cy="122482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64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064FBA"/>
                </a:solidFill>
              </a:rPr>
              <a:t>Our mechanisms do not unfairly slow down specific applications to gain performance</a:t>
            </a:r>
            <a:endParaRPr lang="en-US" sz="2800" dirty="0">
              <a:solidFill>
                <a:srgbClr val="064FBA"/>
              </a:solidFill>
            </a:endParaRP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207198"/>
              </p:ext>
            </p:extLst>
          </p:nvPr>
        </p:nvGraphicFramePr>
        <p:xfrm>
          <a:off x="2995613" y="296863"/>
          <a:ext cx="368935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2311400" imgH="444500" progId="Equation.3">
                  <p:embed/>
                </p:oleObj>
              </mc:Choice>
              <mc:Fallback>
                <p:oleObj name="Equation" r:id="rId5" imgW="23114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5613" y="296863"/>
                        <a:ext cx="3689350" cy="703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7382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Overhead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141605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64FBA"/>
                </a:solidFill>
              </a:rPr>
              <a:t>Power overhead to parallelize a refresh operation and accesses over </a:t>
            </a:r>
            <a:r>
              <a:rPr lang="en-US" sz="2400" b="1" dirty="0" smtClean="0">
                <a:solidFill>
                  <a:srgbClr val="064FBA"/>
                </a:solidFill>
              </a:rPr>
              <a:t>a four-activate window</a:t>
            </a:r>
            <a:r>
              <a:rPr lang="en-US" sz="2400" dirty="0" smtClean="0">
                <a:solidFill>
                  <a:srgbClr val="064FBA"/>
                </a:solidFill>
              </a:rPr>
              <a:t>:</a:t>
            </a:r>
            <a:endParaRPr lang="en-US" sz="2400" dirty="0">
              <a:solidFill>
                <a:srgbClr val="064FBA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05200" y="2514600"/>
            <a:ext cx="457200" cy="346922"/>
          </a:xfrm>
          <a:prstGeom prst="roundRect">
            <a:avLst/>
          </a:prstGeom>
          <a:solidFill>
            <a:schemeClr val="accent3">
              <a:lumMod val="5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10" idx="0"/>
          </p:cNvCxnSpPr>
          <p:nvPr/>
        </p:nvCxnSpPr>
        <p:spPr>
          <a:xfrm flipV="1">
            <a:off x="2895600" y="2895601"/>
            <a:ext cx="838200" cy="681334"/>
          </a:xfrm>
          <a:prstGeom prst="straightConnector1">
            <a:avLst/>
          </a:prstGeom>
          <a:ln w="22225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52600" y="3576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Activate current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191000" y="2514600"/>
            <a:ext cx="457200" cy="346922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4" idx="0"/>
          </p:cNvCxnSpPr>
          <p:nvPr/>
        </p:nvCxnSpPr>
        <p:spPr>
          <a:xfrm flipH="1" flipV="1">
            <a:off x="4419600" y="2895600"/>
            <a:ext cx="1447800" cy="681335"/>
          </a:xfrm>
          <a:prstGeom prst="straightConnector1">
            <a:avLst/>
          </a:prstGeom>
          <a:ln w="222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24400" y="3576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Refresh current</a:t>
            </a:r>
            <a:endParaRPr lang="en-US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42672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64FBA"/>
                </a:solidFill>
              </a:rPr>
              <a:t>Extend both </a:t>
            </a:r>
            <a:r>
              <a:rPr lang="en-US" sz="2400" dirty="0" err="1" smtClean="0">
                <a:solidFill>
                  <a:srgbClr val="064FBA"/>
                </a:solidFill>
              </a:rPr>
              <a:t>tFAW</a:t>
            </a:r>
            <a:r>
              <a:rPr lang="en-US" sz="2400" dirty="0" smtClean="0">
                <a:solidFill>
                  <a:srgbClr val="064FBA"/>
                </a:solidFill>
              </a:rPr>
              <a:t> and </a:t>
            </a:r>
            <a:r>
              <a:rPr lang="en-US" sz="2400" dirty="0" err="1" smtClean="0">
                <a:solidFill>
                  <a:srgbClr val="064FBA"/>
                </a:solidFill>
              </a:rPr>
              <a:t>tRRD</a:t>
            </a:r>
            <a:r>
              <a:rPr lang="en-US" sz="2400" dirty="0" smtClean="0">
                <a:solidFill>
                  <a:srgbClr val="064FBA"/>
                </a:solidFill>
              </a:rPr>
              <a:t> timing parameters:</a:t>
            </a:r>
            <a:endParaRPr lang="en-US" sz="2400" dirty="0">
              <a:solidFill>
                <a:srgbClr val="064FBA"/>
              </a:solidFill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514653"/>
              </p:ext>
            </p:extLst>
          </p:nvPr>
        </p:nvGraphicFramePr>
        <p:xfrm>
          <a:off x="381000" y="2514600"/>
          <a:ext cx="546286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9" name="Equation" r:id="rId3" imgW="2857500" imgH="215900" progId="Equation.3">
                  <p:embed/>
                </p:oleObj>
              </mc:Choice>
              <mc:Fallback>
                <p:oleObj name="Equation" r:id="rId3" imgW="28575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2514600"/>
                        <a:ext cx="5462868" cy="412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ounded Rectangle 20"/>
          <p:cNvSpPr/>
          <p:nvPr/>
        </p:nvSpPr>
        <p:spPr>
          <a:xfrm>
            <a:off x="5334000" y="2514600"/>
            <a:ext cx="457200" cy="346922"/>
          </a:xfrm>
          <a:prstGeom prst="roundRect">
            <a:avLst/>
          </a:prstGeom>
          <a:solidFill>
            <a:schemeClr val="accent3">
              <a:lumMod val="5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10" idx="0"/>
            <a:endCxn id="21" idx="2"/>
          </p:cNvCxnSpPr>
          <p:nvPr/>
        </p:nvCxnSpPr>
        <p:spPr>
          <a:xfrm flipV="1">
            <a:off x="2895600" y="2861522"/>
            <a:ext cx="2667000" cy="715413"/>
          </a:xfrm>
          <a:prstGeom prst="straightConnector1">
            <a:avLst/>
          </a:prstGeom>
          <a:ln w="22225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329083"/>
              </p:ext>
            </p:extLst>
          </p:nvPr>
        </p:nvGraphicFramePr>
        <p:xfrm>
          <a:off x="693738" y="5073650"/>
          <a:ext cx="4684712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Equation" r:id="rId5" imgW="2451100" imgH="215900" progId="Equation.3">
                  <p:embed/>
                </p:oleObj>
              </mc:Choice>
              <mc:Fallback>
                <p:oleObj name="Equation" r:id="rId5" imgW="24511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3738" y="5073650"/>
                        <a:ext cx="4684712" cy="412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470101"/>
              </p:ext>
            </p:extLst>
          </p:nvPr>
        </p:nvGraphicFramePr>
        <p:xfrm>
          <a:off x="722313" y="5530850"/>
          <a:ext cx="461168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Equation" r:id="rId7" imgW="2413000" imgH="215900" progId="Equation.3">
                  <p:embed/>
                </p:oleObj>
              </mc:Choice>
              <mc:Fallback>
                <p:oleObj name="Equation" r:id="rId7" imgW="24130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22313" y="5530850"/>
                        <a:ext cx="4611687" cy="412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549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Refresh Interval (7.8μs)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42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5852218"/>
              </p:ext>
            </p:extLst>
          </p:nvPr>
        </p:nvGraphicFramePr>
        <p:xfrm>
          <a:off x="457200" y="1219200"/>
          <a:ext cx="8182697" cy="4810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DS"/>
          <p:cNvGrpSpPr/>
          <p:nvPr/>
        </p:nvGrpSpPr>
        <p:grpSpPr>
          <a:xfrm>
            <a:off x="2402029" y="1230868"/>
            <a:ext cx="4222922" cy="369332"/>
            <a:chOff x="2438400" y="1154668"/>
            <a:chExt cx="4222922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2438400" y="1154668"/>
              <a:ext cx="6415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6"/>
                  </a:solidFill>
                </a:rPr>
                <a:t>3.3%</a:t>
              </a:r>
              <a:endParaRPr lang="en-US" dirty="0">
                <a:solidFill>
                  <a:schemeClr val="accent6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191000" y="1154668"/>
              <a:ext cx="6415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6"/>
                  </a:solidFill>
                </a:rPr>
                <a:t>5.3%</a:t>
              </a:r>
              <a:endParaRPr lang="en-US" dirty="0">
                <a:solidFill>
                  <a:schemeClr val="accent6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19800" y="1154668"/>
              <a:ext cx="6415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6"/>
                  </a:solidFill>
                </a:rPr>
                <a:t>9.1%</a:t>
              </a:r>
              <a:endParaRPr lang="en-US" dirty="0">
                <a:solidFill>
                  <a:schemeClr val="accent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3888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Die Area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Rambus DRAM model with 55nm</a:t>
            </a:r>
          </a:p>
          <a:p>
            <a:endParaRPr lang="en-US" dirty="0"/>
          </a:p>
          <a:p>
            <a:r>
              <a:rPr lang="en-US" b="1" u="sng" dirty="0" smtClean="0"/>
              <a:t>SARP area overhead</a:t>
            </a:r>
            <a:r>
              <a:rPr lang="en-US" dirty="0" smtClean="0"/>
              <a:t>: 0.71% in a 2Gb DRAM chip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21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44</a:t>
            </a:fld>
            <a:endParaRPr lang="en-US"/>
          </a:p>
        </p:txBody>
      </p:sp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7617114"/>
              </p:ext>
            </p:extLst>
          </p:nvPr>
        </p:nvGraphicFramePr>
        <p:xfrm>
          <a:off x="533400" y="1295400"/>
          <a:ext cx="8037576" cy="4809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87034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7" grpId="0">
        <p:bldSub>
          <a:bldChart bld="series"/>
        </p:bldSub>
      </p:bldGraphic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Memory Intensity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45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3814248"/>
              </p:ext>
            </p:extLst>
          </p:nvPr>
        </p:nvGraphicFramePr>
        <p:xfrm>
          <a:off x="914400" y="1676400"/>
          <a:ext cx="7162800" cy="4146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6512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DDR4 FGR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5" name="Picture 4" descr="ddr4_ref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23" y="2514600"/>
            <a:ext cx="8653182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994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Breakdown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Out-of-order refresh improves performance by 3.2</a:t>
            </a:r>
            <a:r>
              <a:rPr lang="en-US" dirty="0"/>
              <a:t>%/3.9%/3.0</a:t>
            </a:r>
            <a:r>
              <a:rPr lang="en-US" dirty="0" smtClean="0"/>
              <a:t>% over 8/16/32Gb DRAM</a:t>
            </a:r>
          </a:p>
          <a:p>
            <a:endParaRPr lang="en-US" dirty="0"/>
          </a:p>
          <a:p>
            <a:r>
              <a:rPr lang="en-US" dirty="0" smtClean="0"/>
              <a:t>Write-refresh parallelization provides additional benefits of </a:t>
            </a:r>
            <a:r>
              <a:rPr lang="en-US" dirty="0"/>
              <a:t>4.3%/5.8%/5.2</a:t>
            </a:r>
            <a:r>
              <a:rPr lang="en-US" dirty="0" smtClean="0"/>
              <a:t>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986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tFAW</a:t>
            </a:r>
            <a:r>
              <a:rPr lang="en-US" dirty="0" smtClean="0"/>
              <a:t> Sweep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48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465499"/>
              </p:ext>
            </p:extLst>
          </p:nvPr>
        </p:nvGraphicFramePr>
        <p:xfrm>
          <a:off x="152400" y="2895600"/>
          <a:ext cx="8534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914400"/>
                <a:gridCol w="990600"/>
                <a:gridCol w="990600"/>
                <a:gridCol w="1143000"/>
                <a:gridCol w="12954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tFAW</a:t>
                      </a:r>
                      <a:r>
                        <a:rPr lang="en-US" sz="2400" dirty="0" smtClean="0"/>
                        <a:t>/</a:t>
                      </a:r>
                      <a:r>
                        <a:rPr lang="en-US" sz="2400" dirty="0" err="1" smtClean="0"/>
                        <a:t>tRRD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5/1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10/2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15/3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20/4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25/5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30/6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WS Gain (%)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13.9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13.5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12.4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10.3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029200" y="2743200"/>
            <a:ext cx="1143000" cy="1219200"/>
          </a:xfrm>
          <a:prstGeom prst="roundRect">
            <a:avLst/>
          </a:prstGeom>
          <a:noFill/>
          <a:ln w="38100"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77773" y="2281535"/>
            <a:ext cx="1245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6699FF"/>
                </a:solidFill>
              </a:rPr>
              <a:t>Baseline</a:t>
            </a:r>
            <a:endParaRPr lang="en-US" sz="2400" dirty="0">
              <a:solidFill>
                <a:srgbClr val="669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552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 Degradation using Per-Bank Refresh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49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4485404"/>
              </p:ext>
            </p:extLst>
          </p:nvPr>
        </p:nvGraphicFramePr>
        <p:xfrm>
          <a:off x="1219200" y="1219200"/>
          <a:ext cx="6477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4400" y="5486400"/>
            <a:ext cx="6365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Pathological latency = 3.5 * </a:t>
            </a:r>
            <a:r>
              <a:rPr lang="en-US" sz="2400" dirty="0" err="1" smtClean="0"/>
              <a:t>tRefLatency_AllBank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2286000" y="4191000"/>
            <a:ext cx="5257800" cy="609600"/>
          </a:xfrm>
          <a:prstGeom prst="roundRect">
            <a:avLst/>
          </a:prstGeom>
          <a:solidFill>
            <a:schemeClr val="accent2">
              <a:alpha val="17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16966" y="1524000"/>
            <a:ext cx="234083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Per-Bank Refresh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2188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Group 165"/>
          <p:cNvGrpSpPr/>
          <p:nvPr/>
        </p:nvGrpSpPr>
        <p:grpSpPr>
          <a:xfrm>
            <a:off x="304800" y="3886200"/>
            <a:ext cx="6058069" cy="2290172"/>
            <a:chOff x="304800" y="3886200"/>
            <a:chExt cx="6058069" cy="2290172"/>
          </a:xfrm>
        </p:grpSpPr>
        <p:sp>
          <p:nvSpPr>
            <p:cNvPr id="101" name="TextBox 100"/>
            <p:cNvSpPr txBox="1"/>
            <p:nvPr/>
          </p:nvSpPr>
          <p:spPr>
            <a:xfrm>
              <a:off x="4547448" y="4614704"/>
              <a:ext cx="7114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</a:t>
              </a:r>
              <a:endParaRPr lang="en-US" sz="2000" dirty="0"/>
            </a:p>
          </p:txBody>
        </p:sp>
        <p:grpSp>
          <p:nvGrpSpPr>
            <p:cNvPr id="165" name="Group 164"/>
            <p:cNvGrpSpPr/>
            <p:nvPr/>
          </p:nvGrpSpPr>
          <p:grpSpPr>
            <a:xfrm>
              <a:off x="304800" y="3886200"/>
              <a:ext cx="6058069" cy="2290172"/>
              <a:chOff x="304800" y="3886200"/>
              <a:chExt cx="6058069" cy="2290172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304800" y="3886200"/>
                <a:ext cx="605806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Per-bank refresh </a:t>
                </a:r>
                <a:r>
                  <a:rPr lang="en-US" sz="2400" dirty="0" smtClean="0"/>
                  <a:t>in mobile DRAM (</a:t>
                </a:r>
                <a:r>
                  <a:rPr lang="en-US" sz="2400" dirty="0" err="1" smtClean="0"/>
                  <a:t>LPDDRx</a:t>
                </a:r>
                <a:r>
                  <a:rPr lang="en-US" sz="2400" dirty="0" smtClean="0"/>
                  <a:t>)</a:t>
                </a:r>
                <a:endParaRPr lang="en-US" sz="2400" dirty="0"/>
              </a:p>
            </p:txBody>
          </p:sp>
          <p:cxnSp>
            <p:nvCxnSpPr>
              <p:cNvPr id="103" name="timeline"/>
              <p:cNvCxnSpPr/>
              <p:nvPr/>
            </p:nvCxnSpPr>
            <p:spPr>
              <a:xfrm flipV="1">
                <a:off x="534524" y="4825488"/>
                <a:ext cx="4114800" cy="79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timeline"/>
              <p:cNvCxnSpPr/>
              <p:nvPr/>
            </p:nvCxnSpPr>
            <p:spPr>
              <a:xfrm flipV="1">
                <a:off x="534524" y="5699229"/>
                <a:ext cx="4114800" cy="79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timeline"/>
              <p:cNvCxnSpPr/>
              <p:nvPr/>
            </p:nvCxnSpPr>
            <p:spPr>
              <a:xfrm flipV="1">
                <a:off x="534524" y="6168423"/>
                <a:ext cx="4114800" cy="79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timeline"/>
              <p:cNvCxnSpPr/>
              <p:nvPr/>
            </p:nvCxnSpPr>
            <p:spPr>
              <a:xfrm flipV="1">
                <a:off x="533400" y="5249851"/>
                <a:ext cx="4114800" cy="79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Refresh Modes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46324" y="1905000"/>
            <a:ext cx="711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</a:t>
            </a:r>
            <a:endParaRPr lang="en-US" sz="2000" dirty="0"/>
          </a:p>
        </p:txBody>
      </p:sp>
      <p:cxnSp>
        <p:nvCxnSpPr>
          <p:cNvPr id="5" name="timeline"/>
          <p:cNvCxnSpPr/>
          <p:nvPr/>
        </p:nvCxnSpPr>
        <p:spPr>
          <a:xfrm flipV="1">
            <a:off x="533400" y="2115784"/>
            <a:ext cx="4114800" cy="7949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04800" y="1219200"/>
            <a:ext cx="6365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All-bank refresh </a:t>
            </a:r>
            <a:r>
              <a:rPr lang="en-US" sz="2400" dirty="0" smtClean="0"/>
              <a:t>in commodity DRAM (</a:t>
            </a:r>
            <a:r>
              <a:rPr lang="en-US" sz="2400" dirty="0" err="1" smtClean="0"/>
              <a:t>DDRx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8" name="DRAM"/>
          <p:cNvSpPr/>
          <p:nvPr/>
        </p:nvSpPr>
        <p:spPr>
          <a:xfrm>
            <a:off x="5332877" y="1842572"/>
            <a:ext cx="3277723" cy="175484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39" name="DRAM"/>
          <p:cNvSpPr/>
          <p:nvPr/>
        </p:nvSpPr>
        <p:spPr>
          <a:xfrm>
            <a:off x="5332877" y="1842572"/>
            <a:ext cx="3277723" cy="43891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Bank 7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40" name="DRAM"/>
          <p:cNvSpPr/>
          <p:nvPr/>
        </p:nvSpPr>
        <p:spPr>
          <a:xfrm>
            <a:off x="5332875" y="2281081"/>
            <a:ext cx="3277723" cy="43891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41" name="DRAM"/>
          <p:cNvSpPr/>
          <p:nvPr/>
        </p:nvSpPr>
        <p:spPr>
          <a:xfrm>
            <a:off x="5332876" y="2719590"/>
            <a:ext cx="3277723" cy="43891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Bank 1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42" name="DRAM"/>
          <p:cNvSpPr/>
          <p:nvPr/>
        </p:nvSpPr>
        <p:spPr>
          <a:xfrm>
            <a:off x="5332876" y="3157696"/>
            <a:ext cx="3277723" cy="438912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Bank 0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 rot="5400000">
            <a:off x="6772803" y="2269503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5332874" y="1828800"/>
            <a:ext cx="3277723" cy="1769207"/>
            <a:chOff x="5332874" y="1828800"/>
            <a:chExt cx="3277723" cy="1769207"/>
          </a:xfrm>
        </p:grpSpPr>
        <p:sp>
          <p:nvSpPr>
            <p:cNvPr id="47" name="DRAM"/>
            <p:cNvSpPr/>
            <p:nvPr/>
          </p:nvSpPr>
          <p:spPr>
            <a:xfrm>
              <a:off x="5332874" y="1828800"/>
              <a:ext cx="3277723" cy="1769207"/>
            </a:xfrm>
            <a:prstGeom prst="roundRect">
              <a:avLst>
                <a:gd name="adj" fmla="val 988"/>
              </a:avLst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i="1" dirty="0">
                <a:solidFill>
                  <a:schemeClr val="tx1"/>
                </a:solidFill>
              </a:endParaRPr>
            </a:p>
          </p:txBody>
        </p:sp>
        <p:pic>
          <p:nvPicPr>
            <p:cNvPr id="56" name="new lock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00" y="2209800"/>
              <a:ext cx="989474" cy="989474"/>
            </a:xfrm>
            <a:prstGeom prst="rect">
              <a:avLst/>
            </a:prstGeom>
          </p:spPr>
        </p:pic>
      </p:grpSp>
      <p:cxnSp>
        <p:nvCxnSpPr>
          <p:cNvPr id="58" name="Straight Connector 57"/>
          <p:cNvCxnSpPr/>
          <p:nvPr/>
        </p:nvCxnSpPr>
        <p:spPr>
          <a:xfrm>
            <a:off x="0" y="3810000"/>
            <a:ext cx="9144000" cy="0"/>
          </a:xfrm>
          <a:prstGeom prst="line">
            <a:avLst/>
          </a:prstGeom>
          <a:ln w="1270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timeline"/>
          <p:cNvCxnSpPr/>
          <p:nvPr/>
        </p:nvCxnSpPr>
        <p:spPr>
          <a:xfrm flipV="1">
            <a:off x="533400" y="3011074"/>
            <a:ext cx="4114800" cy="7949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timeline"/>
          <p:cNvCxnSpPr/>
          <p:nvPr/>
        </p:nvCxnSpPr>
        <p:spPr>
          <a:xfrm flipV="1">
            <a:off x="533400" y="3458719"/>
            <a:ext cx="4114800" cy="7949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2" name="Group 171"/>
          <p:cNvGrpSpPr/>
          <p:nvPr/>
        </p:nvGrpSpPr>
        <p:grpSpPr>
          <a:xfrm>
            <a:off x="5333999" y="4552276"/>
            <a:ext cx="3277725" cy="1754842"/>
            <a:chOff x="5333999" y="4552276"/>
            <a:chExt cx="3277725" cy="1754842"/>
          </a:xfrm>
        </p:grpSpPr>
        <p:sp>
          <p:nvSpPr>
            <p:cNvPr id="106" name="DRAM"/>
            <p:cNvSpPr/>
            <p:nvPr/>
          </p:nvSpPr>
          <p:spPr>
            <a:xfrm>
              <a:off x="5334001" y="4552276"/>
              <a:ext cx="3277723" cy="1754842"/>
            </a:xfrm>
            <a:prstGeom prst="roundRect">
              <a:avLst>
                <a:gd name="adj" fmla="val 549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i="1" dirty="0">
                <a:solidFill>
                  <a:schemeClr val="tx1"/>
                </a:solidFill>
              </a:endParaRPr>
            </a:p>
          </p:txBody>
        </p:sp>
        <p:sp>
          <p:nvSpPr>
            <p:cNvPr id="107" name="DRAM"/>
            <p:cNvSpPr/>
            <p:nvPr/>
          </p:nvSpPr>
          <p:spPr>
            <a:xfrm>
              <a:off x="5334001" y="4552276"/>
              <a:ext cx="3277723" cy="438912"/>
            </a:xfrm>
            <a:prstGeom prst="roundRect">
              <a:avLst>
                <a:gd name="adj" fmla="val 549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 dirty="0" smtClean="0">
                  <a:solidFill>
                    <a:schemeClr val="tx1"/>
                  </a:solidFill>
                </a:rPr>
                <a:t>Bank 7</a:t>
              </a:r>
              <a:endParaRPr lang="en-US" sz="2800" b="1" i="1" dirty="0">
                <a:solidFill>
                  <a:schemeClr val="tx1"/>
                </a:solidFill>
              </a:endParaRPr>
            </a:p>
          </p:txBody>
        </p:sp>
        <p:sp>
          <p:nvSpPr>
            <p:cNvPr id="108" name="DRAM"/>
            <p:cNvSpPr/>
            <p:nvPr/>
          </p:nvSpPr>
          <p:spPr>
            <a:xfrm>
              <a:off x="5333999" y="4990785"/>
              <a:ext cx="3277723" cy="438912"/>
            </a:xfrm>
            <a:prstGeom prst="roundRect">
              <a:avLst>
                <a:gd name="adj" fmla="val 549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i="1" dirty="0">
                <a:solidFill>
                  <a:schemeClr val="tx1"/>
                </a:solidFill>
              </a:endParaRPr>
            </a:p>
          </p:txBody>
        </p:sp>
        <p:sp>
          <p:nvSpPr>
            <p:cNvPr id="109" name="DRAM"/>
            <p:cNvSpPr/>
            <p:nvPr/>
          </p:nvSpPr>
          <p:spPr>
            <a:xfrm>
              <a:off x="5334000" y="5429294"/>
              <a:ext cx="3277723" cy="438912"/>
            </a:xfrm>
            <a:prstGeom prst="roundRect">
              <a:avLst>
                <a:gd name="adj" fmla="val 549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 dirty="0" smtClean="0">
                  <a:solidFill>
                    <a:schemeClr val="tx1"/>
                  </a:solidFill>
                </a:rPr>
                <a:t>Bank 1</a:t>
              </a:r>
              <a:endParaRPr lang="en-US" sz="2800" b="1" i="1" dirty="0">
                <a:solidFill>
                  <a:schemeClr val="tx1"/>
                </a:solidFill>
              </a:endParaRPr>
            </a:p>
          </p:txBody>
        </p:sp>
        <p:sp>
          <p:nvSpPr>
            <p:cNvPr id="110" name="DRAM"/>
            <p:cNvSpPr/>
            <p:nvPr/>
          </p:nvSpPr>
          <p:spPr>
            <a:xfrm>
              <a:off x="5334000" y="5867400"/>
              <a:ext cx="3277723" cy="438912"/>
            </a:xfrm>
            <a:prstGeom prst="roundRect">
              <a:avLst>
                <a:gd name="adj" fmla="val 549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 dirty="0" smtClean="0">
                  <a:solidFill>
                    <a:schemeClr val="tx1"/>
                  </a:solidFill>
                </a:rPr>
                <a:t>Bank 0</a:t>
              </a:r>
              <a:endParaRPr lang="en-US" sz="2800" b="1" i="1" dirty="0">
                <a:solidFill>
                  <a:schemeClr val="tx1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 rot="5400000">
              <a:off x="6773927" y="4979207"/>
              <a:ext cx="3978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</p:grpSp>
      <p:cxnSp>
        <p:nvCxnSpPr>
          <p:cNvPr id="155" name="timeline"/>
          <p:cNvCxnSpPr/>
          <p:nvPr/>
        </p:nvCxnSpPr>
        <p:spPr>
          <a:xfrm flipV="1">
            <a:off x="533400" y="2563429"/>
            <a:ext cx="4114800" cy="7949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f1"/>
          <p:cNvSpPr/>
          <p:nvPr/>
        </p:nvSpPr>
        <p:spPr>
          <a:xfrm>
            <a:off x="1981200" y="1981200"/>
            <a:ext cx="1143000" cy="1609344"/>
          </a:xfrm>
          <a:prstGeom prst="roundRect">
            <a:avLst>
              <a:gd name="adj" fmla="val 4273"/>
            </a:avLst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Refresh</a:t>
            </a:r>
            <a:endParaRPr lang="en-US" sz="2000" b="1" dirty="0"/>
          </a:p>
        </p:txBody>
      </p:sp>
      <p:grpSp>
        <p:nvGrpSpPr>
          <p:cNvPr id="188" name="Group 187"/>
          <p:cNvGrpSpPr/>
          <p:nvPr/>
        </p:nvGrpSpPr>
        <p:grpSpPr>
          <a:xfrm>
            <a:off x="1981200" y="5716126"/>
            <a:ext cx="6630523" cy="684674"/>
            <a:chOff x="1981200" y="5716126"/>
            <a:chExt cx="6630523" cy="684674"/>
          </a:xfrm>
        </p:grpSpPr>
        <p:sp>
          <p:nvSpPr>
            <p:cNvPr id="128" name="ref1"/>
            <p:cNvSpPr/>
            <p:nvPr/>
          </p:nvSpPr>
          <p:spPr>
            <a:xfrm>
              <a:off x="1981200" y="6043394"/>
              <a:ext cx="276244" cy="281206"/>
            </a:xfrm>
            <a:prstGeom prst="roundRect">
              <a:avLst/>
            </a:prstGeom>
            <a:solidFill>
              <a:srgbClr val="FF8C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grpSp>
          <p:nvGrpSpPr>
            <p:cNvPr id="184" name="Group 183"/>
            <p:cNvGrpSpPr/>
            <p:nvPr/>
          </p:nvGrpSpPr>
          <p:grpSpPr>
            <a:xfrm>
              <a:off x="5334000" y="5716126"/>
              <a:ext cx="3277723" cy="684674"/>
              <a:chOff x="5334000" y="5716126"/>
              <a:chExt cx="3277723" cy="684674"/>
            </a:xfrm>
          </p:grpSpPr>
          <p:sp>
            <p:nvSpPr>
              <p:cNvPr id="174" name="DRAM"/>
              <p:cNvSpPr/>
              <p:nvPr/>
            </p:nvSpPr>
            <p:spPr>
              <a:xfrm>
                <a:off x="5334000" y="5867400"/>
                <a:ext cx="3277723" cy="457200"/>
              </a:xfrm>
              <a:prstGeom prst="roundRect">
                <a:avLst>
                  <a:gd name="adj" fmla="val 5494"/>
                </a:avLst>
              </a:prstGeom>
              <a:solidFill>
                <a:srgbClr val="FF000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78" name="new lock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24800" y="5716126"/>
                <a:ext cx="684674" cy="684674"/>
              </a:xfrm>
              <a:prstGeom prst="rect">
                <a:avLst/>
              </a:prstGeom>
            </p:spPr>
          </p:pic>
        </p:grpSp>
      </p:grpSp>
      <p:grpSp>
        <p:nvGrpSpPr>
          <p:cNvPr id="189" name="Group 188"/>
          <p:cNvGrpSpPr/>
          <p:nvPr/>
        </p:nvGrpSpPr>
        <p:grpSpPr>
          <a:xfrm>
            <a:off x="2362200" y="5335126"/>
            <a:ext cx="6249523" cy="684674"/>
            <a:chOff x="2362200" y="5335126"/>
            <a:chExt cx="6249523" cy="684674"/>
          </a:xfrm>
        </p:grpSpPr>
        <p:sp>
          <p:nvSpPr>
            <p:cNvPr id="130" name="ref1"/>
            <p:cNvSpPr/>
            <p:nvPr/>
          </p:nvSpPr>
          <p:spPr>
            <a:xfrm>
              <a:off x="2362200" y="5562600"/>
              <a:ext cx="276244" cy="281206"/>
            </a:xfrm>
            <a:prstGeom prst="roundRect">
              <a:avLst/>
            </a:prstGeom>
            <a:solidFill>
              <a:srgbClr val="FF8C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grpSp>
          <p:nvGrpSpPr>
            <p:cNvPr id="185" name="Group 184"/>
            <p:cNvGrpSpPr/>
            <p:nvPr/>
          </p:nvGrpSpPr>
          <p:grpSpPr>
            <a:xfrm>
              <a:off x="5334000" y="5335126"/>
              <a:ext cx="3277723" cy="684674"/>
              <a:chOff x="5334000" y="5335126"/>
              <a:chExt cx="3277723" cy="684674"/>
            </a:xfrm>
          </p:grpSpPr>
          <p:sp>
            <p:nvSpPr>
              <p:cNvPr id="175" name="DRAM"/>
              <p:cNvSpPr/>
              <p:nvPr/>
            </p:nvSpPr>
            <p:spPr>
              <a:xfrm>
                <a:off x="5334000" y="5410200"/>
                <a:ext cx="3277723" cy="453625"/>
              </a:xfrm>
              <a:prstGeom prst="roundRect">
                <a:avLst>
                  <a:gd name="adj" fmla="val 5494"/>
                </a:avLst>
              </a:prstGeom>
              <a:solidFill>
                <a:srgbClr val="FF000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79" name="new lock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24800" y="5335126"/>
                <a:ext cx="684674" cy="684674"/>
              </a:xfrm>
              <a:prstGeom prst="rect">
                <a:avLst/>
              </a:prstGeom>
            </p:spPr>
          </p:pic>
        </p:grpSp>
      </p:grpSp>
      <p:grpSp>
        <p:nvGrpSpPr>
          <p:cNvPr id="190" name="Group 189"/>
          <p:cNvGrpSpPr/>
          <p:nvPr/>
        </p:nvGrpSpPr>
        <p:grpSpPr>
          <a:xfrm>
            <a:off x="2771756" y="4877926"/>
            <a:ext cx="5839967" cy="684674"/>
            <a:chOff x="2771756" y="4877926"/>
            <a:chExt cx="5839967" cy="684674"/>
          </a:xfrm>
        </p:grpSpPr>
        <p:sp>
          <p:nvSpPr>
            <p:cNvPr id="160" name="ref1"/>
            <p:cNvSpPr/>
            <p:nvPr/>
          </p:nvSpPr>
          <p:spPr>
            <a:xfrm>
              <a:off x="2771756" y="5105400"/>
              <a:ext cx="276244" cy="281206"/>
            </a:xfrm>
            <a:prstGeom prst="roundRect">
              <a:avLst/>
            </a:prstGeom>
            <a:solidFill>
              <a:srgbClr val="FF8C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grpSp>
          <p:nvGrpSpPr>
            <p:cNvPr id="186" name="Group 185"/>
            <p:cNvGrpSpPr/>
            <p:nvPr/>
          </p:nvGrpSpPr>
          <p:grpSpPr>
            <a:xfrm>
              <a:off x="5334000" y="4877926"/>
              <a:ext cx="3277723" cy="684674"/>
              <a:chOff x="5334000" y="4877926"/>
              <a:chExt cx="3277723" cy="684674"/>
            </a:xfrm>
          </p:grpSpPr>
          <p:sp>
            <p:nvSpPr>
              <p:cNvPr id="176" name="DRAM"/>
              <p:cNvSpPr/>
              <p:nvPr/>
            </p:nvSpPr>
            <p:spPr>
              <a:xfrm>
                <a:off x="5334000" y="4974336"/>
                <a:ext cx="3277723" cy="450049"/>
              </a:xfrm>
              <a:prstGeom prst="roundRect">
                <a:avLst>
                  <a:gd name="adj" fmla="val 5494"/>
                </a:avLst>
              </a:prstGeom>
              <a:solidFill>
                <a:srgbClr val="FF000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82" name="new lock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24800" y="4877926"/>
                <a:ext cx="684674" cy="684674"/>
              </a:xfrm>
              <a:prstGeom prst="rect">
                <a:avLst/>
              </a:prstGeom>
            </p:spPr>
          </p:pic>
        </p:grpSp>
      </p:grpSp>
      <p:grpSp>
        <p:nvGrpSpPr>
          <p:cNvPr id="191" name="Group 190"/>
          <p:cNvGrpSpPr/>
          <p:nvPr/>
        </p:nvGrpSpPr>
        <p:grpSpPr>
          <a:xfrm>
            <a:off x="3533756" y="4420726"/>
            <a:ext cx="5077967" cy="684674"/>
            <a:chOff x="3533756" y="4420726"/>
            <a:chExt cx="5077967" cy="684674"/>
          </a:xfrm>
        </p:grpSpPr>
        <p:sp>
          <p:nvSpPr>
            <p:cNvPr id="161" name="ref1"/>
            <p:cNvSpPr/>
            <p:nvPr/>
          </p:nvSpPr>
          <p:spPr>
            <a:xfrm>
              <a:off x="3533756" y="4671794"/>
              <a:ext cx="276244" cy="281206"/>
            </a:xfrm>
            <a:prstGeom prst="roundRect">
              <a:avLst/>
            </a:prstGeom>
            <a:solidFill>
              <a:srgbClr val="FF8C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grpSp>
          <p:nvGrpSpPr>
            <p:cNvPr id="187" name="Group 186"/>
            <p:cNvGrpSpPr/>
            <p:nvPr/>
          </p:nvGrpSpPr>
          <p:grpSpPr>
            <a:xfrm>
              <a:off x="5334000" y="4420726"/>
              <a:ext cx="3277723" cy="684674"/>
              <a:chOff x="5334000" y="4420726"/>
              <a:chExt cx="3277723" cy="684674"/>
            </a:xfrm>
          </p:grpSpPr>
          <p:sp>
            <p:nvSpPr>
              <p:cNvPr id="177" name="DRAM"/>
              <p:cNvSpPr/>
              <p:nvPr/>
            </p:nvSpPr>
            <p:spPr>
              <a:xfrm>
                <a:off x="5334000" y="4562856"/>
                <a:ext cx="3277723" cy="420623"/>
              </a:xfrm>
              <a:prstGeom prst="roundRect">
                <a:avLst>
                  <a:gd name="adj" fmla="val 5494"/>
                </a:avLst>
              </a:prstGeom>
              <a:solidFill>
                <a:srgbClr val="FF000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83" name="new lock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24800" y="4420726"/>
                <a:ext cx="684674" cy="684674"/>
              </a:xfrm>
              <a:prstGeom prst="rect">
                <a:avLst/>
              </a:prstGeom>
            </p:spPr>
          </p:pic>
        </p:grpSp>
      </p:grpSp>
      <p:grpSp>
        <p:nvGrpSpPr>
          <p:cNvPr id="197" name="Group 196"/>
          <p:cNvGrpSpPr/>
          <p:nvPr/>
        </p:nvGrpSpPr>
        <p:grpSpPr>
          <a:xfrm>
            <a:off x="780366" y="4343400"/>
            <a:ext cx="2767460" cy="2057400"/>
            <a:chOff x="780366" y="4343400"/>
            <a:chExt cx="2767460" cy="2057400"/>
          </a:xfrm>
        </p:grpSpPr>
        <p:sp>
          <p:nvSpPr>
            <p:cNvPr id="195" name="Circular Arrow 194"/>
            <p:cNvSpPr/>
            <p:nvPr/>
          </p:nvSpPr>
          <p:spPr>
            <a:xfrm>
              <a:off x="780366" y="4463366"/>
              <a:ext cx="822960" cy="1937434"/>
            </a:xfrm>
            <a:prstGeom prst="circularArrow">
              <a:avLst>
                <a:gd name="adj1" fmla="val 12500"/>
                <a:gd name="adj2" fmla="val 2962361"/>
                <a:gd name="adj3" fmla="val 20457681"/>
                <a:gd name="adj4" fmla="val 3523906"/>
                <a:gd name="adj5" fmla="val 19027"/>
              </a:avLst>
            </a:prstGeom>
            <a:solidFill>
              <a:srgbClr val="064FBA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1295400" y="4343400"/>
              <a:ext cx="22524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064FBA"/>
                  </a:solidFill>
                </a:rPr>
                <a:t>Round-robin order</a:t>
              </a:r>
              <a:endParaRPr lang="en-US" sz="2000" b="1" dirty="0">
                <a:solidFill>
                  <a:srgbClr val="064FBA"/>
                </a:solidFill>
              </a:endParaRPr>
            </a:p>
          </p:txBody>
        </p:sp>
      </p:grpSp>
      <p:sp>
        <p:nvSpPr>
          <p:cNvPr id="66" name="ref1"/>
          <p:cNvSpPr/>
          <p:nvPr/>
        </p:nvSpPr>
        <p:spPr>
          <a:xfrm>
            <a:off x="2362200" y="5562600"/>
            <a:ext cx="276244" cy="28120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7" name="ref1"/>
          <p:cNvSpPr/>
          <p:nvPr/>
        </p:nvSpPr>
        <p:spPr>
          <a:xfrm>
            <a:off x="2770632" y="5105400"/>
            <a:ext cx="276244" cy="28120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8" name="ref1"/>
          <p:cNvSpPr/>
          <p:nvPr/>
        </p:nvSpPr>
        <p:spPr>
          <a:xfrm>
            <a:off x="3529584" y="4672584"/>
            <a:ext cx="276244" cy="28120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9" name="ref1"/>
          <p:cNvSpPr/>
          <p:nvPr/>
        </p:nvSpPr>
        <p:spPr>
          <a:xfrm>
            <a:off x="1981200" y="6044184"/>
            <a:ext cx="276244" cy="28120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70" name="TextBox 69"/>
          <p:cNvSpPr txBox="1"/>
          <p:nvPr/>
        </p:nvSpPr>
        <p:spPr>
          <a:xfrm rot="8573043">
            <a:off x="3236943" y="4875255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en-US" sz="2400" dirty="0"/>
          </a:p>
        </p:txBody>
      </p:sp>
      <p:grpSp>
        <p:nvGrpSpPr>
          <p:cNvPr id="3" name="punch cover"/>
          <p:cNvGrpSpPr/>
          <p:nvPr/>
        </p:nvGrpSpPr>
        <p:grpSpPr>
          <a:xfrm>
            <a:off x="0" y="1295399"/>
            <a:ext cx="9144000" cy="5410201"/>
            <a:chOff x="0" y="1295399"/>
            <a:chExt cx="9144000" cy="5410201"/>
          </a:xfrm>
        </p:grpSpPr>
        <p:sp>
          <p:nvSpPr>
            <p:cNvPr id="64" name="punchline"/>
            <p:cNvSpPr/>
            <p:nvPr/>
          </p:nvSpPr>
          <p:spPr>
            <a:xfrm>
              <a:off x="0" y="1295399"/>
              <a:ext cx="9144000" cy="5410201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7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i="1" dirty="0">
                <a:solidFill>
                  <a:schemeClr val="bg1"/>
                </a:solidFill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914400" y="3505200"/>
              <a:ext cx="7467600" cy="1077218"/>
            </a:xfrm>
            <a:prstGeom prst="rect">
              <a:avLst/>
            </a:prstGeom>
            <a:solidFill>
              <a:srgbClr val="064FBA"/>
            </a:solidFill>
            <a:ln>
              <a:solidFill>
                <a:srgbClr val="00000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3200" i="1" dirty="0" smtClean="0">
                  <a:solidFill>
                    <a:schemeClr val="bg1"/>
                  </a:solidFill>
                </a:rPr>
                <a:t>Per-bank refresh allows accesses to other banks while a bank is refreshing</a:t>
              </a:r>
              <a:endParaRPr lang="en-US" sz="3200" i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1648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 animBg="1"/>
      <p:bldP spid="66" grpId="0" animBg="1"/>
      <p:bldP spid="67" grpId="0" animBg="1"/>
      <p:bldP spid="68" grpId="0" animBg="1"/>
      <p:bldP spid="69" grpId="0" animBg="1"/>
      <p:bldP spid="7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Second Approach: SARP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Subarray Access-Refresh Parallelization (SARP)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Parallelizes </a:t>
            </a:r>
            <a:r>
              <a:rPr lang="en-US" dirty="0"/>
              <a:t>refreshes and accesses </a:t>
            </a:r>
            <a:r>
              <a:rPr lang="en-US" b="1" dirty="0"/>
              <a:t>within a </a:t>
            </a:r>
            <a:r>
              <a:rPr lang="en-US" b="1" dirty="0" smtClean="0"/>
              <a:t>bank</a:t>
            </a:r>
          </a:p>
          <a:p>
            <a:r>
              <a:rPr lang="en-US" u="sng" dirty="0" smtClean="0"/>
              <a:t>Problem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Shared address path </a:t>
            </a:r>
            <a:r>
              <a:rPr lang="en-US" dirty="0" smtClean="0"/>
              <a:t>for refreshes and accesses</a:t>
            </a:r>
          </a:p>
          <a:p>
            <a:r>
              <a:rPr lang="en-US" u="sng" dirty="0"/>
              <a:t>Solution</a:t>
            </a:r>
            <a:r>
              <a:rPr lang="en-US" dirty="0"/>
              <a:t>: Decouple the shared address </a:t>
            </a:r>
            <a:r>
              <a:rPr lang="en-US" dirty="0" smtClean="0"/>
              <a:t>path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50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1371600" y="4343400"/>
            <a:ext cx="4889053" cy="1570549"/>
            <a:chOff x="1371600" y="4343400"/>
            <a:chExt cx="4889053" cy="1570549"/>
          </a:xfrm>
        </p:grpSpPr>
        <p:grpSp>
          <p:nvGrpSpPr>
            <p:cNvPr id="73" name="Group 72"/>
            <p:cNvGrpSpPr/>
            <p:nvPr/>
          </p:nvGrpSpPr>
          <p:grpSpPr>
            <a:xfrm>
              <a:off x="4496645" y="4373049"/>
              <a:ext cx="1764008" cy="1540900"/>
              <a:chOff x="5121946" y="4105441"/>
              <a:chExt cx="1408174" cy="1152359"/>
            </a:xfrm>
          </p:grpSpPr>
          <p:sp>
            <p:nvSpPr>
              <p:cNvPr id="74" name="sa"/>
              <p:cNvSpPr/>
              <p:nvPr/>
            </p:nvSpPr>
            <p:spPr>
              <a:xfrm>
                <a:off x="5124451" y="4105441"/>
                <a:ext cx="1405669" cy="311039"/>
              </a:xfrm>
              <a:prstGeom prst="roundRect">
                <a:avLst>
                  <a:gd name="adj" fmla="val 549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5" name="sa"/>
              <p:cNvSpPr/>
              <p:nvPr/>
            </p:nvSpPr>
            <p:spPr>
              <a:xfrm>
                <a:off x="5124451" y="4526101"/>
                <a:ext cx="1405669" cy="311039"/>
              </a:xfrm>
              <a:prstGeom prst="roundRect">
                <a:avLst>
                  <a:gd name="adj" fmla="val 549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bg1"/>
                    </a:solidFill>
                  </a:rPr>
                  <a:t>Subarray</a:t>
                </a:r>
                <a:endParaRPr lang="en-US" sz="2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6" name="sa"/>
              <p:cNvSpPr/>
              <p:nvPr/>
            </p:nvSpPr>
            <p:spPr>
              <a:xfrm>
                <a:off x="5121946" y="4946761"/>
                <a:ext cx="1405669" cy="311039"/>
              </a:xfrm>
              <a:prstGeom prst="roundRect">
                <a:avLst>
                  <a:gd name="adj" fmla="val 5494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Bank I/O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2819400" y="4572000"/>
              <a:ext cx="1676400" cy="609600"/>
              <a:chOff x="2743200" y="4572000"/>
              <a:chExt cx="1676400" cy="609600"/>
            </a:xfrm>
          </p:grpSpPr>
          <p:cxnSp>
            <p:nvCxnSpPr>
              <p:cNvPr id="40" name="Elbow Connector 39"/>
              <p:cNvCxnSpPr/>
              <p:nvPr/>
            </p:nvCxnSpPr>
            <p:spPr>
              <a:xfrm flipV="1">
                <a:off x="3733800" y="4572000"/>
                <a:ext cx="685800" cy="304800"/>
              </a:xfrm>
              <a:prstGeom prst="bentConnector3">
                <a:avLst/>
              </a:prstGeom>
              <a:ln w="57150" cmpd="sng">
                <a:solidFill>
                  <a:srgbClr val="FF0000"/>
                </a:solidFill>
                <a:tailEnd type="triangle" w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Elbow Connector 42"/>
              <p:cNvCxnSpPr/>
              <p:nvPr/>
            </p:nvCxnSpPr>
            <p:spPr>
              <a:xfrm>
                <a:off x="3733800" y="4876800"/>
                <a:ext cx="685800" cy="304800"/>
              </a:xfrm>
              <a:prstGeom prst="bentConnector3">
                <a:avLst/>
              </a:prstGeom>
              <a:ln w="57150" cmpd="sng">
                <a:solidFill>
                  <a:srgbClr val="FF0000"/>
                </a:solidFill>
                <a:tailEnd type="triangle" w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flipH="1">
                <a:off x="2743200" y="4876800"/>
                <a:ext cx="990600" cy="0"/>
              </a:xfrm>
              <a:prstGeom prst="line">
                <a:avLst/>
              </a:prstGeom>
              <a:ln w="57150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1371600" y="4343400"/>
              <a:ext cx="2394808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Access </a:t>
              </a:r>
              <a:r>
                <a:rPr lang="en-US" sz="2400" u="sng" dirty="0" smtClean="0">
                  <a:solidFill>
                    <a:srgbClr val="FF0000"/>
                  </a:solidFill>
                </a:rPr>
                <a:t>or</a:t>
              </a:r>
              <a:r>
                <a:rPr lang="en-US" sz="2400" dirty="0" smtClean="0">
                  <a:solidFill>
                    <a:srgbClr val="FF0000"/>
                  </a:solidFill>
                </a:rPr>
                <a:t> Refresh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6275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Second Approach: SARP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Subarray Access-Refresh Parallelization (SARP)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Parallelizes </a:t>
            </a:r>
            <a:r>
              <a:rPr lang="en-US" dirty="0"/>
              <a:t>refreshes and accesses </a:t>
            </a:r>
            <a:r>
              <a:rPr lang="en-US" b="1" dirty="0"/>
              <a:t>within a </a:t>
            </a:r>
            <a:r>
              <a:rPr lang="en-US" b="1" dirty="0" smtClean="0"/>
              <a:t>bank</a:t>
            </a:r>
          </a:p>
          <a:p>
            <a:r>
              <a:rPr lang="en-US" u="sng" dirty="0" smtClean="0"/>
              <a:t>Problem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Shared address path </a:t>
            </a:r>
            <a:r>
              <a:rPr lang="en-US" dirty="0" smtClean="0"/>
              <a:t>for refreshes and accesses</a:t>
            </a:r>
          </a:p>
          <a:p>
            <a:r>
              <a:rPr lang="en-US" u="sng" dirty="0" smtClean="0"/>
              <a:t>Solution</a:t>
            </a:r>
            <a:r>
              <a:rPr lang="en-US" dirty="0" smtClean="0"/>
              <a:t>: Decouple the shared address path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51</a:t>
            </a:fld>
            <a:endParaRPr lang="en-US"/>
          </a:p>
        </p:txBody>
      </p:sp>
      <p:grpSp>
        <p:nvGrpSpPr>
          <p:cNvPr id="73" name="Group 72"/>
          <p:cNvGrpSpPr/>
          <p:nvPr/>
        </p:nvGrpSpPr>
        <p:grpSpPr>
          <a:xfrm>
            <a:off x="4496645" y="4373049"/>
            <a:ext cx="1764008" cy="1540900"/>
            <a:chOff x="5121946" y="4105441"/>
            <a:chExt cx="1408174" cy="1152359"/>
          </a:xfrm>
        </p:grpSpPr>
        <p:sp>
          <p:nvSpPr>
            <p:cNvPr id="74" name="sa"/>
            <p:cNvSpPr/>
            <p:nvPr/>
          </p:nvSpPr>
          <p:spPr>
            <a:xfrm>
              <a:off x="5124451" y="4105441"/>
              <a:ext cx="1405669" cy="311039"/>
            </a:xfrm>
            <a:prstGeom prst="roundRect">
              <a:avLst>
                <a:gd name="adj" fmla="val 5494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i="1" dirty="0">
                <a:solidFill>
                  <a:schemeClr val="bg1"/>
                </a:solidFill>
              </a:endParaRPr>
            </a:p>
          </p:txBody>
        </p:sp>
        <p:sp>
          <p:nvSpPr>
            <p:cNvPr id="75" name="sa"/>
            <p:cNvSpPr/>
            <p:nvPr/>
          </p:nvSpPr>
          <p:spPr>
            <a:xfrm>
              <a:off x="5124451" y="4526101"/>
              <a:ext cx="1405669" cy="311039"/>
            </a:xfrm>
            <a:prstGeom prst="roundRect">
              <a:avLst>
                <a:gd name="adj" fmla="val 5494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/>
                  </a:solidFill>
                </a:rPr>
                <a:t>Subarray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76" name="sa"/>
            <p:cNvSpPr/>
            <p:nvPr/>
          </p:nvSpPr>
          <p:spPr>
            <a:xfrm>
              <a:off x="5121946" y="4946761"/>
              <a:ext cx="1405669" cy="311039"/>
            </a:xfrm>
            <a:prstGeom prst="roundRect">
              <a:avLst>
                <a:gd name="adj" fmla="val 5494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Bank I/O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679396" y="4114800"/>
            <a:ext cx="2740204" cy="1295400"/>
            <a:chOff x="1679396" y="4114800"/>
            <a:chExt cx="2740204" cy="1295400"/>
          </a:xfrm>
        </p:grpSpPr>
        <p:sp>
          <p:nvSpPr>
            <p:cNvPr id="8" name="TextBox 7"/>
            <p:cNvSpPr txBox="1"/>
            <p:nvPr/>
          </p:nvSpPr>
          <p:spPr>
            <a:xfrm>
              <a:off x="1679396" y="4948535"/>
              <a:ext cx="103936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accent3">
                      <a:lumMod val="50000"/>
                    </a:schemeClr>
                  </a:solidFill>
                </a:rPr>
                <a:t>Access</a:t>
              </a:r>
              <a:endParaRPr lang="en-US" sz="24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79396" y="4114800"/>
              <a:ext cx="114000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3366FF"/>
                  </a:solidFill>
                </a:rPr>
                <a:t>Refresh</a:t>
              </a:r>
              <a:endParaRPr lang="en-US" sz="2400" b="1" dirty="0">
                <a:solidFill>
                  <a:srgbClr val="3366FF"/>
                </a:solidFill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2743200" y="4419600"/>
              <a:ext cx="1676400" cy="637032"/>
              <a:chOff x="2743200" y="4495800"/>
              <a:chExt cx="1676400" cy="637032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flipH="1">
                <a:off x="2743200" y="4495800"/>
                <a:ext cx="1371600" cy="0"/>
              </a:xfrm>
              <a:prstGeom prst="line">
                <a:avLst/>
              </a:prstGeom>
              <a:ln w="57150" cmpd="sng">
                <a:solidFill>
                  <a:srgbClr val="3366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V="1">
                <a:off x="4114800" y="4495800"/>
                <a:ext cx="0" cy="637032"/>
              </a:xfrm>
              <a:prstGeom prst="line">
                <a:avLst/>
              </a:prstGeom>
              <a:ln w="57150" cmpd="sng">
                <a:solidFill>
                  <a:srgbClr val="3366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4038600" y="4495800"/>
                <a:ext cx="381000" cy="0"/>
              </a:xfrm>
              <a:prstGeom prst="line">
                <a:avLst/>
              </a:prstGeom>
              <a:ln w="57150" cmpd="sng">
                <a:solidFill>
                  <a:srgbClr val="3366FF"/>
                </a:solidFill>
                <a:headEnd type="triangle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H="1">
                <a:off x="4114800" y="5105400"/>
                <a:ext cx="304800" cy="0"/>
              </a:xfrm>
              <a:prstGeom prst="line">
                <a:avLst/>
              </a:prstGeom>
              <a:ln w="57150" cmpd="sng">
                <a:solidFill>
                  <a:srgbClr val="3366FF"/>
                </a:solidFill>
                <a:headEnd type="triangle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3"/>
            <p:cNvGrpSpPr/>
            <p:nvPr/>
          </p:nvGrpSpPr>
          <p:grpSpPr>
            <a:xfrm flipV="1">
              <a:off x="2743200" y="4620768"/>
              <a:ext cx="1676400" cy="637032"/>
              <a:chOff x="2895600" y="4495800"/>
              <a:chExt cx="1676400" cy="637032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 flipH="1" flipV="1">
                <a:off x="2895600" y="4495800"/>
                <a:ext cx="1219200" cy="0"/>
              </a:xfrm>
              <a:prstGeom prst="line">
                <a:avLst/>
              </a:prstGeom>
              <a:ln w="57150" cmpd="sng">
                <a:solidFill>
                  <a:schemeClr val="accent3">
                    <a:lumMod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V="1">
                <a:off x="4114800" y="4495800"/>
                <a:ext cx="0" cy="637032"/>
              </a:xfrm>
              <a:prstGeom prst="line">
                <a:avLst/>
              </a:prstGeom>
              <a:ln w="57150" cmpd="sng">
                <a:solidFill>
                  <a:schemeClr val="accent3">
                    <a:lumMod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flipH="1" flipV="1">
                <a:off x="4038600" y="4495800"/>
                <a:ext cx="533400" cy="0"/>
              </a:xfrm>
              <a:prstGeom prst="line">
                <a:avLst/>
              </a:prstGeom>
              <a:ln w="57150" cmpd="sng">
                <a:solidFill>
                  <a:schemeClr val="accent3">
                    <a:lumMod val="50000"/>
                  </a:schemeClr>
                </a:solidFill>
                <a:headEnd type="triangle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H="1" flipV="1">
                <a:off x="4114800" y="5105400"/>
                <a:ext cx="457200" cy="0"/>
              </a:xfrm>
              <a:prstGeom prst="line">
                <a:avLst/>
              </a:prstGeom>
              <a:ln w="57150" cmpd="sng">
                <a:solidFill>
                  <a:schemeClr val="accent3">
                    <a:lumMod val="50000"/>
                  </a:schemeClr>
                </a:solidFill>
                <a:headEnd type="triangle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73104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Shortcomings of Per-Bank Refresh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Problem 1</a:t>
            </a:r>
            <a:r>
              <a:rPr lang="en-US" dirty="0" smtClean="0"/>
              <a:t>: Refreshes to different banks are scheduled in a </a:t>
            </a:r>
            <a:r>
              <a:rPr lang="en-US" dirty="0" smtClean="0">
                <a:solidFill>
                  <a:srgbClr val="FF0000"/>
                </a:solidFill>
              </a:rPr>
              <a:t>strict round-robin order </a:t>
            </a:r>
          </a:p>
          <a:p>
            <a:pPr lvl="1"/>
            <a:r>
              <a:rPr lang="en-US" dirty="0" smtClean="0"/>
              <a:t>The static ordering is hardwired into DRAM chips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Refreshes busy banks with many queued requests when other banks are idle</a:t>
            </a:r>
          </a:p>
          <a:p>
            <a:pPr lvl="1"/>
            <a:endParaRPr lang="en-US" dirty="0" smtClean="0"/>
          </a:p>
          <a:p>
            <a:r>
              <a:rPr lang="en-US" u="sng" dirty="0" smtClean="0">
                <a:solidFill>
                  <a:srgbClr val="064FBA"/>
                </a:solidFill>
              </a:rPr>
              <a:t>Key idea</a:t>
            </a:r>
            <a:r>
              <a:rPr lang="en-US" dirty="0" smtClean="0">
                <a:solidFill>
                  <a:srgbClr val="064FBA"/>
                </a:solidFill>
              </a:rPr>
              <a:t>: Schedule per-bank refreshes to idle banks opportunistically in a dynamic order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98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Shortcomings of </a:t>
            </a:r>
            <a:r>
              <a:rPr lang="en-US" dirty="0" smtClean="0"/>
              <a:t>Per-Bank Refresh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Problem 2</a:t>
            </a:r>
            <a:r>
              <a:rPr lang="en-US" dirty="0" smtClean="0"/>
              <a:t>: Banks that are being refreshed cannot concurrently serve memory requests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393924" y="4319806"/>
            <a:ext cx="711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</a:t>
            </a:r>
            <a:endParaRPr lang="en-US" sz="2000" dirty="0"/>
          </a:p>
        </p:txBody>
      </p:sp>
      <p:cxnSp>
        <p:nvCxnSpPr>
          <p:cNvPr id="27" name="timeline"/>
          <p:cNvCxnSpPr/>
          <p:nvPr/>
        </p:nvCxnSpPr>
        <p:spPr>
          <a:xfrm flipV="1">
            <a:off x="609600" y="4268494"/>
            <a:ext cx="4114800" cy="7949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RAM"/>
          <p:cNvSpPr/>
          <p:nvPr/>
        </p:nvSpPr>
        <p:spPr>
          <a:xfrm>
            <a:off x="5181600" y="3581400"/>
            <a:ext cx="3277723" cy="1295400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Bank 0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30" name="ref1"/>
          <p:cNvSpPr/>
          <p:nvPr/>
        </p:nvSpPr>
        <p:spPr>
          <a:xfrm>
            <a:off x="3429000" y="4114800"/>
            <a:ext cx="533400" cy="28120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RD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226036" y="3124200"/>
            <a:ext cx="2964964" cy="990600"/>
            <a:chOff x="1226036" y="3657600"/>
            <a:chExt cx="2964964" cy="990600"/>
          </a:xfrm>
        </p:grpSpPr>
        <p:sp>
          <p:nvSpPr>
            <p:cNvPr id="31" name="TextBox 30"/>
            <p:cNvSpPr txBox="1"/>
            <p:nvPr/>
          </p:nvSpPr>
          <p:spPr>
            <a:xfrm>
              <a:off x="1226036" y="3657600"/>
              <a:ext cx="296496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Delayed by refresh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32" name="Curved Connector 31"/>
            <p:cNvCxnSpPr/>
            <p:nvPr/>
          </p:nvCxnSpPr>
          <p:spPr>
            <a:xfrm rot="16200000" flipH="1">
              <a:off x="2933700" y="4152900"/>
              <a:ext cx="533400" cy="457200"/>
            </a:xfrm>
            <a:prstGeom prst="curvedConnector3">
              <a:avLst>
                <a:gd name="adj1" fmla="val 30866"/>
              </a:avLst>
            </a:prstGeom>
            <a:ln w="57150" cmpd="sng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990600" y="3581402"/>
            <a:ext cx="7467600" cy="1295402"/>
            <a:chOff x="990600" y="3581402"/>
            <a:chExt cx="7467600" cy="1295402"/>
          </a:xfrm>
        </p:grpSpPr>
        <p:sp>
          <p:nvSpPr>
            <p:cNvPr id="28" name="ref1"/>
            <p:cNvSpPr/>
            <p:nvPr/>
          </p:nvSpPr>
          <p:spPr>
            <a:xfrm>
              <a:off x="990600" y="4114800"/>
              <a:ext cx="2334768" cy="281206"/>
            </a:xfrm>
            <a:prstGeom prst="roundRect">
              <a:avLst/>
            </a:prstGeom>
            <a:solidFill>
              <a:srgbClr val="FF8C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Per-</a:t>
              </a:r>
              <a:r>
                <a:rPr lang="en-US" sz="2000" b="1" dirty="0"/>
                <a:t>B</a:t>
              </a:r>
              <a:r>
                <a:rPr lang="en-US" sz="2000" b="1" dirty="0" smtClean="0"/>
                <a:t>ank Refresh</a:t>
              </a:r>
              <a:endParaRPr lang="en-US" sz="2000" b="1" dirty="0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5180477" y="3581402"/>
              <a:ext cx="3277723" cy="1295402"/>
              <a:chOff x="5334000" y="3745137"/>
              <a:chExt cx="3277723" cy="1252003"/>
            </a:xfrm>
          </p:grpSpPr>
          <p:sp>
            <p:nvSpPr>
              <p:cNvPr id="40" name="DRAM"/>
              <p:cNvSpPr/>
              <p:nvPr/>
            </p:nvSpPr>
            <p:spPr>
              <a:xfrm>
                <a:off x="5334000" y="3745137"/>
                <a:ext cx="3277723" cy="1252003"/>
              </a:xfrm>
              <a:prstGeom prst="roundRect">
                <a:avLst>
                  <a:gd name="adj" fmla="val 5494"/>
                </a:avLst>
              </a:prstGeom>
              <a:solidFill>
                <a:srgbClr val="FF000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41" name="new lock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49723" y="3892431"/>
                <a:ext cx="684674" cy="684674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958064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Shortcomings of </a:t>
            </a:r>
            <a:r>
              <a:rPr lang="en-US" dirty="0" smtClean="0"/>
              <a:t>Per-Bank Refresh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Problem 2</a:t>
            </a:r>
            <a:r>
              <a:rPr lang="en-US" dirty="0" smtClean="0"/>
              <a:t>: Refreshing banks cannot concurrently serve memory requests</a:t>
            </a:r>
            <a:endParaRPr lang="en-US" dirty="0"/>
          </a:p>
          <a:p>
            <a:r>
              <a:rPr lang="en-US" u="sng" dirty="0" smtClean="0">
                <a:solidFill>
                  <a:srgbClr val="064FBA"/>
                </a:solidFill>
              </a:rPr>
              <a:t>Key idea</a:t>
            </a:r>
            <a:r>
              <a:rPr lang="en-US" dirty="0" smtClean="0">
                <a:solidFill>
                  <a:srgbClr val="064FBA"/>
                </a:solidFill>
              </a:rPr>
              <a:t>: Exploit </a:t>
            </a:r>
            <a:r>
              <a:rPr lang="en-US" b="1" dirty="0" smtClean="0">
                <a:solidFill>
                  <a:srgbClr val="064FBA"/>
                </a:solidFill>
              </a:rPr>
              <a:t>subarrays</a:t>
            </a:r>
            <a:r>
              <a:rPr lang="en-US" dirty="0" smtClean="0">
                <a:solidFill>
                  <a:srgbClr val="064FBA"/>
                </a:solidFill>
              </a:rPr>
              <a:t> within a bank to parallelize refreshes and accesses across </a:t>
            </a:r>
            <a:r>
              <a:rPr lang="en-US" b="1" dirty="0" smtClean="0">
                <a:solidFill>
                  <a:srgbClr val="064FBA"/>
                </a:solidFill>
              </a:rPr>
              <a:t>subarrays</a:t>
            </a:r>
            <a:endParaRPr lang="en-US" b="1" dirty="0">
              <a:solidFill>
                <a:srgbClr val="064FB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393924" y="3962400"/>
            <a:ext cx="711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</a:t>
            </a:r>
            <a:endParaRPr lang="en-US" sz="2000" dirty="0"/>
          </a:p>
        </p:txBody>
      </p:sp>
      <p:cxnSp>
        <p:nvCxnSpPr>
          <p:cNvPr id="27" name="timeline"/>
          <p:cNvCxnSpPr/>
          <p:nvPr/>
        </p:nvCxnSpPr>
        <p:spPr>
          <a:xfrm flipV="1">
            <a:off x="609600" y="3963694"/>
            <a:ext cx="4114800" cy="7949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RAM"/>
          <p:cNvSpPr/>
          <p:nvPr/>
        </p:nvSpPr>
        <p:spPr>
          <a:xfrm>
            <a:off x="5181600" y="3581400"/>
            <a:ext cx="3277723" cy="1295400"/>
          </a:xfrm>
          <a:prstGeom prst="roundRect">
            <a:avLst>
              <a:gd name="adj" fmla="val 54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Bank 0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181600" y="3581400"/>
            <a:ext cx="3277723" cy="1295400"/>
            <a:chOff x="4419600" y="4038600"/>
            <a:chExt cx="3277723" cy="457200"/>
          </a:xfrm>
        </p:grpSpPr>
        <p:sp>
          <p:nvSpPr>
            <p:cNvPr id="19" name="DRAM"/>
            <p:cNvSpPr/>
            <p:nvPr/>
          </p:nvSpPr>
          <p:spPr>
            <a:xfrm>
              <a:off x="4419600" y="4038600"/>
              <a:ext cx="3277723" cy="228600"/>
            </a:xfrm>
            <a:prstGeom prst="roundRect">
              <a:avLst>
                <a:gd name="adj" fmla="val 5494"/>
              </a:avLst>
            </a:prstGeom>
            <a:solidFill>
              <a:srgbClr val="064FBA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i="1" dirty="0" smtClean="0">
                  <a:solidFill>
                    <a:schemeClr val="bg1"/>
                  </a:solidFill>
                </a:rPr>
                <a:t>Subarray 1</a:t>
              </a:r>
              <a:endParaRPr lang="en-US" sz="3200" b="1" i="1" dirty="0">
                <a:solidFill>
                  <a:schemeClr val="bg1"/>
                </a:solidFill>
              </a:endParaRPr>
            </a:p>
          </p:txBody>
        </p:sp>
        <p:sp>
          <p:nvSpPr>
            <p:cNvPr id="21" name="DRAM"/>
            <p:cNvSpPr/>
            <p:nvPr/>
          </p:nvSpPr>
          <p:spPr>
            <a:xfrm>
              <a:off x="4419600" y="4267200"/>
              <a:ext cx="3277723" cy="228600"/>
            </a:xfrm>
            <a:prstGeom prst="roundRect">
              <a:avLst>
                <a:gd name="adj" fmla="val 5494"/>
              </a:avLst>
            </a:prstGeom>
            <a:solidFill>
              <a:srgbClr val="064FBA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i="1" dirty="0" smtClean="0">
                  <a:solidFill>
                    <a:schemeClr val="bg1"/>
                  </a:solidFill>
                </a:rPr>
                <a:t>Subarray 0</a:t>
              </a:r>
              <a:endParaRPr lang="en-US" sz="3200" b="1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" name="ref1"/>
          <p:cNvSpPr/>
          <p:nvPr/>
        </p:nvSpPr>
        <p:spPr>
          <a:xfrm>
            <a:off x="2133600" y="3810000"/>
            <a:ext cx="533400" cy="28120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RD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181600" y="4190993"/>
            <a:ext cx="3352800" cy="708406"/>
            <a:chOff x="5335123" y="4334314"/>
            <a:chExt cx="3352800" cy="684674"/>
          </a:xfrm>
        </p:grpSpPr>
        <p:sp>
          <p:nvSpPr>
            <p:cNvPr id="14" name="DRAM"/>
            <p:cNvSpPr/>
            <p:nvPr/>
          </p:nvSpPr>
          <p:spPr>
            <a:xfrm>
              <a:off x="5335123" y="4369672"/>
              <a:ext cx="3277723" cy="627474"/>
            </a:xfrm>
            <a:prstGeom prst="roundRect">
              <a:avLst>
                <a:gd name="adj" fmla="val 5494"/>
              </a:avLst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i="1" dirty="0">
                <a:solidFill>
                  <a:schemeClr val="tx1"/>
                </a:solidFill>
              </a:endParaRPr>
            </a:p>
          </p:txBody>
        </p:sp>
        <p:pic>
          <p:nvPicPr>
            <p:cNvPr id="15" name="new lock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3249" y="4334314"/>
              <a:ext cx="684674" cy="684674"/>
            </a:xfrm>
            <a:prstGeom prst="rect">
              <a:avLst/>
            </a:prstGeom>
          </p:spPr>
        </p:pic>
      </p:grpSp>
      <p:cxnSp>
        <p:nvCxnSpPr>
          <p:cNvPr id="17" name="timeline"/>
          <p:cNvCxnSpPr/>
          <p:nvPr/>
        </p:nvCxnSpPr>
        <p:spPr>
          <a:xfrm flipV="1">
            <a:off x="609600" y="4577778"/>
            <a:ext cx="4114800" cy="7949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f1"/>
          <p:cNvSpPr/>
          <p:nvPr/>
        </p:nvSpPr>
        <p:spPr>
          <a:xfrm>
            <a:off x="990600" y="4424084"/>
            <a:ext cx="2334768" cy="281206"/>
          </a:xfrm>
          <a:prstGeom prst="roundRect">
            <a:avLst/>
          </a:prstGeom>
          <a:solidFill>
            <a:srgbClr val="FF8C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Subarray Refresh</a:t>
            </a:r>
            <a:endParaRPr lang="en-US" sz="20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609600" y="4268494"/>
            <a:ext cx="4495800" cy="451422"/>
            <a:chOff x="609600" y="4268494"/>
            <a:chExt cx="4495800" cy="451422"/>
          </a:xfrm>
        </p:grpSpPr>
        <p:sp>
          <p:nvSpPr>
            <p:cNvPr id="22" name="TextBox 21"/>
            <p:cNvSpPr txBox="1"/>
            <p:nvPr/>
          </p:nvSpPr>
          <p:spPr>
            <a:xfrm>
              <a:off x="4393924" y="4319806"/>
              <a:ext cx="7114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</a:t>
              </a:r>
              <a:endParaRPr lang="en-US" sz="2000" dirty="0"/>
            </a:p>
          </p:txBody>
        </p:sp>
        <p:cxnSp>
          <p:nvCxnSpPr>
            <p:cNvPr id="24" name="timeline"/>
            <p:cNvCxnSpPr/>
            <p:nvPr/>
          </p:nvCxnSpPr>
          <p:spPr>
            <a:xfrm flipV="1">
              <a:off x="609600" y="4268494"/>
              <a:ext cx="4114800" cy="7949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1600200" y="3733800"/>
            <a:ext cx="1677330" cy="2209800"/>
            <a:chOff x="1600200" y="3733800"/>
            <a:chExt cx="1677330" cy="2209800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2667001" y="3733800"/>
              <a:ext cx="0" cy="1676400"/>
            </a:xfrm>
            <a:prstGeom prst="line">
              <a:avLst/>
            </a:prstGeom>
            <a:ln w="38100" cmpd="sng">
              <a:solidFill>
                <a:srgbClr val="77933C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2133600" y="3733800"/>
              <a:ext cx="0" cy="1676400"/>
            </a:xfrm>
            <a:prstGeom prst="line">
              <a:avLst/>
            </a:prstGeom>
            <a:ln w="38100" cmpd="sng">
              <a:solidFill>
                <a:srgbClr val="77933C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600200" y="5420380"/>
              <a:ext cx="16773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accent3">
                      <a:lumMod val="75000"/>
                    </a:schemeClr>
                  </a:solidFill>
                </a:rPr>
                <a:t>Parallelize</a:t>
              </a:r>
              <a:endParaRPr lang="en-US" sz="2800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9572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0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Motivation and Key Ideas</a:t>
            </a:r>
          </a:p>
          <a:p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DRAM and Refresh Background</a:t>
            </a:r>
          </a:p>
          <a:p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Our Mechanisms</a:t>
            </a:r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Results</a:t>
            </a:r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2364-6BA0-48AA-B029-3ED219201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42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41698</TotalTime>
  <Words>2187</Words>
  <Application>Microsoft Macintosh PowerPoint</Application>
  <PresentationFormat>On-screen Show (4:3)</PresentationFormat>
  <Paragraphs>600</Paragraphs>
  <Slides>51</Slides>
  <Notes>41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3" baseType="lpstr">
      <vt:lpstr>Office Theme</vt:lpstr>
      <vt:lpstr>Equation</vt:lpstr>
      <vt:lpstr>Improving DRAM Performance  by Parallelizing Refreshes with Accesses</vt:lpstr>
      <vt:lpstr>Executive Summary</vt:lpstr>
      <vt:lpstr>Outline</vt:lpstr>
      <vt:lpstr>Refresh Penalty</vt:lpstr>
      <vt:lpstr>Existing Refresh Modes</vt:lpstr>
      <vt:lpstr>Shortcomings of Per-Bank Refresh</vt:lpstr>
      <vt:lpstr>Shortcomings of Per-Bank Refresh</vt:lpstr>
      <vt:lpstr>Shortcomings of Per-Bank Refresh</vt:lpstr>
      <vt:lpstr>Outline</vt:lpstr>
      <vt:lpstr>DRAM System Organization</vt:lpstr>
      <vt:lpstr>DRAM Refresh Frequency</vt:lpstr>
      <vt:lpstr>Increasing Performance Impact</vt:lpstr>
      <vt:lpstr>All-Bank vs. Per-Bank Refresh</vt:lpstr>
      <vt:lpstr>Shortcomings of Per-Bank Refresh</vt:lpstr>
      <vt:lpstr>Outline</vt:lpstr>
      <vt:lpstr>Our First Approach: DARP</vt:lpstr>
      <vt:lpstr>1) Out-of-Order Per-Bank Refresh </vt:lpstr>
      <vt:lpstr>1) Out-of-Order Per-Bank Refresh </vt:lpstr>
      <vt:lpstr>Outline</vt:lpstr>
      <vt:lpstr>Refresh Interference on Upcoming Requests</vt:lpstr>
      <vt:lpstr>DRAM Write Draining </vt:lpstr>
      <vt:lpstr>2) Write-Refresh Parallelization</vt:lpstr>
      <vt:lpstr>Outline</vt:lpstr>
      <vt:lpstr>Our Second Approach: SARP</vt:lpstr>
      <vt:lpstr>Our Second Approach: SARP</vt:lpstr>
      <vt:lpstr>Our Second Approach: SARP</vt:lpstr>
      <vt:lpstr>Outline</vt:lpstr>
      <vt:lpstr>Methodology</vt:lpstr>
      <vt:lpstr>Comparison Points</vt:lpstr>
      <vt:lpstr>System Performance</vt:lpstr>
      <vt:lpstr>Energy Efficiency</vt:lpstr>
      <vt:lpstr>Other Results and Discussion in the Paper</vt:lpstr>
      <vt:lpstr>Executive Summary</vt:lpstr>
      <vt:lpstr>Improving DRAM Performance  by Parallelizing Refreshes with Accesses</vt:lpstr>
      <vt:lpstr>Backup</vt:lpstr>
      <vt:lpstr>Comparison to Concurrent Work</vt:lpstr>
      <vt:lpstr>Performance Impact of Refreshes</vt:lpstr>
      <vt:lpstr>Temporal Flexibility</vt:lpstr>
      <vt:lpstr>Refresh</vt:lpstr>
      <vt:lpstr>Unfairness (                                 )</vt:lpstr>
      <vt:lpstr>Power Overhead</vt:lpstr>
      <vt:lpstr>Refresh Interval (7.8μs)</vt:lpstr>
      <vt:lpstr>Die Area Overhead</vt:lpstr>
      <vt:lpstr>System Performance</vt:lpstr>
      <vt:lpstr>Effect of Memory Intensity</vt:lpstr>
      <vt:lpstr>DDR4 FGR</vt:lpstr>
      <vt:lpstr>Performance Breakdown</vt:lpstr>
      <vt:lpstr>tFAW Sweep</vt:lpstr>
      <vt:lpstr>Performance Degradation using Per-Bank Refresh</vt:lpstr>
      <vt:lpstr>Our Second Approach: SARP</vt:lpstr>
      <vt:lpstr>Our Second Approach: SARP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yoongu</dc:creator>
  <cp:lastModifiedBy>Onur Mutlu</cp:lastModifiedBy>
  <cp:revision>2630</cp:revision>
  <cp:lastPrinted>2014-02-14T17:32:35Z</cp:lastPrinted>
  <dcterms:created xsi:type="dcterms:W3CDTF">2013-09-15T19:19:07Z</dcterms:created>
  <dcterms:modified xsi:type="dcterms:W3CDTF">2014-02-20T00:06:45Z</dcterms:modified>
</cp:coreProperties>
</file>