
<file path=[Content_Types].xml><?xml version="1.0" encoding="utf-8"?>
<Types xmlns="http://schemas.openxmlformats.org/package/2006/content-types">
  <Default Extension="xml" ContentType="application/xml"/>
  <Default Extension="jpeg" ContentType="image/jpeg"/>
  <Default Extension="xlsx" ContentType="application/vnd.openxmlformats-officedocument.spreadsheetml.sheet"/>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1"/>
  </p:notesMasterIdLst>
  <p:sldIdLst>
    <p:sldId id="257" r:id="rId2"/>
    <p:sldId id="353" r:id="rId3"/>
    <p:sldId id="344" r:id="rId4"/>
    <p:sldId id="394" r:id="rId5"/>
    <p:sldId id="352" r:id="rId6"/>
    <p:sldId id="413" r:id="rId7"/>
    <p:sldId id="395" r:id="rId8"/>
    <p:sldId id="354" r:id="rId9"/>
    <p:sldId id="419" r:id="rId10"/>
    <p:sldId id="420" r:id="rId11"/>
    <p:sldId id="421" r:id="rId12"/>
    <p:sldId id="422" r:id="rId13"/>
    <p:sldId id="428" r:id="rId14"/>
    <p:sldId id="410" r:id="rId15"/>
    <p:sldId id="396" r:id="rId16"/>
    <p:sldId id="358" r:id="rId17"/>
    <p:sldId id="367" r:id="rId18"/>
    <p:sldId id="397" r:id="rId19"/>
    <p:sldId id="359" r:id="rId20"/>
    <p:sldId id="435" r:id="rId21"/>
    <p:sldId id="366" r:id="rId22"/>
    <p:sldId id="368" r:id="rId23"/>
    <p:sldId id="414" r:id="rId24"/>
    <p:sldId id="398" r:id="rId25"/>
    <p:sldId id="348" r:id="rId26"/>
    <p:sldId id="349" r:id="rId27"/>
    <p:sldId id="355" r:id="rId28"/>
    <p:sldId id="399" r:id="rId29"/>
    <p:sldId id="365" r:id="rId30"/>
    <p:sldId id="391" r:id="rId31"/>
    <p:sldId id="400" r:id="rId32"/>
    <p:sldId id="423" r:id="rId33"/>
    <p:sldId id="424" r:id="rId34"/>
    <p:sldId id="401" r:id="rId35"/>
    <p:sldId id="406" r:id="rId36"/>
    <p:sldId id="403" r:id="rId37"/>
    <p:sldId id="409" r:id="rId38"/>
    <p:sldId id="425" r:id="rId39"/>
    <p:sldId id="427" r:id="rId40"/>
    <p:sldId id="426" r:id="rId41"/>
    <p:sldId id="405" r:id="rId42"/>
    <p:sldId id="408" r:id="rId43"/>
    <p:sldId id="402" r:id="rId44"/>
    <p:sldId id="429" r:id="rId45"/>
    <p:sldId id="416" r:id="rId46"/>
    <p:sldId id="430" r:id="rId47"/>
    <p:sldId id="345" r:id="rId48"/>
    <p:sldId id="381" r:id="rId49"/>
    <p:sldId id="383" r:id="rId50"/>
    <p:sldId id="384" r:id="rId51"/>
    <p:sldId id="385" r:id="rId52"/>
    <p:sldId id="386" r:id="rId53"/>
    <p:sldId id="387" r:id="rId54"/>
    <p:sldId id="388" r:id="rId55"/>
    <p:sldId id="389" r:id="rId56"/>
    <p:sldId id="390" r:id="rId57"/>
    <p:sldId id="382" r:id="rId58"/>
    <p:sldId id="267" r:id="rId59"/>
    <p:sldId id="273" r:id="rId60"/>
    <p:sldId id="278" r:id="rId61"/>
    <p:sldId id="313" r:id="rId62"/>
    <p:sldId id="331" r:id="rId63"/>
    <p:sldId id="332" r:id="rId64"/>
    <p:sldId id="308" r:id="rId65"/>
    <p:sldId id="333" r:id="rId66"/>
    <p:sldId id="334" r:id="rId67"/>
    <p:sldId id="335" r:id="rId68"/>
    <p:sldId id="336" r:id="rId69"/>
    <p:sldId id="286" r:id="rId7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lastIdx="1" clrIdx="0">
    <p:extLst/>
  </p:cmAuthor>
  <p:cmAuthor id="2" name="Microsoft Office User" initials="Office [2]" lastIdx="1" clrIdx="1">
    <p:extLst/>
  </p:cmAuthor>
  <p:cmAuthor id="3" name="Microsoft Office User" initials="Office [3]" lastIdx="1"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144EB"/>
    <a:srgbClr val="431A65"/>
    <a:srgbClr val="C39BE1"/>
    <a:srgbClr val="DDAFFF"/>
    <a:srgbClr val="431B66"/>
    <a:srgbClr val="8A3ACA"/>
    <a:srgbClr val="8B71A6"/>
    <a:srgbClr val="755D88"/>
    <a:srgbClr val="70AD47"/>
    <a:srgbClr val="5382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17" autoAdjust="0"/>
    <p:restoredTop sz="76211" autoAdjust="0"/>
  </p:normalViewPr>
  <p:slideViewPr>
    <p:cSldViewPr snapToGrid="0">
      <p:cViewPr>
        <p:scale>
          <a:sx n="89" d="100"/>
          <a:sy n="89" d="100"/>
        </p:scale>
        <p:origin x="1552" y="144"/>
      </p:cViewPr>
      <p:guideLst>
        <p:guide orient="horz" pos="2160"/>
        <p:guide pos="2880"/>
      </p:guideLst>
    </p:cSldViewPr>
  </p:slideViewPr>
  <p:notesTextViewPr>
    <p:cViewPr>
      <p:scale>
        <a:sx n="1" d="1"/>
        <a:sy n="1" d="1"/>
      </p:scale>
      <p:origin x="0" y="0"/>
    </p:cViewPr>
  </p:notesTextViewPr>
  <p:sorterViewPr>
    <p:cViewPr>
      <p:scale>
        <a:sx n="100" d="100"/>
        <a:sy n="100" d="100"/>
      </p:scale>
      <p:origin x="0" y="-11184"/>
    </p:cViewPr>
  </p:sorterViewPr>
  <p:notesViewPr>
    <p:cSldViewPr snapToGrid="0">
      <p:cViewPr varScale="1">
        <p:scale>
          <a:sx n="91" d="100"/>
          <a:sy n="91" d="100"/>
        </p:scale>
        <p:origin x="2112"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notesMaster" Target="notesMasters/notesMaster1.xml"/><Relationship Id="rId72" Type="http://schemas.openxmlformats.org/officeDocument/2006/relationships/commentAuthors" Target="commentAuthor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presProps" Target="presProps.xml"/><Relationship Id="rId74" Type="http://schemas.openxmlformats.org/officeDocument/2006/relationships/viewProps" Target="viewProps.xml"/><Relationship Id="rId75" Type="http://schemas.openxmlformats.org/officeDocument/2006/relationships/theme" Target="theme/theme1.xml"/><Relationship Id="rId76"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microsoft.com/office/2011/relationships/chartStyle" Target="style3.xml"/><Relationship Id="rId2" Type="http://schemas.microsoft.com/office/2011/relationships/chartColorStyle" Target="colors3.xml"/><Relationship Id="rId3"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microsoft.com/office/2011/relationships/chartStyle" Target="style4.xml"/><Relationship Id="rId2" Type="http://schemas.microsoft.com/office/2011/relationships/chartColorStyle" Target="colors4.xml"/><Relationship Id="rId3"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microsoft.com/office/2011/relationships/chartStyle" Target="style5.xml"/><Relationship Id="rId2" Type="http://schemas.microsoft.com/office/2011/relationships/chartColorStyle" Target="colors5.xml"/><Relationship Id="rId3"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Y-Values</c:v>
                </c:pt>
              </c:strCache>
            </c:strRef>
          </c:tx>
          <c:spPr>
            <a:ln w="57150" cap="rnd" cmpd="sng">
              <a:solidFill>
                <a:schemeClr val="accent1"/>
              </a:solidFill>
              <a:round/>
            </a:ln>
            <a:effectLst/>
          </c:spPr>
          <c:marker>
            <c:symbol val="none"/>
          </c:marker>
          <c:xVal>
            <c:numRef>
              <c:f>Sheet1!$A$2:$A$10</c:f>
              <c:numCache>
                <c:formatCode>General</c:formatCode>
                <c:ptCount val="9"/>
                <c:pt idx="0">
                  <c:v>0.0</c:v>
                </c:pt>
                <c:pt idx="1">
                  <c:v>1.0</c:v>
                </c:pt>
                <c:pt idx="2">
                  <c:v>2.0</c:v>
                </c:pt>
                <c:pt idx="3">
                  <c:v>3.0</c:v>
                </c:pt>
                <c:pt idx="4">
                  <c:v>4.0</c:v>
                </c:pt>
                <c:pt idx="5">
                  <c:v>5.0</c:v>
                </c:pt>
                <c:pt idx="6">
                  <c:v>6.0</c:v>
                </c:pt>
                <c:pt idx="7">
                  <c:v>7.0</c:v>
                </c:pt>
              </c:numCache>
            </c:numRef>
          </c:xVal>
          <c:yVal>
            <c:numRef>
              <c:f>Sheet1!$B$2:$B$10</c:f>
              <c:numCache>
                <c:formatCode>General</c:formatCode>
                <c:ptCount val="9"/>
              </c:numCache>
            </c:numRef>
          </c:yVal>
          <c:smooth val="1"/>
          <c:extLst xmlns:c16r2="http://schemas.microsoft.com/office/drawing/2015/06/chart">
            <c:ext xmlns:c16="http://schemas.microsoft.com/office/drawing/2014/chart" uri="{C3380CC4-5D6E-409C-BE32-E72D297353CC}">
              <c16:uniqueId val="{00000000-3C58-4F61-8CE2-0D3283FBA0FE}"/>
            </c:ext>
          </c:extLst>
        </c:ser>
        <c:dLbls>
          <c:showLegendKey val="0"/>
          <c:showVal val="0"/>
          <c:showCatName val="0"/>
          <c:showSerName val="0"/>
          <c:showPercent val="0"/>
          <c:showBubbleSize val="0"/>
        </c:dLbls>
        <c:axId val="-2127681056"/>
        <c:axId val="-2127159280"/>
      </c:scatterChart>
      <c:valAx>
        <c:axId val="-2127681056"/>
        <c:scaling>
          <c:orientation val="minMax"/>
          <c:max val="6.0"/>
          <c:min val="0.0"/>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r>
                  <a:rPr lang="en-US" sz="2800" dirty="0" smtClean="0">
                    <a:solidFill>
                      <a:schemeClr val="tx1"/>
                    </a:solidFill>
                    <a:latin typeface="Cambria" panose="02040503050406030204" pitchFamily="18" charset="0"/>
                  </a:rPr>
                  <a:t>Refresh</a:t>
                </a:r>
                <a:r>
                  <a:rPr lang="en-US" sz="2800" baseline="0" dirty="0" smtClean="0">
                    <a:solidFill>
                      <a:schemeClr val="tx1"/>
                    </a:solidFill>
                    <a:latin typeface="Cambria" panose="02040503050406030204" pitchFamily="18" charset="0"/>
                  </a:rPr>
                  <a:t> Interval (s)</a:t>
                </a:r>
                <a:endParaRPr lang="en-US" sz="2800" dirty="0">
                  <a:solidFill>
                    <a:schemeClr val="tx1"/>
                  </a:solidFill>
                  <a:latin typeface="Cambria" panose="02040503050406030204" pitchFamily="18" charset="0"/>
                </a:endParaRPr>
              </a:p>
            </c:rich>
          </c:tx>
          <c:layout/>
          <c:overlay val="0"/>
          <c:spPr>
            <a:noFill/>
            <a:ln>
              <a:noFill/>
            </a:ln>
            <a:effectLst/>
          </c:spPr>
          <c:txPr>
            <a:bodyPr rot="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endParaRPr lang="en-US"/>
            </a:p>
          </c:txPr>
        </c:title>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Cambria" panose="02040503050406030204" pitchFamily="18" charset="0"/>
                <a:ea typeface="+mn-ea"/>
                <a:cs typeface="+mn-cs"/>
              </a:defRPr>
            </a:pPr>
            <a:endParaRPr lang="en-US"/>
          </a:p>
        </c:txPr>
        <c:crossAx val="-2127159280"/>
        <c:crosses val="autoZero"/>
        <c:crossBetween val="midCat"/>
      </c:valAx>
      <c:valAx>
        <c:axId val="-2127159280"/>
        <c:scaling>
          <c:orientation val="minMax"/>
          <c:max val="1.0"/>
          <c:min val="0.0"/>
        </c:scaling>
        <c:delete val="0"/>
        <c:axPos val="l"/>
        <c:majorGridlines>
          <c:spPr>
            <a:ln w="15875" cap="flat" cmpd="sng" algn="ctr">
              <a:noFill/>
              <a:round/>
            </a:ln>
            <a:effectLst/>
          </c:spPr>
        </c:majorGridlines>
        <c:title>
          <c:tx>
            <c:rich>
              <a:bodyPr rot="-540000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r>
                  <a:rPr lang="en-US" sz="2800" b="0" i="0" u="none" strike="noStrike" baseline="0" dirty="0" smtClean="0">
                    <a:effectLst/>
                  </a:rPr>
                  <a:t>Probability of </a:t>
                </a:r>
                <a:r>
                  <a:rPr lang="en-US" sz="2800" dirty="0" smtClean="0">
                    <a:solidFill>
                      <a:schemeClr val="tx1"/>
                    </a:solidFill>
                    <a:latin typeface="Cambria" panose="02040503050406030204" pitchFamily="18" charset="0"/>
                  </a:rPr>
                  <a:t>Read</a:t>
                </a:r>
                <a:r>
                  <a:rPr lang="en-US" sz="2800" baseline="0" dirty="0" smtClean="0">
                    <a:solidFill>
                      <a:schemeClr val="tx1"/>
                    </a:solidFill>
                    <a:latin typeface="Cambria" panose="02040503050406030204" pitchFamily="18" charset="0"/>
                  </a:rPr>
                  <a:t> </a:t>
                </a:r>
                <a:r>
                  <a:rPr lang="en-US" sz="2800" dirty="0" smtClean="0">
                    <a:solidFill>
                      <a:schemeClr val="tx1"/>
                    </a:solidFill>
                    <a:latin typeface="Cambria" panose="02040503050406030204" pitchFamily="18" charset="0"/>
                  </a:rPr>
                  <a:t>Failure</a:t>
                </a:r>
                <a:endParaRPr lang="en-US" sz="2800" dirty="0">
                  <a:solidFill>
                    <a:schemeClr val="tx1"/>
                  </a:solidFill>
                  <a:latin typeface="Cambria" panose="02040503050406030204" pitchFamily="18" charset="0"/>
                </a:endParaRPr>
              </a:p>
            </c:rich>
          </c:tx>
          <c:layout>
            <c:manualLayout>
              <c:xMode val="edge"/>
              <c:yMode val="edge"/>
              <c:x val="0.00718390804597701"/>
              <c:y val="0.0684161376628991"/>
            </c:manualLayout>
          </c:layout>
          <c:overlay val="0"/>
          <c:spPr>
            <a:noFill/>
            <a:ln>
              <a:noFill/>
            </a:ln>
            <a:effectLst/>
          </c:spPr>
          <c:txPr>
            <a:bodyPr rot="-540000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endParaRPr lang="en-US"/>
            </a:p>
          </c:txPr>
        </c:title>
        <c:numFmt formatCode="#,##0.00" sourceLinked="0"/>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Cambria" panose="02040503050406030204" pitchFamily="18" charset="0"/>
                <a:ea typeface="+mn-ea"/>
                <a:cs typeface="+mn-cs"/>
              </a:defRPr>
            </a:pPr>
            <a:endParaRPr lang="en-US"/>
          </a:p>
        </c:txPr>
        <c:crossAx val="-2127681056"/>
        <c:crosses val="autoZero"/>
        <c:crossBetween val="midCat"/>
        <c:majorUnit val="0.2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Sheet1!$E$1</c:f>
              <c:strCache>
                <c:ptCount val="1"/>
                <c:pt idx="0">
                  <c:v>Column3</c:v>
                </c:pt>
              </c:strCache>
            </c:strRef>
          </c:tx>
          <c:spPr>
            <a:ln w="57150" cap="rnd">
              <a:solidFill>
                <a:schemeClr val="accent4"/>
              </a:solidFill>
              <a:round/>
            </a:ln>
            <a:effectLst/>
          </c:spPr>
          <c:marker>
            <c:symbol val="none"/>
          </c:marker>
          <c:xVal>
            <c:numRef>
              <c:f>Sheet1!$A$2:$A$63</c:f>
              <c:numCache>
                <c:formatCode>General</c:formatCode>
                <c:ptCount val="62"/>
                <c:pt idx="0">
                  <c:v>0.256</c:v>
                </c:pt>
                <c:pt idx="1">
                  <c:v>0.32</c:v>
                </c:pt>
                <c:pt idx="2">
                  <c:v>0.384</c:v>
                </c:pt>
                <c:pt idx="3">
                  <c:v>0.448</c:v>
                </c:pt>
                <c:pt idx="4">
                  <c:v>0.512</c:v>
                </c:pt>
                <c:pt idx="5">
                  <c:v>0.575999999999999</c:v>
                </c:pt>
                <c:pt idx="6">
                  <c:v>0.64</c:v>
                </c:pt>
                <c:pt idx="7">
                  <c:v>0.703999999999999</c:v>
                </c:pt>
                <c:pt idx="8">
                  <c:v>0.768</c:v>
                </c:pt>
                <c:pt idx="9">
                  <c:v>0.831999999999999</c:v>
                </c:pt>
                <c:pt idx="10">
                  <c:v>0.896</c:v>
                </c:pt>
                <c:pt idx="11">
                  <c:v>0.959999999999999</c:v>
                </c:pt>
                <c:pt idx="12">
                  <c:v>1.024</c:v>
                </c:pt>
                <c:pt idx="13">
                  <c:v>1.088</c:v>
                </c:pt>
                <c:pt idx="14">
                  <c:v>1.15199999999999</c:v>
                </c:pt>
                <c:pt idx="15">
                  <c:v>1.21599999999999</c:v>
                </c:pt>
                <c:pt idx="16">
                  <c:v>1.28</c:v>
                </c:pt>
                <c:pt idx="17">
                  <c:v>1.344</c:v>
                </c:pt>
                <c:pt idx="18">
                  <c:v>1.407999999999989</c:v>
                </c:pt>
                <c:pt idx="19">
                  <c:v>1.47199999999999</c:v>
                </c:pt>
                <c:pt idx="20">
                  <c:v>1.536</c:v>
                </c:pt>
                <c:pt idx="21">
                  <c:v>1.6</c:v>
                </c:pt>
                <c:pt idx="22">
                  <c:v>1.66399999999999</c:v>
                </c:pt>
                <c:pt idx="23">
                  <c:v>1.72799999999999</c:v>
                </c:pt>
                <c:pt idx="24">
                  <c:v>1.792</c:v>
                </c:pt>
                <c:pt idx="25">
                  <c:v>1.856</c:v>
                </c:pt>
                <c:pt idx="26">
                  <c:v>1.919999999999989</c:v>
                </c:pt>
                <c:pt idx="27">
                  <c:v>1.98399999999999</c:v>
                </c:pt>
                <c:pt idx="28">
                  <c:v>2.048</c:v>
                </c:pt>
                <c:pt idx="29">
                  <c:v>2.112</c:v>
                </c:pt>
                <c:pt idx="30">
                  <c:v>2.176</c:v>
                </c:pt>
                <c:pt idx="31">
                  <c:v>2.24</c:v>
                </c:pt>
                <c:pt idx="32">
                  <c:v>2.30399999999999</c:v>
                </c:pt>
                <c:pt idx="33">
                  <c:v>2.36799999999999</c:v>
                </c:pt>
                <c:pt idx="34">
                  <c:v>2.43199999999999</c:v>
                </c:pt>
                <c:pt idx="35">
                  <c:v>2.495999999999988</c:v>
                </c:pt>
                <c:pt idx="36">
                  <c:v>2.56</c:v>
                </c:pt>
                <c:pt idx="37">
                  <c:v>2.624</c:v>
                </c:pt>
                <c:pt idx="38">
                  <c:v>2.688</c:v>
                </c:pt>
                <c:pt idx="39">
                  <c:v>2.75199999999999</c:v>
                </c:pt>
                <c:pt idx="40">
                  <c:v>2.81599999999999</c:v>
                </c:pt>
                <c:pt idx="41">
                  <c:v>2.87999999999999</c:v>
                </c:pt>
                <c:pt idx="42">
                  <c:v>2.94399999999999</c:v>
                </c:pt>
                <c:pt idx="43">
                  <c:v>3.008</c:v>
                </c:pt>
                <c:pt idx="44">
                  <c:v>3.072</c:v>
                </c:pt>
                <c:pt idx="45">
                  <c:v>3.136</c:v>
                </c:pt>
                <c:pt idx="46">
                  <c:v>3.2</c:v>
                </c:pt>
                <c:pt idx="47">
                  <c:v>3.26399999999999</c:v>
                </c:pt>
                <c:pt idx="48">
                  <c:v>3.32799999999999</c:v>
                </c:pt>
                <c:pt idx="49">
                  <c:v>3.39199999999999</c:v>
                </c:pt>
                <c:pt idx="50">
                  <c:v>3.45599999999999</c:v>
                </c:pt>
                <c:pt idx="51">
                  <c:v>3.52</c:v>
                </c:pt>
                <c:pt idx="52">
                  <c:v>3.584</c:v>
                </c:pt>
                <c:pt idx="53">
                  <c:v>3.648</c:v>
                </c:pt>
                <c:pt idx="54">
                  <c:v>3.712</c:v>
                </c:pt>
                <c:pt idx="55">
                  <c:v>3.77599999999999</c:v>
                </c:pt>
                <c:pt idx="56">
                  <c:v>3.83999999999999</c:v>
                </c:pt>
                <c:pt idx="57">
                  <c:v>3.90399999999999</c:v>
                </c:pt>
                <c:pt idx="58">
                  <c:v>3.96799999999999</c:v>
                </c:pt>
                <c:pt idx="59">
                  <c:v>4.032</c:v>
                </c:pt>
                <c:pt idx="60">
                  <c:v>4.096</c:v>
                </c:pt>
              </c:numCache>
            </c:numRef>
          </c:xVal>
          <c:yVal>
            <c:numRef>
              <c:f>Sheet1!$E$2:$E$63</c:f>
              <c:numCache>
                <c:formatCode>General</c:formatCode>
                <c:ptCount val="62"/>
                <c:pt idx="0">
                  <c:v>0.0</c:v>
                </c:pt>
                <c:pt idx="1">
                  <c:v>0.0</c:v>
                </c:pt>
                <c:pt idx="2">
                  <c:v>0.0</c:v>
                </c:pt>
                <c:pt idx="3">
                  <c:v>0.0</c:v>
                </c:pt>
                <c:pt idx="4">
                  <c:v>0.0</c:v>
                </c:pt>
                <c:pt idx="5">
                  <c:v>0.0</c:v>
                </c:pt>
                <c:pt idx="6">
                  <c:v>0.0</c:v>
                </c:pt>
                <c:pt idx="7">
                  <c:v>0.0</c:v>
                </c:pt>
                <c:pt idx="8">
                  <c:v>0.0</c:v>
                </c:pt>
                <c:pt idx="9">
                  <c:v>0.0</c:v>
                </c:pt>
                <c:pt idx="10">
                  <c:v>0.0</c:v>
                </c:pt>
                <c:pt idx="11">
                  <c:v>0.0</c:v>
                </c:pt>
                <c:pt idx="12">
                  <c:v>0.0</c:v>
                </c:pt>
                <c:pt idx="13">
                  <c:v>0.0</c:v>
                </c:pt>
                <c:pt idx="14">
                  <c:v>0.0</c:v>
                </c:pt>
                <c:pt idx="15">
                  <c:v>0.0</c:v>
                </c:pt>
                <c:pt idx="16">
                  <c:v>0.0</c:v>
                </c:pt>
                <c:pt idx="17">
                  <c:v>0.0</c:v>
                </c:pt>
                <c:pt idx="18">
                  <c:v>0.0</c:v>
                </c:pt>
                <c:pt idx="19">
                  <c:v>0.010526</c:v>
                </c:pt>
                <c:pt idx="20">
                  <c:v>0.010526</c:v>
                </c:pt>
                <c:pt idx="21">
                  <c:v>0.157895</c:v>
                </c:pt>
                <c:pt idx="22">
                  <c:v>0.421053</c:v>
                </c:pt>
                <c:pt idx="23">
                  <c:v>0.568420999999999</c:v>
                </c:pt>
                <c:pt idx="24">
                  <c:v>0.810525999999999</c:v>
                </c:pt>
                <c:pt idx="25">
                  <c:v>0.989473999999999</c:v>
                </c:pt>
                <c:pt idx="26">
                  <c:v>0.989473999999999</c:v>
                </c:pt>
                <c:pt idx="27">
                  <c:v>1.0</c:v>
                </c:pt>
                <c:pt idx="28">
                  <c:v>1.0</c:v>
                </c:pt>
                <c:pt idx="29">
                  <c:v>1.0</c:v>
                </c:pt>
                <c:pt idx="30">
                  <c:v>1.0</c:v>
                </c:pt>
                <c:pt idx="31">
                  <c:v>1.0</c:v>
                </c:pt>
                <c:pt idx="32">
                  <c:v>1.0</c:v>
                </c:pt>
                <c:pt idx="33">
                  <c:v>1.0</c:v>
                </c:pt>
                <c:pt idx="34">
                  <c:v>1.0</c:v>
                </c:pt>
                <c:pt idx="35">
                  <c:v>1.0</c:v>
                </c:pt>
                <c:pt idx="36">
                  <c:v>1.0</c:v>
                </c:pt>
                <c:pt idx="37">
                  <c:v>1.0</c:v>
                </c:pt>
                <c:pt idx="38">
                  <c:v>1.0</c:v>
                </c:pt>
                <c:pt idx="39">
                  <c:v>1.0</c:v>
                </c:pt>
                <c:pt idx="40">
                  <c:v>1.0</c:v>
                </c:pt>
                <c:pt idx="41">
                  <c:v>1.0</c:v>
                </c:pt>
                <c:pt idx="42">
                  <c:v>1.0</c:v>
                </c:pt>
                <c:pt idx="43">
                  <c:v>1.0</c:v>
                </c:pt>
                <c:pt idx="44">
                  <c:v>1.0</c:v>
                </c:pt>
                <c:pt idx="45">
                  <c:v>1.0</c:v>
                </c:pt>
                <c:pt idx="46">
                  <c:v>1.0</c:v>
                </c:pt>
                <c:pt idx="47">
                  <c:v>1.0</c:v>
                </c:pt>
                <c:pt idx="48">
                  <c:v>1.0</c:v>
                </c:pt>
                <c:pt idx="49">
                  <c:v>1.0</c:v>
                </c:pt>
                <c:pt idx="50">
                  <c:v>1.0</c:v>
                </c:pt>
                <c:pt idx="51">
                  <c:v>1.0</c:v>
                </c:pt>
                <c:pt idx="52">
                  <c:v>1.0</c:v>
                </c:pt>
                <c:pt idx="53">
                  <c:v>1.0</c:v>
                </c:pt>
                <c:pt idx="54">
                  <c:v>1.0</c:v>
                </c:pt>
                <c:pt idx="55">
                  <c:v>1.0</c:v>
                </c:pt>
                <c:pt idx="56">
                  <c:v>1.0</c:v>
                </c:pt>
                <c:pt idx="57">
                  <c:v>1.0</c:v>
                </c:pt>
                <c:pt idx="58">
                  <c:v>1.0</c:v>
                </c:pt>
                <c:pt idx="59">
                  <c:v>1.0</c:v>
                </c:pt>
                <c:pt idx="60">
                  <c:v>1.0</c:v>
                </c:pt>
              </c:numCache>
            </c:numRef>
          </c:yVal>
          <c:smooth val="0"/>
          <c:extLst xmlns:c16r2="http://schemas.microsoft.com/office/drawing/2015/06/chart">
            <c:ext xmlns:c16="http://schemas.microsoft.com/office/drawing/2014/chart" uri="{C3380CC4-5D6E-409C-BE32-E72D297353CC}">
              <c16:uniqueId val="{00000000-2460-432F-822C-30DE2975ACD7}"/>
            </c:ext>
          </c:extLst>
        </c:ser>
        <c:dLbls>
          <c:showLegendKey val="0"/>
          <c:showVal val="0"/>
          <c:showCatName val="0"/>
          <c:showSerName val="0"/>
          <c:showPercent val="0"/>
          <c:showBubbleSize val="0"/>
        </c:dLbls>
        <c:axId val="-2126827808"/>
        <c:axId val="-2123555840"/>
      </c:scatterChart>
      <c:valAx>
        <c:axId val="-2126827808"/>
        <c:scaling>
          <c:orientation val="minMax"/>
          <c:max val="2.0"/>
          <c:min val="1.5"/>
        </c:scaling>
        <c:delete val="1"/>
        <c:axPos val="b"/>
        <c:numFmt formatCode="#,##0.0" sourceLinked="0"/>
        <c:majorTickMark val="out"/>
        <c:minorTickMark val="none"/>
        <c:tickLblPos val="nextTo"/>
        <c:crossAx val="-2123555840"/>
        <c:crosses val="autoZero"/>
        <c:crossBetween val="midCat"/>
      </c:valAx>
      <c:valAx>
        <c:axId val="-2123555840"/>
        <c:scaling>
          <c:orientation val="minMax"/>
          <c:max val="1.01"/>
          <c:min val="-0.01"/>
        </c:scaling>
        <c:delete val="1"/>
        <c:axPos val="l"/>
        <c:numFmt formatCode="#,##0.00" sourceLinked="0"/>
        <c:majorTickMark val="out"/>
        <c:minorTickMark val="none"/>
        <c:tickLblPos val="nextTo"/>
        <c:crossAx val="-2126827808"/>
        <c:crosses val="autoZero"/>
        <c:crossBetween val="midCat"/>
        <c:majorUnit val="0.2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Y-Values</c:v>
                </c:pt>
              </c:strCache>
            </c:strRef>
          </c:tx>
          <c:spPr>
            <a:ln w="57150" cap="rnd" cmpd="sng">
              <a:solidFill>
                <a:schemeClr val="accent1"/>
              </a:solidFill>
              <a:round/>
            </a:ln>
            <a:effectLst/>
          </c:spPr>
          <c:marker>
            <c:symbol val="none"/>
          </c:marker>
          <c:xVal>
            <c:numRef>
              <c:f>Sheet1!$A$2:$A$62</c:f>
              <c:numCache>
                <c:formatCode>General</c:formatCode>
                <c:ptCount val="61"/>
                <c:pt idx="0">
                  <c:v>0.256</c:v>
                </c:pt>
                <c:pt idx="1">
                  <c:v>0.32</c:v>
                </c:pt>
                <c:pt idx="2">
                  <c:v>0.384</c:v>
                </c:pt>
                <c:pt idx="3">
                  <c:v>0.448</c:v>
                </c:pt>
                <c:pt idx="4">
                  <c:v>0.512</c:v>
                </c:pt>
                <c:pt idx="5">
                  <c:v>0.575999999999999</c:v>
                </c:pt>
                <c:pt idx="6">
                  <c:v>0.64</c:v>
                </c:pt>
                <c:pt idx="7">
                  <c:v>0.703999999999999</c:v>
                </c:pt>
                <c:pt idx="8">
                  <c:v>0.768</c:v>
                </c:pt>
                <c:pt idx="9">
                  <c:v>0.831999999999999</c:v>
                </c:pt>
                <c:pt idx="10">
                  <c:v>0.896</c:v>
                </c:pt>
                <c:pt idx="11">
                  <c:v>0.959999999999999</c:v>
                </c:pt>
                <c:pt idx="12">
                  <c:v>1.024</c:v>
                </c:pt>
                <c:pt idx="13">
                  <c:v>1.088</c:v>
                </c:pt>
                <c:pt idx="14">
                  <c:v>1.15199999999999</c:v>
                </c:pt>
                <c:pt idx="15">
                  <c:v>1.21599999999999</c:v>
                </c:pt>
                <c:pt idx="16">
                  <c:v>1.28</c:v>
                </c:pt>
                <c:pt idx="17">
                  <c:v>1.344</c:v>
                </c:pt>
                <c:pt idx="18">
                  <c:v>1.407999999999989</c:v>
                </c:pt>
                <c:pt idx="19">
                  <c:v>1.47199999999999</c:v>
                </c:pt>
                <c:pt idx="20">
                  <c:v>1.536</c:v>
                </c:pt>
                <c:pt idx="21">
                  <c:v>1.6</c:v>
                </c:pt>
                <c:pt idx="22">
                  <c:v>1.66399999999999</c:v>
                </c:pt>
                <c:pt idx="23">
                  <c:v>1.72799999999999</c:v>
                </c:pt>
                <c:pt idx="24">
                  <c:v>1.792</c:v>
                </c:pt>
                <c:pt idx="25">
                  <c:v>1.856</c:v>
                </c:pt>
                <c:pt idx="26">
                  <c:v>1.919999999999989</c:v>
                </c:pt>
                <c:pt idx="27">
                  <c:v>1.98399999999999</c:v>
                </c:pt>
                <c:pt idx="28">
                  <c:v>2.048</c:v>
                </c:pt>
                <c:pt idx="29">
                  <c:v>2.112</c:v>
                </c:pt>
                <c:pt idx="30">
                  <c:v>2.176</c:v>
                </c:pt>
                <c:pt idx="31">
                  <c:v>2.24</c:v>
                </c:pt>
                <c:pt idx="32">
                  <c:v>2.30399999999999</c:v>
                </c:pt>
                <c:pt idx="33">
                  <c:v>2.36799999999999</c:v>
                </c:pt>
                <c:pt idx="34">
                  <c:v>2.43199999999999</c:v>
                </c:pt>
                <c:pt idx="35">
                  <c:v>2.495999999999988</c:v>
                </c:pt>
                <c:pt idx="36">
                  <c:v>2.56</c:v>
                </c:pt>
                <c:pt idx="37">
                  <c:v>2.624</c:v>
                </c:pt>
                <c:pt idx="38">
                  <c:v>2.688</c:v>
                </c:pt>
                <c:pt idx="39">
                  <c:v>2.75199999999999</c:v>
                </c:pt>
                <c:pt idx="40">
                  <c:v>2.81599999999999</c:v>
                </c:pt>
                <c:pt idx="41">
                  <c:v>2.87999999999999</c:v>
                </c:pt>
                <c:pt idx="42">
                  <c:v>2.94399999999999</c:v>
                </c:pt>
                <c:pt idx="43">
                  <c:v>3.008</c:v>
                </c:pt>
                <c:pt idx="44">
                  <c:v>3.072</c:v>
                </c:pt>
                <c:pt idx="45">
                  <c:v>3.136</c:v>
                </c:pt>
                <c:pt idx="46">
                  <c:v>3.2</c:v>
                </c:pt>
                <c:pt idx="47">
                  <c:v>3.26399999999999</c:v>
                </c:pt>
                <c:pt idx="48">
                  <c:v>3.32799999999999</c:v>
                </c:pt>
                <c:pt idx="49">
                  <c:v>3.39199999999999</c:v>
                </c:pt>
                <c:pt idx="50">
                  <c:v>3.45599999999999</c:v>
                </c:pt>
                <c:pt idx="51">
                  <c:v>3.52</c:v>
                </c:pt>
                <c:pt idx="52">
                  <c:v>3.584</c:v>
                </c:pt>
                <c:pt idx="53">
                  <c:v>3.648</c:v>
                </c:pt>
                <c:pt idx="54">
                  <c:v>3.712</c:v>
                </c:pt>
                <c:pt idx="55">
                  <c:v>3.77599999999999</c:v>
                </c:pt>
                <c:pt idx="56">
                  <c:v>3.83999999999999</c:v>
                </c:pt>
                <c:pt idx="57">
                  <c:v>3.90399999999999</c:v>
                </c:pt>
                <c:pt idx="58">
                  <c:v>3.96799999999999</c:v>
                </c:pt>
                <c:pt idx="59">
                  <c:v>4.032</c:v>
                </c:pt>
                <c:pt idx="60">
                  <c:v>4.096</c:v>
                </c:pt>
              </c:numCache>
            </c:numRef>
          </c:xVal>
          <c:yVal>
            <c:numRef>
              <c:f>Sheet1!$B$2:$B$62</c:f>
              <c:numCache>
                <c:formatCode>General</c:formatCode>
                <c:ptCount val="61"/>
              </c:numCache>
            </c:numRef>
          </c:yVal>
          <c:smooth val="1"/>
          <c:extLst xmlns:c16r2="http://schemas.microsoft.com/office/drawing/2015/06/chart">
            <c:ext xmlns:c16="http://schemas.microsoft.com/office/drawing/2014/chart" uri="{C3380CC4-5D6E-409C-BE32-E72D297353CC}">
              <c16:uniqueId val="{00000000-3C58-4F61-8CE2-0D3283FBA0FE}"/>
            </c:ext>
          </c:extLst>
        </c:ser>
        <c:ser>
          <c:idx val="1"/>
          <c:order val="1"/>
          <c:tx>
            <c:strRef>
              <c:f>Sheet1!$C$1</c:f>
              <c:strCache>
                <c:ptCount val="1"/>
                <c:pt idx="0">
                  <c:v>Column1</c:v>
                </c:pt>
              </c:strCache>
            </c:strRef>
          </c:tx>
          <c:spPr>
            <a:ln w="57150" cap="rnd">
              <a:solidFill>
                <a:schemeClr val="accent2"/>
              </a:solidFill>
              <a:round/>
            </a:ln>
            <a:effectLst/>
          </c:spPr>
          <c:marker>
            <c:symbol val="none"/>
          </c:marker>
          <c:xVal>
            <c:numRef>
              <c:f>Sheet1!$A$2:$A$62</c:f>
              <c:numCache>
                <c:formatCode>General</c:formatCode>
                <c:ptCount val="61"/>
                <c:pt idx="0">
                  <c:v>0.256</c:v>
                </c:pt>
                <c:pt idx="1">
                  <c:v>0.32</c:v>
                </c:pt>
                <c:pt idx="2">
                  <c:v>0.384</c:v>
                </c:pt>
                <c:pt idx="3">
                  <c:v>0.448</c:v>
                </c:pt>
                <c:pt idx="4">
                  <c:v>0.512</c:v>
                </c:pt>
                <c:pt idx="5">
                  <c:v>0.575999999999999</c:v>
                </c:pt>
                <c:pt idx="6">
                  <c:v>0.64</c:v>
                </c:pt>
                <c:pt idx="7">
                  <c:v>0.703999999999999</c:v>
                </c:pt>
                <c:pt idx="8">
                  <c:v>0.768</c:v>
                </c:pt>
                <c:pt idx="9">
                  <c:v>0.831999999999999</c:v>
                </c:pt>
                <c:pt idx="10">
                  <c:v>0.896</c:v>
                </c:pt>
                <c:pt idx="11">
                  <c:v>0.959999999999999</c:v>
                </c:pt>
                <c:pt idx="12">
                  <c:v>1.024</c:v>
                </c:pt>
                <c:pt idx="13">
                  <c:v>1.088</c:v>
                </c:pt>
                <c:pt idx="14">
                  <c:v>1.15199999999999</c:v>
                </c:pt>
                <c:pt idx="15">
                  <c:v>1.21599999999999</c:v>
                </c:pt>
                <c:pt idx="16">
                  <c:v>1.28</c:v>
                </c:pt>
                <c:pt idx="17">
                  <c:v>1.344</c:v>
                </c:pt>
                <c:pt idx="18">
                  <c:v>1.407999999999989</c:v>
                </c:pt>
                <c:pt idx="19">
                  <c:v>1.47199999999999</c:v>
                </c:pt>
                <c:pt idx="20">
                  <c:v>1.536</c:v>
                </c:pt>
                <c:pt idx="21">
                  <c:v>1.6</c:v>
                </c:pt>
                <c:pt idx="22">
                  <c:v>1.66399999999999</c:v>
                </c:pt>
                <c:pt idx="23">
                  <c:v>1.72799999999999</c:v>
                </c:pt>
                <c:pt idx="24">
                  <c:v>1.792</c:v>
                </c:pt>
                <c:pt idx="25">
                  <c:v>1.856</c:v>
                </c:pt>
                <c:pt idx="26">
                  <c:v>1.919999999999989</c:v>
                </c:pt>
                <c:pt idx="27">
                  <c:v>1.98399999999999</c:v>
                </c:pt>
                <c:pt idx="28">
                  <c:v>2.048</c:v>
                </c:pt>
                <c:pt idx="29">
                  <c:v>2.112</c:v>
                </c:pt>
                <c:pt idx="30">
                  <c:v>2.176</c:v>
                </c:pt>
                <c:pt idx="31">
                  <c:v>2.24</c:v>
                </c:pt>
                <c:pt idx="32">
                  <c:v>2.30399999999999</c:v>
                </c:pt>
                <c:pt idx="33">
                  <c:v>2.36799999999999</c:v>
                </c:pt>
                <c:pt idx="34">
                  <c:v>2.43199999999999</c:v>
                </c:pt>
                <c:pt idx="35">
                  <c:v>2.495999999999988</c:v>
                </c:pt>
                <c:pt idx="36">
                  <c:v>2.56</c:v>
                </c:pt>
                <c:pt idx="37">
                  <c:v>2.624</c:v>
                </c:pt>
                <c:pt idx="38">
                  <c:v>2.688</c:v>
                </c:pt>
                <c:pt idx="39">
                  <c:v>2.75199999999999</c:v>
                </c:pt>
                <c:pt idx="40">
                  <c:v>2.81599999999999</c:v>
                </c:pt>
                <c:pt idx="41">
                  <c:v>2.87999999999999</c:v>
                </c:pt>
                <c:pt idx="42">
                  <c:v>2.94399999999999</c:v>
                </c:pt>
                <c:pt idx="43">
                  <c:v>3.008</c:v>
                </c:pt>
                <c:pt idx="44">
                  <c:v>3.072</c:v>
                </c:pt>
                <c:pt idx="45">
                  <c:v>3.136</c:v>
                </c:pt>
                <c:pt idx="46">
                  <c:v>3.2</c:v>
                </c:pt>
                <c:pt idx="47">
                  <c:v>3.26399999999999</c:v>
                </c:pt>
                <c:pt idx="48">
                  <c:v>3.32799999999999</c:v>
                </c:pt>
                <c:pt idx="49">
                  <c:v>3.39199999999999</c:v>
                </c:pt>
                <c:pt idx="50">
                  <c:v>3.45599999999999</c:v>
                </c:pt>
                <c:pt idx="51">
                  <c:v>3.52</c:v>
                </c:pt>
                <c:pt idx="52">
                  <c:v>3.584</c:v>
                </c:pt>
                <c:pt idx="53">
                  <c:v>3.648</c:v>
                </c:pt>
                <c:pt idx="54">
                  <c:v>3.712</c:v>
                </c:pt>
                <c:pt idx="55">
                  <c:v>3.77599999999999</c:v>
                </c:pt>
                <c:pt idx="56">
                  <c:v>3.83999999999999</c:v>
                </c:pt>
                <c:pt idx="57">
                  <c:v>3.90399999999999</c:v>
                </c:pt>
                <c:pt idx="58">
                  <c:v>3.96799999999999</c:v>
                </c:pt>
                <c:pt idx="59">
                  <c:v>4.032</c:v>
                </c:pt>
                <c:pt idx="60">
                  <c:v>4.096</c:v>
                </c:pt>
              </c:numCache>
            </c:numRef>
          </c:xVal>
          <c:yVal>
            <c:numRef>
              <c:f>Sheet1!$C$2:$C$62</c:f>
              <c:numCache>
                <c:formatCode>General</c:formatCode>
                <c:ptCount val="61"/>
              </c:numCache>
            </c:numRef>
          </c:yVal>
          <c:smooth val="1"/>
          <c:extLst xmlns:c16r2="http://schemas.microsoft.com/office/drawing/2015/06/chart">
            <c:ext xmlns:c16="http://schemas.microsoft.com/office/drawing/2014/chart" uri="{C3380CC4-5D6E-409C-BE32-E72D297353CC}">
              <c16:uniqueId val="{00000000-3625-4DA6-A2C5-C9D0756BAB85}"/>
            </c:ext>
          </c:extLst>
        </c:ser>
        <c:ser>
          <c:idx val="2"/>
          <c:order val="2"/>
          <c:tx>
            <c:strRef>
              <c:f>Sheet1!$D$1</c:f>
              <c:strCache>
                <c:ptCount val="1"/>
                <c:pt idx="0">
                  <c:v>Column2</c:v>
                </c:pt>
              </c:strCache>
            </c:strRef>
          </c:tx>
          <c:spPr>
            <a:ln w="57150" cap="rnd">
              <a:solidFill>
                <a:schemeClr val="accent3"/>
              </a:solidFill>
              <a:round/>
            </a:ln>
            <a:effectLst/>
          </c:spPr>
          <c:marker>
            <c:symbol val="none"/>
          </c:marker>
          <c:xVal>
            <c:numRef>
              <c:f>Sheet1!$A$2:$A$62</c:f>
              <c:numCache>
                <c:formatCode>General</c:formatCode>
                <c:ptCount val="61"/>
                <c:pt idx="0">
                  <c:v>0.256</c:v>
                </c:pt>
                <c:pt idx="1">
                  <c:v>0.32</c:v>
                </c:pt>
                <c:pt idx="2">
                  <c:v>0.384</c:v>
                </c:pt>
                <c:pt idx="3">
                  <c:v>0.448</c:v>
                </c:pt>
                <c:pt idx="4">
                  <c:v>0.512</c:v>
                </c:pt>
                <c:pt idx="5">
                  <c:v>0.575999999999999</c:v>
                </c:pt>
                <c:pt idx="6">
                  <c:v>0.64</c:v>
                </c:pt>
                <c:pt idx="7">
                  <c:v>0.703999999999999</c:v>
                </c:pt>
                <c:pt idx="8">
                  <c:v>0.768</c:v>
                </c:pt>
                <c:pt idx="9">
                  <c:v>0.831999999999999</c:v>
                </c:pt>
                <c:pt idx="10">
                  <c:v>0.896</c:v>
                </c:pt>
                <c:pt idx="11">
                  <c:v>0.959999999999999</c:v>
                </c:pt>
                <c:pt idx="12">
                  <c:v>1.024</c:v>
                </c:pt>
                <c:pt idx="13">
                  <c:v>1.088</c:v>
                </c:pt>
                <c:pt idx="14">
                  <c:v>1.15199999999999</c:v>
                </c:pt>
                <c:pt idx="15">
                  <c:v>1.21599999999999</c:v>
                </c:pt>
                <c:pt idx="16">
                  <c:v>1.28</c:v>
                </c:pt>
                <c:pt idx="17">
                  <c:v>1.344</c:v>
                </c:pt>
                <c:pt idx="18">
                  <c:v>1.407999999999989</c:v>
                </c:pt>
                <c:pt idx="19">
                  <c:v>1.47199999999999</c:v>
                </c:pt>
                <c:pt idx="20">
                  <c:v>1.536</c:v>
                </c:pt>
                <c:pt idx="21">
                  <c:v>1.6</c:v>
                </c:pt>
                <c:pt idx="22">
                  <c:v>1.66399999999999</c:v>
                </c:pt>
                <c:pt idx="23">
                  <c:v>1.72799999999999</c:v>
                </c:pt>
                <c:pt idx="24">
                  <c:v>1.792</c:v>
                </c:pt>
                <c:pt idx="25">
                  <c:v>1.856</c:v>
                </c:pt>
                <c:pt idx="26">
                  <c:v>1.919999999999989</c:v>
                </c:pt>
                <c:pt idx="27">
                  <c:v>1.98399999999999</c:v>
                </c:pt>
                <c:pt idx="28">
                  <c:v>2.048</c:v>
                </c:pt>
                <c:pt idx="29">
                  <c:v>2.112</c:v>
                </c:pt>
                <c:pt idx="30">
                  <c:v>2.176</c:v>
                </c:pt>
                <c:pt idx="31">
                  <c:v>2.24</c:v>
                </c:pt>
                <c:pt idx="32">
                  <c:v>2.30399999999999</c:v>
                </c:pt>
                <c:pt idx="33">
                  <c:v>2.36799999999999</c:v>
                </c:pt>
                <c:pt idx="34">
                  <c:v>2.43199999999999</c:v>
                </c:pt>
                <c:pt idx="35">
                  <c:v>2.495999999999988</c:v>
                </c:pt>
                <c:pt idx="36">
                  <c:v>2.56</c:v>
                </c:pt>
                <c:pt idx="37">
                  <c:v>2.624</c:v>
                </c:pt>
                <c:pt idx="38">
                  <c:v>2.688</c:v>
                </c:pt>
                <c:pt idx="39">
                  <c:v>2.75199999999999</c:v>
                </c:pt>
                <c:pt idx="40">
                  <c:v>2.81599999999999</c:v>
                </c:pt>
                <c:pt idx="41">
                  <c:v>2.87999999999999</c:v>
                </c:pt>
                <c:pt idx="42">
                  <c:v>2.94399999999999</c:v>
                </c:pt>
                <c:pt idx="43">
                  <c:v>3.008</c:v>
                </c:pt>
                <c:pt idx="44">
                  <c:v>3.072</c:v>
                </c:pt>
                <c:pt idx="45">
                  <c:v>3.136</c:v>
                </c:pt>
                <c:pt idx="46">
                  <c:v>3.2</c:v>
                </c:pt>
                <c:pt idx="47">
                  <c:v>3.26399999999999</c:v>
                </c:pt>
                <c:pt idx="48">
                  <c:v>3.32799999999999</c:v>
                </c:pt>
                <c:pt idx="49">
                  <c:v>3.39199999999999</c:v>
                </c:pt>
                <c:pt idx="50">
                  <c:v>3.45599999999999</c:v>
                </c:pt>
                <c:pt idx="51">
                  <c:v>3.52</c:v>
                </c:pt>
                <c:pt idx="52">
                  <c:v>3.584</c:v>
                </c:pt>
                <c:pt idx="53">
                  <c:v>3.648</c:v>
                </c:pt>
                <c:pt idx="54">
                  <c:v>3.712</c:v>
                </c:pt>
                <c:pt idx="55">
                  <c:v>3.77599999999999</c:v>
                </c:pt>
                <c:pt idx="56">
                  <c:v>3.83999999999999</c:v>
                </c:pt>
                <c:pt idx="57">
                  <c:v>3.90399999999999</c:v>
                </c:pt>
                <c:pt idx="58">
                  <c:v>3.96799999999999</c:v>
                </c:pt>
                <c:pt idx="59">
                  <c:v>4.032</c:v>
                </c:pt>
                <c:pt idx="60">
                  <c:v>4.096</c:v>
                </c:pt>
              </c:numCache>
            </c:numRef>
          </c:xVal>
          <c:yVal>
            <c:numRef>
              <c:f>Sheet1!$D$2:$D$62</c:f>
              <c:numCache>
                <c:formatCode>General</c:formatCode>
                <c:ptCount val="61"/>
              </c:numCache>
            </c:numRef>
          </c:yVal>
          <c:smooth val="1"/>
          <c:extLst xmlns:c16r2="http://schemas.microsoft.com/office/drawing/2015/06/chart">
            <c:ext xmlns:c16="http://schemas.microsoft.com/office/drawing/2014/chart" uri="{C3380CC4-5D6E-409C-BE32-E72D297353CC}">
              <c16:uniqueId val="{00000001-3625-4DA6-A2C5-C9D0756BAB85}"/>
            </c:ext>
          </c:extLst>
        </c:ser>
        <c:ser>
          <c:idx val="3"/>
          <c:order val="3"/>
          <c:tx>
            <c:strRef>
              <c:f>Sheet1!$E$1</c:f>
              <c:strCache>
                <c:ptCount val="1"/>
                <c:pt idx="0">
                  <c:v>Column3</c:v>
                </c:pt>
              </c:strCache>
            </c:strRef>
          </c:tx>
          <c:spPr>
            <a:ln w="57150" cap="rnd">
              <a:solidFill>
                <a:schemeClr val="accent4"/>
              </a:solidFill>
              <a:round/>
            </a:ln>
            <a:effectLst/>
          </c:spPr>
          <c:marker>
            <c:symbol val="none"/>
          </c:marker>
          <c:xVal>
            <c:numRef>
              <c:f>Sheet1!$A$2:$A$62</c:f>
              <c:numCache>
                <c:formatCode>General</c:formatCode>
                <c:ptCount val="61"/>
                <c:pt idx="0">
                  <c:v>0.256</c:v>
                </c:pt>
                <c:pt idx="1">
                  <c:v>0.32</c:v>
                </c:pt>
                <c:pt idx="2">
                  <c:v>0.384</c:v>
                </c:pt>
                <c:pt idx="3">
                  <c:v>0.448</c:v>
                </c:pt>
                <c:pt idx="4">
                  <c:v>0.512</c:v>
                </c:pt>
                <c:pt idx="5">
                  <c:v>0.575999999999999</c:v>
                </c:pt>
                <c:pt idx="6">
                  <c:v>0.64</c:v>
                </c:pt>
                <c:pt idx="7">
                  <c:v>0.703999999999999</c:v>
                </c:pt>
                <c:pt idx="8">
                  <c:v>0.768</c:v>
                </c:pt>
                <c:pt idx="9">
                  <c:v>0.831999999999999</c:v>
                </c:pt>
                <c:pt idx="10">
                  <c:v>0.896</c:v>
                </c:pt>
                <c:pt idx="11">
                  <c:v>0.959999999999999</c:v>
                </c:pt>
                <c:pt idx="12">
                  <c:v>1.024</c:v>
                </c:pt>
                <c:pt idx="13">
                  <c:v>1.088</c:v>
                </c:pt>
                <c:pt idx="14">
                  <c:v>1.15199999999999</c:v>
                </c:pt>
                <c:pt idx="15">
                  <c:v>1.21599999999999</c:v>
                </c:pt>
                <c:pt idx="16">
                  <c:v>1.28</c:v>
                </c:pt>
                <c:pt idx="17">
                  <c:v>1.344</c:v>
                </c:pt>
                <c:pt idx="18">
                  <c:v>1.407999999999989</c:v>
                </c:pt>
                <c:pt idx="19">
                  <c:v>1.47199999999999</c:v>
                </c:pt>
                <c:pt idx="20">
                  <c:v>1.536</c:v>
                </c:pt>
                <c:pt idx="21">
                  <c:v>1.6</c:v>
                </c:pt>
                <c:pt idx="22">
                  <c:v>1.66399999999999</c:v>
                </c:pt>
                <c:pt idx="23">
                  <c:v>1.72799999999999</c:v>
                </c:pt>
                <c:pt idx="24">
                  <c:v>1.792</c:v>
                </c:pt>
                <c:pt idx="25">
                  <c:v>1.856</c:v>
                </c:pt>
                <c:pt idx="26">
                  <c:v>1.919999999999989</c:v>
                </c:pt>
                <c:pt idx="27">
                  <c:v>1.98399999999999</c:v>
                </c:pt>
                <c:pt idx="28">
                  <c:v>2.048</c:v>
                </c:pt>
                <c:pt idx="29">
                  <c:v>2.112</c:v>
                </c:pt>
                <c:pt idx="30">
                  <c:v>2.176</c:v>
                </c:pt>
                <c:pt idx="31">
                  <c:v>2.24</c:v>
                </c:pt>
                <c:pt idx="32">
                  <c:v>2.30399999999999</c:v>
                </c:pt>
                <c:pt idx="33">
                  <c:v>2.36799999999999</c:v>
                </c:pt>
                <c:pt idx="34">
                  <c:v>2.43199999999999</c:v>
                </c:pt>
                <c:pt idx="35">
                  <c:v>2.495999999999988</c:v>
                </c:pt>
                <c:pt idx="36">
                  <c:v>2.56</c:v>
                </c:pt>
                <c:pt idx="37">
                  <c:v>2.624</c:v>
                </c:pt>
                <c:pt idx="38">
                  <c:v>2.688</c:v>
                </c:pt>
                <c:pt idx="39">
                  <c:v>2.75199999999999</c:v>
                </c:pt>
                <c:pt idx="40">
                  <c:v>2.81599999999999</c:v>
                </c:pt>
                <c:pt idx="41">
                  <c:v>2.87999999999999</c:v>
                </c:pt>
                <c:pt idx="42">
                  <c:v>2.94399999999999</c:v>
                </c:pt>
                <c:pt idx="43">
                  <c:v>3.008</c:v>
                </c:pt>
                <c:pt idx="44">
                  <c:v>3.072</c:v>
                </c:pt>
                <c:pt idx="45">
                  <c:v>3.136</c:v>
                </c:pt>
                <c:pt idx="46">
                  <c:v>3.2</c:v>
                </c:pt>
                <c:pt idx="47">
                  <c:v>3.26399999999999</c:v>
                </c:pt>
                <c:pt idx="48">
                  <c:v>3.32799999999999</c:v>
                </c:pt>
                <c:pt idx="49">
                  <c:v>3.39199999999999</c:v>
                </c:pt>
                <c:pt idx="50">
                  <c:v>3.45599999999999</c:v>
                </c:pt>
                <c:pt idx="51">
                  <c:v>3.52</c:v>
                </c:pt>
                <c:pt idx="52">
                  <c:v>3.584</c:v>
                </c:pt>
                <c:pt idx="53">
                  <c:v>3.648</c:v>
                </c:pt>
                <c:pt idx="54">
                  <c:v>3.712</c:v>
                </c:pt>
                <c:pt idx="55">
                  <c:v>3.77599999999999</c:v>
                </c:pt>
                <c:pt idx="56">
                  <c:v>3.83999999999999</c:v>
                </c:pt>
                <c:pt idx="57">
                  <c:v>3.90399999999999</c:v>
                </c:pt>
                <c:pt idx="58">
                  <c:v>3.96799999999999</c:v>
                </c:pt>
                <c:pt idx="59">
                  <c:v>4.032</c:v>
                </c:pt>
                <c:pt idx="60">
                  <c:v>4.096</c:v>
                </c:pt>
              </c:numCache>
            </c:numRef>
          </c:xVal>
          <c:yVal>
            <c:numRef>
              <c:f>Sheet1!$E$2:$E$62</c:f>
              <c:numCache>
                <c:formatCode>General</c:formatCode>
                <c:ptCount val="61"/>
              </c:numCache>
            </c:numRef>
          </c:yVal>
          <c:smooth val="1"/>
          <c:extLst xmlns:c16r2="http://schemas.microsoft.com/office/drawing/2015/06/chart">
            <c:ext xmlns:c16="http://schemas.microsoft.com/office/drawing/2014/chart" uri="{C3380CC4-5D6E-409C-BE32-E72D297353CC}">
              <c16:uniqueId val="{00000002-3625-4DA6-A2C5-C9D0756BAB85}"/>
            </c:ext>
          </c:extLst>
        </c:ser>
        <c:ser>
          <c:idx val="4"/>
          <c:order val="4"/>
          <c:tx>
            <c:strRef>
              <c:f>Sheet1!$F$1</c:f>
              <c:strCache>
                <c:ptCount val="1"/>
                <c:pt idx="0">
                  <c:v>Column4</c:v>
                </c:pt>
              </c:strCache>
            </c:strRef>
          </c:tx>
          <c:spPr>
            <a:ln w="57150" cap="rnd">
              <a:solidFill>
                <a:schemeClr val="accent5"/>
              </a:solidFill>
              <a:round/>
            </a:ln>
            <a:effectLst/>
          </c:spPr>
          <c:marker>
            <c:symbol val="none"/>
          </c:marker>
          <c:xVal>
            <c:numRef>
              <c:f>Sheet1!$A$2:$A$62</c:f>
              <c:numCache>
                <c:formatCode>General</c:formatCode>
                <c:ptCount val="61"/>
                <c:pt idx="0">
                  <c:v>0.256</c:v>
                </c:pt>
                <c:pt idx="1">
                  <c:v>0.32</c:v>
                </c:pt>
                <c:pt idx="2">
                  <c:v>0.384</c:v>
                </c:pt>
                <c:pt idx="3">
                  <c:v>0.448</c:v>
                </c:pt>
                <c:pt idx="4">
                  <c:v>0.512</c:v>
                </c:pt>
                <c:pt idx="5">
                  <c:v>0.575999999999999</c:v>
                </c:pt>
                <c:pt idx="6">
                  <c:v>0.64</c:v>
                </c:pt>
                <c:pt idx="7">
                  <c:v>0.703999999999999</c:v>
                </c:pt>
                <c:pt idx="8">
                  <c:v>0.768</c:v>
                </c:pt>
                <c:pt idx="9">
                  <c:v>0.831999999999999</c:v>
                </c:pt>
                <c:pt idx="10">
                  <c:v>0.896</c:v>
                </c:pt>
                <c:pt idx="11">
                  <c:v>0.959999999999999</c:v>
                </c:pt>
                <c:pt idx="12">
                  <c:v>1.024</c:v>
                </c:pt>
                <c:pt idx="13">
                  <c:v>1.088</c:v>
                </c:pt>
                <c:pt idx="14">
                  <c:v>1.15199999999999</c:v>
                </c:pt>
                <c:pt idx="15">
                  <c:v>1.21599999999999</c:v>
                </c:pt>
                <c:pt idx="16">
                  <c:v>1.28</c:v>
                </c:pt>
                <c:pt idx="17">
                  <c:v>1.344</c:v>
                </c:pt>
                <c:pt idx="18">
                  <c:v>1.407999999999989</c:v>
                </c:pt>
                <c:pt idx="19">
                  <c:v>1.47199999999999</c:v>
                </c:pt>
                <c:pt idx="20">
                  <c:v>1.536</c:v>
                </c:pt>
                <c:pt idx="21">
                  <c:v>1.6</c:v>
                </c:pt>
                <c:pt idx="22">
                  <c:v>1.66399999999999</c:v>
                </c:pt>
                <c:pt idx="23">
                  <c:v>1.72799999999999</c:v>
                </c:pt>
                <c:pt idx="24">
                  <c:v>1.792</c:v>
                </c:pt>
                <c:pt idx="25">
                  <c:v>1.856</c:v>
                </c:pt>
                <c:pt idx="26">
                  <c:v>1.919999999999989</c:v>
                </c:pt>
                <c:pt idx="27">
                  <c:v>1.98399999999999</c:v>
                </c:pt>
                <c:pt idx="28">
                  <c:v>2.048</c:v>
                </c:pt>
                <c:pt idx="29">
                  <c:v>2.112</c:v>
                </c:pt>
                <c:pt idx="30">
                  <c:v>2.176</c:v>
                </c:pt>
                <c:pt idx="31">
                  <c:v>2.24</c:v>
                </c:pt>
                <c:pt idx="32">
                  <c:v>2.30399999999999</c:v>
                </c:pt>
                <c:pt idx="33">
                  <c:v>2.36799999999999</c:v>
                </c:pt>
                <c:pt idx="34">
                  <c:v>2.43199999999999</c:v>
                </c:pt>
                <c:pt idx="35">
                  <c:v>2.495999999999988</c:v>
                </c:pt>
                <c:pt idx="36">
                  <c:v>2.56</c:v>
                </c:pt>
                <c:pt idx="37">
                  <c:v>2.624</c:v>
                </c:pt>
                <c:pt idx="38">
                  <c:v>2.688</c:v>
                </c:pt>
                <c:pt idx="39">
                  <c:v>2.75199999999999</c:v>
                </c:pt>
                <c:pt idx="40">
                  <c:v>2.81599999999999</c:v>
                </c:pt>
                <c:pt idx="41">
                  <c:v>2.87999999999999</c:v>
                </c:pt>
                <c:pt idx="42">
                  <c:v>2.94399999999999</c:v>
                </c:pt>
                <c:pt idx="43">
                  <c:v>3.008</c:v>
                </c:pt>
                <c:pt idx="44">
                  <c:v>3.072</c:v>
                </c:pt>
                <c:pt idx="45">
                  <c:v>3.136</c:v>
                </c:pt>
                <c:pt idx="46">
                  <c:v>3.2</c:v>
                </c:pt>
                <c:pt idx="47">
                  <c:v>3.26399999999999</c:v>
                </c:pt>
                <c:pt idx="48">
                  <c:v>3.32799999999999</c:v>
                </c:pt>
                <c:pt idx="49">
                  <c:v>3.39199999999999</c:v>
                </c:pt>
                <c:pt idx="50">
                  <c:v>3.45599999999999</c:v>
                </c:pt>
                <c:pt idx="51">
                  <c:v>3.52</c:v>
                </c:pt>
                <c:pt idx="52">
                  <c:v>3.584</c:v>
                </c:pt>
                <c:pt idx="53">
                  <c:v>3.648</c:v>
                </c:pt>
                <c:pt idx="54">
                  <c:v>3.712</c:v>
                </c:pt>
                <c:pt idx="55">
                  <c:v>3.77599999999999</c:v>
                </c:pt>
                <c:pt idx="56">
                  <c:v>3.83999999999999</c:v>
                </c:pt>
                <c:pt idx="57">
                  <c:v>3.90399999999999</c:v>
                </c:pt>
                <c:pt idx="58">
                  <c:v>3.96799999999999</c:v>
                </c:pt>
                <c:pt idx="59">
                  <c:v>4.032</c:v>
                </c:pt>
                <c:pt idx="60">
                  <c:v>4.096</c:v>
                </c:pt>
              </c:numCache>
            </c:numRef>
          </c:xVal>
          <c:yVal>
            <c:numRef>
              <c:f>Sheet1!$F$2:$F$62</c:f>
              <c:numCache>
                <c:formatCode>General</c:formatCode>
                <c:ptCount val="61"/>
              </c:numCache>
            </c:numRef>
          </c:yVal>
          <c:smooth val="1"/>
          <c:extLst xmlns:c16r2="http://schemas.microsoft.com/office/drawing/2015/06/chart">
            <c:ext xmlns:c16="http://schemas.microsoft.com/office/drawing/2014/chart" uri="{C3380CC4-5D6E-409C-BE32-E72D297353CC}">
              <c16:uniqueId val="{00000003-3625-4DA6-A2C5-C9D0756BAB85}"/>
            </c:ext>
          </c:extLst>
        </c:ser>
        <c:ser>
          <c:idx val="5"/>
          <c:order val="5"/>
          <c:tx>
            <c:strRef>
              <c:f>Sheet1!$G$1</c:f>
              <c:strCache>
                <c:ptCount val="1"/>
                <c:pt idx="0">
                  <c:v>Column5</c:v>
                </c:pt>
              </c:strCache>
            </c:strRef>
          </c:tx>
          <c:spPr>
            <a:ln w="57150" cap="rnd">
              <a:solidFill>
                <a:schemeClr val="accent6"/>
              </a:solidFill>
              <a:round/>
            </a:ln>
            <a:effectLst/>
          </c:spPr>
          <c:marker>
            <c:symbol val="none"/>
          </c:marker>
          <c:xVal>
            <c:numRef>
              <c:f>Sheet1!$A$2:$A$62</c:f>
              <c:numCache>
                <c:formatCode>General</c:formatCode>
                <c:ptCount val="61"/>
                <c:pt idx="0">
                  <c:v>0.256</c:v>
                </c:pt>
                <c:pt idx="1">
                  <c:v>0.32</c:v>
                </c:pt>
                <c:pt idx="2">
                  <c:v>0.384</c:v>
                </c:pt>
                <c:pt idx="3">
                  <c:v>0.448</c:v>
                </c:pt>
                <c:pt idx="4">
                  <c:v>0.512</c:v>
                </c:pt>
                <c:pt idx="5">
                  <c:v>0.575999999999999</c:v>
                </c:pt>
                <c:pt idx="6">
                  <c:v>0.64</c:v>
                </c:pt>
                <c:pt idx="7">
                  <c:v>0.703999999999999</c:v>
                </c:pt>
                <c:pt idx="8">
                  <c:v>0.768</c:v>
                </c:pt>
                <c:pt idx="9">
                  <c:v>0.831999999999999</c:v>
                </c:pt>
                <c:pt idx="10">
                  <c:v>0.896</c:v>
                </c:pt>
                <c:pt idx="11">
                  <c:v>0.959999999999999</c:v>
                </c:pt>
                <c:pt idx="12">
                  <c:v>1.024</c:v>
                </c:pt>
                <c:pt idx="13">
                  <c:v>1.088</c:v>
                </c:pt>
                <c:pt idx="14">
                  <c:v>1.15199999999999</c:v>
                </c:pt>
                <c:pt idx="15">
                  <c:v>1.21599999999999</c:v>
                </c:pt>
                <c:pt idx="16">
                  <c:v>1.28</c:v>
                </c:pt>
                <c:pt idx="17">
                  <c:v>1.344</c:v>
                </c:pt>
                <c:pt idx="18">
                  <c:v>1.407999999999989</c:v>
                </c:pt>
                <c:pt idx="19">
                  <c:v>1.47199999999999</c:v>
                </c:pt>
                <c:pt idx="20">
                  <c:v>1.536</c:v>
                </c:pt>
                <c:pt idx="21">
                  <c:v>1.6</c:v>
                </c:pt>
                <c:pt idx="22">
                  <c:v>1.66399999999999</c:v>
                </c:pt>
                <c:pt idx="23">
                  <c:v>1.72799999999999</c:v>
                </c:pt>
                <c:pt idx="24">
                  <c:v>1.792</c:v>
                </c:pt>
                <c:pt idx="25">
                  <c:v>1.856</c:v>
                </c:pt>
                <c:pt idx="26">
                  <c:v>1.919999999999989</c:v>
                </c:pt>
                <c:pt idx="27">
                  <c:v>1.98399999999999</c:v>
                </c:pt>
                <c:pt idx="28">
                  <c:v>2.048</c:v>
                </c:pt>
                <c:pt idx="29">
                  <c:v>2.112</c:v>
                </c:pt>
                <c:pt idx="30">
                  <c:v>2.176</c:v>
                </c:pt>
                <c:pt idx="31">
                  <c:v>2.24</c:v>
                </c:pt>
                <c:pt idx="32">
                  <c:v>2.30399999999999</c:v>
                </c:pt>
                <c:pt idx="33">
                  <c:v>2.36799999999999</c:v>
                </c:pt>
                <c:pt idx="34">
                  <c:v>2.43199999999999</c:v>
                </c:pt>
                <c:pt idx="35">
                  <c:v>2.495999999999988</c:v>
                </c:pt>
                <c:pt idx="36">
                  <c:v>2.56</c:v>
                </c:pt>
                <c:pt idx="37">
                  <c:v>2.624</c:v>
                </c:pt>
                <c:pt idx="38">
                  <c:v>2.688</c:v>
                </c:pt>
                <c:pt idx="39">
                  <c:v>2.75199999999999</c:v>
                </c:pt>
                <c:pt idx="40">
                  <c:v>2.81599999999999</c:v>
                </c:pt>
                <c:pt idx="41">
                  <c:v>2.87999999999999</c:v>
                </c:pt>
                <c:pt idx="42">
                  <c:v>2.94399999999999</c:v>
                </c:pt>
                <c:pt idx="43">
                  <c:v>3.008</c:v>
                </c:pt>
                <c:pt idx="44">
                  <c:v>3.072</c:v>
                </c:pt>
                <c:pt idx="45">
                  <c:v>3.136</c:v>
                </c:pt>
                <c:pt idx="46">
                  <c:v>3.2</c:v>
                </c:pt>
                <c:pt idx="47">
                  <c:v>3.26399999999999</c:v>
                </c:pt>
                <c:pt idx="48">
                  <c:v>3.32799999999999</c:v>
                </c:pt>
                <c:pt idx="49">
                  <c:v>3.39199999999999</c:v>
                </c:pt>
                <c:pt idx="50">
                  <c:v>3.45599999999999</c:v>
                </c:pt>
                <c:pt idx="51">
                  <c:v>3.52</c:v>
                </c:pt>
                <c:pt idx="52">
                  <c:v>3.584</c:v>
                </c:pt>
                <c:pt idx="53">
                  <c:v>3.648</c:v>
                </c:pt>
                <c:pt idx="54">
                  <c:v>3.712</c:v>
                </c:pt>
                <c:pt idx="55">
                  <c:v>3.77599999999999</c:v>
                </c:pt>
                <c:pt idx="56">
                  <c:v>3.83999999999999</c:v>
                </c:pt>
                <c:pt idx="57">
                  <c:v>3.90399999999999</c:v>
                </c:pt>
                <c:pt idx="58">
                  <c:v>3.96799999999999</c:v>
                </c:pt>
                <c:pt idx="59">
                  <c:v>4.032</c:v>
                </c:pt>
                <c:pt idx="60">
                  <c:v>4.096</c:v>
                </c:pt>
              </c:numCache>
            </c:numRef>
          </c:xVal>
          <c:yVal>
            <c:numRef>
              <c:f>Sheet1!$G$2:$G$62</c:f>
              <c:numCache>
                <c:formatCode>General</c:formatCode>
                <c:ptCount val="61"/>
              </c:numCache>
            </c:numRef>
          </c:yVal>
          <c:smooth val="1"/>
          <c:extLst xmlns:c16r2="http://schemas.microsoft.com/office/drawing/2015/06/chart">
            <c:ext xmlns:c16="http://schemas.microsoft.com/office/drawing/2014/chart" uri="{C3380CC4-5D6E-409C-BE32-E72D297353CC}">
              <c16:uniqueId val="{00000004-3625-4DA6-A2C5-C9D0756BAB85}"/>
            </c:ext>
          </c:extLst>
        </c:ser>
        <c:ser>
          <c:idx val="6"/>
          <c:order val="6"/>
          <c:tx>
            <c:strRef>
              <c:f>Sheet1!$H$1</c:f>
              <c:strCache>
                <c:ptCount val="1"/>
                <c:pt idx="0">
                  <c:v>Column6</c:v>
                </c:pt>
              </c:strCache>
            </c:strRef>
          </c:tx>
          <c:spPr>
            <a:ln w="57150" cap="rnd">
              <a:solidFill>
                <a:schemeClr val="accent1">
                  <a:lumMod val="60000"/>
                </a:schemeClr>
              </a:solidFill>
              <a:round/>
            </a:ln>
            <a:effectLst/>
          </c:spPr>
          <c:marker>
            <c:symbol val="none"/>
          </c:marker>
          <c:xVal>
            <c:numRef>
              <c:f>Sheet1!$A$2:$A$62</c:f>
              <c:numCache>
                <c:formatCode>General</c:formatCode>
                <c:ptCount val="61"/>
                <c:pt idx="0">
                  <c:v>0.256</c:v>
                </c:pt>
                <c:pt idx="1">
                  <c:v>0.32</c:v>
                </c:pt>
                <c:pt idx="2">
                  <c:v>0.384</c:v>
                </c:pt>
                <c:pt idx="3">
                  <c:v>0.448</c:v>
                </c:pt>
                <c:pt idx="4">
                  <c:v>0.512</c:v>
                </c:pt>
                <c:pt idx="5">
                  <c:v>0.575999999999999</c:v>
                </c:pt>
                <c:pt idx="6">
                  <c:v>0.64</c:v>
                </c:pt>
                <c:pt idx="7">
                  <c:v>0.703999999999999</c:v>
                </c:pt>
                <c:pt idx="8">
                  <c:v>0.768</c:v>
                </c:pt>
                <c:pt idx="9">
                  <c:v>0.831999999999999</c:v>
                </c:pt>
                <c:pt idx="10">
                  <c:v>0.896</c:v>
                </c:pt>
                <c:pt idx="11">
                  <c:v>0.959999999999999</c:v>
                </c:pt>
                <c:pt idx="12">
                  <c:v>1.024</c:v>
                </c:pt>
                <c:pt idx="13">
                  <c:v>1.088</c:v>
                </c:pt>
                <c:pt idx="14">
                  <c:v>1.15199999999999</c:v>
                </c:pt>
                <c:pt idx="15">
                  <c:v>1.21599999999999</c:v>
                </c:pt>
                <c:pt idx="16">
                  <c:v>1.28</c:v>
                </c:pt>
                <c:pt idx="17">
                  <c:v>1.344</c:v>
                </c:pt>
                <c:pt idx="18">
                  <c:v>1.407999999999989</c:v>
                </c:pt>
                <c:pt idx="19">
                  <c:v>1.47199999999999</c:v>
                </c:pt>
                <c:pt idx="20">
                  <c:v>1.536</c:v>
                </c:pt>
                <c:pt idx="21">
                  <c:v>1.6</c:v>
                </c:pt>
                <c:pt idx="22">
                  <c:v>1.66399999999999</c:v>
                </c:pt>
                <c:pt idx="23">
                  <c:v>1.72799999999999</c:v>
                </c:pt>
                <c:pt idx="24">
                  <c:v>1.792</c:v>
                </c:pt>
                <c:pt idx="25">
                  <c:v>1.856</c:v>
                </c:pt>
                <c:pt idx="26">
                  <c:v>1.919999999999989</c:v>
                </c:pt>
                <c:pt idx="27">
                  <c:v>1.98399999999999</c:v>
                </c:pt>
                <c:pt idx="28">
                  <c:v>2.048</c:v>
                </c:pt>
                <c:pt idx="29">
                  <c:v>2.112</c:v>
                </c:pt>
                <c:pt idx="30">
                  <c:v>2.176</c:v>
                </c:pt>
                <c:pt idx="31">
                  <c:v>2.24</c:v>
                </c:pt>
                <c:pt idx="32">
                  <c:v>2.30399999999999</c:v>
                </c:pt>
                <c:pt idx="33">
                  <c:v>2.36799999999999</c:v>
                </c:pt>
                <c:pt idx="34">
                  <c:v>2.43199999999999</c:v>
                </c:pt>
                <c:pt idx="35">
                  <c:v>2.495999999999988</c:v>
                </c:pt>
                <c:pt idx="36">
                  <c:v>2.56</c:v>
                </c:pt>
                <c:pt idx="37">
                  <c:v>2.624</c:v>
                </c:pt>
                <c:pt idx="38">
                  <c:v>2.688</c:v>
                </c:pt>
                <c:pt idx="39">
                  <c:v>2.75199999999999</c:v>
                </c:pt>
                <c:pt idx="40">
                  <c:v>2.81599999999999</c:v>
                </c:pt>
                <c:pt idx="41">
                  <c:v>2.87999999999999</c:v>
                </c:pt>
                <c:pt idx="42">
                  <c:v>2.94399999999999</c:v>
                </c:pt>
                <c:pt idx="43">
                  <c:v>3.008</c:v>
                </c:pt>
                <c:pt idx="44">
                  <c:v>3.072</c:v>
                </c:pt>
                <c:pt idx="45">
                  <c:v>3.136</c:v>
                </c:pt>
                <c:pt idx="46">
                  <c:v>3.2</c:v>
                </c:pt>
                <c:pt idx="47">
                  <c:v>3.26399999999999</c:v>
                </c:pt>
                <c:pt idx="48">
                  <c:v>3.32799999999999</c:v>
                </c:pt>
                <c:pt idx="49">
                  <c:v>3.39199999999999</c:v>
                </c:pt>
                <c:pt idx="50">
                  <c:v>3.45599999999999</c:v>
                </c:pt>
                <c:pt idx="51">
                  <c:v>3.52</c:v>
                </c:pt>
                <c:pt idx="52">
                  <c:v>3.584</c:v>
                </c:pt>
                <c:pt idx="53">
                  <c:v>3.648</c:v>
                </c:pt>
                <c:pt idx="54">
                  <c:v>3.712</c:v>
                </c:pt>
                <c:pt idx="55">
                  <c:v>3.77599999999999</c:v>
                </c:pt>
                <c:pt idx="56">
                  <c:v>3.83999999999999</c:v>
                </c:pt>
                <c:pt idx="57">
                  <c:v>3.90399999999999</c:v>
                </c:pt>
                <c:pt idx="58">
                  <c:v>3.96799999999999</c:v>
                </c:pt>
                <c:pt idx="59">
                  <c:v>4.032</c:v>
                </c:pt>
                <c:pt idx="60">
                  <c:v>4.096</c:v>
                </c:pt>
              </c:numCache>
            </c:numRef>
          </c:xVal>
          <c:yVal>
            <c:numRef>
              <c:f>Sheet1!$H$2:$H$62</c:f>
              <c:numCache>
                <c:formatCode>General</c:formatCode>
                <c:ptCount val="61"/>
              </c:numCache>
            </c:numRef>
          </c:yVal>
          <c:smooth val="1"/>
          <c:extLst xmlns:c16r2="http://schemas.microsoft.com/office/drawing/2015/06/chart">
            <c:ext xmlns:c16="http://schemas.microsoft.com/office/drawing/2014/chart" uri="{C3380CC4-5D6E-409C-BE32-E72D297353CC}">
              <c16:uniqueId val="{00000005-3625-4DA6-A2C5-C9D0756BAB85}"/>
            </c:ext>
          </c:extLst>
        </c:ser>
        <c:ser>
          <c:idx val="7"/>
          <c:order val="7"/>
          <c:tx>
            <c:strRef>
              <c:f>Sheet1!$I$1</c:f>
              <c:strCache>
                <c:ptCount val="1"/>
                <c:pt idx="0">
                  <c:v>Column7</c:v>
                </c:pt>
              </c:strCache>
            </c:strRef>
          </c:tx>
          <c:spPr>
            <a:ln w="57150" cap="rnd">
              <a:solidFill>
                <a:schemeClr val="accent2">
                  <a:lumMod val="60000"/>
                </a:schemeClr>
              </a:solidFill>
              <a:round/>
            </a:ln>
            <a:effectLst/>
          </c:spPr>
          <c:marker>
            <c:symbol val="none"/>
          </c:marker>
          <c:xVal>
            <c:numRef>
              <c:f>Sheet1!$A$2:$A$62</c:f>
              <c:numCache>
                <c:formatCode>General</c:formatCode>
                <c:ptCount val="61"/>
                <c:pt idx="0">
                  <c:v>0.256</c:v>
                </c:pt>
                <c:pt idx="1">
                  <c:v>0.32</c:v>
                </c:pt>
                <c:pt idx="2">
                  <c:v>0.384</c:v>
                </c:pt>
                <c:pt idx="3">
                  <c:v>0.448</c:v>
                </c:pt>
                <c:pt idx="4">
                  <c:v>0.512</c:v>
                </c:pt>
                <c:pt idx="5">
                  <c:v>0.575999999999999</c:v>
                </c:pt>
                <c:pt idx="6">
                  <c:v>0.64</c:v>
                </c:pt>
                <c:pt idx="7">
                  <c:v>0.703999999999999</c:v>
                </c:pt>
                <c:pt idx="8">
                  <c:v>0.768</c:v>
                </c:pt>
                <c:pt idx="9">
                  <c:v>0.831999999999999</c:v>
                </c:pt>
                <c:pt idx="10">
                  <c:v>0.896</c:v>
                </c:pt>
                <c:pt idx="11">
                  <c:v>0.959999999999999</c:v>
                </c:pt>
                <c:pt idx="12">
                  <c:v>1.024</c:v>
                </c:pt>
                <c:pt idx="13">
                  <c:v>1.088</c:v>
                </c:pt>
                <c:pt idx="14">
                  <c:v>1.15199999999999</c:v>
                </c:pt>
                <c:pt idx="15">
                  <c:v>1.21599999999999</c:v>
                </c:pt>
                <c:pt idx="16">
                  <c:v>1.28</c:v>
                </c:pt>
                <c:pt idx="17">
                  <c:v>1.344</c:v>
                </c:pt>
                <c:pt idx="18">
                  <c:v>1.407999999999989</c:v>
                </c:pt>
                <c:pt idx="19">
                  <c:v>1.47199999999999</c:v>
                </c:pt>
                <c:pt idx="20">
                  <c:v>1.536</c:v>
                </c:pt>
                <c:pt idx="21">
                  <c:v>1.6</c:v>
                </c:pt>
                <c:pt idx="22">
                  <c:v>1.66399999999999</c:v>
                </c:pt>
                <c:pt idx="23">
                  <c:v>1.72799999999999</c:v>
                </c:pt>
                <c:pt idx="24">
                  <c:v>1.792</c:v>
                </c:pt>
                <c:pt idx="25">
                  <c:v>1.856</c:v>
                </c:pt>
                <c:pt idx="26">
                  <c:v>1.919999999999989</c:v>
                </c:pt>
                <c:pt idx="27">
                  <c:v>1.98399999999999</c:v>
                </c:pt>
                <c:pt idx="28">
                  <c:v>2.048</c:v>
                </c:pt>
                <c:pt idx="29">
                  <c:v>2.112</c:v>
                </c:pt>
                <c:pt idx="30">
                  <c:v>2.176</c:v>
                </c:pt>
                <c:pt idx="31">
                  <c:v>2.24</c:v>
                </c:pt>
                <c:pt idx="32">
                  <c:v>2.30399999999999</c:v>
                </c:pt>
                <c:pt idx="33">
                  <c:v>2.36799999999999</c:v>
                </c:pt>
                <c:pt idx="34">
                  <c:v>2.43199999999999</c:v>
                </c:pt>
                <c:pt idx="35">
                  <c:v>2.495999999999988</c:v>
                </c:pt>
                <c:pt idx="36">
                  <c:v>2.56</c:v>
                </c:pt>
                <c:pt idx="37">
                  <c:v>2.624</c:v>
                </c:pt>
                <c:pt idx="38">
                  <c:v>2.688</c:v>
                </c:pt>
                <c:pt idx="39">
                  <c:v>2.75199999999999</c:v>
                </c:pt>
                <c:pt idx="40">
                  <c:v>2.81599999999999</c:v>
                </c:pt>
                <c:pt idx="41">
                  <c:v>2.87999999999999</c:v>
                </c:pt>
                <c:pt idx="42">
                  <c:v>2.94399999999999</c:v>
                </c:pt>
                <c:pt idx="43">
                  <c:v>3.008</c:v>
                </c:pt>
                <c:pt idx="44">
                  <c:v>3.072</c:v>
                </c:pt>
                <c:pt idx="45">
                  <c:v>3.136</c:v>
                </c:pt>
                <c:pt idx="46">
                  <c:v>3.2</c:v>
                </c:pt>
                <c:pt idx="47">
                  <c:v>3.26399999999999</c:v>
                </c:pt>
                <c:pt idx="48">
                  <c:v>3.32799999999999</c:v>
                </c:pt>
                <c:pt idx="49">
                  <c:v>3.39199999999999</c:v>
                </c:pt>
                <c:pt idx="50">
                  <c:v>3.45599999999999</c:v>
                </c:pt>
                <c:pt idx="51">
                  <c:v>3.52</c:v>
                </c:pt>
                <c:pt idx="52">
                  <c:v>3.584</c:v>
                </c:pt>
                <c:pt idx="53">
                  <c:v>3.648</c:v>
                </c:pt>
                <c:pt idx="54">
                  <c:v>3.712</c:v>
                </c:pt>
                <c:pt idx="55">
                  <c:v>3.77599999999999</c:v>
                </c:pt>
                <c:pt idx="56">
                  <c:v>3.83999999999999</c:v>
                </c:pt>
                <c:pt idx="57">
                  <c:v>3.90399999999999</c:v>
                </c:pt>
                <c:pt idx="58">
                  <c:v>3.96799999999999</c:v>
                </c:pt>
                <c:pt idx="59">
                  <c:v>4.032</c:v>
                </c:pt>
                <c:pt idx="60">
                  <c:v>4.096</c:v>
                </c:pt>
              </c:numCache>
            </c:numRef>
          </c:xVal>
          <c:yVal>
            <c:numRef>
              <c:f>Sheet1!$I$2:$I$62</c:f>
              <c:numCache>
                <c:formatCode>General</c:formatCode>
                <c:ptCount val="61"/>
              </c:numCache>
            </c:numRef>
          </c:yVal>
          <c:smooth val="1"/>
          <c:extLst xmlns:c16r2="http://schemas.microsoft.com/office/drawing/2015/06/chart">
            <c:ext xmlns:c16="http://schemas.microsoft.com/office/drawing/2014/chart" uri="{C3380CC4-5D6E-409C-BE32-E72D297353CC}">
              <c16:uniqueId val="{00000006-3625-4DA6-A2C5-C9D0756BAB85}"/>
            </c:ext>
          </c:extLst>
        </c:ser>
        <c:ser>
          <c:idx val="8"/>
          <c:order val="8"/>
          <c:tx>
            <c:strRef>
              <c:f>Sheet1!$J$1</c:f>
              <c:strCache>
                <c:ptCount val="1"/>
                <c:pt idx="0">
                  <c:v>Column8</c:v>
                </c:pt>
              </c:strCache>
            </c:strRef>
          </c:tx>
          <c:spPr>
            <a:ln w="57150" cap="rnd">
              <a:solidFill>
                <a:schemeClr val="accent3">
                  <a:lumMod val="60000"/>
                </a:schemeClr>
              </a:solidFill>
              <a:round/>
            </a:ln>
            <a:effectLst/>
          </c:spPr>
          <c:marker>
            <c:symbol val="none"/>
          </c:marker>
          <c:xVal>
            <c:numRef>
              <c:f>Sheet1!$A$2:$A$62</c:f>
              <c:numCache>
                <c:formatCode>General</c:formatCode>
                <c:ptCount val="61"/>
                <c:pt idx="0">
                  <c:v>0.256</c:v>
                </c:pt>
                <c:pt idx="1">
                  <c:v>0.32</c:v>
                </c:pt>
                <c:pt idx="2">
                  <c:v>0.384</c:v>
                </c:pt>
                <c:pt idx="3">
                  <c:v>0.448</c:v>
                </c:pt>
                <c:pt idx="4">
                  <c:v>0.512</c:v>
                </c:pt>
                <c:pt idx="5">
                  <c:v>0.575999999999999</c:v>
                </c:pt>
                <c:pt idx="6">
                  <c:v>0.64</c:v>
                </c:pt>
                <c:pt idx="7">
                  <c:v>0.703999999999999</c:v>
                </c:pt>
                <c:pt idx="8">
                  <c:v>0.768</c:v>
                </c:pt>
                <c:pt idx="9">
                  <c:v>0.831999999999999</c:v>
                </c:pt>
                <c:pt idx="10">
                  <c:v>0.896</c:v>
                </c:pt>
                <c:pt idx="11">
                  <c:v>0.959999999999999</c:v>
                </c:pt>
                <c:pt idx="12">
                  <c:v>1.024</c:v>
                </c:pt>
                <c:pt idx="13">
                  <c:v>1.088</c:v>
                </c:pt>
                <c:pt idx="14">
                  <c:v>1.15199999999999</c:v>
                </c:pt>
                <c:pt idx="15">
                  <c:v>1.21599999999999</c:v>
                </c:pt>
                <c:pt idx="16">
                  <c:v>1.28</c:v>
                </c:pt>
                <c:pt idx="17">
                  <c:v>1.344</c:v>
                </c:pt>
                <c:pt idx="18">
                  <c:v>1.407999999999989</c:v>
                </c:pt>
                <c:pt idx="19">
                  <c:v>1.47199999999999</c:v>
                </c:pt>
                <c:pt idx="20">
                  <c:v>1.536</c:v>
                </c:pt>
                <c:pt idx="21">
                  <c:v>1.6</c:v>
                </c:pt>
                <c:pt idx="22">
                  <c:v>1.66399999999999</c:v>
                </c:pt>
                <c:pt idx="23">
                  <c:v>1.72799999999999</c:v>
                </c:pt>
                <c:pt idx="24">
                  <c:v>1.792</c:v>
                </c:pt>
                <c:pt idx="25">
                  <c:v>1.856</c:v>
                </c:pt>
                <c:pt idx="26">
                  <c:v>1.919999999999989</c:v>
                </c:pt>
                <c:pt idx="27">
                  <c:v>1.98399999999999</c:v>
                </c:pt>
                <c:pt idx="28">
                  <c:v>2.048</c:v>
                </c:pt>
                <c:pt idx="29">
                  <c:v>2.112</c:v>
                </c:pt>
                <c:pt idx="30">
                  <c:v>2.176</c:v>
                </c:pt>
                <c:pt idx="31">
                  <c:v>2.24</c:v>
                </c:pt>
                <c:pt idx="32">
                  <c:v>2.30399999999999</c:v>
                </c:pt>
                <c:pt idx="33">
                  <c:v>2.36799999999999</c:v>
                </c:pt>
                <c:pt idx="34">
                  <c:v>2.43199999999999</c:v>
                </c:pt>
                <c:pt idx="35">
                  <c:v>2.495999999999988</c:v>
                </c:pt>
                <c:pt idx="36">
                  <c:v>2.56</c:v>
                </c:pt>
                <c:pt idx="37">
                  <c:v>2.624</c:v>
                </c:pt>
                <c:pt idx="38">
                  <c:v>2.688</c:v>
                </c:pt>
                <c:pt idx="39">
                  <c:v>2.75199999999999</c:v>
                </c:pt>
                <c:pt idx="40">
                  <c:v>2.81599999999999</c:v>
                </c:pt>
                <c:pt idx="41">
                  <c:v>2.87999999999999</c:v>
                </c:pt>
                <c:pt idx="42">
                  <c:v>2.94399999999999</c:v>
                </c:pt>
                <c:pt idx="43">
                  <c:v>3.008</c:v>
                </c:pt>
                <c:pt idx="44">
                  <c:v>3.072</c:v>
                </c:pt>
                <c:pt idx="45">
                  <c:v>3.136</c:v>
                </c:pt>
                <c:pt idx="46">
                  <c:v>3.2</c:v>
                </c:pt>
                <c:pt idx="47">
                  <c:v>3.26399999999999</c:v>
                </c:pt>
                <c:pt idx="48">
                  <c:v>3.32799999999999</c:v>
                </c:pt>
                <c:pt idx="49">
                  <c:v>3.39199999999999</c:v>
                </c:pt>
                <c:pt idx="50">
                  <c:v>3.45599999999999</c:v>
                </c:pt>
                <c:pt idx="51">
                  <c:v>3.52</c:v>
                </c:pt>
                <c:pt idx="52">
                  <c:v>3.584</c:v>
                </c:pt>
                <c:pt idx="53">
                  <c:v>3.648</c:v>
                </c:pt>
                <c:pt idx="54">
                  <c:v>3.712</c:v>
                </c:pt>
                <c:pt idx="55">
                  <c:v>3.77599999999999</c:v>
                </c:pt>
                <c:pt idx="56">
                  <c:v>3.83999999999999</c:v>
                </c:pt>
                <c:pt idx="57">
                  <c:v>3.90399999999999</c:v>
                </c:pt>
                <c:pt idx="58">
                  <c:v>3.96799999999999</c:v>
                </c:pt>
                <c:pt idx="59">
                  <c:v>4.032</c:v>
                </c:pt>
                <c:pt idx="60">
                  <c:v>4.096</c:v>
                </c:pt>
              </c:numCache>
            </c:numRef>
          </c:xVal>
          <c:yVal>
            <c:numRef>
              <c:f>Sheet1!$J$2:$J$62</c:f>
              <c:numCache>
                <c:formatCode>General</c:formatCode>
                <c:ptCount val="61"/>
              </c:numCache>
            </c:numRef>
          </c:yVal>
          <c:smooth val="1"/>
          <c:extLst xmlns:c16r2="http://schemas.microsoft.com/office/drawing/2015/06/chart">
            <c:ext xmlns:c16="http://schemas.microsoft.com/office/drawing/2014/chart" uri="{C3380CC4-5D6E-409C-BE32-E72D297353CC}">
              <c16:uniqueId val="{00000007-3625-4DA6-A2C5-C9D0756BAB85}"/>
            </c:ext>
          </c:extLst>
        </c:ser>
        <c:ser>
          <c:idx val="9"/>
          <c:order val="9"/>
          <c:tx>
            <c:strRef>
              <c:f>Sheet1!$K$1</c:f>
              <c:strCache>
                <c:ptCount val="1"/>
                <c:pt idx="0">
                  <c:v>Column9</c:v>
                </c:pt>
              </c:strCache>
            </c:strRef>
          </c:tx>
          <c:spPr>
            <a:ln w="19050" cap="rnd">
              <a:solidFill>
                <a:schemeClr val="accent4">
                  <a:lumMod val="60000"/>
                </a:schemeClr>
              </a:solidFill>
              <a:round/>
            </a:ln>
            <a:effectLst/>
          </c:spPr>
          <c:marker>
            <c:symbol val="none"/>
          </c:marker>
          <c:xVal>
            <c:numRef>
              <c:f>Sheet1!$A$2:$A$62</c:f>
              <c:numCache>
                <c:formatCode>General</c:formatCode>
                <c:ptCount val="61"/>
                <c:pt idx="0">
                  <c:v>0.256</c:v>
                </c:pt>
                <c:pt idx="1">
                  <c:v>0.32</c:v>
                </c:pt>
                <c:pt idx="2">
                  <c:v>0.384</c:v>
                </c:pt>
                <c:pt idx="3">
                  <c:v>0.448</c:v>
                </c:pt>
                <c:pt idx="4">
                  <c:v>0.512</c:v>
                </c:pt>
                <c:pt idx="5">
                  <c:v>0.575999999999999</c:v>
                </c:pt>
                <c:pt idx="6">
                  <c:v>0.64</c:v>
                </c:pt>
                <c:pt idx="7">
                  <c:v>0.703999999999999</c:v>
                </c:pt>
                <c:pt idx="8">
                  <c:v>0.768</c:v>
                </c:pt>
                <c:pt idx="9">
                  <c:v>0.831999999999999</c:v>
                </c:pt>
                <c:pt idx="10">
                  <c:v>0.896</c:v>
                </c:pt>
                <c:pt idx="11">
                  <c:v>0.959999999999999</c:v>
                </c:pt>
                <c:pt idx="12">
                  <c:v>1.024</c:v>
                </c:pt>
                <c:pt idx="13">
                  <c:v>1.088</c:v>
                </c:pt>
                <c:pt idx="14">
                  <c:v>1.15199999999999</c:v>
                </c:pt>
                <c:pt idx="15">
                  <c:v>1.21599999999999</c:v>
                </c:pt>
                <c:pt idx="16">
                  <c:v>1.28</c:v>
                </c:pt>
                <c:pt idx="17">
                  <c:v>1.344</c:v>
                </c:pt>
                <c:pt idx="18">
                  <c:v>1.407999999999989</c:v>
                </c:pt>
                <c:pt idx="19">
                  <c:v>1.47199999999999</c:v>
                </c:pt>
                <c:pt idx="20">
                  <c:v>1.536</c:v>
                </c:pt>
                <c:pt idx="21">
                  <c:v>1.6</c:v>
                </c:pt>
                <c:pt idx="22">
                  <c:v>1.66399999999999</c:v>
                </c:pt>
                <c:pt idx="23">
                  <c:v>1.72799999999999</c:v>
                </c:pt>
                <c:pt idx="24">
                  <c:v>1.792</c:v>
                </c:pt>
                <c:pt idx="25">
                  <c:v>1.856</c:v>
                </c:pt>
                <c:pt idx="26">
                  <c:v>1.919999999999989</c:v>
                </c:pt>
                <c:pt idx="27">
                  <c:v>1.98399999999999</c:v>
                </c:pt>
                <c:pt idx="28">
                  <c:v>2.048</c:v>
                </c:pt>
                <c:pt idx="29">
                  <c:v>2.112</c:v>
                </c:pt>
                <c:pt idx="30">
                  <c:v>2.176</c:v>
                </c:pt>
                <c:pt idx="31">
                  <c:v>2.24</c:v>
                </c:pt>
                <c:pt idx="32">
                  <c:v>2.30399999999999</c:v>
                </c:pt>
                <c:pt idx="33">
                  <c:v>2.36799999999999</c:v>
                </c:pt>
                <c:pt idx="34">
                  <c:v>2.43199999999999</c:v>
                </c:pt>
                <c:pt idx="35">
                  <c:v>2.495999999999988</c:v>
                </c:pt>
                <c:pt idx="36">
                  <c:v>2.56</c:v>
                </c:pt>
                <c:pt idx="37">
                  <c:v>2.624</c:v>
                </c:pt>
                <c:pt idx="38">
                  <c:v>2.688</c:v>
                </c:pt>
                <c:pt idx="39">
                  <c:v>2.75199999999999</c:v>
                </c:pt>
                <c:pt idx="40">
                  <c:v>2.81599999999999</c:v>
                </c:pt>
                <c:pt idx="41">
                  <c:v>2.87999999999999</c:v>
                </c:pt>
                <c:pt idx="42">
                  <c:v>2.94399999999999</c:v>
                </c:pt>
                <c:pt idx="43">
                  <c:v>3.008</c:v>
                </c:pt>
                <c:pt idx="44">
                  <c:v>3.072</c:v>
                </c:pt>
                <c:pt idx="45">
                  <c:v>3.136</c:v>
                </c:pt>
                <c:pt idx="46">
                  <c:v>3.2</c:v>
                </c:pt>
                <c:pt idx="47">
                  <c:v>3.26399999999999</c:v>
                </c:pt>
                <c:pt idx="48">
                  <c:v>3.32799999999999</c:v>
                </c:pt>
                <c:pt idx="49">
                  <c:v>3.39199999999999</c:v>
                </c:pt>
                <c:pt idx="50">
                  <c:v>3.45599999999999</c:v>
                </c:pt>
                <c:pt idx="51">
                  <c:v>3.52</c:v>
                </c:pt>
                <c:pt idx="52">
                  <c:v>3.584</c:v>
                </c:pt>
                <c:pt idx="53">
                  <c:v>3.648</c:v>
                </c:pt>
                <c:pt idx="54">
                  <c:v>3.712</c:v>
                </c:pt>
                <c:pt idx="55">
                  <c:v>3.77599999999999</c:v>
                </c:pt>
                <c:pt idx="56">
                  <c:v>3.83999999999999</c:v>
                </c:pt>
                <c:pt idx="57">
                  <c:v>3.90399999999999</c:v>
                </c:pt>
                <c:pt idx="58">
                  <c:v>3.96799999999999</c:v>
                </c:pt>
                <c:pt idx="59">
                  <c:v>4.032</c:v>
                </c:pt>
                <c:pt idx="60">
                  <c:v>4.096</c:v>
                </c:pt>
              </c:numCache>
            </c:numRef>
          </c:xVal>
          <c:yVal>
            <c:numRef>
              <c:f>Sheet1!$K$2:$K$62</c:f>
              <c:numCache>
                <c:formatCode>General</c:formatCode>
                <c:ptCount val="61"/>
              </c:numCache>
            </c:numRef>
          </c:yVal>
          <c:smooth val="1"/>
          <c:extLst xmlns:c16r2="http://schemas.microsoft.com/office/drawing/2015/06/chart">
            <c:ext xmlns:c16="http://schemas.microsoft.com/office/drawing/2014/chart" uri="{C3380CC4-5D6E-409C-BE32-E72D297353CC}">
              <c16:uniqueId val="{00000008-3625-4DA6-A2C5-C9D0756BAB85}"/>
            </c:ext>
          </c:extLst>
        </c:ser>
        <c:ser>
          <c:idx val="10"/>
          <c:order val="10"/>
          <c:tx>
            <c:strRef>
              <c:f>Sheet1!$L$1</c:f>
              <c:strCache>
                <c:ptCount val="1"/>
                <c:pt idx="0">
                  <c:v>Column10</c:v>
                </c:pt>
              </c:strCache>
            </c:strRef>
          </c:tx>
          <c:spPr>
            <a:ln w="19050" cap="rnd">
              <a:solidFill>
                <a:schemeClr val="accent5">
                  <a:lumMod val="60000"/>
                </a:schemeClr>
              </a:solidFill>
              <a:round/>
            </a:ln>
            <a:effectLst/>
          </c:spPr>
          <c:marker>
            <c:symbol val="none"/>
          </c:marker>
          <c:xVal>
            <c:numRef>
              <c:f>Sheet1!$A$2:$A$62</c:f>
              <c:numCache>
                <c:formatCode>General</c:formatCode>
                <c:ptCount val="61"/>
                <c:pt idx="0">
                  <c:v>0.256</c:v>
                </c:pt>
                <c:pt idx="1">
                  <c:v>0.32</c:v>
                </c:pt>
                <c:pt idx="2">
                  <c:v>0.384</c:v>
                </c:pt>
                <c:pt idx="3">
                  <c:v>0.448</c:v>
                </c:pt>
                <c:pt idx="4">
                  <c:v>0.512</c:v>
                </c:pt>
                <c:pt idx="5">
                  <c:v>0.575999999999999</c:v>
                </c:pt>
                <c:pt idx="6">
                  <c:v>0.64</c:v>
                </c:pt>
                <c:pt idx="7">
                  <c:v>0.703999999999999</c:v>
                </c:pt>
                <c:pt idx="8">
                  <c:v>0.768</c:v>
                </c:pt>
                <c:pt idx="9">
                  <c:v>0.831999999999999</c:v>
                </c:pt>
                <c:pt idx="10">
                  <c:v>0.896</c:v>
                </c:pt>
                <c:pt idx="11">
                  <c:v>0.959999999999999</c:v>
                </c:pt>
                <c:pt idx="12">
                  <c:v>1.024</c:v>
                </c:pt>
                <c:pt idx="13">
                  <c:v>1.088</c:v>
                </c:pt>
                <c:pt idx="14">
                  <c:v>1.15199999999999</c:v>
                </c:pt>
                <c:pt idx="15">
                  <c:v>1.21599999999999</c:v>
                </c:pt>
                <c:pt idx="16">
                  <c:v>1.28</c:v>
                </c:pt>
                <c:pt idx="17">
                  <c:v>1.344</c:v>
                </c:pt>
                <c:pt idx="18">
                  <c:v>1.407999999999989</c:v>
                </c:pt>
                <c:pt idx="19">
                  <c:v>1.47199999999999</c:v>
                </c:pt>
                <c:pt idx="20">
                  <c:v>1.536</c:v>
                </c:pt>
                <c:pt idx="21">
                  <c:v>1.6</c:v>
                </c:pt>
                <c:pt idx="22">
                  <c:v>1.66399999999999</c:v>
                </c:pt>
                <c:pt idx="23">
                  <c:v>1.72799999999999</c:v>
                </c:pt>
                <c:pt idx="24">
                  <c:v>1.792</c:v>
                </c:pt>
                <c:pt idx="25">
                  <c:v>1.856</c:v>
                </c:pt>
                <c:pt idx="26">
                  <c:v>1.919999999999989</c:v>
                </c:pt>
                <c:pt idx="27">
                  <c:v>1.98399999999999</c:v>
                </c:pt>
                <c:pt idx="28">
                  <c:v>2.048</c:v>
                </c:pt>
                <c:pt idx="29">
                  <c:v>2.112</c:v>
                </c:pt>
                <c:pt idx="30">
                  <c:v>2.176</c:v>
                </c:pt>
                <c:pt idx="31">
                  <c:v>2.24</c:v>
                </c:pt>
                <c:pt idx="32">
                  <c:v>2.30399999999999</c:v>
                </c:pt>
                <c:pt idx="33">
                  <c:v>2.36799999999999</c:v>
                </c:pt>
                <c:pt idx="34">
                  <c:v>2.43199999999999</c:v>
                </c:pt>
                <c:pt idx="35">
                  <c:v>2.495999999999988</c:v>
                </c:pt>
                <c:pt idx="36">
                  <c:v>2.56</c:v>
                </c:pt>
                <c:pt idx="37">
                  <c:v>2.624</c:v>
                </c:pt>
                <c:pt idx="38">
                  <c:v>2.688</c:v>
                </c:pt>
                <c:pt idx="39">
                  <c:v>2.75199999999999</c:v>
                </c:pt>
                <c:pt idx="40">
                  <c:v>2.81599999999999</c:v>
                </c:pt>
                <c:pt idx="41">
                  <c:v>2.87999999999999</c:v>
                </c:pt>
                <c:pt idx="42">
                  <c:v>2.94399999999999</c:v>
                </c:pt>
                <c:pt idx="43">
                  <c:v>3.008</c:v>
                </c:pt>
                <c:pt idx="44">
                  <c:v>3.072</c:v>
                </c:pt>
                <c:pt idx="45">
                  <c:v>3.136</c:v>
                </c:pt>
                <c:pt idx="46">
                  <c:v>3.2</c:v>
                </c:pt>
                <c:pt idx="47">
                  <c:v>3.26399999999999</c:v>
                </c:pt>
                <c:pt idx="48">
                  <c:v>3.32799999999999</c:v>
                </c:pt>
                <c:pt idx="49">
                  <c:v>3.39199999999999</c:v>
                </c:pt>
                <c:pt idx="50">
                  <c:v>3.45599999999999</c:v>
                </c:pt>
                <c:pt idx="51">
                  <c:v>3.52</c:v>
                </c:pt>
                <c:pt idx="52">
                  <c:v>3.584</c:v>
                </c:pt>
                <c:pt idx="53">
                  <c:v>3.648</c:v>
                </c:pt>
                <c:pt idx="54">
                  <c:v>3.712</c:v>
                </c:pt>
                <c:pt idx="55">
                  <c:v>3.77599999999999</c:v>
                </c:pt>
                <c:pt idx="56">
                  <c:v>3.83999999999999</c:v>
                </c:pt>
                <c:pt idx="57">
                  <c:v>3.90399999999999</c:v>
                </c:pt>
                <c:pt idx="58">
                  <c:v>3.96799999999999</c:v>
                </c:pt>
                <c:pt idx="59">
                  <c:v>4.032</c:v>
                </c:pt>
                <c:pt idx="60">
                  <c:v>4.096</c:v>
                </c:pt>
              </c:numCache>
            </c:numRef>
          </c:xVal>
          <c:yVal>
            <c:numRef>
              <c:f>Sheet1!$L$2:$L$62</c:f>
              <c:numCache>
                <c:formatCode>General</c:formatCode>
                <c:ptCount val="61"/>
              </c:numCache>
            </c:numRef>
          </c:yVal>
          <c:smooth val="1"/>
          <c:extLst xmlns:c16r2="http://schemas.microsoft.com/office/drawing/2015/06/chart">
            <c:ext xmlns:c16="http://schemas.microsoft.com/office/drawing/2014/chart" uri="{C3380CC4-5D6E-409C-BE32-E72D297353CC}">
              <c16:uniqueId val="{00000009-3625-4DA6-A2C5-C9D0756BAB85}"/>
            </c:ext>
          </c:extLst>
        </c:ser>
        <c:ser>
          <c:idx val="11"/>
          <c:order val="11"/>
          <c:tx>
            <c:strRef>
              <c:f>Sheet1!$M$1</c:f>
              <c:strCache>
                <c:ptCount val="1"/>
                <c:pt idx="0">
                  <c:v>Column11</c:v>
                </c:pt>
              </c:strCache>
            </c:strRef>
          </c:tx>
          <c:spPr>
            <a:ln w="19050" cap="rnd">
              <a:solidFill>
                <a:schemeClr val="accent6">
                  <a:lumMod val="60000"/>
                </a:schemeClr>
              </a:solidFill>
              <a:round/>
            </a:ln>
            <a:effectLst/>
          </c:spPr>
          <c:marker>
            <c:symbol val="none"/>
          </c:marker>
          <c:xVal>
            <c:numRef>
              <c:f>Sheet1!$A$2:$A$62</c:f>
              <c:numCache>
                <c:formatCode>General</c:formatCode>
                <c:ptCount val="61"/>
                <c:pt idx="0">
                  <c:v>0.256</c:v>
                </c:pt>
                <c:pt idx="1">
                  <c:v>0.32</c:v>
                </c:pt>
                <c:pt idx="2">
                  <c:v>0.384</c:v>
                </c:pt>
                <c:pt idx="3">
                  <c:v>0.448</c:v>
                </c:pt>
                <c:pt idx="4">
                  <c:v>0.512</c:v>
                </c:pt>
                <c:pt idx="5">
                  <c:v>0.575999999999999</c:v>
                </c:pt>
                <c:pt idx="6">
                  <c:v>0.64</c:v>
                </c:pt>
                <c:pt idx="7">
                  <c:v>0.703999999999999</c:v>
                </c:pt>
                <c:pt idx="8">
                  <c:v>0.768</c:v>
                </c:pt>
                <c:pt idx="9">
                  <c:v>0.831999999999999</c:v>
                </c:pt>
                <c:pt idx="10">
                  <c:v>0.896</c:v>
                </c:pt>
                <c:pt idx="11">
                  <c:v>0.959999999999999</c:v>
                </c:pt>
                <c:pt idx="12">
                  <c:v>1.024</c:v>
                </c:pt>
                <c:pt idx="13">
                  <c:v>1.088</c:v>
                </c:pt>
                <c:pt idx="14">
                  <c:v>1.15199999999999</c:v>
                </c:pt>
                <c:pt idx="15">
                  <c:v>1.21599999999999</c:v>
                </c:pt>
                <c:pt idx="16">
                  <c:v>1.28</c:v>
                </c:pt>
                <c:pt idx="17">
                  <c:v>1.344</c:v>
                </c:pt>
                <c:pt idx="18">
                  <c:v>1.407999999999989</c:v>
                </c:pt>
                <c:pt idx="19">
                  <c:v>1.47199999999999</c:v>
                </c:pt>
                <c:pt idx="20">
                  <c:v>1.536</c:v>
                </c:pt>
                <c:pt idx="21">
                  <c:v>1.6</c:v>
                </c:pt>
                <c:pt idx="22">
                  <c:v>1.66399999999999</c:v>
                </c:pt>
                <c:pt idx="23">
                  <c:v>1.72799999999999</c:v>
                </c:pt>
                <c:pt idx="24">
                  <c:v>1.792</c:v>
                </c:pt>
                <c:pt idx="25">
                  <c:v>1.856</c:v>
                </c:pt>
                <c:pt idx="26">
                  <c:v>1.919999999999989</c:v>
                </c:pt>
                <c:pt idx="27">
                  <c:v>1.98399999999999</c:v>
                </c:pt>
                <c:pt idx="28">
                  <c:v>2.048</c:v>
                </c:pt>
                <c:pt idx="29">
                  <c:v>2.112</c:v>
                </c:pt>
                <c:pt idx="30">
                  <c:v>2.176</c:v>
                </c:pt>
                <c:pt idx="31">
                  <c:v>2.24</c:v>
                </c:pt>
                <c:pt idx="32">
                  <c:v>2.30399999999999</c:v>
                </c:pt>
                <c:pt idx="33">
                  <c:v>2.36799999999999</c:v>
                </c:pt>
                <c:pt idx="34">
                  <c:v>2.43199999999999</c:v>
                </c:pt>
                <c:pt idx="35">
                  <c:v>2.495999999999988</c:v>
                </c:pt>
                <c:pt idx="36">
                  <c:v>2.56</c:v>
                </c:pt>
                <c:pt idx="37">
                  <c:v>2.624</c:v>
                </c:pt>
                <c:pt idx="38">
                  <c:v>2.688</c:v>
                </c:pt>
                <c:pt idx="39">
                  <c:v>2.75199999999999</c:v>
                </c:pt>
                <c:pt idx="40">
                  <c:v>2.81599999999999</c:v>
                </c:pt>
                <c:pt idx="41">
                  <c:v>2.87999999999999</c:v>
                </c:pt>
                <c:pt idx="42">
                  <c:v>2.94399999999999</c:v>
                </c:pt>
                <c:pt idx="43">
                  <c:v>3.008</c:v>
                </c:pt>
                <c:pt idx="44">
                  <c:v>3.072</c:v>
                </c:pt>
                <c:pt idx="45">
                  <c:v>3.136</c:v>
                </c:pt>
                <c:pt idx="46">
                  <c:v>3.2</c:v>
                </c:pt>
                <c:pt idx="47">
                  <c:v>3.26399999999999</c:v>
                </c:pt>
                <c:pt idx="48">
                  <c:v>3.32799999999999</c:v>
                </c:pt>
                <c:pt idx="49">
                  <c:v>3.39199999999999</c:v>
                </c:pt>
                <c:pt idx="50">
                  <c:v>3.45599999999999</c:v>
                </c:pt>
                <c:pt idx="51">
                  <c:v>3.52</c:v>
                </c:pt>
                <c:pt idx="52">
                  <c:v>3.584</c:v>
                </c:pt>
                <c:pt idx="53">
                  <c:v>3.648</c:v>
                </c:pt>
                <c:pt idx="54">
                  <c:v>3.712</c:v>
                </c:pt>
                <c:pt idx="55">
                  <c:v>3.77599999999999</c:v>
                </c:pt>
                <c:pt idx="56">
                  <c:v>3.83999999999999</c:v>
                </c:pt>
                <c:pt idx="57">
                  <c:v>3.90399999999999</c:v>
                </c:pt>
                <c:pt idx="58">
                  <c:v>3.96799999999999</c:v>
                </c:pt>
                <c:pt idx="59">
                  <c:v>4.032</c:v>
                </c:pt>
                <c:pt idx="60">
                  <c:v>4.096</c:v>
                </c:pt>
              </c:numCache>
            </c:numRef>
          </c:xVal>
          <c:yVal>
            <c:numRef>
              <c:f>Sheet1!$M$2:$M$62</c:f>
              <c:numCache>
                <c:formatCode>General</c:formatCode>
                <c:ptCount val="61"/>
              </c:numCache>
            </c:numRef>
          </c:yVal>
          <c:smooth val="1"/>
          <c:extLst xmlns:c16r2="http://schemas.microsoft.com/office/drawing/2015/06/chart">
            <c:ext xmlns:c16="http://schemas.microsoft.com/office/drawing/2014/chart" uri="{C3380CC4-5D6E-409C-BE32-E72D297353CC}">
              <c16:uniqueId val="{0000000A-3625-4DA6-A2C5-C9D0756BAB85}"/>
            </c:ext>
          </c:extLst>
        </c:ser>
        <c:ser>
          <c:idx val="12"/>
          <c:order val="12"/>
          <c:tx>
            <c:strRef>
              <c:f>Sheet1!$N$1</c:f>
              <c:strCache>
                <c:ptCount val="1"/>
                <c:pt idx="0">
                  <c:v>Column12</c:v>
                </c:pt>
              </c:strCache>
            </c:strRef>
          </c:tx>
          <c:spPr>
            <a:ln w="19050" cap="rnd">
              <a:solidFill>
                <a:schemeClr val="accent1">
                  <a:lumMod val="80000"/>
                  <a:lumOff val="20000"/>
                </a:schemeClr>
              </a:solidFill>
              <a:round/>
            </a:ln>
            <a:effectLst/>
          </c:spPr>
          <c:marker>
            <c:symbol val="none"/>
          </c:marker>
          <c:xVal>
            <c:numRef>
              <c:f>Sheet1!$A$2:$A$62</c:f>
              <c:numCache>
                <c:formatCode>General</c:formatCode>
                <c:ptCount val="61"/>
                <c:pt idx="0">
                  <c:v>0.256</c:v>
                </c:pt>
                <c:pt idx="1">
                  <c:v>0.32</c:v>
                </c:pt>
                <c:pt idx="2">
                  <c:v>0.384</c:v>
                </c:pt>
                <c:pt idx="3">
                  <c:v>0.448</c:v>
                </c:pt>
                <c:pt idx="4">
                  <c:v>0.512</c:v>
                </c:pt>
                <c:pt idx="5">
                  <c:v>0.575999999999999</c:v>
                </c:pt>
                <c:pt idx="6">
                  <c:v>0.64</c:v>
                </c:pt>
                <c:pt idx="7">
                  <c:v>0.703999999999999</c:v>
                </c:pt>
                <c:pt idx="8">
                  <c:v>0.768</c:v>
                </c:pt>
                <c:pt idx="9">
                  <c:v>0.831999999999999</c:v>
                </c:pt>
                <c:pt idx="10">
                  <c:v>0.896</c:v>
                </c:pt>
                <c:pt idx="11">
                  <c:v>0.959999999999999</c:v>
                </c:pt>
                <c:pt idx="12">
                  <c:v>1.024</c:v>
                </c:pt>
                <c:pt idx="13">
                  <c:v>1.088</c:v>
                </c:pt>
                <c:pt idx="14">
                  <c:v>1.15199999999999</c:v>
                </c:pt>
                <c:pt idx="15">
                  <c:v>1.21599999999999</c:v>
                </c:pt>
                <c:pt idx="16">
                  <c:v>1.28</c:v>
                </c:pt>
                <c:pt idx="17">
                  <c:v>1.344</c:v>
                </c:pt>
                <c:pt idx="18">
                  <c:v>1.407999999999989</c:v>
                </c:pt>
                <c:pt idx="19">
                  <c:v>1.47199999999999</c:v>
                </c:pt>
                <c:pt idx="20">
                  <c:v>1.536</c:v>
                </c:pt>
                <c:pt idx="21">
                  <c:v>1.6</c:v>
                </c:pt>
                <c:pt idx="22">
                  <c:v>1.66399999999999</c:v>
                </c:pt>
                <c:pt idx="23">
                  <c:v>1.72799999999999</c:v>
                </c:pt>
                <c:pt idx="24">
                  <c:v>1.792</c:v>
                </c:pt>
                <c:pt idx="25">
                  <c:v>1.856</c:v>
                </c:pt>
                <c:pt idx="26">
                  <c:v>1.919999999999989</c:v>
                </c:pt>
                <c:pt idx="27">
                  <c:v>1.98399999999999</c:v>
                </c:pt>
                <c:pt idx="28">
                  <c:v>2.048</c:v>
                </c:pt>
                <c:pt idx="29">
                  <c:v>2.112</c:v>
                </c:pt>
                <c:pt idx="30">
                  <c:v>2.176</c:v>
                </c:pt>
                <c:pt idx="31">
                  <c:v>2.24</c:v>
                </c:pt>
                <c:pt idx="32">
                  <c:v>2.30399999999999</c:v>
                </c:pt>
                <c:pt idx="33">
                  <c:v>2.36799999999999</c:v>
                </c:pt>
                <c:pt idx="34">
                  <c:v>2.43199999999999</c:v>
                </c:pt>
                <c:pt idx="35">
                  <c:v>2.495999999999988</c:v>
                </c:pt>
                <c:pt idx="36">
                  <c:v>2.56</c:v>
                </c:pt>
                <c:pt idx="37">
                  <c:v>2.624</c:v>
                </c:pt>
                <c:pt idx="38">
                  <c:v>2.688</c:v>
                </c:pt>
                <c:pt idx="39">
                  <c:v>2.75199999999999</c:v>
                </c:pt>
                <c:pt idx="40">
                  <c:v>2.81599999999999</c:v>
                </c:pt>
                <c:pt idx="41">
                  <c:v>2.87999999999999</c:v>
                </c:pt>
                <c:pt idx="42">
                  <c:v>2.94399999999999</c:v>
                </c:pt>
                <c:pt idx="43">
                  <c:v>3.008</c:v>
                </c:pt>
                <c:pt idx="44">
                  <c:v>3.072</c:v>
                </c:pt>
                <c:pt idx="45">
                  <c:v>3.136</c:v>
                </c:pt>
                <c:pt idx="46">
                  <c:v>3.2</c:v>
                </c:pt>
                <c:pt idx="47">
                  <c:v>3.26399999999999</c:v>
                </c:pt>
                <c:pt idx="48">
                  <c:v>3.32799999999999</c:v>
                </c:pt>
                <c:pt idx="49">
                  <c:v>3.39199999999999</c:v>
                </c:pt>
                <c:pt idx="50">
                  <c:v>3.45599999999999</c:v>
                </c:pt>
                <c:pt idx="51">
                  <c:v>3.52</c:v>
                </c:pt>
                <c:pt idx="52">
                  <c:v>3.584</c:v>
                </c:pt>
                <c:pt idx="53">
                  <c:v>3.648</c:v>
                </c:pt>
                <c:pt idx="54">
                  <c:v>3.712</c:v>
                </c:pt>
                <c:pt idx="55">
                  <c:v>3.77599999999999</c:v>
                </c:pt>
                <c:pt idx="56">
                  <c:v>3.83999999999999</c:v>
                </c:pt>
                <c:pt idx="57">
                  <c:v>3.90399999999999</c:v>
                </c:pt>
                <c:pt idx="58">
                  <c:v>3.96799999999999</c:v>
                </c:pt>
                <c:pt idx="59">
                  <c:v>4.032</c:v>
                </c:pt>
                <c:pt idx="60">
                  <c:v>4.096</c:v>
                </c:pt>
              </c:numCache>
            </c:numRef>
          </c:xVal>
          <c:yVal>
            <c:numRef>
              <c:f>Sheet1!$N$2:$N$62</c:f>
              <c:numCache>
                <c:formatCode>General</c:formatCode>
                <c:ptCount val="61"/>
              </c:numCache>
            </c:numRef>
          </c:yVal>
          <c:smooth val="1"/>
          <c:extLst xmlns:c16r2="http://schemas.microsoft.com/office/drawing/2015/06/chart">
            <c:ext xmlns:c16="http://schemas.microsoft.com/office/drawing/2014/chart" uri="{C3380CC4-5D6E-409C-BE32-E72D297353CC}">
              <c16:uniqueId val="{0000000B-3625-4DA6-A2C5-C9D0756BAB85}"/>
            </c:ext>
          </c:extLst>
        </c:ser>
        <c:ser>
          <c:idx val="13"/>
          <c:order val="13"/>
          <c:tx>
            <c:strRef>
              <c:f>Sheet1!$O$1</c:f>
              <c:strCache>
                <c:ptCount val="1"/>
                <c:pt idx="0">
                  <c:v>Column13</c:v>
                </c:pt>
              </c:strCache>
            </c:strRef>
          </c:tx>
          <c:spPr>
            <a:ln w="19050" cap="rnd">
              <a:solidFill>
                <a:schemeClr val="accent2">
                  <a:lumMod val="80000"/>
                  <a:lumOff val="20000"/>
                </a:schemeClr>
              </a:solidFill>
              <a:round/>
            </a:ln>
            <a:effectLst/>
          </c:spPr>
          <c:marker>
            <c:symbol val="none"/>
          </c:marker>
          <c:xVal>
            <c:numRef>
              <c:f>Sheet1!$A$2:$A$62</c:f>
              <c:numCache>
                <c:formatCode>General</c:formatCode>
                <c:ptCount val="61"/>
                <c:pt idx="0">
                  <c:v>0.256</c:v>
                </c:pt>
                <c:pt idx="1">
                  <c:v>0.32</c:v>
                </c:pt>
                <c:pt idx="2">
                  <c:v>0.384</c:v>
                </c:pt>
                <c:pt idx="3">
                  <c:v>0.448</c:v>
                </c:pt>
                <c:pt idx="4">
                  <c:v>0.512</c:v>
                </c:pt>
                <c:pt idx="5">
                  <c:v>0.575999999999999</c:v>
                </c:pt>
                <c:pt idx="6">
                  <c:v>0.64</c:v>
                </c:pt>
                <c:pt idx="7">
                  <c:v>0.703999999999999</c:v>
                </c:pt>
                <c:pt idx="8">
                  <c:v>0.768</c:v>
                </c:pt>
                <c:pt idx="9">
                  <c:v>0.831999999999999</c:v>
                </c:pt>
                <c:pt idx="10">
                  <c:v>0.896</c:v>
                </c:pt>
                <c:pt idx="11">
                  <c:v>0.959999999999999</c:v>
                </c:pt>
                <c:pt idx="12">
                  <c:v>1.024</c:v>
                </c:pt>
                <c:pt idx="13">
                  <c:v>1.088</c:v>
                </c:pt>
                <c:pt idx="14">
                  <c:v>1.15199999999999</c:v>
                </c:pt>
                <c:pt idx="15">
                  <c:v>1.21599999999999</c:v>
                </c:pt>
                <c:pt idx="16">
                  <c:v>1.28</c:v>
                </c:pt>
                <c:pt idx="17">
                  <c:v>1.344</c:v>
                </c:pt>
                <c:pt idx="18">
                  <c:v>1.407999999999989</c:v>
                </c:pt>
                <c:pt idx="19">
                  <c:v>1.47199999999999</c:v>
                </c:pt>
                <c:pt idx="20">
                  <c:v>1.536</c:v>
                </c:pt>
                <c:pt idx="21">
                  <c:v>1.6</c:v>
                </c:pt>
                <c:pt idx="22">
                  <c:v>1.66399999999999</c:v>
                </c:pt>
                <c:pt idx="23">
                  <c:v>1.72799999999999</c:v>
                </c:pt>
                <c:pt idx="24">
                  <c:v>1.792</c:v>
                </c:pt>
                <c:pt idx="25">
                  <c:v>1.856</c:v>
                </c:pt>
                <c:pt idx="26">
                  <c:v>1.919999999999989</c:v>
                </c:pt>
                <c:pt idx="27">
                  <c:v>1.98399999999999</c:v>
                </c:pt>
                <c:pt idx="28">
                  <c:v>2.048</c:v>
                </c:pt>
                <c:pt idx="29">
                  <c:v>2.112</c:v>
                </c:pt>
                <c:pt idx="30">
                  <c:v>2.176</c:v>
                </c:pt>
                <c:pt idx="31">
                  <c:v>2.24</c:v>
                </c:pt>
                <c:pt idx="32">
                  <c:v>2.30399999999999</c:v>
                </c:pt>
                <c:pt idx="33">
                  <c:v>2.36799999999999</c:v>
                </c:pt>
                <c:pt idx="34">
                  <c:v>2.43199999999999</c:v>
                </c:pt>
                <c:pt idx="35">
                  <c:v>2.495999999999988</c:v>
                </c:pt>
                <c:pt idx="36">
                  <c:v>2.56</c:v>
                </c:pt>
                <c:pt idx="37">
                  <c:v>2.624</c:v>
                </c:pt>
                <c:pt idx="38">
                  <c:v>2.688</c:v>
                </c:pt>
                <c:pt idx="39">
                  <c:v>2.75199999999999</c:v>
                </c:pt>
                <c:pt idx="40">
                  <c:v>2.81599999999999</c:v>
                </c:pt>
                <c:pt idx="41">
                  <c:v>2.87999999999999</c:v>
                </c:pt>
                <c:pt idx="42">
                  <c:v>2.94399999999999</c:v>
                </c:pt>
                <c:pt idx="43">
                  <c:v>3.008</c:v>
                </c:pt>
                <c:pt idx="44">
                  <c:v>3.072</c:v>
                </c:pt>
                <c:pt idx="45">
                  <c:v>3.136</c:v>
                </c:pt>
                <c:pt idx="46">
                  <c:v>3.2</c:v>
                </c:pt>
                <c:pt idx="47">
                  <c:v>3.26399999999999</c:v>
                </c:pt>
                <c:pt idx="48">
                  <c:v>3.32799999999999</c:v>
                </c:pt>
                <c:pt idx="49">
                  <c:v>3.39199999999999</c:v>
                </c:pt>
                <c:pt idx="50">
                  <c:v>3.45599999999999</c:v>
                </c:pt>
                <c:pt idx="51">
                  <c:v>3.52</c:v>
                </c:pt>
                <c:pt idx="52">
                  <c:v>3.584</c:v>
                </c:pt>
                <c:pt idx="53">
                  <c:v>3.648</c:v>
                </c:pt>
                <c:pt idx="54">
                  <c:v>3.712</c:v>
                </c:pt>
                <c:pt idx="55">
                  <c:v>3.77599999999999</c:v>
                </c:pt>
                <c:pt idx="56">
                  <c:v>3.83999999999999</c:v>
                </c:pt>
                <c:pt idx="57">
                  <c:v>3.90399999999999</c:v>
                </c:pt>
                <c:pt idx="58">
                  <c:v>3.96799999999999</c:v>
                </c:pt>
                <c:pt idx="59">
                  <c:v>4.032</c:v>
                </c:pt>
                <c:pt idx="60">
                  <c:v>4.096</c:v>
                </c:pt>
              </c:numCache>
            </c:numRef>
          </c:xVal>
          <c:yVal>
            <c:numRef>
              <c:f>Sheet1!$O$2:$O$62</c:f>
              <c:numCache>
                <c:formatCode>General</c:formatCode>
                <c:ptCount val="61"/>
              </c:numCache>
            </c:numRef>
          </c:yVal>
          <c:smooth val="1"/>
          <c:extLst xmlns:c16r2="http://schemas.microsoft.com/office/drawing/2015/06/chart">
            <c:ext xmlns:c16="http://schemas.microsoft.com/office/drawing/2014/chart" uri="{C3380CC4-5D6E-409C-BE32-E72D297353CC}">
              <c16:uniqueId val="{0000000C-3625-4DA6-A2C5-C9D0756BAB85}"/>
            </c:ext>
          </c:extLst>
        </c:ser>
        <c:ser>
          <c:idx val="14"/>
          <c:order val="14"/>
          <c:tx>
            <c:strRef>
              <c:f>Sheet1!$P$1</c:f>
              <c:strCache>
                <c:ptCount val="1"/>
                <c:pt idx="0">
                  <c:v>Column14</c:v>
                </c:pt>
              </c:strCache>
            </c:strRef>
          </c:tx>
          <c:spPr>
            <a:ln w="19050" cap="rnd">
              <a:solidFill>
                <a:schemeClr val="accent3">
                  <a:lumMod val="80000"/>
                  <a:lumOff val="20000"/>
                </a:schemeClr>
              </a:solidFill>
              <a:round/>
            </a:ln>
            <a:effectLst/>
          </c:spPr>
          <c:marker>
            <c:symbol val="none"/>
          </c:marker>
          <c:xVal>
            <c:numRef>
              <c:f>Sheet1!$A$2:$A$62</c:f>
              <c:numCache>
                <c:formatCode>General</c:formatCode>
                <c:ptCount val="61"/>
                <c:pt idx="0">
                  <c:v>0.256</c:v>
                </c:pt>
                <c:pt idx="1">
                  <c:v>0.32</c:v>
                </c:pt>
                <c:pt idx="2">
                  <c:v>0.384</c:v>
                </c:pt>
                <c:pt idx="3">
                  <c:v>0.448</c:v>
                </c:pt>
                <c:pt idx="4">
                  <c:v>0.512</c:v>
                </c:pt>
                <c:pt idx="5">
                  <c:v>0.575999999999999</c:v>
                </c:pt>
                <c:pt idx="6">
                  <c:v>0.64</c:v>
                </c:pt>
                <c:pt idx="7">
                  <c:v>0.703999999999999</c:v>
                </c:pt>
                <c:pt idx="8">
                  <c:v>0.768</c:v>
                </c:pt>
                <c:pt idx="9">
                  <c:v>0.831999999999999</c:v>
                </c:pt>
                <c:pt idx="10">
                  <c:v>0.896</c:v>
                </c:pt>
                <c:pt idx="11">
                  <c:v>0.959999999999999</c:v>
                </c:pt>
                <c:pt idx="12">
                  <c:v>1.024</c:v>
                </c:pt>
                <c:pt idx="13">
                  <c:v>1.088</c:v>
                </c:pt>
                <c:pt idx="14">
                  <c:v>1.15199999999999</c:v>
                </c:pt>
                <c:pt idx="15">
                  <c:v>1.21599999999999</c:v>
                </c:pt>
                <c:pt idx="16">
                  <c:v>1.28</c:v>
                </c:pt>
                <c:pt idx="17">
                  <c:v>1.344</c:v>
                </c:pt>
                <c:pt idx="18">
                  <c:v>1.407999999999989</c:v>
                </c:pt>
                <c:pt idx="19">
                  <c:v>1.47199999999999</c:v>
                </c:pt>
                <c:pt idx="20">
                  <c:v>1.536</c:v>
                </c:pt>
                <c:pt idx="21">
                  <c:v>1.6</c:v>
                </c:pt>
                <c:pt idx="22">
                  <c:v>1.66399999999999</c:v>
                </c:pt>
                <c:pt idx="23">
                  <c:v>1.72799999999999</c:v>
                </c:pt>
                <c:pt idx="24">
                  <c:v>1.792</c:v>
                </c:pt>
                <c:pt idx="25">
                  <c:v>1.856</c:v>
                </c:pt>
                <c:pt idx="26">
                  <c:v>1.919999999999989</c:v>
                </c:pt>
                <c:pt idx="27">
                  <c:v>1.98399999999999</c:v>
                </c:pt>
                <c:pt idx="28">
                  <c:v>2.048</c:v>
                </c:pt>
                <c:pt idx="29">
                  <c:v>2.112</c:v>
                </c:pt>
                <c:pt idx="30">
                  <c:v>2.176</c:v>
                </c:pt>
                <c:pt idx="31">
                  <c:v>2.24</c:v>
                </c:pt>
                <c:pt idx="32">
                  <c:v>2.30399999999999</c:v>
                </c:pt>
                <c:pt idx="33">
                  <c:v>2.36799999999999</c:v>
                </c:pt>
                <c:pt idx="34">
                  <c:v>2.43199999999999</c:v>
                </c:pt>
                <c:pt idx="35">
                  <c:v>2.495999999999988</c:v>
                </c:pt>
                <c:pt idx="36">
                  <c:v>2.56</c:v>
                </c:pt>
                <c:pt idx="37">
                  <c:v>2.624</c:v>
                </c:pt>
                <c:pt idx="38">
                  <c:v>2.688</c:v>
                </c:pt>
                <c:pt idx="39">
                  <c:v>2.75199999999999</c:v>
                </c:pt>
                <c:pt idx="40">
                  <c:v>2.81599999999999</c:v>
                </c:pt>
                <c:pt idx="41">
                  <c:v>2.87999999999999</c:v>
                </c:pt>
                <c:pt idx="42">
                  <c:v>2.94399999999999</c:v>
                </c:pt>
                <c:pt idx="43">
                  <c:v>3.008</c:v>
                </c:pt>
                <c:pt idx="44">
                  <c:v>3.072</c:v>
                </c:pt>
                <c:pt idx="45">
                  <c:v>3.136</c:v>
                </c:pt>
                <c:pt idx="46">
                  <c:v>3.2</c:v>
                </c:pt>
                <c:pt idx="47">
                  <c:v>3.26399999999999</c:v>
                </c:pt>
                <c:pt idx="48">
                  <c:v>3.32799999999999</c:v>
                </c:pt>
                <c:pt idx="49">
                  <c:v>3.39199999999999</c:v>
                </c:pt>
                <c:pt idx="50">
                  <c:v>3.45599999999999</c:v>
                </c:pt>
                <c:pt idx="51">
                  <c:v>3.52</c:v>
                </c:pt>
                <c:pt idx="52">
                  <c:v>3.584</c:v>
                </c:pt>
                <c:pt idx="53">
                  <c:v>3.648</c:v>
                </c:pt>
                <c:pt idx="54">
                  <c:v>3.712</c:v>
                </c:pt>
                <c:pt idx="55">
                  <c:v>3.77599999999999</c:v>
                </c:pt>
                <c:pt idx="56">
                  <c:v>3.83999999999999</c:v>
                </c:pt>
                <c:pt idx="57">
                  <c:v>3.90399999999999</c:v>
                </c:pt>
                <c:pt idx="58">
                  <c:v>3.96799999999999</c:v>
                </c:pt>
                <c:pt idx="59">
                  <c:v>4.032</c:v>
                </c:pt>
                <c:pt idx="60">
                  <c:v>4.096</c:v>
                </c:pt>
              </c:numCache>
            </c:numRef>
          </c:xVal>
          <c:yVal>
            <c:numRef>
              <c:f>Sheet1!$P$2:$P$62</c:f>
              <c:numCache>
                <c:formatCode>General</c:formatCode>
                <c:ptCount val="61"/>
              </c:numCache>
            </c:numRef>
          </c:yVal>
          <c:smooth val="1"/>
          <c:extLst xmlns:c16r2="http://schemas.microsoft.com/office/drawing/2015/06/chart">
            <c:ext xmlns:c16="http://schemas.microsoft.com/office/drawing/2014/chart" uri="{C3380CC4-5D6E-409C-BE32-E72D297353CC}">
              <c16:uniqueId val="{0000000D-3625-4DA6-A2C5-C9D0756BAB85}"/>
            </c:ext>
          </c:extLst>
        </c:ser>
        <c:ser>
          <c:idx val="15"/>
          <c:order val="15"/>
          <c:tx>
            <c:strRef>
              <c:f>Sheet1!$Q$1</c:f>
              <c:strCache>
                <c:ptCount val="1"/>
                <c:pt idx="0">
                  <c:v>Column15</c:v>
                </c:pt>
              </c:strCache>
            </c:strRef>
          </c:tx>
          <c:spPr>
            <a:ln w="19050" cap="rnd">
              <a:solidFill>
                <a:schemeClr val="accent4">
                  <a:lumMod val="80000"/>
                  <a:lumOff val="20000"/>
                </a:schemeClr>
              </a:solidFill>
              <a:round/>
            </a:ln>
            <a:effectLst/>
          </c:spPr>
          <c:marker>
            <c:symbol val="none"/>
          </c:marker>
          <c:xVal>
            <c:numRef>
              <c:f>Sheet1!$A$2:$A$62</c:f>
              <c:numCache>
                <c:formatCode>General</c:formatCode>
                <c:ptCount val="61"/>
                <c:pt idx="0">
                  <c:v>0.256</c:v>
                </c:pt>
                <c:pt idx="1">
                  <c:v>0.32</c:v>
                </c:pt>
                <c:pt idx="2">
                  <c:v>0.384</c:v>
                </c:pt>
                <c:pt idx="3">
                  <c:v>0.448</c:v>
                </c:pt>
                <c:pt idx="4">
                  <c:v>0.512</c:v>
                </c:pt>
                <c:pt idx="5">
                  <c:v>0.575999999999999</c:v>
                </c:pt>
                <c:pt idx="6">
                  <c:v>0.64</c:v>
                </c:pt>
                <c:pt idx="7">
                  <c:v>0.703999999999999</c:v>
                </c:pt>
                <c:pt idx="8">
                  <c:v>0.768</c:v>
                </c:pt>
                <c:pt idx="9">
                  <c:v>0.831999999999999</c:v>
                </c:pt>
                <c:pt idx="10">
                  <c:v>0.896</c:v>
                </c:pt>
                <c:pt idx="11">
                  <c:v>0.959999999999999</c:v>
                </c:pt>
                <c:pt idx="12">
                  <c:v>1.024</c:v>
                </c:pt>
                <c:pt idx="13">
                  <c:v>1.088</c:v>
                </c:pt>
                <c:pt idx="14">
                  <c:v>1.15199999999999</c:v>
                </c:pt>
                <c:pt idx="15">
                  <c:v>1.21599999999999</c:v>
                </c:pt>
                <c:pt idx="16">
                  <c:v>1.28</c:v>
                </c:pt>
                <c:pt idx="17">
                  <c:v>1.344</c:v>
                </c:pt>
                <c:pt idx="18">
                  <c:v>1.407999999999989</c:v>
                </c:pt>
                <c:pt idx="19">
                  <c:v>1.47199999999999</c:v>
                </c:pt>
                <c:pt idx="20">
                  <c:v>1.536</c:v>
                </c:pt>
                <c:pt idx="21">
                  <c:v>1.6</c:v>
                </c:pt>
                <c:pt idx="22">
                  <c:v>1.66399999999999</c:v>
                </c:pt>
                <c:pt idx="23">
                  <c:v>1.72799999999999</c:v>
                </c:pt>
                <c:pt idx="24">
                  <c:v>1.792</c:v>
                </c:pt>
                <c:pt idx="25">
                  <c:v>1.856</c:v>
                </c:pt>
                <c:pt idx="26">
                  <c:v>1.919999999999989</c:v>
                </c:pt>
                <c:pt idx="27">
                  <c:v>1.98399999999999</c:v>
                </c:pt>
                <c:pt idx="28">
                  <c:v>2.048</c:v>
                </c:pt>
                <c:pt idx="29">
                  <c:v>2.112</c:v>
                </c:pt>
                <c:pt idx="30">
                  <c:v>2.176</c:v>
                </c:pt>
                <c:pt idx="31">
                  <c:v>2.24</c:v>
                </c:pt>
                <c:pt idx="32">
                  <c:v>2.30399999999999</c:v>
                </c:pt>
                <c:pt idx="33">
                  <c:v>2.36799999999999</c:v>
                </c:pt>
                <c:pt idx="34">
                  <c:v>2.43199999999999</c:v>
                </c:pt>
                <c:pt idx="35">
                  <c:v>2.495999999999988</c:v>
                </c:pt>
                <c:pt idx="36">
                  <c:v>2.56</c:v>
                </c:pt>
                <c:pt idx="37">
                  <c:v>2.624</c:v>
                </c:pt>
                <c:pt idx="38">
                  <c:v>2.688</c:v>
                </c:pt>
                <c:pt idx="39">
                  <c:v>2.75199999999999</c:v>
                </c:pt>
                <c:pt idx="40">
                  <c:v>2.81599999999999</c:v>
                </c:pt>
                <c:pt idx="41">
                  <c:v>2.87999999999999</c:v>
                </c:pt>
                <c:pt idx="42">
                  <c:v>2.94399999999999</c:v>
                </c:pt>
                <c:pt idx="43">
                  <c:v>3.008</c:v>
                </c:pt>
                <c:pt idx="44">
                  <c:v>3.072</c:v>
                </c:pt>
                <c:pt idx="45">
                  <c:v>3.136</c:v>
                </c:pt>
                <c:pt idx="46">
                  <c:v>3.2</c:v>
                </c:pt>
                <c:pt idx="47">
                  <c:v>3.26399999999999</c:v>
                </c:pt>
                <c:pt idx="48">
                  <c:v>3.32799999999999</c:v>
                </c:pt>
                <c:pt idx="49">
                  <c:v>3.39199999999999</c:v>
                </c:pt>
                <c:pt idx="50">
                  <c:v>3.45599999999999</c:v>
                </c:pt>
                <c:pt idx="51">
                  <c:v>3.52</c:v>
                </c:pt>
                <c:pt idx="52">
                  <c:v>3.584</c:v>
                </c:pt>
                <c:pt idx="53">
                  <c:v>3.648</c:v>
                </c:pt>
                <c:pt idx="54">
                  <c:v>3.712</c:v>
                </c:pt>
                <c:pt idx="55">
                  <c:v>3.77599999999999</c:v>
                </c:pt>
                <c:pt idx="56">
                  <c:v>3.83999999999999</c:v>
                </c:pt>
                <c:pt idx="57">
                  <c:v>3.90399999999999</c:v>
                </c:pt>
                <c:pt idx="58">
                  <c:v>3.96799999999999</c:v>
                </c:pt>
                <c:pt idx="59">
                  <c:v>4.032</c:v>
                </c:pt>
                <c:pt idx="60">
                  <c:v>4.096</c:v>
                </c:pt>
              </c:numCache>
            </c:numRef>
          </c:xVal>
          <c:yVal>
            <c:numRef>
              <c:f>Sheet1!$Q$2:$Q$62</c:f>
              <c:numCache>
                <c:formatCode>General</c:formatCode>
                <c:ptCount val="61"/>
              </c:numCache>
            </c:numRef>
          </c:yVal>
          <c:smooth val="1"/>
          <c:extLst xmlns:c16r2="http://schemas.microsoft.com/office/drawing/2015/06/chart">
            <c:ext xmlns:c16="http://schemas.microsoft.com/office/drawing/2014/chart" uri="{C3380CC4-5D6E-409C-BE32-E72D297353CC}">
              <c16:uniqueId val="{0000000E-3625-4DA6-A2C5-C9D0756BAB85}"/>
            </c:ext>
          </c:extLst>
        </c:ser>
        <c:ser>
          <c:idx val="16"/>
          <c:order val="16"/>
          <c:tx>
            <c:strRef>
              <c:f>Sheet1!$R$1</c:f>
              <c:strCache>
                <c:ptCount val="1"/>
                <c:pt idx="0">
                  <c:v>Column16</c:v>
                </c:pt>
              </c:strCache>
            </c:strRef>
          </c:tx>
          <c:spPr>
            <a:ln w="19050" cap="rnd">
              <a:solidFill>
                <a:schemeClr val="accent5">
                  <a:lumMod val="80000"/>
                  <a:lumOff val="20000"/>
                </a:schemeClr>
              </a:solidFill>
              <a:round/>
            </a:ln>
            <a:effectLst/>
          </c:spPr>
          <c:marker>
            <c:symbol val="none"/>
          </c:marker>
          <c:xVal>
            <c:numRef>
              <c:f>Sheet1!$A$2:$A$62</c:f>
              <c:numCache>
                <c:formatCode>General</c:formatCode>
                <c:ptCount val="61"/>
                <c:pt idx="0">
                  <c:v>0.256</c:v>
                </c:pt>
                <c:pt idx="1">
                  <c:v>0.32</c:v>
                </c:pt>
                <c:pt idx="2">
                  <c:v>0.384</c:v>
                </c:pt>
                <c:pt idx="3">
                  <c:v>0.448</c:v>
                </c:pt>
                <c:pt idx="4">
                  <c:v>0.512</c:v>
                </c:pt>
                <c:pt idx="5">
                  <c:v>0.575999999999999</c:v>
                </c:pt>
                <c:pt idx="6">
                  <c:v>0.64</c:v>
                </c:pt>
                <c:pt idx="7">
                  <c:v>0.703999999999999</c:v>
                </c:pt>
                <c:pt idx="8">
                  <c:v>0.768</c:v>
                </c:pt>
                <c:pt idx="9">
                  <c:v>0.831999999999999</c:v>
                </c:pt>
                <c:pt idx="10">
                  <c:v>0.896</c:v>
                </c:pt>
                <c:pt idx="11">
                  <c:v>0.959999999999999</c:v>
                </c:pt>
                <c:pt idx="12">
                  <c:v>1.024</c:v>
                </c:pt>
                <c:pt idx="13">
                  <c:v>1.088</c:v>
                </c:pt>
                <c:pt idx="14">
                  <c:v>1.15199999999999</c:v>
                </c:pt>
                <c:pt idx="15">
                  <c:v>1.21599999999999</c:v>
                </c:pt>
                <c:pt idx="16">
                  <c:v>1.28</c:v>
                </c:pt>
                <c:pt idx="17">
                  <c:v>1.344</c:v>
                </c:pt>
                <c:pt idx="18">
                  <c:v>1.407999999999989</c:v>
                </c:pt>
                <c:pt idx="19">
                  <c:v>1.47199999999999</c:v>
                </c:pt>
                <c:pt idx="20">
                  <c:v>1.536</c:v>
                </c:pt>
                <c:pt idx="21">
                  <c:v>1.6</c:v>
                </c:pt>
                <c:pt idx="22">
                  <c:v>1.66399999999999</c:v>
                </c:pt>
                <c:pt idx="23">
                  <c:v>1.72799999999999</c:v>
                </c:pt>
                <c:pt idx="24">
                  <c:v>1.792</c:v>
                </c:pt>
                <c:pt idx="25">
                  <c:v>1.856</c:v>
                </c:pt>
                <c:pt idx="26">
                  <c:v>1.919999999999989</c:v>
                </c:pt>
                <c:pt idx="27">
                  <c:v>1.98399999999999</c:v>
                </c:pt>
                <c:pt idx="28">
                  <c:v>2.048</c:v>
                </c:pt>
                <c:pt idx="29">
                  <c:v>2.112</c:v>
                </c:pt>
                <c:pt idx="30">
                  <c:v>2.176</c:v>
                </c:pt>
                <c:pt idx="31">
                  <c:v>2.24</c:v>
                </c:pt>
                <c:pt idx="32">
                  <c:v>2.30399999999999</c:v>
                </c:pt>
                <c:pt idx="33">
                  <c:v>2.36799999999999</c:v>
                </c:pt>
                <c:pt idx="34">
                  <c:v>2.43199999999999</c:v>
                </c:pt>
                <c:pt idx="35">
                  <c:v>2.495999999999988</c:v>
                </c:pt>
                <c:pt idx="36">
                  <c:v>2.56</c:v>
                </c:pt>
                <c:pt idx="37">
                  <c:v>2.624</c:v>
                </c:pt>
                <c:pt idx="38">
                  <c:v>2.688</c:v>
                </c:pt>
                <c:pt idx="39">
                  <c:v>2.75199999999999</c:v>
                </c:pt>
                <c:pt idx="40">
                  <c:v>2.81599999999999</c:v>
                </c:pt>
                <c:pt idx="41">
                  <c:v>2.87999999999999</c:v>
                </c:pt>
                <c:pt idx="42">
                  <c:v>2.94399999999999</c:v>
                </c:pt>
                <c:pt idx="43">
                  <c:v>3.008</c:v>
                </c:pt>
                <c:pt idx="44">
                  <c:v>3.072</c:v>
                </c:pt>
                <c:pt idx="45">
                  <c:v>3.136</c:v>
                </c:pt>
                <c:pt idx="46">
                  <c:v>3.2</c:v>
                </c:pt>
                <c:pt idx="47">
                  <c:v>3.26399999999999</c:v>
                </c:pt>
                <c:pt idx="48">
                  <c:v>3.32799999999999</c:v>
                </c:pt>
                <c:pt idx="49">
                  <c:v>3.39199999999999</c:v>
                </c:pt>
                <c:pt idx="50">
                  <c:v>3.45599999999999</c:v>
                </c:pt>
                <c:pt idx="51">
                  <c:v>3.52</c:v>
                </c:pt>
                <c:pt idx="52">
                  <c:v>3.584</c:v>
                </c:pt>
                <c:pt idx="53">
                  <c:v>3.648</c:v>
                </c:pt>
                <c:pt idx="54">
                  <c:v>3.712</c:v>
                </c:pt>
                <c:pt idx="55">
                  <c:v>3.77599999999999</c:v>
                </c:pt>
                <c:pt idx="56">
                  <c:v>3.83999999999999</c:v>
                </c:pt>
                <c:pt idx="57">
                  <c:v>3.90399999999999</c:v>
                </c:pt>
                <c:pt idx="58">
                  <c:v>3.96799999999999</c:v>
                </c:pt>
                <c:pt idx="59">
                  <c:v>4.032</c:v>
                </c:pt>
                <c:pt idx="60">
                  <c:v>4.096</c:v>
                </c:pt>
              </c:numCache>
            </c:numRef>
          </c:xVal>
          <c:yVal>
            <c:numRef>
              <c:f>Sheet1!$R$2:$R$62</c:f>
              <c:numCache>
                <c:formatCode>General</c:formatCode>
                <c:ptCount val="61"/>
              </c:numCache>
            </c:numRef>
          </c:yVal>
          <c:smooth val="1"/>
          <c:extLst xmlns:c16r2="http://schemas.microsoft.com/office/drawing/2015/06/chart">
            <c:ext xmlns:c16="http://schemas.microsoft.com/office/drawing/2014/chart" uri="{C3380CC4-5D6E-409C-BE32-E72D297353CC}">
              <c16:uniqueId val="{0000000F-3625-4DA6-A2C5-C9D0756BAB85}"/>
            </c:ext>
          </c:extLst>
        </c:ser>
        <c:ser>
          <c:idx val="17"/>
          <c:order val="17"/>
          <c:tx>
            <c:strRef>
              <c:f>Sheet1!$S$1</c:f>
              <c:strCache>
                <c:ptCount val="1"/>
                <c:pt idx="0">
                  <c:v>Column17</c:v>
                </c:pt>
              </c:strCache>
            </c:strRef>
          </c:tx>
          <c:spPr>
            <a:ln w="19050" cap="rnd">
              <a:solidFill>
                <a:schemeClr val="accent6">
                  <a:lumMod val="80000"/>
                  <a:lumOff val="20000"/>
                </a:schemeClr>
              </a:solidFill>
              <a:round/>
            </a:ln>
            <a:effectLst/>
          </c:spPr>
          <c:marker>
            <c:symbol val="none"/>
          </c:marker>
          <c:xVal>
            <c:numRef>
              <c:f>Sheet1!$A$2:$A$62</c:f>
              <c:numCache>
                <c:formatCode>General</c:formatCode>
                <c:ptCount val="61"/>
                <c:pt idx="0">
                  <c:v>0.256</c:v>
                </c:pt>
                <c:pt idx="1">
                  <c:v>0.32</c:v>
                </c:pt>
                <c:pt idx="2">
                  <c:v>0.384</c:v>
                </c:pt>
                <c:pt idx="3">
                  <c:v>0.448</c:v>
                </c:pt>
                <c:pt idx="4">
                  <c:v>0.512</c:v>
                </c:pt>
                <c:pt idx="5">
                  <c:v>0.575999999999999</c:v>
                </c:pt>
                <c:pt idx="6">
                  <c:v>0.64</c:v>
                </c:pt>
                <c:pt idx="7">
                  <c:v>0.703999999999999</c:v>
                </c:pt>
                <c:pt idx="8">
                  <c:v>0.768</c:v>
                </c:pt>
                <c:pt idx="9">
                  <c:v>0.831999999999999</c:v>
                </c:pt>
                <c:pt idx="10">
                  <c:v>0.896</c:v>
                </c:pt>
                <c:pt idx="11">
                  <c:v>0.959999999999999</c:v>
                </c:pt>
                <c:pt idx="12">
                  <c:v>1.024</c:v>
                </c:pt>
                <c:pt idx="13">
                  <c:v>1.088</c:v>
                </c:pt>
                <c:pt idx="14">
                  <c:v>1.15199999999999</c:v>
                </c:pt>
                <c:pt idx="15">
                  <c:v>1.21599999999999</c:v>
                </c:pt>
                <c:pt idx="16">
                  <c:v>1.28</c:v>
                </c:pt>
                <c:pt idx="17">
                  <c:v>1.344</c:v>
                </c:pt>
                <c:pt idx="18">
                  <c:v>1.407999999999989</c:v>
                </c:pt>
                <c:pt idx="19">
                  <c:v>1.47199999999999</c:v>
                </c:pt>
                <c:pt idx="20">
                  <c:v>1.536</c:v>
                </c:pt>
                <c:pt idx="21">
                  <c:v>1.6</c:v>
                </c:pt>
                <c:pt idx="22">
                  <c:v>1.66399999999999</c:v>
                </c:pt>
                <c:pt idx="23">
                  <c:v>1.72799999999999</c:v>
                </c:pt>
                <c:pt idx="24">
                  <c:v>1.792</c:v>
                </c:pt>
                <c:pt idx="25">
                  <c:v>1.856</c:v>
                </c:pt>
                <c:pt idx="26">
                  <c:v>1.919999999999989</c:v>
                </c:pt>
                <c:pt idx="27">
                  <c:v>1.98399999999999</c:v>
                </c:pt>
                <c:pt idx="28">
                  <c:v>2.048</c:v>
                </c:pt>
                <c:pt idx="29">
                  <c:v>2.112</c:v>
                </c:pt>
                <c:pt idx="30">
                  <c:v>2.176</c:v>
                </c:pt>
                <c:pt idx="31">
                  <c:v>2.24</c:v>
                </c:pt>
                <c:pt idx="32">
                  <c:v>2.30399999999999</c:v>
                </c:pt>
                <c:pt idx="33">
                  <c:v>2.36799999999999</c:v>
                </c:pt>
                <c:pt idx="34">
                  <c:v>2.43199999999999</c:v>
                </c:pt>
                <c:pt idx="35">
                  <c:v>2.495999999999988</c:v>
                </c:pt>
                <c:pt idx="36">
                  <c:v>2.56</c:v>
                </c:pt>
                <c:pt idx="37">
                  <c:v>2.624</c:v>
                </c:pt>
                <c:pt idx="38">
                  <c:v>2.688</c:v>
                </c:pt>
                <c:pt idx="39">
                  <c:v>2.75199999999999</c:v>
                </c:pt>
                <c:pt idx="40">
                  <c:v>2.81599999999999</c:v>
                </c:pt>
                <c:pt idx="41">
                  <c:v>2.87999999999999</c:v>
                </c:pt>
                <c:pt idx="42">
                  <c:v>2.94399999999999</c:v>
                </c:pt>
                <c:pt idx="43">
                  <c:v>3.008</c:v>
                </c:pt>
                <c:pt idx="44">
                  <c:v>3.072</c:v>
                </c:pt>
                <c:pt idx="45">
                  <c:v>3.136</c:v>
                </c:pt>
                <c:pt idx="46">
                  <c:v>3.2</c:v>
                </c:pt>
                <c:pt idx="47">
                  <c:v>3.26399999999999</c:v>
                </c:pt>
                <c:pt idx="48">
                  <c:v>3.32799999999999</c:v>
                </c:pt>
                <c:pt idx="49">
                  <c:v>3.39199999999999</c:v>
                </c:pt>
                <c:pt idx="50">
                  <c:v>3.45599999999999</c:v>
                </c:pt>
                <c:pt idx="51">
                  <c:v>3.52</c:v>
                </c:pt>
                <c:pt idx="52">
                  <c:v>3.584</c:v>
                </c:pt>
                <c:pt idx="53">
                  <c:v>3.648</c:v>
                </c:pt>
                <c:pt idx="54">
                  <c:v>3.712</c:v>
                </c:pt>
                <c:pt idx="55">
                  <c:v>3.77599999999999</c:v>
                </c:pt>
                <c:pt idx="56">
                  <c:v>3.83999999999999</c:v>
                </c:pt>
                <c:pt idx="57">
                  <c:v>3.90399999999999</c:v>
                </c:pt>
                <c:pt idx="58">
                  <c:v>3.96799999999999</c:v>
                </c:pt>
                <c:pt idx="59">
                  <c:v>4.032</c:v>
                </c:pt>
                <c:pt idx="60">
                  <c:v>4.096</c:v>
                </c:pt>
              </c:numCache>
            </c:numRef>
          </c:xVal>
          <c:yVal>
            <c:numRef>
              <c:f>Sheet1!$S$2:$S$62</c:f>
              <c:numCache>
                <c:formatCode>General</c:formatCode>
                <c:ptCount val="61"/>
              </c:numCache>
            </c:numRef>
          </c:yVal>
          <c:smooth val="1"/>
          <c:extLst xmlns:c16r2="http://schemas.microsoft.com/office/drawing/2015/06/chart">
            <c:ext xmlns:c16="http://schemas.microsoft.com/office/drawing/2014/chart" uri="{C3380CC4-5D6E-409C-BE32-E72D297353CC}">
              <c16:uniqueId val="{00000010-3625-4DA6-A2C5-C9D0756BAB85}"/>
            </c:ext>
          </c:extLst>
        </c:ser>
        <c:ser>
          <c:idx val="18"/>
          <c:order val="18"/>
          <c:tx>
            <c:strRef>
              <c:f>Sheet1!$T$1</c:f>
              <c:strCache>
                <c:ptCount val="1"/>
                <c:pt idx="0">
                  <c:v>Column18</c:v>
                </c:pt>
              </c:strCache>
            </c:strRef>
          </c:tx>
          <c:spPr>
            <a:ln w="19050" cap="rnd">
              <a:solidFill>
                <a:schemeClr val="accent1">
                  <a:lumMod val="80000"/>
                </a:schemeClr>
              </a:solidFill>
              <a:round/>
            </a:ln>
            <a:effectLst/>
          </c:spPr>
          <c:marker>
            <c:symbol val="none"/>
          </c:marker>
          <c:xVal>
            <c:numRef>
              <c:f>Sheet1!$A$2:$A$62</c:f>
              <c:numCache>
                <c:formatCode>General</c:formatCode>
                <c:ptCount val="61"/>
                <c:pt idx="0">
                  <c:v>0.256</c:v>
                </c:pt>
                <c:pt idx="1">
                  <c:v>0.32</c:v>
                </c:pt>
                <c:pt idx="2">
                  <c:v>0.384</c:v>
                </c:pt>
                <c:pt idx="3">
                  <c:v>0.448</c:v>
                </c:pt>
                <c:pt idx="4">
                  <c:v>0.512</c:v>
                </c:pt>
                <c:pt idx="5">
                  <c:v>0.575999999999999</c:v>
                </c:pt>
                <c:pt idx="6">
                  <c:v>0.64</c:v>
                </c:pt>
                <c:pt idx="7">
                  <c:v>0.703999999999999</c:v>
                </c:pt>
                <c:pt idx="8">
                  <c:v>0.768</c:v>
                </c:pt>
                <c:pt idx="9">
                  <c:v>0.831999999999999</c:v>
                </c:pt>
                <c:pt idx="10">
                  <c:v>0.896</c:v>
                </c:pt>
                <c:pt idx="11">
                  <c:v>0.959999999999999</c:v>
                </c:pt>
                <c:pt idx="12">
                  <c:v>1.024</c:v>
                </c:pt>
                <c:pt idx="13">
                  <c:v>1.088</c:v>
                </c:pt>
                <c:pt idx="14">
                  <c:v>1.15199999999999</c:v>
                </c:pt>
                <c:pt idx="15">
                  <c:v>1.21599999999999</c:v>
                </c:pt>
                <c:pt idx="16">
                  <c:v>1.28</c:v>
                </c:pt>
                <c:pt idx="17">
                  <c:v>1.344</c:v>
                </c:pt>
                <c:pt idx="18">
                  <c:v>1.407999999999989</c:v>
                </c:pt>
                <c:pt idx="19">
                  <c:v>1.47199999999999</c:v>
                </c:pt>
                <c:pt idx="20">
                  <c:v>1.536</c:v>
                </c:pt>
                <c:pt idx="21">
                  <c:v>1.6</c:v>
                </c:pt>
                <c:pt idx="22">
                  <c:v>1.66399999999999</c:v>
                </c:pt>
                <c:pt idx="23">
                  <c:v>1.72799999999999</c:v>
                </c:pt>
                <c:pt idx="24">
                  <c:v>1.792</c:v>
                </c:pt>
                <c:pt idx="25">
                  <c:v>1.856</c:v>
                </c:pt>
                <c:pt idx="26">
                  <c:v>1.919999999999989</c:v>
                </c:pt>
                <c:pt idx="27">
                  <c:v>1.98399999999999</c:v>
                </c:pt>
                <c:pt idx="28">
                  <c:v>2.048</c:v>
                </c:pt>
                <c:pt idx="29">
                  <c:v>2.112</c:v>
                </c:pt>
                <c:pt idx="30">
                  <c:v>2.176</c:v>
                </c:pt>
                <c:pt idx="31">
                  <c:v>2.24</c:v>
                </c:pt>
                <c:pt idx="32">
                  <c:v>2.30399999999999</c:v>
                </c:pt>
                <c:pt idx="33">
                  <c:v>2.36799999999999</c:v>
                </c:pt>
                <c:pt idx="34">
                  <c:v>2.43199999999999</c:v>
                </c:pt>
                <c:pt idx="35">
                  <c:v>2.495999999999988</c:v>
                </c:pt>
                <c:pt idx="36">
                  <c:v>2.56</c:v>
                </c:pt>
                <c:pt idx="37">
                  <c:v>2.624</c:v>
                </c:pt>
                <c:pt idx="38">
                  <c:v>2.688</c:v>
                </c:pt>
                <c:pt idx="39">
                  <c:v>2.75199999999999</c:v>
                </c:pt>
                <c:pt idx="40">
                  <c:v>2.81599999999999</c:v>
                </c:pt>
                <c:pt idx="41">
                  <c:v>2.87999999999999</c:v>
                </c:pt>
                <c:pt idx="42">
                  <c:v>2.94399999999999</c:v>
                </c:pt>
                <c:pt idx="43">
                  <c:v>3.008</c:v>
                </c:pt>
                <c:pt idx="44">
                  <c:v>3.072</c:v>
                </c:pt>
                <c:pt idx="45">
                  <c:v>3.136</c:v>
                </c:pt>
                <c:pt idx="46">
                  <c:v>3.2</c:v>
                </c:pt>
                <c:pt idx="47">
                  <c:v>3.26399999999999</c:v>
                </c:pt>
                <c:pt idx="48">
                  <c:v>3.32799999999999</c:v>
                </c:pt>
                <c:pt idx="49">
                  <c:v>3.39199999999999</c:v>
                </c:pt>
                <c:pt idx="50">
                  <c:v>3.45599999999999</c:v>
                </c:pt>
                <c:pt idx="51">
                  <c:v>3.52</c:v>
                </c:pt>
                <c:pt idx="52">
                  <c:v>3.584</c:v>
                </c:pt>
                <c:pt idx="53">
                  <c:v>3.648</c:v>
                </c:pt>
                <c:pt idx="54">
                  <c:v>3.712</c:v>
                </c:pt>
                <c:pt idx="55">
                  <c:v>3.77599999999999</c:v>
                </c:pt>
                <c:pt idx="56">
                  <c:v>3.83999999999999</c:v>
                </c:pt>
                <c:pt idx="57">
                  <c:v>3.90399999999999</c:v>
                </c:pt>
                <c:pt idx="58">
                  <c:v>3.96799999999999</c:v>
                </c:pt>
                <c:pt idx="59">
                  <c:v>4.032</c:v>
                </c:pt>
                <c:pt idx="60">
                  <c:v>4.096</c:v>
                </c:pt>
              </c:numCache>
            </c:numRef>
          </c:xVal>
          <c:yVal>
            <c:numRef>
              <c:f>Sheet1!$T$2:$T$62</c:f>
              <c:numCache>
                <c:formatCode>General</c:formatCode>
                <c:ptCount val="61"/>
              </c:numCache>
            </c:numRef>
          </c:yVal>
          <c:smooth val="1"/>
          <c:extLst xmlns:c16r2="http://schemas.microsoft.com/office/drawing/2015/06/chart">
            <c:ext xmlns:c16="http://schemas.microsoft.com/office/drawing/2014/chart" uri="{C3380CC4-5D6E-409C-BE32-E72D297353CC}">
              <c16:uniqueId val="{00000011-3625-4DA6-A2C5-C9D0756BAB85}"/>
            </c:ext>
          </c:extLst>
        </c:ser>
        <c:dLbls>
          <c:showLegendKey val="0"/>
          <c:showVal val="0"/>
          <c:showCatName val="0"/>
          <c:showSerName val="0"/>
          <c:showPercent val="0"/>
          <c:showBubbleSize val="0"/>
        </c:dLbls>
        <c:axId val="2071126000"/>
        <c:axId val="2071106720"/>
      </c:scatterChart>
      <c:valAx>
        <c:axId val="2071126000"/>
        <c:scaling>
          <c:orientation val="minMax"/>
          <c:max val="2.0"/>
          <c:min val="1.5"/>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r>
                  <a:rPr lang="en-US" sz="2800" dirty="0" smtClean="0">
                    <a:solidFill>
                      <a:schemeClr val="tx1"/>
                    </a:solidFill>
                    <a:latin typeface="Cambria" panose="02040503050406030204" pitchFamily="18" charset="0"/>
                  </a:rPr>
                  <a:t>Refresh</a:t>
                </a:r>
                <a:r>
                  <a:rPr lang="en-US" sz="2800" baseline="0" dirty="0" smtClean="0">
                    <a:solidFill>
                      <a:schemeClr val="tx1"/>
                    </a:solidFill>
                    <a:latin typeface="Cambria" panose="02040503050406030204" pitchFamily="18" charset="0"/>
                  </a:rPr>
                  <a:t> Interval (s)</a:t>
                </a:r>
                <a:endParaRPr lang="en-US" sz="2800" dirty="0">
                  <a:solidFill>
                    <a:schemeClr val="tx1"/>
                  </a:solidFill>
                  <a:latin typeface="Cambria" panose="02040503050406030204" pitchFamily="18" charset="0"/>
                </a:endParaRPr>
              </a:p>
            </c:rich>
          </c:tx>
          <c:layout/>
          <c:overlay val="0"/>
          <c:spPr>
            <a:noFill/>
            <a:ln>
              <a:noFill/>
            </a:ln>
            <a:effectLst/>
          </c:spPr>
          <c:txPr>
            <a:bodyPr rot="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endParaRPr lang="en-US"/>
            </a:p>
          </c:txPr>
        </c:title>
        <c:numFmt formatCode="#,##0.0" sourceLinked="0"/>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Cambria" panose="02040503050406030204" pitchFamily="18" charset="0"/>
                <a:ea typeface="+mn-ea"/>
                <a:cs typeface="+mn-cs"/>
              </a:defRPr>
            </a:pPr>
            <a:endParaRPr lang="en-US"/>
          </a:p>
        </c:txPr>
        <c:crossAx val="2071106720"/>
        <c:crosses val="autoZero"/>
        <c:crossBetween val="midCat"/>
        <c:majorUnit val="0.1"/>
      </c:valAx>
      <c:valAx>
        <c:axId val="2071106720"/>
        <c:scaling>
          <c:orientation val="minMax"/>
          <c:max val="1.0"/>
          <c:min val="0.0"/>
        </c:scaling>
        <c:delete val="0"/>
        <c:axPos val="l"/>
        <c:majorGridlines>
          <c:spPr>
            <a:ln w="15875" cap="flat" cmpd="sng" algn="ctr">
              <a:noFill/>
              <a:round/>
            </a:ln>
            <a:effectLst/>
          </c:spPr>
        </c:majorGridlines>
        <c:title>
          <c:tx>
            <c:rich>
              <a:bodyPr rot="-540000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r>
                  <a:rPr lang="en-US" sz="2800" dirty="0" smtClean="0">
                    <a:solidFill>
                      <a:schemeClr val="tx1"/>
                    </a:solidFill>
                    <a:latin typeface="Cambria" panose="02040503050406030204" pitchFamily="18" charset="0"/>
                  </a:rPr>
                  <a:t>Read Failure Probability</a:t>
                </a:r>
                <a:endParaRPr lang="en-US" sz="2800" dirty="0">
                  <a:solidFill>
                    <a:schemeClr val="tx1"/>
                  </a:solidFill>
                  <a:latin typeface="Cambria" panose="02040503050406030204" pitchFamily="18" charset="0"/>
                </a:endParaRPr>
              </a:p>
            </c:rich>
          </c:tx>
          <c:layout>
            <c:manualLayout>
              <c:xMode val="edge"/>
              <c:yMode val="edge"/>
              <c:x val="0.0169551996667412"/>
              <c:y val="0.0731657649854482"/>
            </c:manualLayout>
          </c:layout>
          <c:overlay val="0"/>
          <c:spPr>
            <a:noFill/>
            <a:ln>
              <a:noFill/>
            </a:ln>
            <a:effectLst/>
          </c:spPr>
          <c:txPr>
            <a:bodyPr rot="-5400000" spcFirstLastPara="1" vertOverflow="ellipsis" vert="horz" wrap="square" anchor="ctr" anchorCtr="1"/>
            <a:lstStyle/>
            <a:p>
              <a:pPr>
                <a:defRPr sz="2800" b="0" i="0" u="none" strike="noStrike" kern="1200" baseline="0">
                  <a:solidFill>
                    <a:schemeClr val="tx1"/>
                  </a:solidFill>
                  <a:latin typeface="Cambria" panose="02040503050406030204" pitchFamily="18" charset="0"/>
                  <a:ea typeface="+mn-ea"/>
                  <a:cs typeface="+mn-cs"/>
                </a:defRPr>
              </a:pPr>
              <a:endParaRPr lang="en-US"/>
            </a:p>
          </c:txPr>
        </c:title>
        <c:numFmt formatCode="#,##0.00" sourceLinked="0"/>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Cambria" panose="02040503050406030204" pitchFamily="18" charset="0"/>
                <a:ea typeface="+mn-ea"/>
                <a:cs typeface="+mn-cs"/>
              </a:defRPr>
            </a:pPr>
            <a:endParaRPr lang="en-US"/>
          </a:p>
        </c:txPr>
        <c:crossAx val="2071126000"/>
        <c:crosses val="autoZero"/>
        <c:crossBetween val="midCat"/>
        <c:majorUnit val="0.2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Y-Values</c:v>
                </c:pt>
              </c:strCache>
            </c:strRef>
          </c:tx>
          <c:spPr>
            <a:ln w="57150" cap="rnd" cmpd="sng">
              <a:solidFill>
                <a:schemeClr val="accent1"/>
              </a:solidFill>
              <a:round/>
            </a:ln>
            <a:effectLst/>
          </c:spPr>
          <c:marker>
            <c:symbol val="none"/>
          </c:marker>
          <c:xVal>
            <c:numRef>
              <c:f>Sheet1!$A$2:$A$62</c:f>
              <c:numCache>
                <c:formatCode>General</c:formatCode>
                <c:ptCount val="61"/>
                <c:pt idx="0">
                  <c:v>0.256</c:v>
                </c:pt>
                <c:pt idx="1">
                  <c:v>0.32</c:v>
                </c:pt>
                <c:pt idx="2">
                  <c:v>0.384</c:v>
                </c:pt>
                <c:pt idx="3">
                  <c:v>0.448</c:v>
                </c:pt>
                <c:pt idx="4">
                  <c:v>0.512</c:v>
                </c:pt>
                <c:pt idx="5">
                  <c:v>0.575999999999999</c:v>
                </c:pt>
                <c:pt idx="6">
                  <c:v>0.64</c:v>
                </c:pt>
                <c:pt idx="7">
                  <c:v>0.703999999999999</c:v>
                </c:pt>
                <c:pt idx="8">
                  <c:v>0.768</c:v>
                </c:pt>
                <c:pt idx="9">
                  <c:v>0.831999999999999</c:v>
                </c:pt>
                <c:pt idx="10">
                  <c:v>0.896</c:v>
                </c:pt>
                <c:pt idx="11">
                  <c:v>0.959999999999999</c:v>
                </c:pt>
                <c:pt idx="12">
                  <c:v>1.024</c:v>
                </c:pt>
                <c:pt idx="13">
                  <c:v>1.088</c:v>
                </c:pt>
                <c:pt idx="14">
                  <c:v>1.15199999999999</c:v>
                </c:pt>
                <c:pt idx="15">
                  <c:v>1.21599999999999</c:v>
                </c:pt>
                <c:pt idx="16">
                  <c:v>1.28</c:v>
                </c:pt>
                <c:pt idx="17">
                  <c:v>1.344</c:v>
                </c:pt>
                <c:pt idx="18">
                  <c:v>1.407999999999989</c:v>
                </c:pt>
                <c:pt idx="19">
                  <c:v>1.47199999999999</c:v>
                </c:pt>
                <c:pt idx="20">
                  <c:v>1.536</c:v>
                </c:pt>
                <c:pt idx="21">
                  <c:v>1.6</c:v>
                </c:pt>
                <c:pt idx="22">
                  <c:v>1.66399999999999</c:v>
                </c:pt>
                <c:pt idx="23">
                  <c:v>1.72799999999999</c:v>
                </c:pt>
                <c:pt idx="24">
                  <c:v>1.792</c:v>
                </c:pt>
                <c:pt idx="25">
                  <c:v>1.856</c:v>
                </c:pt>
                <c:pt idx="26">
                  <c:v>1.919999999999989</c:v>
                </c:pt>
                <c:pt idx="27">
                  <c:v>1.98399999999999</c:v>
                </c:pt>
                <c:pt idx="28">
                  <c:v>2.048</c:v>
                </c:pt>
                <c:pt idx="29">
                  <c:v>2.112</c:v>
                </c:pt>
                <c:pt idx="30">
                  <c:v>2.176</c:v>
                </c:pt>
                <c:pt idx="31">
                  <c:v>2.24</c:v>
                </c:pt>
                <c:pt idx="32">
                  <c:v>2.30399999999999</c:v>
                </c:pt>
                <c:pt idx="33">
                  <c:v>2.36799999999999</c:v>
                </c:pt>
                <c:pt idx="34">
                  <c:v>2.43199999999999</c:v>
                </c:pt>
                <c:pt idx="35">
                  <c:v>2.495999999999988</c:v>
                </c:pt>
                <c:pt idx="36">
                  <c:v>2.56</c:v>
                </c:pt>
                <c:pt idx="37">
                  <c:v>2.624</c:v>
                </c:pt>
                <c:pt idx="38">
                  <c:v>2.688</c:v>
                </c:pt>
                <c:pt idx="39">
                  <c:v>2.75199999999999</c:v>
                </c:pt>
                <c:pt idx="40">
                  <c:v>2.81599999999999</c:v>
                </c:pt>
                <c:pt idx="41">
                  <c:v>2.87999999999999</c:v>
                </c:pt>
                <c:pt idx="42">
                  <c:v>2.94399999999999</c:v>
                </c:pt>
                <c:pt idx="43">
                  <c:v>3.008</c:v>
                </c:pt>
                <c:pt idx="44">
                  <c:v>3.072</c:v>
                </c:pt>
                <c:pt idx="45">
                  <c:v>3.136</c:v>
                </c:pt>
                <c:pt idx="46">
                  <c:v>3.2</c:v>
                </c:pt>
                <c:pt idx="47">
                  <c:v>3.26399999999999</c:v>
                </c:pt>
                <c:pt idx="48">
                  <c:v>3.32799999999999</c:v>
                </c:pt>
                <c:pt idx="49">
                  <c:v>3.39199999999999</c:v>
                </c:pt>
                <c:pt idx="50">
                  <c:v>3.45599999999999</c:v>
                </c:pt>
                <c:pt idx="51">
                  <c:v>3.52</c:v>
                </c:pt>
                <c:pt idx="52">
                  <c:v>3.584</c:v>
                </c:pt>
                <c:pt idx="53">
                  <c:v>3.648</c:v>
                </c:pt>
                <c:pt idx="54">
                  <c:v>3.712</c:v>
                </c:pt>
                <c:pt idx="55">
                  <c:v>3.77599999999999</c:v>
                </c:pt>
                <c:pt idx="56">
                  <c:v>3.83999999999999</c:v>
                </c:pt>
                <c:pt idx="57">
                  <c:v>3.90399999999999</c:v>
                </c:pt>
                <c:pt idx="58">
                  <c:v>3.96799999999999</c:v>
                </c:pt>
                <c:pt idx="59">
                  <c:v>4.032</c:v>
                </c:pt>
                <c:pt idx="60">
                  <c:v>4.096</c:v>
                </c:pt>
              </c:numCache>
            </c:numRef>
          </c:xVal>
          <c:yVal>
            <c:numRef>
              <c:f>Sheet1!$B$2:$B$62</c:f>
              <c:numCache>
                <c:formatCode>General</c:formatCode>
                <c:ptCount val="61"/>
                <c:pt idx="0">
                  <c:v>0.0</c:v>
                </c:pt>
                <c:pt idx="1">
                  <c:v>0.0</c:v>
                </c:pt>
                <c:pt idx="2">
                  <c:v>0.0</c:v>
                </c:pt>
                <c:pt idx="3">
                  <c:v>0.0</c:v>
                </c:pt>
                <c:pt idx="4">
                  <c:v>0.0</c:v>
                </c:pt>
                <c:pt idx="5">
                  <c:v>0.0</c:v>
                </c:pt>
                <c:pt idx="6">
                  <c:v>0.0</c:v>
                </c:pt>
                <c:pt idx="7">
                  <c:v>0.0</c:v>
                </c:pt>
                <c:pt idx="8">
                  <c:v>0.0</c:v>
                </c:pt>
                <c:pt idx="9">
                  <c:v>0.0</c:v>
                </c:pt>
                <c:pt idx="10">
                  <c:v>0.0</c:v>
                </c:pt>
                <c:pt idx="11">
                  <c:v>0.0</c:v>
                </c:pt>
                <c:pt idx="12">
                  <c:v>0.0</c:v>
                </c:pt>
                <c:pt idx="13">
                  <c:v>0.0</c:v>
                </c:pt>
                <c:pt idx="14">
                  <c:v>0.0</c:v>
                </c:pt>
                <c:pt idx="15">
                  <c:v>0.0</c:v>
                </c:pt>
                <c:pt idx="16">
                  <c:v>0.0</c:v>
                </c:pt>
                <c:pt idx="17">
                  <c:v>0.0</c:v>
                </c:pt>
                <c:pt idx="18">
                  <c:v>0.0</c:v>
                </c:pt>
                <c:pt idx="19">
                  <c:v>0.063158</c:v>
                </c:pt>
                <c:pt idx="20">
                  <c:v>0.789474</c:v>
                </c:pt>
                <c:pt idx="21">
                  <c:v>0.989473999999999</c:v>
                </c:pt>
                <c:pt idx="22">
                  <c:v>1.0</c:v>
                </c:pt>
                <c:pt idx="23">
                  <c:v>1.0</c:v>
                </c:pt>
                <c:pt idx="24">
                  <c:v>1.0</c:v>
                </c:pt>
                <c:pt idx="25">
                  <c:v>1.0</c:v>
                </c:pt>
                <c:pt idx="26">
                  <c:v>1.0</c:v>
                </c:pt>
                <c:pt idx="27">
                  <c:v>1.0</c:v>
                </c:pt>
                <c:pt idx="28">
                  <c:v>1.0</c:v>
                </c:pt>
                <c:pt idx="29">
                  <c:v>1.0</c:v>
                </c:pt>
                <c:pt idx="30">
                  <c:v>1.0</c:v>
                </c:pt>
                <c:pt idx="31">
                  <c:v>1.0</c:v>
                </c:pt>
                <c:pt idx="32">
                  <c:v>1.0</c:v>
                </c:pt>
                <c:pt idx="33">
                  <c:v>1.0</c:v>
                </c:pt>
                <c:pt idx="34">
                  <c:v>1.0</c:v>
                </c:pt>
                <c:pt idx="35">
                  <c:v>1.0</c:v>
                </c:pt>
                <c:pt idx="36">
                  <c:v>1.0</c:v>
                </c:pt>
                <c:pt idx="37">
                  <c:v>1.0</c:v>
                </c:pt>
                <c:pt idx="38">
                  <c:v>1.0</c:v>
                </c:pt>
                <c:pt idx="39">
                  <c:v>1.0</c:v>
                </c:pt>
                <c:pt idx="40">
                  <c:v>1.0</c:v>
                </c:pt>
                <c:pt idx="41">
                  <c:v>1.0</c:v>
                </c:pt>
                <c:pt idx="42">
                  <c:v>1.0</c:v>
                </c:pt>
                <c:pt idx="43">
                  <c:v>1.0</c:v>
                </c:pt>
                <c:pt idx="44">
                  <c:v>1.0</c:v>
                </c:pt>
                <c:pt idx="45">
                  <c:v>1.0</c:v>
                </c:pt>
                <c:pt idx="46">
                  <c:v>1.0</c:v>
                </c:pt>
                <c:pt idx="47">
                  <c:v>1.0</c:v>
                </c:pt>
                <c:pt idx="48">
                  <c:v>1.0</c:v>
                </c:pt>
                <c:pt idx="49">
                  <c:v>1.0</c:v>
                </c:pt>
                <c:pt idx="50">
                  <c:v>1.0</c:v>
                </c:pt>
                <c:pt idx="51">
                  <c:v>1.0</c:v>
                </c:pt>
                <c:pt idx="52">
                  <c:v>1.0</c:v>
                </c:pt>
                <c:pt idx="53">
                  <c:v>1.0</c:v>
                </c:pt>
                <c:pt idx="54">
                  <c:v>1.0</c:v>
                </c:pt>
                <c:pt idx="55">
                  <c:v>1.0</c:v>
                </c:pt>
                <c:pt idx="56">
                  <c:v>1.0</c:v>
                </c:pt>
                <c:pt idx="57">
                  <c:v>1.0</c:v>
                </c:pt>
                <c:pt idx="58">
                  <c:v>1.0</c:v>
                </c:pt>
                <c:pt idx="59">
                  <c:v>1.0</c:v>
                </c:pt>
                <c:pt idx="60">
                  <c:v>1.0</c:v>
                </c:pt>
              </c:numCache>
            </c:numRef>
          </c:yVal>
          <c:smooth val="0"/>
          <c:extLst xmlns:c16r2="http://schemas.microsoft.com/office/drawing/2015/06/chart">
            <c:ext xmlns:c16="http://schemas.microsoft.com/office/drawing/2014/chart" uri="{C3380CC4-5D6E-409C-BE32-E72D297353CC}">
              <c16:uniqueId val="{00000000-719F-4E0A-B996-B799D6EE6EFD}"/>
            </c:ext>
          </c:extLst>
        </c:ser>
        <c:ser>
          <c:idx val="1"/>
          <c:order val="1"/>
          <c:tx>
            <c:strRef>
              <c:f>Sheet1!$C$1</c:f>
              <c:strCache>
                <c:ptCount val="1"/>
                <c:pt idx="0">
                  <c:v>Column1</c:v>
                </c:pt>
              </c:strCache>
            </c:strRef>
          </c:tx>
          <c:spPr>
            <a:ln w="57150" cap="rnd">
              <a:solidFill>
                <a:schemeClr val="accent2"/>
              </a:solidFill>
              <a:round/>
            </a:ln>
            <a:effectLst/>
          </c:spPr>
          <c:marker>
            <c:symbol val="none"/>
          </c:marker>
          <c:xVal>
            <c:numRef>
              <c:f>Sheet1!$A$2:$A$62</c:f>
              <c:numCache>
                <c:formatCode>General</c:formatCode>
                <c:ptCount val="61"/>
                <c:pt idx="0">
                  <c:v>0.256</c:v>
                </c:pt>
                <c:pt idx="1">
                  <c:v>0.32</c:v>
                </c:pt>
                <c:pt idx="2">
                  <c:v>0.384</c:v>
                </c:pt>
                <c:pt idx="3">
                  <c:v>0.448</c:v>
                </c:pt>
                <c:pt idx="4">
                  <c:v>0.512</c:v>
                </c:pt>
                <c:pt idx="5">
                  <c:v>0.575999999999999</c:v>
                </c:pt>
                <c:pt idx="6">
                  <c:v>0.64</c:v>
                </c:pt>
                <c:pt idx="7">
                  <c:v>0.703999999999999</c:v>
                </c:pt>
                <c:pt idx="8">
                  <c:v>0.768</c:v>
                </c:pt>
                <c:pt idx="9">
                  <c:v>0.831999999999999</c:v>
                </c:pt>
                <c:pt idx="10">
                  <c:v>0.896</c:v>
                </c:pt>
                <c:pt idx="11">
                  <c:v>0.959999999999999</c:v>
                </c:pt>
                <c:pt idx="12">
                  <c:v>1.024</c:v>
                </c:pt>
                <c:pt idx="13">
                  <c:v>1.088</c:v>
                </c:pt>
                <c:pt idx="14">
                  <c:v>1.15199999999999</c:v>
                </c:pt>
                <c:pt idx="15">
                  <c:v>1.21599999999999</c:v>
                </c:pt>
                <c:pt idx="16">
                  <c:v>1.28</c:v>
                </c:pt>
                <c:pt idx="17">
                  <c:v>1.344</c:v>
                </c:pt>
                <c:pt idx="18">
                  <c:v>1.407999999999989</c:v>
                </c:pt>
                <c:pt idx="19">
                  <c:v>1.47199999999999</c:v>
                </c:pt>
                <c:pt idx="20">
                  <c:v>1.536</c:v>
                </c:pt>
                <c:pt idx="21">
                  <c:v>1.6</c:v>
                </c:pt>
                <c:pt idx="22">
                  <c:v>1.66399999999999</c:v>
                </c:pt>
                <c:pt idx="23">
                  <c:v>1.72799999999999</c:v>
                </c:pt>
                <c:pt idx="24">
                  <c:v>1.792</c:v>
                </c:pt>
                <c:pt idx="25">
                  <c:v>1.856</c:v>
                </c:pt>
                <c:pt idx="26">
                  <c:v>1.919999999999989</c:v>
                </c:pt>
                <c:pt idx="27">
                  <c:v>1.98399999999999</c:v>
                </c:pt>
                <c:pt idx="28">
                  <c:v>2.048</c:v>
                </c:pt>
                <c:pt idx="29">
                  <c:v>2.112</c:v>
                </c:pt>
                <c:pt idx="30">
                  <c:v>2.176</c:v>
                </c:pt>
                <c:pt idx="31">
                  <c:v>2.24</c:v>
                </c:pt>
                <c:pt idx="32">
                  <c:v>2.30399999999999</c:v>
                </c:pt>
                <c:pt idx="33">
                  <c:v>2.36799999999999</c:v>
                </c:pt>
                <c:pt idx="34">
                  <c:v>2.43199999999999</c:v>
                </c:pt>
                <c:pt idx="35">
                  <c:v>2.495999999999988</c:v>
                </c:pt>
                <c:pt idx="36">
                  <c:v>2.56</c:v>
                </c:pt>
                <c:pt idx="37">
                  <c:v>2.624</c:v>
                </c:pt>
                <c:pt idx="38">
                  <c:v>2.688</c:v>
                </c:pt>
                <c:pt idx="39">
                  <c:v>2.75199999999999</c:v>
                </c:pt>
                <c:pt idx="40">
                  <c:v>2.81599999999999</c:v>
                </c:pt>
                <c:pt idx="41">
                  <c:v>2.87999999999999</c:v>
                </c:pt>
                <c:pt idx="42">
                  <c:v>2.94399999999999</c:v>
                </c:pt>
                <c:pt idx="43">
                  <c:v>3.008</c:v>
                </c:pt>
                <c:pt idx="44">
                  <c:v>3.072</c:v>
                </c:pt>
                <c:pt idx="45">
                  <c:v>3.136</c:v>
                </c:pt>
                <c:pt idx="46">
                  <c:v>3.2</c:v>
                </c:pt>
                <c:pt idx="47">
                  <c:v>3.26399999999999</c:v>
                </c:pt>
                <c:pt idx="48">
                  <c:v>3.32799999999999</c:v>
                </c:pt>
                <c:pt idx="49">
                  <c:v>3.39199999999999</c:v>
                </c:pt>
                <c:pt idx="50">
                  <c:v>3.45599999999999</c:v>
                </c:pt>
                <c:pt idx="51">
                  <c:v>3.52</c:v>
                </c:pt>
                <c:pt idx="52">
                  <c:v>3.584</c:v>
                </c:pt>
                <c:pt idx="53">
                  <c:v>3.648</c:v>
                </c:pt>
                <c:pt idx="54">
                  <c:v>3.712</c:v>
                </c:pt>
                <c:pt idx="55">
                  <c:v>3.77599999999999</c:v>
                </c:pt>
                <c:pt idx="56">
                  <c:v>3.83999999999999</c:v>
                </c:pt>
                <c:pt idx="57">
                  <c:v>3.90399999999999</c:v>
                </c:pt>
                <c:pt idx="58">
                  <c:v>3.96799999999999</c:v>
                </c:pt>
                <c:pt idx="59">
                  <c:v>4.032</c:v>
                </c:pt>
                <c:pt idx="60">
                  <c:v>4.096</c:v>
                </c:pt>
              </c:numCache>
            </c:numRef>
          </c:xVal>
          <c:yVal>
            <c:numRef>
              <c:f>Sheet1!$C$2:$C$62</c:f>
              <c:numCache>
                <c:formatCode>General</c:formatCode>
                <c:ptCount val="61"/>
                <c:pt idx="0">
                  <c:v>0.0</c:v>
                </c:pt>
                <c:pt idx="1">
                  <c:v>0.0</c:v>
                </c:pt>
                <c:pt idx="2">
                  <c:v>0.0</c:v>
                </c:pt>
                <c:pt idx="3">
                  <c:v>0.0</c:v>
                </c:pt>
                <c:pt idx="4">
                  <c:v>0.0</c:v>
                </c:pt>
                <c:pt idx="5">
                  <c:v>0.0</c:v>
                </c:pt>
                <c:pt idx="6">
                  <c:v>0.0</c:v>
                </c:pt>
                <c:pt idx="7">
                  <c:v>0.0</c:v>
                </c:pt>
                <c:pt idx="8">
                  <c:v>0.0</c:v>
                </c:pt>
                <c:pt idx="9">
                  <c:v>0.0</c:v>
                </c:pt>
                <c:pt idx="10">
                  <c:v>0.0</c:v>
                </c:pt>
                <c:pt idx="11">
                  <c:v>0.0</c:v>
                </c:pt>
                <c:pt idx="12">
                  <c:v>0.0</c:v>
                </c:pt>
                <c:pt idx="13">
                  <c:v>0.0</c:v>
                </c:pt>
                <c:pt idx="14">
                  <c:v>0.0</c:v>
                </c:pt>
                <c:pt idx="15">
                  <c:v>0.0</c:v>
                </c:pt>
                <c:pt idx="16">
                  <c:v>0.0</c:v>
                </c:pt>
                <c:pt idx="17">
                  <c:v>0.010526</c:v>
                </c:pt>
                <c:pt idx="18">
                  <c:v>0.010526</c:v>
                </c:pt>
                <c:pt idx="19">
                  <c:v>0.010526</c:v>
                </c:pt>
                <c:pt idx="20">
                  <c:v>0.168420999999999</c:v>
                </c:pt>
                <c:pt idx="21">
                  <c:v>0.484211</c:v>
                </c:pt>
                <c:pt idx="22">
                  <c:v>0.915788999999999</c:v>
                </c:pt>
                <c:pt idx="23">
                  <c:v>0.989473999999999</c:v>
                </c:pt>
                <c:pt idx="24">
                  <c:v>1.0</c:v>
                </c:pt>
                <c:pt idx="25">
                  <c:v>1.0</c:v>
                </c:pt>
                <c:pt idx="26">
                  <c:v>1.0</c:v>
                </c:pt>
                <c:pt idx="27">
                  <c:v>1.0</c:v>
                </c:pt>
                <c:pt idx="28">
                  <c:v>1.0</c:v>
                </c:pt>
                <c:pt idx="29">
                  <c:v>1.0</c:v>
                </c:pt>
                <c:pt idx="30">
                  <c:v>1.0</c:v>
                </c:pt>
                <c:pt idx="31">
                  <c:v>1.0</c:v>
                </c:pt>
                <c:pt idx="32">
                  <c:v>1.0</c:v>
                </c:pt>
                <c:pt idx="33">
                  <c:v>1.0</c:v>
                </c:pt>
                <c:pt idx="34">
                  <c:v>1.0</c:v>
                </c:pt>
                <c:pt idx="35">
                  <c:v>1.0</c:v>
                </c:pt>
                <c:pt idx="36">
                  <c:v>1.0</c:v>
                </c:pt>
                <c:pt idx="37">
                  <c:v>1.0</c:v>
                </c:pt>
                <c:pt idx="38">
                  <c:v>1.0</c:v>
                </c:pt>
                <c:pt idx="39">
                  <c:v>1.0</c:v>
                </c:pt>
                <c:pt idx="40">
                  <c:v>1.0</c:v>
                </c:pt>
                <c:pt idx="41">
                  <c:v>1.0</c:v>
                </c:pt>
                <c:pt idx="42">
                  <c:v>1.0</c:v>
                </c:pt>
                <c:pt idx="43">
                  <c:v>1.0</c:v>
                </c:pt>
                <c:pt idx="44">
                  <c:v>1.0</c:v>
                </c:pt>
                <c:pt idx="45">
                  <c:v>1.0</c:v>
                </c:pt>
                <c:pt idx="46">
                  <c:v>1.0</c:v>
                </c:pt>
                <c:pt idx="47">
                  <c:v>1.0</c:v>
                </c:pt>
                <c:pt idx="48">
                  <c:v>1.0</c:v>
                </c:pt>
                <c:pt idx="49">
                  <c:v>1.0</c:v>
                </c:pt>
                <c:pt idx="50">
                  <c:v>1.0</c:v>
                </c:pt>
                <c:pt idx="51">
                  <c:v>1.0</c:v>
                </c:pt>
                <c:pt idx="52">
                  <c:v>1.0</c:v>
                </c:pt>
                <c:pt idx="53">
                  <c:v>1.0</c:v>
                </c:pt>
                <c:pt idx="54">
                  <c:v>1.0</c:v>
                </c:pt>
                <c:pt idx="55">
                  <c:v>1.0</c:v>
                </c:pt>
                <c:pt idx="56">
                  <c:v>1.0</c:v>
                </c:pt>
                <c:pt idx="57">
                  <c:v>1.0</c:v>
                </c:pt>
                <c:pt idx="58">
                  <c:v>1.0</c:v>
                </c:pt>
                <c:pt idx="59">
                  <c:v>1.0</c:v>
                </c:pt>
                <c:pt idx="60">
                  <c:v>1.0</c:v>
                </c:pt>
              </c:numCache>
            </c:numRef>
          </c:yVal>
          <c:smooth val="0"/>
          <c:extLst xmlns:c16r2="http://schemas.microsoft.com/office/drawing/2015/06/chart">
            <c:ext xmlns:c16="http://schemas.microsoft.com/office/drawing/2014/chart" uri="{C3380CC4-5D6E-409C-BE32-E72D297353CC}">
              <c16:uniqueId val="{00000001-719F-4E0A-B996-B799D6EE6EFD}"/>
            </c:ext>
          </c:extLst>
        </c:ser>
        <c:ser>
          <c:idx val="2"/>
          <c:order val="2"/>
          <c:tx>
            <c:strRef>
              <c:f>Sheet1!$D$1</c:f>
              <c:strCache>
                <c:ptCount val="1"/>
                <c:pt idx="0">
                  <c:v>Column2</c:v>
                </c:pt>
              </c:strCache>
            </c:strRef>
          </c:tx>
          <c:spPr>
            <a:ln w="57150" cap="rnd">
              <a:solidFill>
                <a:schemeClr val="accent3"/>
              </a:solidFill>
              <a:round/>
            </a:ln>
            <a:effectLst/>
          </c:spPr>
          <c:marker>
            <c:symbol val="none"/>
          </c:marker>
          <c:xVal>
            <c:numRef>
              <c:f>Sheet1!$A$2:$A$62</c:f>
              <c:numCache>
                <c:formatCode>General</c:formatCode>
                <c:ptCount val="61"/>
                <c:pt idx="0">
                  <c:v>0.256</c:v>
                </c:pt>
                <c:pt idx="1">
                  <c:v>0.32</c:v>
                </c:pt>
                <c:pt idx="2">
                  <c:v>0.384</c:v>
                </c:pt>
                <c:pt idx="3">
                  <c:v>0.448</c:v>
                </c:pt>
                <c:pt idx="4">
                  <c:v>0.512</c:v>
                </c:pt>
                <c:pt idx="5">
                  <c:v>0.575999999999999</c:v>
                </c:pt>
                <c:pt idx="6">
                  <c:v>0.64</c:v>
                </c:pt>
                <c:pt idx="7">
                  <c:v>0.703999999999999</c:v>
                </c:pt>
                <c:pt idx="8">
                  <c:v>0.768</c:v>
                </c:pt>
                <c:pt idx="9">
                  <c:v>0.831999999999999</c:v>
                </c:pt>
                <c:pt idx="10">
                  <c:v>0.896</c:v>
                </c:pt>
                <c:pt idx="11">
                  <c:v>0.959999999999999</c:v>
                </c:pt>
                <c:pt idx="12">
                  <c:v>1.024</c:v>
                </c:pt>
                <c:pt idx="13">
                  <c:v>1.088</c:v>
                </c:pt>
                <c:pt idx="14">
                  <c:v>1.15199999999999</c:v>
                </c:pt>
                <c:pt idx="15">
                  <c:v>1.21599999999999</c:v>
                </c:pt>
                <c:pt idx="16">
                  <c:v>1.28</c:v>
                </c:pt>
                <c:pt idx="17">
                  <c:v>1.344</c:v>
                </c:pt>
                <c:pt idx="18">
                  <c:v>1.407999999999989</c:v>
                </c:pt>
                <c:pt idx="19">
                  <c:v>1.47199999999999</c:v>
                </c:pt>
                <c:pt idx="20">
                  <c:v>1.536</c:v>
                </c:pt>
                <c:pt idx="21">
                  <c:v>1.6</c:v>
                </c:pt>
                <c:pt idx="22">
                  <c:v>1.66399999999999</c:v>
                </c:pt>
                <c:pt idx="23">
                  <c:v>1.72799999999999</c:v>
                </c:pt>
                <c:pt idx="24">
                  <c:v>1.792</c:v>
                </c:pt>
                <c:pt idx="25">
                  <c:v>1.856</c:v>
                </c:pt>
                <c:pt idx="26">
                  <c:v>1.919999999999989</c:v>
                </c:pt>
                <c:pt idx="27">
                  <c:v>1.98399999999999</c:v>
                </c:pt>
                <c:pt idx="28">
                  <c:v>2.048</c:v>
                </c:pt>
                <c:pt idx="29">
                  <c:v>2.112</c:v>
                </c:pt>
                <c:pt idx="30">
                  <c:v>2.176</c:v>
                </c:pt>
                <c:pt idx="31">
                  <c:v>2.24</c:v>
                </c:pt>
                <c:pt idx="32">
                  <c:v>2.30399999999999</c:v>
                </c:pt>
                <c:pt idx="33">
                  <c:v>2.36799999999999</c:v>
                </c:pt>
                <c:pt idx="34">
                  <c:v>2.43199999999999</c:v>
                </c:pt>
                <c:pt idx="35">
                  <c:v>2.495999999999988</c:v>
                </c:pt>
                <c:pt idx="36">
                  <c:v>2.56</c:v>
                </c:pt>
                <c:pt idx="37">
                  <c:v>2.624</c:v>
                </c:pt>
                <c:pt idx="38">
                  <c:v>2.688</c:v>
                </c:pt>
                <c:pt idx="39">
                  <c:v>2.75199999999999</c:v>
                </c:pt>
                <c:pt idx="40">
                  <c:v>2.81599999999999</c:v>
                </c:pt>
                <c:pt idx="41">
                  <c:v>2.87999999999999</c:v>
                </c:pt>
                <c:pt idx="42">
                  <c:v>2.94399999999999</c:v>
                </c:pt>
                <c:pt idx="43">
                  <c:v>3.008</c:v>
                </c:pt>
                <c:pt idx="44">
                  <c:v>3.072</c:v>
                </c:pt>
                <c:pt idx="45">
                  <c:v>3.136</c:v>
                </c:pt>
                <c:pt idx="46">
                  <c:v>3.2</c:v>
                </c:pt>
                <c:pt idx="47">
                  <c:v>3.26399999999999</c:v>
                </c:pt>
                <c:pt idx="48">
                  <c:v>3.32799999999999</c:v>
                </c:pt>
                <c:pt idx="49">
                  <c:v>3.39199999999999</c:v>
                </c:pt>
                <c:pt idx="50">
                  <c:v>3.45599999999999</c:v>
                </c:pt>
                <c:pt idx="51">
                  <c:v>3.52</c:v>
                </c:pt>
                <c:pt idx="52">
                  <c:v>3.584</c:v>
                </c:pt>
                <c:pt idx="53">
                  <c:v>3.648</c:v>
                </c:pt>
                <c:pt idx="54">
                  <c:v>3.712</c:v>
                </c:pt>
                <c:pt idx="55">
                  <c:v>3.77599999999999</c:v>
                </c:pt>
                <c:pt idx="56">
                  <c:v>3.83999999999999</c:v>
                </c:pt>
                <c:pt idx="57">
                  <c:v>3.90399999999999</c:v>
                </c:pt>
                <c:pt idx="58">
                  <c:v>3.96799999999999</c:v>
                </c:pt>
                <c:pt idx="59">
                  <c:v>4.032</c:v>
                </c:pt>
                <c:pt idx="60">
                  <c:v>4.096</c:v>
                </c:pt>
              </c:numCache>
            </c:numRef>
          </c:xVal>
          <c:yVal>
            <c:numRef>
              <c:f>Sheet1!$D$2:$D$62</c:f>
              <c:numCache>
                <c:formatCode>General</c:formatCode>
                <c:ptCount val="61"/>
                <c:pt idx="0">
                  <c:v>0.0</c:v>
                </c:pt>
                <c:pt idx="1">
                  <c:v>0.0</c:v>
                </c:pt>
                <c:pt idx="2">
                  <c:v>0.0</c:v>
                </c:pt>
                <c:pt idx="3">
                  <c:v>0.0</c:v>
                </c:pt>
                <c:pt idx="4">
                  <c:v>0.0</c:v>
                </c:pt>
                <c:pt idx="5">
                  <c:v>0.0</c:v>
                </c:pt>
                <c:pt idx="6">
                  <c:v>0.0</c:v>
                </c:pt>
                <c:pt idx="7">
                  <c:v>0.0</c:v>
                </c:pt>
                <c:pt idx="8">
                  <c:v>0.0</c:v>
                </c:pt>
                <c:pt idx="9">
                  <c:v>0.0</c:v>
                </c:pt>
                <c:pt idx="10">
                  <c:v>0.0</c:v>
                </c:pt>
                <c:pt idx="11">
                  <c:v>0.0</c:v>
                </c:pt>
                <c:pt idx="12">
                  <c:v>0.0</c:v>
                </c:pt>
                <c:pt idx="13">
                  <c:v>0.0</c:v>
                </c:pt>
                <c:pt idx="14">
                  <c:v>0.0</c:v>
                </c:pt>
                <c:pt idx="15">
                  <c:v>0.0</c:v>
                </c:pt>
                <c:pt idx="16">
                  <c:v>0.0</c:v>
                </c:pt>
                <c:pt idx="17">
                  <c:v>0.0</c:v>
                </c:pt>
                <c:pt idx="18">
                  <c:v>0.010526</c:v>
                </c:pt>
                <c:pt idx="19">
                  <c:v>0.010526</c:v>
                </c:pt>
                <c:pt idx="20">
                  <c:v>0.010526</c:v>
                </c:pt>
                <c:pt idx="21">
                  <c:v>0.168420999999999</c:v>
                </c:pt>
                <c:pt idx="22">
                  <c:v>0.526316</c:v>
                </c:pt>
                <c:pt idx="23">
                  <c:v>0.852631999999999</c:v>
                </c:pt>
                <c:pt idx="24">
                  <c:v>0.989473999999999</c:v>
                </c:pt>
                <c:pt idx="25">
                  <c:v>0.989473999999999</c:v>
                </c:pt>
                <c:pt idx="26">
                  <c:v>1.0</c:v>
                </c:pt>
                <c:pt idx="27">
                  <c:v>1.0</c:v>
                </c:pt>
                <c:pt idx="28">
                  <c:v>1.0</c:v>
                </c:pt>
                <c:pt idx="29">
                  <c:v>1.0</c:v>
                </c:pt>
                <c:pt idx="30">
                  <c:v>1.0</c:v>
                </c:pt>
                <c:pt idx="31">
                  <c:v>1.0</c:v>
                </c:pt>
                <c:pt idx="32">
                  <c:v>1.0</c:v>
                </c:pt>
                <c:pt idx="33">
                  <c:v>1.0</c:v>
                </c:pt>
                <c:pt idx="34">
                  <c:v>1.0</c:v>
                </c:pt>
                <c:pt idx="35">
                  <c:v>1.0</c:v>
                </c:pt>
                <c:pt idx="36">
                  <c:v>1.0</c:v>
                </c:pt>
                <c:pt idx="37">
                  <c:v>1.0</c:v>
                </c:pt>
                <c:pt idx="38">
                  <c:v>1.0</c:v>
                </c:pt>
                <c:pt idx="39">
                  <c:v>1.0</c:v>
                </c:pt>
                <c:pt idx="40">
                  <c:v>1.0</c:v>
                </c:pt>
                <c:pt idx="41">
                  <c:v>1.0</c:v>
                </c:pt>
                <c:pt idx="42">
                  <c:v>1.0</c:v>
                </c:pt>
                <c:pt idx="43">
                  <c:v>1.0</c:v>
                </c:pt>
                <c:pt idx="44">
                  <c:v>1.0</c:v>
                </c:pt>
                <c:pt idx="45">
                  <c:v>1.0</c:v>
                </c:pt>
                <c:pt idx="46">
                  <c:v>1.0</c:v>
                </c:pt>
                <c:pt idx="47">
                  <c:v>1.0</c:v>
                </c:pt>
                <c:pt idx="48">
                  <c:v>1.0</c:v>
                </c:pt>
                <c:pt idx="49">
                  <c:v>1.0</c:v>
                </c:pt>
                <c:pt idx="50">
                  <c:v>1.0</c:v>
                </c:pt>
                <c:pt idx="51">
                  <c:v>1.0</c:v>
                </c:pt>
                <c:pt idx="52">
                  <c:v>1.0</c:v>
                </c:pt>
                <c:pt idx="53">
                  <c:v>1.0</c:v>
                </c:pt>
                <c:pt idx="54">
                  <c:v>1.0</c:v>
                </c:pt>
                <c:pt idx="55">
                  <c:v>1.0</c:v>
                </c:pt>
                <c:pt idx="56">
                  <c:v>1.0</c:v>
                </c:pt>
                <c:pt idx="57">
                  <c:v>1.0</c:v>
                </c:pt>
                <c:pt idx="58">
                  <c:v>1.0</c:v>
                </c:pt>
                <c:pt idx="59">
                  <c:v>1.0</c:v>
                </c:pt>
                <c:pt idx="60">
                  <c:v>1.0</c:v>
                </c:pt>
              </c:numCache>
            </c:numRef>
          </c:yVal>
          <c:smooth val="0"/>
          <c:extLst xmlns:c16r2="http://schemas.microsoft.com/office/drawing/2015/06/chart">
            <c:ext xmlns:c16="http://schemas.microsoft.com/office/drawing/2014/chart" uri="{C3380CC4-5D6E-409C-BE32-E72D297353CC}">
              <c16:uniqueId val="{00000002-719F-4E0A-B996-B799D6EE6EFD}"/>
            </c:ext>
          </c:extLst>
        </c:ser>
        <c:ser>
          <c:idx val="3"/>
          <c:order val="3"/>
          <c:tx>
            <c:strRef>
              <c:f>Sheet1!$E$1</c:f>
              <c:strCache>
                <c:ptCount val="1"/>
                <c:pt idx="0">
                  <c:v>Column3</c:v>
                </c:pt>
              </c:strCache>
            </c:strRef>
          </c:tx>
          <c:spPr>
            <a:ln w="57150" cap="rnd">
              <a:solidFill>
                <a:schemeClr val="accent4"/>
              </a:solidFill>
              <a:round/>
            </a:ln>
            <a:effectLst/>
          </c:spPr>
          <c:marker>
            <c:symbol val="none"/>
          </c:marker>
          <c:xVal>
            <c:numRef>
              <c:f>Sheet1!$A$2:$A$62</c:f>
              <c:numCache>
                <c:formatCode>General</c:formatCode>
                <c:ptCount val="61"/>
                <c:pt idx="0">
                  <c:v>0.256</c:v>
                </c:pt>
                <c:pt idx="1">
                  <c:v>0.32</c:v>
                </c:pt>
                <c:pt idx="2">
                  <c:v>0.384</c:v>
                </c:pt>
                <c:pt idx="3">
                  <c:v>0.448</c:v>
                </c:pt>
                <c:pt idx="4">
                  <c:v>0.512</c:v>
                </c:pt>
                <c:pt idx="5">
                  <c:v>0.575999999999999</c:v>
                </c:pt>
                <c:pt idx="6">
                  <c:v>0.64</c:v>
                </c:pt>
                <c:pt idx="7">
                  <c:v>0.703999999999999</c:v>
                </c:pt>
                <c:pt idx="8">
                  <c:v>0.768</c:v>
                </c:pt>
                <c:pt idx="9">
                  <c:v>0.831999999999999</c:v>
                </c:pt>
                <c:pt idx="10">
                  <c:v>0.896</c:v>
                </c:pt>
                <c:pt idx="11">
                  <c:v>0.959999999999999</c:v>
                </c:pt>
                <c:pt idx="12">
                  <c:v>1.024</c:v>
                </c:pt>
                <c:pt idx="13">
                  <c:v>1.088</c:v>
                </c:pt>
                <c:pt idx="14">
                  <c:v>1.15199999999999</c:v>
                </c:pt>
                <c:pt idx="15">
                  <c:v>1.21599999999999</c:v>
                </c:pt>
                <c:pt idx="16">
                  <c:v>1.28</c:v>
                </c:pt>
                <c:pt idx="17">
                  <c:v>1.344</c:v>
                </c:pt>
                <c:pt idx="18">
                  <c:v>1.407999999999989</c:v>
                </c:pt>
                <c:pt idx="19">
                  <c:v>1.47199999999999</c:v>
                </c:pt>
                <c:pt idx="20">
                  <c:v>1.536</c:v>
                </c:pt>
                <c:pt idx="21">
                  <c:v>1.6</c:v>
                </c:pt>
                <c:pt idx="22">
                  <c:v>1.66399999999999</c:v>
                </c:pt>
                <c:pt idx="23">
                  <c:v>1.72799999999999</c:v>
                </c:pt>
                <c:pt idx="24">
                  <c:v>1.792</c:v>
                </c:pt>
                <c:pt idx="25">
                  <c:v>1.856</c:v>
                </c:pt>
                <c:pt idx="26">
                  <c:v>1.919999999999989</c:v>
                </c:pt>
                <c:pt idx="27">
                  <c:v>1.98399999999999</c:v>
                </c:pt>
                <c:pt idx="28">
                  <c:v>2.048</c:v>
                </c:pt>
                <c:pt idx="29">
                  <c:v>2.112</c:v>
                </c:pt>
                <c:pt idx="30">
                  <c:v>2.176</c:v>
                </c:pt>
                <c:pt idx="31">
                  <c:v>2.24</c:v>
                </c:pt>
                <c:pt idx="32">
                  <c:v>2.30399999999999</c:v>
                </c:pt>
                <c:pt idx="33">
                  <c:v>2.36799999999999</c:v>
                </c:pt>
                <c:pt idx="34">
                  <c:v>2.43199999999999</c:v>
                </c:pt>
                <c:pt idx="35">
                  <c:v>2.495999999999988</c:v>
                </c:pt>
                <c:pt idx="36">
                  <c:v>2.56</c:v>
                </c:pt>
                <c:pt idx="37">
                  <c:v>2.624</c:v>
                </c:pt>
                <c:pt idx="38">
                  <c:v>2.688</c:v>
                </c:pt>
                <c:pt idx="39">
                  <c:v>2.75199999999999</c:v>
                </c:pt>
                <c:pt idx="40">
                  <c:v>2.81599999999999</c:v>
                </c:pt>
                <c:pt idx="41">
                  <c:v>2.87999999999999</c:v>
                </c:pt>
                <c:pt idx="42">
                  <c:v>2.94399999999999</c:v>
                </c:pt>
                <c:pt idx="43">
                  <c:v>3.008</c:v>
                </c:pt>
                <c:pt idx="44">
                  <c:v>3.072</c:v>
                </c:pt>
                <c:pt idx="45">
                  <c:v>3.136</c:v>
                </c:pt>
                <c:pt idx="46">
                  <c:v>3.2</c:v>
                </c:pt>
                <c:pt idx="47">
                  <c:v>3.26399999999999</c:v>
                </c:pt>
                <c:pt idx="48">
                  <c:v>3.32799999999999</c:v>
                </c:pt>
                <c:pt idx="49">
                  <c:v>3.39199999999999</c:v>
                </c:pt>
                <c:pt idx="50">
                  <c:v>3.45599999999999</c:v>
                </c:pt>
                <c:pt idx="51">
                  <c:v>3.52</c:v>
                </c:pt>
                <c:pt idx="52">
                  <c:v>3.584</c:v>
                </c:pt>
                <c:pt idx="53">
                  <c:v>3.648</c:v>
                </c:pt>
                <c:pt idx="54">
                  <c:v>3.712</c:v>
                </c:pt>
                <c:pt idx="55">
                  <c:v>3.77599999999999</c:v>
                </c:pt>
                <c:pt idx="56">
                  <c:v>3.83999999999999</c:v>
                </c:pt>
                <c:pt idx="57">
                  <c:v>3.90399999999999</c:v>
                </c:pt>
                <c:pt idx="58">
                  <c:v>3.96799999999999</c:v>
                </c:pt>
                <c:pt idx="59">
                  <c:v>4.032</c:v>
                </c:pt>
                <c:pt idx="60">
                  <c:v>4.096</c:v>
                </c:pt>
              </c:numCache>
            </c:numRef>
          </c:xVal>
          <c:yVal>
            <c:numRef>
              <c:f>Sheet1!$E$2:$E$62</c:f>
              <c:numCache>
                <c:formatCode>General</c:formatCode>
                <c:ptCount val="61"/>
                <c:pt idx="0">
                  <c:v>0.0</c:v>
                </c:pt>
                <c:pt idx="1">
                  <c:v>0.0</c:v>
                </c:pt>
                <c:pt idx="2">
                  <c:v>0.0</c:v>
                </c:pt>
                <c:pt idx="3">
                  <c:v>0.0</c:v>
                </c:pt>
                <c:pt idx="4">
                  <c:v>0.0</c:v>
                </c:pt>
                <c:pt idx="5">
                  <c:v>0.0</c:v>
                </c:pt>
                <c:pt idx="6">
                  <c:v>0.0</c:v>
                </c:pt>
                <c:pt idx="7">
                  <c:v>0.0</c:v>
                </c:pt>
                <c:pt idx="8">
                  <c:v>0.0</c:v>
                </c:pt>
                <c:pt idx="9">
                  <c:v>0.0</c:v>
                </c:pt>
                <c:pt idx="10">
                  <c:v>0.0</c:v>
                </c:pt>
                <c:pt idx="11">
                  <c:v>0.0</c:v>
                </c:pt>
                <c:pt idx="12">
                  <c:v>0.0</c:v>
                </c:pt>
                <c:pt idx="13">
                  <c:v>0.0</c:v>
                </c:pt>
                <c:pt idx="14">
                  <c:v>0.0</c:v>
                </c:pt>
                <c:pt idx="15">
                  <c:v>0.0</c:v>
                </c:pt>
                <c:pt idx="16">
                  <c:v>0.0</c:v>
                </c:pt>
                <c:pt idx="17">
                  <c:v>0.0</c:v>
                </c:pt>
                <c:pt idx="18">
                  <c:v>0.0</c:v>
                </c:pt>
                <c:pt idx="19">
                  <c:v>0.010526</c:v>
                </c:pt>
                <c:pt idx="20">
                  <c:v>0.010526</c:v>
                </c:pt>
                <c:pt idx="21">
                  <c:v>0.157895</c:v>
                </c:pt>
                <c:pt idx="22">
                  <c:v>0.421053</c:v>
                </c:pt>
                <c:pt idx="23">
                  <c:v>0.568420999999999</c:v>
                </c:pt>
                <c:pt idx="24">
                  <c:v>0.810525999999999</c:v>
                </c:pt>
                <c:pt idx="25">
                  <c:v>0.989473999999999</c:v>
                </c:pt>
                <c:pt idx="26">
                  <c:v>0.989473999999999</c:v>
                </c:pt>
                <c:pt idx="27">
                  <c:v>1.0</c:v>
                </c:pt>
                <c:pt idx="28">
                  <c:v>1.0</c:v>
                </c:pt>
                <c:pt idx="29">
                  <c:v>1.0</c:v>
                </c:pt>
                <c:pt idx="30">
                  <c:v>1.0</c:v>
                </c:pt>
                <c:pt idx="31">
                  <c:v>1.0</c:v>
                </c:pt>
                <c:pt idx="32">
                  <c:v>1.0</c:v>
                </c:pt>
                <c:pt idx="33">
                  <c:v>1.0</c:v>
                </c:pt>
                <c:pt idx="34">
                  <c:v>1.0</c:v>
                </c:pt>
                <c:pt idx="35">
                  <c:v>1.0</c:v>
                </c:pt>
                <c:pt idx="36">
                  <c:v>1.0</c:v>
                </c:pt>
                <c:pt idx="37">
                  <c:v>1.0</c:v>
                </c:pt>
                <c:pt idx="38">
                  <c:v>1.0</c:v>
                </c:pt>
                <c:pt idx="39">
                  <c:v>1.0</c:v>
                </c:pt>
                <c:pt idx="40">
                  <c:v>1.0</c:v>
                </c:pt>
                <c:pt idx="41">
                  <c:v>1.0</c:v>
                </c:pt>
                <c:pt idx="42">
                  <c:v>1.0</c:v>
                </c:pt>
                <c:pt idx="43">
                  <c:v>1.0</c:v>
                </c:pt>
                <c:pt idx="44">
                  <c:v>1.0</c:v>
                </c:pt>
                <c:pt idx="45">
                  <c:v>1.0</c:v>
                </c:pt>
                <c:pt idx="46">
                  <c:v>1.0</c:v>
                </c:pt>
                <c:pt idx="47">
                  <c:v>1.0</c:v>
                </c:pt>
                <c:pt idx="48">
                  <c:v>1.0</c:v>
                </c:pt>
                <c:pt idx="49">
                  <c:v>1.0</c:v>
                </c:pt>
                <c:pt idx="50">
                  <c:v>1.0</c:v>
                </c:pt>
                <c:pt idx="51">
                  <c:v>1.0</c:v>
                </c:pt>
                <c:pt idx="52">
                  <c:v>1.0</c:v>
                </c:pt>
                <c:pt idx="53">
                  <c:v>1.0</c:v>
                </c:pt>
                <c:pt idx="54">
                  <c:v>1.0</c:v>
                </c:pt>
                <c:pt idx="55">
                  <c:v>1.0</c:v>
                </c:pt>
                <c:pt idx="56">
                  <c:v>1.0</c:v>
                </c:pt>
                <c:pt idx="57">
                  <c:v>1.0</c:v>
                </c:pt>
                <c:pt idx="58">
                  <c:v>1.0</c:v>
                </c:pt>
                <c:pt idx="59">
                  <c:v>1.0</c:v>
                </c:pt>
                <c:pt idx="60">
                  <c:v>1.0</c:v>
                </c:pt>
              </c:numCache>
            </c:numRef>
          </c:yVal>
          <c:smooth val="0"/>
          <c:extLst xmlns:c16r2="http://schemas.microsoft.com/office/drawing/2015/06/chart">
            <c:ext xmlns:c16="http://schemas.microsoft.com/office/drawing/2014/chart" uri="{C3380CC4-5D6E-409C-BE32-E72D297353CC}">
              <c16:uniqueId val="{00000003-719F-4E0A-B996-B799D6EE6EFD}"/>
            </c:ext>
          </c:extLst>
        </c:ser>
        <c:ser>
          <c:idx val="4"/>
          <c:order val="4"/>
          <c:tx>
            <c:strRef>
              <c:f>Sheet1!$F$1</c:f>
              <c:strCache>
                <c:ptCount val="1"/>
                <c:pt idx="0">
                  <c:v>Column4</c:v>
                </c:pt>
              </c:strCache>
            </c:strRef>
          </c:tx>
          <c:spPr>
            <a:ln w="57150" cap="rnd">
              <a:solidFill>
                <a:schemeClr val="accent5"/>
              </a:solidFill>
              <a:round/>
            </a:ln>
            <a:effectLst/>
          </c:spPr>
          <c:marker>
            <c:symbol val="none"/>
          </c:marker>
          <c:xVal>
            <c:numRef>
              <c:f>Sheet1!$A$2:$A$62</c:f>
              <c:numCache>
                <c:formatCode>General</c:formatCode>
                <c:ptCount val="61"/>
                <c:pt idx="0">
                  <c:v>0.256</c:v>
                </c:pt>
                <c:pt idx="1">
                  <c:v>0.32</c:v>
                </c:pt>
                <c:pt idx="2">
                  <c:v>0.384</c:v>
                </c:pt>
                <c:pt idx="3">
                  <c:v>0.448</c:v>
                </c:pt>
                <c:pt idx="4">
                  <c:v>0.512</c:v>
                </c:pt>
                <c:pt idx="5">
                  <c:v>0.575999999999999</c:v>
                </c:pt>
                <c:pt idx="6">
                  <c:v>0.64</c:v>
                </c:pt>
                <c:pt idx="7">
                  <c:v>0.703999999999999</c:v>
                </c:pt>
                <c:pt idx="8">
                  <c:v>0.768</c:v>
                </c:pt>
                <c:pt idx="9">
                  <c:v>0.831999999999999</c:v>
                </c:pt>
                <c:pt idx="10">
                  <c:v>0.896</c:v>
                </c:pt>
                <c:pt idx="11">
                  <c:v>0.959999999999999</c:v>
                </c:pt>
                <c:pt idx="12">
                  <c:v>1.024</c:v>
                </c:pt>
                <c:pt idx="13">
                  <c:v>1.088</c:v>
                </c:pt>
                <c:pt idx="14">
                  <c:v>1.15199999999999</c:v>
                </c:pt>
                <c:pt idx="15">
                  <c:v>1.21599999999999</c:v>
                </c:pt>
                <c:pt idx="16">
                  <c:v>1.28</c:v>
                </c:pt>
                <c:pt idx="17">
                  <c:v>1.344</c:v>
                </c:pt>
                <c:pt idx="18">
                  <c:v>1.407999999999989</c:v>
                </c:pt>
                <c:pt idx="19">
                  <c:v>1.47199999999999</c:v>
                </c:pt>
                <c:pt idx="20">
                  <c:v>1.536</c:v>
                </c:pt>
                <c:pt idx="21">
                  <c:v>1.6</c:v>
                </c:pt>
                <c:pt idx="22">
                  <c:v>1.66399999999999</c:v>
                </c:pt>
                <c:pt idx="23">
                  <c:v>1.72799999999999</c:v>
                </c:pt>
                <c:pt idx="24">
                  <c:v>1.792</c:v>
                </c:pt>
                <c:pt idx="25">
                  <c:v>1.856</c:v>
                </c:pt>
                <c:pt idx="26">
                  <c:v>1.919999999999989</c:v>
                </c:pt>
                <c:pt idx="27">
                  <c:v>1.98399999999999</c:v>
                </c:pt>
                <c:pt idx="28">
                  <c:v>2.048</c:v>
                </c:pt>
                <c:pt idx="29">
                  <c:v>2.112</c:v>
                </c:pt>
                <c:pt idx="30">
                  <c:v>2.176</c:v>
                </c:pt>
                <c:pt idx="31">
                  <c:v>2.24</c:v>
                </c:pt>
                <c:pt idx="32">
                  <c:v>2.30399999999999</c:v>
                </c:pt>
                <c:pt idx="33">
                  <c:v>2.36799999999999</c:v>
                </c:pt>
                <c:pt idx="34">
                  <c:v>2.43199999999999</c:v>
                </c:pt>
                <c:pt idx="35">
                  <c:v>2.495999999999988</c:v>
                </c:pt>
                <c:pt idx="36">
                  <c:v>2.56</c:v>
                </c:pt>
                <c:pt idx="37">
                  <c:v>2.624</c:v>
                </c:pt>
                <c:pt idx="38">
                  <c:v>2.688</c:v>
                </c:pt>
                <c:pt idx="39">
                  <c:v>2.75199999999999</c:v>
                </c:pt>
                <c:pt idx="40">
                  <c:v>2.81599999999999</c:v>
                </c:pt>
                <c:pt idx="41">
                  <c:v>2.87999999999999</c:v>
                </c:pt>
                <c:pt idx="42">
                  <c:v>2.94399999999999</c:v>
                </c:pt>
                <c:pt idx="43">
                  <c:v>3.008</c:v>
                </c:pt>
                <c:pt idx="44">
                  <c:v>3.072</c:v>
                </c:pt>
                <c:pt idx="45">
                  <c:v>3.136</c:v>
                </c:pt>
                <c:pt idx="46">
                  <c:v>3.2</c:v>
                </c:pt>
                <c:pt idx="47">
                  <c:v>3.26399999999999</c:v>
                </c:pt>
                <c:pt idx="48">
                  <c:v>3.32799999999999</c:v>
                </c:pt>
                <c:pt idx="49">
                  <c:v>3.39199999999999</c:v>
                </c:pt>
                <c:pt idx="50">
                  <c:v>3.45599999999999</c:v>
                </c:pt>
                <c:pt idx="51">
                  <c:v>3.52</c:v>
                </c:pt>
                <c:pt idx="52">
                  <c:v>3.584</c:v>
                </c:pt>
                <c:pt idx="53">
                  <c:v>3.648</c:v>
                </c:pt>
                <c:pt idx="54">
                  <c:v>3.712</c:v>
                </c:pt>
                <c:pt idx="55">
                  <c:v>3.77599999999999</c:v>
                </c:pt>
                <c:pt idx="56">
                  <c:v>3.83999999999999</c:v>
                </c:pt>
                <c:pt idx="57">
                  <c:v>3.90399999999999</c:v>
                </c:pt>
                <c:pt idx="58">
                  <c:v>3.96799999999999</c:v>
                </c:pt>
                <c:pt idx="59">
                  <c:v>4.032</c:v>
                </c:pt>
                <c:pt idx="60">
                  <c:v>4.096</c:v>
                </c:pt>
              </c:numCache>
            </c:numRef>
          </c:xVal>
          <c:yVal>
            <c:numRef>
              <c:f>Sheet1!$F$2:$F$62</c:f>
              <c:numCache>
                <c:formatCode>General</c:formatCode>
                <c:ptCount val="61"/>
                <c:pt idx="0">
                  <c:v>0.0</c:v>
                </c:pt>
                <c:pt idx="1">
                  <c:v>0.0</c:v>
                </c:pt>
                <c:pt idx="2">
                  <c:v>0.0</c:v>
                </c:pt>
                <c:pt idx="3">
                  <c:v>0.0</c:v>
                </c:pt>
                <c:pt idx="4">
                  <c:v>0.0</c:v>
                </c:pt>
                <c:pt idx="5">
                  <c:v>0.0</c:v>
                </c:pt>
                <c:pt idx="6">
                  <c:v>0.0</c:v>
                </c:pt>
                <c:pt idx="7">
                  <c:v>0.0</c:v>
                </c:pt>
                <c:pt idx="8">
                  <c:v>0.0</c:v>
                </c:pt>
                <c:pt idx="9">
                  <c:v>0.0</c:v>
                </c:pt>
                <c:pt idx="10">
                  <c:v>0.0</c:v>
                </c:pt>
                <c:pt idx="11">
                  <c:v>0.0</c:v>
                </c:pt>
                <c:pt idx="12">
                  <c:v>0.0</c:v>
                </c:pt>
                <c:pt idx="13">
                  <c:v>0.0</c:v>
                </c:pt>
                <c:pt idx="14">
                  <c:v>0.0</c:v>
                </c:pt>
                <c:pt idx="15">
                  <c:v>0.0</c:v>
                </c:pt>
                <c:pt idx="16">
                  <c:v>0.0</c:v>
                </c:pt>
                <c:pt idx="17">
                  <c:v>0.0</c:v>
                </c:pt>
                <c:pt idx="18">
                  <c:v>0.0</c:v>
                </c:pt>
                <c:pt idx="19">
                  <c:v>0.0</c:v>
                </c:pt>
                <c:pt idx="20">
                  <c:v>0.0</c:v>
                </c:pt>
                <c:pt idx="21">
                  <c:v>0.010526</c:v>
                </c:pt>
                <c:pt idx="22">
                  <c:v>0.0526319999999999</c:v>
                </c:pt>
                <c:pt idx="23">
                  <c:v>0.305263</c:v>
                </c:pt>
                <c:pt idx="24">
                  <c:v>0.589474</c:v>
                </c:pt>
                <c:pt idx="25">
                  <c:v>0.852631999999999</c:v>
                </c:pt>
                <c:pt idx="26">
                  <c:v>0.989473999999999</c:v>
                </c:pt>
                <c:pt idx="27">
                  <c:v>0.989473999999999</c:v>
                </c:pt>
                <c:pt idx="28">
                  <c:v>1.0</c:v>
                </c:pt>
                <c:pt idx="29">
                  <c:v>1.0</c:v>
                </c:pt>
                <c:pt idx="30">
                  <c:v>1.0</c:v>
                </c:pt>
                <c:pt idx="31">
                  <c:v>1.0</c:v>
                </c:pt>
                <c:pt idx="32">
                  <c:v>1.0</c:v>
                </c:pt>
                <c:pt idx="33">
                  <c:v>1.0</c:v>
                </c:pt>
                <c:pt idx="34">
                  <c:v>1.0</c:v>
                </c:pt>
                <c:pt idx="35">
                  <c:v>1.0</c:v>
                </c:pt>
                <c:pt idx="36">
                  <c:v>1.0</c:v>
                </c:pt>
                <c:pt idx="37">
                  <c:v>1.0</c:v>
                </c:pt>
                <c:pt idx="38">
                  <c:v>1.0</c:v>
                </c:pt>
                <c:pt idx="39">
                  <c:v>1.0</c:v>
                </c:pt>
                <c:pt idx="40">
                  <c:v>1.0</c:v>
                </c:pt>
                <c:pt idx="41">
                  <c:v>1.0</c:v>
                </c:pt>
                <c:pt idx="42">
                  <c:v>1.0</c:v>
                </c:pt>
                <c:pt idx="43">
                  <c:v>1.0</c:v>
                </c:pt>
                <c:pt idx="44">
                  <c:v>1.0</c:v>
                </c:pt>
                <c:pt idx="45">
                  <c:v>1.0</c:v>
                </c:pt>
                <c:pt idx="46">
                  <c:v>1.0</c:v>
                </c:pt>
                <c:pt idx="47">
                  <c:v>1.0</c:v>
                </c:pt>
                <c:pt idx="48">
                  <c:v>1.0</c:v>
                </c:pt>
                <c:pt idx="49">
                  <c:v>1.0</c:v>
                </c:pt>
                <c:pt idx="50">
                  <c:v>1.0</c:v>
                </c:pt>
                <c:pt idx="51">
                  <c:v>1.0</c:v>
                </c:pt>
                <c:pt idx="52">
                  <c:v>1.0</c:v>
                </c:pt>
                <c:pt idx="53">
                  <c:v>1.0</c:v>
                </c:pt>
                <c:pt idx="54">
                  <c:v>1.0</c:v>
                </c:pt>
                <c:pt idx="55">
                  <c:v>1.0</c:v>
                </c:pt>
                <c:pt idx="56">
                  <c:v>1.0</c:v>
                </c:pt>
                <c:pt idx="57">
                  <c:v>1.0</c:v>
                </c:pt>
                <c:pt idx="58">
                  <c:v>1.0</c:v>
                </c:pt>
                <c:pt idx="59">
                  <c:v>1.0</c:v>
                </c:pt>
                <c:pt idx="60">
                  <c:v>1.0</c:v>
                </c:pt>
              </c:numCache>
            </c:numRef>
          </c:yVal>
          <c:smooth val="0"/>
          <c:extLst xmlns:c16r2="http://schemas.microsoft.com/office/drawing/2015/06/chart">
            <c:ext xmlns:c16="http://schemas.microsoft.com/office/drawing/2014/chart" uri="{C3380CC4-5D6E-409C-BE32-E72D297353CC}">
              <c16:uniqueId val="{00000004-719F-4E0A-B996-B799D6EE6EFD}"/>
            </c:ext>
          </c:extLst>
        </c:ser>
        <c:ser>
          <c:idx val="5"/>
          <c:order val="5"/>
          <c:tx>
            <c:strRef>
              <c:f>Sheet1!$G$1</c:f>
              <c:strCache>
                <c:ptCount val="1"/>
                <c:pt idx="0">
                  <c:v>Column5</c:v>
                </c:pt>
              </c:strCache>
            </c:strRef>
          </c:tx>
          <c:spPr>
            <a:ln w="57150" cap="rnd">
              <a:solidFill>
                <a:schemeClr val="accent6"/>
              </a:solidFill>
              <a:round/>
            </a:ln>
            <a:effectLst/>
          </c:spPr>
          <c:marker>
            <c:symbol val="none"/>
          </c:marker>
          <c:xVal>
            <c:numRef>
              <c:f>Sheet1!$A$2:$A$62</c:f>
              <c:numCache>
                <c:formatCode>General</c:formatCode>
                <c:ptCount val="61"/>
                <c:pt idx="0">
                  <c:v>0.256</c:v>
                </c:pt>
                <c:pt idx="1">
                  <c:v>0.32</c:v>
                </c:pt>
                <c:pt idx="2">
                  <c:v>0.384</c:v>
                </c:pt>
                <c:pt idx="3">
                  <c:v>0.448</c:v>
                </c:pt>
                <c:pt idx="4">
                  <c:v>0.512</c:v>
                </c:pt>
                <c:pt idx="5">
                  <c:v>0.575999999999999</c:v>
                </c:pt>
                <c:pt idx="6">
                  <c:v>0.64</c:v>
                </c:pt>
                <c:pt idx="7">
                  <c:v>0.703999999999999</c:v>
                </c:pt>
                <c:pt idx="8">
                  <c:v>0.768</c:v>
                </c:pt>
                <c:pt idx="9">
                  <c:v>0.831999999999999</c:v>
                </c:pt>
                <c:pt idx="10">
                  <c:v>0.896</c:v>
                </c:pt>
                <c:pt idx="11">
                  <c:v>0.959999999999999</c:v>
                </c:pt>
                <c:pt idx="12">
                  <c:v>1.024</c:v>
                </c:pt>
                <c:pt idx="13">
                  <c:v>1.088</c:v>
                </c:pt>
                <c:pt idx="14">
                  <c:v>1.15199999999999</c:v>
                </c:pt>
                <c:pt idx="15">
                  <c:v>1.21599999999999</c:v>
                </c:pt>
                <c:pt idx="16">
                  <c:v>1.28</c:v>
                </c:pt>
                <c:pt idx="17">
                  <c:v>1.344</c:v>
                </c:pt>
                <c:pt idx="18">
                  <c:v>1.407999999999989</c:v>
                </c:pt>
                <c:pt idx="19">
                  <c:v>1.47199999999999</c:v>
                </c:pt>
                <c:pt idx="20">
                  <c:v>1.536</c:v>
                </c:pt>
                <c:pt idx="21">
                  <c:v>1.6</c:v>
                </c:pt>
                <c:pt idx="22">
                  <c:v>1.66399999999999</c:v>
                </c:pt>
                <c:pt idx="23">
                  <c:v>1.72799999999999</c:v>
                </c:pt>
                <c:pt idx="24">
                  <c:v>1.792</c:v>
                </c:pt>
                <c:pt idx="25">
                  <c:v>1.856</c:v>
                </c:pt>
                <c:pt idx="26">
                  <c:v>1.919999999999989</c:v>
                </c:pt>
                <c:pt idx="27">
                  <c:v>1.98399999999999</c:v>
                </c:pt>
                <c:pt idx="28">
                  <c:v>2.048</c:v>
                </c:pt>
                <c:pt idx="29">
                  <c:v>2.112</c:v>
                </c:pt>
                <c:pt idx="30">
                  <c:v>2.176</c:v>
                </c:pt>
                <c:pt idx="31">
                  <c:v>2.24</c:v>
                </c:pt>
                <c:pt idx="32">
                  <c:v>2.30399999999999</c:v>
                </c:pt>
                <c:pt idx="33">
                  <c:v>2.36799999999999</c:v>
                </c:pt>
                <c:pt idx="34">
                  <c:v>2.43199999999999</c:v>
                </c:pt>
                <c:pt idx="35">
                  <c:v>2.495999999999988</c:v>
                </c:pt>
                <c:pt idx="36">
                  <c:v>2.56</c:v>
                </c:pt>
                <c:pt idx="37">
                  <c:v>2.624</c:v>
                </c:pt>
                <c:pt idx="38">
                  <c:v>2.688</c:v>
                </c:pt>
                <c:pt idx="39">
                  <c:v>2.75199999999999</c:v>
                </c:pt>
                <c:pt idx="40">
                  <c:v>2.81599999999999</c:v>
                </c:pt>
                <c:pt idx="41">
                  <c:v>2.87999999999999</c:v>
                </c:pt>
                <c:pt idx="42">
                  <c:v>2.94399999999999</c:v>
                </c:pt>
                <c:pt idx="43">
                  <c:v>3.008</c:v>
                </c:pt>
                <c:pt idx="44">
                  <c:v>3.072</c:v>
                </c:pt>
                <c:pt idx="45">
                  <c:v>3.136</c:v>
                </c:pt>
                <c:pt idx="46">
                  <c:v>3.2</c:v>
                </c:pt>
                <c:pt idx="47">
                  <c:v>3.26399999999999</c:v>
                </c:pt>
                <c:pt idx="48">
                  <c:v>3.32799999999999</c:v>
                </c:pt>
                <c:pt idx="49">
                  <c:v>3.39199999999999</c:v>
                </c:pt>
                <c:pt idx="50">
                  <c:v>3.45599999999999</c:v>
                </c:pt>
                <c:pt idx="51">
                  <c:v>3.52</c:v>
                </c:pt>
                <c:pt idx="52">
                  <c:v>3.584</c:v>
                </c:pt>
                <c:pt idx="53">
                  <c:v>3.648</c:v>
                </c:pt>
                <c:pt idx="54">
                  <c:v>3.712</c:v>
                </c:pt>
                <c:pt idx="55">
                  <c:v>3.77599999999999</c:v>
                </c:pt>
                <c:pt idx="56">
                  <c:v>3.83999999999999</c:v>
                </c:pt>
                <c:pt idx="57">
                  <c:v>3.90399999999999</c:v>
                </c:pt>
                <c:pt idx="58">
                  <c:v>3.96799999999999</c:v>
                </c:pt>
                <c:pt idx="59">
                  <c:v>4.032</c:v>
                </c:pt>
                <c:pt idx="60">
                  <c:v>4.096</c:v>
                </c:pt>
              </c:numCache>
            </c:numRef>
          </c:xVal>
          <c:yVal>
            <c:numRef>
              <c:f>Sheet1!$G$2:$G$62</c:f>
              <c:numCache>
                <c:formatCode>General</c:formatCode>
                <c:ptCount val="61"/>
                <c:pt idx="0">
                  <c:v>0.0</c:v>
                </c:pt>
                <c:pt idx="1">
                  <c:v>0.0</c:v>
                </c:pt>
                <c:pt idx="2">
                  <c:v>0.0</c:v>
                </c:pt>
                <c:pt idx="3">
                  <c:v>0.0</c:v>
                </c:pt>
                <c:pt idx="4">
                  <c:v>0.0</c:v>
                </c:pt>
                <c:pt idx="5">
                  <c:v>0.0</c:v>
                </c:pt>
                <c:pt idx="6">
                  <c:v>0.0</c:v>
                </c:pt>
                <c:pt idx="7">
                  <c:v>0.0</c:v>
                </c:pt>
                <c:pt idx="8">
                  <c:v>0.0</c:v>
                </c:pt>
                <c:pt idx="9">
                  <c:v>0.0</c:v>
                </c:pt>
                <c:pt idx="10">
                  <c:v>0.0</c:v>
                </c:pt>
                <c:pt idx="11">
                  <c:v>0.0</c:v>
                </c:pt>
                <c:pt idx="12">
                  <c:v>0.0</c:v>
                </c:pt>
                <c:pt idx="13">
                  <c:v>0.0</c:v>
                </c:pt>
                <c:pt idx="14">
                  <c:v>0.0</c:v>
                </c:pt>
                <c:pt idx="15">
                  <c:v>0.0</c:v>
                </c:pt>
                <c:pt idx="16">
                  <c:v>0.0</c:v>
                </c:pt>
                <c:pt idx="17">
                  <c:v>0.0</c:v>
                </c:pt>
                <c:pt idx="18">
                  <c:v>0.0</c:v>
                </c:pt>
                <c:pt idx="19">
                  <c:v>0.0</c:v>
                </c:pt>
                <c:pt idx="20">
                  <c:v>0.0</c:v>
                </c:pt>
                <c:pt idx="21">
                  <c:v>0.010526</c:v>
                </c:pt>
                <c:pt idx="22">
                  <c:v>0.010526</c:v>
                </c:pt>
                <c:pt idx="23">
                  <c:v>0.273683999999999</c:v>
                </c:pt>
                <c:pt idx="24">
                  <c:v>0.410526</c:v>
                </c:pt>
                <c:pt idx="25">
                  <c:v>0.621052999999999</c:v>
                </c:pt>
                <c:pt idx="26">
                  <c:v>0.873684</c:v>
                </c:pt>
                <c:pt idx="27">
                  <c:v>0.989473999999999</c:v>
                </c:pt>
                <c:pt idx="28">
                  <c:v>1.0</c:v>
                </c:pt>
                <c:pt idx="29">
                  <c:v>1.0</c:v>
                </c:pt>
                <c:pt idx="30">
                  <c:v>1.0</c:v>
                </c:pt>
                <c:pt idx="31">
                  <c:v>1.0</c:v>
                </c:pt>
                <c:pt idx="32">
                  <c:v>1.0</c:v>
                </c:pt>
                <c:pt idx="33">
                  <c:v>1.0</c:v>
                </c:pt>
                <c:pt idx="34">
                  <c:v>1.0</c:v>
                </c:pt>
                <c:pt idx="35">
                  <c:v>1.0</c:v>
                </c:pt>
                <c:pt idx="36">
                  <c:v>1.0</c:v>
                </c:pt>
                <c:pt idx="37">
                  <c:v>1.0</c:v>
                </c:pt>
                <c:pt idx="38">
                  <c:v>1.0</c:v>
                </c:pt>
                <c:pt idx="39">
                  <c:v>1.0</c:v>
                </c:pt>
                <c:pt idx="40">
                  <c:v>1.0</c:v>
                </c:pt>
                <c:pt idx="41">
                  <c:v>1.0</c:v>
                </c:pt>
                <c:pt idx="42">
                  <c:v>1.0</c:v>
                </c:pt>
                <c:pt idx="43">
                  <c:v>1.0</c:v>
                </c:pt>
                <c:pt idx="44">
                  <c:v>1.0</c:v>
                </c:pt>
                <c:pt idx="45">
                  <c:v>1.0</c:v>
                </c:pt>
                <c:pt idx="46">
                  <c:v>1.0</c:v>
                </c:pt>
                <c:pt idx="47">
                  <c:v>1.0</c:v>
                </c:pt>
                <c:pt idx="48">
                  <c:v>1.0</c:v>
                </c:pt>
                <c:pt idx="49">
                  <c:v>1.0</c:v>
                </c:pt>
                <c:pt idx="50">
                  <c:v>1.0</c:v>
                </c:pt>
                <c:pt idx="51">
                  <c:v>1.0</c:v>
                </c:pt>
                <c:pt idx="52">
                  <c:v>1.0</c:v>
                </c:pt>
                <c:pt idx="53">
                  <c:v>1.0</c:v>
                </c:pt>
                <c:pt idx="54">
                  <c:v>1.0</c:v>
                </c:pt>
                <c:pt idx="55">
                  <c:v>1.0</c:v>
                </c:pt>
                <c:pt idx="56">
                  <c:v>1.0</c:v>
                </c:pt>
                <c:pt idx="57">
                  <c:v>1.0</c:v>
                </c:pt>
                <c:pt idx="58">
                  <c:v>1.0</c:v>
                </c:pt>
                <c:pt idx="59">
                  <c:v>1.0</c:v>
                </c:pt>
                <c:pt idx="60">
                  <c:v>1.0</c:v>
                </c:pt>
              </c:numCache>
            </c:numRef>
          </c:yVal>
          <c:smooth val="0"/>
          <c:extLst xmlns:c16r2="http://schemas.microsoft.com/office/drawing/2015/06/chart">
            <c:ext xmlns:c16="http://schemas.microsoft.com/office/drawing/2014/chart" uri="{C3380CC4-5D6E-409C-BE32-E72D297353CC}">
              <c16:uniqueId val="{00000005-719F-4E0A-B996-B799D6EE6EFD}"/>
            </c:ext>
          </c:extLst>
        </c:ser>
        <c:ser>
          <c:idx val="6"/>
          <c:order val="6"/>
          <c:tx>
            <c:strRef>
              <c:f>Sheet1!$H$1</c:f>
              <c:strCache>
                <c:ptCount val="1"/>
                <c:pt idx="0">
                  <c:v>Column6</c:v>
                </c:pt>
              </c:strCache>
            </c:strRef>
          </c:tx>
          <c:spPr>
            <a:ln w="57150" cap="rnd">
              <a:solidFill>
                <a:schemeClr val="accent1">
                  <a:lumMod val="60000"/>
                </a:schemeClr>
              </a:solidFill>
              <a:round/>
            </a:ln>
            <a:effectLst/>
          </c:spPr>
          <c:marker>
            <c:symbol val="none"/>
          </c:marker>
          <c:xVal>
            <c:numRef>
              <c:f>Sheet1!$A$2:$A$62</c:f>
              <c:numCache>
                <c:formatCode>General</c:formatCode>
                <c:ptCount val="61"/>
                <c:pt idx="0">
                  <c:v>0.256</c:v>
                </c:pt>
                <c:pt idx="1">
                  <c:v>0.32</c:v>
                </c:pt>
                <c:pt idx="2">
                  <c:v>0.384</c:v>
                </c:pt>
                <c:pt idx="3">
                  <c:v>0.448</c:v>
                </c:pt>
                <c:pt idx="4">
                  <c:v>0.512</c:v>
                </c:pt>
                <c:pt idx="5">
                  <c:v>0.575999999999999</c:v>
                </c:pt>
                <c:pt idx="6">
                  <c:v>0.64</c:v>
                </c:pt>
                <c:pt idx="7">
                  <c:v>0.703999999999999</c:v>
                </c:pt>
                <c:pt idx="8">
                  <c:v>0.768</c:v>
                </c:pt>
                <c:pt idx="9">
                  <c:v>0.831999999999999</c:v>
                </c:pt>
                <c:pt idx="10">
                  <c:v>0.896</c:v>
                </c:pt>
                <c:pt idx="11">
                  <c:v>0.959999999999999</c:v>
                </c:pt>
                <c:pt idx="12">
                  <c:v>1.024</c:v>
                </c:pt>
                <c:pt idx="13">
                  <c:v>1.088</c:v>
                </c:pt>
                <c:pt idx="14">
                  <c:v>1.15199999999999</c:v>
                </c:pt>
                <c:pt idx="15">
                  <c:v>1.21599999999999</c:v>
                </c:pt>
                <c:pt idx="16">
                  <c:v>1.28</c:v>
                </c:pt>
                <c:pt idx="17">
                  <c:v>1.344</c:v>
                </c:pt>
                <c:pt idx="18">
                  <c:v>1.407999999999989</c:v>
                </c:pt>
                <c:pt idx="19">
                  <c:v>1.47199999999999</c:v>
                </c:pt>
                <c:pt idx="20">
                  <c:v>1.536</c:v>
                </c:pt>
                <c:pt idx="21">
                  <c:v>1.6</c:v>
                </c:pt>
                <c:pt idx="22">
                  <c:v>1.66399999999999</c:v>
                </c:pt>
                <c:pt idx="23">
                  <c:v>1.72799999999999</c:v>
                </c:pt>
                <c:pt idx="24">
                  <c:v>1.792</c:v>
                </c:pt>
                <c:pt idx="25">
                  <c:v>1.856</c:v>
                </c:pt>
                <c:pt idx="26">
                  <c:v>1.919999999999989</c:v>
                </c:pt>
                <c:pt idx="27">
                  <c:v>1.98399999999999</c:v>
                </c:pt>
                <c:pt idx="28">
                  <c:v>2.048</c:v>
                </c:pt>
                <c:pt idx="29">
                  <c:v>2.112</c:v>
                </c:pt>
                <c:pt idx="30">
                  <c:v>2.176</c:v>
                </c:pt>
                <c:pt idx="31">
                  <c:v>2.24</c:v>
                </c:pt>
                <c:pt idx="32">
                  <c:v>2.30399999999999</c:v>
                </c:pt>
                <c:pt idx="33">
                  <c:v>2.36799999999999</c:v>
                </c:pt>
                <c:pt idx="34">
                  <c:v>2.43199999999999</c:v>
                </c:pt>
                <c:pt idx="35">
                  <c:v>2.495999999999988</c:v>
                </c:pt>
                <c:pt idx="36">
                  <c:v>2.56</c:v>
                </c:pt>
                <c:pt idx="37">
                  <c:v>2.624</c:v>
                </c:pt>
                <c:pt idx="38">
                  <c:v>2.688</c:v>
                </c:pt>
                <c:pt idx="39">
                  <c:v>2.75199999999999</c:v>
                </c:pt>
                <c:pt idx="40">
                  <c:v>2.81599999999999</c:v>
                </c:pt>
                <c:pt idx="41">
                  <c:v>2.87999999999999</c:v>
                </c:pt>
                <c:pt idx="42">
                  <c:v>2.94399999999999</c:v>
                </c:pt>
                <c:pt idx="43">
                  <c:v>3.008</c:v>
                </c:pt>
                <c:pt idx="44">
                  <c:v>3.072</c:v>
                </c:pt>
                <c:pt idx="45">
                  <c:v>3.136</c:v>
                </c:pt>
                <c:pt idx="46">
                  <c:v>3.2</c:v>
                </c:pt>
                <c:pt idx="47">
                  <c:v>3.26399999999999</c:v>
                </c:pt>
                <c:pt idx="48">
                  <c:v>3.32799999999999</c:v>
                </c:pt>
                <c:pt idx="49">
                  <c:v>3.39199999999999</c:v>
                </c:pt>
                <c:pt idx="50">
                  <c:v>3.45599999999999</c:v>
                </c:pt>
                <c:pt idx="51">
                  <c:v>3.52</c:v>
                </c:pt>
                <c:pt idx="52">
                  <c:v>3.584</c:v>
                </c:pt>
                <c:pt idx="53">
                  <c:v>3.648</c:v>
                </c:pt>
                <c:pt idx="54">
                  <c:v>3.712</c:v>
                </c:pt>
                <c:pt idx="55">
                  <c:v>3.77599999999999</c:v>
                </c:pt>
                <c:pt idx="56">
                  <c:v>3.83999999999999</c:v>
                </c:pt>
                <c:pt idx="57">
                  <c:v>3.90399999999999</c:v>
                </c:pt>
                <c:pt idx="58">
                  <c:v>3.96799999999999</c:v>
                </c:pt>
                <c:pt idx="59">
                  <c:v>4.032</c:v>
                </c:pt>
                <c:pt idx="60">
                  <c:v>4.096</c:v>
                </c:pt>
              </c:numCache>
            </c:numRef>
          </c:xVal>
          <c:yVal>
            <c:numRef>
              <c:f>Sheet1!$H$2:$H$62</c:f>
              <c:numCache>
                <c:formatCode>General</c:formatCode>
                <c:ptCount val="61"/>
                <c:pt idx="0">
                  <c:v>0.0</c:v>
                </c:pt>
                <c:pt idx="1">
                  <c:v>0.0</c:v>
                </c:pt>
                <c:pt idx="2">
                  <c:v>0.0</c:v>
                </c:pt>
                <c:pt idx="3">
                  <c:v>0.0</c:v>
                </c:pt>
                <c:pt idx="4">
                  <c:v>0.0</c:v>
                </c:pt>
                <c:pt idx="5">
                  <c:v>0.0</c:v>
                </c:pt>
                <c:pt idx="6">
                  <c:v>0.0</c:v>
                </c:pt>
                <c:pt idx="7">
                  <c:v>0.0</c:v>
                </c:pt>
                <c:pt idx="8">
                  <c:v>0.0</c:v>
                </c:pt>
                <c:pt idx="9">
                  <c:v>0.0</c:v>
                </c:pt>
                <c:pt idx="10">
                  <c:v>0.0</c:v>
                </c:pt>
                <c:pt idx="11">
                  <c:v>0.0</c:v>
                </c:pt>
                <c:pt idx="12">
                  <c:v>0.0</c:v>
                </c:pt>
                <c:pt idx="13">
                  <c:v>0.0</c:v>
                </c:pt>
                <c:pt idx="14">
                  <c:v>0.0</c:v>
                </c:pt>
                <c:pt idx="15">
                  <c:v>0.0</c:v>
                </c:pt>
                <c:pt idx="16">
                  <c:v>0.0</c:v>
                </c:pt>
                <c:pt idx="17">
                  <c:v>0.0</c:v>
                </c:pt>
                <c:pt idx="18">
                  <c:v>0.0</c:v>
                </c:pt>
                <c:pt idx="19">
                  <c:v>0.0</c:v>
                </c:pt>
                <c:pt idx="20">
                  <c:v>0.0</c:v>
                </c:pt>
                <c:pt idx="21">
                  <c:v>0.010526</c:v>
                </c:pt>
                <c:pt idx="22">
                  <c:v>0.010526</c:v>
                </c:pt>
                <c:pt idx="23">
                  <c:v>0.010526</c:v>
                </c:pt>
                <c:pt idx="24">
                  <c:v>0.031579</c:v>
                </c:pt>
                <c:pt idx="25">
                  <c:v>0.547367999999999</c:v>
                </c:pt>
                <c:pt idx="26">
                  <c:v>0.884210999999999</c:v>
                </c:pt>
                <c:pt idx="27">
                  <c:v>0.989473999999999</c:v>
                </c:pt>
                <c:pt idx="28">
                  <c:v>0.989473999999999</c:v>
                </c:pt>
                <c:pt idx="29">
                  <c:v>1.0</c:v>
                </c:pt>
                <c:pt idx="30">
                  <c:v>1.0</c:v>
                </c:pt>
                <c:pt idx="31">
                  <c:v>1.0</c:v>
                </c:pt>
                <c:pt idx="32">
                  <c:v>1.0</c:v>
                </c:pt>
                <c:pt idx="33">
                  <c:v>1.0</c:v>
                </c:pt>
                <c:pt idx="34">
                  <c:v>1.0</c:v>
                </c:pt>
                <c:pt idx="35">
                  <c:v>1.0</c:v>
                </c:pt>
                <c:pt idx="36">
                  <c:v>1.0</c:v>
                </c:pt>
                <c:pt idx="37">
                  <c:v>1.0</c:v>
                </c:pt>
                <c:pt idx="38">
                  <c:v>1.0</c:v>
                </c:pt>
                <c:pt idx="39">
                  <c:v>1.0</c:v>
                </c:pt>
                <c:pt idx="40">
                  <c:v>1.0</c:v>
                </c:pt>
                <c:pt idx="41">
                  <c:v>1.0</c:v>
                </c:pt>
                <c:pt idx="42">
                  <c:v>1.0</c:v>
                </c:pt>
                <c:pt idx="43">
                  <c:v>1.0</c:v>
                </c:pt>
                <c:pt idx="44">
                  <c:v>1.0</c:v>
                </c:pt>
                <c:pt idx="45">
                  <c:v>1.0</c:v>
                </c:pt>
                <c:pt idx="46">
                  <c:v>1.0</c:v>
                </c:pt>
                <c:pt idx="47">
                  <c:v>1.0</c:v>
                </c:pt>
                <c:pt idx="48">
                  <c:v>1.0</c:v>
                </c:pt>
                <c:pt idx="49">
                  <c:v>1.0</c:v>
                </c:pt>
                <c:pt idx="50">
                  <c:v>1.0</c:v>
                </c:pt>
                <c:pt idx="51">
                  <c:v>1.0</c:v>
                </c:pt>
                <c:pt idx="52">
                  <c:v>1.0</c:v>
                </c:pt>
                <c:pt idx="53">
                  <c:v>1.0</c:v>
                </c:pt>
                <c:pt idx="54">
                  <c:v>1.0</c:v>
                </c:pt>
                <c:pt idx="55">
                  <c:v>1.0</c:v>
                </c:pt>
                <c:pt idx="56">
                  <c:v>1.0</c:v>
                </c:pt>
                <c:pt idx="57">
                  <c:v>1.0</c:v>
                </c:pt>
                <c:pt idx="58">
                  <c:v>1.0</c:v>
                </c:pt>
                <c:pt idx="59">
                  <c:v>1.0</c:v>
                </c:pt>
                <c:pt idx="60">
                  <c:v>1.0</c:v>
                </c:pt>
              </c:numCache>
            </c:numRef>
          </c:yVal>
          <c:smooth val="0"/>
          <c:extLst xmlns:c16r2="http://schemas.microsoft.com/office/drawing/2015/06/chart">
            <c:ext xmlns:c16="http://schemas.microsoft.com/office/drawing/2014/chart" uri="{C3380CC4-5D6E-409C-BE32-E72D297353CC}">
              <c16:uniqueId val="{00000006-719F-4E0A-B996-B799D6EE6EFD}"/>
            </c:ext>
          </c:extLst>
        </c:ser>
        <c:ser>
          <c:idx val="7"/>
          <c:order val="7"/>
          <c:tx>
            <c:strRef>
              <c:f>Sheet1!$I$1</c:f>
              <c:strCache>
                <c:ptCount val="1"/>
                <c:pt idx="0">
                  <c:v>Column7</c:v>
                </c:pt>
              </c:strCache>
            </c:strRef>
          </c:tx>
          <c:spPr>
            <a:ln w="57150" cap="rnd">
              <a:solidFill>
                <a:schemeClr val="accent2">
                  <a:lumMod val="60000"/>
                </a:schemeClr>
              </a:solidFill>
              <a:round/>
            </a:ln>
            <a:effectLst/>
          </c:spPr>
          <c:marker>
            <c:symbol val="none"/>
          </c:marker>
          <c:xVal>
            <c:numRef>
              <c:f>Sheet1!$A$2:$A$62</c:f>
              <c:numCache>
                <c:formatCode>General</c:formatCode>
                <c:ptCount val="61"/>
                <c:pt idx="0">
                  <c:v>0.256</c:v>
                </c:pt>
                <c:pt idx="1">
                  <c:v>0.32</c:v>
                </c:pt>
                <c:pt idx="2">
                  <c:v>0.384</c:v>
                </c:pt>
                <c:pt idx="3">
                  <c:v>0.448</c:v>
                </c:pt>
                <c:pt idx="4">
                  <c:v>0.512</c:v>
                </c:pt>
                <c:pt idx="5">
                  <c:v>0.575999999999999</c:v>
                </c:pt>
                <c:pt idx="6">
                  <c:v>0.64</c:v>
                </c:pt>
                <c:pt idx="7">
                  <c:v>0.703999999999999</c:v>
                </c:pt>
                <c:pt idx="8">
                  <c:v>0.768</c:v>
                </c:pt>
                <c:pt idx="9">
                  <c:v>0.831999999999999</c:v>
                </c:pt>
                <c:pt idx="10">
                  <c:v>0.896</c:v>
                </c:pt>
                <c:pt idx="11">
                  <c:v>0.959999999999999</c:v>
                </c:pt>
                <c:pt idx="12">
                  <c:v>1.024</c:v>
                </c:pt>
                <c:pt idx="13">
                  <c:v>1.088</c:v>
                </c:pt>
                <c:pt idx="14">
                  <c:v>1.15199999999999</c:v>
                </c:pt>
                <c:pt idx="15">
                  <c:v>1.21599999999999</c:v>
                </c:pt>
                <c:pt idx="16">
                  <c:v>1.28</c:v>
                </c:pt>
                <c:pt idx="17">
                  <c:v>1.344</c:v>
                </c:pt>
                <c:pt idx="18">
                  <c:v>1.407999999999989</c:v>
                </c:pt>
                <c:pt idx="19">
                  <c:v>1.47199999999999</c:v>
                </c:pt>
                <c:pt idx="20">
                  <c:v>1.536</c:v>
                </c:pt>
                <c:pt idx="21">
                  <c:v>1.6</c:v>
                </c:pt>
                <c:pt idx="22">
                  <c:v>1.66399999999999</c:v>
                </c:pt>
                <c:pt idx="23">
                  <c:v>1.72799999999999</c:v>
                </c:pt>
                <c:pt idx="24">
                  <c:v>1.792</c:v>
                </c:pt>
                <c:pt idx="25">
                  <c:v>1.856</c:v>
                </c:pt>
                <c:pt idx="26">
                  <c:v>1.919999999999989</c:v>
                </c:pt>
                <c:pt idx="27">
                  <c:v>1.98399999999999</c:v>
                </c:pt>
                <c:pt idx="28">
                  <c:v>2.048</c:v>
                </c:pt>
                <c:pt idx="29">
                  <c:v>2.112</c:v>
                </c:pt>
                <c:pt idx="30">
                  <c:v>2.176</c:v>
                </c:pt>
                <c:pt idx="31">
                  <c:v>2.24</c:v>
                </c:pt>
                <c:pt idx="32">
                  <c:v>2.30399999999999</c:v>
                </c:pt>
                <c:pt idx="33">
                  <c:v>2.36799999999999</c:v>
                </c:pt>
                <c:pt idx="34">
                  <c:v>2.43199999999999</c:v>
                </c:pt>
                <c:pt idx="35">
                  <c:v>2.495999999999988</c:v>
                </c:pt>
                <c:pt idx="36">
                  <c:v>2.56</c:v>
                </c:pt>
                <c:pt idx="37">
                  <c:v>2.624</c:v>
                </c:pt>
                <c:pt idx="38">
                  <c:v>2.688</c:v>
                </c:pt>
                <c:pt idx="39">
                  <c:v>2.75199999999999</c:v>
                </c:pt>
                <c:pt idx="40">
                  <c:v>2.81599999999999</c:v>
                </c:pt>
                <c:pt idx="41">
                  <c:v>2.87999999999999</c:v>
                </c:pt>
                <c:pt idx="42">
                  <c:v>2.94399999999999</c:v>
                </c:pt>
                <c:pt idx="43">
                  <c:v>3.008</c:v>
                </c:pt>
                <c:pt idx="44">
                  <c:v>3.072</c:v>
                </c:pt>
                <c:pt idx="45">
                  <c:v>3.136</c:v>
                </c:pt>
                <c:pt idx="46">
                  <c:v>3.2</c:v>
                </c:pt>
                <c:pt idx="47">
                  <c:v>3.26399999999999</c:v>
                </c:pt>
                <c:pt idx="48">
                  <c:v>3.32799999999999</c:v>
                </c:pt>
                <c:pt idx="49">
                  <c:v>3.39199999999999</c:v>
                </c:pt>
                <c:pt idx="50">
                  <c:v>3.45599999999999</c:v>
                </c:pt>
                <c:pt idx="51">
                  <c:v>3.52</c:v>
                </c:pt>
                <c:pt idx="52">
                  <c:v>3.584</c:v>
                </c:pt>
                <c:pt idx="53">
                  <c:v>3.648</c:v>
                </c:pt>
                <c:pt idx="54">
                  <c:v>3.712</c:v>
                </c:pt>
                <c:pt idx="55">
                  <c:v>3.77599999999999</c:v>
                </c:pt>
                <c:pt idx="56">
                  <c:v>3.83999999999999</c:v>
                </c:pt>
                <c:pt idx="57">
                  <c:v>3.90399999999999</c:v>
                </c:pt>
                <c:pt idx="58">
                  <c:v>3.96799999999999</c:v>
                </c:pt>
                <c:pt idx="59">
                  <c:v>4.032</c:v>
                </c:pt>
                <c:pt idx="60">
                  <c:v>4.096</c:v>
                </c:pt>
              </c:numCache>
            </c:numRef>
          </c:xVal>
          <c:yVal>
            <c:numRef>
              <c:f>Sheet1!$I$2:$I$62</c:f>
              <c:numCache>
                <c:formatCode>General</c:formatCode>
                <c:ptCount val="61"/>
                <c:pt idx="0">
                  <c:v>0.0</c:v>
                </c:pt>
                <c:pt idx="1">
                  <c:v>0.0</c:v>
                </c:pt>
                <c:pt idx="2">
                  <c:v>0.0</c:v>
                </c:pt>
                <c:pt idx="3">
                  <c:v>0.0</c:v>
                </c:pt>
                <c:pt idx="4">
                  <c:v>0.0</c:v>
                </c:pt>
                <c:pt idx="5">
                  <c:v>0.0</c:v>
                </c:pt>
                <c:pt idx="6">
                  <c:v>0.0</c:v>
                </c:pt>
                <c:pt idx="7">
                  <c:v>0.0</c:v>
                </c:pt>
                <c:pt idx="8">
                  <c:v>0.0</c:v>
                </c:pt>
                <c:pt idx="9">
                  <c:v>0.0</c:v>
                </c:pt>
                <c:pt idx="10">
                  <c:v>0.0</c:v>
                </c:pt>
                <c:pt idx="11">
                  <c:v>0.0</c:v>
                </c:pt>
                <c:pt idx="12">
                  <c:v>0.0</c:v>
                </c:pt>
                <c:pt idx="13">
                  <c:v>0.0</c:v>
                </c:pt>
                <c:pt idx="14">
                  <c:v>0.0</c:v>
                </c:pt>
                <c:pt idx="15">
                  <c:v>0.0</c:v>
                </c:pt>
                <c:pt idx="16">
                  <c:v>0.0</c:v>
                </c:pt>
                <c:pt idx="17">
                  <c:v>0.0</c:v>
                </c:pt>
                <c:pt idx="18">
                  <c:v>0.0</c:v>
                </c:pt>
                <c:pt idx="19">
                  <c:v>0.0</c:v>
                </c:pt>
                <c:pt idx="20">
                  <c:v>0.0</c:v>
                </c:pt>
                <c:pt idx="21">
                  <c:v>0.0</c:v>
                </c:pt>
                <c:pt idx="22">
                  <c:v>0.0</c:v>
                </c:pt>
                <c:pt idx="23">
                  <c:v>0.010526</c:v>
                </c:pt>
                <c:pt idx="24">
                  <c:v>0.010526</c:v>
                </c:pt>
                <c:pt idx="25">
                  <c:v>0.0210529999999999</c:v>
                </c:pt>
                <c:pt idx="26">
                  <c:v>0.231579</c:v>
                </c:pt>
                <c:pt idx="27">
                  <c:v>0.915788999999999</c:v>
                </c:pt>
                <c:pt idx="28">
                  <c:v>0.989473999999999</c:v>
                </c:pt>
                <c:pt idx="29">
                  <c:v>0.989473999999999</c:v>
                </c:pt>
                <c:pt idx="30">
                  <c:v>1.0</c:v>
                </c:pt>
                <c:pt idx="31">
                  <c:v>1.0</c:v>
                </c:pt>
                <c:pt idx="32">
                  <c:v>1.0</c:v>
                </c:pt>
                <c:pt idx="33">
                  <c:v>1.0</c:v>
                </c:pt>
                <c:pt idx="34">
                  <c:v>1.0</c:v>
                </c:pt>
                <c:pt idx="35">
                  <c:v>1.0</c:v>
                </c:pt>
                <c:pt idx="36">
                  <c:v>1.0</c:v>
                </c:pt>
                <c:pt idx="37">
                  <c:v>1.0</c:v>
                </c:pt>
                <c:pt idx="38">
                  <c:v>1.0</c:v>
                </c:pt>
                <c:pt idx="39">
                  <c:v>1.0</c:v>
                </c:pt>
                <c:pt idx="40">
                  <c:v>1.0</c:v>
                </c:pt>
                <c:pt idx="41">
                  <c:v>1.0</c:v>
                </c:pt>
                <c:pt idx="42">
                  <c:v>1.0</c:v>
                </c:pt>
                <c:pt idx="43">
                  <c:v>1.0</c:v>
                </c:pt>
                <c:pt idx="44">
                  <c:v>1.0</c:v>
                </c:pt>
                <c:pt idx="45">
                  <c:v>1.0</c:v>
                </c:pt>
                <c:pt idx="46">
                  <c:v>1.0</c:v>
                </c:pt>
                <c:pt idx="47">
                  <c:v>1.0</c:v>
                </c:pt>
                <c:pt idx="48">
                  <c:v>1.0</c:v>
                </c:pt>
                <c:pt idx="49">
                  <c:v>1.0</c:v>
                </c:pt>
                <c:pt idx="50">
                  <c:v>1.0</c:v>
                </c:pt>
                <c:pt idx="51">
                  <c:v>1.0</c:v>
                </c:pt>
                <c:pt idx="52">
                  <c:v>1.0</c:v>
                </c:pt>
                <c:pt idx="53">
                  <c:v>1.0</c:v>
                </c:pt>
                <c:pt idx="54">
                  <c:v>1.0</c:v>
                </c:pt>
                <c:pt idx="55">
                  <c:v>1.0</c:v>
                </c:pt>
                <c:pt idx="56">
                  <c:v>1.0</c:v>
                </c:pt>
                <c:pt idx="57">
                  <c:v>1.0</c:v>
                </c:pt>
                <c:pt idx="58">
                  <c:v>1.0</c:v>
                </c:pt>
                <c:pt idx="59">
                  <c:v>1.0</c:v>
                </c:pt>
                <c:pt idx="60">
                  <c:v>1.0</c:v>
                </c:pt>
              </c:numCache>
            </c:numRef>
          </c:yVal>
          <c:smooth val="0"/>
          <c:extLst xmlns:c16r2="http://schemas.microsoft.com/office/drawing/2015/06/chart">
            <c:ext xmlns:c16="http://schemas.microsoft.com/office/drawing/2014/chart" uri="{C3380CC4-5D6E-409C-BE32-E72D297353CC}">
              <c16:uniqueId val="{00000007-719F-4E0A-B996-B799D6EE6EFD}"/>
            </c:ext>
          </c:extLst>
        </c:ser>
        <c:ser>
          <c:idx val="8"/>
          <c:order val="8"/>
          <c:tx>
            <c:strRef>
              <c:f>Sheet1!$J$1</c:f>
              <c:strCache>
                <c:ptCount val="1"/>
                <c:pt idx="0">
                  <c:v>Column8</c:v>
                </c:pt>
              </c:strCache>
            </c:strRef>
          </c:tx>
          <c:spPr>
            <a:ln w="57150" cap="rnd">
              <a:solidFill>
                <a:schemeClr val="accent3">
                  <a:lumMod val="60000"/>
                </a:schemeClr>
              </a:solidFill>
              <a:round/>
            </a:ln>
            <a:effectLst/>
          </c:spPr>
          <c:marker>
            <c:symbol val="none"/>
          </c:marker>
          <c:xVal>
            <c:numRef>
              <c:f>Sheet1!$A$2:$A$62</c:f>
              <c:numCache>
                <c:formatCode>General</c:formatCode>
                <c:ptCount val="61"/>
                <c:pt idx="0">
                  <c:v>0.256</c:v>
                </c:pt>
                <c:pt idx="1">
                  <c:v>0.32</c:v>
                </c:pt>
                <c:pt idx="2">
                  <c:v>0.384</c:v>
                </c:pt>
                <c:pt idx="3">
                  <c:v>0.448</c:v>
                </c:pt>
                <c:pt idx="4">
                  <c:v>0.512</c:v>
                </c:pt>
                <c:pt idx="5">
                  <c:v>0.575999999999999</c:v>
                </c:pt>
                <c:pt idx="6">
                  <c:v>0.64</c:v>
                </c:pt>
                <c:pt idx="7">
                  <c:v>0.703999999999999</c:v>
                </c:pt>
                <c:pt idx="8">
                  <c:v>0.768</c:v>
                </c:pt>
                <c:pt idx="9">
                  <c:v>0.831999999999999</c:v>
                </c:pt>
                <c:pt idx="10">
                  <c:v>0.896</c:v>
                </c:pt>
                <c:pt idx="11">
                  <c:v>0.959999999999999</c:v>
                </c:pt>
                <c:pt idx="12">
                  <c:v>1.024</c:v>
                </c:pt>
                <c:pt idx="13">
                  <c:v>1.088</c:v>
                </c:pt>
                <c:pt idx="14">
                  <c:v>1.15199999999999</c:v>
                </c:pt>
                <c:pt idx="15">
                  <c:v>1.21599999999999</c:v>
                </c:pt>
                <c:pt idx="16">
                  <c:v>1.28</c:v>
                </c:pt>
                <c:pt idx="17">
                  <c:v>1.344</c:v>
                </c:pt>
                <c:pt idx="18">
                  <c:v>1.407999999999989</c:v>
                </c:pt>
                <c:pt idx="19">
                  <c:v>1.47199999999999</c:v>
                </c:pt>
                <c:pt idx="20">
                  <c:v>1.536</c:v>
                </c:pt>
                <c:pt idx="21">
                  <c:v>1.6</c:v>
                </c:pt>
                <c:pt idx="22">
                  <c:v>1.66399999999999</c:v>
                </c:pt>
                <c:pt idx="23">
                  <c:v>1.72799999999999</c:v>
                </c:pt>
                <c:pt idx="24">
                  <c:v>1.792</c:v>
                </c:pt>
                <c:pt idx="25">
                  <c:v>1.856</c:v>
                </c:pt>
                <c:pt idx="26">
                  <c:v>1.919999999999989</c:v>
                </c:pt>
                <c:pt idx="27">
                  <c:v>1.98399999999999</c:v>
                </c:pt>
                <c:pt idx="28">
                  <c:v>2.048</c:v>
                </c:pt>
                <c:pt idx="29">
                  <c:v>2.112</c:v>
                </c:pt>
                <c:pt idx="30">
                  <c:v>2.176</c:v>
                </c:pt>
                <c:pt idx="31">
                  <c:v>2.24</c:v>
                </c:pt>
                <c:pt idx="32">
                  <c:v>2.30399999999999</c:v>
                </c:pt>
                <c:pt idx="33">
                  <c:v>2.36799999999999</c:v>
                </c:pt>
                <c:pt idx="34">
                  <c:v>2.43199999999999</c:v>
                </c:pt>
                <c:pt idx="35">
                  <c:v>2.495999999999988</c:v>
                </c:pt>
                <c:pt idx="36">
                  <c:v>2.56</c:v>
                </c:pt>
                <c:pt idx="37">
                  <c:v>2.624</c:v>
                </c:pt>
                <c:pt idx="38">
                  <c:v>2.688</c:v>
                </c:pt>
                <c:pt idx="39">
                  <c:v>2.75199999999999</c:v>
                </c:pt>
                <c:pt idx="40">
                  <c:v>2.81599999999999</c:v>
                </c:pt>
                <c:pt idx="41">
                  <c:v>2.87999999999999</c:v>
                </c:pt>
                <c:pt idx="42">
                  <c:v>2.94399999999999</c:v>
                </c:pt>
                <c:pt idx="43">
                  <c:v>3.008</c:v>
                </c:pt>
                <c:pt idx="44">
                  <c:v>3.072</c:v>
                </c:pt>
                <c:pt idx="45">
                  <c:v>3.136</c:v>
                </c:pt>
                <c:pt idx="46">
                  <c:v>3.2</c:v>
                </c:pt>
                <c:pt idx="47">
                  <c:v>3.26399999999999</c:v>
                </c:pt>
                <c:pt idx="48">
                  <c:v>3.32799999999999</c:v>
                </c:pt>
                <c:pt idx="49">
                  <c:v>3.39199999999999</c:v>
                </c:pt>
                <c:pt idx="50">
                  <c:v>3.45599999999999</c:v>
                </c:pt>
                <c:pt idx="51">
                  <c:v>3.52</c:v>
                </c:pt>
                <c:pt idx="52">
                  <c:v>3.584</c:v>
                </c:pt>
                <c:pt idx="53">
                  <c:v>3.648</c:v>
                </c:pt>
                <c:pt idx="54">
                  <c:v>3.712</c:v>
                </c:pt>
                <c:pt idx="55">
                  <c:v>3.77599999999999</c:v>
                </c:pt>
                <c:pt idx="56">
                  <c:v>3.83999999999999</c:v>
                </c:pt>
                <c:pt idx="57">
                  <c:v>3.90399999999999</c:v>
                </c:pt>
                <c:pt idx="58">
                  <c:v>3.96799999999999</c:v>
                </c:pt>
                <c:pt idx="59">
                  <c:v>4.032</c:v>
                </c:pt>
                <c:pt idx="60">
                  <c:v>4.096</c:v>
                </c:pt>
              </c:numCache>
            </c:numRef>
          </c:xVal>
          <c:yVal>
            <c:numRef>
              <c:f>Sheet1!$J$2:$J$62</c:f>
              <c:numCache>
                <c:formatCode>General</c:formatCode>
                <c:ptCount val="61"/>
              </c:numCache>
            </c:numRef>
          </c:yVal>
          <c:smooth val="0"/>
          <c:extLst xmlns:c16r2="http://schemas.microsoft.com/office/drawing/2015/06/chart">
            <c:ext xmlns:c16="http://schemas.microsoft.com/office/drawing/2014/chart" uri="{C3380CC4-5D6E-409C-BE32-E72D297353CC}">
              <c16:uniqueId val="{00000008-719F-4E0A-B996-B799D6EE6EFD}"/>
            </c:ext>
          </c:extLst>
        </c:ser>
        <c:ser>
          <c:idx val="9"/>
          <c:order val="9"/>
          <c:tx>
            <c:strRef>
              <c:f>Sheet1!$K$1</c:f>
              <c:strCache>
                <c:ptCount val="1"/>
                <c:pt idx="0">
                  <c:v>Column9</c:v>
                </c:pt>
              </c:strCache>
            </c:strRef>
          </c:tx>
          <c:spPr>
            <a:ln w="19050" cap="rnd">
              <a:solidFill>
                <a:schemeClr val="accent4">
                  <a:lumMod val="60000"/>
                </a:schemeClr>
              </a:solidFill>
              <a:round/>
            </a:ln>
            <a:effectLst/>
          </c:spPr>
          <c:marker>
            <c:symbol val="none"/>
          </c:marker>
          <c:xVal>
            <c:numRef>
              <c:f>Sheet1!$A$2:$A$62</c:f>
              <c:numCache>
                <c:formatCode>General</c:formatCode>
                <c:ptCount val="61"/>
                <c:pt idx="0">
                  <c:v>0.256</c:v>
                </c:pt>
                <c:pt idx="1">
                  <c:v>0.32</c:v>
                </c:pt>
                <c:pt idx="2">
                  <c:v>0.384</c:v>
                </c:pt>
                <c:pt idx="3">
                  <c:v>0.448</c:v>
                </c:pt>
                <c:pt idx="4">
                  <c:v>0.512</c:v>
                </c:pt>
                <c:pt idx="5">
                  <c:v>0.575999999999999</c:v>
                </c:pt>
                <c:pt idx="6">
                  <c:v>0.64</c:v>
                </c:pt>
                <c:pt idx="7">
                  <c:v>0.703999999999999</c:v>
                </c:pt>
                <c:pt idx="8">
                  <c:v>0.768</c:v>
                </c:pt>
                <c:pt idx="9">
                  <c:v>0.831999999999999</c:v>
                </c:pt>
                <c:pt idx="10">
                  <c:v>0.896</c:v>
                </c:pt>
                <c:pt idx="11">
                  <c:v>0.959999999999999</c:v>
                </c:pt>
                <c:pt idx="12">
                  <c:v>1.024</c:v>
                </c:pt>
                <c:pt idx="13">
                  <c:v>1.088</c:v>
                </c:pt>
                <c:pt idx="14">
                  <c:v>1.15199999999999</c:v>
                </c:pt>
                <c:pt idx="15">
                  <c:v>1.21599999999999</c:v>
                </c:pt>
                <c:pt idx="16">
                  <c:v>1.28</c:v>
                </c:pt>
                <c:pt idx="17">
                  <c:v>1.344</c:v>
                </c:pt>
                <c:pt idx="18">
                  <c:v>1.407999999999989</c:v>
                </c:pt>
                <c:pt idx="19">
                  <c:v>1.47199999999999</c:v>
                </c:pt>
                <c:pt idx="20">
                  <c:v>1.536</c:v>
                </c:pt>
                <c:pt idx="21">
                  <c:v>1.6</c:v>
                </c:pt>
                <c:pt idx="22">
                  <c:v>1.66399999999999</c:v>
                </c:pt>
                <c:pt idx="23">
                  <c:v>1.72799999999999</c:v>
                </c:pt>
                <c:pt idx="24">
                  <c:v>1.792</c:v>
                </c:pt>
                <c:pt idx="25">
                  <c:v>1.856</c:v>
                </c:pt>
                <c:pt idx="26">
                  <c:v>1.919999999999989</c:v>
                </c:pt>
                <c:pt idx="27">
                  <c:v>1.98399999999999</c:v>
                </c:pt>
                <c:pt idx="28">
                  <c:v>2.048</c:v>
                </c:pt>
                <c:pt idx="29">
                  <c:v>2.112</c:v>
                </c:pt>
                <c:pt idx="30">
                  <c:v>2.176</c:v>
                </c:pt>
                <c:pt idx="31">
                  <c:v>2.24</c:v>
                </c:pt>
                <c:pt idx="32">
                  <c:v>2.30399999999999</c:v>
                </c:pt>
                <c:pt idx="33">
                  <c:v>2.36799999999999</c:v>
                </c:pt>
                <c:pt idx="34">
                  <c:v>2.43199999999999</c:v>
                </c:pt>
                <c:pt idx="35">
                  <c:v>2.495999999999988</c:v>
                </c:pt>
                <c:pt idx="36">
                  <c:v>2.56</c:v>
                </c:pt>
                <c:pt idx="37">
                  <c:v>2.624</c:v>
                </c:pt>
                <c:pt idx="38">
                  <c:v>2.688</c:v>
                </c:pt>
                <c:pt idx="39">
                  <c:v>2.75199999999999</c:v>
                </c:pt>
                <c:pt idx="40">
                  <c:v>2.81599999999999</c:v>
                </c:pt>
                <c:pt idx="41">
                  <c:v>2.87999999999999</c:v>
                </c:pt>
                <c:pt idx="42">
                  <c:v>2.94399999999999</c:v>
                </c:pt>
                <c:pt idx="43">
                  <c:v>3.008</c:v>
                </c:pt>
                <c:pt idx="44">
                  <c:v>3.072</c:v>
                </c:pt>
                <c:pt idx="45">
                  <c:v>3.136</c:v>
                </c:pt>
                <c:pt idx="46">
                  <c:v>3.2</c:v>
                </c:pt>
                <c:pt idx="47">
                  <c:v>3.26399999999999</c:v>
                </c:pt>
                <c:pt idx="48">
                  <c:v>3.32799999999999</c:v>
                </c:pt>
                <c:pt idx="49">
                  <c:v>3.39199999999999</c:v>
                </c:pt>
                <c:pt idx="50">
                  <c:v>3.45599999999999</c:v>
                </c:pt>
                <c:pt idx="51">
                  <c:v>3.52</c:v>
                </c:pt>
                <c:pt idx="52">
                  <c:v>3.584</c:v>
                </c:pt>
                <c:pt idx="53">
                  <c:v>3.648</c:v>
                </c:pt>
                <c:pt idx="54">
                  <c:v>3.712</c:v>
                </c:pt>
                <c:pt idx="55">
                  <c:v>3.77599999999999</c:v>
                </c:pt>
                <c:pt idx="56">
                  <c:v>3.83999999999999</c:v>
                </c:pt>
                <c:pt idx="57">
                  <c:v>3.90399999999999</c:v>
                </c:pt>
                <c:pt idx="58">
                  <c:v>3.96799999999999</c:v>
                </c:pt>
                <c:pt idx="59">
                  <c:v>4.032</c:v>
                </c:pt>
                <c:pt idx="60">
                  <c:v>4.096</c:v>
                </c:pt>
              </c:numCache>
            </c:numRef>
          </c:xVal>
          <c:yVal>
            <c:numRef>
              <c:f>Sheet1!$K$2:$K$62</c:f>
              <c:numCache>
                <c:formatCode>General</c:formatCode>
                <c:ptCount val="61"/>
              </c:numCache>
            </c:numRef>
          </c:yVal>
          <c:smooth val="1"/>
          <c:extLst xmlns:c16r2="http://schemas.microsoft.com/office/drawing/2015/06/chart">
            <c:ext xmlns:c16="http://schemas.microsoft.com/office/drawing/2014/chart" uri="{C3380CC4-5D6E-409C-BE32-E72D297353CC}">
              <c16:uniqueId val="{00000009-719F-4E0A-B996-B799D6EE6EFD}"/>
            </c:ext>
          </c:extLst>
        </c:ser>
        <c:ser>
          <c:idx val="10"/>
          <c:order val="10"/>
          <c:tx>
            <c:strRef>
              <c:f>Sheet1!$L$1</c:f>
              <c:strCache>
                <c:ptCount val="1"/>
                <c:pt idx="0">
                  <c:v>Column10</c:v>
                </c:pt>
              </c:strCache>
            </c:strRef>
          </c:tx>
          <c:spPr>
            <a:ln w="19050" cap="rnd">
              <a:solidFill>
                <a:schemeClr val="accent5">
                  <a:lumMod val="60000"/>
                </a:schemeClr>
              </a:solidFill>
              <a:round/>
            </a:ln>
            <a:effectLst/>
          </c:spPr>
          <c:marker>
            <c:symbol val="none"/>
          </c:marker>
          <c:xVal>
            <c:numRef>
              <c:f>Sheet1!$A$2:$A$62</c:f>
              <c:numCache>
                <c:formatCode>General</c:formatCode>
                <c:ptCount val="61"/>
                <c:pt idx="0">
                  <c:v>0.256</c:v>
                </c:pt>
                <c:pt idx="1">
                  <c:v>0.32</c:v>
                </c:pt>
                <c:pt idx="2">
                  <c:v>0.384</c:v>
                </c:pt>
                <c:pt idx="3">
                  <c:v>0.448</c:v>
                </c:pt>
                <c:pt idx="4">
                  <c:v>0.512</c:v>
                </c:pt>
                <c:pt idx="5">
                  <c:v>0.575999999999999</c:v>
                </c:pt>
                <c:pt idx="6">
                  <c:v>0.64</c:v>
                </c:pt>
                <c:pt idx="7">
                  <c:v>0.703999999999999</c:v>
                </c:pt>
                <c:pt idx="8">
                  <c:v>0.768</c:v>
                </c:pt>
                <c:pt idx="9">
                  <c:v>0.831999999999999</c:v>
                </c:pt>
                <c:pt idx="10">
                  <c:v>0.896</c:v>
                </c:pt>
                <c:pt idx="11">
                  <c:v>0.959999999999999</c:v>
                </c:pt>
                <c:pt idx="12">
                  <c:v>1.024</c:v>
                </c:pt>
                <c:pt idx="13">
                  <c:v>1.088</c:v>
                </c:pt>
                <c:pt idx="14">
                  <c:v>1.15199999999999</c:v>
                </c:pt>
                <c:pt idx="15">
                  <c:v>1.21599999999999</c:v>
                </c:pt>
                <c:pt idx="16">
                  <c:v>1.28</c:v>
                </c:pt>
                <c:pt idx="17">
                  <c:v>1.344</c:v>
                </c:pt>
                <c:pt idx="18">
                  <c:v>1.407999999999989</c:v>
                </c:pt>
                <c:pt idx="19">
                  <c:v>1.47199999999999</c:v>
                </c:pt>
                <c:pt idx="20">
                  <c:v>1.536</c:v>
                </c:pt>
                <c:pt idx="21">
                  <c:v>1.6</c:v>
                </c:pt>
                <c:pt idx="22">
                  <c:v>1.66399999999999</c:v>
                </c:pt>
                <c:pt idx="23">
                  <c:v>1.72799999999999</c:v>
                </c:pt>
                <c:pt idx="24">
                  <c:v>1.792</c:v>
                </c:pt>
                <c:pt idx="25">
                  <c:v>1.856</c:v>
                </c:pt>
                <c:pt idx="26">
                  <c:v>1.919999999999989</c:v>
                </c:pt>
                <c:pt idx="27">
                  <c:v>1.98399999999999</c:v>
                </c:pt>
                <c:pt idx="28">
                  <c:v>2.048</c:v>
                </c:pt>
                <c:pt idx="29">
                  <c:v>2.112</c:v>
                </c:pt>
                <c:pt idx="30">
                  <c:v>2.176</c:v>
                </c:pt>
                <c:pt idx="31">
                  <c:v>2.24</c:v>
                </c:pt>
                <c:pt idx="32">
                  <c:v>2.30399999999999</c:v>
                </c:pt>
                <c:pt idx="33">
                  <c:v>2.36799999999999</c:v>
                </c:pt>
                <c:pt idx="34">
                  <c:v>2.43199999999999</c:v>
                </c:pt>
                <c:pt idx="35">
                  <c:v>2.495999999999988</c:v>
                </c:pt>
                <c:pt idx="36">
                  <c:v>2.56</c:v>
                </c:pt>
                <c:pt idx="37">
                  <c:v>2.624</c:v>
                </c:pt>
                <c:pt idx="38">
                  <c:v>2.688</c:v>
                </c:pt>
                <c:pt idx="39">
                  <c:v>2.75199999999999</c:v>
                </c:pt>
                <c:pt idx="40">
                  <c:v>2.81599999999999</c:v>
                </c:pt>
                <c:pt idx="41">
                  <c:v>2.87999999999999</c:v>
                </c:pt>
                <c:pt idx="42">
                  <c:v>2.94399999999999</c:v>
                </c:pt>
                <c:pt idx="43">
                  <c:v>3.008</c:v>
                </c:pt>
                <c:pt idx="44">
                  <c:v>3.072</c:v>
                </c:pt>
                <c:pt idx="45">
                  <c:v>3.136</c:v>
                </c:pt>
                <c:pt idx="46">
                  <c:v>3.2</c:v>
                </c:pt>
                <c:pt idx="47">
                  <c:v>3.26399999999999</c:v>
                </c:pt>
                <c:pt idx="48">
                  <c:v>3.32799999999999</c:v>
                </c:pt>
                <c:pt idx="49">
                  <c:v>3.39199999999999</c:v>
                </c:pt>
                <c:pt idx="50">
                  <c:v>3.45599999999999</c:v>
                </c:pt>
                <c:pt idx="51">
                  <c:v>3.52</c:v>
                </c:pt>
                <c:pt idx="52">
                  <c:v>3.584</c:v>
                </c:pt>
                <c:pt idx="53">
                  <c:v>3.648</c:v>
                </c:pt>
                <c:pt idx="54">
                  <c:v>3.712</c:v>
                </c:pt>
                <c:pt idx="55">
                  <c:v>3.77599999999999</c:v>
                </c:pt>
                <c:pt idx="56">
                  <c:v>3.83999999999999</c:v>
                </c:pt>
                <c:pt idx="57">
                  <c:v>3.90399999999999</c:v>
                </c:pt>
                <c:pt idx="58">
                  <c:v>3.96799999999999</c:v>
                </c:pt>
                <c:pt idx="59">
                  <c:v>4.032</c:v>
                </c:pt>
                <c:pt idx="60">
                  <c:v>4.096</c:v>
                </c:pt>
              </c:numCache>
            </c:numRef>
          </c:xVal>
          <c:yVal>
            <c:numRef>
              <c:f>Sheet1!$L$2:$L$62</c:f>
              <c:numCache>
                <c:formatCode>General</c:formatCode>
                <c:ptCount val="61"/>
              </c:numCache>
            </c:numRef>
          </c:yVal>
          <c:smooth val="1"/>
          <c:extLst xmlns:c16r2="http://schemas.microsoft.com/office/drawing/2015/06/chart">
            <c:ext xmlns:c16="http://schemas.microsoft.com/office/drawing/2014/chart" uri="{C3380CC4-5D6E-409C-BE32-E72D297353CC}">
              <c16:uniqueId val="{0000000A-719F-4E0A-B996-B799D6EE6EFD}"/>
            </c:ext>
          </c:extLst>
        </c:ser>
        <c:ser>
          <c:idx val="11"/>
          <c:order val="11"/>
          <c:tx>
            <c:strRef>
              <c:f>Sheet1!$M$1</c:f>
              <c:strCache>
                <c:ptCount val="1"/>
                <c:pt idx="0">
                  <c:v>Column11</c:v>
                </c:pt>
              </c:strCache>
            </c:strRef>
          </c:tx>
          <c:spPr>
            <a:ln w="19050" cap="rnd">
              <a:solidFill>
                <a:schemeClr val="accent6">
                  <a:lumMod val="60000"/>
                </a:schemeClr>
              </a:solidFill>
              <a:round/>
            </a:ln>
            <a:effectLst/>
          </c:spPr>
          <c:marker>
            <c:symbol val="none"/>
          </c:marker>
          <c:xVal>
            <c:numRef>
              <c:f>Sheet1!$A$2:$A$62</c:f>
              <c:numCache>
                <c:formatCode>General</c:formatCode>
                <c:ptCount val="61"/>
                <c:pt idx="0">
                  <c:v>0.256</c:v>
                </c:pt>
                <c:pt idx="1">
                  <c:v>0.32</c:v>
                </c:pt>
                <c:pt idx="2">
                  <c:v>0.384</c:v>
                </c:pt>
                <c:pt idx="3">
                  <c:v>0.448</c:v>
                </c:pt>
                <c:pt idx="4">
                  <c:v>0.512</c:v>
                </c:pt>
                <c:pt idx="5">
                  <c:v>0.575999999999999</c:v>
                </c:pt>
                <c:pt idx="6">
                  <c:v>0.64</c:v>
                </c:pt>
                <c:pt idx="7">
                  <c:v>0.703999999999999</c:v>
                </c:pt>
                <c:pt idx="8">
                  <c:v>0.768</c:v>
                </c:pt>
                <c:pt idx="9">
                  <c:v>0.831999999999999</c:v>
                </c:pt>
                <c:pt idx="10">
                  <c:v>0.896</c:v>
                </c:pt>
                <c:pt idx="11">
                  <c:v>0.959999999999999</c:v>
                </c:pt>
                <c:pt idx="12">
                  <c:v>1.024</c:v>
                </c:pt>
                <c:pt idx="13">
                  <c:v>1.088</c:v>
                </c:pt>
                <c:pt idx="14">
                  <c:v>1.15199999999999</c:v>
                </c:pt>
                <c:pt idx="15">
                  <c:v>1.21599999999999</c:v>
                </c:pt>
                <c:pt idx="16">
                  <c:v>1.28</c:v>
                </c:pt>
                <c:pt idx="17">
                  <c:v>1.344</c:v>
                </c:pt>
                <c:pt idx="18">
                  <c:v>1.407999999999989</c:v>
                </c:pt>
                <c:pt idx="19">
                  <c:v>1.47199999999999</c:v>
                </c:pt>
                <c:pt idx="20">
                  <c:v>1.536</c:v>
                </c:pt>
                <c:pt idx="21">
                  <c:v>1.6</c:v>
                </c:pt>
                <c:pt idx="22">
                  <c:v>1.66399999999999</c:v>
                </c:pt>
                <c:pt idx="23">
                  <c:v>1.72799999999999</c:v>
                </c:pt>
                <c:pt idx="24">
                  <c:v>1.792</c:v>
                </c:pt>
                <c:pt idx="25">
                  <c:v>1.856</c:v>
                </c:pt>
                <c:pt idx="26">
                  <c:v>1.919999999999989</c:v>
                </c:pt>
                <c:pt idx="27">
                  <c:v>1.98399999999999</c:v>
                </c:pt>
                <c:pt idx="28">
                  <c:v>2.048</c:v>
                </c:pt>
                <c:pt idx="29">
                  <c:v>2.112</c:v>
                </c:pt>
                <c:pt idx="30">
                  <c:v>2.176</c:v>
                </c:pt>
                <c:pt idx="31">
                  <c:v>2.24</c:v>
                </c:pt>
                <c:pt idx="32">
                  <c:v>2.30399999999999</c:v>
                </c:pt>
                <c:pt idx="33">
                  <c:v>2.36799999999999</c:v>
                </c:pt>
                <c:pt idx="34">
                  <c:v>2.43199999999999</c:v>
                </c:pt>
                <c:pt idx="35">
                  <c:v>2.495999999999988</c:v>
                </c:pt>
                <c:pt idx="36">
                  <c:v>2.56</c:v>
                </c:pt>
                <c:pt idx="37">
                  <c:v>2.624</c:v>
                </c:pt>
                <c:pt idx="38">
                  <c:v>2.688</c:v>
                </c:pt>
                <c:pt idx="39">
                  <c:v>2.75199999999999</c:v>
                </c:pt>
                <c:pt idx="40">
                  <c:v>2.81599999999999</c:v>
                </c:pt>
                <c:pt idx="41">
                  <c:v>2.87999999999999</c:v>
                </c:pt>
                <c:pt idx="42">
                  <c:v>2.94399999999999</c:v>
                </c:pt>
                <c:pt idx="43">
                  <c:v>3.008</c:v>
                </c:pt>
                <c:pt idx="44">
                  <c:v>3.072</c:v>
                </c:pt>
                <c:pt idx="45">
                  <c:v>3.136</c:v>
                </c:pt>
                <c:pt idx="46">
                  <c:v>3.2</c:v>
                </c:pt>
                <c:pt idx="47">
                  <c:v>3.26399999999999</c:v>
                </c:pt>
                <c:pt idx="48">
                  <c:v>3.32799999999999</c:v>
                </c:pt>
                <c:pt idx="49">
                  <c:v>3.39199999999999</c:v>
                </c:pt>
                <c:pt idx="50">
                  <c:v>3.45599999999999</c:v>
                </c:pt>
                <c:pt idx="51">
                  <c:v>3.52</c:v>
                </c:pt>
                <c:pt idx="52">
                  <c:v>3.584</c:v>
                </c:pt>
                <c:pt idx="53">
                  <c:v>3.648</c:v>
                </c:pt>
                <c:pt idx="54">
                  <c:v>3.712</c:v>
                </c:pt>
                <c:pt idx="55">
                  <c:v>3.77599999999999</c:v>
                </c:pt>
                <c:pt idx="56">
                  <c:v>3.83999999999999</c:v>
                </c:pt>
                <c:pt idx="57">
                  <c:v>3.90399999999999</c:v>
                </c:pt>
                <c:pt idx="58">
                  <c:v>3.96799999999999</c:v>
                </c:pt>
                <c:pt idx="59">
                  <c:v>4.032</c:v>
                </c:pt>
                <c:pt idx="60">
                  <c:v>4.096</c:v>
                </c:pt>
              </c:numCache>
            </c:numRef>
          </c:xVal>
          <c:yVal>
            <c:numRef>
              <c:f>Sheet1!$M$2:$M$62</c:f>
              <c:numCache>
                <c:formatCode>General</c:formatCode>
                <c:ptCount val="61"/>
              </c:numCache>
            </c:numRef>
          </c:yVal>
          <c:smooth val="1"/>
          <c:extLst xmlns:c16r2="http://schemas.microsoft.com/office/drawing/2015/06/chart">
            <c:ext xmlns:c16="http://schemas.microsoft.com/office/drawing/2014/chart" uri="{C3380CC4-5D6E-409C-BE32-E72D297353CC}">
              <c16:uniqueId val="{00000013-719F-4E0A-B996-B799D6EE6EFD}"/>
            </c:ext>
          </c:extLst>
        </c:ser>
        <c:ser>
          <c:idx val="12"/>
          <c:order val="12"/>
          <c:tx>
            <c:strRef>
              <c:f>Sheet1!$N$1</c:f>
              <c:strCache>
                <c:ptCount val="1"/>
                <c:pt idx="0">
                  <c:v>Column12</c:v>
                </c:pt>
              </c:strCache>
            </c:strRef>
          </c:tx>
          <c:spPr>
            <a:ln w="19050" cap="rnd">
              <a:solidFill>
                <a:schemeClr val="accent1">
                  <a:lumMod val="80000"/>
                  <a:lumOff val="20000"/>
                </a:schemeClr>
              </a:solidFill>
              <a:round/>
            </a:ln>
            <a:effectLst/>
          </c:spPr>
          <c:marker>
            <c:symbol val="none"/>
          </c:marker>
          <c:xVal>
            <c:numRef>
              <c:f>Sheet1!$A$2:$A$62</c:f>
              <c:numCache>
                <c:formatCode>General</c:formatCode>
                <c:ptCount val="61"/>
                <c:pt idx="0">
                  <c:v>0.256</c:v>
                </c:pt>
                <c:pt idx="1">
                  <c:v>0.32</c:v>
                </c:pt>
                <c:pt idx="2">
                  <c:v>0.384</c:v>
                </c:pt>
                <c:pt idx="3">
                  <c:v>0.448</c:v>
                </c:pt>
                <c:pt idx="4">
                  <c:v>0.512</c:v>
                </c:pt>
                <c:pt idx="5">
                  <c:v>0.575999999999999</c:v>
                </c:pt>
                <c:pt idx="6">
                  <c:v>0.64</c:v>
                </c:pt>
                <c:pt idx="7">
                  <c:v>0.703999999999999</c:v>
                </c:pt>
                <c:pt idx="8">
                  <c:v>0.768</c:v>
                </c:pt>
                <c:pt idx="9">
                  <c:v>0.831999999999999</c:v>
                </c:pt>
                <c:pt idx="10">
                  <c:v>0.896</c:v>
                </c:pt>
                <c:pt idx="11">
                  <c:v>0.959999999999999</c:v>
                </c:pt>
                <c:pt idx="12">
                  <c:v>1.024</c:v>
                </c:pt>
                <c:pt idx="13">
                  <c:v>1.088</c:v>
                </c:pt>
                <c:pt idx="14">
                  <c:v>1.15199999999999</c:v>
                </c:pt>
                <c:pt idx="15">
                  <c:v>1.21599999999999</c:v>
                </c:pt>
                <c:pt idx="16">
                  <c:v>1.28</c:v>
                </c:pt>
                <c:pt idx="17">
                  <c:v>1.344</c:v>
                </c:pt>
                <c:pt idx="18">
                  <c:v>1.407999999999989</c:v>
                </c:pt>
                <c:pt idx="19">
                  <c:v>1.47199999999999</c:v>
                </c:pt>
                <c:pt idx="20">
                  <c:v>1.536</c:v>
                </c:pt>
                <c:pt idx="21">
                  <c:v>1.6</c:v>
                </c:pt>
                <c:pt idx="22">
                  <c:v>1.66399999999999</c:v>
                </c:pt>
                <c:pt idx="23">
                  <c:v>1.72799999999999</c:v>
                </c:pt>
                <c:pt idx="24">
                  <c:v>1.792</c:v>
                </c:pt>
                <c:pt idx="25">
                  <c:v>1.856</c:v>
                </c:pt>
                <c:pt idx="26">
                  <c:v>1.919999999999989</c:v>
                </c:pt>
                <c:pt idx="27">
                  <c:v>1.98399999999999</c:v>
                </c:pt>
                <c:pt idx="28">
                  <c:v>2.048</c:v>
                </c:pt>
                <c:pt idx="29">
                  <c:v>2.112</c:v>
                </c:pt>
                <c:pt idx="30">
                  <c:v>2.176</c:v>
                </c:pt>
                <c:pt idx="31">
                  <c:v>2.24</c:v>
                </c:pt>
                <c:pt idx="32">
                  <c:v>2.30399999999999</c:v>
                </c:pt>
                <c:pt idx="33">
                  <c:v>2.36799999999999</c:v>
                </c:pt>
                <c:pt idx="34">
                  <c:v>2.43199999999999</c:v>
                </c:pt>
                <c:pt idx="35">
                  <c:v>2.495999999999988</c:v>
                </c:pt>
                <c:pt idx="36">
                  <c:v>2.56</c:v>
                </c:pt>
                <c:pt idx="37">
                  <c:v>2.624</c:v>
                </c:pt>
                <c:pt idx="38">
                  <c:v>2.688</c:v>
                </c:pt>
                <c:pt idx="39">
                  <c:v>2.75199999999999</c:v>
                </c:pt>
                <c:pt idx="40">
                  <c:v>2.81599999999999</c:v>
                </c:pt>
                <c:pt idx="41">
                  <c:v>2.87999999999999</c:v>
                </c:pt>
                <c:pt idx="42">
                  <c:v>2.94399999999999</c:v>
                </c:pt>
                <c:pt idx="43">
                  <c:v>3.008</c:v>
                </c:pt>
                <c:pt idx="44">
                  <c:v>3.072</c:v>
                </c:pt>
                <c:pt idx="45">
                  <c:v>3.136</c:v>
                </c:pt>
                <c:pt idx="46">
                  <c:v>3.2</c:v>
                </c:pt>
                <c:pt idx="47">
                  <c:v>3.26399999999999</c:v>
                </c:pt>
                <c:pt idx="48">
                  <c:v>3.32799999999999</c:v>
                </c:pt>
                <c:pt idx="49">
                  <c:v>3.39199999999999</c:v>
                </c:pt>
                <c:pt idx="50">
                  <c:v>3.45599999999999</c:v>
                </c:pt>
                <c:pt idx="51">
                  <c:v>3.52</c:v>
                </c:pt>
                <c:pt idx="52">
                  <c:v>3.584</c:v>
                </c:pt>
                <c:pt idx="53">
                  <c:v>3.648</c:v>
                </c:pt>
                <c:pt idx="54">
                  <c:v>3.712</c:v>
                </c:pt>
                <c:pt idx="55">
                  <c:v>3.77599999999999</c:v>
                </c:pt>
                <c:pt idx="56">
                  <c:v>3.83999999999999</c:v>
                </c:pt>
                <c:pt idx="57">
                  <c:v>3.90399999999999</c:v>
                </c:pt>
                <c:pt idx="58">
                  <c:v>3.96799999999999</c:v>
                </c:pt>
                <c:pt idx="59">
                  <c:v>4.032</c:v>
                </c:pt>
                <c:pt idx="60">
                  <c:v>4.096</c:v>
                </c:pt>
              </c:numCache>
            </c:numRef>
          </c:xVal>
          <c:yVal>
            <c:numRef>
              <c:f>Sheet1!$N$2:$N$62</c:f>
              <c:numCache>
                <c:formatCode>General</c:formatCode>
                <c:ptCount val="61"/>
              </c:numCache>
            </c:numRef>
          </c:yVal>
          <c:smooth val="1"/>
          <c:extLst xmlns:c16r2="http://schemas.microsoft.com/office/drawing/2015/06/chart">
            <c:ext xmlns:c16="http://schemas.microsoft.com/office/drawing/2014/chart" uri="{C3380CC4-5D6E-409C-BE32-E72D297353CC}">
              <c16:uniqueId val="{00000014-719F-4E0A-B996-B799D6EE6EFD}"/>
            </c:ext>
          </c:extLst>
        </c:ser>
        <c:ser>
          <c:idx val="13"/>
          <c:order val="13"/>
          <c:tx>
            <c:strRef>
              <c:f>Sheet1!$O$1</c:f>
              <c:strCache>
                <c:ptCount val="1"/>
                <c:pt idx="0">
                  <c:v>Column13</c:v>
                </c:pt>
              </c:strCache>
            </c:strRef>
          </c:tx>
          <c:spPr>
            <a:ln w="19050" cap="rnd">
              <a:solidFill>
                <a:schemeClr val="accent2">
                  <a:lumMod val="80000"/>
                  <a:lumOff val="20000"/>
                </a:schemeClr>
              </a:solidFill>
              <a:round/>
            </a:ln>
            <a:effectLst/>
          </c:spPr>
          <c:marker>
            <c:symbol val="none"/>
          </c:marker>
          <c:xVal>
            <c:numRef>
              <c:f>Sheet1!$A$2:$A$62</c:f>
              <c:numCache>
                <c:formatCode>General</c:formatCode>
                <c:ptCount val="61"/>
                <c:pt idx="0">
                  <c:v>0.256</c:v>
                </c:pt>
                <c:pt idx="1">
                  <c:v>0.32</c:v>
                </c:pt>
                <c:pt idx="2">
                  <c:v>0.384</c:v>
                </c:pt>
                <c:pt idx="3">
                  <c:v>0.448</c:v>
                </c:pt>
                <c:pt idx="4">
                  <c:v>0.512</c:v>
                </c:pt>
                <c:pt idx="5">
                  <c:v>0.575999999999999</c:v>
                </c:pt>
                <c:pt idx="6">
                  <c:v>0.64</c:v>
                </c:pt>
                <c:pt idx="7">
                  <c:v>0.703999999999999</c:v>
                </c:pt>
                <c:pt idx="8">
                  <c:v>0.768</c:v>
                </c:pt>
                <c:pt idx="9">
                  <c:v>0.831999999999999</c:v>
                </c:pt>
                <c:pt idx="10">
                  <c:v>0.896</c:v>
                </c:pt>
                <c:pt idx="11">
                  <c:v>0.959999999999999</c:v>
                </c:pt>
                <c:pt idx="12">
                  <c:v>1.024</c:v>
                </c:pt>
                <c:pt idx="13">
                  <c:v>1.088</c:v>
                </c:pt>
                <c:pt idx="14">
                  <c:v>1.15199999999999</c:v>
                </c:pt>
                <c:pt idx="15">
                  <c:v>1.21599999999999</c:v>
                </c:pt>
                <c:pt idx="16">
                  <c:v>1.28</c:v>
                </c:pt>
                <c:pt idx="17">
                  <c:v>1.344</c:v>
                </c:pt>
                <c:pt idx="18">
                  <c:v>1.407999999999989</c:v>
                </c:pt>
                <c:pt idx="19">
                  <c:v>1.47199999999999</c:v>
                </c:pt>
                <c:pt idx="20">
                  <c:v>1.536</c:v>
                </c:pt>
                <c:pt idx="21">
                  <c:v>1.6</c:v>
                </c:pt>
                <c:pt idx="22">
                  <c:v>1.66399999999999</c:v>
                </c:pt>
                <c:pt idx="23">
                  <c:v>1.72799999999999</c:v>
                </c:pt>
                <c:pt idx="24">
                  <c:v>1.792</c:v>
                </c:pt>
                <c:pt idx="25">
                  <c:v>1.856</c:v>
                </c:pt>
                <c:pt idx="26">
                  <c:v>1.919999999999989</c:v>
                </c:pt>
                <c:pt idx="27">
                  <c:v>1.98399999999999</c:v>
                </c:pt>
                <c:pt idx="28">
                  <c:v>2.048</c:v>
                </c:pt>
                <c:pt idx="29">
                  <c:v>2.112</c:v>
                </c:pt>
                <c:pt idx="30">
                  <c:v>2.176</c:v>
                </c:pt>
                <c:pt idx="31">
                  <c:v>2.24</c:v>
                </c:pt>
                <c:pt idx="32">
                  <c:v>2.30399999999999</c:v>
                </c:pt>
                <c:pt idx="33">
                  <c:v>2.36799999999999</c:v>
                </c:pt>
                <c:pt idx="34">
                  <c:v>2.43199999999999</c:v>
                </c:pt>
                <c:pt idx="35">
                  <c:v>2.495999999999988</c:v>
                </c:pt>
                <c:pt idx="36">
                  <c:v>2.56</c:v>
                </c:pt>
                <c:pt idx="37">
                  <c:v>2.624</c:v>
                </c:pt>
                <c:pt idx="38">
                  <c:v>2.688</c:v>
                </c:pt>
                <c:pt idx="39">
                  <c:v>2.75199999999999</c:v>
                </c:pt>
                <c:pt idx="40">
                  <c:v>2.81599999999999</c:v>
                </c:pt>
                <c:pt idx="41">
                  <c:v>2.87999999999999</c:v>
                </c:pt>
                <c:pt idx="42">
                  <c:v>2.94399999999999</c:v>
                </c:pt>
                <c:pt idx="43">
                  <c:v>3.008</c:v>
                </c:pt>
                <c:pt idx="44">
                  <c:v>3.072</c:v>
                </c:pt>
                <c:pt idx="45">
                  <c:v>3.136</c:v>
                </c:pt>
                <c:pt idx="46">
                  <c:v>3.2</c:v>
                </c:pt>
                <c:pt idx="47">
                  <c:v>3.26399999999999</c:v>
                </c:pt>
                <c:pt idx="48">
                  <c:v>3.32799999999999</c:v>
                </c:pt>
                <c:pt idx="49">
                  <c:v>3.39199999999999</c:v>
                </c:pt>
                <c:pt idx="50">
                  <c:v>3.45599999999999</c:v>
                </c:pt>
                <c:pt idx="51">
                  <c:v>3.52</c:v>
                </c:pt>
                <c:pt idx="52">
                  <c:v>3.584</c:v>
                </c:pt>
                <c:pt idx="53">
                  <c:v>3.648</c:v>
                </c:pt>
                <c:pt idx="54">
                  <c:v>3.712</c:v>
                </c:pt>
                <c:pt idx="55">
                  <c:v>3.77599999999999</c:v>
                </c:pt>
                <c:pt idx="56">
                  <c:v>3.83999999999999</c:v>
                </c:pt>
                <c:pt idx="57">
                  <c:v>3.90399999999999</c:v>
                </c:pt>
                <c:pt idx="58">
                  <c:v>3.96799999999999</c:v>
                </c:pt>
                <c:pt idx="59">
                  <c:v>4.032</c:v>
                </c:pt>
                <c:pt idx="60">
                  <c:v>4.096</c:v>
                </c:pt>
              </c:numCache>
            </c:numRef>
          </c:xVal>
          <c:yVal>
            <c:numRef>
              <c:f>Sheet1!$O$2:$O$62</c:f>
              <c:numCache>
                <c:formatCode>General</c:formatCode>
                <c:ptCount val="61"/>
              </c:numCache>
            </c:numRef>
          </c:yVal>
          <c:smooth val="1"/>
          <c:extLst xmlns:c16r2="http://schemas.microsoft.com/office/drawing/2015/06/chart">
            <c:ext xmlns:c16="http://schemas.microsoft.com/office/drawing/2014/chart" uri="{C3380CC4-5D6E-409C-BE32-E72D297353CC}">
              <c16:uniqueId val="{00000015-719F-4E0A-B996-B799D6EE6EFD}"/>
            </c:ext>
          </c:extLst>
        </c:ser>
        <c:ser>
          <c:idx val="14"/>
          <c:order val="14"/>
          <c:tx>
            <c:strRef>
              <c:f>Sheet1!$P$1</c:f>
              <c:strCache>
                <c:ptCount val="1"/>
                <c:pt idx="0">
                  <c:v>Column14</c:v>
                </c:pt>
              </c:strCache>
            </c:strRef>
          </c:tx>
          <c:spPr>
            <a:ln w="19050" cap="rnd">
              <a:solidFill>
                <a:schemeClr val="accent3">
                  <a:lumMod val="80000"/>
                  <a:lumOff val="20000"/>
                </a:schemeClr>
              </a:solidFill>
              <a:round/>
            </a:ln>
            <a:effectLst/>
          </c:spPr>
          <c:marker>
            <c:symbol val="none"/>
          </c:marker>
          <c:xVal>
            <c:numRef>
              <c:f>Sheet1!$A$2:$A$62</c:f>
              <c:numCache>
                <c:formatCode>General</c:formatCode>
                <c:ptCount val="61"/>
                <c:pt idx="0">
                  <c:v>0.256</c:v>
                </c:pt>
                <c:pt idx="1">
                  <c:v>0.32</c:v>
                </c:pt>
                <c:pt idx="2">
                  <c:v>0.384</c:v>
                </c:pt>
                <c:pt idx="3">
                  <c:v>0.448</c:v>
                </c:pt>
                <c:pt idx="4">
                  <c:v>0.512</c:v>
                </c:pt>
                <c:pt idx="5">
                  <c:v>0.575999999999999</c:v>
                </c:pt>
                <c:pt idx="6">
                  <c:v>0.64</c:v>
                </c:pt>
                <c:pt idx="7">
                  <c:v>0.703999999999999</c:v>
                </c:pt>
                <c:pt idx="8">
                  <c:v>0.768</c:v>
                </c:pt>
                <c:pt idx="9">
                  <c:v>0.831999999999999</c:v>
                </c:pt>
                <c:pt idx="10">
                  <c:v>0.896</c:v>
                </c:pt>
                <c:pt idx="11">
                  <c:v>0.959999999999999</c:v>
                </c:pt>
                <c:pt idx="12">
                  <c:v>1.024</c:v>
                </c:pt>
                <c:pt idx="13">
                  <c:v>1.088</c:v>
                </c:pt>
                <c:pt idx="14">
                  <c:v>1.15199999999999</c:v>
                </c:pt>
                <c:pt idx="15">
                  <c:v>1.21599999999999</c:v>
                </c:pt>
                <c:pt idx="16">
                  <c:v>1.28</c:v>
                </c:pt>
                <c:pt idx="17">
                  <c:v>1.344</c:v>
                </c:pt>
                <c:pt idx="18">
                  <c:v>1.407999999999989</c:v>
                </c:pt>
                <c:pt idx="19">
                  <c:v>1.47199999999999</c:v>
                </c:pt>
                <c:pt idx="20">
                  <c:v>1.536</c:v>
                </c:pt>
                <c:pt idx="21">
                  <c:v>1.6</c:v>
                </c:pt>
                <c:pt idx="22">
                  <c:v>1.66399999999999</c:v>
                </c:pt>
                <c:pt idx="23">
                  <c:v>1.72799999999999</c:v>
                </c:pt>
                <c:pt idx="24">
                  <c:v>1.792</c:v>
                </c:pt>
                <c:pt idx="25">
                  <c:v>1.856</c:v>
                </c:pt>
                <c:pt idx="26">
                  <c:v>1.919999999999989</c:v>
                </c:pt>
                <c:pt idx="27">
                  <c:v>1.98399999999999</c:v>
                </c:pt>
                <c:pt idx="28">
                  <c:v>2.048</c:v>
                </c:pt>
                <c:pt idx="29">
                  <c:v>2.112</c:v>
                </c:pt>
                <c:pt idx="30">
                  <c:v>2.176</c:v>
                </c:pt>
                <c:pt idx="31">
                  <c:v>2.24</c:v>
                </c:pt>
                <c:pt idx="32">
                  <c:v>2.30399999999999</c:v>
                </c:pt>
                <c:pt idx="33">
                  <c:v>2.36799999999999</c:v>
                </c:pt>
                <c:pt idx="34">
                  <c:v>2.43199999999999</c:v>
                </c:pt>
                <c:pt idx="35">
                  <c:v>2.495999999999988</c:v>
                </c:pt>
                <c:pt idx="36">
                  <c:v>2.56</c:v>
                </c:pt>
                <c:pt idx="37">
                  <c:v>2.624</c:v>
                </c:pt>
                <c:pt idx="38">
                  <c:v>2.688</c:v>
                </c:pt>
                <c:pt idx="39">
                  <c:v>2.75199999999999</c:v>
                </c:pt>
                <c:pt idx="40">
                  <c:v>2.81599999999999</c:v>
                </c:pt>
                <c:pt idx="41">
                  <c:v>2.87999999999999</c:v>
                </c:pt>
                <c:pt idx="42">
                  <c:v>2.94399999999999</c:v>
                </c:pt>
                <c:pt idx="43">
                  <c:v>3.008</c:v>
                </c:pt>
                <c:pt idx="44">
                  <c:v>3.072</c:v>
                </c:pt>
                <c:pt idx="45">
                  <c:v>3.136</c:v>
                </c:pt>
                <c:pt idx="46">
                  <c:v>3.2</c:v>
                </c:pt>
                <c:pt idx="47">
                  <c:v>3.26399999999999</c:v>
                </c:pt>
                <c:pt idx="48">
                  <c:v>3.32799999999999</c:v>
                </c:pt>
                <c:pt idx="49">
                  <c:v>3.39199999999999</c:v>
                </c:pt>
                <c:pt idx="50">
                  <c:v>3.45599999999999</c:v>
                </c:pt>
                <c:pt idx="51">
                  <c:v>3.52</c:v>
                </c:pt>
                <c:pt idx="52">
                  <c:v>3.584</c:v>
                </c:pt>
                <c:pt idx="53">
                  <c:v>3.648</c:v>
                </c:pt>
                <c:pt idx="54">
                  <c:v>3.712</c:v>
                </c:pt>
                <c:pt idx="55">
                  <c:v>3.77599999999999</c:v>
                </c:pt>
                <c:pt idx="56">
                  <c:v>3.83999999999999</c:v>
                </c:pt>
                <c:pt idx="57">
                  <c:v>3.90399999999999</c:v>
                </c:pt>
                <c:pt idx="58">
                  <c:v>3.96799999999999</c:v>
                </c:pt>
                <c:pt idx="59">
                  <c:v>4.032</c:v>
                </c:pt>
                <c:pt idx="60">
                  <c:v>4.096</c:v>
                </c:pt>
              </c:numCache>
            </c:numRef>
          </c:xVal>
          <c:yVal>
            <c:numRef>
              <c:f>Sheet1!$P$2:$P$62</c:f>
              <c:numCache>
                <c:formatCode>General</c:formatCode>
                <c:ptCount val="61"/>
              </c:numCache>
            </c:numRef>
          </c:yVal>
          <c:smooth val="1"/>
          <c:extLst xmlns:c16r2="http://schemas.microsoft.com/office/drawing/2015/06/chart">
            <c:ext xmlns:c16="http://schemas.microsoft.com/office/drawing/2014/chart" uri="{C3380CC4-5D6E-409C-BE32-E72D297353CC}">
              <c16:uniqueId val="{00000016-719F-4E0A-B996-B799D6EE6EFD}"/>
            </c:ext>
          </c:extLst>
        </c:ser>
        <c:ser>
          <c:idx val="15"/>
          <c:order val="15"/>
          <c:tx>
            <c:strRef>
              <c:f>Sheet1!$Q$1</c:f>
              <c:strCache>
                <c:ptCount val="1"/>
                <c:pt idx="0">
                  <c:v>Column15</c:v>
                </c:pt>
              </c:strCache>
            </c:strRef>
          </c:tx>
          <c:spPr>
            <a:ln w="19050" cap="rnd">
              <a:solidFill>
                <a:schemeClr val="accent4">
                  <a:lumMod val="80000"/>
                  <a:lumOff val="20000"/>
                </a:schemeClr>
              </a:solidFill>
              <a:round/>
            </a:ln>
            <a:effectLst/>
          </c:spPr>
          <c:marker>
            <c:symbol val="none"/>
          </c:marker>
          <c:xVal>
            <c:numRef>
              <c:f>Sheet1!$A$2:$A$62</c:f>
              <c:numCache>
                <c:formatCode>General</c:formatCode>
                <c:ptCount val="61"/>
                <c:pt idx="0">
                  <c:v>0.256</c:v>
                </c:pt>
                <c:pt idx="1">
                  <c:v>0.32</c:v>
                </c:pt>
                <c:pt idx="2">
                  <c:v>0.384</c:v>
                </c:pt>
                <c:pt idx="3">
                  <c:v>0.448</c:v>
                </c:pt>
                <c:pt idx="4">
                  <c:v>0.512</c:v>
                </c:pt>
                <c:pt idx="5">
                  <c:v>0.575999999999999</c:v>
                </c:pt>
                <c:pt idx="6">
                  <c:v>0.64</c:v>
                </c:pt>
                <c:pt idx="7">
                  <c:v>0.703999999999999</c:v>
                </c:pt>
                <c:pt idx="8">
                  <c:v>0.768</c:v>
                </c:pt>
                <c:pt idx="9">
                  <c:v>0.831999999999999</c:v>
                </c:pt>
                <c:pt idx="10">
                  <c:v>0.896</c:v>
                </c:pt>
                <c:pt idx="11">
                  <c:v>0.959999999999999</c:v>
                </c:pt>
                <c:pt idx="12">
                  <c:v>1.024</c:v>
                </c:pt>
                <c:pt idx="13">
                  <c:v>1.088</c:v>
                </c:pt>
                <c:pt idx="14">
                  <c:v>1.15199999999999</c:v>
                </c:pt>
                <c:pt idx="15">
                  <c:v>1.21599999999999</c:v>
                </c:pt>
                <c:pt idx="16">
                  <c:v>1.28</c:v>
                </c:pt>
                <c:pt idx="17">
                  <c:v>1.344</c:v>
                </c:pt>
                <c:pt idx="18">
                  <c:v>1.407999999999989</c:v>
                </c:pt>
                <c:pt idx="19">
                  <c:v>1.47199999999999</c:v>
                </c:pt>
                <c:pt idx="20">
                  <c:v>1.536</c:v>
                </c:pt>
                <c:pt idx="21">
                  <c:v>1.6</c:v>
                </c:pt>
                <c:pt idx="22">
                  <c:v>1.66399999999999</c:v>
                </c:pt>
                <c:pt idx="23">
                  <c:v>1.72799999999999</c:v>
                </c:pt>
                <c:pt idx="24">
                  <c:v>1.792</c:v>
                </c:pt>
                <c:pt idx="25">
                  <c:v>1.856</c:v>
                </c:pt>
                <c:pt idx="26">
                  <c:v>1.919999999999989</c:v>
                </c:pt>
                <c:pt idx="27">
                  <c:v>1.98399999999999</c:v>
                </c:pt>
                <c:pt idx="28">
                  <c:v>2.048</c:v>
                </c:pt>
                <c:pt idx="29">
                  <c:v>2.112</c:v>
                </c:pt>
                <c:pt idx="30">
                  <c:v>2.176</c:v>
                </c:pt>
                <c:pt idx="31">
                  <c:v>2.24</c:v>
                </c:pt>
                <c:pt idx="32">
                  <c:v>2.30399999999999</c:v>
                </c:pt>
                <c:pt idx="33">
                  <c:v>2.36799999999999</c:v>
                </c:pt>
                <c:pt idx="34">
                  <c:v>2.43199999999999</c:v>
                </c:pt>
                <c:pt idx="35">
                  <c:v>2.495999999999988</c:v>
                </c:pt>
                <c:pt idx="36">
                  <c:v>2.56</c:v>
                </c:pt>
                <c:pt idx="37">
                  <c:v>2.624</c:v>
                </c:pt>
                <c:pt idx="38">
                  <c:v>2.688</c:v>
                </c:pt>
                <c:pt idx="39">
                  <c:v>2.75199999999999</c:v>
                </c:pt>
                <c:pt idx="40">
                  <c:v>2.81599999999999</c:v>
                </c:pt>
                <c:pt idx="41">
                  <c:v>2.87999999999999</c:v>
                </c:pt>
                <c:pt idx="42">
                  <c:v>2.94399999999999</c:v>
                </c:pt>
                <c:pt idx="43">
                  <c:v>3.008</c:v>
                </c:pt>
                <c:pt idx="44">
                  <c:v>3.072</c:v>
                </c:pt>
                <c:pt idx="45">
                  <c:v>3.136</c:v>
                </c:pt>
                <c:pt idx="46">
                  <c:v>3.2</c:v>
                </c:pt>
                <c:pt idx="47">
                  <c:v>3.26399999999999</c:v>
                </c:pt>
                <c:pt idx="48">
                  <c:v>3.32799999999999</c:v>
                </c:pt>
                <c:pt idx="49">
                  <c:v>3.39199999999999</c:v>
                </c:pt>
                <c:pt idx="50">
                  <c:v>3.45599999999999</c:v>
                </c:pt>
                <c:pt idx="51">
                  <c:v>3.52</c:v>
                </c:pt>
                <c:pt idx="52">
                  <c:v>3.584</c:v>
                </c:pt>
                <c:pt idx="53">
                  <c:v>3.648</c:v>
                </c:pt>
                <c:pt idx="54">
                  <c:v>3.712</c:v>
                </c:pt>
                <c:pt idx="55">
                  <c:v>3.77599999999999</c:v>
                </c:pt>
                <c:pt idx="56">
                  <c:v>3.83999999999999</c:v>
                </c:pt>
                <c:pt idx="57">
                  <c:v>3.90399999999999</c:v>
                </c:pt>
                <c:pt idx="58">
                  <c:v>3.96799999999999</c:v>
                </c:pt>
                <c:pt idx="59">
                  <c:v>4.032</c:v>
                </c:pt>
                <c:pt idx="60">
                  <c:v>4.096</c:v>
                </c:pt>
              </c:numCache>
            </c:numRef>
          </c:xVal>
          <c:yVal>
            <c:numRef>
              <c:f>Sheet1!$Q$2:$Q$62</c:f>
              <c:numCache>
                <c:formatCode>General</c:formatCode>
                <c:ptCount val="61"/>
              </c:numCache>
            </c:numRef>
          </c:yVal>
          <c:smooth val="1"/>
          <c:extLst xmlns:c16r2="http://schemas.microsoft.com/office/drawing/2015/06/chart">
            <c:ext xmlns:c16="http://schemas.microsoft.com/office/drawing/2014/chart" uri="{C3380CC4-5D6E-409C-BE32-E72D297353CC}">
              <c16:uniqueId val="{00000017-719F-4E0A-B996-B799D6EE6EFD}"/>
            </c:ext>
          </c:extLst>
        </c:ser>
        <c:ser>
          <c:idx val="16"/>
          <c:order val="16"/>
          <c:tx>
            <c:strRef>
              <c:f>Sheet1!$R$1</c:f>
              <c:strCache>
                <c:ptCount val="1"/>
                <c:pt idx="0">
                  <c:v>Column16</c:v>
                </c:pt>
              </c:strCache>
            </c:strRef>
          </c:tx>
          <c:spPr>
            <a:ln w="19050" cap="rnd">
              <a:solidFill>
                <a:schemeClr val="accent5">
                  <a:lumMod val="80000"/>
                  <a:lumOff val="20000"/>
                </a:schemeClr>
              </a:solidFill>
              <a:round/>
            </a:ln>
            <a:effectLst/>
          </c:spPr>
          <c:marker>
            <c:symbol val="none"/>
          </c:marker>
          <c:xVal>
            <c:numRef>
              <c:f>Sheet1!$A$2:$A$62</c:f>
              <c:numCache>
                <c:formatCode>General</c:formatCode>
                <c:ptCount val="61"/>
                <c:pt idx="0">
                  <c:v>0.256</c:v>
                </c:pt>
                <c:pt idx="1">
                  <c:v>0.32</c:v>
                </c:pt>
                <c:pt idx="2">
                  <c:v>0.384</c:v>
                </c:pt>
                <c:pt idx="3">
                  <c:v>0.448</c:v>
                </c:pt>
                <c:pt idx="4">
                  <c:v>0.512</c:v>
                </c:pt>
                <c:pt idx="5">
                  <c:v>0.575999999999999</c:v>
                </c:pt>
                <c:pt idx="6">
                  <c:v>0.64</c:v>
                </c:pt>
                <c:pt idx="7">
                  <c:v>0.703999999999999</c:v>
                </c:pt>
                <c:pt idx="8">
                  <c:v>0.768</c:v>
                </c:pt>
                <c:pt idx="9">
                  <c:v>0.831999999999999</c:v>
                </c:pt>
                <c:pt idx="10">
                  <c:v>0.896</c:v>
                </c:pt>
                <c:pt idx="11">
                  <c:v>0.959999999999999</c:v>
                </c:pt>
                <c:pt idx="12">
                  <c:v>1.024</c:v>
                </c:pt>
                <c:pt idx="13">
                  <c:v>1.088</c:v>
                </c:pt>
                <c:pt idx="14">
                  <c:v>1.15199999999999</c:v>
                </c:pt>
                <c:pt idx="15">
                  <c:v>1.21599999999999</c:v>
                </c:pt>
                <c:pt idx="16">
                  <c:v>1.28</c:v>
                </c:pt>
                <c:pt idx="17">
                  <c:v>1.344</c:v>
                </c:pt>
                <c:pt idx="18">
                  <c:v>1.407999999999989</c:v>
                </c:pt>
                <c:pt idx="19">
                  <c:v>1.47199999999999</c:v>
                </c:pt>
                <c:pt idx="20">
                  <c:v>1.536</c:v>
                </c:pt>
                <c:pt idx="21">
                  <c:v>1.6</c:v>
                </c:pt>
                <c:pt idx="22">
                  <c:v>1.66399999999999</c:v>
                </c:pt>
                <c:pt idx="23">
                  <c:v>1.72799999999999</c:v>
                </c:pt>
                <c:pt idx="24">
                  <c:v>1.792</c:v>
                </c:pt>
                <c:pt idx="25">
                  <c:v>1.856</c:v>
                </c:pt>
                <c:pt idx="26">
                  <c:v>1.919999999999989</c:v>
                </c:pt>
                <c:pt idx="27">
                  <c:v>1.98399999999999</c:v>
                </c:pt>
                <c:pt idx="28">
                  <c:v>2.048</c:v>
                </c:pt>
                <c:pt idx="29">
                  <c:v>2.112</c:v>
                </c:pt>
                <c:pt idx="30">
                  <c:v>2.176</c:v>
                </c:pt>
                <c:pt idx="31">
                  <c:v>2.24</c:v>
                </c:pt>
                <c:pt idx="32">
                  <c:v>2.30399999999999</c:v>
                </c:pt>
                <c:pt idx="33">
                  <c:v>2.36799999999999</c:v>
                </c:pt>
                <c:pt idx="34">
                  <c:v>2.43199999999999</c:v>
                </c:pt>
                <c:pt idx="35">
                  <c:v>2.495999999999988</c:v>
                </c:pt>
                <c:pt idx="36">
                  <c:v>2.56</c:v>
                </c:pt>
                <c:pt idx="37">
                  <c:v>2.624</c:v>
                </c:pt>
                <c:pt idx="38">
                  <c:v>2.688</c:v>
                </c:pt>
                <c:pt idx="39">
                  <c:v>2.75199999999999</c:v>
                </c:pt>
                <c:pt idx="40">
                  <c:v>2.81599999999999</c:v>
                </c:pt>
                <c:pt idx="41">
                  <c:v>2.87999999999999</c:v>
                </c:pt>
                <c:pt idx="42">
                  <c:v>2.94399999999999</c:v>
                </c:pt>
                <c:pt idx="43">
                  <c:v>3.008</c:v>
                </c:pt>
                <c:pt idx="44">
                  <c:v>3.072</c:v>
                </c:pt>
                <c:pt idx="45">
                  <c:v>3.136</c:v>
                </c:pt>
                <c:pt idx="46">
                  <c:v>3.2</c:v>
                </c:pt>
                <c:pt idx="47">
                  <c:v>3.26399999999999</c:v>
                </c:pt>
                <c:pt idx="48">
                  <c:v>3.32799999999999</c:v>
                </c:pt>
                <c:pt idx="49">
                  <c:v>3.39199999999999</c:v>
                </c:pt>
                <c:pt idx="50">
                  <c:v>3.45599999999999</c:v>
                </c:pt>
                <c:pt idx="51">
                  <c:v>3.52</c:v>
                </c:pt>
                <c:pt idx="52">
                  <c:v>3.584</c:v>
                </c:pt>
                <c:pt idx="53">
                  <c:v>3.648</c:v>
                </c:pt>
                <c:pt idx="54">
                  <c:v>3.712</c:v>
                </c:pt>
                <c:pt idx="55">
                  <c:v>3.77599999999999</c:v>
                </c:pt>
                <c:pt idx="56">
                  <c:v>3.83999999999999</c:v>
                </c:pt>
                <c:pt idx="57">
                  <c:v>3.90399999999999</c:v>
                </c:pt>
                <c:pt idx="58">
                  <c:v>3.96799999999999</c:v>
                </c:pt>
                <c:pt idx="59">
                  <c:v>4.032</c:v>
                </c:pt>
                <c:pt idx="60">
                  <c:v>4.096</c:v>
                </c:pt>
              </c:numCache>
            </c:numRef>
          </c:xVal>
          <c:yVal>
            <c:numRef>
              <c:f>Sheet1!$R$2:$R$62</c:f>
              <c:numCache>
                <c:formatCode>General</c:formatCode>
                <c:ptCount val="61"/>
              </c:numCache>
            </c:numRef>
          </c:yVal>
          <c:smooth val="1"/>
          <c:extLst xmlns:c16r2="http://schemas.microsoft.com/office/drawing/2015/06/chart">
            <c:ext xmlns:c16="http://schemas.microsoft.com/office/drawing/2014/chart" uri="{C3380CC4-5D6E-409C-BE32-E72D297353CC}">
              <c16:uniqueId val="{00000018-719F-4E0A-B996-B799D6EE6EFD}"/>
            </c:ext>
          </c:extLst>
        </c:ser>
        <c:ser>
          <c:idx val="17"/>
          <c:order val="17"/>
          <c:tx>
            <c:strRef>
              <c:f>Sheet1!$S$1</c:f>
              <c:strCache>
                <c:ptCount val="1"/>
                <c:pt idx="0">
                  <c:v>Column17</c:v>
                </c:pt>
              </c:strCache>
            </c:strRef>
          </c:tx>
          <c:spPr>
            <a:ln w="19050" cap="rnd">
              <a:solidFill>
                <a:schemeClr val="accent6">
                  <a:lumMod val="80000"/>
                  <a:lumOff val="20000"/>
                </a:schemeClr>
              </a:solidFill>
              <a:round/>
            </a:ln>
            <a:effectLst/>
          </c:spPr>
          <c:marker>
            <c:symbol val="none"/>
          </c:marker>
          <c:xVal>
            <c:numRef>
              <c:f>Sheet1!$A$2:$A$62</c:f>
              <c:numCache>
                <c:formatCode>General</c:formatCode>
                <c:ptCount val="61"/>
                <c:pt idx="0">
                  <c:v>0.256</c:v>
                </c:pt>
                <c:pt idx="1">
                  <c:v>0.32</c:v>
                </c:pt>
                <c:pt idx="2">
                  <c:v>0.384</c:v>
                </c:pt>
                <c:pt idx="3">
                  <c:v>0.448</c:v>
                </c:pt>
                <c:pt idx="4">
                  <c:v>0.512</c:v>
                </c:pt>
                <c:pt idx="5">
                  <c:v>0.575999999999999</c:v>
                </c:pt>
                <c:pt idx="6">
                  <c:v>0.64</c:v>
                </c:pt>
                <c:pt idx="7">
                  <c:v>0.703999999999999</c:v>
                </c:pt>
                <c:pt idx="8">
                  <c:v>0.768</c:v>
                </c:pt>
                <c:pt idx="9">
                  <c:v>0.831999999999999</c:v>
                </c:pt>
                <c:pt idx="10">
                  <c:v>0.896</c:v>
                </c:pt>
                <c:pt idx="11">
                  <c:v>0.959999999999999</c:v>
                </c:pt>
                <c:pt idx="12">
                  <c:v>1.024</c:v>
                </c:pt>
                <c:pt idx="13">
                  <c:v>1.088</c:v>
                </c:pt>
                <c:pt idx="14">
                  <c:v>1.15199999999999</c:v>
                </c:pt>
                <c:pt idx="15">
                  <c:v>1.21599999999999</c:v>
                </c:pt>
                <c:pt idx="16">
                  <c:v>1.28</c:v>
                </c:pt>
                <c:pt idx="17">
                  <c:v>1.344</c:v>
                </c:pt>
                <c:pt idx="18">
                  <c:v>1.407999999999989</c:v>
                </c:pt>
                <c:pt idx="19">
                  <c:v>1.47199999999999</c:v>
                </c:pt>
                <c:pt idx="20">
                  <c:v>1.536</c:v>
                </c:pt>
                <c:pt idx="21">
                  <c:v>1.6</c:v>
                </c:pt>
                <c:pt idx="22">
                  <c:v>1.66399999999999</c:v>
                </c:pt>
                <c:pt idx="23">
                  <c:v>1.72799999999999</c:v>
                </c:pt>
                <c:pt idx="24">
                  <c:v>1.792</c:v>
                </c:pt>
                <c:pt idx="25">
                  <c:v>1.856</c:v>
                </c:pt>
                <c:pt idx="26">
                  <c:v>1.919999999999989</c:v>
                </c:pt>
                <c:pt idx="27">
                  <c:v>1.98399999999999</c:v>
                </c:pt>
                <c:pt idx="28">
                  <c:v>2.048</c:v>
                </c:pt>
                <c:pt idx="29">
                  <c:v>2.112</c:v>
                </c:pt>
                <c:pt idx="30">
                  <c:v>2.176</c:v>
                </c:pt>
                <c:pt idx="31">
                  <c:v>2.24</c:v>
                </c:pt>
                <c:pt idx="32">
                  <c:v>2.30399999999999</c:v>
                </c:pt>
                <c:pt idx="33">
                  <c:v>2.36799999999999</c:v>
                </c:pt>
                <c:pt idx="34">
                  <c:v>2.43199999999999</c:v>
                </c:pt>
                <c:pt idx="35">
                  <c:v>2.495999999999988</c:v>
                </c:pt>
                <c:pt idx="36">
                  <c:v>2.56</c:v>
                </c:pt>
                <c:pt idx="37">
                  <c:v>2.624</c:v>
                </c:pt>
                <c:pt idx="38">
                  <c:v>2.688</c:v>
                </c:pt>
                <c:pt idx="39">
                  <c:v>2.75199999999999</c:v>
                </c:pt>
                <c:pt idx="40">
                  <c:v>2.81599999999999</c:v>
                </c:pt>
                <c:pt idx="41">
                  <c:v>2.87999999999999</c:v>
                </c:pt>
                <c:pt idx="42">
                  <c:v>2.94399999999999</c:v>
                </c:pt>
                <c:pt idx="43">
                  <c:v>3.008</c:v>
                </c:pt>
                <c:pt idx="44">
                  <c:v>3.072</c:v>
                </c:pt>
                <c:pt idx="45">
                  <c:v>3.136</c:v>
                </c:pt>
                <c:pt idx="46">
                  <c:v>3.2</c:v>
                </c:pt>
                <c:pt idx="47">
                  <c:v>3.26399999999999</c:v>
                </c:pt>
                <c:pt idx="48">
                  <c:v>3.32799999999999</c:v>
                </c:pt>
                <c:pt idx="49">
                  <c:v>3.39199999999999</c:v>
                </c:pt>
                <c:pt idx="50">
                  <c:v>3.45599999999999</c:v>
                </c:pt>
                <c:pt idx="51">
                  <c:v>3.52</c:v>
                </c:pt>
                <c:pt idx="52">
                  <c:v>3.584</c:v>
                </c:pt>
                <c:pt idx="53">
                  <c:v>3.648</c:v>
                </c:pt>
                <c:pt idx="54">
                  <c:v>3.712</c:v>
                </c:pt>
                <c:pt idx="55">
                  <c:v>3.77599999999999</c:v>
                </c:pt>
                <c:pt idx="56">
                  <c:v>3.83999999999999</c:v>
                </c:pt>
                <c:pt idx="57">
                  <c:v>3.90399999999999</c:v>
                </c:pt>
                <c:pt idx="58">
                  <c:v>3.96799999999999</c:v>
                </c:pt>
                <c:pt idx="59">
                  <c:v>4.032</c:v>
                </c:pt>
                <c:pt idx="60">
                  <c:v>4.096</c:v>
                </c:pt>
              </c:numCache>
            </c:numRef>
          </c:xVal>
          <c:yVal>
            <c:numRef>
              <c:f>Sheet1!$S$2:$S$62</c:f>
              <c:numCache>
                <c:formatCode>General</c:formatCode>
                <c:ptCount val="61"/>
              </c:numCache>
            </c:numRef>
          </c:yVal>
          <c:smooth val="1"/>
          <c:extLst xmlns:c16r2="http://schemas.microsoft.com/office/drawing/2015/06/chart">
            <c:ext xmlns:c16="http://schemas.microsoft.com/office/drawing/2014/chart" uri="{C3380CC4-5D6E-409C-BE32-E72D297353CC}">
              <c16:uniqueId val="{00000019-719F-4E0A-B996-B799D6EE6EFD}"/>
            </c:ext>
          </c:extLst>
        </c:ser>
        <c:ser>
          <c:idx val="18"/>
          <c:order val="18"/>
          <c:tx>
            <c:strRef>
              <c:f>Sheet1!$T$1</c:f>
              <c:strCache>
                <c:ptCount val="1"/>
                <c:pt idx="0">
                  <c:v>Column18</c:v>
                </c:pt>
              </c:strCache>
            </c:strRef>
          </c:tx>
          <c:spPr>
            <a:ln w="19050" cap="rnd">
              <a:solidFill>
                <a:schemeClr val="accent1">
                  <a:lumMod val="80000"/>
                </a:schemeClr>
              </a:solidFill>
              <a:round/>
            </a:ln>
            <a:effectLst/>
          </c:spPr>
          <c:marker>
            <c:symbol val="none"/>
          </c:marker>
          <c:xVal>
            <c:numRef>
              <c:f>Sheet1!$A$2:$A$62</c:f>
              <c:numCache>
                <c:formatCode>General</c:formatCode>
                <c:ptCount val="61"/>
                <c:pt idx="0">
                  <c:v>0.256</c:v>
                </c:pt>
                <c:pt idx="1">
                  <c:v>0.32</c:v>
                </c:pt>
                <c:pt idx="2">
                  <c:v>0.384</c:v>
                </c:pt>
                <c:pt idx="3">
                  <c:v>0.448</c:v>
                </c:pt>
                <c:pt idx="4">
                  <c:v>0.512</c:v>
                </c:pt>
                <c:pt idx="5">
                  <c:v>0.575999999999999</c:v>
                </c:pt>
                <c:pt idx="6">
                  <c:v>0.64</c:v>
                </c:pt>
                <c:pt idx="7">
                  <c:v>0.703999999999999</c:v>
                </c:pt>
                <c:pt idx="8">
                  <c:v>0.768</c:v>
                </c:pt>
                <c:pt idx="9">
                  <c:v>0.831999999999999</c:v>
                </c:pt>
                <c:pt idx="10">
                  <c:v>0.896</c:v>
                </c:pt>
                <c:pt idx="11">
                  <c:v>0.959999999999999</c:v>
                </c:pt>
                <c:pt idx="12">
                  <c:v>1.024</c:v>
                </c:pt>
                <c:pt idx="13">
                  <c:v>1.088</c:v>
                </c:pt>
                <c:pt idx="14">
                  <c:v>1.15199999999999</c:v>
                </c:pt>
                <c:pt idx="15">
                  <c:v>1.21599999999999</c:v>
                </c:pt>
                <c:pt idx="16">
                  <c:v>1.28</c:v>
                </c:pt>
                <c:pt idx="17">
                  <c:v>1.344</c:v>
                </c:pt>
                <c:pt idx="18">
                  <c:v>1.407999999999989</c:v>
                </c:pt>
                <c:pt idx="19">
                  <c:v>1.47199999999999</c:v>
                </c:pt>
                <c:pt idx="20">
                  <c:v>1.536</c:v>
                </c:pt>
                <c:pt idx="21">
                  <c:v>1.6</c:v>
                </c:pt>
                <c:pt idx="22">
                  <c:v>1.66399999999999</c:v>
                </c:pt>
                <c:pt idx="23">
                  <c:v>1.72799999999999</c:v>
                </c:pt>
                <c:pt idx="24">
                  <c:v>1.792</c:v>
                </c:pt>
                <c:pt idx="25">
                  <c:v>1.856</c:v>
                </c:pt>
                <c:pt idx="26">
                  <c:v>1.919999999999989</c:v>
                </c:pt>
                <c:pt idx="27">
                  <c:v>1.98399999999999</c:v>
                </c:pt>
                <c:pt idx="28">
                  <c:v>2.048</c:v>
                </c:pt>
                <c:pt idx="29">
                  <c:v>2.112</c:v>
                </c:pt>
                <c:pt idx="30">
                  <c:v>2.176</c:v>
                </c:pt>
                <c:pt idx="31">
                  <c:v>2.24</c:v>
                </c:pt>
                <c:pt idx="32">
                  <c:v>2.30399999999999</c:v>
                </c:pt>
                <c:pt idx="33">
                  <c:v>2.36799999999999</c:v>
                </c:pt>
                <c:pt idx="34">
                  <c:v>2.43199999999999</c:v>
                </c:pt>
                <c:pt idx="35">
                  <c:v>2.495999999999988</c:v>
                </c:pt>
                <c:pt idx="36">
                  <c:v>2.56</c:v>
                </c:pt>
                <c:pt idx="37">
                  <c:v>2.624</c:v>
                </c:pt>
                <c:pt idx="38">
                  <c:v>2.688</c:v>
                </c:pt>
                <c:pt idx="39">
                  <c:v>2.75199999999999</c:v>
                </c:pt>
                <c:pt idx="40">
                  <c:v>2.81599999999999</c:v>
                </c:pt>
                <c:pt idx="41">
                  <c:v>2.87999999999999</c:v>
                </c:pt>
                <c:pt idx="42">
                  <c:v>2.94399999999999</c:v>
                </c:pt>
                <c:pt idx="43">
                  <c:v>3.008</c:v>
                </c:pt>
                <c:pt idx="44">
                  <c:v>3.072</c:v>
                </c:pt>
                <c:pt idx="45">
                  <c:v>3.136</c:v>
                </c:pt>
                <c:pt idx="46">
                  <c:v>3.2</c:v>
                </c:pt>
                <c:pt idx="47">
                  <c:v>3.26399999999999</c:v>
                </c:pt>
                <c:pt idx="48">
                  <c:v>3.32799999999999</c:v>
                </c:pt>
                <c:pt idx="49">
                  <c:v>3.39199999999999</c:v>
                </c:pt>
                <c:pt idx="50">
                  <c:v>3.45599999999999</c:v>
                </c:pt>
                <c:pt idx="51">
                  <c:v>3.52</c:v>
                </c:pt>
                <c:pt idx="52">
                  <c:v>3.584</c:v>
                </c:pt>
                <c:pt idx="53">
                  <c:v>3.648</c:v>
                </c:pt>
                <c:pt idx="54">
                  <c:v>3.712</c:v>
                </c:pt>
                <c:pt idx="55">
                  <c:v>3.77599999999999</c:v>
                </c:pt>
                <c:pt idx="56">
                  <c:v>3.83999999999999</c:v>
                </c:pt>
                <c:pt idx="57">
                  <c:v>3.90399999999999</c:v>
                </c:pt>
                <c:pt idx="58">
                  <c:v>3.96799999999999</c:v>
                </c:pt>
                <c:pt idx="59">
                  <c:v>4.032</c:v>
                </c:pt>
                <c:pt idx="60">
                  <c:v>4.096</c:v>
                </c:pt>
              </c:numCache>
            </c:numRef>
          </c:xVal>
          <c:yVal>
            <c:numRef>
              <c:f>Sheet1!$T$2:$T$62</c:f>
              <c:numCache>
                <c:formatCode>General</c:formatCode>
                <c:ptCount val="61"/>
              </c:numCache>
            </c:numRef>
          </c:yVal>
          <c:smooth val="1"/>
          <c:extLst xmlns:c16r2="http://schemas.microsoft.com/office/drawing/2015/06/chart">
            <c:ext xmlns:c16="http://schemas.microsoft.com/office/drawing/2014/chart" uri="{C3380CC4-5D6E-409C-BE32-E72D297353CC}">
              <c16:uniqueId val="{0000001A-719F-4E0A-B996-B799D6EE6EFD}"/>
            </c:ext>
          </c:extLst>
        </c:ser>
        <c:dLbls>
          <c:showLegendKey val="0"/>
          <c:showVal val="0"/>
          <c:showCatName val="0"/>
          <c:showSerName val="0"/>
          <c:showPercent val="0"/>
          <c:showBubbleSize val="0"/>
        </c:dLbls>
        <c:axId val="-2123751968"/>
        <c:axId val="-2123756144"/>
      </c:scatterChart>
      <c:valAx>
        <c:axId val="-2123751968"/>
        <c:scaling>
          <c:orientation val="minMax"/>
          <c:max val="2.0"/>
          <c:min val="1.5"/>
        </c:scaling>
        <c:delete val="1"/>
        <c:axPos val="b"/>
        <c:numFmt formatCode="#,##0.0" sourceLinked="0"/>
        <c:majorTickMark val="out"/>
        <c:minorTickMark val="none"/>
        <c:tickLblPos val="nextTo"/>
        <c:crossAx val="-2123756144"/>
        <c:crosses val="autoZero"/>
        <c:crossBetween val="midCat"/>
      </c:valAx>
      <c:valAx>
        <c:axId val="-2123756144"/>
        <c:scaling>
          <c:orientation val="minMax"/>
          <c:max val="1.01"/>
          <c:min val="-0.01"/>
        </c:scaling>
        <c:delete val="1"/>
        <c:axPos val="l"/>
        <c:numFmt formatCode="#,##0.00" sourceLinked="0"/>
        <c:majorTickMark val="out"/>
        <c:minorTickMark val="none"/>
        <c:tickLblPos val="nextTo"/>
        <c:crossAx val="-2123751968"/>
        <c:crosses val="autoZero"/>
        <c:crossBetween val="midCat"/>
        <c:majorUnit val="0.2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Y-Values</c:v>
                </c:pt>
              </c:strCache>
            </c:strRef>
          </c:tx>
          <c:spPr>
            <a:ln w="57150" cap="rnd" cmpd="sng">
              <a:solidFill>
                <a:schemeClr val="accent1"/>
              </a:solidFill>
              <a:round/>
            </a:ln>
            <a:effectLst/>
          </c:spPr>
          <c:marker>
            <c:symbol val="none"/>
          </c:marker>
          <c:xVal>
            <c:numRef>
              <c:f>Sheet1!$A$2:$A$62</c:f>
              <c:numCache>
                <c:formatCode>General</c:formatCode>
                <c:ptCount val="61"/>
                <c:pt idx="0">
                  <c:v>0.256</c:v>
                </c:pt>
                <c:pt idx="1">
                  <c:v>0.32</c:v>
                </c:pt>
                <c:pt idx="2">
                  <c:v>0.384</c:v>
                </c:pt>
                <c:pt idx="3">
                  <c:v>0.448</c:v>
                </c:pt>
                <c:pt idx="4">
                  <c:v>0.512</c:v>
                </c:pt>
                <c:pt idx="5">
                  <c:v>0.575999999999999</c:v>
                </c:pt>
                <c:pt idx="6">
                  <c:v>0.64</c:v>
                </c:pt>
                <c:pt idx="7">
                  <c:v>0.703999999999999</c:v>
                </c:pt>
                <c:pt idx="8">
                  <c:v>0.768</c:v>
                </c:pt>
                <c:pt idx="9">
                  <c:v>0.831999999999999</c:v>
                </c:pt>
                <c:pt idx="10">
                  <c:v>0.896</c:v>
                </c:pt>
                <c:pt idx="11">
                  <c:v>0.959999999999999</c:v>
                </c:pt>
                <c:pt idx="12">
                  <c:v>1.024</c:v>
                </c:pt>
                <c:pt idx="13">
                  <c:v>1.088</c:v>
                </c:pt>
                <c:pt idx="14">
                  <c:v>1.15199999999999</c:v>
                </c:pt>
                <c:pt idx="15">
                  <c:v>1.21599999999999</c:v>
                </c:pt>
                <c:pt idx="16">
                  <c:v>1.28</c:v>
                </c:pt>
                <c:pt idx="17">
                  <c:v>1.344</c:v>
                </c:pt>
                <c:pt idx="18">
                  <c:v>1.407999999999989</c:v>
                </c:pt>
                <c:pt idx="19">
                  <c:v>1.47199999999999</c:v>
                </c:pt>
                <c:pt idx="20">
                  <c:v>1.536</c:v>
                </c:pt>
                <c:pt idx="21">
                  <c:v>1.6</c:v>
                </c:pt>
                <c:pt idx="22">
                  <c:v>1.66399999999999</c:v>
                </c:pt>
                <c:pt idx="23">
                  <c:v>1.72799999999999</c:v>
                </c:pt>
                <c:pt idx="24">
                  <c:v>1.792</c:v>
                </c:pt>
                <c:pt idx="25">
                  <c:v>1.856</c:v>
                </c:pt>
                <c:pt idx="26">
                  <c:v>1.919999999999989</c:v>
                </c:pt>
                <c:pt idx="27">
                  <c:v>1.98399999999999</c:v>
                </c:pt>
                <c:pt idx="28">
                  <c:v>2.048</c:v>
                </c:pt>
                <c:pt idx="29">
                  <c:v>2.112</c:v>
                </c:pt>
                <c:pt idx="30">
                  <c:v>2.176</c:v>
                </c:pt>
                <c:pt idx="31">
                  <c:v>2.24</c:v>
                </c:pt>
                <c:pt idx="32">
                  <c:v>2.30399999999999</c:v>
                </c:pt>
                <c:pt idx="33">
                  <c:v>2.36799999999999</c:v>
                </c:pt>
                <c:pt idx="34">
                  <c:v>2.43199999999999</c:v>
                </c:pt>
                <c:pt idx="35">
                  <c:v>2.495999999999988</c:v>
                </c:pt>
                <c:pt idx="36">
                  <c:v>2.56</c:v>
                </c:pt>
                <c:pt idx="37">
                  <c:v>2.624</c:v>
                </c:pt>
                <c:pt idx="38">
                  <c:v>2.688</c:v>
                </c:pt>
                <c:pt idx="39">
                  <c:v>2.75199999999999</c:v>
                </c:pt>
                <c:pt idx="40">
                  <c:v>2.81599999999999</c:v>
                </c:pt>
                <c:pt idx="41">
                  <c:v>2.87999999999999</c:v>
                </c:pt>
                <c:pt idx="42">
                  <c:v>2.94399999999999</c:v>
                </c:pt>
                <c:pt idx="43">
                  <c:v>3.008</c:v>
                </c:pt>
                <c:pt idx="44">
                  <c:v>3.072</c:v>
                </c:pt>
                <c:pt idx="45">
                  <c:v>3.136</c:v>
                </c:pt>
                <c:pt idx="46">
                  <c:v>3.2</c:v>
                </c:pt>
                <c:pt idx="47">
                  <c:v>3.26399999999999</c:v>
                </c:pt>
                <c:pt idx="48">
                  <c:v>3.32799999999999</c:v>
                </c:pt>
                <c:pt idx="49">
                  <c:v>3.39199999999999</c:v>
                </c:pt>
                <c:pt idx="50">
                  <c:v>3.45599999999999</c:v>
                </c:pt>
                <c:pt idx="51">
                  <c:v>3.52</c:v>
                </c:pt>
                <c:pt idx="52">
                  <c:v>3.584</c:v>
                </c:pt>
                <c:pt idx="53">
                  <c:v>3.648</c:v>
                </c:pt>
                <c:pt idx="54">
                  <c:v>3.712</c:v>
                </c:pt>
                <c:pt idx="55">
                  <c:v>3.77599999999999</c:v>
                </c:pt>
                <c:pt idx="56">
                  <c:v>3.83999999999999</c:v>
                </c:pt>
                <c:pt idx="57">
                  <c:v>3.90399999999999</c:v>
                </c:pt>
                <c:pt idx="58">
                  <c:v>3.96799999999999</c:v>
                </c:pt>
                <c:pt idx="59">
                  <c:v>4.032</c:v>
                </c:pt>
                <c:pt idx="60">
                  <c:v>4.096</c:v>
                </c:pt>
              </c:numCache>
            </c:numRef>
          </c:xVal>
          <c:yVal>
            <c:numRef>
              <c:f>Sheet1!$B$2:$B$62</c:f>
              <c:numCache>
                <c:formatCode>General</c:formatCode>
                <c:ptCount val="61"/>
                <c:pt idx="0">
                  <c:v>0.0</c:v>
                </c:pt>
                <c:pt idx="1">
                  <c:v>0.0</c:v>
                </c:pt>
                <c:pt idx="2">
                  <c:v>0.0</c:v>
                </c:pt>
                <c:pt idx="3">
                  <c:v>0.0</c:v>
                </c:pt>
                <c:pt idx="4">
                  <c:v>7.95732041883839E-292</c:v>
                </c:pt>
                <c:pt idx="5">
                  <c:v>4.87628090880183E-256</c:v>
                </c:pt>
                <c:pt idx="6">
                  <c:v>1.31193141853073E-222</c:v>
                </c:pt>
                <c:pt idx="7">
                  <c:v>1.55074095490988E-191</c:v>
                </c:pt>
                <c:pt idx="8">
                  <c:v>8.06033418986974E-163</c:v>
                </c:pt>
                <c:pt idx="9">
                  <c:v>1.844309612008E-136</c:v>
                </c:pt>
                <c:pt idx="10">
                  <c:v>1.86038892729099E-112</c:v>
                </c:pt>
                <c:pt idx="11">
                  <c:v>8.28870025870171E-91</c:v>
                </c:pt>
                <c:pt idx="12">
                  <c:v>1.63532527357116E-71</c:v>
                </c:pt>
                <c:pt idx="13">
                  <c:v>1.43397325929194E-54</c:v>
                </c:pt>
                <c:pt idx="14">
                  <c:v>5.61868721560178E-40</c:v>
                </c:pt>
                <c:pt idx="15">
                  <c:v>9.9206213131685E-28</c:v>
                </c:pt>
                <c:pt idx="16">
                  <c:v>8.00604417077744E-18</c:v>
                </c:pt>
                <c:pt idx="17">
                  <c:v>3.03288841533774E-10</c:v>
                </c:pt>
                <c:pt idx="18">
                  <c:v>5.71978273130237E-5</c:v>
                </c:pt>
                <c:pt idx="19">
                  <c:v>0.063385642286706</c:v>
                </c:pt>
                <c:pt idx="20">
                  <c:v>0.789277832032632</c:v>
                </c:pt>
                <c:pt idx="21">
                  <c:v>0.98</c:v>
                </c:pt>
                <c:pt idx="22">
                  <c:v>0.999999976942098</c:v>
                </c:pt>
                <c:pt idx="23">
                  <c:v>0.999999999999997</c:v>
                </c:pt>
                <c:pt idx="24">
                  <c:v>1.0</c:v>
                </c:pt>
                <c:pt idx="25">
                  <c:v>1.0</c:v>
                </c:pt>
                <c:pt idx="26">
                  <c:v>1.0</c:v>
                </c:pt>
                <c:pt idx="27">
                  <c:v>1.0</c:v>
                </c:pt>
                <c:pt idx="28">
                  <c:v>1.0</c:v>
                </c:pt>
                <c:pt idx="29">
                  <c:v>1.0</c:v>
                </c:pt>
                <c:pt idx="30">
                  <c:v>1.0</c:v>
                </c:pt>
                <c:pt idx="31">
                  <c:v>1.0</c:v>
                </c:pt>
                <c:pt idx="32">
                  <c:v>1.0</c:v>
                </c:pt>
                <c:pt idx="33">
                  <c:v>1.0</c:v>
                </c:pt>
                <c:pt idx="34">
                  <c:v>1.0</c:v>
                </c:pt>
                <c:pt idx="35">
                  <c:v>1.0</c:v>
                </c:pt>
                <c:pt idx="36">
                  <c:v>1.0</c:v>
                </c:pt>
                <c:pt idx="37">
                  <c:v>1.0</c:v>
                </c:pt>
                <c:pt idx="38">
                  <c:v>1.0</c:v>
                </c:pt>
                <c:pt idx="39">
                  <c:v>1.0</c:v>
                </c:pt>
                <c:pt idx="40">
                  <c:v>1.0</c:v>
                </c:pt>
                <c:pt idx="41">
                  <c:v>1.0</c:v>
                </c:pt>
                <c:pt idx="42">
                  <c:v>1.0</c:v>
                </c:pt>
                <c:pt idx="43">
                  <c:v>1.0</c:v>
                </c:pt>
                <c:pt idx="44">
                  <c:v>1.0</c:v>
                </c:pt>
                <c:pt idx="45">
                  <c:v>1.0</c:v>
                </c:pt>
                <c:pt idx="46">
                  <c:v>1.0</c:v>
                </c:pt>
                <c:pt idx="47">
                  <c:v>1.0</c:v>
                </c:pt>
                <c:pt idx="48">
                  <c:v>1.0</c:v>
                </c:pt>
                <c:pt idx="49">
                  <c:v>1.0</c:v>
                </c:pt>
                <c:pt idx="50">
                  <c:v>1.0</c:v>
                </c:pt>
                <c:pt idx="51">
                  <c:v>1.0</c:v>
                </c:pt>
                <c:pt idx="52">
                  <c:v>1.0</c:v>
                </c:pt>
                <c:pt idx="53">
                  <c:v>1.0</c:v>
                </c:pt>
                <c:pt idx="54">
                  <c:v>1.0</c:v>
                </c:pt>
                <c:pt idx="55">
                  <c:v>1.0</c:v>
                </c:pt>
                <c:pt idx="56">
                  <c:v>1.0</c:v>
                </c:pt>
                <c:pt idx="57">
                  <c:v>1.0</c:v>
                </c:pt>
                <c:pt idx="58">
                  <c:v>1.0</c:v>
                </c:pt>
                <c:pt idx="59">
                  <c:v>1.0</c:v>
                </c:pt>
                <c:pt idx="60">
                  <c:v>1.0</c:v>
                </c:pt>
              </c:numCache>
            </c:numRef>
          </c:yVal>
          <c:smooth val="1"/>
          <c:extLst xmlns:c16r2="http://schemas.microsoft.com/office/drawing/2015/06/chart">
            <c:ext xmlns:c16="http://schemas.microsoft.com/office/drawing/2014/chart" uri="{C3380CC4-5D6E-409C-BE32-E72D297353CC}">
              <c16:uniqueId val="{00000000-1B01-4B9E-8AF3-B6DB9E1A6AC0}"/>
            </c:ext>
          </c:extLst>
        </c:ser>
        <c:ser>
          <c:idx val="1"/>
          <c:order val="1"/>
          <c:tx>
            <c:strRef>
              <c:f>Sheet1!$C$1</c:f>
              <c:strCache>
                <c:ptCount val="1"/>
                <c:pt idx="0">
                  <c:v>Column1</c:v>
                </c:pt>
              </c:strCache>
            </c:strRef>
          </c:tx>
          <c:spPr>
            <a:ln w="57150" cap="rnd">
              <a:solidFill>
                <a:schemeClr val="accent2"/>
              </a:solidFill>
              <a:round/>
            </a:ln>
            <a:effectLst/>
          </c:spPr>
          <c:marker>
            <c:symbol val="none"/>
          </c:marker>
          <c:xVal>
            <c:numRef>
              <c:f>Sheet1!$A$2:$A$62</c:f>
              <c:numCache>
                <c:formatCode>General</c:formatCode>
                <c:ptCount val="61"/>
                <c:pt idx="0">
                  <c:v>0.256</c:v>
                </c:pt>
                <c:pt idx="1">
                  <c:v>0.32</c:v>
                </c:pt>
                <c:pt idx="2">
                  <c:v>0.384</c:v>
                </c:pt>
                <c:pt idx="3">
                  <c:v>0.448</c:v>
                </c:pt>
                <c:pt idx="4">
                  <c:v>0.512</c:v>
                </c:pt>
                <c:pt idx="5">
                  <c:v>0.575999999999999</c:v>
                </c:pt>
                <c:pt idx="6">
                  <c:v>0.64</c:v>
                </c:pt>
                <c:pt idx="7">
                  <c:v>0.703999999999999</c:v>
                </c:pt>
                <c:pt idx="8">
                  <c:v>0.768</c:v>
                </c:pt>
                <c:pt idx="9">
                  <c:v>0.831999999999999</c:v>
                </c:pt>
                <c:pt idx="10">
                  <c:v>0.896</c:v>
                </c:pt>
                <c:pt idx="11">
                  <c:v>0.959999999999999</c:v>
                </c:pt>
                <c:pt idx="12">
                  <c:v>1.024</c:v>
                </c:pt>
                <c:pt idx="13">
                  <c:v>1.088</c:v>
                </c:pt>
                <c:pt idx="14">
                  <c:v>1.15199999999999</c:v>
                </c:pt>
                <c:pt idx="15">
                  <c:v>1.21599999999999</c:v>
                </c:pt>
                <c:pt idx="16">
                  <c:v>1.28</c:v>
                </c:pt>
                <c:pt idx="17">
                  <c:v>1.344</c:v>
                </c:pt>
                <c:pt idx="18">
                  <c:v>1.407999999999989</c:v>
                </c:pt>
                <c:pt idx="19">
                  <c:v>1.47199999999999</c:v>
                </c:pt>
                <c:pt idx="20">
                  <c:v>1.536</c:v>
                </c:pt>
                <c:pt idx="21">
                  <c:v>1.6</c:v>
                </c:pt>
                <c:pt idx="22">
                  <c:v>1.66399999999999</c:v>
                </c:pt>
                <c:pt idx="23">
                  <c:v>1.72799999999999</c:v>
                </c:pt>
                <c:pt idx="24">
                  <c:v>1.792</c:v>
                </c:pt>
                <c:pt idx="25">
                  <c:v>1.856</c:v>
                </c:pt>
                <c:pt idx="26">
                  <c:v>1.919999999999989</c:v>
                </c:pt>
                <c:pt idx="27">
                  <c:v>1.98399999999999</c:v>
                </c:pt>
                <c:pt idx="28">
                  <c:v>2.048</c:v>
                </c:pt>
                <c:pt idx="29">
                  <c:v>2.112</c:v>
                </c:pt>
                <c:pt idx="30">
                  <c:v>2.176</c:v>
                </c:pt>
                <c:pt idx="31">
                  <c:v>2.24</c:v>
                </c:pt>
                <c:pt idx="32">
                  <c:v>2.30399999999999</c:v>
                </c:pt>
                <c:pt idx="33">
                  <c:v>2.36799999999999</c:v>
                </c:pt>
                <c:pt idx="34">
                  <c:v>2.43199999999999</c:v>
                </c:pt>
                <c:pt idx="35">
                  <c:v>2.495999999999988</c:v>
                </c:pt>
                <c:pt idx="36">
                  <c:v>2.56</c:v>
                </c:pt>
                <c:pt idx="37">
                  <c:v>2.624</c:v>
                </c:pt>
                <c:pt idx="38">
                  <c:v>2.688</c:v>
                </c:pt>
                <c:pt idx="39">
                  <c:v>2.75199999999999</c:v>
                </c:pt>
                <c:pt idx="40">
                  <c:v>2.81599999999999</c:v>
                </c:pt>
                <c:pt idx="41">
                  <c:v>2.87999999999999</c:v>
                </c:pt>
                <c:pt idx="42">
                  <c:v>2.94399999999999</c:v>
                </c:pt>
                <c:pt idx="43">
                  <c:v>3.008</c:v>
                </c:pt>
                <c:pt idx="44">
                  <c:v>3.072</c:v>
                </c:pt>
                <c:pt idx="45">
                  <c:v>3.136</c:v>
                </c:pt>
                <c:pt idx="46">
                  <c:v>3.2</c:v>
                </c:pt>
                <c:pt idx="47">
                  <c:v>3.26399999999999</c:v>
                </c:pt>
                <c:pt idx="48">
                  <c:v>3.32799999999999</c:v>
                </c:pt>
                <c:pt idx="49">
                  <c:v>3.39199999999999</c:v>
                </c:pt>
                <c:pt idx="50">
                  <c:v>3.45599999999999</c:v>
                </c:pt>
                <c:pt idx="51">
                  <c:v>3.52</c:v>
                </c:pt>
                <c:pt idx="52">
                  <c:v>3.584</c:v>
                </c:pt>
                <c:pt idx="53">
                  <c:v>3.648</c:v>
                </c:pt>
                <c:pt idx="54">
                  <c:v>3.712</c:v>
                </c:pt>
                <c:pt idx="55">
                  <c:v>3.77599999999999</c:v>
                </c:pt>
                <c:pt idx="56">
                  <c:v>3.83999999999999</c:v>
                </c:pt>
                <c:pt idx="57">
                  <c:v>3.90399999999999</c:v>
                </c:pt>
                <c:pt idx="58">
                  <c:v>3.96799999999999</c:v>
                </c:pt>
                <c:pt idx="59">
                  <c:v>4.032</c:v>
                </c:pt>
                <c:pt idx="60">
                  <c:v>4.096</c:v>
                </c:pt>
              </c:numCache>
            </c:numRef>
          </c:xVal>
          <c:yVal>
            <c:numRef>
              <c:f>Sheet1!$C$2:$C$62</c:f>
              <c:numCache>
                <c:formatCode>General</c:formatCode>
                <c:ptCount val="61"/>
                <c:pt idx="0">
                  <c:v>4.52348241781279E-126</c:v>
                </c:pt>
                <c:pt idx="1">
                  <c:v>1.53489504723351E-114</c:v>
                </c:pt>
                <c:pt idx="2">
                  <c:v>1.42965338188422E-103</c:v>
                </c:pt>
                <c:pt idx="3">
                  <c:v>3.65632350042749E-93</c:v>
                </c:pt>
                <c:pt idx="4">
                  <c:v>2.56835619269657E-83</c:v>
                </c:pt>
                <c:pt idx="5">
                  <c:v>4.95703289766886E-74</c:v>
                </c:pt>
                <c:pt idx="6">
                  <c:v>2.62986582078674E-65</c:v>
                </c:pt>
                <c:pt idx="7">
                  <c:v>3.83723392543623E-57</c:v>
                </c:pt>
                <c:pt idx="8">
                  <c:v>1.54082326983449E-49</c:v>
                </c:pt>
                <c:pt idx="9">
                  <c:v>1.70403599210453E-42</c:v>
                </c:pt>
                <c:pt idx="10">
                  <c:v>5.19545571168521E-36</c:v>
                </c:pt>
                <c:pt idx="11">
                  <c:v>4.37252469790571E-30</c:v>
                </c:pt>
                <c:pt idx="12">
                  <c:v>1.01745008669771E-24</c:v>
                </c:pt>
                <c:pt idx="13">
                  <c:v>6.56009115731236E-20</c:v>
                </c:pt>
                <c:pt idx="14">
                  <c:v>1.1754817518295E-15</c:v>
                </c:pt>
                <c:pt idx="15">
                  <c:v>5.87848486322468E-12</c:v>
                </c:pt>
                <c:pt idx="16">
                  <c:v>8.25601394194037E-9</c:v>
                </c:pt>
                <c:pt idx="17">
                  <c:v>3.28814889910227E-6</c:v>
                </c:pt>
                <c:pt idx="18">
                  <c:v>0.000377403181191352</c:v>
                </c:pt>
                <c:pt idx="19">
                  <c:v>0.0128487333177164</c:v>
                </c:pt>
                <c:pt idx="20">
                  <c:v>0.137273736835033</c:v>
                </c:pt>
                <c:pt idx="21">
                  <c:v>0.518127001938993</c:v>
                </c:pt>
                <c:pt idx="22">
                  <c:v>0.881705698458728</c:v>
                </c:pt>
                <c:pt idx="23">
                  <c:v>0.989874375573992</c:v>
                </c:pt>
                <c:pt idx="24">
                  <c:v>0.999729674885737</c:v>
                </c:pt>
                <c:pt idx="25">
                  <c:v>0.999997865805903</c:v>
                </c:pt>
                <c:pt idx="26">
                  <c:v>0.999999995152212</c:v>
                </c:pt>
                <c:pt idx="27">
                  <c:v>0.99999999999688</c:v>
                </c:pt>
                <c:pt idx="28">
                  <c:v>0.999999999999999</c:v>
                </c:pt>
                <c:pt idx="29">
                  <c:v>1.0</c:v>
                </c:pt>
                <c:pt idx="30">
                  <c:v>1.0</c:v>
                </c:pt>
                <c:pt idx="31">
                  <c:v>1.0</c:v>
                </c:pt>
                <c:pt idx="32">
                  <c:v>1.0</c:v>
                </c:pt>
                <c:pt idx="33">
                  <c:v>1.0</c:v>
                </c:pt>
                <c:pt idx="34">
                  <c:v>1.0</c:v>
                </c:pt>
                <c:pt idx="35">
                  <c:v>1.0</c:v>
                </c:pt>
                <c:pt idx="36">
                  <c:v>1.0</c:v>
                </c:pt>
                <c:pt idx="37">
                  <c:v>1.0</c:v>
                </c:pt>
                <c:pt idx="38">
                  <c:v>1.0</c:v>
                </c:pt>
                <c:pt idx="39">
                  <c:v>1.0</c:v>
                </c:pt>
                <c:pt idx="40">
                  <c:v>1.0</c:v>
                </c:pt>
                <c:pt idx="41">
                  <c:v>1.0</c:v>
                </c:pt>
                <c:pt idx="42">
                  <c:v>1.0</c:v>
                </c:pt>
                <c:pt idx="43">
                  <c:v>1.0</c:v>
                </c:pt>
                <c:pt idx="44">
                  <c:v>1.0</c:v>
                </c:pt>
                <c:pt idx="45">
                  <c:v>1.0</c:v>
                </c:pt>
                <c:pt idx="46">
                  <c:v>1.0</c:v>
                </c:pt>
                <c:pt idx="47">
                  <c:v>1.0</c:v>
                </c:pt>
                <c:pt idx="48">
                  <c:v>1.0</c:v>
                </c:pt>
                <c:pt idx="49">
                  <c:v>1.0</c:v>
                </c:pt>
                <c:pt idx="50">
                  <c:v>1.0</c:v>
                </c:pt>
                <c:pt idx="51">
                  <c:v>1.0</c:v>
                </c:pt>
                <c:pt idx="52">
                  <c:v>1.0</c:v>
                </c:pt>
                <c:pt idx="53">
                  <c:v>1.0</c:v>
                </c:pt>
                <c:pt idx="54">
                  <c:v>1.0</c:v>
                </c:pt>
                <c:pt idx="55">
                  <c:v>1.0</c:v>
                </c:pt>
                <c:pt idx="56">
                  <c:v>1.0</c:v>
                </c:pt>
                <c:pt idx="57">
                  <c:v>1.0</c:v>
                </c:pt>
                <c:pt idx="58">
                  <c:v>1.0</c:v>
                </c:pt>
                <c:pt idx="59">
                  <c:v>1.0</c:v>
                </c:pt>
                <c:pt idx="60">
                  <c:v>1.0</c:v>
                </c:pt>
              </c:numCache>
            </c:numRef>
          </c:yVal>
          <c:smooth val="1"/>
          <c:extLst xmlns:c16r2="http://schemas.microsoft.com/office/drawing/2015/06/chart">
            <c:ext xmlns:c16="http://schemas.microsoft.com/office/drawing/2014/chart" uri="{C3380CC4-5D6E-409C-BE32-E72D297353CC}">
              <c16:uniqueId val="{00000001-1B01-4B9E-8AF3-B6DB9E1A6AC0}"/>
            </c:ext>
          </c:extLst>
        </c:ser>
        <c:ser>
          <c:idx val="2"/>
          <c:order val="2"/>
          <c:tx>
            <c:strRef>
              <c:f>Sheet1!$D$1</c:f>
              <c:strCache>
                <c:ptCount val="1"/>
                <c:pt idx="0">
                  <c:v>Column2</c:v>
                </c:pt>
              </c:strCache>
            </c:strRef>
          </c:tx>
          <c:spPr>
            <a:ln w="57150" cap="rnd">
              <a:solidFill>
                <a:schemeClr val="accent3"/>
              </a:solidFill>
              <a:round/>
            </a:ln>
            <a:effectLst/>
          </c:spPr>
          <c:marker>
            <c:symbol val="none"/>
          </c:marker>
          <c:xVal>
            <c:numRef>
              <c:f>Sheet1!$A$2:$A$62</c:f>
              <c:numCache>
                <c:formatCode>General</c:formatCode>
                <c:ptCount val="61"/>
                <c:pt idx="0">
                  <c:v>0.256</c:v>
                </c:pt>
                <c:pt idx="1">
                  <c:v>0.32</c:v>
                </c:pt>
                <c:pt idx="2">
                  <c:v>0.384</c:v>
                </c:pt>
                <c:pt idx="3">
                  <c:v>0.448</c:v>
                </c:pt>
                <c:pt idx="4">
                  <c:v>0.512</c:v>
                </c:pt>
                <c:pt idx="5">
                  <c:v>0.575999999999999</c:v>
                </c:pt>
                <c:pt idx="6">
                  <c:v>0.64</c:v>
                </c:pt>
                <c:pt idx="7">
                  <c:v>0.703999999999999</c:v>
                </c:pt>
                <c:pt idx="8">
                  <c:v>0.768</c:v>
                </c:pt>
                <c:pt idx="9">
                  <c:v>0.831999999999999</c:v>
                </c:pt>
                <c:pt idx="10">
                  <c:v>0.896</c:v>
                </c:pt>
                <c:pt idx="11">
                  <c:v>0.959999999999999</c:v>
                </c:pt>
                <c:pt idx="12">
                  <c:v>1.024</c:v>
                </c:pt>
                <c:pt idx="13">
                  <c:v>1.088</c:v>
                </c:pt>
                <c:pt idx="14">
                  <c:v>1.15199999999999</c:v>
                </c:pt>
                <c:pt idx="15">
                  <c:v>1.21599999999999</c:v>
                </c:pt>
                <c:pt idx="16">
                  <c:v>1.28</c:v>
                </c:pt>
                <c:pt idx="17">
                  <c:v>1.344</c:v>
                </c:pt>
                <c:pt idx="18">
                  <c:v>1.407999999999989</c:v>
                </c:pt>
                <c:pt idx="19">
                  <c:v>1.47199999999999</c:v>
                </c:pt>
                <c:pt idx="20">
                  <c:v>1.536</c:v>
                </c:pt>
                <c:pt idx="21">
                  <c:v>1.6</c:v>
                </c:pt>
                <c:pt idx="22">
                  <c:v>1.66399999999999</c:v>
                </c:pt>
                <c:pt idx="23">
                  <c:v>1.72799999999999</c:v>
                </c:pt>
                <c:pt idx="24">
                  <c:v>1.792</c:v>
                </c:pt>
                <c:pt idx="25">
                  <c:v>1.856</c:v>
                </c:pt>
                <c:pt idx="26">
                  <c:v>1.919999999999989</c:v>
                </c:pt>
                <c:pt idx="27">
                  <c:v>1.98399999999999</c:v>
                </c:pt>
                <c:pt idx="28">
                  <c:v>2.048</c:v>
                </c:pt>
                <c:pt idx="29">
                  <c:v>2.112</c:v>
                </c:pt>
                <c:pt idx="30">
                  <c:v>2.176</c:v>
                </c:pt>
                <c:pt idx="31">
                  <c:v>2.24</c:v>
                </c:pt>
                <c:pt idx="32">
                  <c:v>2.30399999999999</c:v>
                </c:pt>
                <c:pt idx="33">
                  <c:v>2.36799999999999</c:v>
                </c:pt>
                <c:pt idx="34">
                  <c:v>2.43199999999999</c:v>
                </c:pt>
                <c:pt idx="35">
                  <c:v>2.495999999999988</c:v>
                </c:pt>
                <c:pt idx="36">
                  <c:v>2.56</c:v>
                </c:pt>
                <c:pt idx="37">
                  <c:v>2.624</c:v>
                </c:pt>
                <c:pt idx="38">
                  <c:v>2.688</c:v>
                </c:pt>
                <c:pt idx="39">
                  <c:v>2.75199999999999</c:v>
                </c:pt>
                <c:pt idx="40">
                  <c:v>2.81599999999999</c:v>
                </c:pt>
                <c:pt idx="41">
                  <c:v>2.87999999999999</c:v>
                </c:pt>
                <c:pt idx="42">
                  <c:v>2.94399999999999</c:v>
                </c:pt>
                <c:pt idx="43">
                  <c:v>3.008</c:v>
                </c:pt>
                <c:pt idx="44">
                  <c:v>3.072</c:v>
                </c:pt>
                <c:pt idx="45">
                  <c:v>3.136</c:v>
                </c:pt>
                <c:pt idx="46">
                  <c:v>3.2</c:v>
                </c:pt>
                <c:pt idx="47">
                  <c:v>3.26399999999999</c:v>
                </c:pt>
                <c:pt idx="48">
                  <c:v>3.32799999999999</c:v>
                </c:pt>
                <c:pt idx="49">
                  <c:v>3.39199999999999</c:v>
                </c:pt>
                <c:pt idx="50">
                  <c:v>3.45599999999999</c:v>
                </c:pt>
                <c:pt idx="51">
                  <c:v>3.52</c:v>
                </c:pt>
                <c:pt idx="52">
                  <c:v>3.584</c:v>
                </c:pt>
                <c:pt idx="53">
                  <c:v>3.648</c:v>
                </c:pt>
                <c:pt idx="54">
                  <c:v>3.712</c:v>
                </c:pt>
                <c:pt idx="55">
                  <c:v>3.77599999999999</c:v>
                </c:pt>
                <c:pt idx="56">
                  <c:v>3.83999999999999</c:v>
                </c:pt>
                <c:pt idx="57">
                  <c:v>3.90399999999999</c:v>
                </c:pt>
                <c:pt idx="58">
                  <c:v>3.96799999999999</c:v>
                </c:pt>
                <c:pt idx="59">
                  <c:v>4.032</c:v>
                </c:pt>
                <c:pt idx="60">
                  <c:v>4.096</c:v>
                </c:pt>
              </c:numCache>
            </c:numRef>
          </c:xVal>
          <c:yVal>
            <c:numRef>
              <c:f>Sheet1!$D$2:$D$62</c:f>
              <c:numCache>
                <c:formatCode>General</c:formatCode>
                <c:ptCount val="61"/>
                <c:pt idx="0">
                  <c:v>1.12574748794594E-111</c:v>
                </c:pt>
                <c:pt idx="1">
                  <c:v>6.26301271365318E-102</c:v>
                </c:pt>
                <c:pt idx="2">
                  <c:v>1.22917101031665E-92</c:v>
                </c:pt>
                <c:pt idx="3">
                  <c:v>8.51191532941533E-84</c:v>
                </c:pt>
                <c:pt idx="4">
                  <c:v>2.08038322728093E-75</c:v>
                </c:pt>
                <c:pt idx="5">
                  <c:v>1.79512590494794E-67</c:v>
                </c:pt>
                <c:pt idx="6">
                  <c:v>5.47066856778908E-60</c:v>
                </c:pt>
                <c:pt idx="7">
                  <c:v>5.89071687350622E-53</c:v>
                </c:pt>
                <c:pt idx="8">
                  <c:v>2.24235518577634E-46</c:v>
                </c:pt>
                <c:pt idx="9">
                  <c:v>3.01942437365929E-40</c:v>
                </c:pt>
                <c:pt idx="10">
                  <c:v>1.43934872321173E-34</c:v>
                </c:pt>
                <c:pt idx="11">
                  <c:v>2.43138247999788E-29</c:v>
                </c:pt>
                <c:pt idx="12">
                  <c:v>1.45721669416547E-24</c:v>
                </c:pt>
                <c:pt idx="13">
                  <c:v>3.10367814749769E-20</c:v>
                </c:pt>
                <c:pt idx="14">
                  <c:v>2.35416864297598E-16</c:v>
                </c:pt>
                <c:pt idx="15">
                  <c:v>6.37780101078488E-13</c:v>
                </c:pt>
                <c:pt idx="16">
                  <c:v>6.19667052589759E-10</c:v>
                </c:pt>
                <c:pt idx="17">
                  <c:v>2.17225397145107E-7</c:v>
                </c:pt>
                <c:pt idx="18">
                  <c:v>2.77292507003529E-5</c:v>
                </c:pt>
                <c:pt idx="19">
                  <c:v>0.00130846466860542</c:v>
                </c:pt>
                <c:pt idx="20">
                  <c:v>0.0234268531015899</c:v>
                </c:pt>
                <c:pt idx="21">
                  <c:v>0.167082714152285</c:v>
                </c:pt>
                <c:pt idx="22">
                  <c:v>0.52237083770361</c:v>
                </c:pt>
                <c:pt idx="23">
                  <c:v>0.859475827787731</c:v>
                </c:pt>
                <c:pt idx="24">
                  <c:v>0.982128093317051</c:v>
                </c:pt>
                <c:pt idx="25">
                  <c:v>0.9991009262882</c:v>
                </c:pt>
                <c:pt idx="26">
                  <c:v>0.999982901839198</c:v>
                </c:pt>
                <c:pt idx="27">
                  <c:v>0.999999880048509</c:v>
                </c:pt>
                <c:pt idx="28">
                  <c:v>0.999999999693944</c:v>
                </c:pt>
                <c:pt idx="29">
                  <c:v>0.999999999999718</c:v>
                </c:pt>
                <c:pt idx="30">
                  <c:v>1.0</c:v>
                </c:pt>
                <c:pt idx="31">
                  <c:v>1.0</c:v>
                </c:pt>
                <c:pt idx="32">
                  <c:v>1.0</c:v>
                </c:pt>
                <c:pt idx="33">
                  <c:v>1.0</c:v>
                </c:pt>
                <c:pt idx="34">
                  <c:v>1.0</c:v>
                </c:pt>
                <c:pt idx="35">
                  <c:v>1.0</c:v>
                </c:pt>
                <c:pt idx="36">
                  <c:v>1.0</c:v>
                </c:pt>
                <c:pt idx="37">
                  <c:v>1.0</c:v>
                </c:pt>
                <c:pt idx="38">
                  <c:v>1.0</c:v>
                </c:pt>
                <c:pt idx="39">
                  <c:v>1.0</c:v>
                </c:pt>
                <c:pt idx="40">
                  <c:v>1.0</c:v>
                </c:pt>
                <c:pt idx="41">
                  <c:v>1.0</c:v>
                </c:pt>
                <c:pt idx="42">
                  <c:v>1.0</c:v>
                </c:pt>
                <c:pt idx="43">
                  <c:v>1.0</c:v>
                </c:pt>
                <c:pt idx="44">
                  <c:v>1.0</c:v>
                </c:pt>
                <c:pt idx="45">
                  <c:v>1.0</c:v>
                </c:pt>
                <c:pt idx="46">
                  <c:v>1.0</c:v>
                </c:pt>
                <c:pt idx="47">
                  <c:v>1.0</c:v>
                </c:pt>
                <c:pt idx="48">
                  <c:v>1.0</c:v>
                </c:pt>
                <c:pt idx="49">
                  <c:v>1.0</c:v>
                </c:pt>
                <c:pt idx="50">
                  <c:v>1.0</c:v>
                </c:pt>
                <c:pt idx="51">
                  <c:v>1.0</c:v>
                </c:pt>
                <c:pt idx="52">
                  <c:v>1.0</c:v>
                </c:pt>
                <c:pt idx="53">
                  <c:v>1.0</c:v>
                </c:pt>
                <c:pt idx="54">
                  <c:v>1.0</c:v>
                </c:pt>
                <c:pt idx="55">
                  <c:v>1.0</c:v>
                </c:pt>
                <c:pt idx="56">
                  <c:v>1.0</c:v>
                </c:pt>
                <c:pt idx="57">
                  <c:v>1.0</c:v>
                </c:pt>
                <c:pt idx="58">
                  <c:v>1.0</c:v>
                </c:pt>
                <c:pt idx="59">
                  <c:v>1.0</c:v>
                </c:pt>
                <c:pt idx="60">
                  <c:v>1.0</c:v>
                </c:pt>
              </c:numCache>
            </c:numRef>
          </c:yVal>
          <c:smooth val="1"/>
          <c:extLst xmlns:c16r2="http://schemas.microsoft.com/office/drawing/2015/06/chart">
            <c:ext xmlns:c16="http://schemas.microsoft.com/office/drawing/2014/chart" uri="{C3380CC4-5D6E-409C-BE32-E72D297353CC}">
              <c16:uniqueId val="{00000002-1B01-4B9E-8AF3-B6DB9E1A6AC0}"/>
            </c:ext>
          </c:extLst>
        </c:ser>
        <c:ser>
          <c:idx val="3"/>
          <c:order val="3"/>
          <c:tx>
            <c:strRef>
              <c:f>Sheet1!$E$1</c:f>
              <c:strCache>
                <c:ptCount val="1"/>
                <c:pt idx="0">
                  <c:v>Column3</c:v>
                </c:pt>
              </c:strCache>
            </c:strRef>
          </c:tx>
          <c:spPr>
            <a:ln w="57150" cap="rnd">
              <a:solidFill>
                <a:schemeClr val="accent4"/>
              </a:solidFill>
              <a:round/>
            </a:ln>
            <a:effectLst/>
          </c:spPr>
          <c:marker>
            <c:symbol val="none"/>
          </c:marker>
          <c:xVal>
            <c:numRef>
              <c:f>Sheet1!$A$2:$A$62</c:f>
              <c:numCache>
                <c:formatCode>General</c:formatCode>
                <c:ptCount val="61"/>
                <c:pt idx="0">
                  <c:v>0.256</c:v>
                </c:pt>
                <c:pt idx="1">
                  <c:v>0.32</c:v>
                </c:pt>
                <c:pt idx="2">
                  <c:v>0.384</c:v>
                </c:pt>
                <c:pt idx="3">
                  <c:v>0.448</c:v>
                </c:pt>
                <c:pt idx="4">
                  <c:v>0.512</c:v>
                </c:pt>
                <c:pt idx="5">
                  <c:v>0.575999999999999</c:v>
                </c:pt>
                <c:pt idx="6">
                  <c:v>0.64</c:v>
                </c:pt>
                <c:pt idx="7">
                  <c:v>0.703999999999999</c:v>
                </c:pt>
                <c:pt idx="8">
                  <c:v>0.768</c:v>
                </c:pt>
                <c:pt idx="9">
                  <c:v>0.831999999999999</c:v>
                </c:pt>
                <c:pt idx="10">
                  <c:v>0.896</c:v>
                </c:pt>
                <c:pt idx="11">
                  <c:v>0.959999999999999</c:v>
                </c:pt>
                <c:pt idx="12">
                  <c:v>1.024</c:v>
                </c:pt>
                <c:pt idx="13">
                  <c:v>1.088</c:v>
                </c:pt>
                <c:pt idx="14">
                  <c:v>1.15199999999999</c:v>
                </c:pt>
                <c:pt idx="15">
                  <c:v>1.21599999999999</c:v>
                </c:pt>
                <c:pt idx="16">
                  <c:v>1.28</c:v>
                </c:pt>
                <c:pt idx="17">
                  <c:v>1.344</c:v>
                </c:pt>
                <c:pt idx="18">
                  <c:v>1.407999999999989</c:v>
                </c:pt>
                <c:pt idx="19">
                  <c:v>1.47199999999999</c:v>
                </c:pt>
                <c:pt idx="20">
                  <c:v>1.536</c:v>
                </c:pt>
                <c:pt idx="21">
                  <c:v>1.6</c:v>
                </c:pt>
                <c:pt idx="22">
                  <c:v>1.66399999999999</c:v>
                </c:pt>
                <c:pt idx="23">
                  <c:v>1.72799999999999</c:v>
                </c:pt>
                <c:pt idx="24">
                  <c:v>1.792</c:v>
                </c:pt>
                <c:pt idx="25">
                  <c:v>1.856</c:v>
                </c:pt>
                <c:pt idx="26">
                  <c:v>1.919999999999989</c:v>
                </c:pt>
                <c:pt idx="27">
                  <c:v>1.98399999999999</c:v>
                </c:pt>
                <c:pt idx="28">
                  <c:v>2.048</c:v>
                </c:pt>
                <c:pt idx="29">
                  <c:v>2.112</c:v>
                </c:pt>
                <c:pt idx="30">
                  <c:v>2.176</c:v>
                </c:pt>
                <c:pt idx="31">
                  <c:v>2.24</c:v>
                </c:pt>
                <c:pt idx="32">
                  <c:v>2.30399999999999</c:v>
                </c:pt>
                <c:pt idx="33">
                  <c:v>2.36799999999999</c:v>
                </c:pt>
                <c:pt idx="34">
                  <c:v>2.43199999999999</c:v>
                </c:pt>
                <c:pt idx="35">
                  <c:v>2.495999999999988</c:v>
                </c:pt>
                <c:pt idx="36">
                  <c:v>2.56</c:v>
                </c:pt>
                <c:pt idx="37">
                  <c:v>2.624</c:v>
                </c:pt>
                <c:pt idx="38">
                  <c:v>2.688</c:v>
                </c:pt>
                <c:pt idx="39">
                  <c:v>2.75199999999999</c:v>
                </c:pt>
                <c:pt idx="40">
                  <c:v>2.81599999999999</c:v>
                </c:pt>
                <c:pt idx="41">
                  <c:v>2.87999999999999</c:v>
                </c:pt>
                <c:pt idx="42">
                  <c:v>2.94399999999999</c:v>
                </c:pt>
                <c:pt idx="43">
                  <c:v>3.008</c:v>
                </c:pt>
                <c:pt idx="44">
                  <c:v>3.072</c:v>
                </c:pt>
                <c:pt idx="45">
                  <c:v>3.136</c:v>
                </c:pt>
                <c:pt idx="46">
                  <c:v>3.2</c:v>
                </c:pt>
                <c:pt idx="47">
                  <c:v>3.26399999999999</c:v>
                </c:pt>
                <c:pt idx="48">
                  <c:v>3.32799999999999</c:v>
                </c:pt>
                <c:pt idx="49">
                  <c:v>3.39199999999999</c:v>
                </c:pt>
                <c:pt idx="50">
                  <c:v>3.45599999999999</c:v>
                </c:pt>
                <c:pt idx="51">
                  <c:v>3.52</c:v>
                </c:pt>
                <c:pt idx="52">
                  <c:v>3.584</c:v>
                </c:pt>
                <c:pt idx="53">
                  <c:v>3.648</c:v>
                </c:pt>
                <c:pt idx="54">
                  <c:v>3.712</c:v>
                </c:pt>
                <c:pt idx="55">
                  <c:v>3.77599999999999</c:v>
                </c:pt>
                <c:pt idx="56">
                  <c:v>3.83999999999999</c:v>
                </c:pt>
                <c:pt idx="57">
                  <c:v>3.90399999999999</c:v>
                </c:pt>
                <c:pt idx="58">
                  <c:v>3.96799999999999</c:v>
                </c:pt>
                <c:pt idx="59">
                  <c:v>4.032</c:v>
                </c:pt>
                <c:pt idx="60">
                  <c:v>4.096</c:v>
                </c:pt>
              </c:numCache>
            </c:numRef>
          </c:xVal>
          <c:yVal>
            <c:numRef>
              <c:f>Sheet1!$E$2:$E$62</c:f>
              <c:numCache>
                <c:formatCode>General</c:formatCode>
                <c:ptCount val="61"/>
                <c:pt idx="0">
                  <c:v>7.35684789888582E-48</c:v>
                </c:pt>
                <c:pt idx="1">
                  <c:v>6.91378778320961E-44</c:v>
                </c:pt>
                <c:pt idx="2">
                  <c:v>4.30812250007601E-40</c:v>
                </c:pt>
                <c:pt idx="3">
                  <c:v>1.78030963766626E-36</c:v>
                </c:pt>
                <c:pt idx="4">
                  <c:v>4.88022123791885E-33</c:v>
                </c:pt>
                <c:pt idx="5">
                  <c:v>8.87639999384545E-30</c:v>
                </c:pt>
                <c:pt idx="6">
                  <c:v>1.07157843343636E-26</c:v>
                </c:pt>
                <c:pt idx="7">
                  <c:v>8.58936584782459E-24</c:v>
                </c:pt>
                <c:pt idx="8">
                  <c:v>4.5733910026552E-21</c:v>
                </c:pt>
                <c:pt idx="9">
                  <c:v>1.61838997574925E-18</c:v>
                </c:pt>
                <c:pt idx="10">
                  <c:v>3.80864862680313E-16</c:v>
                </c:pt>
                <c:pt idx="11">
                  <c:v>5.96538536546968E-14</c:v>
                </c:pt>
                <c:pt idx="12">
                  <c:v>6.22449309393329E-12</c:v>
                </c:pt>
                <c:pt idx="13">
                  <c:v>4.33205159819986E-10</c:v>
                </c:pt>
                <c:pt idx="14">
                  <c:v>2.01409993038433E-8</c:v>
                </c:pt>
                <c:pt idx="15">
                  <c:v>6.26822639712077E-7</c:v>
                </c:pt>
                <c:pt idx="16">
                  <c:v>1.3093466624001E-5</c:v>
                </c:pt>
                <c:pt idx="17">
                  <c:v>0.000184249515887712</c:v>
                </c:pt>
                <c:pt idx="18">
                  <c:v>0.00175562824230111</c:v>
                </c:pt>
                <c:pt idx="19">
                  <c:v>0.011411602310966</c:v>
                </c:pt>
                <c:pt idx="20">
                  <c:v>0.0511572285112733</c:v>
                </c:pt>
                <c:pt idx="21">
                  <c:v>0.160820994219403</c:v>
                </c:pt>
                <c:pt idx="22">
                  <c:v>0.363753636223106</c:v>
                </c:pt>
                <c:pt idx="23">
                  <c:v>0.615698465843436</c:v>
                </c:pt>
                <c:pt idx="24">
                  <c:v>0.825581776222895</c:v>
                </c:pt>
                <c:pt idx="25">
                  <c:v>0.942888666558224</c:v>
                </c:pt>
                <c:pt idx="26">
                  <c:v>0.986863093994666</c:v>
                </c:pt>
                <c:pt idx="27">
                  <c:v>0.997913547293098</c:v>
                </c:pt>
                <c:pt idx="28">
                  <c:v>0.999773773361984</c:v>
                </c:pt>
                <c:pt idx="29">
                  <c:v>0.99998338192675</c:v>
                </c:pt>
                <c:pt idx="30">
                  <c:v>0.999999177341796</c:v>
                </c:pt>
                <c:pt idx="31">
                  <c:v>0.999999972658622</c:v>
                </c:pt>
                <c:pt idx="32">
                  <c:v>0.999999999391608</c:v>
                </c:pt>
                <c:pt idx="33">
                  <c:v>0.999999999990955</c:v>
                </c:pt>
                <c:pt idx="34">
                  <c:v>0.99999999999991</c:v>
                </c:pt>
                <c:pt idx="35">
                  <c:v>0.999999999999999</c:v>
                </c:pt>
                <c:pt idx="36">
                  <c:v>1.0</c:v>
                </c:pt>
                <c:pt idx="37">
                  <c:v>1.0</c:v>
                </c:pt>
                <c:pt idx="38">
                  <c:v>1.0</c:v>
                </c:pt>
                <c:pt idx="39">
                  <c:v>1.0</c:v>
                </c:pt>
                <c:pt idx="40">
                  <c:v>1.0</c:v>
                </c:pt>
                <c:pt idx="41">
                  <c:v>1.0</c:v>
                </c:pt>
                <c:pt idx="42">
                  <c:v>1.0</c:v>
                </c:pt>
                <c:pt idx="43">
                  <c:v>1.0</c:v>
                </c:pt>
                <c:pt idx="44">
                  <c:v>1.0</c:v>
                </c:pt>
                <c:pt idx="45">
                  <c:v>1.0</c:v>
                </c:pt>
                <c:pt idx="46">
                  <c:v>1.0</c:v>
                </c:pt>
                <c:pt idx="47">
                  <c:v>1.0</c:v>
                </c:pt>
                <c:pt idx="48">
                  <c:v>1.0</c:v>
                </c:pt>
                <c:pt idx="49">
                  <c:v>1.0</c:v>
                </c:pt>
                <c:pt idx="50">
                  <c:v>1.0</c:v>
                </c:pt>
                <c:pt idx="51">
                  <c:v>1.0</c:v>
                </c:pt>
                <c:pt idx="52">
                  <c:v>1.0</c:v>
                </c:pt>
                <c:pt idx="53">
                  <c:v>1.0</c:v>
                </c:pt>
                <c:pt idx="54">
                  <c:v>1.0</c:v>
                </c:pt>
                <c:pt idx="55">
                  <c:v>1.0</c:v>
                </c:pt>
                <c:pt idx="56">
                  <c:v>1.0</c:v>
                </c:pt>
                <c:pt idx="57">
                  <c:v>1.0</c:v>
                </c:pt>
                <c:pt idx="58">
                  <c:v>1.0</c:v>
                </c:pt>
                <c:pt idx="59">
                  <c:v>1.0</c:v>
                </c:pt>
                <c:pt idx="60">
                  <c:v>1.0</c:v>
                </c:pt>
              </c:numCache>
            </c:numRef>
          </c:yVal>
          <c:smooth val="1"/>
          <c:extLst xmlns:c16r2="http://schemas.microsoft.com/office/drawing/2015/06/chart">
            <c:ext xmlns:c16="http://schemas.microsoft.com/office/drawing/2014/chart" uri="{C3380CC4-5D6E-409C-BE32-E72D297353CC}">
              <c16:uniqueId val="{00000003-1B01-4B9E-8AF3-B6DB9E1A6AC0}"/>
            </c:ext>
          </c:extLst>
        </c:ser>
        <c:ser>
          <c:idx val="4"/>
          <c:order val="4"/>
          <c:tx>
            <c:strRef>
              <c:f>Sheet1!$F$1</c:f>
              <c:strCache>
                <c:ptCount val="1"/>
                <c:pt idx="0">
                  <c:v>Column4</c:v>
                </c:pt>
              </c:strCache>
            </c:strRef>
          </c:tx>
          <c:spPr>
            <a:ln w="57150" cap="rnd">
              <a:solidFill>
                <a:schemeClr val="accent5"/>
              </a:solidFill>
              <a:round/>
            </a:ln>
            <a:effectLst/>
          </c:spPr>
          <c:marker>
            <c:symbol val="none"/>
          </c:marker>
          <c:xVal>
            <c:numRef>
              <c:f>Sheet1!$A$2:$A$62</c:f>
              <c:numCache>
                <c:formatCode>General</c:formatCode>
                <c:ptCount val="61"/>
                <c:pt idx="0">
                  <c:v>0.256</c:v>
                </c:pt>
                <c:pt idx="1">
                  <c:v>0.32</c:v>
                </c:pt>
                <c:pt idx="2">
                  <c:v>0.384</c:v>
                </c:pt>
                <c:pt idx="3">
                  <c:v>0.448</c:v>
                </c:pt>
                <c:pt idx="4">
                  <c:v>0.512</c:v>
                </c:pt>
                <c:pt idx="5">
                  <c:v>0.575999999999999</c:v>
                </c:pt>
                <c:pt idx="6">
                  <c:v>0.64</c:v>
                </c:pt>
                <c:pt idx="7">
                  <c:v>0.703999999999999</c:v>
                </c:pt>
                <c:pt idx="8">
                  <c:v>0.768</c:v>
                </c:pt>
                <c:pt idx="9">
                  <c:v>0.831999999999999</c:v>
                </c:pt>
                <c:pt idx="10">
                  <c:v>0.896</c:v>
                </c:pt>
                <c:pt idx="11">
                  <c:v>0.959999999999999</c:v>
                </c:pt>
                <c:pt idx="12">
                  <c:v>1.024</c:v>
                </c:pt>
                <c:pt idx="13">
                  <c:v>1.088</c:v>
                </c:pt>
                <c:pt idx="14">
                  <c:v>1.15199999999999</c:v>
                </c:pt>
                <c:pt idx="15">
                  <c:v>1.21599999999999</c:v>
                </c:pt>
                <c:pt idx="16">
                  <c:v>1.28</c:v>
                </c:pt>
                <c:pt idx="17">
                  <c:v>1.344</c:v>
                </c:pt>
                <c:pt idx="18">
                  <c:v>1.407999999999989</c:v>
                </c:pt>
                <c:pt idx="19">
                  <c:v>1.47199999999999</c:v>
                </c:pt>
                <c:pt idx="20">
                  <c:v>1.536</c:v>
                </c:pt>
                <c:pt idx="21">
                  <c:v>1.6</c:v>
                </c:pt>
                <c:pt idx="22">
                  <c:v>1.66399999999999</c:v>
                </c:pt>
                <c:pt idx="23">
                  <c:v>1.72799999999999</c:v>
                </c:pt>
                <c:pt idx="24">
                  <c:v>1.792</c:v>
                </c:pt>
                <c:pt idx="25">
                  <c:v>1.856</c:v>
                </c:pt>
                <c:pt idx="26">
                  <c:v>1.919999999999989</c:v>
                </c:pt>
                <c:pt idx="27">
                  <c:v>1.98399999999999</c:v>
                </c:pt>
                <c:pt idx="28">
                  <c:v>2.048</c:v>
                </c:pt>
                <c:pt idx="29">
                  <c:v>2.112</c:v>
                </c:pt>
                <c:pt idx="30">
                  <c:v>2.176</c:v>
                </c:pt>
                <c:pt idx="31">
                  <c:v>2.24</c:v>
                </c:pt>
                <c:pt idx="32">
                  <c:v>2.30399999999999</c:v>
                </c:pt>
                <c:pt idx="33">
                  <c:v>2.36799999999999</c:v>
                </c:pt>
                <c:pt idx="34">
                  <c:v>2.43199999999999</c:v>
                </c:pt>
                <c:pt idx="35">
                  <c:v>2.495999999999988</c:v>
                </c:pt>
                <c:pt idx="36">
                  <c:v>2.56</c:v>
                </c:pt>
                <c:pt idx="37">
                  <c:v>2.624</c:v>
                </c:pt>
                <c:pt idx="38">
                  <c:v>2.688</c:v>
                </c:pt>
                <c:pt idx="39">
                  <c:v>2.75199999999999</c:v>
                </c:pt>
                <c:pt idx="40">
                  <c:v>2.81599999999999</c:v>
                </c:pt>
                <c:pt idx="41">
                  <c:v>2.87999999999999</c:v>
                </c:pt>
                <c:pt idx="42">
                  <c:v>2.94399999999999</c:v>
                </c:pt>
                <c:pt idx="43">
                  <c:v>3.008</c:v>
                </c:pt>
                <c:pt idx="44">
                  <c:v>3.072</c:v>
                </c:pt>
                <c:pt idx="45">
                  <c:v>3.136</c:v>
                </c:pt>
                <c:pt idx="46">
                  <c:v>3.2</c:v>
                </c:pt>
                <c:pt idx="47">
                  <c:v>3.26399999999999</c:v>
                </c:pt>
                <c:pt idx="48">
                  <c:v>3.32799999999999</c:v>
                </c:pt>
                <c:pt idx="49">
                  <c:v>3.39199999999999</c:v>
                </c:pt>
                <c:pt idx="50">
                  <c:v>3.45599999999999</c:v>
                </c:pt>
                <c:pt idx="51">
                  <c:v>3.52</c:v>
                </c:pt>
                <c:pt idx="52">
                  <c:v>3.584</c:v>
                </c:pt>
                <c:pt idx="53">
                  <c:v>3.648</c:v>
                </c:pt>
                <c:pt idx="54">
                  <c:v>3.712</c:v>
                </c:pt>
                <c:pt idx="55">
                  <c:v>3.77599999999999</c:v>
                </c:pt>
                <c:pt idx="56">
                  <c:v>3.83999999999999</c:v>
                </c:pt>
                <c:pt idx="57">
                  <c:v>3.90399999999999</c:v>
                </c:pt>
                <c:pt idx="58">
                  <c:v>3.96799999999999</c:v>
                </c:pt>
                <c:pt idx="59">
                  <c:v>4.032</c:v>
                </c:pt>
                <c:pt idx="60">
                  <c:v>4.096</c:v>
                </c:pt>
              </c:numCache>
            </c:numRef>
          </c:xVal>
          <c:yVal>
            <c:numRef>
              <c:f>Sheet1!$F$2:$F$62</c:f>
              <c:numCache>
                <c:formatCode>General</c:formatCode>
                <c:ptCount val="61"/>
                <c:pt idx="0">
                  <c:v>1.10543248280985E-86</c:v>
                </c:pt>
                <c:pt idx="1">
                  <c:v>1.05500848875557E-79</c:v>
                </c:pt>
                <c:pt idx="2">
                  <c:v>5.05526096493258E-73</c:v>
                </c:pt>
                <c:pt idx="3">
                  <c:v>1.21638771569009E-66</c:v>
                </c:pt>
                <c:pt idx="4">
                  <c:v>1.47004070352472E-60</c:v>
                </c:pt>
                <c:pt idx="5">
                  <c:v>8.92518114747454E-55</c:v>
                </c:pt>
                <c:pt idx="6">
                  <c:v>2.72303198691458E-49</c:v>
                </c:pt>
                <c:pt idx="7">
                  <c:v>4.17612984164548E-44</c:v>
                </c:pt>
                <c:pt idx="8">
                  <c:v>3.22064484049214E-39</c:v>
                </c:pt>
                <c:pt idx="9">
                  <c:v>1.2495451910995E-34</c:v>
                </c:pt>
                <c:pt idx="10">
                  <c:v>2.44024192924167E-30</c:v>
                </c:pt>
                <c:pt idx="11">
                  <c:v>2.40030749963802E-26</c:v>
                </c:pt>
                <c:pt idx="12">
                  <c:v>1.19014582462871E-22</c:v>
                </c:pt>
                <c:pt idx="13">
                  <c:v>2.97759162110974E-19</c:v>
                </c:pt>
                <c:pt idx="14">
                  <c:v>3.76366271594461E-16</c:v>
                </c:pt>
                <c:pt idx="15">
                  <c:v>2.40739398043393E-13</c:v>
                </c:pt>
                <c:pt idx="16">
                  <c:v>7.80933342605985E-11</c:v>
                </c:pt>
                <c:pt idx="17">
                  <c:v>1.28850296605529E-8</c:v>
                </c:pt>
                <c:pt idx="18">
                  <c:v>1.08578054892632E-6</c:v>
                </c:pt>
                <c:pt idx="19">
                  <c:v>4.70065910889482E-5</c:v>
                </c:pt>
                <c:pt idx="20">
                  <c:v>0.0010548979073203</c:v>
                </c:pt>
                <c:pt idx="21">
                  <c:v>0.0124450398781363</c:v>
                </c:pt>
                <c:pt idx="22">
                  <c:v>0.0789920487682089</c:v>
                </c:pt>
                <c:pt idx="23">
                  <c:v>0.28073356590393</c:v>
                </c:pt>
                <c:pt idx="24">
                  <c:v>0.598921559698203</c:v>
                </c:pt>
                <c:pt idx="25">
                  <c:v>0.860324197105636</c:v>
                </c:pt>
                <c:pt idx="26">
                  <c:v>0.972125809117074</c:v>
                </c:pt>
                <c:pt idx="27">
                  <c:v>0.99696723602484</c:v>
                </c:pt>
                <c:pt idx="28">
                  <c:v>0.999825179103421</c:v>
                </c:pt>
                <c:pt idx="29">
                  <c:v>0.999994751126395</c:v>
                </c:pt>
                <c:pt idx="30">
                  <c:v>0.999999918783722</c:v>
                </c:pt>
                <c:pt idx="31">
                  <c:v>0.999999999356852</c:v>
                </c:pt>
                <c:pt idx="32">
                  <c:v>0.999999999997406</c:v>
                </c:pt>
                <c:pt idx="33">
                  <c:v>0.999999999999995</c:v>
                </c:pt>
                <c:pt idx="34">
                  <c:v>1.0</c:v>
                </c:pt>
                <c:pt idx="35">
                  <c:v>1.0</c:v>
                </c:pt>
                <c:pt idx="36">
                  <c:v>1.0</c:v>
                </c:pt>
                <c:pt idx="37">
                  <c:v>1.0</c:v>
                </c:pt>
                <c:pt idx="38">
                  <c:v>1.0</c:v>
                </c:pt>
                <c:pt idx="39">
                  <c:v>1.0</c:v>
                </c:pt>
                <c:pt idx="40">
                  <c:v>1.0</c:v>
                </c:pt>
                <c:pt idx="41">
                  <c:v>1.0</c:v>
                </c:pt>
                <c:pt idx="42">
                  <c:v>1.0</c:v>
                </c:pt>
                <c:pt idx="43">
                  <c:v>1.0</c:v>
                </c:pt>
                <c:pt idx="44">
                  <c:v>1.0</c:v>
                </c:pt>
                <c:pt idx="45">
                  <c:v>1.0</c:v>
                </c:pt>
                <c:pt idx="46">
                  <c:v>1.0</c:v>
                </c:pt>
                <c:pt idx="47">
                  <c:v>1.0</c:v>
                </c:pt>
                <c:pt idx="48">
                  <c:v>1.0</c:v>
                </c:pt>
                <c:pt idx="49">
                  <c:v>1.0</c:v>
                </c:pt>
                <c:pt idx="50">
                  <c:v>1.0</c:v>
                </c:pt>
                <c:pt idx="51">
                  <c:v>1.0</c:v>
                </c:pt>
                <c:pt idx="52">
                  <c:v>1.0</c:v>
                </c:pt>
                <c:pt idx="53">
                  <c:v>1.0</c:v>
                </c:pt>
                <c:pt idx="54">
                  <c:v>1.0</c:v>
                </c:pt>
                <c:pt idx="55">
                  <c:v>1.0</c:v>
                </c:pt>
                <c:pt idx="56">
                  <c:v>1.0</c:v>
                </c:pt>
                <c:pt idx="57">
                  <c:v>1.0</c:v>
                </c:pt>
                <c:pt idx="58">
                  <c:v>1.0</c:v>
                </c:pt>
                <c:pt idx="59">
                  <c:v>1.0</c:v>
                </c:pt>
                <c:pt idx="60">
                  <c:v>1.0</c:v>
                </c:pt>
              </c:numCache>
            </c:numRef>
          </c:yVal>
          <c:smooth val="1"/>
          <c:extLst xmlns:c16r2="http://schemas.microsoft.com/office/drawing/2015/06/chart">
            <c:ext xmlns:c16="http://schemas.microsoft.com/office/drawing/2014/chart" uri="{C3380CC4-5D6E-409C-BE32-E72D297353CC}">
              <c16:uniqueId val="{00000004-1B01-4B9E-8AF3-B6DB9E1A6AC0}"/>
            </c:ext>
          </c:extLst>
        </c:ser>
        <c:ser>
          <c:idx val="5"/>
          <c:order val="5"/>
          <c:tx>
            <c:strRef>
              <c:f>Sheet1!$G$1</c:f>
              <c:strCache>
                <c:ptCount val="1"/>
                <c:pt idx="0">
                  <c:v>Column5</c:v>
                </c:pt>
              </c:strCache>
            </c:strRef>
          </c:tx>
          <c:spPr>
            <a:ln w="57150" cap="rnd">
              <a:solidFill>
                <a:schemeClr val="accent6"/>
              </a:solidFill>
              <a:round/>
            </a:ln>
            <a:effectLst/>
          </c:spPr>
          <c:marker>
            <c:symbol val="none"/>
          </c:marker>
          <c:xVal>
            <c:numRef>
              <c:f>Sheet1!$A$2:$A$62</c:f>
              <c:numCache>
                <c:formatCode>General</c:formatCode>
                <c:ptCount val="61"/>
                <c:pt idx="0">
                  <c:v>0.256</c:v>
                </c:pt>
                <c:pt idx="1">
                  <c:v>0.32</c:v>
                </c:pt>
                <c:pt idx="2">
                  <c:v>0.384</c:v>
                </c:pt>
                <c:pt idx="3">
                  <c:v>0.448</c:v>
                </c:pt>
                <c:pt idx="4">
                  <c:v>0.512</c:v>
                </c:pt>
                <c:pt idx="5">
                  <c:v>0.575999999999999</c:v>
                </c:pt>
                <c:pt idx="6">
                  <c:v>0.64</c:v>
                </c:pt>
                <c:pt idx="7">
                  <c:v>0.703999999999999</c:v>
                </c:pt>
                <c:pt idx="8">
                  <c:v>0.768</c:v>
                </c:pt>
                <c:pt idx="9">
                  <c:v>0.831999999999999</c:v>
                </c:pt>
                <c:pt idx="10">
                  <c:v>0.896</c:v>
                </c:pt>
                <c:pt idx="11">
                  <c:v>0.959999999999999</c:v>
                </c:pt>
                <c:pt idx="12">
                  <c:v>1.024</c:v>
                </c:pt>
                <c:pt idx="13">
                  <c:v>1.088</c:v>
                </c:pt>
                <c:pt idx="14">
                  <c:v>1.15199999999999</c:v>
                </c:pt>
                <c:pt idx="15">
                  <c:v>1.21599999999999</c:v>
                </c:pt>
                <c:pt idx="16">
                  <c:v>1.28</c:v>
                </c:pt>
                <c:pt idx="17">
                  <c:v>1.344</c:v>
                </c:pt>
                <c:pt idx="18">
                  <c:v>1.407999999999989</c:v>
                </c:pt>
                <c:pt idx="19">
                  <c:v>1.47199999999999</c:v>
                </c:pt>
                <c:pt idx="20">
                  <c:v>1.536</c:v>
                </c:pt>
                <c:pt idx="21">
                  <c:v>1.6</c:v>
                </c:pt>
                <c:pt idx="22">
                  <c:v>1.66399999999999</c:v>
                </c:pt>
                <c:pt idx="23">
                  <c:v>1.72799999999999</c:v>
                </c:pt>
                <c:pt idx="24">
                  <c:v>1.792</c:v>
                </c:pt>
                <c:pt idx="25">
                  <c:v>1.856</c:v>
                </c:pt>
                <c:pt idx="26">
                  <c:v>1.919999999999989</c:v>
                </c:pt>
                <c:pt idx="27">
                  <c:v>1.98399999999999</c:v>
                </c:pt>
                <c:pt idx="28">
                  <c:v>2.048</c:v>
                </c:pt>
                <c:pt idx="29">
                  <c:v>2.112</c:v>
                </c:pt>
                <c:pt idx="30">
                  <c:v>2.176</c:v>
                </c:pt>
                <c:pt idx="31">
                  <c:v>2.24</c:v>
                </c:pt>
                <c:pt idx="32">
                  <c:v>2.30399999999999</c:v>
                </c:pt>
                <c:pt idx="33">
                  <c:v>2.36799999999999</c:v>
                </c:pt>
                <c:pt idx="34">
                  <c:v>2.43199999999999</c:v>
                </c:pt>
                <c:pt idx="35">
                  <c:v>2.495999999999988</c:v>
                </c:pt>
                <c:pt idx="36">
                  <c:v>2.56</c:v>
                </c:pt>
                <c:pt idx="37">
                  <c:v>2.624</c:v>
                </c:pt>
                <c:pt idx="38">
                  <c:v>2.688</c:v>
                </c:pt>
                <c:pt idx="39">
                  <c:v>2.75199999999999</c:v>
                </c:pt>
                <c:pt idx="40">
                  <c:v>2.81599999999999</c:v>
                </c:pt>
                <c:pt idx="41">
                  <c:v>2.87999999999999</c:v>
                </c:pt>
                <c:pt idx="42">
                  <c:v>2.94399999999999</c:v>
                </c:pt>
                <c:pt idx="43">
                  <c:v>3.008</c:v>
                </c:pt>
                <c:pt idx="44">
                  <c:v>3.072</c:v>
                </c:pt>
                <c:pt idx="45">
                  <c:v>3.136</c:v>
                </c:pt>
                <c:pt idx="46">
                  <c:v>3.2</c:v>
                </c:pt>
                <c:pt idx="47">
                  <c:v>3.26399999999999</c:v>
                </c:pt>
                <c:pt idx="48">
                  <c:v>3.32799999999999</c:v>
                </c:pt>
                <c:pt idx="49">
                  <c:v>3.39199999999999</c:v>
                </c:pt>
                <c:pt idx="50">
                  <c:v>3.45599999999999</c:v>
                </c:pt>
                <c:pt idx="51">
                  <c:v>3.52</c:v>
                </c:pt>
                <c:pt idx="52">
                  <c:v>3.584</c:v>
                </c:pt>
                <c:pt idx="53">
                  <c:v>3.648</c:v>
                </c:pt>
                <c:pt idx="54">
                  <c:v>3.712</c:v>
                </c:pt>
                <c:pt idx="55">
                  <c:v>3.77599999999999</c:v>
                </c:pt>
                <c:pt idx="56">
                  <c:v>3.83999999999999</c:v>
                </c:pt>
                <c:pt idx="57">
                  <c:v>3.90399999999999</c:v>
                </c:pt>
                <c:pt idx="58">
                  <c:v>3.96799999999999</c:v>
                </c:pt>
                <c:pt idx="59">
                  <c:v>4.032</c:v>
                </c:pt>
                <c:pt idx="60">
                  <c:v>4.096</c:v>
                </c:pt>
              </c:numCache>
            </c:numRef>
          </c:xVal>
          <c:yVal>
            <c:numRef>
              <c:f>Sheet1!$G$2:$G$62</c:f>
              <c:numCache>
                <c:formatCode>General</c:formatCode>
                <c:ptCount val="61"/>
                <c:pt idx="0">
                  <c:v>9.75739327933629E-54</c:v>
                </c:pt>
                <c:pt idx="1">
                  <c:v>1.40841001611864E-49</c:v>
                </c:pt>
                <c:pt idx="2">
                  <c:v>1.36479725846537E-45</c:v>
                </c:pt>
                <c:pt idx="3">
                  <c:v>8.8801477892486E-42</c:v>
                </c:pt>
                <c:pt idx="4">
                  <c:v>3.88028941579239E-38</c:v>
                </c:pt>
                <c:pt idx="5">
                  <c:v>1.13891205643025E-34</c:v>
                </c:pt>
                <c:pt idx="6">
                  <c:v>2.24596187629562E-31</c:v>
                </c:pt>
                <c:pt idx="7">
                  <c:v>2.97660523026935E-28</c:v>
                </c:pt>
                <c:pt idx="8">
                  <c:v>2.6520857855223E-25</c:v>
                </c:pt>
                <c:pt idx="9">
                  <c:v>1.5891581527529E-22</c:v>
                </c:pt>
                <c:pt idx="10">
                  <c:v>6.40703013433006E-20</c:v>
                </c:pt>
                <c:pt idx="11">
                  <c:v>1.7389720728182E-17</c:v>
                </c:pt>
                <c:pt idx="12">
                  <c:v>3.17951486445755E-15</c:v>
                </c:pt>
                <c:pt idx="13">
                  <c:v>3.91933764854075E-13</c:v>
                </c:pt>
                <c:pt idx="14">
                  <c:v>3.26050374106362E-11</c:v>
                </c:pt>
                <c:pt idx="15">
                  <c:v>1.83285479749596E-9</c:v>
                </c:pt>
                <c:pt idx="16">
                  <c:v>6.97349048414686E-8</c:v>
                </c:pt>
                <c:pt idx="17">
                  <c:v>1.79960269865181E-6</c:v>
                </c:pt>
                <c:pt idx="18">
                  <c:v>3.15895881400316E-5</c:v>
                </c:pt>
                <c:pt idx="19">
                  <c:v>0.000378655349173886</c:v>
                </c:pt>
                <c:pt idx="20">
                  <c:v>0.00311639532431293</c:v>
                </c:pt>
                <c:pt idx="21">
                  <c:v>0.0177499710165843</c:v>
                </c:pt>
                <c:pt idx="22">
                  <c:v>0.070788728701945</c:v>
                </c:pt>
                <c:pt idx="23">
                  <c:v>0.20121905818689</c:v>
                </c:pt>
                <c:pt idx="24">
                  <c:v>0.418939360706795</c:v>
                </c:pt>
                <c:pt idx="25">
                  <c:v>0.665696142351108</c:v>
                </c:pt>
                <c:pt idx="26">
                  <c:v>0.855592968921298</c:v>
                </c:pt>
                <c:pt idx="27">
                  <c:v>0.9548097562445</c:v>
                </c:pt>
                <c:pt idx="28">
                  <c:v>0.989992358548896</c:v>
                </c:pt>
                <c:pt idx="29">
                  <c:v>0.998455444218651</c:v>
                </c:pt>
                <c:pt idx="30">
                  <c:v>0.999835544088317</c:v>
                </c:pt>
                <c:pt idx="31">
                  <c:v>0.999988003148134</c:v>
                </c:pt>
                <c:pt idx="32">
                  <c:v>0.999999403299617</c:v>
                </c:pt>
                <c:pt idx="33">
                  <c:v>0.999999979834626</c:v>
                </c:pt>
                <c:pt idx="34">
                  <c:v>0.999999999538147</c:v>
                </c:pt>
                <c:pt idx="35">
                  <c:v>0.999999999992845</c:v>
                </c:pt>
                <c:pt idx="36">
                  <c:v>0.999999999999925</c:v>
                </c:pt>
                <c:pt idx="37">
                  <c:v>0.999999999999999</c:v>
                </c:pt>
                <c:pt idx="38">
                  <c:v>1.0</c:v>
                </c:pt>
                <c:pt idx="39">
                  <c:v>1.0</c:v>
                </c:pt>
                <c:pt idx="40">
                  <c:v>1.0</c:v>
                </c:pt>
                <c:pt idx="41">
                  <c:v>1.0</c:v>
                </c:pt>
                <c:pt idx="42">
                  <c:v>1.0</c:v>
                </c:pt>
                <c:pt idx="43">
                  <c:v>1.0</c:v>
                </c:pt>
                <c:pt idx="44">
                  <c:v>1.0</c:v>
                </c:pt>
                <c:pt idx="45">
                  <c:v>1.0</c:v>
                </c:pt>
                <c:pt idx="46">
                  <c:v>1.0</c:v>
                </c:pt>
                <c:pt idx="47">
                  <c:v>1.0</c:v>
                </c:pt>
                <c:pt idx="48">
                  <c:v>1.0</c:v>
                </c:pt>
                <c:pt idx="49">
                  <c:v>1.0</c:v>
                </c:pt>
                <c:pt idx="50">
                  <c:v>1.0</c:v>
                </c:pt>
                <c:pt idx="51">
                  <c:v>1.0</c:v>
                </c:pt>
                <c:pt idx="52">
                  <c:v>1.0</c:v>
                </c:pt>
                <c:pt idx="53">
                  <c:v>1.0</c:v>
                </c:pt>
                <c:pt idx="54">
                  <c:v>1.0</c:v>
                </c:pt>
                <c:pt idx="55">
                  <c:v>1.0</c:v>
                </c:pt>
                <c:pt idx="56">
                  <c:v>1.0</c:v>
                </c:pt>
                <c:pt idx="57">
                  <c:v>1.0</c:v>
                </c:pt>
                <c:pt idx="58">
                  <c:v>1.0</c:v>
                </c:pt>
                <c:pt idx="59">
                  <c:v>1.0</c:v>
                </c:pt>
                <c:pt idx="60">
                  <c:v>1.0</c:v>
                </c:pt>
              </c:numCache>
            </c:numRef>
          </c:yVal>
          <c:smooth val="1"/>
          <c:extLst xmlns:c16r2="http://schemas.microsoft.com/office/drawing/2015/06/chart">
            <c:ext xmlns:c16="http://schemas.microsoft.com/office/drawing/2014/chart" uri="{C3380CC4-5D6E-409C-BE32-E72D297353CC}">
              <c16:uniqueId val="{00000005-1B01-4B9E-8AF3-B6DB9E1A6AC0}"/>
            </c:ext>
          </c:extLst>
        </c:ser>
        <c:ser>
          <c:idx val="6"/>
          <c:order val="6"/>
          <c:tx>
            <c:strRef>
              <c:f>Sheet1!$H$1</c:f>
              <c:strCache>
                <c:ptCount val="1"/>
                <c:pt idx="0">
                  <c:v>Column6</c:v>
                </c:pt>
              </c:strCache>
            </c:strRef>
          </c:tx>
          <c:spPr>
            <a:ln w="57150" cap="rnd">
              <a:solidFill>
                <a:schemeClr val="accent1">
                  <a:lumMod val="60000"/>
                </a:schemeClr>
              </a:solidFill>
              <a:round/>
            </a:ln>
            <a:effectLst/>
          </c:spPr>
          <c:marker>
            <c:symbol val="none"/>
          </c:marker>
          <c:xVal>
            <c:numRef>
              <c:f>Sheet1!$A$2:$A$62</c:f>
              <c:numCache>
                <c:formatCode>General</c:formatCode>
                <c:ptCount val="61"/>
                <c:pt idx="0">
                  <c:v>0.256</c:v>
                </c:pt>
                <c:pt idx="1">
                  <c:v>0.32</c:v>
                </c:pt>
                <c:pt idx="2">
                  <c:v>0.384</c:v>
                </c:pt>
                <c:pt idx="3">
                  <c:v>0.448</c:v>
                </c:pt>
                <c:pt idx="4">
                  <c:v>0.512</c:v>
                </c:pt>
                <c:pt idx="5">
                  <c:v>0.575999999999999</c:v>
                </c:pt>
                <c:pt idx="6">
                  <c:v>0.64</c:v>
                </c:pt>
                <c:pt idx="7">
                  <c:v>0.703999999999999</c:v>
                </c:pt>
                <c:pt idx="8">
                  <c:v>0.768</c:v>
                </c:pt>
                <c:pt idx="9">
                  <c:v>0.831999999999999</c:v>
                </c:pt>
                <c:pt idx="10">
                  <c:v>0.896</c:v>
                </c:pt>
                <c:pt idx="11">
                  <c:v>0.959999999999999</c:v>
                </c:pt>
                <c:pt idx="12">
                  <c:v>1.024</c:v>
                </c:pt>
                <c:pt idx="13">
                  <c:v>1.088</c:v>
                </c:pt>
                <c:pt idx="14">
                  <c:v>1.15199999999999</c:v>
                </c:pt>
                <c:pt idx="15">
                  <c:v>1.21599999999999</c:v>
                </c:pt>
                <c:pt idx="16">
                  <c:v>1.28</c:v>
                </c:pt>
                <c:pt idx="17">
                  <c:v>1.344</c:v>
                </c:pt>
                <c:pt idx="18">
                  <c:v>1.407999999999989</c:v>
                </c:pt>
                <c:pt idx="19">
                  <c:v>1.47199999999999</c:v>
                </c:pt>
                <c:pt idx="20">
                  <c:v>1.536</c:v>
                </c:pt>
                <c:pt idx="21">
                  <c:v>1.6</c:v>
                </c:pt>
                <c:pt idx="22">
                  <c:v>1.66399999999999</c:v>
                </c:pt>
                <c:pt idx="23">
                  <c:v>1.72799999999999</c:v>
                </c:pt>
                <c:pt idx="24">
                  <c:v>1.792</c:v>
                </c:pt>
                <c:pt idx="25">
                  <c:v>1.856</c:v>
                </c:pt>
                <c:pt idx="26">
                  <c:v>1.919999999999989</c:v>
                </c:pt>
                <c:pt idx="27">
                  <c:v>1.98399999999999</c:v>
                </c:pt>
                <c:pt idx="28">
                  <c:v>2.048</c:v>
                </c:pt>
                <c:pt idx="29">
                  <c:v>2.112</c:v>
                </c:pt>
                <c:pt idx="30">
                  <c:v>2.176</c:v>
                </c:pt>
                <c:pt idx="31">
                  <c:v>2.24</c:v>
                </c:pt>
                <c:pt idx="32">
                  <c:v>2.30399999999999</c:v>
                </c:pt>
                <c:pt idx="33">
                  <c:v>2.36799999999999</c:v>
                </c:pt>
                <c:pt idx="34">
                  <c:v>2.43199999999999</c:v>
                </c:pt>
                <c:pt idx="35">
                  <c:v>2.495999999999988</c:v>
                </c:pt>
                <c:pt idx="36">
                  <c:v>2.56</c:v>
                </c:pt>
                <c:pt idx="37">
                  <c:v>2.624</c:v>
                </c:pt>
                <c:pt idx="38">
                  <c:v>2.688</c:v>
                </c:pt>
                <c:pt idx="39">
                  <c:v>2.75199999999999</c:v>
                </c:pt>
                <c:pt idx="40">
                  <c:v>2.81599999999999</c:v>
                </c:pt>
                <c:pt idx="41">
                  <c:v>2.87999999999999</c:v>
                </c:pt>
                <c:pt idx="42">
                  <c:v>2.94399999999999</c:v>
                </c:pt>
                <c:pt idx="43">
                  <c:v>3.008</c:v>
                </c:pt>
                <c:pt idx="44">
                  <c:v>3.072</c:v>
                </c:pt>
                <c:pt idx="45">
                  <c:v>3.136</c:v>
                </c:pt>
                <c:pt idx="46">
                  <c:v>3.2</c:v>
                </c:pt>
                <c:pt idx="47">
                  <c:v>3.26399999999999</c:v>
                </c:pt>
                <c:pt idx="48">
                  <c:v>3.32799999999999</c:v>
                </c:pt>
                <c:pt idx="49">
                  <c:v>3.39199999999999</c:v>
                </c:pt>
                <c:pt idx="50">
                  <c:v>3.45599999999999</c:v>
                </c:pt>
                <c:pt idx="51">
                  <c:v>3.52</c:v>
                </c:pt>
                <c:pt idx="52">
                  <c:v>3.584</c:v>
                </c:pt>
                <c:pt idx="53">
                  <c:v>3.648</c:v>
                </c:pt>
                <c:pt idx="54">
                  <c:v>3.712</c:v>
                </c:pt>
                <c:pt idx="55">
                  <c:v>3.77599999999999</c:v>
                </c:pt>
                <c:pt idx="56">
                  <c:v>3.83999999999999</c:v>
                </c:pt>
                <c:pt idx="57">
                  <c:v>3.90399999999999</c:v>
                </c:pt>
                <c:pt idx="58">
                  <c:v>3.96799999999999</c:v>
                </c:pt>
                <c:pt idx="59">
                  <c:v>4.032</c:v>
                </c:pt>
                <c:pt idx="60">
                  <c:v>4.096</c:v>
                </c:pt>
              </c:numCache>
            </c:numRef>
          </c:xVal>
          <c:yVal>
            <c:numRef>
              <c:f>Sheet1!$H$2:$H$62</c:f>
              <c:numCache>
                <c:formatCode>General</c:formatCode>
                <c:ptCount val="61"/>
                <c:pt idx="0">
                  <c:v>8.4361816427831E-293</c:v>
                </c:pt>
                <c:pt idx="1">
                  <c:v>5.14721550994143E-270</c:v>
                </c:pt>
                <c:pt idx="2">
                  <c:v>3.69385559682228E-248</c:v>
                </c:pt>
                <c:pt idx="3">
                  <c:v>3.11842467726493E-227</c:v>
                </c:pt>
                <c:pt idx="4">
                  <c:v>3.09752119410343E-207</c:v>
                </c:pt>
                <c:pt idx="5">
                  <c:v>3.62079498927263E-188</c:v>
                </c:pt>
                <c:pt idx="6">
                  <c:v>4.98200805425608E-170</c:v>
                </c:pt>
                <c:pt idx="7">
                  <c:v>8.07108835518492E-153</c:v>
                </c:pt>
                <c:pt idx="8">
                  <c:v>1.54000837311049E-136</c:v>
                </c:pt>
                <c:pt idx="9">
                  <c:v>3.46208710714951E-121</c:v>
                </c:pt>
                <c:pt idx="10">
                  <c:v>9.17419978845428E-107</c:v>
                </c:pt>
                <c:pt idx="11">
                  <c:v>2.86710862194678E-93</c:v>
                </c:pt>
                <c:pt idx="12">
                  <c:v>1.05741816509027E-80</c:v>
                </c:pt>
                <c:pt idx="13">
                  <c:v>4.60599263399799E-69</c:v>
                </c:pt>
                <c:pt idx="14">
                  <c:v>2.37197167971115E-58</c:v>
                </c:pt>
                <c:pt idx="15">
                  <c:v>1.44598255931257E-48</c:v>
                </c:pt>
                <c:pt idx="16">
                  <c:v>1.04523121445378E-39</c:v>
                </c:pt>
                <c:pt idx="17">
                  <c:v>8.97912179686794E-32</c:v>
                </c:pt>
                <c:pt idx="18">
                  <c:v>9.19553562732046E-25</c:v>
                </c:pt>
                <c:pt idx="19">
                  <c:v>1.12766027853525E-18</c:v>
                </c:pt>
                <c:pt idx="20">
                  <c:v>1.66705173885681E-13</c:v>
                </c:pt>
                <c:pt idx="21">
                  <c:v>3.00285911988689E-9</c:v>
                </c:pt>
                <c:pt idx="22">
                  <c:v>6.71340317368941E-6</c:v>
                </c:pt>
                <c:pt idx="23">
                  <c:v>0.00192949678322404</c:v>
                </c:pt>
                <c:pt idx="24">
                  <c:v>0.0769490986017089</c:v>
                </c:pt>
                <c:pt idx="25">
                  <c:v>0.51502488424078</c:v>
                </c:pt>
                <c:pt idx="26">
                  <c:v>0.933352991822269</c:v>
                </c:pt>
                <c:pt idx="27">
                  <c:v>0.998485627149243</c:v>
                </c:pt>
                <c:pt idx="28">
                  <c:v>0.999995252660475</c:v>
                </c:pt>
                <c:pt idx="29">
                  <c:v>0.999999998091559</c:v>
                </c:pt>
                <c:pt idx="30">
                  <c:v>0.999999999999905</c:v>
                </c:pt>
                <c:pt idx="31">
                  <c:v>1.0</c:v>
                </c:pt>
                <c:pt idx="32">
                  <c:v>1.0</c:v>
                </c:pt>
                <c:pt idx="33">
                  <c:v>1.0</c:v>
                </c:pt>
                <c:pt idx="34">
                  <c:v>1.0</c:v>
                </c:pt>
                <c:pt idx="35">
                  <c:v>1.0</c:v>
                </c:pt>
                <c:pt idx="36">
                  <c:v>1.0</c:v>
                </c:pt>
                <c:pt idx="37">
                  <c:v>1.0</c:v>
                </c:pt>
                <c:pt idx="38">
                  <c:v>1.0</c:v>
                </c:pt>
                <c:pt idx="39">
                  <c:v>1.0</c:v>
                </c:pt>
                <c:pt idx="40">
                  <c:v>1.0</c:v>
                </c:pt>
                <c:pt idx="41">
                  <c:v>1.0</c:v>
                </c:pt>
                <c:pt idx="42">
                  <c:v>1.0</c:v>
                </c:pt>
                <c:pt idx="43">
                  <c:v>1.0</c:v>
                </c:pt>
                <c:pt idx="44">
                  <c:v>1.0</c:v>
                </c:pt>
                <c:pt idx="45">
                  <c:v>1.0</c:v>
                </c:pt>
                <c:pt idx="46">
                  <c:v>1.0</c:v>
                </c:pt>
                <c:pt idx="47">
                  <c:v>1.0</c:v>
                </c:pt>
                <c:pt idx="48">
                  <c:v>1.0</c:v>
                </c:pt>
                <c:pt idx="49">
                  <c:v>1.0</c:v>
                </c:pt>
                <c:pt idx="50">
                  <c:v>1.0</c:v>
                </c:pt>
                <c:pt idx="51">
                  <c:v>1.0</c:v>
                </c:pt>
                <c:pt idx="52">
                  <c:v>1.0</c:v>
                </c:pt>
                <c:pt idx="53">
                  <c:v>1.0</c:v>
                </c:pt>
                <c:pt idx="54">
                  <c:v>1.0</c:v>
                </c:pt>
                <c:pt idx="55">
                  <c:v>1.0</c:v>
                </c:pt>
                <c:pt idx="56">
                  <c:v>1.0</c:v>
                </c:pt>
                <c:pt idx="57">
                  <c:v>1.0</c:v>
                </c:pt>
                <c:pt idx="58">
                  <c:v>1.0</c:v>
                </c:pt>
                <c:pt idx="59">
                  <c:v>1.0</c:v>
                </c:pt>
                <c:pt idx="60">
                  <c:v>1.0</c:v>
                </c:pt>
              </c:numCache>
            </c:numRef>
          </c:yVal>
          <c:smooth val="1"/>
          <c:extLst xmlns:c16r2="http://schemas.microsoft.com/office/drawing/2015/06/chart">
            <c:ext xmlns:c16="http://schemas.microsoft.com/office/drawing/2014/chart" uri="{C3380CC4-5D6E-409C-BE32-E72D297353CC}">
              <c16:uniqueId val="{00000006-1B01-4B9E-8AF3-B6DB9E1A6AC0}"/>
            </c:ext>
          </c:extLst>
        </c:ser>
        <c:ser>
          <c:idx val="7"/>
          <c:order val="7"/>
          <c:tx>
            <c:strRef>
              <c:f>Sheet1!$I$1</c:f>
              <c:strCache>
                <c:ptCount val="1"/>
                <c:pt idx="0">
                  <c:v>Column7</c:v>
                </c:pt>
              </c:strCache>
            </c:strRef>
          </c:tx>
          <c:spPr>
            <a:ln w="57150" cap="rnd">
              <a:solidFill>
                <a:schemeClr val="accent2">
                  <a:lumMod val="60000"/>
                </a:schemeClr>
              </a:solidFill>
              <a:round/>
            </a:ln>
            <a:effectLst/>
          </c:spPr>
          <c:marker>
            <c:symbol val="none"/>
          </c:marker>
          <c:xVal>
            <c:numRef>
              <c:f>Sheet1!$A$2:$A$62</c:f>
              <c:numCache>
                <c:formatCode>General</c:formatCode>
                <c:ptCount val="61"/>
                <c:pt idx="0">
                  <c:v>0.256</c:v>
                </c:pt>
                <c:pt idx="1">
                  <c:v>0.32</c:v>
                </c:pt>
                <c:pt idx="2">
                  <c:v>0.384</c:v>
                </c:pt>
                <c:pt idx="3">
                  <c:v>0.448</c:v>
                </c:pt>
                <c:pt idx="4">
                  <c:v>0.512</c:v>
                </c:pt>
                <c:pt idx="5">
                  <c:v>0.575999999999999</c:v>
                </c:pt>
                <c:pt idx="6">
                  <c:v>0.64</c:v>
                </c:pt>
                <c:pt idx="7">
                  <c:v>0.703999999999999</c:v>
                </c:pt>
                <c:pt idx="8">
                  <c:v>0.768</c:v>
                </c:pt>
                <c:pt idx="9">
                  <c:v>0.831999999999999</c:v>
                </c:pt>
                <c:pt idx="10">
                  <c:v>0.896</c:v>
                </c:pt>
                <c:pt idx="11">
                  <c:v>0.959999999999999</c:v>
                </c:pt>
                <c:pt idx="12">
                  <c:v>1.024</c:v>
                </c:pt>
                <c:pt idx="13">
                  <c:v>1.088</c:v>
                </c:pt>
                <c:pt idx="14">
                  <c:v>1.15199999999999</c:v>
                </c:pt>
                <c:pt idx="15">
                  <c:v>1.21599999999999</c:v>
                </c:pt>
                <c:pt idx="16">
                  <c:v>1.28</c:v>
                </c:pt>
                <c:pt idx="17">
                  <c:v>1.344</c:v>
                </c:pt>
                <c:pt idx="18">
                  <c:v>1.407999999999989</c:v>
                </c:pt>
                <c:pt idx="19">
                  <c:v>1.47199999999999</c:v>
                </c:pt>
                <c:pt idx="20">
                  <c:v>1.536</c:v>
                </c:pt>
                <c:pt idx="21">
                  <c:v>1.6</c:v>
                </c:pt>
                <c:pt idx="22">
                  <c:v>1.66399999999999</c:v>
                </c:pt>
                <c:pt idx="23">
                  <c:v>1.72799999999999</c:v>
                </c:pt>
                <c:pt idx="24">
                  <c:v>1.792</c:v>
                </c:pt>
                <c:pt idx="25">
                  <c:v>1.856</c:v>
                </c:pt>
                <c:pt idx="26">
                  <c:v>1.919999999999989</c:v>
                </c:pt>
                <c:pt idx="27">
                  <c:v>1.98399999999999</c:v>
                </c:pt>
                <c:pt idx="28">
                  <c:v>2.048</c:v>
                </c:pt>
                <c:pt idx="29">
                  <c:v>2.112</c:v>
                </c:pt>
                <c:pt idx="30">
                  <c:v>2.176</c:v>
                </c:pt>
                <c:pt idx="31">
                  <c:v>2.24</c:v>
                </c:pt>
                <c:pt idx="32">
                  <c:v>2.30399999999999</c:v>
                </c:pt>
                <c:pt idx="33">
                  <c:v>2.36799999999999</c:v>
                </c:pt>
                <c:pt idx="34">
                  <c:v>2.43199999999999</c:v>
                </c:pt>
                <c:pt idx="35">
                  <c:v>2.495999999999988</c:v>
                </c:pt>
                <c:pt idx="36">
                  <c:v>2.56</c:v>
                </c:pt>
                <c:pt idx="37">
                  <c:v>2.624</c:v>
                </c:pt>
                <c:pt idx="38">
                  <c:v>2.688</c:v>
                </c:pt>
                <c:pt idx="39">
                  <c:v>2.75199999999999</c:v>
                </c:pt>
                <c:pt idx="40">
                  <c:v>2.81599999999999</c:v>
                </c:pt>
                <c:pt idx="41">
                  <c:v>2.87999999999999</c:v>
                </c:pt>
                <c:pt idx="42">
                  <c:v>2.94399999999999</c:v>
                </c:pt>
                <c:pt idx="43">
                  <c:v>3.008</c:v>
                </c:pt>
                <c:pt idx="44">
                  <c:v>3.072</c:v>
                </c:pt>
                <c:pt idx="45">
                  <c:v>3.136</c:v>
                </c:pt>
                <c:pt idx="46">
                  <c:v>3.2</c:v>
                </c:pt>
                <c:pt idx="47">
                  <c:v>3.26399999999999</c:v>
                </c:pt>
                <c:pt idx="48">
                  <c:v>3.32799999999999</c:v>
                </c:pt>
                <c:pt idx="49">
                  <c:v>3.39199999999999</c:v>
                </c:pt>
                <c:pt idx="50">
                  <c:v>3.45599999999999</c:v>
                </c:pt>
                <c:pt idx="51">
                  <c:v>3.52</c:v>
                </c:pt>
                <c:pt idx="52">
                  <c:v>3.584</c:v>
                </c:pt>
                <c:pt idx="53">
                  <c:v>3.648</c:v>
                </c:pt>
                <c:pt idx="54">
                  <c:v>3.712</c:v>
                </c:pt>
                <c:pt idx="55">
                  <c:v>3.77599999999999</c:v>
                </c:pt>
                <c:pt idx="56">
                  <c:v>3.83999999999999</c:v>
                </c:pt>
                <c:pt idx="57">
                  <c:v>3.90399999999999</c:v>
                </c:pt>
                <c:pt idx="58">
                  <c:v>3.96799999999999</c:v>
                </c:pt>
                <c:pt idx="59">
                  <c:v>4.032</c:v>
                </c:pt>
                <c:pt idx="60">
                  <c:v>4.096</c:v>
                </c:pt>
              </c:numCache>
            </c:numRef>
          </c:xVal>
          <c:yVal>
            <c:numRef>
              <c:f>Sheet1!$I$2:$I$62</c:f>
              <c:numCache>
                <c:formatCode>General</c:formatCode>
                <c:ptCount val="61"/>
                <c:pt idx="0">
                  <c:v>0.0</c:v>
                </c:pt>
                <c:pt idx="1">
                  <c:v>0.0</c:v>
                </c:pt>
                <c:pt idx="2">
                  <c:v>0.0</c:v>
                </c:pt>
                <c:pt idx="3">
                  <c:v>0.0</c:v>
                </c:pt>
                <c:pt idx="4">
                  <c:v>0.0</c:v>
                </c:pt>
                <c:pt idx="5">
                  <c:v>0.0</c:v>
                </c:pt>
                <c:pt idx="6">
                  <c:v>0.0</c:v>
                </c:pt>
                <c:pt idx="7">
                  <c:v>0.0</c:v>
                </c:pt>
                <c:pt idx="8">
                  <c:v>0.0</c:v>
                </c:pt>
                <c:pt idx="9">
                  <c:v>2.72069111562188E-291</c:v>
                </c:pt>
                <c:pt idx="10">
                  <c:v>5.94796868702328E-259</c:v>
                </c:pt>
                <c:pt idx="11">
                  <c:v>1.57641898042144E-228</c:v>
                </c:pt>
                <c:pt idx="12">
                  <c:v>5.06763535493644E-200</c:v>
                </c:pt>
                <c:pt idx="13">
                  <c:v>1.97712294773134E-173</c:v>
                </c:pt>
                <c:pt idx="14">
                  <c:v>9.36874976644085E-149</c:v>
                </c:pt>
                <c:pt idx="15">
                  <c:v>5.39704210291602E-126</c:v>
                </c:pt>
                <c:pt idx="16">
                  <c:v>3.78419877597394E-105</c:v>
                </c:pt>
                <c:pt idx="17">
                  <c:v>3.23451721230063E-86</c:v>
                </c:pt>
                <c:pt idx="18">
                  <c:v>3.37722882163767E-69</c:v>
                </c:pt>
                <c:pt idx="19">
                  <c:v>4.31977954199997E-54</c:v>
                </c:pt>
                <c:pt idx="20">
                  <c:v>6.79632926473684E-41</c:v>
                </c:pt>
                <c:pt idx="21">
                  <c:v>1.32322552019289E-29</c:v>
                </c:pt>
                <c:pt idx="22">
                  <c:v>3.21906089369941E-20</c:v>
                </c:pt>
                <c:pt idx="23">
                  <c:v>9.94926311782985E-13</c:v>
                </c:pt>
                <c:pt idx="24">
                  <c:v>4.03480667498414E-7</c:v>
                </c:pt>
                <c:pt idx="25">
                  <c:v>0.03</c:v>
                </c:pt>
                <c:pt idx="26">
                  <c:v>0.23249869475556</c:v>
                </c:pt>
                <c:pt idx="27">
                  <c:v>0.91479288427035</c:v>
                </c:pt>
                <c:pt idx="28">
                  <c:v>0.999742077583637</c:v>
                </c:pt>
                <c:pt idx="29">
                  <c:v>0.999999987545604</c:v>
                </c:pt>
                <c:pt idx="30">
                  <c:v>0.999999999999992</c:v>
                </c:pt>
                <c:pt idx="31">
                  <c:v>1.0</c:v>
                </c:pt>
                <c:pt idx="32">
                  <c:v>1.0</c:v>
                </c:pt>
                <c:pt idx="33">
                  <c:v>1.0</c:v>
                </c:pt>
                <c:pt idx="34">
                  <c:v>1.0</c:v>
                </c:pt>
                <c:pt idx="35">
                  <c:v>1.0</c:v>
                </c:pt>
                <c:pt idx="36">
                  <c:v>1.0</c:v>
                </c:pt>
                <c:pt idx="37">
                  <c:v>1.0</c:v>
                </c:pt>
                <c:pt idx="38">
                  <c:v>1.0</c:v>
                </c:pt>
                <c:pt idx="39">
                  <c:v>1.0</c:v>
                </c:pt>
                <c:pt idx="40">
                  <c:v>1.0</c:v>
                </c:pt>
                <c:pt idx="41">
                  <c:v>1.0</c:v>
                </c:pt>
                <c:pt idx="42">
                  <c:v>1.0</c:v>
                </c:pt>
                <c:pt idx="43">
                  <c:v>1.0</c:v>
                </c:pt>
                <c:pt idx="44">
                  <c:v>1.0</c:v>
                </c:pt>
                <c:pt idx="45">
                  <c:v>1.0</c:v>
                </c:pt>
                <c:pt idx="46">
                  <c:v>1.0</c:v>
                </c:pt>
                <c:pt idx="47">
                  <c:v>1.0</c:v>
                </c:pt>
                <c:pt idx="48">
                  <c:v>1.0</c:v>
                </c:pt>
                <c:pt idx="49">
                  <c:v>1.0</c:v>
                </c:pt>
                <c:pt idx="50">
                  <c:v>1.0</c:v>
                </c:pt>
                <c:pt idx="51">
                  <c:v>1.0</c:v>
                </c:pt>
                <c:pt idx="52">
                  <c:v>1.0</c:v>
                </c:pt>
                <c:pt idx="53">
                  <c:v>1.0</c:v>
                </c:pt>
                <c:pt idx="54">
                  <c:v>1.0</c:v>
                </c:pt>
                <c:pt idx="55">
                  <c:v>1.0</c:v>
                </c:pt>
                <c:pt idx="56">
                  <c:v>1.0</c:v>
                </c:pt>
                <c:pt idx="57">
                  <c:v>1.0</c:v>
                </c:pt>
                <c:pt idx="58">
                  <c:v>1.0</c:v>
                </c:pt>
                <c:pt idx="59">
                  <c:v>1.0</c:v>
                </c:pt>
                <c:pt idx="60">
                  <c:v>1.0</c:v>
                </c:pt>
              </c:numCache>
            </c:numRef>
          </c:yVal>
          <c:smooth val="1"/>
          <c:extLst xmlns:c16r2="http://schemas.microsoft.com/office/drawing/2015/06/chart">
            <c:ext xmlns:c16="http://schemas.microsoft.com/office/drawing/2014/chart" uri="{C3380CC4-5D6E-409C-BE32-E72D297353CC}">
              <c16:uniqueId val="{00000007-1B01-4B9E-8AF3-B6DB9E1A6AC0}"/>
            </c:ext>
          </c:extLst>
        </c:ser>
        <c:ser>
          <c:idx val="8"/>
          <c:order val="8"/>
          <c:tx>
            <c:strRef>
              <c:f>Sheet1!$J$1</c:f>
              <c:strCache>
                <c:ptCount val="1"/>
                <c:pt idx="0">
                  <c:v>Column8</c:v>
                </c:pt>
              </c:strCache>
            </c:strRef>
          </c:tx>
          <c:spPr>
            <a:ln w="57150" cap="rnd">
              <a:solidFill>
                <a:schemeClr val="accent3">
                  <a:lumMod val="60000"/>
                </a:schemeClr>
              </a:solidFill>
              <a:round/>
            </a:ln>
            <a:effectLst/>
          </c:spPr>
          <c:marker>
            <c:symbol val="none"/>
          </c:marker>
          <c:xVal>
            <c:numRef>
              <c:f>Sheet1!$A$2:$A$62</c:f>
              <c:numCache>
                <c:formatCode>General</c:formatCode>
                <c:ptCount val="61"/>
                <c:pt idx="0">
                  <c:v>0.256</c:v>
                </c:pt>
                <c:pt idx="1">
                  <c:v>0.32</c:v>
                </c:pt>
                <c:pt idx="2">
                  <c:v>0.384</c:v>
                </c:pt>
                <c:pt idx="3">
                  <c:v>0.448</c:v>
                </c:pt>
                <c:pt idx="4">
                  <c:v>0.512</c:v>
                </c:pt>
                <c:pt idx="5">
                  <c:v>0.575999999999999</c:v>
                </c:pt>
                <c:pt idx="6">
                  <c:v>0.64</c:v>
                </c:pt>
                <c:pt idx="7">
                  <c:v>0.703999999999999</c:v>
                </c:pt>
                <c:pt idx="8">
                  <c:v>0.768</c:v>
                </c:pt>
                <c:pt idx="9">
                  <c:v>0.831999999999999</c:v>
                </c:pt>
                <c:pt idx="10">
                  <c:v>0.896</c:v>
                </c:pt>
                <c:pt idx="11">
                  <c:v>0.959999999999999</c:v>
                </c:pt>
                <c:pt idx="12">
                  <c:v>1.024</c:v>
                </c:pt>
                <c:pt idx="13">
                  <c:v>1.088</c:v>
                </c:pt>
                <c:pt idx="14">
                  <c:v>1.15199999999999</c:v>
                </c:pt>
                <c:pt idx="15">
                  <c:v>1.21599999999999</c:v>
                </c:pt>
                <c:pt idx="16">
                  <c:v>1.28</c:v>
                </c:pt>
                <c:pt idx="17">
                  <c:v>1.344</c:v>
                </c:pt>
                <c:pt idx="18">
                  <c:v>1.407999999999989</c:v>
                </c:pt>
                <c:pt idx="19">
                  <c:v>1.47199999999999</c:v>
                </c:pt>
                <c:pt idx="20">
                  <c:v>1.536</c:v>
                </c:pt>
                <c:pt idx="21">
                  <c:v>1.6</c:v>
                </c:pt>
                <c:pt idx="22">
                  <c:v>1.66399999999999</c:v>
                </c:pt>
                <c:pt idx="23">
                  <c:v>1.72799999999999</c:v>
                </c:pt>
                <c:pt idx="24">
                  <c:v>1.792</c:v>
                </c:pt>
                <c:pt idx="25">
                  <c:v>1.856</c:v>
                </c:pt>
                <c:pt idx="26">
                  <c:v>1.919999999999989</c:v>
                </c:pt>
                <c:pt idx="27">
                  <c:v>1.98399999999999</c:v>
                </c:pt>
                <c:pt idx="28">
                  <c:v>2.048</c:v>
                </c:pt>
                <c:pt idx="29">
                  <c:v>2.112</c:v>
                </c:pt>
                <c:pt idx="30">
                  <c:v>2.176</c:v>
                </c:pt>
                <c:pt idx="31">
                  <c:v>2.24</c:v>
                </c:pt>
                <c:pt idx="32">
                  <c:v>2.30399999999999</c:v>
                </c:pt>
                <c:pt idx="33">
                  <c:v>2.36799999999999</c:v>
                </c:pt>
                <c:pt idx="34">
                  <c:v>2.43199999999999</c:v>
                </c:pt>
                <c:pt idx="35">
                  <c:v>2.495999999999988</c:v>
                </c:pt>
                <c:pt idx="36">
                  <c:v>2.56</c:v>
                </c:pt>
                <c:pt idx="37">
                  <c:v>2.624</c:v>
                </c:pt>
                <c:pt idx="38">
                  <c:v>2.688</c:v>
                </c:pt>
                <c:pt idx="39">
                  <c:v>2.75199999999999</c:v>
                </c:pt>
                <c:pt idx="40">
                  <c:v>2.81599999999999</c:v>
                </c:pt>
                <c:pt idx="41">
                  <c:v>2.87999999999999</c:v>
                </c:pt>
                <c:pt idx="42">
                  <c:v>2.94399999999999</c:v>
                </c:pt>
                <c:pt idx="43">
                  <c:v>3.008</c:v>
                </c:pt>
                <c:pt idx="44">
                  <c:v>3.072</c:v>
                </c:pt>
                <c:pt idx="45">
                  <c:v>3.136</c:v>
                </c:pt>
                <c:pt idx="46">
                  <c:v>3.2</c:v>
                </c:pt>
                <c:pt idx="47">
                  <c:v>3.26399999999999</c:v>
                </c:pt>
                <c:pt idx="48">
                  <c:v>3.32799999999999</c:v>
                </c:pt>
                <c:pt idx="49">
                  <c:v>3.39199999999999</c:v>
                </c:pt>
                <c:pt idx="50">
                  <c:v>3.45599999999999</c:v>
                </c:pt>
                <c:pt idx="51">
                  <c:v>3.52</c:v>
                </c:pt>
                <c:pt idx="52">
                  <c:v>3.584</c:v>
                </c:pt>
                <c:pt idx="53">
                  <c:v>3.648</c:v>
                </c:pt>
                <c:pt idx="54">
                  <c:v>3.712</c:v>
                </c:pt>
                <c:pt idx="55">
                  <c:v>3.77599999999999</c:v>
                </c:pt>
                <c:pt idx="56">
                  <c:v>3.83999999999999</c:v>
                </c:pt>
                <c:pt idx="57">
                  <c:v>3.90399999999999</c:v>
                </c:pt>
                <c:pt idx="58">
                  <c:v>3.96799999999999</c:v>
                </c:pt>
                <c:pt idx="59">
                  <c:v>4.032</c:v>
                </c:pt>
                <c:pt idx="60">
                  <c:v>4.096</c:v>
                </c:pt>
              </c:numCache>
            </c:numRef>
          </c:xVal>
          <c:yVal>
            <c:numRef>
              <c:f>Sheet1!$J$2:$J$62</c:f>
              <c:numCache>
                <c:formatCode>General</c:formatCode>
                <c:ptCount val="61"/>
              </c:numCache>
            </c:numRef>
          </c:yVal>
          <c:smooth val="1"/>
          <c:extLst xmlns:c16r2="http://schemas.microsoft.com/office/drawing/2015/06/chart">
            <c:ext xmlns:c16="http://schemas.microsoft.com/office/drawing/2014/chart" uri="{C3380CC4-5D6E-409C-BE32-E72D297353CC}">
              <c16:uniqueId val="{00000008-1B01-4B9E-8AF3-B6DB9E1A6AC0}"/>
            </c:ext>
          </c:extLst>
        </c:ser>
        <c:ser>
          <c:idx val="9"/>
          <c:order val="9"/>
          <c:tx>
            <c:strRef>
              <c:f>Sheet1!$K$1</c:f>
              <c:strCache>
                <c:ptCount val="1"/>
                <c:pt idx="0">
                  <c:v>Column9</c:v>
                </c:pt>
              </c:strCache>
            </c:strRef>
          </c:tx>
          <c:spPr>
            <a:ln w="19050" cap="rnd">
              <a:solidFill>
                <a:schemeClr val="accent4">
                  <a:lumMod val="60000"/>
                </a:schemeClr>
              </a:solidFill>
              <a:round/>
            </a:ln>
            <a:effectLst/>
          </c:spPr>
          <c:marker>
            <c:symbol val="none"/>
          </c:marker>
          <c:xVal>
            <c:numRef>
              <c:f>Sheet1!$A$2:$A$62</c:f>
              <c:numCache>
                <c:formatCode>General</c:formatCode>
                <c:ptCount val="61"/>
                <c:pt idx="0">
                  <c:v>0.256</c:v>
                </c:pt>
                <c:pt idx="1">
                  <c:v>0.32</c:v>
                </c:pt>
                <c:pt idx="2">
                  <c:v>0.384</c:v>
                </c:pt>
                <c:pt idx="3">
                  <c:v>0.448</c:v>
                </c:pt>
                <c:pt idx="4">
                  <c:v>0.512</c:v>
                </c:pt>
                <c:pt idx="5">
                  <c:v>0.575999999999999</c:v>
                </c:pt>
                <c:pt idx="6">
                  <c:v>0.64</c:v>
                </c:pt>
                <c:pt idx="7">
                  <c:v>0.703999999999999</c:v>
                </c:pt>
                <c:pt idx="8">
                  <c:v>0.768</c:v>
                </c:pt>
                <c:pt idx="9">
                  <c:v>0.831999999999999</c:v>
                </c:pt>
                <c:pt idx="10">
                  <c:v>0.896</c:v>
                </c:pt>
                <c:pt idx="11">
                  <c:v>0.959999999999999</c:v>
                </c:pt>
                <c:pt idx="12">
                  <c:v>1.024</c:v>
                </c:pt>
                <c:pt idx="13">
                  <c:v>1.088</c:v>
                </c:pt>
                <c:pt idx="14">
                  <c:v>1.15199999999999</c:v>
                </c:pt>
                <c:pt idx="15">
                  <c:v>1.21599999999999</c:v>
                </c:pt>
                <c:pt idx="16">
                  <c:v>1.28</c:v>
                </c:pt>
                <c:pt idx="17">
                  <c:v>1.344</c:v>
                </c:pt>
                <c:pt idx="18">
                  <c:v>1.407999999999989</c:v>
                </c:pt>
                <c:pt idx="19">
                  <c:v>1.47199999999999</c:v>
                </c:pt>
                <c:pt idx="20">
                  <c:v>1.536</c:v>
                </c:pt>
                <c:pt idx="21">
                  <c:v>1.6</c:v>
                </c:pt>
                <c:pt idx="22">
                  <c:v>1.66399999999999</c:v>
                </c:pt>
                <c:pt idx="23">
                  <c:v>1.72799999999999</c:v>
                </c:pt>
                <c:pt idx="24">
                  <c:v>1.792</c:v>
                </c:pt>
                <c:pt idx="25">
                  <c:v>1.856</c:v>
                </c:pt>
                <c:pt idx="26">
                  <c:v>1.919999999999989</c:v>
                </c:pt>
                <c:pt idx="27">
                  <c:v>1.98399999999999</c:v>
                </c:pt>
                <c:pt idx="28">
                  <c:v>2.048</c:v>
                </c:pt>
                <c:pt idx="29">
                  <c:v>2.112</c:v>
                </c:pt>
                <c:pt idx="30">
                  <c:v>2.176</c:v>
                </c:pt>
                <c:pt idx="31">
                  <c:v>2.24</c:v>
                </c:pt>
                <c:pt idx="32">
                  <c:v>2.30399999999999</c:v>
                </c:pt>
                <c:pt idx="33">
                  <c:v>2.36799999999999</c:v>
                </c:pt>
                <c:pt idx="34">
                  <c:v>2.43199999999999</c:v>
                </c:pt>
                <c:pt idx="35">
                  <c:v>2.495999999999988</c:v>
                </c:pt>
                <c:pt idx="36">
                  <c:v>2.56</c:v>
                </c:pt>
                <c:pt idx="37">
                  <c:v>2.624</c:v>
                </c:pt>
                <c:pt idx="38">
                  <c:v>2.688</c:v>
                </c:pt>
                <c:pt idx="39">
                  <c:v>2.75199999999999</c:v>
                </c:pt>
                <c:pt idx="40">
                  <c:v>2.81599999999999</c:v>
                </c:pt>
                <c:pt idx="41">
                  <c:v>2.87999999999999</c:v>
                </c:pt>
                <c:pt idx="42">
                  <c:v>2.94399999999999</c:v>
                </c:pt>
                <c:pt idx="43">
                  <c:v>3.008</c:v>
                </c:pt>
                <c:pt idx="44">
                  <c:v>3.072</c:v>
                </c:pt>
                <c:pt idx="45">
                  <c:v>3.136</c:v>
                </c:pt>
                <c:pt idx="46">
                  <c:v>3.2</c:v>
                </c:pt>
                <c:pt idx="47">
                  <c:v>3.26399999999999</c:v>
                </c:pt>
                <c:pt idx="48">
                  <c:v>3.32799999999999</c:v>
                </c:pt>
                <c:pt idx="49">
                  <c:v>3.39199999999999</c:v>
                </c:pt>
                <c:pt idx="50">
                  <c:v>3.45599999999999</c:v>
                </c:pt>
                <c:pt idx="51">
                  <c:v>3.52</c:v>
                </c:pt>
                <c:pt idx="52">
                  <c:v>3.584</c:v>
                </c:pt>
                <c:pt idx="53">
                  <c:v>3.648</c:v>
                </c:pt>
                <c:pt idx="54">
                  <c:v>3.712</c:v>
                </c:pt>
                <c:pt idx="55">
                  <c:v>3.77599999999999</c:v>
                </c:pt>
                <c:pt idx="56">
                  <c:v>3.83999999999999</c:v>
                </c:pt>
                <c:pt idx="57">
                  <c:v>3.90399999999999</c:v>
                </c:pt>
                <c:pt idx="58">
                  <c:v>3.96799999999999</c:v>
                </c:pt>
                <c:pt idx="59">
                  <c:v>4.032</c:v>
                </c:pt>
                <c:pt idx="60">
                  <c:v>4.096</c:v>
                </c:pt>
              </c:numCache>
            </c:numRef>
          </c:xVal>
          <c:yVal>
            <c:numRef>
              <c:f>Sheet1!$K$2:$K$62</c:f>
              <c:numCache>
                <c:formatCode>General</c:formatCode>
                <c:ptCount val="61"/>
              </c:numCache>
            </c:numRef>
          </c:yVal>
          <c:smooth val="1"/>
          <c:extLst xmlns:c16r2="http://schemas.microsoft.com/office/drawing/2015/06/chart">
            <c:ext xmlns:c16="http://schemas.microsoft.com/office/drawing/2014/chart" uri="{C3380CC4-5D6E-409C-BE32-E72D297353CC}">
              <c16:uniqueId val="{00000009-1B01-4B9E-8AF3-B6DB9E1A6AC0}"/>
            </c:ext>
          </c:extLst>
        </c:ser>
        <c:ser>
          <c:idx val="10"/>
          <c:order val="10"/>
          <c:tx>
            <c:strRef>
              <c:f>Sheet1!$L$1</c:f>
              <c:strCache>
                <c:ptCount val="1"/>
                <c:pt idx="0">
                  <c:v>Column10</c:v>
                </c:pt>
              </c:strCache>
            </c:strRef>
          </c:tx>
          <c:spPr>
            <a:ln w="19050" cap="rnd">
              <a:solidFill>
                <a:schemeClr val="accent5">
                  <a:lumMod val="60000"/>
                </a:schemeClr>
              </a:solidFill>
              <a:round/>
            </a:ln>
            <a:effectLst/>
          </c:spPr>
          <c:marker>
            <c:symbol val="none"/>
          </c:marker>
          <c:xVal>
            <c:numRef>
              <c:f>Sheet1!$A$2:$A$62</c:f>
              <c:numCache>
                <c:formatCode>General</c:formatCode>
                <c:ptCount val="61"/>
                <c:pt idx="0">
                  <c:v>0.256</c:v>
                </c:pt>
                <c:pt idx="1">
                  <c:v>0.32</c:v>
                </c:pt>
                <c:pt idx="2">
                  <c:v>0.384</c:v>
                </c:pt>
                <c:pt idx="3">
                  <c:v>0.448</c:v>
                </c:pt>
                <c:pt idx="4">
                  <c:v>0.512</c:v>
                </c:pt>
                <c:pt idx="5">
                  <c:v>0.575999999999999</c:v>
                </c:pt>
                <c:pt idx="6">
                  <c:v>0.64</c:v>
                </c:pt>
                <c:pt idx="7">
                  <c:v>0.703999999999999</c:v>
                </c:pt>
                <c:pt idx="8">
                  <c:v>0.768</c:v>
                </c:pt>
                <c:pt idx="9">
                  <c:v>0.831999999999999</c:v>
                </c:pt>
                <c:pt idx="10">
                  <c:v>0.896</c:v>
                </c:pt>
                <c:pt idx="11">
                  <c:v>0.959999999999999</c:v>
                </c:pt>
                <c:pt idx="12">
                  <c:v>1.024</c:v>
                </c:pt>
                <c:pt idx="13">
                  <c:v>1.088</c:v>
                </c:pt>
                <c:pt idx="14">
                  <c:v>1.15199999999999</c:v>
                </c:pt>
                <c:pt idx="15">
                  <c:v>1.21599999999999</c:v>
                </c:pt>
                <c:pt idx="16">
                  <c:v>1.28</c:v>
                </c:pt>
                <c:pt idx="17">
                  <c:v>1.344</c:v>
                </c:pt>
                <c:pt idx="18">
                  <c:v>1.407999999999989</c:v>
                </c:pt>
                <c:pt idx="19">
                  <c:v>1.47199999999999</c:v>
                </c:pt>
                <c:pt idx="20">
                  <c:v>1.536</c:v>
                </c:pt>
                <c:pt idx="21">
                  <c:v>1.6</c:v>
                </c:pt>
                <c:pt idx="22">
                  <c:v>1.66399999999999</c:v>
                </c:pt>
                <c:pt idx="23">
                  <c:v>1.72799999999999</c:v>
                </c:pt>
                <c:pt idx="24">
                  <c:v>1.792</c:v>
                </c:pt>
                <c:pt idx="25">
                  <c:v>1.856</c:v>
                </c:pt>
                <c:pt idx="26">
                  <c:v>1.919999999999989</c:v>
                </c:pt>
                <c:pt idx="27">
                  <c:v>1.98399999999999</c:v>
                </c:pt>
                <c:pt idx="28">
                  <c:v>2.048</c:v>
                </c:pt>
                <c:pt idx="29">
                  <c:v>2.112</c:v>
                </c:pt>
                <c:pt idx="30">
                  <c:v>2.176</c:v>
                </c:pt>
                <c:pt idx="31">
                  <c:v>2.24</c:v>
                </c:pt>
                <c:pt idx="32">
                  <c:v>2.30399999999999</c:v>
                </c:pt>
                <c:pt idx="33">
                  <c:v>2.36799999999999</c:v>
                </c:pt>
                <c:pt idx="34">
                  <c:v>2.43199999999999</c:v>
                </c:pt>
                <c:pt idx="35">
                  <c:v>2.495999999999988</c:v>
                </c:pt>
                <c:pt idx="36">
                  <c:v>2.56</c:v>
                </c:pt>
                <c:pt idx="37">
                  <c:v>2.624</c:v>
                </c:pt>
                <c:pt idx="38">
                  <c:v>2.688</c:v>
                </c:pt>
                <c:pt idx="39">
                  <c:v>2.75199999999999</c:v>
                </c:pt>
                <c:pt idx="40">
                  <c:v>2.81599999999999</c:v>
                </c:pt>
                <c:pt idx="41">
                  <c:v>2.87999999999999</c:v>
                </c:pt>
                <c:pt idx="42">
                  <c:v>2.94399999999999</c:v>
                </c:pt>
                <c:pt idx="43">
                  <c:v>3.008</c:v>
                </c:pt>
                <c:pt idx="44">
                  <c:v>3.072</c:v>
                </c:pt>
                <c:pt idx="45">
                  <c:v>3.136</c:v>
                </c:pt>
                <c:pt idx="46">
                  <c:v>3.2</c:v>
                </c:pt>
                <c:pt idx="47">
                  <c:v>3.26399999999999</c:v>
                </c:pt>
                <c:pt idx="48">
                  <c:v>3.32799999999999</c:v>
                </c:pt>
                <c:pt idx="49">
                  <c:v>3.39199999999999</c:v>
                </c:pt>
                <c:pt idx="50">
                  <c:v>3.45599999999999</c:v>
                </c:pt>
                <c:pt idx="51">
                  <c:v>3.52</c:v>
                </c:pt>
                <c:pt idx="52">
                  <c:v>3.584</c:v>
                </c:pt>
                <c:pt idx="53">
                  <c:v>3.648</c:v>
                </c:pt>
                <c:pt idx="54">
                  <c:v>3.712</c:v>
                </c:pt>
                <c:pt idx="55">
                  <c:v>3.77599999999999</c:v>
                </c:pt>
                <c:pt idx="56">
                  <c:v>3.83999999999999</c:v>
                </c:pt>
                <c:pt idx="57">
                  <c:v>3.90399999999999</c:v>
                </c:pt>
                <c:pt idx="58">
                  <c:v>3.96799999999999</c:v>
                </c:pt>
                <c:pt idx="59">
                  <c:v>4.032</c:v>
                </c:pt>
                <c:pt idx="60">
                  <c:v>4.096</c:v>
                </c:pt>
              </c:numCache>
            </c:numRef>
          </c:xVal>
          <c:yVal>
            <c:numRef>
              <c:f>Sheet1!$L$2:$L$62</c:f>
              <c:numCache>
                <c:formatCode>General</c:formatCode>
                <c:ptCount val="61"/>
              </c:numCache>
            </c:numRef>
          </c:yVal>
          <c:smooth val="1"/>
          <c:extLst xmlns:c16r2="http://schemas.microsoft.com/office/drawing/2015/06/chart">
            <c:ext xmlns:c16="http://schemas.microsoft.com/office/drawing/2014/chart" uri="{C3380CC4-5D6E-409C-BE32-E72D297353CC}">
              <c16:uniqueId val="{0000000A-1B01-4B9E-8AF3-B6DB9E1A6AC0}"/>
            </c:ext>
          </c:extLst>
        </c:ser>
        <c:ser>
          <c:idx val="11"/>
          <c:order val="11"/>
          <c:tx>
            <c:strRef>
              <c:f>Sheet1!$M$1</c:f>
              <c:strCache>
                <c:ptCount val="1"/>
                <c:pt idx="0">
                  <c:v>Column11</c:v>
                </c:pt>
              </c:strCache>
            </c:strRef>
          </c:tx>
          <c:spPr>
            <a:ln w="19050" cap="rnd">
              <a:solidFill>
                <a:schemeClr val="accent6">
                  <a:lumMod val="60000"/>
                </a:schemeClr>
              </a:solidFill>
              <a:round/>
            </a:ln>
            <a:effectLst/>
          </c:spPr>
          <c:marker>
            <c:symbol val="none"/>
          </c:marker>
          <c:xVal>
            <c:numRef>
              <c:f>Sheet1!$A$2:$A$62</c:f>
              <c:numCache>
                <c:formatCode>General</c:formatCode>
                <c:ptCount val="61"/>
                <c:pt idx="0">
                  <c:v>0.256</c:v>
                </c:pt>
                <c:pt idx="1">
                  <c:v>0.32</c:v>
                </c:pt>
                <c:pt idx="2">
                  <c:v>0.384</c:v>
                </c:pt>
                <c:pt idx="3">
                  <c:v>0.448</c:v>
                </c:pt>
                <c:pt idx="4">
                  <c:v>0.512</c:v>
                </c:pt>
                <c:pt idx="5">
                  <c:v>0.575999999999999</c:v>
                </c:pt>
                <c:pt idx="6">
                  <c:v>0.64</c:v>
                </c:pt>
                <c:pt idx="7">
                  <c:v>0.703999999999999</c:v>
                </c:pt>
                <c:pt idx="8">
                  <c:v>0.768</c:v>
                </c:pt>
                <c:pt idx="9">
                  <c:v>0.831999999999999</c:v>
                </c:pt>
                <c:pt idx="10">
                  <c:v>0.896</c:v>
                </c:pt>
                <c:pt idx="11">
                  <c:v>0.959999999999999</c:v>
                </c:pt>
                <c:pt idx="12">
                  <c:v>1.024</c:v>
                </c:pt>
                <c:pt idx="13">
                  <c:v>1.088</c:v>
                </c:pt>
                <c:pt idx="14">
                  <c:v>1.15199999999999</c:v>
                </c:pt>
                <c:pt idx="15">
                  <c:v>1.21599999999999</c:v>
                </c:pt>
                <c:pt idx="16">
                  <c:v>1.28</c:v>
                </c:pt>
                <c:pt idx="17">
                  <c:v>1.344</c:v>
                </c:pt>
                <c:pt idx="18">
                  <c:v>1.407999999999989</c:v>
                </c:pt>
                <c:pt idx="19">
                  <c:v>1.47199999999999</c:v>
                </c:pt>
                <c:pt idx="20">
                  <c:v>1.536</c:v>
                </c:pt>
                <c:pt idx="21">
                  <c:v>1.6</c:v>
                </c:pt>
                <c:pt idx="22">
                  <c:v>1.66399999999999</c:v>
                </c:pt>
                <c:pt idx="23">
                  <c:v>1.72799999999999</c:v>
                </c:pt>
                <c:pt idx="24">
                  <c:v>1.792</c:v>
                </c:pt>
                <c:pt idx="25">
                  <c:v>1.856</c:v>
                </c:pt>
                <c:pt idx="26">
                  <c:v>1.919999999999989</c:v>
                </c:pt>
                <c:pt idx="27">
                  <c:v>1.98399999999999</c:v>
                </c:pt>
                <c:pt idx="28">
                  <c:v>2.048</c:v>
                </c:pt>
                <c:pt idx="29">
                  <c:v>2.112</c:v>
                </c:pt>
                <c:pt idx="30">
                  <c:v>2.176</c:v>
                </c:pt>
                <c:pt idx="31">
                  <c:v>2.24</c:v>
                </c:pt>
                <c:pt idx="32">
                  <c:v>2.30399999999999</c:v>
                </c:pt>
                <c:pt idx="33">
                  <c:v>2.36799999999999</c:v>
                </c:pt>
                <c:pt idx="34">
                  <c:v>2.43199999999999</c:v>
                </c:pt>
                <c:pt idx="35">
                  <c:v>2.495999999999988</c:v>
                </c:pt>
                <c:pt idx="36">
                  <c:v>2.56</c:v>
                </c:pt>
                <c:pt idx="37">
                  <c:v>2.624</c:v>
                </c:pt>
                <c:pt idx="38">
                  <c:v>2.688</c:v>
                </c:pt>
                <c:pt idx="39">
                  <c:v>2.75199999999999</c:v>
                </c:pt>
                <c:pt idx="40">
                  <c:v>2.81599999999999</c:v>
                </c:pt>
                <c:pt idx="41">
                  <c:v>2.87999999999999</c:v>
                </c:pt>
                <c:pt idx="42">
                  <c:v>2.94399999999999</c:v>
                </c:pt>
                <c:pt idx="43">
                  <c:v>3.008</c:v>
                </c:pt>
                <c:pt idx="44">
                  <c:v>3.072</c:v>
                </c:pt>
                <c:pt idx="45">
                  <c:v>3.136</c:v>
                </c:pt>
                <c:pt idx="46">
                  <c:v>3.2</c:v>
                </c:pt>
                <c:pt idx="47">
                  <c:v>3.26399999999999</c:v>
                </c:pt>
                <c:pt idx="48">
                  <c:v>3.32799999999999</c:v>
                </c:pt>
                <c:pt idx="49">
                  <c:v>3.39199999999999</c:v>
                </c:pt>
                <c:pt idx="50">
                  <c:v>3.45599999999999</c:v>
                </c:pt>
                <c:pt idx="51">
                  <c:v>3.52</c:v>
                </c:pt>
                <c:pt idx="52">
                  <c:v>3.584</c:v>
                </c:pt>
                <c:pt idx="53">
                  <c:v>3.648</c:v>
                </c:pt>
                <c:pt idx="54">
                  <c:v>3.712</c:v>
                </c:pt>
                <c:pt idx="55">
                  <c:v>3.77599999999999</c:v>
                </c:pt>
                <c:pt idx="56">
                  <c:v>3.83999999999999</c:v>
                </c:pt>
                <c:pt idx="57">
                  <c:v>3.90399999999999</c:v>
                </c:pt>
                <c:pt idx="58">
                  <c:v>3.96799999999999</c:v>
                </c:pt>
                <c:pt idx="59">
                  <c:v>4.032</c:v>
                </c:pt>
                <c:pt idx="60">
                  <c:v>4.096</c:v>
                </c:pt>
              </c:numCache>
            </c:numRef>
          </c:xVal>
          <c:yVal>
            <c:numRef>
              <c:f>Sheet1!$M$2:$M$62</c:f>
              <c:numCache>
                <c:formatCode>General</c:formatCode>
                <c:ptCount val="61"/>
              </c:numCache>
            </c:numRef>
          </c:yVal>
          <c:smooth val="1"/>
          <c:extLst xmlns:c16r2="http://schemas.microsoft.com/office/drawing/2015/06/chart">
            <c:ext xmlns:c16="http://schemas.microsoft.com/office/drawing/2014/chart" uri="{C3380CC4-5D6E-409C-BE32-E72D297353CC}">
              <c16:uniqueId val="{0000000B-1B01-4B9E-8AF3-B6DB9E1A6AC0}"/>
            </c:ext>
          </c:extLst>
        </c:ser>
        <c:ser>
          <c:idx val="12"/>
          <c:order val="12"/>
          <c:tx>
            <c:strRef>
              <c:f>Sheet1!$N$1</c:f>
              <c:strCache>
                <c:ptCount val="1"/>
                <c:pt idx="0">
                  <c:v>Column12</c:v>
                </c:pt>
              </c:strCache>
            </c:strRef>
          </c:tx>
          <c:spPr>
            <a:ln w="19050" cap="rnd">
              <a:solidFill>
                <a:schemeClr val="accent1">
                  <a:lumMod val="80000"/>
                  <a:lumOff val="20000"/>
                </a:schemeClr>
              </a:solidFill>
              <a:round/>
            </a:ln>
            <a:effectLst/>
          </c:spPr>
          <c:marker>
            <c:symbol val="none"/>
          </c:marker>
          <c:xVal>
            <c:numRef>
              <c:f>Sheet1!$A$2:$A$62</c:f>
              <c:numCache>
                <c:formatCode>General</c:formatCode>
                <c:ptCount val="61"/>
                <c:pt idx="0">
                  <c:v>0.256</c:v>
                </c:pt>
                <c:pt idx="1">
                  <c:v>0.32</c:v>
                </c:pt>
                <c:pt idx="2">
                  <c:v>0.384</c:v>
                </c:pt>
                <c:pt idx="3">
                  <c:v>0.448</c:v>
                </c:pt>
                <c:pt idx="4">
                  <c:v>0.512</c:v>
                </c:pt>
                <c:pt idx="5">
                  <c:v>0.575999999999999</c:v>
                </c:pt>
                <c:pt idx="6">
                  <c:v>0.64</c:v>
                </c:pt>
                <c:pt idx="7">
                  <c:v>0.703999999999999</c:v>
                </c:pt>
                <c:pt idx="8">
                  <c:v>0.768</c:v>
                </c:pt>
                <c:pt idx="9">
                  <c:v>0.831999999999999</c:v>
                </c:pt>
                <c:pt idx="10">
                  <c:v>0.896</c:v>
                </c:pt>
                <c:pt idx="11">
                  <c:v>0.959999999999999</c:v>
                </c:pt>
                <c:pt idx="12">
                  <c:v>1.024</c:v>
                </c:pt>
                <c:pt idx="13">
                  <c:v>1.088</c:v>
                </c:pt>
                <c:pt idx="14">
                  <c:v>1.15199999999999</c:v>
                </c:pt>
                <c:pt idx="15">
                  <c:v>1.21599999999999</c:v>
                </c:pt>
                <c:pt idx="16">
                  <c:v>1.28</c:v>
                </c:pt>
                <c:pt idx="17">
                  <c:v>1.344</c:v>
                </c:pt>
                <c:pt idx="18">
                  <c:v>1.407999999999989</c:v>
                </c:pt>
                <c:pt idx="19">
                  <c:v>1.47199999999999</c:v>
                </c:pt>
                <c:pt idx="20">
                  <c:v>1.536</c:v>
                </c:pt>
                <c:pt idx="21">
                  <c:v>1.6</c:v>
                </c:pt>
                <c:pt idx="22">
                  <c:v>1.66399999999999</c:v>
                </c:pt>
                <c:pt idx="23">
                  <c:v>1.72799999999999</c:v>
                </c:pt>
                <c:pt idx="24">
                  <c:v>1.792</c:v>
                </c:pt>
                <c:pt idx="25">
                  <c:v>1.856</c:v>
                </c:pt>
                <c:pt idx="26">
                  <c:v>1.919999999999989</c:v>
                </c:pt>
                <c:pt idx="27">
                  <c:v>1.98399999999999</c:v>
                </c:pt>
                <c:pt idx="28">
                  <c:v>2.048</c:v>
                </c:pt>
                <c:pt idx="29">
                  <c:v>2.112</c:v>
                </c:pt>
                <c:pt idx="30">
                  <c:v>2.176</c:v>
                </c:pt>
                <c:pt idx="31">
                  <c:v>2.24</c:v>
                </c:pt>
                <c:pt idx="32">
                  <c:v>2.30399999999999</c:v>
                </c:pt>
                <c:pt idx="33">
                  <c:v>2.36799999999999</c:v>
                </c:pt>
                <c:pt idx="34">
                  <c:v>2.43199999999999</c:v>
                </c:pt>
                <c:pt idx="35">
                  <c:v>2.495999999999988</c:v>
                </c:pt>
                <c:pt idx="36">
                  <c:v>2.56</c:v>
                </c:pt>
                <c:pt idx="37">
                  <c:v>2.624</c:v>
                </c:pt>
                <c:pt idx="38">
                  <c:v>2.688</c:v>
                </c:pt>
                <c:pt idx="39">
                  <c:v>2.75199999999999</c:v>
                </c:pt>
                <c:pt idx="40">
                  <c:v>2.81599999999999</c:v>
                </c:pt>
                <c:pt idx="41">
                  <c:v>2.87999999999999</c:v>
                </c:pt>
                <c:pt idx="42">
                  <c:v>2.94399999999999</c:v>
                </c:pt>
                <c:pt idx="43">
                  <c:v>3.008</c:v>
                </c:pt>
                <c:pt idx="44">
                  <c:v>3.072</c:v>
                </c:pt>
                <c:pt idx="45">
                  <c:v>3.136</c:v>
                </c:pt>
                <c:pt idx="46">
                  <c:v>3.2</c:v>
                </c:pt>
                <c:pt idx="47">
                  <c:v>3.26399999999999</c:v>
                </c:pt>
                <c:pt idx="48">
                  <c:v>3.32799999999999</c:v>
                </c:pt>
                <c:pt idx="49">
                  <c:v>3.39199999999999</c:v>
                </c:pt>
                <c:pt idx="50">
                  <c:v>3.45599999999999</c:v>
                </c:pt>
                <c:pt idx="51">
                  <c:v>3.52</c:v>
                </c:pt>
                <c:pt idx="52">
                  <c:v>3.584</c:v>
                </c:pt>
                <c:pt idx="53">
                  <c:v>3.648</c:v>
                </c:pt>
                <c:pt idx="54">
                  <c:v>3.712</c:v>
                </c:pt>
                <c:pt idx="55">
                  <c:v>3.77599999999999</c:v>
                </c:pt>
                <c:pt idx="56">
                  <c:v>3.83999999999999</c:v>
                </c:pt>
                <c:pt idx="57">
                  <c:v>3.90399999999999</c:v>
                </c:pt>
                <c:pt idx="58">
                  <c:v>3.96799999999999</c:v>
                </c:pt>
                <c:pt idx="59">
                  <c:v>4.032</c:v>
                </c:pt>
                <c:pt idx="60">
                  <c:v>4.096</c:v>
                </c:pt>
              </c:numCache>
            </c:numRef>
          </c:xVal>
          <c:yVal>
            <c:numRef>
              <c:f>Sheet1!$N$2:$N$62</c:f>
              <c:numCache>
                <c:formatCode>General</c:formatCode>
                <c:ptCount val="61"/>
              </c:numCache>
            </c:numRef>
          </c:yVal>
          <c:smooth val="1"/>
          <c:extLst xmlns:c16r2="http://schemas.microsoft.com/office/drawing/2015/06/chart">
            <c:ext xmlns:c16="http://schemas.microsoft.com/office/drawing/2014/chart" uri="{C3380CC4-5D6E-409C-BE32-E72D297353CC}">
              <c16:uniqueId val="{0000000C-1B01-4B9E-8AF3-B6DB9E1A6AC0}"/>
            </c:ext>
          </c:extLst>
        </c:ser>
        <c:ser>
          <c:idx val="13"/>
          <c:order val="13"/>
          <c:tx>
            <c:strRef>
              <c:f>Sheet1!$O$1</c:f>
              <c:strCache>
                <c:ptCount val="1"/>
                <c:pt idx="0">
                  <c:v>Column13</c:v>
                </c:pt>
              </c:strCache>
            </c:strRef>
          </c:tx>
          <c:spPr>
            <a:ln w="19050" cap="rnd">
              <a:solidFill>
                <a:schemeClr val="accent2">
                  <a:lumMod val="80000"/>
                  <a:lumOff val="20000"/>
                </a:schemeClr>
              </a:solidFill>
              <a:round/>
            </a:ln>
            <a:effectLst/>
          </c:spPr>
          <c:marker>
            <c:symbol val="none"/>
          </c:marker>
          <c:xVal>
            <c:numRef>
              <c:f>Sheet1!$A$2:$A$62</c:f>
              <c:numCache>
                <c:formatCode>General</c:formatCode>
                <c:ptCount val="61"/>
                <c:pt idx="0">
                  <c:v>0.256</c:v>
                </c:pt>
                <c:pt idx="1">
                  <c:v>0.32</c:v>
                </c:pt>
                <c:pt idx="2">
                  <c:v>0.384</c:v>
                </c:pt>
                <c:pt idx="3">
                  <c:v>0.448</c:v>
                </c:pt>
                <c:pt idx="4">
                  <c:v>0.512</c:v>
                </c:pt>
                <c:pt idx="5">
                  <c:v>0.575999999999999</c:v>
                </c:pt>
                <c:pt idx="6">
                  <c:v>0.64</c:v>
                </c:pt>
                <c:pt idx="7">
                  <c:v>0.703999999999999</c:v>
                </c:pt>
                <c:pt idx="8">
                  <c:v>0.768</c:v>
                </c:pt>
                <c:pt idx="9">
                  <c:v>0.831999999999999</c:v>
                </c:pt>
                <c:pt idx="10">
                  <c:v>0.896</c:v>
                </c:pt>
                <c:pt idx="11">
                  <c:v>0.959999999999999</c:v>
                </c:pt>
                <c:pt idx="12">
                  <c:v>1.024</c:v>
                </c:pt>
                <c:pt idx="13">
                  <c:v>1.088</c:v>
                </c:pt>
                <c:pt idx="14">
                  <c:v>1.15199999999999</c:v>
                </c:pt>
                <c:pt idx="15">
                  <c:v>1.21599999999999</c:v>
                </c:pt>
                <c:pt idx="16">
                  <c:v>1.28</c:v>
                </c:pt>
                <c:pt idx="17">
                  <c:v>1.344</c:v>
                </c:pt>
                <c:pt idx="18">
                  <c:v>1.407999999999989</c:v>
                </c:pt>
                <c:pt idx="19">
                  <c:v>1.47199999999999</c:v>
                </c:pt>
                <c:pt idx="20">
                  <c:v>1.536</c:v>
                </c:pt>
                <c:pt idx="21">
                  <c:v>1.6</c:v>
                </c:pt>
                <c:pt idx="22">
                  <c:v>1.66399999999999</c:v>
                </c:pt>
                <c:pt idx="23">
                  <c:v>1.72799999999999</c:v>
                </c:pt>
                <c:pt idx="24">
                  <c:v>1.792</c:v>
                </c:pt>
                <c:pt idx="25">
                  <c:v>1.856</c:v>
                </c:pt>
                <c:pt idx="26">
                  <c:v>1.919999999999989</c:v>
                </c:pt>
                <c:pt idx="27">
                  <c:v>1.98399999999999</c:v>
                </c:pt>
                <c:pt idx="28">
                  <c:v>2.048</c:v>
                </c:pt>
                <c:pt idx="29">
                  <c:v>2.112</c:v>
                </c:pt>
                <c:pt idx="30">
                  <c:v>2.176</c:v>
                </c:pt>
                <c:pt idx="31">
                  <c:v>2.24</c:v>
                </c:pt>
                <c:pt idx="32">
                  <c:v>2.30399999999999</c:v>
                </c:pt>
                <c:pt idx="33">
                  <c:v>2.36799999999999</c:v>
                </c:pt>
                <c:pt idx="34">
                  <c:v>2.43199999999999</c:v>
                </c:pt>
                <c:pt idx="35">
                  <c:v>2.495999999999988</c:v>
                </c:pt>
                <c:pt idx="36">
                  <c:v>2.56</c:v>
                </c:pt>
                <c:pt idx="37">
                  <c:v>2.624</c:v>
                </c:pt>
                <c:pt idx="38">
                  <c:v>2.688</c:v>
                </c:pt>
                <c:pt idx="39">
                  <c:v>2.75199999999999</c:v>
                </c:pt>
                <c:pt idx="40">
                  <c:v>2.81599999999999</c:v>
                </c:pt>
                <c:pt idx="41">
                  <c:v>2.87999999999999</c:v>
                </c:pt>
                <c:pt idx="42">
                  <c:v>2.94399999999999</c:v>
                </c:pt>
                <c:pt idx="43">
                  <c:v>3.008</c:v>
                </c:pt>
                <c:pt idx="44">
                  <c:v>3.072</c:v>
                </c:pt>
                <c:pt idx="45">
                  <c:v>3.136</c:v>
                </c:pt>
                <c:pt idx="46">
                  <c:v>3.2</c:v>
                </c:pt>
                <c:pt idx="47">
                  <c:v>3.26399999999999</c:v>
                </c:pt>
                <c:pt idx="48">
                  <c:v>3.32799999999999</c:v>
                </c:pt>
                <c:pt idx="49">
                  <c:v>3.39199999999999</c:v>
                </c:pt>
                <c:pt idx="50">
                  <c:v>3.45599999999999</c:v>
                </c:pt>
                <c:pt idx="51">
                  <c:v>3.52</c:v>
                </c:pt>
                <c:pt idx="52">
                  <c:v>3.584</c:v>
                </c:pt>
                <c:pt idx="53">
                  <c:v>3.648</c:v>
                </c:pt>
                <c:pt idx="54">
                  <c:v>3.712</c:v>
                </c:pt>
                <c:pt idx="55">
                  <c:v>3.77599999999999</c:v>
                </c:pt>
                <c:pt idx="56">
                  <c:v>3.83999999999999</c:v>
                </c:pt>
                <c:pt idx="57">
                  <c:v>3.90399999999999</c:v>
                </c:pt>
                <c:pt idx="58">
                  <c:v>3.96799999999999</c:v>
                </c:pt>
                <c:pt idx="59">
                  <c:v>4.032</c:v>
                </c:pt>
                <c:pt idx="60">
                  <c:v>4.096</c:v>
                </c:pt>
              </c:numCache>
            </c:numRef>
          </c:xVal>
          <c:yVal>
            <c:numRef>
              <c:f>Sheet1!$O$2:$O$62</c:f>
              <c:numCache>
                <c:formatCode>General</c:formatCode>
                <c:ptCount val="61"/>
              </c:numCache>
            </c:numRef>
          </c:yVal>
          <c:smooth val="1"/>
          <c:extLst xmlns:c16r2="http://schemas.microsoft.com/office/drawing/2015/06/chart">
            <c:ext xmlns:c16="http://schemas.microsoft.com/office/drawing/2014/chart" uri="{C3380CC4-5D6E-409C-BE32-E72D297353CC}">
              <c16:uniqueId val="{0000000D-1B01-4B9E-8AF3-B6DB9E1A6AC0}"/>
            </c:ext>
          </c:extLst>
        </c:ser>
        <c:ser>
          <c:idx val="14"/>
          <c:order val="14"/>
          <c:tx>
            <c:strRef>
              <c:f>Sheet1!$P$1</c:f>
              <c:strCache>
                <c:ptCount val="1"/>
                <c:pt idx="0">
                  <c:v>Column14</c:v>
                </c:pt>
              </c:strCache>
            </c:strRef>
          </c:tx>
          <c:spPr>
            <a:ln w="19050" cap="rnd">
              <a:solidFill>
                <a:schemeClr val="accent3">
                  <a:lumMod val="80000"/>
                  <a:lumOff val="20000"/>
                </a:schemeClr>
              </a:solidFill>
              <a:round/>
            </a:ln>
            <a:effectLst/>
          </c:spPr>
          <c:marker>
            <c:symbol val="none"/>
          </c:marker>
          <c:xVal>
            <c:numRef>
              <c:f>Sheet1!$A$2:$A$62</c:f>
              <c:numCache>
                <c:formatCode>General</c:formatCode>
                <c:ptCount val="61"/>
                <c:pt idx="0">
                  <c:v>0.256</c:v>
                </c:pt>
                <c:pt idx="1">
                  <c:v>0.32</c:v>
                </c:pt>
                <c:pt idx="2">
                  <c:v>0.384</c:v>
                </c:pt>
                <c:pt idx="3">
                  <c:v>0.448</c:v>
                </c:pt>
                <c:pt idx="4">
                  <c:v>0.512</c:v>
                </c:pt>
                <c:pt idx="5">
                  <c:v>0.575999999999999</c:v>
                </c:pt>
                <c:pt idx="6">
                  <c:v>0.64</c:v>
                </c:pt>
                <c:pt idx="7">
                  <c:v>0.703999999999999</c:v>
                </c:pt>
                <c:pt idx="8">
                  <c:v>0.768</c:v>
                </c:pt>
                <c:pt idx="9">
                  <c:v>0.831999999999999</c:v>
                </c:pt>
                <c:pt idx="10">
                  <c:v>0.896</c:v>
                </c:pt>
                <c:pt idx="11">
                  <c:v>0.959999999999999</c:v>
                </c:pt>
                <c:pt idx="12">
                  <c:v>1.024</c:v>
                </c:pt>
                <c:pt idx="13">
                  <c:v>1.088</c:v>
                </c:pt>
                <c:pt idx="14">
                  <c:v>1.15199999999999</c:v>
                </c:pt>
                <c:pt idx="15">
                  <c:v>1.21599999999999</c:v>
                </c:pt>
                <c:pt idx="16">
                  <c:v>1.28</c:v>
                </c:pt>
                <c:pt idx="17">
                  <c:v>1.344</c:v>
                </c:pt>
                <c:pt idx="18">
                  <c:v>1.407999999999989</c:v>
                </c:pt>
                <c:pt idx="19">
                  <c:v>1.47199999999999</c:v>
                </c:pt>
                <c:pt idx="20">
                  <c:v>1.536</c:v>
                </c:pt>
                <c:pt idx="21">
                  <c:v>1.6</c:v>
                </c:pt>
                <c:pt idx="22">
                  <c:v>1.66399999999999</c:v>
                </c:pt>
                <c:pt idx="23">
                  <c:v>1.72799999999999</c:v>
                </c:pt>
                <c:pt idx="24">
                  <c:v>1.792</c:v>
                </c:pt>
                <c:pt idx="25">
                  <c:v>1.856</c:v>
                </c:pt>
                <c:pt idx="26">
                  <c:v>1.919999999999989</c:v>
                </c:pt>
                <c:pt idx="27">
                  <c:v>1.98399999999999</c:v>
                </c:pt>
                <c:pt idx="28">
                  <c:v>2.048</c:v>
                </c:pt>
                <c:pt idx="29">
                  <c:v>2.112</c:v>
                </c:pt>
                <c:pt idx="30">
                  <c:v>2.176</c:v>
                </c:pt>
                <c:pt idx="31">
                  <c:v>2.24</c:v>
                </c:pt>
                <c:pt idx="32">
                  <c:v>2.30399999999999</c:v>
                </c:pt>
                <c:pt idx="33">
                  <c:v>2.36799999999999</c:v>
                </c:pt>
                <c:pt idx="34">
                  <c:v>2.43199999999999</c:v>
                </c:pt>
                <c:pt idx="35">
                  <c:v>2.495999999999988</c:v>
                </c:pt>
                <c:pt idx="36">
                  <c:v>2.56</c:v>
                </c:pt>
                <c:pt idx="37">
                  <c:v>2.624</c:v>
                </c:pt>
                <c:pt idx="38">
                  <c:v>2.688</c:v>
                </c:pt>
                <c:pt idx="39">
                  <c:v>2.75199999999999</c:v>
                </c:pt>
                <c:pt idx="40">
                  <c:v>2.81599999999999</c:v>
                </c:pt>
                <c:pt idx="41">
                  <c:v>2.87999999999999</c:v>
                </c:pt>
                <c:pt idx="42">
                  <c:v>2.94399999999999</c:v>
                </c:pt>
                <c:pt idx="43">
                  <c:v>3.008</c:v>
                </c:pt>
                <c:pt idx="44">
                  <c:v>3.072</c:v>
                </c:pt>
                <c:pt idx="45">
                  <c:v>3.136</c:v>
                </c:pt>
                <c:pt idx="46">
                  <c:v>3.2</c:v>
                </c:pt>
                <c:pt idx="47">
                  <c:v>3.26399999999999</c:v>
                </c:pt>
                <c:pt idx="48">
                  <c:v>3.32799999999999</c:v>
                </c:pt>
                <c:pt idx="49">
                  <c:v>3.39199999999999</c:v>
                </c:pt>
                <c:pt idx="50">
                  <c:v>3.45599999999999</c:v>
                </c:pt>
                <c:pt idx="51">
                  <c:v>3.52</c:v>
                </c:pt>
                <c:pt idx="52">
                  <c:v>3.584</c:v>
                </c:pt>
                <c:pt idx="53">
                  <c:v>3.648</c:v>
                </c:pt>
                <c:pt idx="54">
                  <c:v>3.712</c:v>
                </c:pt>
                <c:pt idx="55">
                  <c:v>3.77599999999999</c:v>
                </c:pt>
                <c:pt idx="56">
                  <c:v>3.83999999999999</c:v>
                </c:pt>
                <c:pt idx="57">
                  <c:v>3.90399999999999</c:v>
                </c:pt>
                <c:pt idx="58">
                  <c:v>3.96799999999999</c:v>
                </c:pt>
                <c:pt idx="59">
                  <c:v>4.032</c:v>
                </c:pt>
                <c:pt idx="60">
                  <c:v>4.096</c:v>
                </c:pt>
              </c:numCache>
            </c:numRef>
          </c:xVal>
          <c:yVal>
            <c:numRef>
              <c:f>Sheet1!$P$2:$P$62</c:f>
              <c:numCache>
                <c:formatCode>General</c:formatCode>
                <c:ptCount val="61"/>
              </c:numCache>
            </c:numRef>
          </c:yVal>
          <c:smooth val="1"/>
          <c:extLst xmlns:c16r2="http://schemas.microsoft.com/office/drawing/2015/06/chart">
            <c:ext xmlns:c16="http://schemas.microsoft.com/office/drawing/2014/chart" uri="{C3380CC4-5D6E-409C-BE32-E72D297353CC}">
              <c16:uniqueId val="{0000000E-1B01-4B9E-8AF3-B6DB9E1A6AC0}"/>
            </c:ext>
          </c:extLst>
        </c:ser>
        <c:ser>
          <c:idx val="15"/>
          <c:order val="15"/>
          <c:tx>
            <c:strRef>
              <c:f>Sheet1!$Q$1</c:f>
              <c:strCache>
                <c:ptCount val="1"/>
                <c:pt idx="0">
                  <c:v>Column15</c:v>
                </c:pt>
              </c:strCache>
            </c:strRef>
          </c:tx>
          <c:spPr>
            <a:ln w="19050" cap="rnd">
              <a:solidFill>
                <a:schemeClr val="accent4">
                  <a:lumMod val="80000"/>
                  <a:lumOff val="20000"/>
                </a:schemeClr>
              </a:solidFill>
              <a:round/>
            </a:ln>
            <a:effectLst/>
          </c:spPr>
          <c:marker>
            <c:symbol val="none"/>
          </c:marker>
          <c:xVal>
            <c:numRef>
              <c:f>Sheet1!$A$2:$A$62</c:f>
              <c:numCache>
                <c:formatCode>General</c:formatCode>
                <c:ptCount val="61"/>
                <c:pt idx="0">
                  <c:v>0.256</c:v>
                </c:pt>
                <c:pt idx="1">
                  <c:v>0.32</c:v>
                </c:pt>
                <c:pt idx="2">
                  <c:v>0.384</c:v>
                </c:pt>
                <c:pt idx="3">
                  <c:v>0.448</c:v>
                </c:pt>
                <c:pt idx="4">
                  <c:v>0.512</c:v>
                </c:pt>
                <c:pt idx="5">
                  <c:v>0.575999999999999</c:v>
                </c:pt>
                <c:pt idx="6">
                  <c:v>0.64</c:v>
                </c:pt>
                <c:pt idx="7">
                  <c:v>0.703999999999999</c:v>
                </c:pt>
                <c:pt idx="8">
                  <c:v>0.768</c:v>
                </c:pt>
                <c:pt idx="9">
                  <c:v>0.831999999999999</c:v>
                </c:pt>
                <c:pt idx="10">
                  <c:v>0.896</c:v>
                </c:pt>
                <c:pt idx="11">
                  <c:v>0.959999999999999</c:v>
                </c:pt>
                <c:pt idx="12">
                  <c:v>1.024</c:v>
                </c:pt>
                <c:pt idx="13">
                  <c:v>1.088</c:v>
                </c:pt>
                <c:pt idx="14">
                  <c:v>1.15199999999999</c:v>
                </c:pt>
                <c:pt idx="15">
                  <c:v>1.21599999999999</c:v>
                </c:pt>
                <c:pt idx="16">
                  <c:v>1.28</c:v>
                </c:pt>
                <c:pt idx="17">
                  <c:v>1.344</c:v>
                </c:pt>
                <c:pt idx="18">
                  <c:v>1.407999999999989</c:v>
                </c:pt>
                <c:pt idx="19">
                  <c:v>1.47199999999999</c:v>
                </c:pt>
                <c:pt idx="20">
                  <c:v>1.536</c:v>
                </c:pt>
                <c:pt idx="21">
                  <c:v>1.6</c:v>
                </c:pt>
                <c:pt idx="22">
                  <c:v>1.66399999999999</c:v>
                </c:pt>
                <c:pt idx="23">
                  <c:v>1.72799999999999</c:v>
                </c:pt>
                <c:pt idx="24">
                  <c:v>1.792</c:v>
                </c:pt>
                <c:pt idx="25">
                  <c:v>1.856</c:v>
                </c:pt>
                <c:pt idx="26">
                  <c:v>1.919999999999989</c:v>
                </c:pt>
                <c:pt idx="27">
                  <c:v>1.98399999999999</c:v>
                </c:pt>
                <c:pt idx="28">
                  <c:v>2.048</c:v>
                </c:pt>
                <c:pt idx="29">
                  <c:v>2.112</c:v>
                </c:pt>
                <c:pt idx="30">
                  <c:v>2.176</c:v>
                </c:pt>
                <c:pt idx="31">
                  <c:v>2.24</c:v>
                </c:pt>
                <c:pt idx="32">
                  <c:v>2.30399999999999</c:v>
                </c:pt>
                <c:pt idx="33">
                  <c:v>2.36799999999999</c:v>
                </c:pt>
                <c:pt idx="34">
                  <c:v>2.43199999999999</c:v>
                </c:pt>
                <c:pt idx="35">
                  <c:v>2.495999999999988</c:v>
                </c:pt>
                <c:pt idx="36">
                  <c:v>2.56</c:v>
                </c:pt>
                <c:pt idx="37">
                  <c:v>2.624</c:v>
                </c:pt>
                <c:pt idx="38">
                  <c:v>2.688</c:v>
                </c:pt>
                <c:pt idx="39">
                  <c:v>2.75199999999999</c:v>
                </c:pt>
                <c:pt idx="40">
                  <c:v>2.81599999999999</c:v>
                </c:pt>
                <c:pt idx="41">
                  <c:v>2.87999999999999</c:v>
                </c:pt>
                <c:pt idx="42">
                  <c:v>2.94399999999999</c:v>
                </c:pt>
                <c:pt idx="43">
                  <c:v>3.008</c:v>
                </c:pt>
                <c:pt idx="44">
                  <c:v>3.072</c:v>
                </c:pt>
                <c:pt idx="45">
                  <c:v>3.136</c:v>
                </c:pt>
                <c:pt idx="46">
                  <c:v>3.2</c:v>
                </c:pt>
                <c:pt idx="47">
                  <c:v>3.26399999999999</c:v>
                </c:pt>
                <c:pt idx="48">
                  <c:v>3.32799999999999</c:v>
                </c:pt>
                <c:pt idx="49">
                  <c:v>3.39199999999999</c:v>
                </c:pt>
                <c:pt idx="50">
                  <c:v>3.45599999999999</c:v>
                </c:pt>
                <c:pt idx="51">
                  <c:v>3.52</c:v>
                </c:pt>
                <c:pt idx="52">
                  <c:v>3.584</c:v>
                </c:pt>
                <c:pt idx="53">
                  <c:v>3.648</c:v>
                </c:pt>
                <c:pt idx="54">
                  <c:v>3.712</c:v>
                </c:pt>
                <c:pt idx="55">
                  <c:v>3.77599999999999</c:v>
                </c:pt>
                <c:pt idx="56">
                  <c:v>3.83999999999999</c:v>
                </c:pt>
                <c:pt idx="57">
                  <c:v>3.90399999999999</c:v>
                </c:pt>
                <c:pt idx="58">
                  <c:v>3.96799999999999</c:v>
                </c:pt>
                <c:pt idx="59">
                  <c:v>4.032</c:v>
                </c:pt>
                <c:pt idx="60">
                  <c:v>4.096</c:v>
                </c:pt>
              </c:numCache>
            </c:numRef>
          </c:xVal>
          <c:yVal>
            <c:numRef>
              <c:f>Sheet1!$Q$2:$Q$62</c:f>
              <c:numCache>
                <c:formatCode>General</c:formatCode>
                <c:ptCount val="61"/>
              </c:numCache>
            </c:numRef>
          </c:yVal>
          <c:smooth val="1"/>
          <c:extLst xmlns:c16r2="http://schemas.microsoft.com/office/drawing/2015/06/chart">
            <c:ext xmlns:c16="http://schemas.microsoft.com/office/drawing/2014/chart" uri="{C3380CC4-5D6E-409C-BE32-E72D297353CC}">
              <c16:uniqueId val="{0000000F-1B01-4B9E-8AF3-B6DB9E1A6AC0}"/>
            </c:ext>
          </c:extLst>
        </c:ser>
        <c:ser>
          <c:idx val="16"/>
          <c:order val="16"/>
          <c:tx>
            <c:strRef>
              <c:f>Sheet1!$R$1</c:f>
              <c:strCache>
                <c:ptCount val="1"/>
                <c:pt idx="0">
                  <c:v>Column16</c:v>
                </c:pt>
              </c:strCache>
            </c:strRef>
          </c:tx>
          <c:spPr>
            <a:ln w="19050" cap="rnd">
              <a:solidFill>
                <a:schemeClr val="accent5">
                  <a:lumMod val="80000"/>
                  <a:lumOff val="20000"/>
                </a:schemeClr>
              </a:solidFill>
              <a:round/>
            </a:ln>
            <a:effectLst/>
          </c:spPr>
          <c:marker>
            <c:symbol val="none"/>
          </c:marker>
          <c:xVal>
            <c:numRef>
              <c:f>Sheet1!$A$2:$A$62</c:f>
              <c:numCache>
                <c:formatCode>General</c:formatCode>
                <c:ptCount val="61"/>
                <c:pt idx="0">
                  <c:v>0.256</c:v>
                </c:pt>
                <c:pt idx="1">
                  <c:v>0.32</c:v>
                </c:pt>
                <c:pt idx="2">
                  <c:v>0.384</c:v>
                </c:pt>
                <c:pt idx="3">
                  <c:v>0.448</c:v>
                </c:pt>
                <c:pt idx="4">
                  <c:v>0.512</c:v>
                </c:pt>
                <c:pt idx="5">
                  <c:v>0.575999999999999</c:v>
                </c:pt>
                <c:pt idx="6">
                  <c:v>0.64</c:v>
                </c:pt>
                <c:pt idx="7">
                  <c:v>0.703999999999999</c:v>
                </c:pt>
                <c:pt idx="8">
                  <c:v>0.768</c:v>
                </c:pt>
                <c:pt idx="9">
                  <c:v>0.831999999999999</c:v>
                </c:pt>
                <c:pt idx="10">
                  <c:v>0.896</c:v>
                </c:pt>
                <c:pt idx="11">
                  <c:v>0.959999999999999</c:v>
                </c:pt>
                <c:pt idx="12">
                  <c:v>1.024</c:v>
                </c:pt>
                <c:pt idx="13">
                  <c:v>1.088</c:v>
                </c:pt>
                <c:pt idx="14">
                  <c:v>1.15199999999999</c:v>
                </c:pt>
                <c:pt idx="15">
                  <c:v>1.21599999999999</c:v>
                </c:pt>
                <c:pt idx="16">
                  <c:v>1.28</c:v>
                </c:pt>
                <c:pt idx="17">
                  <c:v>1.344</c:v>
                </c:pt>
                <c:pt idx="18">
                  <c:v>1.407999999999989</c:v>
                </c:pt>
                <c:pt idx="19">
                  <c:v>1.47199999999999</c:v>
                </c:pt>
                <c:pt idx="20">
                  <c:v>1.536</c:v>
                </c:pt>
                <c:pt idx="21">
                  <c:v>1.6</c:v>
                </c:pt>
                <c:pt idx="22">
                  <c:v>1.66399999999999</c:v>
                </c:pt>
                <c:pt idx="23">
                  <c:v>1.72799999999999</c:v>
                </c:pt>
                <c:pt idx="24">
                  <c:v>1.792</c:v>
                </c:pt>
                <c:pt idx="25">
                  <c:v>1.856</c:v>
                </c:pt>
                <c:pt idx="26">
                  <c:v>1.919999999999989</c:v>
                </c:pt>
                <c:pt idx="27">
                  <c:v>1.98399999999999</c:v>
                </c:pt>
                <c:pt idx="28">
                  <c:v>2.048</c:v>
                </c:pt>
                <c:pt idx="29">
                  <c:v>2.112</c:v>
                </c:pt>
                <c:pt idx="30">
                  <c:v>2.176</c:v>
                </c:pt>
                <c:pt idx="31">
                  <c:v>2.24</c:v>
                </c:pt>
                <c:pt idx="32">
                  <c:v>2.30399999999999</c:v>
                </c:pt>
                <c:pt idx="33">
                  <c:v>2.36799999999999</c:v>
                </c:pt>
                <c:pt idx="34">
                  <c:v>2.43199999999999</c:v>
                </c:pt>
                <c:pt idx="35">
                  <c:v>2.495999999999988</c:v>
                </c:pt>
                <c:pt idx="36">
                  <c:v>2.56</c:v>
                </c:pt>
                <c:pt idx="37">
                  <c:v>2.624</c:v>
                </c:pt>
                <c:pt idx="38">
                  <c:v>2.688</c:v>
                </c:pt>
                <c:pt idx="39">
                  <c:v>2.75199999999999</c:v>
                </c:pt>
                <c:pt idx="40">
                  <c:v>2.81599999999999</c:v>
                </c:pt>
                <c:pt idx="41">
                  <c:v>2.87999999999999</c:v>
                </c:pt>
                <c:pt idx="42">
                  <c:v>2.94399999999999</c:v>
                </c:pt>
                <c:pt idx="43">
                  <c:v>3.008</c:v>
                </c:pt>
                <c:pt idx="44">
                  <c:v>3.072</c:v>
                </c:pt>
                <c:pt idx="45">
                  <c:v>3.136</c:v>
                </c:pt>
                <c:pt idx="46">
                  <c:v>3.2</c:v>
                </c:pt>
                <c:pt idx="47">
                  <c:v>3.26399999999999</c:v>
                </c:pt>
                <c:pt idx="48">
                  <c:v>3.32799999999999</c:v>
                </c:pt>
                <c:pt idx="49">
                  <c:v>3.39199999999999</c:v>
                </c:pt>
                <c:pt idx="50">
                  <c:v>3.45599999999999</c:v>
                </c:pt>
                <c:pt idx="51">
                  <c:v>3.52</c:v>
                </c:pt>
                <c:pt idx="52">
                  <c:v>3.584</c:v>
                </c:pt>
                <c:pt idx="53">
                  <c:v>3.648</c:v>
                </c:pt>
                <c:pt idx="54">
                  <c:v>3.712</c:v>
                </c:pt>
                <c:pt idx="55">
                  <c:v>3.77599999999999</c:v>
                </c:pt>
                <c:pt idx="56">
                  <c:v>3.83999999999999</c:v>
                </c:pt>
                <c:pt idx="57">
                  <c:v>3.90399999999999</c:v>
                </c:pt>
                <c:pt idx="58">
                  <c:v>3.96799999999999</c:v>
                </c:pt>
                <c:pt idx="59">
                  <c:v>4.032</c:v>
                </c:pt>
                <c:pt idx="60">
                  <c:v>4.096</c:v>
                </c:pt>
              </c:numCache>
            </c:numRef>
          </c:xVal>
          <c:yVal>
            <c:numRef>
              <c:f>Sheet1!$R$2:$R$62</c:f>
              <c:numCache>
                <c:formatCode>General</c:formatCode>
                <c:ptCount val="61"/>
              </c:numCache>
            </c:numRef>
          </c:yVal>
          <c:smooth val="1"/>
          <c:extLst xmlns:c16r2="http://schemas.microsoft.com/office/drawing/2015/06/chart">
            <c:ext xmlns:c16="http://schemas.microsoft.com/office/drawing/2014/chart" uri="{C3380CC4-5D6E-409C-BE32-E72D297353CC}">
              <c16:uniqueId val="{00000010-1B01-4B9E-8AF3-B6DB9E1A6AC0}"/>
            </c:ext>
          </c:extLst>
        </c:ser>
        <c:ser>
          <c:idx val="17"/>
          <c:order val="17"/>
          <c:tx>
            <c:strRef>
              <c:f>Sheet1!$S$1</c:f>
              <c:strCache>
                <c:ptCount val="1"/>
                <c:pt idx="0">
                  <c:v>Column17</c:v>
                </c:pt>
              </c:strCache>
            </c:strRef>
          </c:tx>
          <c:spPr>
            <a:ln w="19050" cap="rnd">
              <a:solidFill>
                <a:schemeClr val="accent6">
                  <a:lumMod val="80000"/>
                  <a:lumOff val="20000"/>
                </a:schemeClr>
              </a:solidFill>
              <a:round/>
            </a:ln>
            <a:effectLst/>
          </c:spPr>
          <c:marker>
            <c:symbol val="none"/>
          </c:marker>
          <c:xVal>
            <c:numRef>
              <c:f>Sheet1!$A$2:$A$62</c:f>
              <c:numCache>
                <c:formatCode>General</c:formatCode>
                <c:ptCount val="61"/>
                <c:pt idx="0">
                  <c:v>0.256</c:v>
                </c:pt>
                <c:pt idx="1">
                  <c:v>0.32</c:v>
                </c:pt>
                <c:pt idx="2">
                  <c:v>0.384</c:v>
                </c:pt>
                <c:pt idx="3">
                  <c:v>0.448</c:v>
                </c:pt>
                <c:pt idx="4">
                  <c:v>0.512</c:v>
                </c:pt>
                <c:pt idx="5">
                  <c:v>0.575999999999999</c:v>
                </c:pt>
                <c:pt idx="6">
                  <c:v>0.64</c:v>
                </c:pt>
                <c:pt idx="7">
                  <c:v>0.703999999999999</c:v>
                </c:pt>
                <c:pt idx="8">
                  <c:v>0.768</c:v>
                </c:pt>
                <c:pt idx="9">
                  <c:v>0.831999999999999</c:v>
                </c:pt>
                <c:pt idx="10">
                  <c:v>0.896</c:v>
                </c:pt>
                <c:pt idx="11">
                  <c:v>0.959999999999999</c:v>
                </c:pt>
                <c:pt idx="12">
                  <c:v>1.024</c:v>
                </c:pt>
                <c:pt idx="13">
                  <c:v>1.088</c:v>
                </c:pt>
                <c:pt idx="14">
                  <c:v>1.15199999999999</c:v>
                </c:pt>
                <c:pt idx="15">
                  <c:v>1.21599999999999</c:v>
                </c:pt>
                <c:pt idx="16">
                  <c:v>1.28</c:v>
                </c:pt>
                <c:pt idx="17">
                  <c:v>1.344</c:v>
                </c:pt>
                <c:pt idx="18">
                  <c:v>1.407999999999989</c:v>
                </c:pt>
                <c:pt idx="19">
                  <c:v>1.47199999999999</c:v>
                </c:pt>
                <c:pt idx="20">
                  <c:v>1.536</c:v>
                </c:pt>
                <c:pt idx="21">
                  <c:v>1.6</c:v>
                </c:pt>
                <c:pt idx="22">
                  <c:v>1.66399999999999</c:v>
                </c:pt>
                <c:pt idx="23">
                  <c:v>1.72799999999999</c:v>
                </c:pt>
                <c:pt idx="24">
                  <c:v>1.792</c:v>
                </c:pt>
                <c:pt idx="25">
                  <c:v>1.856</c:v>
                </c:pt>
                <c:pt idx="26">
                  <c:v>1.919999999999989</c:v>
                </c:pt>
                <c:pt idx="27">
                  <c:v>1.98399999999999</c:v>
                </c:pt>
                <c:pt idx="28">
                  <c:v>2.048</c:v>
                </c:pt>
                <c:pt idx="29">
                  <c:v>2.112</c:v>
                </c:pt>
                <c:pt idx="30">
                  <c:v>2.176</c:v>
                </c:pt>
                <c:pt idx="31">
                  <c:v>2.24</c:v>
                </c:pt>
                <c:pt idx="32">
                  <c:v>2.30399999999999</c:v>
                </c:pt>
                <c:pt idx="33">
                  <c:v>2.36799999999999</c:v>
                </c:pt>
                <c:pt idx="34">
                  <c:v>2.43199999999999</c:v>
                </c:pt>
                <c:pt idx="35">
                  <c:v>2.495999999999988</c:v>
                </c:pt>
                <c:pt idx="36">
                  <c:v>2.56</c:v>
                </c:pt>
                <c:pt idx="37">
                  <c:v>2.624</c:v>
                </c:pt>
                <c:pt idx="38">
                  <c:v>2.688</c:v>
                </c:pt>
                <c:pt idx="39">
                  <c:v>2.75199999999999</c:v>
                </c:pt>
                <c:pt idx="40">
                  <c:v>2.81599999999999</c:v>
                </c:pt>
                <c:pt idx="41">
                  <c:v>2.87999999999999</c:v>
                </c:pt>
                <c:pt idx="42">
                  <c:v>2.94399999999999</c:v>
                </c:pt>
                <c:pt idx="43">
                  <c:v>3.008</c:v>
                </c:pt>
                <c:pt idx="44">
                  <c:v>3.072</c:v>
                </c:pt>
                <c:pt idx="45">
                  <c:v>3.136</c:v>
                </c:pt>
                <c:pt idx="46">
                  <c:v>3.2</c:v>
                </c:pt>
                <c:pt idx="47">
                  <c:v>3.26399999999999</c:v>
                </c:pt>
                <c:pt idx="48">
                  <c:v>3.32799999999999</c:v>
                </c:pt>
                <c:pt idx="49">
                  <c:v>3.39199999999999</c:v>
                </c:pt>
                <c:pt idx="50">
                  <c:v>3.45599999999999</c:v>
                </c:pt>
                <c:pt idx="51">
                  <c:v>3.52</c:v>
                </c:pt>
                <c:pt idx="52">
                  <c:v>3.584</c:v>
                </c:pt>
                <c:pt idx="53">
                  <c:v>3.648</c:v>
                </c:pt>
                <c:pt idx="54">
                  <c:v>3.712</c:v>
                </c:pt>
                <c:pt idx="55">
                  <c:v>3.77599999999999</c:v>
                </c:pt>
                <c:pt idx="56">
                  <c:v>3.83999999999999</c:v>
                </c:pt>
                <c:pt idx="57">
                  <c:v>3.90399999999999</c:v>
                </c:pt>
                <c:pt idx="58">
                  <c:v>3.96799999999999</c:v>
                </c:pt>
                <c:pt idx="59">
                  <c:v>4.032</c:v>
                </c:pt>
                <c:pt idx="60">
                  <c:v>4.096</c:v>
                </c:pt>
              </c:numCache>
            </c:numRef>
          </c:xVal>
          <c:yVal>
            <c:numRef>
              <c:f>Sheet1!$S$2:$S$62</c:f>
              <c:numCache>
                <c:formatCode>General</c:formatCode>
                <c:ptCount val="61"/>
              </c:numCache>
            </c:numRef>
          </c:yVal>
          <c:smooth val="1"/>
          <c:extLst xmlns:c16r2="http://schemas.microsoft.com/office/drawing/2015/06/chart">
            <c:ext xmlns:c16="http://schemas.microsoft.com/office/drawing/2014/chart" uri="{C3380CC4-5D6E-409C-BE32-E72D297353CC}">
              <c16:uniqueId val="{00000011-1B01-4B9E-8AF3-B6DB9E1A6AC0}"/>
            </c:ext>
          </c:extLst>
        </c:ser>
        <c:ser>
          <c:idx val="18"/>
          <c:order val="18"/>
          <c:tx>
            <c:strRef>
              <c:f>Sheet1!$T$1</c:f>
              <c:strCache>
                <c:ptCount val="1"/>
                <c:pt idx="0">
                  <c:v>Column18</c:v>
                </c:pt>
              </c:strCache>
            </c:strRef>
          </c:tx>
          <c:spPr>
            <a:ln w="19050" cap="rnd">
              <a:solidFill>
                <a:schemeClr val="accent1">
                  <a:lumMod val="80000"/>
                </a:schemeClr>
              </a:solidFill>
              <a:round/>
            </a:ln>
            <a:effectLst/>
          </c:spPr>
          <c:marker>
            <c:symbol val="none"/>
          </c:marker>
          <c:xVal>
            <c:numRef>
              <c:f>Sheet1!$A$2:$A$62</c:f>
              <c:numCache>
                <c:formatCode>General</c:formatCode>
                <c:ptCount val="61"/>
                <c:pt idx="0">
                  <c:v>0.256</c:v>
                </c:pt>
                <c:pt idx="1">
                  <c:v>0.32</c:v>
                </c:pt>
                <c:pt idx="2">
                  <c:v>0.384</c:v>
                </c:pt>
                <c:pt idx="3">
                  <c:v>0.448</c:v>
                </c:pt>
                <c:pt idx="4">
                  <c:v>0.512</c:v>
                </c:pt>
                <c:pt idx="5">
                  <c:v>0.575999999999999</c:v>
                </c:pt>
                <c:pt idx="6">
                  <c:v>0.64</c:v>
                </c:pt>
                <c:pt idx="7">
                  <c:v>0.703999999999999</c:v>
                </c:pt>
                <c:pt idx="8">
                  <c:v>0.768</c:v>
                </c:pt>
                <c:pt idx="9">
                  <c:v>0.831999999999999</c:v>
                </c:pt>
                <c:pt idx="10">
                  <c:v>0.896</c:v>
                </c:pt>
                <c:pt idx="11">
                  <c:v>0.959999999999999</c:v>
                </c:pt>
                <c:pt idx="12">
                  <c:v>1.024</c:v>
                </c:pt>
                <c:pt idx="13">
                  <c:v>1.088</c:v>
                </c:pt>
                <c:pt idx="14">
                  <c:v>1.15199999999999</c:v>
                </c:pt>
                <c:pt idx="15">
                  <c:v>1.21599999999999</c:v>
                </c:pt>
                <c:pt idx="16">
                  <c:v>1.28</c:v>
                </c:pt>
                <c:pt idx="17">
                  <c:v>1.344</c:v>
                </c:pt>
                <c:pt idx="18">
                  <c:v>1.407999999999989</c:v>
                </c:pt>
                <c:pt idx="19">
                  <c:v>1.47199999999999</c:v>
                </c:pt>
                <c:pt idx="20">
                  <c:v>1.536</c:v>
                </c:pt>
                <c:pt idx="21">
                  <c:v>1.6</c:v>
                </c:pt>
                <c:pt idx="22">
                  <c:v>1.66399999999999</c:v>
                </c:pt>
                <c:pt idx="23">
                  <c:v>1.72799999999999</c:v>
                </c:pt>
                <c:pt idx="24">
                  <c:v>1.792</c:v>
                </c:pt>
                <c:pt idx="25">
                  <c:v>1.856</c:v>
                </c:pt>
                <c:pt idx="26">
                  <c:v>1.919999999999989</c:v>
                </c:pt>
                <c:pt idx="27">
                  <c:v>1.98399999999999</c:v>
                </c:pt>
                <c:pt idx="28">
                  <c:v>2.048</c:v>
                </c:pt>
                <c:pt idx="29">
                  <c:v>2.112</c:v>
                </c:pt>
                <c:pt idx="30">
                  <c:v>2.176</c:v>
                </c:pt>
                <c:pt idx="31">
                  <c:v>2.24</c:v>
                </c:pt>
                <c:pt idx="32">
                  <c:v>2.30399999999999</c:v>
                </c:pt>
                <c:pt idx="33">
                  <c:v>2.36799999999999</c:v>
                </c:pt>
                <c:pt idx="34">
                  <c:v>2.43199999999999</c:v>
                </c:pt>
                <c:pt idx="35">
                  <c:v>2.495999999999988</c:v>
                </c:pt>
                <c:pt idx="36">
                  <c:v>2.56</c:v>
                </c:pt>
                <c:pt idx="37">
                  <c:v>2.624</c:v>
                </c:pt>
                <c:pt idx="38">
                  <c:v>2.688</c:v>
                </c:pt>
                <c:pt idx="39">
                  <c:v>2.75199999999999</c:v>
                </c:pt>
                <c:pt idx="40">
                  <c:v>2.81599999999999</c:v>
                </c:pt>
                <c:pt idx="41">
                  <c:v>2.87999999999999</c:v>
                </c:pt>
                <c:pt idx="42">
                  <c:v>2.94399999999999</c:v>
                </c:pt>
                <c:pt idx="43">
                  <c:v>3.008</c:v>
                </c:pt>
                <c:pt idx="44">
                  <c:v>3.072</c:v>
                </c:pt>
                <c:pt idx="45">
                  <c:v>3.136</c:v>
                </c:pt>
                <c:pt idx="46">
                  <c:v>3.2</c:v>
                </c:pt>
                <c:pt idx="47">
                  <c:v>3.26399999999999</c:v>
                </c:pt>
                <c:pt idx="48">
                  <c:v>3.32799999999999</c:v>
                </c:pt>
                <c:pt idx="49">
                  <c:v>3.39199999999999</c:v>
                </c:pt>
                <c:pt idx="50">
                  <c:v>3.45599999999999</c:v>
                </c:pt>
                <c:pt idx="51">
                  <c:v>3.52</c:v>
                </c:pt>
                <c:pt idx="52">
                  <c:v>3.584</c:v>
                </c:pt>
                <c:pt idx="53">
                  <c:v>3.648</c:v>
                </c:pt>
                <c:pt idx="54">
                  <c:v>3.712</c:v>
                </c:pt>
                <c:pt idx="55">
                  <c:v>3.77599999999999</c:v>
                </c:pt>
                <c:pt idx="56">
                  <c:v>3.83999999999999</c:v>
                </c:pt>
                <c:pt idx="57">
                  <c:v>3.90399999999999</c:v>
                </c:pt>
                <c:pt idx="58">
                  <c:v>3.96799999999999</c:v>
                </c:pt>
                <c:pt idx="59">
                  <c:v>4.032</c:v>
                </c:pt>
                <c:pt idx="60">
                  <c:v>4.096</c:v>
                </c:pt>
              </c:numCache>
            </c:numRef>
          </c:xVal>
          <c:yVal>
            <c:numRef>
              <c:f>Sheet1!$T$2:$T$62</c:f>
              <c:numCache>
                <c:formatCode>General</c:formatCode>
                <c:ptCount val="61"/>
              </c:numCache>
            </c:numRef>
          </c:yVal>
          <c:smooth val="1"/>
          <c:extLst xmlns:c16r2="http://schemas.microsoft.com/office/drawing/2015/06/chart">
            <c:ext xmlns:c16="http://schemas.microsoft.com/office/drawing/2014/chart" uri="{C3380CC4-5D6E-409C-BE32-E72D297353CC}">
              <c16:uniqueId val="{00000012-1B01-4B9E-8AF3-B6DB9E1A6AC0}"/>
            </c:ext>
          </c:extLst>
        </c:ser>
        <c:dLbls>
          <c:showLegendKey val="0"/>
          <c:showVal val="0"/>
          <c:showCatName val="0"/>
          <c:showSerName val="0"/>
          <c:showPercent val="0"/>
          <c:showBubbleSize val="0"/>
        </c:dLbls>
        <c:axId val="-2127436768"/>
        <c:axId val="-2127434192"/>
      </c:scatterChart>
      <c:valAx>
        <c:axId val="-2127436768"/>
        <c:scaling>
          <c:orientation val="minMax"/>
          <c:max val="2.0"/>
          <c:min val="1.5"/>
        </c:scaling>
        <c:delete val="1"/>
        <c:axPos val="b"/>
        <c:numFmt formatCode="#,##0" sourceLinked="0"/>
        <c:majorTickMark val="out"/>
        <c:minorTickMark val="none"/>
        <c:tickLblPos val="nextTo"/>
        <c:crossAx val="-2127434192"/>
        <c:crosses val="autoZero"/>
        <c:crossBetween val="midCat"/>
      </c:valAx>
      <c:valAx>
        <c:axId val="-2127434192"/>
        <c:scaling>
          <c:orientation val="minMax"/>
          <c:max val="1.01"/>
          <c:min val="-0.01"/>
        </c:scaling>
        <c:delete val="1"/>
        <c:axPos val="l"/>
        <c:numFmt formatCode="#,##0.00" sourceLinked="0"/>
        <c:majorTickMark val="out"/>
        <c:minorTickMark val="none"/>
        <c:tickLblPos val="nextTo"/>
        <c:crossAx val="-2127436768"/>
        <c:crosses val="autoZero"/>
        <c:crossBetween val="midCat"/>
        <c:majorUnit val="0.2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439BF3-6316-40F5-8F10-980B46B5A86B}" type="datetimeFigureOut">
              <a:rPr lang="en-US" smtClean="0"/>
              <a:t>2/26/18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E676A0-33B1-4B4B-B1AA-B0B917FCAA93}" type="slidenum">
              <a:rPr lang="en-US" smtClean="0"/>
              <a:t>‹#›</a:t>
            </a:fld>
            <a:endParaRPr lang="en-US"/>
          </a:p>
        </p:txBody>
      </p:sp>
    </p:spTree>
    <p:extLst>
      <p:ext uri="{BB962C8B-B14F-4D97-AF65-F5344CB8AC3E}">
        <p14:creationId xmlns:p14="http://schemas.microsoft.com/office/powerpoint/2010/main" val="4151402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20 Minute</a:t>
            </a:r>
            <a:r>
              <a:rPr lang="en-US" baseline="0" dirty="0" smtClean="0"/>
              <a:t> talk 5 minute questions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Hello, my name is </a:t>
            </a:r>
            <a:r>
              <a:rPr lang="en-US" baseline="0" dirty="0" err="1" smtClean="0"/>
              <a:t>Jeremie</a:t>
            </a:r>
            <a:r>
              <a:rPr lang="en-US" baseline="0" dirty="0" smtClean="0"/>
              <a:t> Kim and I will be presenting the DRAM Latency PUF, a mechanism to quickly evaluate physical </a:t>
            </a:r>
            <a:r>
              <a:rPr lang="en-US" baseline="0" dirty="0" err="1" smtClean="0"/>
              <a:t>unclonable</a:t>
            </a:r>
            <a:r>
              <a:rPr lang="en-US" baseline="0" dirty="0" smtClean="0"/>
              <a:t> functions by exploiting the latency-reliability tradeoff in modern commodity DRAM devices.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EF7F79D3-8C36-4CB5-B03B-F440DA7B71AF}" type="slidenum">
              <a:rPr lang="en-US" smtClean="0"/>
              <a:t>1</a:t>
            </a:fld>
            <a:endParaRPr lang="en-US"/>
          </a:p>
        </p:txBody>
      </p:sp>
    </p:spTree>
    <p:extLst>
      <p:ext uri="{BB962C8B-B14F-4D97-AF65-F5344CB8AC3E}">
        <p14:creationId xmlns:p14="http://schemas.microsoft.com/office/powerpoint/2010/main" val="8932660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[CLICK] </a:t>
            </a:r>
            <a:r>
              <a:rPr lang="en-US" b="0" dirty="0" smtClean="0"/>
              <a:t>PUF</a:t>
            </a:r>
            <a:r>
              <a:rPr lang="en-US" b="0" baseline="0" dirty="0" smtClean="0"/>
              <a:t>s must also exhibit uniform randomness, which means that each device must be able to generate PUF responses that are very different from each other </a:t>
            </a:r>
            <a:r>
              <a:rPr lang="en-US" b="1" dirty="0" smtClean="0"/>
              <a:t>[CLICK]</a:t>
            </a: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p:txBody>
      </p:sp>
      <p:sp>
        <p:nvSpPr>
          <p:cNvPr id="4" name="Slide Number Placeholder 3"/>
          <p:cNvSpPr>
            <a:spLocks noGrp="1"/>
          </p:cNvSpPr>
          <p:nvPr>
            <p:ph type="sldNum" sz="quarter" idx="10"/>
          </p:nvPr>
        </p:nvSpPr>
        <p:spPr/>
        <p:txBody>
          <a:bodyPr/>
          <a:lstStyle/>
          <a:p>
            <a:fld id="{35E676A0-33B1-4B4B-B1AA-B0B917FCAA93}" type="slidenum">
              <a:rPr lang="en-US" smtClean="0"/>
              <a:t>10</a:t>
            </a:fld>
            <a:endParaRPr lang="en-US"/>
          </a:p>
        </p:txBody>
      </p:sp>
    </p:spTree>
    <p:extLst>
      <p:ext uri="{BB962C8B-B14F-4D97-AF65-F5344CB8AC3E}">
        <p14:creationId xmlns:p14="http://schemas.microsoft.com/office/powerpoint/2010/main" val="6579032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Not going to spend much time on the general characteristics of a PUF.</a:t>
            </a:r>
            <a:r>
              <a:rPr lang="en-US" b="0" baseline="0" dirty="0" smtClean="0"/>
              <a:t> We want to focus on two key features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[CLICK] </a:t>
            </a:r>
            <a:r>
              <a:rPr lang="en-US" b="0" dirty="0" smtClean="0"/>
              <a:t>We identify</a:t>
            </a:r>
            <a:r>
              <a:rPr lang="en-US" b="0" baseline="0" dirty="0" smtClean="0"/>
              <a:t> 5 key characteristics of a PUF. </a:t>
            </a:r>
            <a:r>
              <a:rPr lang="en-US" b="1" dirty="0" smtClean="0"/>
              <a:t>[CLICK] </a:t>
            </a:r>
            <a:r>
              <a:rPr lang="en-US" b="0" dirty="0" smtClean="0"/>
              <a:t>The</a:t>
            </a:r>
            <a:r>
              <a:rPr lang="en-US" b="0" baseline="0" dirty="0" smtClean="0"/>
              <a:t> first characteristic is repeatable, which means that for each challenge, the PUF response must be highly similar every time.. </a:t>
            </a:r>
            <a:r>
              <a:rPr lang="en-US" b="1" dirty="0" smtClean="0"/>
              <a:t>[CLICK] </a:t>
            </a:r>
            <a:r>
              <a:rPr lang="en-US" b="0" dirty="0" smtClean="0"/>
              <a:t>second</a:t>
            </a:r>
            <a:r>
              <a:rPr lang="en-US" b="0" baseline="0" dirty="0" smtClean="0"/>
              <a:t> is uniqueness, which means that each device can be uniquely identified within a large set of devices. </a:t>
            </a:r>
            <a:r>
              <a:rPr lang="en-US" b="1" dirty="0" smtClean="0"/>
              <a:t>[CLICK] </a:t>
            </a:r>
            <a:r>
              <a:rPr lang="en-US" b="0" dirty="0" smtClean="0"/>
              <a:t>PUFs</a:t>
            </a:r>
            <a:r>
              <a:rPr lang="en-US" b="0" baseline="0" dirty="0" smtClean="0"/>
              <a:t> must also exhibit diffuseness, which means that each device must have a large challenge-response space </a:t>
            </a:r>
            <a:r>
              <a:rPr lang="en-US" b="1" dirty="0" smtClean="0"/>
              <a:t>[CLICK] </a:t>
            </a:r>
            <a:r>
              <a:rPr lang="en-US" b="0" dirty="0" smtClean="0"/>
              <a:t>PUF</a:t>
            </a:r>
            <a:r>
              <a:rPr lang="en-US" b="0" baseline="0" dirty="0" smtClean="0"/>
              <a:t>s must also exhibit uniform randomness, which means that each device must be able to generate PUF responses that are very different from each other </a:t>
            </a:r>
            <a:r>
              <a:rPr lang="en-US" b="1" dirty="0" smtClean="0"/>
              <a:t>[CLICK] </a:t>
            </a:r>
            <a:r>
              <a:rPr lang="en-US" b="0" dirty="0" smtClean="0"/>
              <a:t>They</a:t>
            </a:r>
            <a:r>
              <a:rPr lang="en-US" b="0" baseline="0" dirty="0" smtClean="0"/>
              <a:t> must also be </a:t>
            </a:r>
            <a:r>
              <a:rPr lang="en-US" b="0" baseline="0" dirty="0" err="1" smtClean="0"/>
              <a:t>rUnclonability</a:t>
            </a:r>
            <a:r>
              <a:rPr lang="en-US" b="0" baseline="0" dirty="0" smtClean="0"/>
              <a:t>, which means that it is practically impossible to construct another device that exhibits the same properties as another.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endParaRPr lang="en-US" b="1" dirty="0"/>
          </a:p>
        </p:txBody>
      </p:sp>
      <p:sp>
        <p:nvSpPr>
          <p:cNvPr id="4" name="Slide Number Placeholder 3"/>
          <p:cNvSpPr>
            <a:spLocks noGrp="1"/>
          </p:cNvSpPr>
          <p:nvPr>
            <p:ph type="sldNum" sz="quarter" idx="10"/>
          </p:nvPr>
        </p:nvSpPr>
        <p:spPr/>
        <p:txBody>
          <a:bodyPr/>
          <a:lstStyle/>
          <a:p>
            <a:fld id="{35E676A0-33B1-4B4B-B1AA-B0B917FCAA93}" type="slidenum">
              <a:rPr lang="en-US" smtClean="0"/>
              <a:t>11</a:t>
            </a:fld>
            <a:endParaRPr lang="en-US"/>
          </a:p>
        </p:txBody>
      </p:sp>
    </p:spTree>
    <p:extLst>
      <p:ext uri="{BB962C8B-B14F-4D97-AF65-F5344CB8AC3E}">
        <p14:creationId xmlns:p14="http://schemas.microsoft.com/office/powerpoint/2010/main" val="20866938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Not going to spend much time on the general characteristics of a PUF.</a:t>
            </a:r>
            <a:r>
              <a:rPr lang="en-US" b="0" baseline="0" dirty="0" smtClean="0"/>
              <a:t> We want to focus on two key features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[CLICK] </a:t>
            </a:r>
            <a:r>
              <a:rPr lang="en-US" b="0" dirty="0" smtClean="0"/>
              <a:t>We identify</a:t>
            </a:r>
            <a:r>
              <a:rPr lang="en-US" b="0" baseline="0" dirty="0" smtClean="0"/>
              <a:t> 5 key characteristics of a PUF. </a:t>
            </a:r>
            <a:r>
              <a:rPr lang="en-US" b="1" dirty="0" smtClean="0"/>
              <a:t>[CLICK] </a:t>
            </a:r>
            <a:r>
              <a:rPr lang="en-US" b="0" dirty="0" smtClean="0"/>
              <a:t>The</a:t>
            </a:r>
            <a:r>
              <a:rPr lang="en-US" b="0" baseline="0" dirty="0" smtClean="0"/>
              <a:t> first characteristic is repeatable, which means that for each challenge, the PUF response must be highly similar every time.. </a:t>
            </a:r>
            <a:r>
              <a:rPr lang="en-US" b="1" dirty="0" smtClean="0"/>
              <a:t>[CLICK] </a:t>
            </a:r>
            <a:r>
              <a:rPr lang="en-US" b="0" dirty="0" smtClean="0"/>
              <a:t>second</a:t>
            </a:r>
            <a:r>
              <a:rPr lang="en-US" b="0" baseline="0" dirty="0" smtClean="0"/>
              <a:t> is uniqueness, which means that each device can be uniquely identified within a large set of devices. </a:t>
            </a:r>
            <a:r>
              <a:rPr lang="en-US" b="1" dirty="0" smtClean="0"/>
              <a:t>[CLICK] </a:t>
            </a:r>
            <a:r>
              <a:rPr lang="en-US" b="0" dirty="0" smtClean="0"/>
              <a:t>PUFs</a:t>
            </a:r>
            <a:r>
              <a:rPr lang="en-US" b="0" baseline="0" dirty="0" smtClean="0"/>
              <a:t> must also exhibit diffuseness, which means that each device must have a large challenge-response space </a:t>
            </a:r>
            <a:r>
              <a:rPr lang="en-US" b="1" dirty="0" smtClean="0"/>
              <a:t>[CLICK] </a:t>
            </a:r>
            <a:r>
              <a:rPr lang="en-US" b="0" dirty="0" smtClean="0"/>
              <a:t>PUF</a:t>
            </a:r>
            <a:r>
              <a:rPr lang="en-US" b="0" baseline="0" dirty="0" smtClean="0"/>
              <a:t>s must also exhibit uniform randomness, which means that each device must be able to generate PUF responses that are very different from each other </a:t>
            </a:r>
            <a:r>
              <a:rPr lang="en-US" b="1" dirty="0" smtClean="0"/>
              <a:t>[CLICK] </a:t>
            </a:r>
            <a:r>
              <a:rPr lang="en-US" b="0" dirty="0" smtClean="0"/>
              <a:t>They</a:t>
            </a:r>
            <a:r>
              <a:rPr lang="en-US" b="0" baseline="0" dirty="0" smtClean="0"/>
              <a:t> must also be </a:t>
            </a:r>
            <a:r>
              <a:rPr lang="en-US" b="0" baseline="0" dirty="0" err="1" smtClean="0"/>
              <a:t>rUnclonability</a:t>
            </a:r>
            <a:r>
              <a:rPr lang="en-US" b="0" baseline="0" dirty="0" smtClean="0"/>
              <a:t>, which means that it is practically impossible to construct another device that exhibits the same properties as another.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endParaRPr lang="en-US" b="1" dirty="0"/>
          </a:p>
        </p:txBody>
      </p:sp>
      <p:sp>
        <p:nvSpPr>
          <p:cNvPr id="4" name="Slide Number Placeholder 3"/>
          <p:cNvSpPr>
            <a:spLocks noGrp="1"/>
          </p:cNvSpPr>
          <p:nvPr>
            <p:ph type="sldNum" sz="quarter" idx="10"/>
          </p:nvPr>
        </p:nvSpPr>
        <p:spPr/>
        <p:txBody>
          <a:bodyPr/>
          <a:lstStyle/>
          <a:p>
            <a:fld id="{35E676A0-33B1-4B4B-B1AA-B0B917FCAA93}" type="slidenum">
              <a:rPr lang="en-US" smtClean="0"/>
              <a:t>12</a:t>
            </a:fld>
            <a:endParaRPr lang="en-US"/>
          </a:p>
        </p:txBody>
      </p:sp>
    </p:spTree>
    <p:extLst>
      <p:ext uri="{BB962C8B-B14F-4D97-AF65-F5344CB8AC3E}">
        <p14:creationId xmlns:p14="http://schemas.microsoft.com/office/powerpoint/2010/main" val="14909320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Not going to spend much time on the general characteristics of a PUF.</a:t>
            </a:r>
            <a:r>
              <a:rPr lang="en-US" b="0" baseline="0" dirty="0" smtClean="0"/>
              <a:t> We want to focus on two key features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[CLICK] </a:t>
            </a:r>
            <a:r>
              <a:rPr lang="en-US" b="0" dirty="0" smtClean="0"/>
              <a:t>We identify</a:t>
            </a:r>
            <a:r>
              <a:rPr lang="en-US" b="0" baseline="0" dirty="0" smtClean="0"/>
              <a:t> 5 key characteristics of a PUF. </a:t>
            </a:r>
            <a:r>
              <a:rPr lang="en-US" b="1" dirty="0" smtClean="0"/>
              <a:t>[CLICK] </a:t>
            </a:r>
            <a:r>
              <a:rPr lang="en-US" b="0" dirty="0" smtClean="0"/>
              <a:t>The</a:t>
            </a:r>
            <a:r>
              <a:rPr lang="en-US" b="0" baseline="0" dirty="0" smtClean="0"/>
              <a:t> first characteristic is repeatable, which means that for each challenge, the PUF response must be highly similar every time.. </a:t>
            </a:r>
            <a:r>
              <a:rPr lang="en-US" b="1" dirty="0" smtClean="0"/>
              <a:t>[CLICK] </a:t>
            </a:r>
            <a:r>
              <a:rPr lang="en-US" b="0" dirty="0" smtClean="0"/>
              <a:t>second</a:t>
            </a:r>
            <a:r>
              <a:rPr lang="en-US" b="0" baseline="0" dirty="0" smtClean="0"/>
              <a:t> is uniqueness, which means that each device can be uniquely identified within a large set of devices. </a:t>
            </a:r>
            <a:r>
              <a:rPr lang="en-US" b="1" dirty="0" smtClean="0"/>
              <a:t>[CLICK] </a:t>
            </a:r>
            <a:r>
              <a:rPr lang="en-US" b="0" dirty="0" smtClean="0"/>
              <a:t>PUFs</a:t>
            </a:r>
            <a:r>
              <a:rPr lang="en-US" b="0" baseline="0" dirty="0" smtClean="0"/>
              <a:t> must also exhibit diffuseness, which means that each device must have a large challenge-response space </a:t>
            </a:r>
            <a:r>
              <a:rPr lang="en-US" b="1" dirty="0" smtClean="0"/>
              <a:t>[CLICK] </a:t>
            </a:r>
            <a:r>
              <a:rPr lang="en-US" b="0" dirty="0" smtClean="0"/>
              <a:t>PUF</a:t>
            </a:r>
            <a:r>
              <a:rPr lang="en-US" b="0" baseline="0" dirty="0" smtClean="0"/>
              <a:t>s must also exhibit uniform randomness, which means that each device must be able to generate PUF responses that are very different from each other </a:t>
            </a:r>
            <a:r>
              <a:rPr lang="en-US" b="1" dirty="0" smtClean="0"/>
              <a:t>[CLICK] </a:t>
            </a:r>
            <a:r>
              <a:rPr lang="en-US" b="0" dirty="0" smtClean="0"/>
              <a:t>They</a:t>
            </a:r>
            <a:r>
              <a:rPr lang="en-US" b="0" baseline="0" dirty="0" smtClean="0"/>
              <a:t> must also be </a:t>
            </a:r>
            <a:r>
              <a:rPr lang="en-US" b="0" baseline="0" dirty="0" err="1" smtClean="0"/>
              <a:t>rUnclonability</a:t>
            </a:r>
            <a:r>
              <a:rPr lang="en-US" b="0" baseline="0" dirty="0" smtClean="0"/>
              <a:t>, which means that it is practically impossible to construct another device that exhibits the same properties as another.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endParaRPr lang="en-US" b="1" dirty="0"/>
          </a:p>
        </p:txBody>
      </p:sp>
      <p:sp>
        <p:nvSpPr>
          <p:cNvPr id="4" name="Slide Number Placeholder 3"/>
          <p:cNvSpPr>
            <a:spLocks noGrp="1"/>
          </p:cNvSpPr>
          <p:nvPr>
            <p:ph type="sldNum" sz="quarter" idx="10"/>
          </p:nvPr>
        </p:nvSpPr>
        <p:spPr/>
        <p:txBody>
          <a:bodyPr/>
          <a:lstStyle/>
          <a:p>
            <a:fld id="{35E676A0-33B1-4B4B-B1AA-B0B917FCAA93}" type="slidenum">
              <a:rPr lang="en-US" smtClean="0"/>
              <a:t>13</a:t>
            </a:fld>
            <a:endParaRPr lang="en-US"/>
          </a:p>
        </p:txBody>
      </p:sp>
    </p:spTree>
    <p:extLst>
      <p:ext uri="{BB962C8B-B14F-4D97-AF65-F5344CB8AC3E}">
        <p14:creationId xmlns:p14="http://schemas.microsoft.com/office/powerpoint/2010/main" val="19334357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[CLICK]</a:t>
            </a:r>
            <a:r>
              <a:rPr lang="en-US" b="0" dirty="0" smtClean="0"/>
              <a:t> We</a:t>
            </a:r>
            <a:r>
              <a:rPr lang="en-US" b="0" baseline="0" dirty="0" smtClean="0"/>
              <a:t> identify two key characteristics that a PUF must have in order to be runtime-accessible.</a:t>
            </a:r>
            <a:endParaRPr lang="en-US" b="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[CLICK] </a:t>
            </a:r>
            <a:r>
              <a:rPr lang="en-US" b="0" dirty="0" smtClean="0"/>
              <a:t>the PUF must be evaluated</a:t>
            </a:r>
            <a:r>
              <a:rPr lang="en-US" b="0" baseline="0" dirty="0" smtClean="0"/>
              <a:t> with low latency, providing a quick PUF response for every challenge input, and </a:t>
            </a:r>
            <a:r>
              <a:rPr lang="en-US" b="1" dirty="0" smtClean="0"/>
              <a:t>[CLICK] </a:t>
            </a:r>
            <a:r>
              <a:rPr lang="en-US" b="0" dirty="0" smtClean="0"/>
              <a:t>the</a:t>
            </a:r>
            <a:r>
              <a:rPr lang="en-US" b="0" baseline="0" dirty="0" smtClean="0"/>
              <a:t> evaluation of the PUF must have low system interference and minimally affect the performance of concurrently running applications.</a:t>
            </a: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A</a:t>
            </a:r>
            <a:r>
              <a:rPr lang="en-US" b="0" baseline="0" dirty="0" smtClean="0"/>
              <a:t> runtime-accessible PUF enables frequent authentication of a device, allowing for re-authentication of the system component throughout an application lifetime rather than just at </a:t>
            </a:r>
            <a:r>
              <a:rPr lang="en-US" b="0" baseline="0" dirty="0" err="1" smtClean="0"/>
              <a:t>bootup</a:t>
            </a:r>
            <a:r>
              <a:rPr lang="en-US" b="0" baseline="0" dirty="0" smtClean="0"/>
              <a:t>. A fast runtime-accessible PUF enables the protection of a system from attacks that exploit the fact that the time of authentication is different from the time of use.</a:t>
            </a:r>
            <a:endParaRPr lang="en-US" b="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endParaRPr lang="en-US" b="1" dirty="0"/>
          </a:p>
        </p:txBody>
      </p:sp>
      <p:sp>
        <p:nvSpPr>
          <p:cNvPr id="4" name="Slide Number Placeholder 3"/>
          <p:cNvSpPr>
            <a:spLocks noGrp="1"/>
          </p:cNvSpPr>
          <p:nvPr>
            <p:ph type="sldNum" sz="quarter" idx="10"/>
          </p:nvPr>
        </p:nvSpPr>
        <p:spPr/>
        <p:txBody>
          <a:bodyPr/>
          <a:lstStyle/>
          <a:p>
            <a:fld id="{35E676A0-33B1-4B4B-B1AA-B0B917FCAA93}" type="slidenum">
              <a:rPr lang="en-US" smtClean="0"/>
              <a:t>14</a:t>
            </a:fld>
            <a:endParaRPr lang="en-US"/>
          </a:p>
        </p:txBody>
      </p:sp>
    </p:spTree>
    <p:extLst>
      <p:ext uri="{BB962C8B-B14F-4D97-AF65-F5344CB8AC3E}">
        <p14:creationId xmlns:p14="http://schemas.microsoft.com/office/powerpoint/2010/main" val="9422428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will now discuss our proposal:</a:t>
            </a:r>
            <a:r>
              <a:rPr lang="en-US" baseline="0" dirty="0" smtClean="0"/>
              <a:t> The DRAM latency PUF, but before I do, I will first explain the required basics of DRAM operation. </a:t>
            </a:r>
            <a:endParaRPr lang="en-US" dirty="0"/>
          </a:p>
        </p:txBody>
      </p:sp>
      <p:sp>
        <p:nvSpPr>
          <p:cNvPr id="4" name="Slide Number Placeholder 3"/>
          <p:cNvSpPr>
            <a:spLocks noGrp="1"/>
          </p:cNvSpPr>
          <p:nvPr>
            <p:ph type="sldNum" sz="quarter" idx="10"/>
          </p:nvPr>
        </p:nvSpPr>
        <p:spPr/>
        <p:txBody>
          <a:bodyPr/>
          <a:lstStyle/>
          <a:p>
            <a:fld id="{35E676A0-33B1-4B4B-B1AA-B0B917FCAA93}" type="slidenum">
              <a:rPr lang="en-US" smtClean="0"/>
              <a:t>15</a:t>
            </a:fld>
            <a:endParaRPr lang="en-US"/>
          </a:p>
        </p:txBody>
      </p:sp>
    </p:spTree>
    <p:extLst>
      <p:ext uri="{BB962C8B-B14F-4D97-AF65-F5344CB8AC3E}">
        <p14:creationId xmlns:p14="http://schemas.microsoft.com/office/powerpoint/2010/main" val="3198286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[CLICK] </a:t>
            </a:r>
            <a:r>
              <a:rPr lang="en-US" sz="1200" b="0" kern="1200" dirty="0" smtClean="0">
                <a:solidFill>
                  <a:schemeClr val="tx1"/>
                </a:solidFill>
                <a:latin typeface="+mn-lt"/>
                <a:ea typeface="+mn-ea"/>
                <a:cs typeface="+mn-cs"/>
              </a:rPr>
              <a:t>A DRAM cell holds its charge in a capacitor and gets read out by the sense amplifier via the </a:t>
            </a:r>
            <a:r>
              <a:rPr lang="en-US" sz="1200" b="0" kern="1200" dirty="0" err="1" smtClean="0">
                <a:solidFill>
                  <a:schemeClr val="tx1"/>
                </a:solidFill>
                <a:latin typeface="+mn-lt"/>
                <a:ea typeface="+mn-ea"/>
                <a:cs typeface="+mn-cs"/>
              </a:rPr>
              <a:t>bitline</a:t>
            </a:r>
            <a:r>
              <a:rPr lang="en-US" sz="1200" b="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[CLICK][CLICK] </a:t>
            </a:r>
            <a:r>
              <a:rPr lang="en-US" sz="1200" b="0" kern="1200" dirty="0" smtClean="0">
                <a:solidFill>
                  <a:schemeClr val="tx1"/>
                </a:solidFill>
                <a:latin typeface="+mn-lt"/>
                <a:ea typeface="+mn-ea"/>
                <a:cs typeface="+mn-cs"/>
              </a:rPr>
              <a:t>Initially the </a:t>
            </a:r>
            <a:r>
              <a:rPr lang="en-US" sz="1200" b="0" kern="1200" dirty="0" err="1" smtClean="0">
                <a:solidFill>
                  <a:schemeClr val="tx1"/>
                </a:solidFill>
                <a:latin typeface="+mn-lt"/>
                <a:ea typeface="+mn-ea"/>
                <a:cs typeface="+mn-cs"/>
              </a:rPr>
              <a:t>bitline</a:t>
            </a:r>
            <a:r>
              <a:rPr lang="en-US" sz="1200" b="0" kern="1200" dirty="0" smtClean="0">
                <a:solidFill>
                  <a:schemeClr val="tx1"/>
                </a:solidFill>
                <a:latin typeface="+mn-lt"/>
                <a:ea typeface="+mn-ea"/>
                <a:cs typeface="+mn-cs"/>
              </a:rPr>
              <a:t> is kept at </a:t>
            </a:r>
            <a:r>
              <a:rPr lang="en-US" sz="1200" b="0" kern="1200" dirty="0" err="1" smtClean="0">
                <a:solidFill>
                  <a:schemeClr val="tx1"/>
                </a:solidFill>
                <a:latin typeface="+mn-lt"/>
                <a:ea typeface="+mn-ea"/>
                <a:cs typeface="+mn-cs"/>
              </a:rPr>
              <a:t>Vdd</a:t>
            </a:r>
            <a:r>
              <a:rPr lang="en-US" sz="1200" b="0" kern="1200" dirty="0" smtClean="0">
                <a:solidFill>
                  <a:schemeClr val="tx1"/>
                </a:solidFill>
                <a:latin typeface="+mn-lt"/>
                <a:ea typeface="+mn-ea"/>
                <a:cs typeface="+mn-cs"/>
              </a:rPr>
              <a:t>/2. </a:t>
            </a:r>
            <a:r>
              <a:rPr lang="en-US" sz="1200" b="1" kern="1200" dirty="0" smtClean="0">
                <a:solidFill>
                  <a:schemeClr val="tx1"/>
                </a:solidFill>
                <a:latin typeface="+mn-lt"/>
                <a:ea typeface="+mn-ea"/>
                <a:cs typeface="+mn-cs"/>
              </a:rPr>
              <a:t>[CLICK] </a:t>
            </a:r>
            <a:r>
              <a:rPr lang="en-US" sz="1200" b="0" kern="1200" dirty="0" smtClean="0">
                <a:solidFill>
                  <a:schemeClr val="tx1"/>
                </a:solidFill>
                <a:latin typeface="+mn-lt"/>
                <a:ea typeface="+mn-ea"/>
                <a:cs typeface="+mn-cs"/>
              </a:rPr>
              <a:t>When the </a:t>
            </a:r>
            <a:r>
              <a:rPr lang="en-US" sz="1200" b="0" kern="1200" dirty="0" err="1" smtClean="0">
                <a:solidFill>
                  <a:schemeClr val="tx1"/>
                </a:solidFill>
                <a:latin typeface="+mn-lt"/>
                <a:ea typeface="+mn-ea"/>
                <a:cs typeface="+mn-cs"/>
              </a:rPr>
              <a:t>wordline</a:t>
            </a:r>
            <a:r>
              <a:rPr lang="en-US" sz="1200" b="0" kern="1200" dirty="0" smtClean="0">
                <a:solidFill>
                  <a:schemeClr val="tx1"/>
                </a:solidFill>
                <a:latin typeface="+mn-lt"/>
                <a:ea typeface="+mn-ea"/>
                <a:cs typeface="+mn-cs"/>
              </a:rPr>
              <a:t> is driven high or activated, </a:t>
            </a:r>
            <a:r>
              <a:rPr lang="en-US" sz="1200" b="1" kern="1200" dirty="0" smtClean="0">
                <a:solidFill>
                  <a:schemeClr val="tx1"/>
                </a:solidFill>
                <a:latin typeface="+mn-lt"/>
                <a:ea typeface="+mn-ea"/>
                <a:cs typeface="+mn-cs"/>
              </a:rPr>
              <a:t>[CLICK]</a:t>
            </a:r>
            <a:r>
              <a:rPr lang="en-US" sz="1200" b="0" kern="1200" dirty="0" smtClean="0">
                <a:solidFill>
                  <a:schemeClr val="tx1"/>
                </a:solidFill>
                <a:latin typeface="+mn-lt"/>
                <a:ea typeface="+mn-ea"/>
                <a:cs typeface="+mn-cs"/>
              </a:rPr>
              <a:t> the capacitor begins to share charge with the </a:t>
            </a:r>
            <a:r>
              <a:rPr lang="en-US" sz="1200" b="0" kern="1200" dirty="0" err="1" smtClean="0">
                <a:solidFill>
                  <a:schemeClr val="tx1"/>
                </a:solidFill>
                <a:latin typeface="+mn-lt"/>
                <a:ea typeface="+mn-ea"/>
                <a:cs typeface="+mn-cs"/>
              </a:rPr>
              <a:t>bitline</a:t>
            </a:r>
            <a:r>
              <a:rPr lang="en-US" sz="1200" b="0" kern="1200" dirty="0" smtClean="0">
                <a:solidFill>
                  <a:schemeClr val="tx1"/>
                </a:solidFill>
                <a:latin typeface="+mn-lt"/>
                <a:ea typeface="+mn-ea"/>
                <a:cs typeface="+mn-cs"/>
              </a:rPr>
              <a:t>. The sense amplifier is then enabled and </a:t>
            </a:r>
            <a:r>
              <a:rPr lang="en-US" sz="1200" b="1" kern="1200" dirty="0" smtClean="0">
                <a:solidFill>
                  <a:schemeClr val="tx1"/>
                </a:solidFill>
                <a:latin typeface="+mn-lt"/>
                <a:ea typeface="+mn-ea"/>
                <a:cs typeface="+mn-cs"/>
              </a:rPr>
              <a:t>[CLICK]</a:t>
            </a:r>
            <a:r>
              <a:rPr lang="en-US" sz="1200" b="0" kern="1200" dirty="0" smtClean="0">
                <a:solidFill>
                  <a:schemeClr val="tx1"/>
                </a:solidFill>
                <a:latin typeface="+mn-lt"/>
                <a:ea typeface="+mn-ea"/>
                <a:cs typeface="+mn-cs"/>
              </a:rPr>
              <a:t> the voltage differential on the </a:t>
            </a:r>
            <a:r>
              <a:rPr lang="en-US" sz="1200" b="0" kern="1200" dirty="0" err="1" smtClean="0">
                <a:solidFill>
                  <a:schemeClr val="tx1"/>
                </a:solidFill>
                <a:latin typeface="+mn-lt"/>
                <a:ea typeface="+mn-ea"/>
                <a:cs typeface="+mn-cs"/>
              </a:rPr>
              <a:t>bitline</a:t>
            </a:r>
            <a:r>
              <a:rPr lang="en-US" sz="1200" b="0" kern="1200" dirty="0" smtClean="0">
                <a:solidFill>
                  <a:schemeClr val="tx1"/>
                </a:solidFill>
                <a:latin typeface="+mn-lt"/>
                <a:ea typeface="+mn-ea"/>
                <a:cs typeface="+mn-cs"/>
              </a:rPr>
              <a:t> is amplified to an I/O readable value. </a:t>
            </a:r>
            <a:r>
              <a:rPr lang="en-US" sz="1200" b="1" kern="1200" dirty="0" smtClean="0">
                <a:solidFill>
                  <a:schemeClr val="tx1"/>
                </a:solidFill>
                <a:latin typeface="+mn-lt"/>
                <a:ea typeface="+mn-ea"/>
                <a:cs typeface="+mn-cs"/>
              </a:rPr>
              <a:t>[CLICK]</a:t>
            </a:r>
            <a:r>
              <a:rPr lang="en-US" sz="1200" b="0" kern="1200" dirty="0" smtClean="0">
                <a:solidFill>
                  <a:schemeClr val="tx1"/>
                </a:solidFill>
                <a:latin typeface="+mn-lt"/>
                <a:ea typeface="+mn-ea"/>
                <a:cs typeface="+mn-cs"/>
              </a:rPr>
              <a:t> In order to ensure correctness of operation, the memory controller can only read data </a:t>
            </a:r>
            <a:r>
              <a:rPr lang="en-US" sz="1200" b="0" kern="1200" dirty="0" err="1" smtClean="0">
                <a:solidFill>
                  <a:schemeClr val="tx1"/>
                </a:solidFill>
                <a:latin typeface="+mn-lt"/>
                <a:ea typeface="+mn-ea"/>
                <a:cs typeface="+mn-cs"/>
              </a:rPr>
              <a:t>tRCD</a:t>
            </a:r>
            <a:r>
              <a:rPr lang="en-US" sz="1200" b="0" kern="1200" dirty="0" smtClean="0">
                <a:solidFill>
                  <a:schemeClr val="tx1"/>
                </a:solidFill>
                <a:latin typeface="+mn-lt"/>
                <a:ea typeface="+mn-ea"/>
                <a:cs typeface="+mn-cs"/>
              </a:rPr>
              <a:t> time after the activation. </a:t>
            </a:r>
            <a:r>
              <a:rPr lang="en-US" sz="1200" b="1" kern="1200" dirty="0" smtClean="0">
                <a:solidFill>
                  <a:schemeClr val="tx1"/>
                </a:solidFill>
                <a:latin typeface="+mn-lt"/>
                <a:ea typeface="+mn-ea"/>
                <a:cs typeface="+mn-cs"/>
              </a:rPr>
              <a:t>[CLICK] </a:t>
            </a:r>
            <a:r>
              <a:rPr lang="en-US" sz="1200" b="0" kern="1200" dirty="0" smtClean="0">
                <a:solidFill>
                  <a:schemeClr val="tx1"/>
                </a:solidFill>
                <a:latin typeface="+mn-lt"/>
                <a:ea typeface="+mn-ea"/>
                <a:cs typeface="+mn-cs"/>
              </a:rPr>
              <a:t>We could read this data earlier, when it reaches a readable voltage threshold (</a:t>
            </a:r>
            <a:r>
              <a:rPr lang="en-US" sz="1200" b="0" kern="1200" dirty="0" err="1" smtClean="0">
                <a:solidFill>
                  <a:schemeClr val="tx1"/>
                </a:solidFill>
                <a:latin typeface="+mn-lt"/>
                <a:ea typeface="+mn-ea"/>
                <a:cs typeface="+mn-cs"/>
              </a:rPr>
              <a:t>Vmin</a:t>
            </a:r>
            <a:r>
              <a:rPr lang="en-US" sz="1200" b="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[CLICK] </a:t>
            </a:r>
            <a:r>
              <a:rPr lang="en-US" sz="1200" b="0" kern="1200" dirty="0" smtClean="0">
                <a:solidFill>
                  <a:schemeClr val="tx1"/>
                </a:solidFill>
                <a:latin typeface="+mn-lt"/>
                <a:ea typeface="+mn-ea"/>
                <a:cs typeface="+mn-cs"/>
              </a:rPr>
              <a:t>but we</a:t>
            </a:r>
            <a:r>
              <a:rPr lang="en-US" sz="1200" b="0" kern="1200" baseline="0" dirty="0" smtClean="0">
                <a:solidFill>
                  <a:schemeClr val="tx1"/>
                </a:solidFill>
                <a:latin typeface="+mn-lt"/>
                <a:ea typeface="+mn-ea"/>
                <a:cs typeface="+mn-cs"/>
              </a:rPr>
              <a:t> want to make sure that there is enough </a:t>
            </a:r>
            <a:r>
              <a:rPr lang="en-US" sz="1200" b="0" kern="1200" baseline="0" dirty="0" err="1" smtClean="0">
                <a:solidFill>
                  <a:schemeClr val="tx1"/>
                </a:solidFill>
                <a:latin typeface="+mn-lt"/>
                <a:ea typeface="+mn-ea"/>
                <a:cs typeface="+mn-cs"/>
              </a:rPr>
              <a:t>guardband</a:t>
            </a:r>
            <a:r>
              <a:rPr lang="en-US" sz="1200" b="0" kern="1200" baseline="0" dirty="0" smtClean="0">
                <a:solidFill>
                  <a:schemeClr val="tx1"/>
                </a:solidFill>
                <a:latin typeface="+mn-lt"/>
                <a:ea typeface="+mn-ea"/>
                <a:cs typeface="+mn-cs"/>
              </a:rPr>
              <a:t> such that other cells that may be </a:t>
            </a:r>
            <a:r>
              <a:rPr lang="en-US" sz="1200" b="1" kern="1200" baseline="0" dirty="0" smtClean="0">
                <a:solidFill>
                  <a:schemeClr val="tx1"/>
                </a:solidFill>
                <a:latin typeface="+mn-lt"/>
                <a:ea typeface="+mn-ea"/>
                <a:cs typeface="+mn-cs"/>
              </a:rPr>
              <a:t>[CLICK] </a:t>
            </a:r>
            <a:r>
              <a:rPr lang="en-US" sz="1200" b="0" kern="1200" baseline="0" dirty="0" smtClean="0">
                <a:solidFill>
                  <a:schemeClr val="tx1"/>
                </a:solidFill>
                <a:latin typeface="+mn-lt"/>
                <a:ea typeface="+mn-ea"/>
                <a:cs typeface="+mn-cs"/>
              </a:rPr>
              <a:t>weaker</a:t>
            </a:r>
            <a:r>
              <a:rPr lang="en-US" sz="1200" b="1" kern="1200" baseline="0" dirty="0" smtClean="0">
                <a:solidFill>
                  <a:schemeClr val="tx1"/>
                </a:solidFill>
                <a:latin typeface="+mn-lt"/>
                <a:ea typeface="+mn-ea"/>
                <a:cs typeface="+mn-cs"/>
              </a:rPr>
              <a:t> </a:t>
            </a:r>
            <a:r>
              <a:rPr lang="en-US" sz="1200" b="0" kern="1200" dirty="0" smtClean="0">
                <a:solidFill>
                  <a:schemeClr val="tx1"/>
                </a:solidFill>
                <a:latin typeface="+mn-lt"/>
                <a:ea typeface="+mn-ea"/>
                <a:cs typeface="+mn-cs"/>
              </a:rPr>
              <a:t>due to process variatio</a:t>
            </a:r>
            <a:r>
              <a:rPr lang="en-US" sz="1200" b="0" kern="1200" baseline="0" dirty="0" smtClean="0">
                <a:solidFill>
                  <a:schemeClr val="tx1"/>
                </a:solidFill>
                <a:latin typeface="+mn-lt"/>
                <a:ea typeface="+mn-ea"/>
                <a:cs typeface="+mn-cs"/>
              </a:rPr>
              <a:t>n will not fail when accessed </a:t>
            </a:r>
            <a:r>
              <a:rPr lang="en-US" sz="1200" b="0" kern="1200" baseline="0" dirty="0" err="1" smtClean="0">
                <a:solidFill>
                  <a:schemeClr val="tx1"/>
                </a:solidFill>
                <a:latin typeface="+mn-lt"/>
                <a:ea typeface="+mn-ea"/>
                <a:cs typeface="+mn-cs"/>
              </a:rPr>
              <a:t>tRCD</a:t>
            </a:r>
            <a:r>
              <a:rPr lang="en-US" sz="1200" b="0" kern="1200" baseline="0" dirty="0" smtClean="0">
                <a:solidFill>
                  <a:schemeClr val="tx1"/>
                </a:solidFill>
                <a:latin typeface="+mn-lt"/>
                <a:ea typeface="+mn-ea"/>
                <a:cs typeface="+mn-cs"/>
              </a:rPr>
              <a:t> time after activation</a:t>
            </a:r>
            <a:r>
              <a:rPr lang="en-US" sz="1200" b="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[CLICK] </a:t>
            </a:r>
            <a:r>
              <a:rPr lang="en-US" sz="1200" b="0" kern="1200" dirty="0" smtClean="0">
                <a:solidFill>
                  <a:schemeClr val="tx1"/>
                </a:solidFill>
                <a:latin typeface="+mn-lt"/>
                <a:ea typeface="+mn-ea"/>
                <a:cs typeface="+mn-cs"/>
              </a:rPr>
              <a:t>We highlight</a:t>
            </a:r>
            <a:r>
              <a:rPr lang="en-US" sz="1200" b="0" kern="1200" baseline="0" dirty="0" smtClean="0">
                <a:solidFill>
                  <a:schemeClr val="tx1"/>
                </a:solidFill>
                <a:latin typeface="+mn-lt"/>
                <a:ea typeface="+mn-ea"/>
                <a:cs typeface="+mn-cs"/>
              </a:rPr>
              <a:t> and refer to varying degrees of strengths of cells in terms of how early they reach the readable voltage threshold.</a:t>
            </a:r>
            <a:endParaRPr lang="en-US" sz="1200" b="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5E676A0-33B1-4B4B-B1AA-B0B917FCAA93}" type="slidenum">
              <a:rPr lang="en-US" smtClean="0"/>
              <a:t>16</a:t>
            </a:fld>
            <a:endParaRPr lang="en-US"/>
          </a:p>
        </p:txBody>
      </p:sp>
    </p:spTree>
    <p:extLst>
      <p:ext uri="{BB962C8B-B14F-4D97-AF65-F5344CB8AC3E}">
        <p14:creationId xmlns:p14="http://schemas.microsoft.com/office/powerpoint/2010/main" val="662628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latin typeface="+mn-lt"/>
                <a:ea typeface="+mn-ea"/>
                <a:cs typeface="+mn-cs"/>
              </a:rPr>
              <a:t>If we are</a:t>
            </a:r>
            <a:r>
              <a:rPr lang="en-US" sz="1200" b="0" kern="1200" baseline="0" dirty="0" smtClean="0">
                <a:solidFill>
                  <a:schemeClr val="tx1"/>
                </a:solidFill>
                <a:latin typeface="+mn-lt"/>
                <a:ea typeface="+mn-ea"/>
                <a:cs typeface="+mn-cs"/>
              </a:rPr>
              <a:t> to read with a </a:t>
            </a:r>
            <a:r>
              <a:rPr lang="en-US" sz="1200" b="1" kern="1200" baseline="0" dirty="0" smtClean="0">
                <a:solidFill>
                  <a:schemeClr val="tx1"/>
                </a:solidFill>
                <a:latin typeface="+mn-lt"/>
                <a:ea typeface="+mn-ea"/>
                <a:cs typeface="+mn-cs"/>
              </a:rPr>
              <a:t>[CLICK]</a:t>
            </a:r>
            <a:r>
              <a:rPr lang="en-US" sz="1200" b="0" kern="1200" baseline="0" dirty="0" smtClean="0">
                <a:solidFill>
                  <a:schemeClr val="tx1"/>
                </a:solidFill>
                <a:latin typeface="+mn-lt"/>
                <a:ea typeface="+mn-ea"/>
                <a:cs typeface="+mn-cs"/>
              </a:rPr>
              <a:t> </a:t>
            </a:r>
            <a:r>
              <a:rPr lang="en-US" sz="1200" b="0" kern="1200" baseline="0" dirty="0" err="1" smtClean="0">
                <a:solidFill>
                  <a:schemeClr val="tx1"/>
                </a:solidFill>
                <a:latin typeface="+mn-lt"/>
                <a:ea typeface="+mn-ea"/>
                <a:cs typeface="+mn-cs"/>
              </a:rPr>
              <a:t>tRCD</a:t>
            </a:r>
            <a:r>
              <a:rPr lang="en-US" sz="1200" b="0" kern="1200" baseline="0" dirty="0" smtClean="0">
                <a:solidFill>
                  <a:schemeClr val="tx1"/>
                </a:solidFill>
                <a:latin typeface="+mn-lt"/>
                <a:ea typeface="+mn-ea"/>
                <a:cs typeface="+mn-cs"/>
              </a:rPr>
              <a:t> reduced below manufacturer-recommended values, we begin to induce latency failures in the weaker cell. </a:t>
            </a:r>
            <a:r>
              <a:rPr lang="en-US" sz="1200" b="0" kern="1200" dirty="0" smtClean="0">
                <a:solidFill>
                  <a:schemeClr val="tx1"/>
                </a:solidFill>
                <a:latin typeface="+mn-lt"/>
                <a:ea typeface="+mn-ea"/>
                <a:cs typeface="+mn-cs"/>
              </a:rPr>
              <a:t>Cells that are read when their </a:t>
            </a:r>
            <a:r>
              <a:rPr lang="en-US" sz="1200" b="0" kern="1200" dirty="0" err="1" smtClean="0">
                <a:solidFill>
                  <a:schemeClr val="tx1"/>
                </a:solidFill>
                <a:latin typeface="+mn-lt"/>
                <a:ea typeface="+mn-ea"/>
                <a:cs typeface="+mn-cs"/>
              </a:rPr>
              <a:t>bitline’s</a:t>
            </a:r>
            <a:r>
              <a:rPr lang="en-US" sz="1200" b="0" kern="1200" dirty="0" smtClean="0">
                <a:solidFill>
                  <a:schemeClr val="tx1"/>
                </a:solidFill>
                <a:latin typeface="+mn-lt"/>
                <a:ea typeface="+mn-ea"/>
                <a:cs typeface="+mn-cs"/>
              </a:rPr>
              <a:t> voltage is lower than </a:t>
            </a:r>
            <a:r>
              <a:rPr lang="en-US" sz="1200" b="0" kern="1200" dirty="0" err="1" smtClean="0">
                <a:solidFill>
                  <a:schemeClr val="tx1"/>
                </a:solidFill>
                <a:latin typeface="+mn-lt"/>
                <a:ea typeface="+mn-ea"/>
                <a:cs typeface="+mn-cs"/>
              </a:rPr>
              <a:t>Vmin</a:t>
            </a:r>
            <a:r>
              <a:rPr lang="en-US" sz="1200" b="0" kern="1200" dirty="0" smtClean="0">
                <a:solidFill>
                  <a:schemeClr val="tx1"/>
                </a:solidFill>
                <a:latin typeface="+mn-lt"/>
                <a:ea typeface="+mn-ea"/>
                <a:cs typeface="+mn-cs"/>
              </a:rPr>
              <a:t>, have a probability of failure. And this probability increases as you read further below the voltage threshold. </a:t>
            </a:r>
            <a:endParaRPr lang="en-US" dirty="0"/>
          </a:p>
        </p:txBody>
      </p:sp>
      <p:sp>
        <p:nvSpPr>
          <p:cNvPr id="4" name="Slide Number Placeholder 3"/>
          <p:cNvSpPr>
            <a:spLocks noGrp="1"/>
          </p:cNvSpPr>
          <p:nvPr>
            <p:ph type="sldNum" sz="quarter" idx="10"/>
          </p:nvPr>
        </p:nvSpPr>
        <p:spPr/>
        <p:txBody>
          <a:bodyPr/>
          <a:lstStyle/>
          <a:p>
            <a:fld id="{35E676A0-33B1-4B4B-B1AA-B0B917FCAA93}" type="slidenum">
              <a:rPr lang="en-US" smtClean="0"/>
              <a:t>17</a:t>
            </a:fld>
            <a:endParaRPr lang="en-US"/>
          </a:p>
        </p:txBody>
      </p:sp>
    </p:spTree>
    <p:extLst>
      <p:ext uri="{BB962C8B-B14F-4D97-AF65-F5344CB8AC3E}">
        <p14:creationId xmlns:p14="http://schemas.microsoft.com/office/powerpoint/2010/main" val="875340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will</a:t>
            </a:r>
            <a:r>
              <a:rPr lang="en-US" baseline="0" dirty="0" smtClean="0"/>
              <a:t> now present the key idea of the DRAM latency PUF </a:t>
            </a:r>
            <a:endParaRPr lang="en-US" dirty="0"/>
          </a:p>
        </p:txBody>
      </p:sp>
      <p:sp>
        <p:nvSpPr>
          <p:cNvPr id="4" name="Slide Number Placeholder 3"/>
          <p:cNvSpPr>
            <a:spLocks noGrp="1"/>
          </p:cNvSpPr>
          <p:nvPr>
            <p:ph type="sldNum" sz="quarter" idx="10"/>
          </p:nvPr>
        </p:nvSpPr>
        <p:spPr/>
        <p:txBody>
          <a:bodyPr/>
          <a:lstStyle/>
          <a:p>
            <a:fld id="{35E676A0-33B1-4B4B-B1AA-B0B917FCAA93}" type="slidenum">
              <a:rPr lang="en-US" smtClean="0"/>
              <a:t>18</a:t>
            </a:fld>
            <a:endParaRPr lang="en-US"/>
          </a:p>
        </p:txBody>
      </p:sp>
    </p:spTree>
    <p:extLst>
      <p:ext uri="{BB962C8B-B14F-4D97-AF65-F5344CB8AC3E}">
        <p14:creationId xmlns:p14="http://schemas.microsoft.com/office/powerpoint/2010/main" val="888008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Our key idea is to reduce DRAM read access latency below the reliable datasheet specifications using software-only system calls in order to exploit the resulting error patterns as unique identifiers.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latin typeface="+mn-lt"/>
                <a:ea typeface="+mn-ea"/>
                <a:cs typeface="+mn-cs"/>
              </a:rPr>
              <a:t>[CLICK]</a:t>
            </a:r>
            <a:r>
              <a:rPr lang="en-US" sz="1200" b="0" kern="1200" dirty="0" smtClean="0">
                <a:solidFill>
                  <a:schemeClr val="tx1"/>
                </a:solidFill>
                <a:latin typeface="+mn-lt"/>
                <a:ea typeface="+mn-ea"/>
                <a:cs typeface="+mn-cs"/>
              </a:rPr>
              <a:t> We</a:t>
            </a:r>
            <a:r>
              <a:rPr lang="en-US" sz="1200" b="0" kern="1200" baseline="0" dirty="0" smtClean="0">
                <a:solidFill>
                  <a:schemeClr val="tx1"/>
                </a:solidFill>
                <a:latin typeface="+mn-lt"/>
                <a:ea typeface="+mn-ea"/>
                <a:cs typeface="+mn-cs"/>
              </a:rPr>
              <a:t> find that the probability that a cell will result in a latency failure due to a reduced-</a:t>
            </a:r>
            <a:r>
              <a:rPr lang="en-US" sz="1200" b="0" kern="1200" baseline="0" dirty="0" err="1" smtClean="0">
                <a:solidFill>
                  <a:schemeClr val="tx1"/>
                </a:solidFill>
                <a:latin typeface="+mn-lt"/>
                <a:ea typeface="+mn-ea"/>
                <a:cs typeface="+mn-cs"/>
              </a:rPr>
              <a:t>tRCD</a:t>
            </a:r>
            <a:r>
              <a:rPr lang="en-US" sz="1200" b="0" kern="1200" baseline="0" dirty="0" smtClean="0">
                <a:solidFill>
                  <a:schemeClr val="tx1"/>
                </a:solidFill>
                <a:latin typeface="+mn-lt"/>
                <a:ea typeface="+mn-ea"/>
                <a:cs typeface="+mn-cs"/>
              </a:rPr>
              <a:t> access, is inherently related to random process variation from manufacturing</a:t>
            </a:r>
            <a:r>
              <a:rPr lang="en-US" sz="1200" b="1" kern="1200" baseline="0" dirty="0" smtClean="0">
                <a:solidFill>
                  <a:schemeClr val="tx1"/>
                </a:solidFill>
                <a:latin typeface="+mn-lt"/>
                <a:ea typeface="+mn-ea"/>
                <a:cs typeface="+mn-cs"/>
              </a:rPr>
              <a:t> [CLICK]</a:t>
            </a:r>
            <a:r>
              <a:rPr lang="en-US" sz="1200" b="0" kern="1200" baseline="0" dirty="0" smtClean="0">
                <a:solidFill>
                  <a:schemeClr val="tx1"/>
                </a:solidFill>
                <a:latin typeface="+mn-lt"/>
                <a:ea typeface="+mn-ea"/>
                <a:cs typeface="+mn-cs"/>
              </a:rPr>
              <a:t> This knowledge enables us to provide a repeatable and unique device signature with these patterns of latency failures.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latin typeface="+mn-lt"/>
                <a:ea typeface="+mn-ea"/>
                <a:cs typeface="+mn-cs"/>
              </a:rPr>
              <a:t>[CLICK]</a:t>
            </a:r>
            <a:r>
              <a:rPr lang="en-US" sz="1200" kern="1200" dirty="0" smtClean="0">
                <a:solidFill>
                  <a:schemeClr val="tx1"/>
                </a:solidFill>
                <a:latin typeface="+mn-lt"/>
                <a:ea typeface="+mn-ea"/>
                <a:cs typeface="+mn-cs"/>
              </a:rPr>
              <a:t> Here is a cartoon showing the manufacturing variation across a region of DRAM. When accessed with a reduced timing parameter, </a:t>
            </a:r>
            <a:r>
              <a:rPr lang="en-US" sz="1200" b="1" kern="1200" dirty="0" smtClean="0">
                <a:solidFill>
                  <a:schemeClr val="tx1"/>
                </a:solidFill>
                <a:latin typeface="+mn-lt"/>
                <a:ea typeface="+mn-ea"/>
                <a:cs typeface="+mn-cs"/>
              </a:rPr>
              <a:t>[CLICK] </a:t>
            </a:r>
            <a:r>
              <a:rPr lang="en-US" sz="1200" b="0" kern="1200" dirty="0" smtClean="0">
                <a:solidFill>
                  <a:schemeClr val="tx1"/>
                </a:solidFill>
                <a:latin typeface="+mn-lt"/>
                <a:ea typeface="+mn-ea"/>
                <a:cs typeface="+mn-cs"/>
              </a:rPr>
              <a:t>some cells have a high percentage chance of failing, while others </a:t>
            </a:r>
            <a:r>
              <a:rPr lang="en-US" sz="1200" b="1" kern="1200" dirty="0" smtClean="0">
                <a:solidFill>
                  <a:schemeClr val="tx1"/>
                </a:solidFill>
                <a:latin typeface="+mn-lt"/>
                <a:ea typeface="+mn-ea"/>
                <a:cs typeface="+mn-cs"/>
              </a:rPr>
              <a:t>[CLICK] </a:t>
            </a:r>
            <a:r>
              <a:rPr lang="en-US" sz="1200" b="0" kern="1200" dirty="0" smtClean="0">
                <a:solidFill>
                  <a:schemeClr val="tx1"/>
                </a:solidFill>
                <a:latin typeface="+mn-lt"/>
                <a:ea typeface="+mn-ea"/>
                <a:cs typeface="+mn-cs"/>
              </a:rPr>
              <a:t>have a low percentage chance of failing. </a:t>
            </a:r>
          </a:p>
          <a:p>
            <a:endParaRPr lang="en-US" dirty="0" smtClean="0"/>
          </a:p>
          <a:p>
            <a:r>
              <a:rPr lang="en-US" dirty="0" smtClean="0"/>
              <a:t>The</a:t>
            </a:r>
            <a:r>
              <a:rPr lang="en-US" baseline="0" dirty="0" smtClean="0"/>
              <a:t> Key Idea is to generate a PUF response using the locations of cells that have a high percentage chance of failing with a </a:t>
            </a:r>
            <a:r>
              <a:rPr lang="en-US" baseline="0" dirty="0" err="1" smtClean="0"/>
              <a:t>tRCD</a:t>
            </a:r>
            <a:r>
              <a:rPr lang="en-US" baseline="0" dirty="0" smtClean="0"/>
              <a:t> value reduced below manufacturer-recommended values. </a:t>
            </a:r>
            <a:endParaRPr lang="en-US" dirty="0" smtClean="0"/>
          </a:p>
        </p:txBody>
      </p:sp>
      <p:sp>
        <p:nvSpPr>
          <p:cNvPr id="4" name="Slide Number Placeholder 3"/>
          <p:cNvSpPr>
            <a:spLocks noGrp="1"/>
          </p:cNvSpPr>
          <p:nvPr>
            <p:ph type="sldNum" sz="quarter" idx="10"/>
          </p:nvPr>
        </p:nvSpPr>
        <p:spPr/>
        <p:txBody>
          <a:bodyPr/>
          <a:lstStyle/>
          <a:p>
            <a:fld id="{35E676A0-33B1-4B4B-B1AA-B0B917FCAA93}" type="slidenum">
              <a:rPr lang="en-US" smtClean="0"/>
              <a:t>19</a:t>
            </a:fld>
            <a:endParaRPr lang="en-US"/>
          </a:p>
        </p:txBody>
      </p:sp>
    </p:spTree>
    <p:extLst>
      <p:ext uri="{BB962C8B-B14F-4D97-AF65-F5344CB8AC3E}">
        <p14:creationId xmlns:p14="http://schemas.microsoft.com/office/powerpoint/2010/main" val="429986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begin, I</a:t>
            </a:r>
            <a:r>
              <a:rPr lang="en-US" baseline="0" dirty="0" smtClean="0"/>
              <a:t> will give a brief overview. </a:t>
            </a:r>
            <a:r>
              <a:rPr lang="en-US" b="1" baseline="0" dirty="0" smtClean="0"/>
              <a:t>[CLICK]</a:t>
            </a:r>
            <a:r>
              <a:rPr lang="en-US" baseline="0" dirty="0" smtClean="0"/>
              <a:t> Our motivation is that we can </a:t>
            </a:r>
            <a:r>
              <a:rPr lang="en-US" b="1" baseline="0" dirty="0" smtClean="0"/>
              <a:t>[CLICK]</a:t>
            </a:r>
            <a:r>
              <a:rPr lang="en-US" baseline="0" dirty="0" smtClean="0"/>
              <a:t> </a:t>
            </a:r>
            <a:r>
              <a:rPr lang="en-US" b="0" baseline="0" dirty="0" smtClean="0"/>
              <a:t>authenticate a system via unique signatures if we can evaluate a Physical </a:t>
            </a:r>
            <a:r>
              <a:rPr lang="en-US" b="0" baseline="0" dirty="0" err="1" smtClean="0"/>
              <a:t>Unclonable</a:t>
            </a:r>
            <a:r>
              <a:rPr lang="en-US" b="0" baseline="0" dirty="0" smtClean="0"/>
              <a:t> Function (PUF) on it</a:t>
            </a:r>
            <a:r>
              <a:rPr lang="en-US" baseline="0" dirty="0" smtClean="0"/>
              <a:t>. </a:t>
            </a:r>
            <a:r>
              <a:rPr lang="en-US" b="1" baseline="0" dirty="0" smtClean="0"/>
              <a:t>[CLICK]</a:t>
            </a:r>
            <a:r>
              <a:rPr lang="en-US" b="0" baseline="0" dirty="0" smtClean="0"/>
              <a:t> These signatures or PUF responses reflect inherent properties of a device making it unique to the DRAM device generating it. </a:t>
            </a:r>
            <a:r>
              <a:rPr lang="en-US" b="1" baseline="0" dirty="0" smtClean="0"/>
              <a:t>[CLICK]</a:t>
            </a:r>
            <a:r>
              <a:rPr lang="en-US" b="0" baseline="0" dirty="0" smtClean="0"/>
              <a:t> DRAM memory technology is widely used today and has significantly many units that can be used in PUF evaluation, which makes it a promising substrate to evaluate PUFs on. A DRAM PUF would enable you to authenticate any system with a DRAM device on it.</a:t>
            </a:r>
            <a:r>
              <a:rPr lang="en-US" baseline="0" dirty="0" smtClean="0"/>
              <a:t> </a:t>
            </a:r>
            <a:r>
              <a:rPr lang="en-US" b="1" baseline="0" dirty="0" smtClean="0"/>
              <a:t>[CLICK] </a:t>
            </a:r>
            <a:r>
              <a:rPr lang="en-US" b="0" baseline="0" dirty="0" smtClean="0"/>
              <a:t>The main problem is that current DRAM PUFs are either slow, taking on the order of minutes to evaluate, require a DRAM reboot, or require additional custom hardware and cannot be used on commodity DRAM devices. </a:t>
            </a:r>
            <a:r>
              <a:rPr lang="en-US" b="1" baseline="0" dirty="0" smtClean="0"/>
              <a:t>[CLICK] </a:t>
            </a:r>
            <a:r>
              <a:rPr lang="en-US" b="0" baseline="0" dirty="0" smtClean="0"/>
              <a:t>To this end</a:t>
            </a:r>
            <a:r>
              <a:rPr lang="en-US" b="1" baseline="0" dirty="0" smtClean="0"/>
              <a:t> </a:t>
            </a:r>
            <a:r>
              <a:rPr lang="en-US" b="0" baseline="0" dirty="0" smtClean="0"/>
              <a:t>the goal of this work is to develop a novel and effective PUF for commodity DRAM devices that can be evaluated with low latency and low system interference across all operating temperatures. </a:t>
            </a:r>
            <a:r>
              <a:rPr lang="en-US" b="1" baseline="0" dirty="0" smtClean="0"/>
              <a:t>[CLICK] </a:t>
            </a:r>
            <a:r>
              <a:rPr lang="en-US" b="0" baseline="0" dirty="0" smtClean="0"/>
              <a:t>Our key idea is to reduce DRAM read access latency below the reliable datasheet specifications using software-only system calls in order to exploit the resulting error patterns as unique identifiers. We can do this because we observe that we get reliable and consistent error patterns as a result that can be used as a PUF responses</a:t>
            </a:r>
            <a:r>
              <a:rPr lang="en-US" b="0" i="1" u="none" baseline="0" dirty="0" smtClean="0"/>
              <a:t> </a:t>
            </a:r>
            <a:r>
              <a:rPr lang="en-US" b="1" baseline="0" dirty="0" smtClean="0"/>
              <a:t>[CLICK] </a:t>
            </a:r>
            <a:r>
              <a:rPr lang="en-US" b="0" baseline="0" dirty="0" smtClean="0"/>
              <a:t>We experimentally characterize 223 real LPDDR4 DRAM devices, and show that DRAM latency PUFs satisfy the requirements of an effective PUF</a:t>
            </a:r>
            <a:r>
              <a:rPr lang="en-US" sz="1200" b="0" i="0" kern="1200" baseline="0" dirty="0" smtClean="0">
                <a:solidFill>
                  <a:schemeClr val="tx1"/>
                </a:solidFill>
                <a:effectLst/>
                <a:latin typeface="+mn-lt"/>
                <a:ea typeface="+mn-ea"/>
                <a:cs typeface="+mn-cs"/>
              </a:rPr>
              <a:t> </a:t>
            </a:r>
            <a:r>
              <a:rPr lang="en-US" sz="1200" b="1" i="0" kern="1200" baseline="0" dirty="0" smtClean="0">
                <a:solidFill>
                  <a:schemeClr val="tx1"/>
                </a:solidFill>
                <a:effectLst/>
                <a:latin typeface="+mn-lt"/>
                <a:ea typeface="+mn-ea"/>
                <a:cs typeface="+mn-cs"/>
              </a:rPr>
              <a:t>[CLICK]</a:t>
            </a:r>
            <a:r>
              <a:rPr lang="en-US" sz="1200" b="0" i="0" kern="1200" baseline="0" dirty="0" smtClean="0">
                <a:solidFill>
                  <a:schemeClr val="tx1"/>
                </a:solidFill>
                <a:effectLst/>
                <a:latin typeface="+mn-lt"/>
                <a:ea typeface="+mn-ea"/>
                <a:cs typeface="+mn-cs"/>
              </a:rPr>
              <a:t> </a:t>
            </a:r>
            <a:r>
              <a:rPr lang="en-US" b="0" baseline="0" dirty="0" smtClean="0"/>
              <a:t>We also find that the DRAM latency PUF can be evaluated in 88.2 </a:t>
            </a:r>
            <a:r>
              <a:rPr lang="en-US" b="0" baseline="0" dirty="0" err="1" smtClean="0"/>
              <a:t>ms</a:t>
            </a:r>
            <a:r>
              <a:rPr lang="en-US" b="0" baseline="0" dirty="0" smtClean="0"/>
              <a:t> on average regardless of temperature. Since the evaluation time of prior DRAM PUFs depends on temperature, there is a large tradeoff space. However, we determine that we still achieve a speedup orders of magnitude larger than the prior DRAM PUF proposals at common operating temperatures.</a:t>
            </a:r>
          </a:p>
          <a:p>
            <a:endParaRPr lang="en-US" b="0" baseline="0" dirty="0" smtClean="0"/>
          </a:p>
          <a:p>
            <a:endParaRPr lang="en-US" b="0" baseline="0" dirty="0" smtClean="0"/>
          </a:p>
        </p:txBody>
      </p:sp>
      <p:sp>
        <p:nvSpPr>
          <p:cNvPr id="4" name="Slide Number Placeholder 3"/>
          <p:cNvSpPr>
            <a:spLocks noGrp="1"/>
          </p:cNvSpPr>
          <p:nvPr>
            <p:ph type="sldNum" sz="quarter" idx="10"/>
          </p:nvPr>
        </p:nvSpPr>
        <p:spPr/>
        <p:txBody>
          <a:bodyPr/>
          <a:lstStyle/>
          <a:p>
            <a:fld id="{35E676A0-33B1-4B4B-B1AA-B0B917FCAA93}" type="slidenum">
              <a:rPr lang="en-US" smtClean="0"/>
              <a:t>2</a:t>
            </a:fld>
            <a:endParaRPr lang="en-US"/>
          </a:p>
        </p:txBody>
      </p:sp>
    </p:spTree>
    <p:extLst>
      <p:ext uri="{BB962C8B-B14F-4D97-AF65-F5344CB8AC3E}">
        <p14:creationId xmlns:p14="http://schemas.microsoft.com/office/powerpoint/2010/main" val="1873349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Our key idea is to reduce DRAM read access latency below the reliable datasheet specifications using software-only system calls in order to exploit the resulting error patterns as unique identifiers.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latin typeface="+mn-lt"/>
                <a:ea typeface="+mn-ea"/>
                <a:cs typeface="+mn-cs"/>
              </a:rPr>
              <a:t>[CLICK]</a:t>
            </a:r>
            <a:r>
              <a:rPr lang="en-US" sz="1200" b="0" kern="1200" dirty="0" smtClean="0">
                <a:solidFill>
                  <a:schemeClr val="tx1"/>
                </a:solidFill>
                <a:latin typeface="+mn-lt"/>
                <a:ea typeface="+mn-ea"/>
                <a:cs typeface="+mn-cs"/>
              </a:rPr>
              <a:t> We</a:t>
            </a:r>
            <a:r>
              <a:rPr lang="en-US" sz="1200" b="0" kern="1200" baseline="0" dirty="0" smtClean="0">
                <a:solidFill>
                  <a:schemeClr val="tx1"/>
                </a:solidFill>
                <a:latin typeface="+mn-lt"/>
                <a:ea typeface="+mn-ea"/>
                <a:cs typeface="+mn-cs"/>
              </a:rPr>
              <a:t> find that the probability that a cell will result in a latency failure due to a reduced-</a:t>
            </a:r>
            <a:r>
              <a:rPr lang="en-US" sz="1200" b="0" kern="1200" baseline="0" dirty="0" err="1" smtClean="0">
                <a:solidFill>
                  <a:schemeClr val="tx1"/>
                </a:solidFill>
                <a:latin typeface="+mn-lt"/>
                <a:ea typeface="+mn-ea"/>
                <a:cs typeface="+mn-cs"/>
              </a:rPr>
              <a:t>tRCD</a:t>
            </a:r>
            <a:r>
              <a:rPr lang="en-US" sz="1200" b="0" kern="1200" baseline="0" dirty="0" smtClean="0">
                <a:solidFill>
                  <a:schemeClr val="tx1"/>
                </a:solidFill>
                <a:latin typeface="+mn-lt"/>
                <a:ea typeface="+mn-ea"/>
                <a:cs typeface="+mn-cs"/>
              </a:rPr>
              <a:t> access, is inherently related to random process variation from manufacturing</a:t>
            </a:r>
            <a:r>
              <a:rPr lang="en-US" sz="1200" b="1" kern="1200" baseline="0" dirty="0" smtClean="0">
                <a:solidFill>
                  <a:schemeClr val="tx1"/>
                </a:solidFill>
                <a:latin typeface="+mn-lt"/>
                <a:ea typeface="+mn-ea"/>
                <a:cs typeface="+mn-cs"/>
              </a:rPr>
              <a:t> [CLICK]</a:t>
            </a:r>
            <a:r>
              <a:rPr lang="en-US" sz="1200" b="0" kern="1200" baseline="0" dirty="0" smtClean="0">
                <a:solidFill>
                  <a:schemeClr val="tx1"/>
                </a:solidFill>
                <a:latin typeface="+mn-lt"/>
                <a:ea typeface="+mn-ea"/>
                <a:cs typeface="+mn-cs"/>
              </a:rPr>
              <a:t> This knowledge enables us to provide a repeatable and unique device signature with these patterns of latency failures.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latin typeface="+mn-lt"/>
                <a:ea typeface="+mn-ea"/>
                <a:cs typeface="+mn-cs"/>
              </a:rPr>
              <a:t>[CLICK]</a:t>
            </a:r>
            <a:r>
              <a:rPr lang="en-US" sz="1200" kern="1200" dirty="0" smtClean="0">
                <a:solidFill>
                  <a:schemeClr val="tx1"/>
                </a:solidFill>
                <a:latin typeface="+mn-lt"/>
                <a:ea typeface="+mn-ea"/>
                <a:cs typeface="+mn-cs"/>
              </a:rPr>
              <a:t> Here is a cartoon showing the manufacturing variation across a region of DRAM. When accessed with a reduced timing parameter, </a:t>
            </a:r>
            <a:r>
              <a:rPr lang="en-US" sz="1200" b="1" kern="1200" dirty="0" smtClean="0">
                <a:solidFill>
                  <a:schemeClr val="tx1"/>
                </a:solidFill>
                <a:latin typeface="+mn-lt"/>
                <a:ea typeface="+mn-ea"/>
                <a:cs typeface="+mn-cs"/>
              </a:rPr>
              <a:t>[CLICK] </a:t>
            </a:r>
            <a:r>
              <a:rPr lang="en-US" sz="1200" b="0" kern="1200" dirty="0" smtClean="0">
                <a:solidFill>
                  <a:schemeClr val="tx1"/>
                </a:solidFill>
                <a:latin typeface="+mn-lt"/>
                <a:ea typeface="+mn-ea"/>
                <a:cs typeface="+mn-cs"/>
              </a:rPr>
              <a:t>some cells have a high percentage chance of failing, while others </a:t>
            </a:r>
            <a:r>
              <a:rPr lang="en-US" sz="1200" b="1" kern="1200" dirty="0" smtClean="0">
                <a:solidFill>
                  <a:schemeClr val="tx1"/>
                </a:solidFill>
                <a:latin typeface="+mn-lt"/>
                <a:ea typeface="+mn-ea"/>
                <a:cs typeface="+mn-cs"/>
              </a:rPr>
              <a:t>[CLICK] </a:t>
            </a:r>
            <a:r>
              <a:rPr lang="en-US" sz="1200" b="0" kern="1200" dirty="0" smtClean="0">
                <a:solidFill>
                  <a:schemeClr val="tx1"/>
                </a:solidFill>
                <a:latin typeface="+mn-lt"/>
                <a:ea typeface="+mn-ea"/>
                <a:cs typeface="+mn-cs"/>
              </a:rPr>
              <a:t>have a low percentage chance of failing. </a:t>
            </a:r>
          </a:p>
          <a:p>
            <a:endParaRPr lang="en-US" dirty="0" smtClean="0"/>
          </a:p>
          <a:p>
            <a:r>
              <a:rPr lang="en-US" dirty="0" smtClean="0"/>
              <a:t>The</a:t>
            </a:r>
            <a:r>
              <a:rPr lang="en-US" baseline="0" dirty="0" smtClean="0"/>
              <a:t> Key Idea is to generate a PUF response using the locations of cells that have a high percentage chance of failing with a </a:t>
            </a:r>
            <a:r>
              <a:rPr lang="en-US" baseline="0" dirty="0" err="1" smtClean="0"/>
              <a:t>tRCD</a:t>
            </a:r>
            <a:r>
              <a:rPr lang="en-US" baseline="0" dirty="0" smtClean="0"/>
              <a:t> value reduced below manufacturer-recommended values. </a:t>
            </a:r>
            <a:endParaRPr lang="en-US" dirty="0" smtClean="0"/>
          </a:p>
        </p:txBody>
      </p:sp>
      <p:sp>
        <p:nvSpPr>
          <p:cNvPr id="4" name="Slide Number Placeholder 3"/>
          <p:cNvSpPr>
            <a:spLocks noGrp="1"/>
          </p:cNvSpPr>
          <p:nvPr>
            <p:ph type="sldNum" sz="quarter" idx="10"/>
          </p:nvPr>
        </p:nvSpPr>
        <p:spPr/>
        <p:txBody>
          <a:bodyPr/>
          <a:lstStyle/>
          <a:p>
            <a:fld id="{35E676A0-33B1-4B4B-B1AA-B0B917FCAA93}" type="slidenum">
              <a:rPr lang="en-US" smtClean="0"/>
              <a:t>20</a:t>
            </a:fld>
            <a:endParaRPr lang="en-US"/>
          </a:p>
        </p:txBody>
      </p:sp>
    </p:spTree>
    <p:extLst>
      <p:ext uri="{BB962C8B-B14F-4D97-AF65-F5344CB8AC3E}">
        <p14:creationId xmlns:p14="http://schemas.microsoft.com/office/powerpoint/2010/main" val="18462405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[CLICK] </a:t>
            </a:r>
            <a:r>
              <a:rPr lang="en-US" dirty="0" smtClean="0"/>
              <a:t>We start by showing how to determine whether a single cell’s location should be included</a:t>
            </a:r>
            <a:r>
              <a:rPr lang="en-US" baseline="0" dirty="0" smtClean="0"/>
              <a:t> in a DRAM latency PUF response or not.</a:t>
            </a:r>
          </a:p>
          <a:p>
            <a:r>
              <a:rPr lang="en-US" b="1" baseline="0" dirty="0" smtClean="0"/>
              <a:t>[CLICK] </a:t>
            </a:r>
            <a:r>
              <a:rPr lang="en-US" b="0" baseline="0" dirty="0" smtClean="0"/>
              <a:t>We do this by choosing a failure probability threshold and sampling the cell multiple times with a reduced </a:t>
            </a:r>
            <a:r>
              <a:rPr lang="en-US" b="0" baseline="0" dirty="0" err="1" smtClean="0"/>
              <a:t>tRCD</a:t>
            </a:r>
            <a:r>
              <a:rPr lang="en-US" b="0" baseline="0" dirty="0" smtClean="0"/>
              <a:t> access to see if it will fail with a greater probability than the chosen threshold. </a:t>
            </a:r>
          </a:p>
          <a:p>
            <a:r>
              <a:rPr lang="en-US" b="1" baseline="0" dirty="0" smtClean="0"/>
              <a:t>[CLICK]</a:t>
            </a:r>
            <a:r>
              <a:rPr lang="en-US" b="0" baseline="0" dirty="0" smtClean="0"/>
              <a:t> For this example, we choose a threshold of 50% </a:t>
            </a:r>
          </a:p>
          <a:p>
            <a:r>
              <a:rPr lang="en-US" b="1" baseline="0" dirty="0" smtClean="0"/>
              <a:t>[CLICK</a:t>
            </a:r>
            <a:r>
              <a:rPr lang="en-US" b="0" baseline="0" dirty="0" smtClean="0"/>
              <a:t>] We sample the cell 10 times with a reduced </a:t>
            </a:r>
            <a:r>
              <a:rPr lang="en-US" b="0" baseline="0" dirty="0" err="1" smtClean="0"/>
              <a:t>tRCD</a:t>
            </a:r>
            <a:r>
              <a:rPr lang="en-US" b="0" baseline="0" dirty="0" smtClean="0"/>
              <a:t>, and</a:t>
            </a:r>
          </a:p>
          <a:p>
            <a:r>
              <a:rPr lang="en-US" b="1" baseline="0" dirty="0" smtClean="0"/>
              <a:t>[CLICK] </a:t>
            </a:r>
            <a:r>
              <a:rPr lang="en-US" b="0" baseline="0" dirty="0" smtClean="0"/>
              <a:t>determine the failure rate as a fraction of the number of samples taken. In this cell, we find a failure rate of 60%. </a:t>
            </a:r>
          </a:p>
          <a:p>
            <a:r>
              <a:rPr lang="en-US" b="1" dirty="0" smtClean="0"/>
              <a:t>[CLICK] </a:t>
            </a:r>
            <a:r>
              <a:rPr lang="en-US" b="0" dirty="0" smtClean="0"/>
              <a:t>we find that the failure rate is greater than the chosen threshold, and so we include</a:t>
            </a:r>
            <a:r>
              <a:rPr lang="en-US" b="0" baseline="0" dirty="0" smtClean="0"/>
              <a:t> this cell in the PUF response. </a:t>
            </a:r>
          </a:p>
          <a:p>
            <a:endParaRPr lang="en-US" b="0" baseline="0" dirty="0" smtClean="0"/>
          </a:p>
          <a:p>
            <a:r>
              <a:rPr lang="en-US" b="0" baseline="0" dirty="0" smtClean="0"/>
              <a:t>We find that this filtering stage is useful in removing cells that have a very low percentage chance of failing from the evaluations that happen to find them. </a:t>
            </a:r>
          </a:p>
          <a:p>
            <a:endParaRPr lang="en-US" b="0" baseline="0" dirty="0" smtClean="0"/>
          </a:p>
          <a:p>
            <a:endParaRPr lang="en-US" b="0" baseline="0" dirty="0" smtClean="0"/>
          </a:p>
        </p:txBody>
      </p:sp>
      <p:sp>
        <p:nvSpPr>
          <p:cNvPr id="4" name="Slide Number Placeholder 3"/>
          <p:cNvSpPr>
            <a:spLocks noGrp="1"/>
          </p:cNvSpPr>
          <p:nvPr>
            <p:ph type="sldNum" sz="quarter" idx="10"/>
          </p:nvPr>
        </p:nvSpPr>
        <p:spPr/>
        <p:txBody>
          <a:bodyPr/>
          <a:lstStyle/>
          <a:p>
            <a:fld id="{35E676A0-33B1-4B4B-B1AA-B0B917FCAA93}" type="slidenum">
              <a:rPr lang="en-US" smtClean="0"/>
              <a:t>21</a:t>
            </a:fld>
            <a:endParaRPr lang="en-US"/>
          </a:p>
        </p:txBody>
      </p:sp>
    </p:spTree>
    <p:extLst>
      <p:ext uri="{BB962C8B-B14F-4D97-AF65-F5344CB8AC3E}">
        <p14:creationId xmlns:p14="http://schemas.microsoft.com/office/powerpoint/2010/main" val="17281359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[CLICK]</a:t>
            </a:r>
            <a:r>
              <a:rPr lang="en-US" b="0" dirty="0" smtClean="0"/>
              <a:t> We induce latency failures</a:t>
            </a:r>
            <a:r>
              <a:rPr lang="en-US" b="0" baseline="0" dirty="0" smtClean="0"/>
              <a:t> 100 times and use a threshold of 10%. In other words we include cells that fail greater than 10 times across our 100. </a:t>
            </a:r>
          </a:p>
          <a:p>
            <a:r>
              <a:rPr lang="en-US" b="0" baseline="0" dirty="0" smtClean="0"/>
              <a:t>[</a:t>
            </a:r>
            <a:r>
              <a:rPr lang="en-US" b="1" baseline="0" dirty="0" smtClean="0"/>
              <a:t>CLICK]</a:t>
            </a:r>
            <a:r>
              <a:rPr lang="en-US" b="0" baseline="0" dirty="0" smtClean="0"/>
              <a:t> We do this for every cell in a continuous 8KiB memory region that we refer to as a PUF memory segment </a:t>
            </a:r>
          </a:p>
          <a:p>
            <a:r>
              <a:rPr lang="en-US" b="1" baseline="0" dirty="0" smtClean="0"/>
              <a:t>[CLICK]</a:t>
            </a:r>
            <a:r>
              <a:rPr lang="en-US" b="0" baseline="0" dirty="0" smtClean="0"/>
              <a:t> in this example, we have a 21 bit PUF memory segment and varying cell strengths in this PUF memory segment are reflected with different colors and cell sizes. </a:t>
            </a:r>
          </a:p>
          <a:p>
            <a:r>
              <a:rPr lang="en-US" b="1" baseline="0" dirty="0" smtClean="0"/>
              <a:t>[CLICK]</a:t>
            </a:r>
            <a:r>
              <a:rPr lang="en-US" b="0" baseline="0" dirty="0" smtClean="0"/>
              <a:t> We use this memory segment to induce latency failures and return a PUF response </a:t>
            </a:r>
            <a:endParaRPr lang="en-US" b="1" dirty="0" smtClean="0"/>
          </a:p>
          <a:p>
            <a:endParaRPr lang="en-US" dirty="0" smtClean="0"/>
          </a:p>
          <a:p>
            <a:r>
              <a:rPr lang="en-US" dirty="0" smtClean="0"/>
              <a:t>=============================</a:t>
            </a:r>
          </a:p>
          <a:p>
            <a:endParaRPr lang="en-US" dirty="0" smtClean="0"/>
          </a:p>
          <a:p>
            <a:r>
              <a:rPr lang="en-US" dirty="0" smtClean="0"/>
              <a:t>In order to show how we generate our</a:t>
            </a:r>
            <a:r>
              <a:rPr lang="en-US" baseline="0" dirty="0" smtClean="0"/>
              <a:t> PUF responses so fast, we expand on a few key features our mechanism. </a:t>
            </a:r>
          </a:p>
          <a:p>
            <a:r>
              <a:rPr lang="en-US" b="1" baseline="0" dirty="0" smtClean="0"/>
              <a:t>[CLICK] </a:t>
            </a:r>
            <a:r>
              <a:rPr lang="en-US" baseline="0" dirty="0" smtClean="0"/>
              <a:t>Every DRAM access induces errors at a DRAM </a:t>
            </a:r>
            <a:r>
              <a:rPr lang="en-US" baseline="0" dirty="0" err="1" smtClean="0"/>
              <a:t>cacheline</a:t>
            </a:r>
            <a:r>
              <a:rPr lang="en-US" baseline="0" dirty="0" smtClean="0"/>
              <a:t> granularity which is 32 Bytes</a:t>
            </a:r>
          </a:p>
          <a:p>
            <a:r>
              <a:rPr lang="en-US" b="1" baseline="0" dirty="0" smtClean="0"/>
              <a:t>[CLICK] </a:t>
            </a:r>
            <a:r>
              <a:rPr lang="en-US" b="0" baseline="0" dirty="0" smtClean="0"/>
              <a:t>Because we are inducing </a:t>
            </a:r>
            <a:r>
              <a:rPr lang="en-US" b="0" baseline="0" dirty="0" err="1" smtClean="0"/>
              <a:t>tRCD</a:t>
            </a:r>
            <a:r>
              <a:rPr lang="en-US" b="0" baseline="0" dirty="0" smtClean="0"/>
              <a:t> related failures, we must activate a new row each time we want to access data on that row with a reduced </a:t>
            </a:r>
            <a:r>
              <a:rPr lang="en-US" b="0" baseline="0" dirty="0" err="1" smtClean="0"/>
              <a:t>tRCD</a:t>
            </a:r>
            <a:r>
              <a:rPr lang="en-US" b="0" baseline="0" dirty="0" smtClean="0"/>
              <a:t>. Otherwise, the data will already be stored in the sense amplifiers and no sense amplification step necessary. </a:t>
            </a:r>
          </a:p>
          <a:p>
            <a:r>
              <a:rPr lang="en-US" b="1" baseline="0" dirty="0" smtClean="0"/>
              <a:t>[CLICK] </a:t>
            </a:r>
            <a:r>
              <a:rPr lang="en-US" b="0" baseline="0" dirty="0" smtClean="0"/>
              <a:t>In order to increase the determinism of the memory controller, we issue a memory barrier after every access such that the memory access is the only one in the memory controller at a given time. </a:t>
            </a:r>
          </a:p>
          <a:p>
            <a:r>
              <a:rPr lang="en-US" b="1" baseline="0" dirty="0" smtClean="0"/>
              <a:t>[CLICK]</a:t>
            </a:r>
            <a:r>
              <a:rPr lang="en-US" b="0" baseline="0" dirty="0" smtClean="0"/>
              <a:t> Finally, in order to estimate every cells’ failure probability, we utilize a counter buffer in a separate DRAM channel which after each iteration of inducing latency failures across a memory segment, we increment every counter associated with the bits that were observed to fail. We can then recreate the PUF response utilizing only the cells that we find to fail more than 10 times. </a:t>
            </a:r>
          </a:p>
          <a:p>
            <a:r>
              <a:rPr lang="en-US" b="1" baseline="0" dirty="0" smtClean="0"/>
              <a:t>[CLICK]</a:t>
            </a:r>
            <a:r>
              <a:rPr lang="en-US" b="0" baseline="0" dirty="0" smtClean="0"/>
              <a:t> Here I will show a quick animation of how accesses occur in this example PUF memory segment of 4 </a:t>
            </a:r>
            <a:r>
              <a:rPr lang="en-US" b="0" baseline="0" dirty="0" err="1" smtClean="0"/>
              <a:t>cachelines</a:t>
            </a:r>
            <a:r>
              <a:rPr lang="en-US" b="0" baseline="0" dirty="0" smtClean="0"/>
              <a:t> and their counters </a:t>
            </a:r>
          </a:p>
          <a:p>
            <a:r>
              <a:rPr lang="en-US" b="1" baseline="0" dirty="0" smtClean="0"/>
              <a:t>[CLICK] </a:t>
            </a:r>
            <a:r>
              <a:rPr lang="en-US" b="0" baseline="0" dirty="0" smtClean="0"/>
              <a:t>We induce errors in a column-order access scheme </a:t>
            </a:r>
            <a:r>
              <a:rPr lang="en-US" b="1" baseline="0" dirty="0" smtClean="0"/>
              <a:t>[CLICK]</a:t>
            </a:r>
            <a:r>
              <a:rPr lang="en-US" b="0" baseline="0" dirty="0" smtClean="0"/>
              <a:t> and update the counter buffers associated with the </a:t>
            </a:r>
            <a:r>
              <a:rPr lang="en-US" b="0" baseline="0" dirty="0" err="1" smtClean="0"/>
              <a:t>cacheline</a:t>
            </a:r>
            <a:r>
              <a:rPr lang="en-US" b="0" baseline="0" dirty="0" smtClean="0"/>
              <a:t> immediately after observing the errors. </a:t>
            </a:r>
          </a:p>
          <a:p>
            <a:endParaRPr lang="en-US" b="1" baseline="0" dirty="0" smtClean="0"/>
          </a:p>
          <a:p>
            <a:endParaRPr lang="en-US" b="1" baseline="0" dirty="0" smtClean="0"/>
          </a:p>
        </p:txBody>
      </p:sp>
      <p:sp>
        <p:nvSpPr>
          <p:cNvPr id="4" name="Slide Number Placeholder 3"/>
          <p:cNvSpPr>
            <a:spLocks noGrp="1"/>
          </p:cNvSpPr>
          <p:nvPr>
            <p:ph type="sldNum" sz="quarter" idx="10"/>
          </p:nvPr>
        </p:nvSpPr>
        <p:spPr/>
        <p:txBody>
          <a:bodyPr/>
          <a:lstStyle/>
          <a:p>
            <a:fld id="{35E676A0-33B1-4B4B-B1AA-B0B917FCAA93}" type="slidenum">
              <a:rPr lang="en-US" smtClean="0"/>
              <a:t>22</a:t>
            </a:fld>
            <a:endParaRPr lang="en-US"/>
          </a:p>
        </p:txBody>
      </p:sp>
    </p:spTree>
    <p:extLst>
      <p:ext uri="{BB962C8B-B14F-4D97-AF65-F5344CB8AC3E}">
        <p14:creationId xmlns:p14="http://schemas.microsoft.com/office/powerpoint/2010/main" val="8876938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35E676A0-33B1-4B4B-B1AA-B0B917FCAA93}" type="slidenum">
              <a:rPr lang="en-US" smtClean="0"/>
              <a:t>23</a:t>
            </a:fld>
            <a:endParaRPr lang="en-US"/>
          </a:p>
        </p:txBody>
      </p:sp>
    </p:spTree>
    <p:extLst>
      <p:ext uri="{BB962C8B-B14F-4D97-AF65-F5344CB8AC3E}">
        <p14:creationId xmlns:p14="http://schemas.microsoft.com/office/powerpoint/2010/main" val="15536540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will now discuss the prior best</a:t>
            </a:r>
            <a:r>
              <a:rPr lang="en-US" baseline="0" dirty="0" smtClean="0"/>
              <a:t> DRAM PUF: the DRAM retention PUF. </a:t>
            </a:r>
            <a:endParaRPr lang="en-US" dirty="0"/>
          </a:p>
        </p:txBody>
      </p:sp>
      <p:sp>
        <p:nvSpPr>
          <p:cNvPr id="4" name="Slide Number Placeholder 3"/>
          <p:cNvSpPr>
            <a:spLocks noGrp="1"/>
          </p:cNvSpPr>
          <p:nvPr>
            <p:ph type="sldNum" sz="quarter" idx="10"/>
          </p:nvPr>
        </p:nvSpPr>
        <p:spPr/>
        <p:txBody>
          <a:bodyPr/>
          <a:lstStyle/>
          <a:p>
            <a:fld id="{35E676A0-33B1-4B4B-B1AA-B0B917FCAA93}" type="slidenum">
              <a:rPr lang="en-US" smtClean="0"/>
              <a:t>24</a:t>
            </a:fld>
            <a:endParaRPr lang="en-US"/>
          </a:p>
        </p:txBody>
      </p:sp>
    </p:spTree>
    <p:extLst>
      <p:ext uri="{BB962C8B-B14F-4D97-AF65-F5344CB8AC3E}">
        <p14:creationId xmlns:p14="http://schemas.microsoft.com/office/powerpoint/2010/main" val="15453113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DRAM </a:t>
            </a:r>
            <a:r>
              <a:rPr lang="en-US" b="1" dirty="0" smtClean="0"/>
              <a:t>encodes</a:t>
            </a:r>
            <a:r>
              <a:rPr lang="en-US" b="1" baseline="0" dirty="0" smtClean="0"/>
              <a:t> </a:t>
            </a:r>
            <a:r>
              <a:rPr lang="en-US" baseline="0" dirty="0" smtClean="0"/>
              <a:t>data in </a:t>
            </a:r>
            <a:r>
              <a:rPr lang="en-US" b="1" baseline="0" dirty="0" smtClean="0"/>
              <a:t>fundamentally leaky </a:t>
            </a:r>
            <a:r>
              <a:rPr lang="en-US" b="0" baseline="0" dirty="0" smtClean="0"/>
              <a:t>capacitors </a:t>
            </a:r>
            <a:r>
              <a:rPr lang="en-US" b="1" baseline="0" dirty="0" smtClean="0"/>
              <a:t>[CLICK] </a:t>
            </a:r>
            <a:r>
              <a:rPr lang="en-US" b="0" baseline="0" dirty="0" smtClean="0"/>
              <a:t>Here is a </a:t>
            </a:r>
            <a:r>
              <a:rPr lang="en-US" b="1" baseline="0" dirty="0" smtClean="0"/>
              <a:t>simplified diagram </a:t>
            </a:r>
            <a:r>
              <a:rPr lang="en-US" b="0" baseline="0" dirty="0" smtClean="0"/>
              <a:t>of a DRAM cell. </a:t>
            </a:r>
          </a:p>
          <a:p>
            <a:r>
              <a:rPr lang="en-US" b="1" baseline="0" dirty="0" smtClean="0"/>
              <a:t>Data is encoded </a:t>
            </a:r>
            <a:r>
              <a:rPr lang="en-US" b="0" baseline="0" dirty="0" smtClean="0"/>
              <a:t>in the capacitor as either charged or uncharged, and </a:t>
            </a:r>
            <a:r>
              <a:rPr lang="en-US" b="1" baseline="0" dirty="0" smtClean="0"/>
              <a:t>the access transistor </a:t>
            </a:r>
            <a:r>
              <a:rPr lang="en-US" b="0" baseline="0" dirty="0" smtClean="0"/>
              <a:t>is used to </a:t>
            </a:r>
            <a:r>
              <a:rPr lang="en-US" b="1" baseline="0" dirty="0" smtClean="0"/>
              <a:t>read from or write to </a:t>
            </a:r>
            <a:r>
              <a:rPr lang="en-US" b="0" baseline="0" dirty="0" smtClean="0"/>
              <a:t>the cell.</a:t>
            </a:r>
          </a:p>
          <a:p>
            <a:r>
              <a:rPr lang="en-US" b="1" baseline="0" dirty="0" smtClean="0"/>
              <a:t>[CLICK]</a:t>
            </a:r>
          </a:p>
          <a:p>
            <a:r>
              <a:rPr lang="en-US" b="0" baseline="0" dirty="0" smtClean="0"/>
              <a:t>There are a </a:t>
            </a:r>
            <a:r>
              <a:rPr lang="en-US" b="1" baseline="0" dirty="0" smtClean="0"/>
              <a:t>number of leakage paths </a:t>
            </a:r>
            <a:r>
              <a:rPr lang="en-US" b="0" baseline="0" dirty="0" smtClean="0"/>
              <a:t>by which charge can </a:t>
            </a:r>
            <a:r>
              <a:rPr lang="en-US" b="1" baseline="0" dirty="0" smtClean="0"/>
              <a:t>enter or exit the capacitor</a:t>
            </a:r>
            <a:r>
              <a:rPr lang="en-US" b="0" baseline="0" dirty="0" smtClean="0"/>
              <a:t>.</a:t>
            </a:r>
          </a:p>
          <a:p>
            <a:r>
              <a:rPr lang="en-US" b="1" baseline="0" dirty="0" smtClean="0"/>
              <a:t>[CLICK]</a:t>
            </a:r>
          </a:p>
          <a:p>
            <a:r>
              <a:rPr lang="en-US" b="0" baseline="0" dirty="0" smtClean="0"/>
              <a:t>The </a:t>
            </a:r>
            <a:r>
              <a:rPr lang="en-US" b="1" baseline="0" dirty="0" smtClean="0"/>
              <a:t>important thing to note </a:t>
            </a:r>
            <a:r>
              <a:rPr lang="en-US" b="0" baseline="0" dirty="0" smtClean="0"/>
              <a:t>is that stored data can be corrupted if too much charge leaks</a:t>
            </a:r>
          </a:p>
          <a:p>
            <a:r>
              <a:rPr lang="en-US" b="0" baseline="0" dirty="0" smtClean="0"/>
              <a:t>Which is the </a:t>
            </a:r>
            <a:r>
              <a:rPr lang="en-US" b="1" baseline="0" dirty="0" smtClean="0"/>
              <a:t>same as saying </a:t>
            </a:r>
            <a:r>
              <a:rPr lang="en-US" b="0" baseline="0" dirty="0" smtClean="0"/>
              <a:t>if the </a:t>
            </a:r>
            <a:r>
              <a:rPr lang="en-US" b="1" baseline="0" dirty="0" smtClean="0"/>
              <a:t>capacitor voltage degrades </a:t>
            </a:r>
            <a:r>
              <a:rPr lang="en-US" b="0" baseline="0" dirty="0" smtClean="0"/>
              <a:t>too much</a:t>
            </a:r>
          </a:p>
          <a:p>
            <a:r>
              <a:rPr lang="en-US" b="1" baseline="0" dirty="0" smtClean="0"/>
              <a:t>[END]</a:t>
            </a:r>
            <a:endParaRPr lang="en-US" b="1" dirty="0"/>
          </a:p>
        </p:txBody>
      </p:sp>
      <p:sp>
        <p:nvSpPr>
          <p:cNvPr id="4" name="Slide Number Placeholder 3"/>
          <p:cNvSpPr>
            <a:spLocks noGrp="1"/>
          </p:cNvSpPr>
          <p:nvPr>
            <p:ph type="sldNum" sz="quarter" idx="10"/>
          </p:nvPr>
        </p:nvSpPr>
        <p:spPr/>
        <p:txBody>
          <a:bodyPr/>
          <a:lstStyle/>
          <a:p>
            <a:fld id="{35E676A0-33B1-4B4B-B1AA-B0B917FCAA93}" type="slidenum">
              <a:rPr lang="en-US" smtClean="0"/>
              <a:t>25</a:t>
            </a:fld>
            <a:endParaRPr lang="en-US"/>
          </a:p>
        </p:txBody>
      </p:sp>
    </p:spTree>
    <p:extLst>
      <p:ext uri="{BB962C8B-B14F-4D97-AF65-F5344CB8AC3E}">
        <p14:creationId xmlns:p14="http://schemas.microsoft.com/office/powerpoint/2010/main" val="11319626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we have a </a:t>
            </a:r>
            <a:r>
              <a:rPr lang="en-US" b="1" baseline="0" dirty="0" smtClean="0"/>
              <a:t>simplified diagram </a:t>
            </a:r>
            <a:r>
              <a:rPr lang="en-US" baseline="0" dirty="0" smtClean="0"/>
              <a:t>of the </a:t>
            </a:r>
            <a:r>
              <a:rPr lang="en-US" b="1" baseline="0" dirty="0" smtClean="0"/>
              <a:t>capacitor voltage over time</a:t>
            </a:r>
          </a:p>
          <a:p>
            <a:r>
              <a:rPr lang="en-US" b="0" baseline="0" dirty="0" smtClean="0"/>
              <a:t>We see that the </a:t>
            </a:r>
            <a:r>
              <a:rPr lang="en-US" b="1" baseline="0" dirty="0" smtClean="0"/>
              <a:t>voltage decreases </a:t>
            </a:r>
            <a:r>
              <a:rPr lang="en-US" b="0" baseline="0" dirty="0" smtClean="0"/>
              <a:t>over time in an </a:t>
            </a:r>
            <a:r>
              <a:rPr lang="en-US" b="1" baseline="0" dirty="0" smtClean="0"/>
              <a:t>exponential decay</a:t>
            </a:r>
            <a:r>
              <a:rPr lang="en-US" b="0" baseline="0" dirty="0" smtClean="0"/>
              <a:t>.</a:t>
            </a:r>
          </a:p>
          <a:p>
            <a:r>
              <a:rPr lang="en-US" b="1" baseline="0" dirty="0" smtClean="0"/>
              <a:t>[CLICK]</a:t>
            </a:r>
          </a:p>
          <a:p>
            <a:r>
              <a:rPr lang="en-US" b="0" baseline="0" dirty="0" smtClean="0"/>
              <a:t>Again we have our voltage, </a:t>
            </a:r>
            <a:r>
              <a:rPr lang="en-US" b="0" baseline="0" dirty="0" err="1" smtClean="0"/>
              <a:t>Vmin</a:t>
            </a:r>
            <a:r>
              <a:rPr lang="en-US" b="0" baseline="0" dirty="0" smtClean="0"/>
              <a:t>, under which we can no longer guarantee that we will correctly read the data that was originally stored in the cell.</a:t>
            </a:r>
          </a:p>
          <a:p>
            <a:r>
              <a:rPr lang="en-US" b="1" baseline="0" dirty="0" smtClean="0"/>
              <a:t>[CLICK]</a:t>
            </a:r>
          </a:p>
          <a:p>
            <a:r>
              <a:rPr lang="en-US" b="0" baseline="0" dirty="0" smtClean="0"/>
              <a:t>As long as a cell’s voltage remains above this line, we consider this a retention success.</a:t>
            </a:r>
          </a:p>
          <a:p>
            <a:r>
              <a:rPr lang="en-US" b="1" baseline="0" dirty="0" smtClean="0"/>
              <a:t>[CLICK]</a:t>
            </a:r>
          </a:p>
          <a:p>
            <a:r>
              <a:rPr lang="en-US" b="0" baseline="0" dirty="0" smtClean="0"/>
              <a:t>However, as soon as the voltage drops below </a:t>
            </a:r>
            <a:r>
              <a:rPr lang="en-US" b="0" baseline="0" dirty="0" err="1" smtClean="0"/>
              <a:t>Vmin</a:t>
            </a:r>
            <a:r>
              <a:rPr lang="en-US" b="0" baseline="0" dirty="0" smtClean="0"/>
              <a:t>, we consider this a retention failure</a:t>
            </a:r>
          </a:p>
          <a:p>
            <a:r>
              <a:rPr lang="en-US" b="1" baseline="0" dirty="0" smtClean="0"/>
              <a:t>[CLICK]</a:t>
            </a:r>
          </a:p>
          <a:p>
            <a:r>
              <a:rPr lang="en-US" b="0" baseline="0" dirty="0" smtClean="0"/>
              <a:t>We define the length of time that must elapse before a cell experiences a retention failure as the ‘retention time’ of a cell.</a:t>
            </a:r>
          </a:p>
          <a:p>
            <a:r>
              <a:rPr lang="en-US" b="1" baseline="0" dirty="0" smtClean="0"/>
              <a:t>[END]</a:t>
            </a:r>
          </a:p>
          <a:p>
            <a:endParaRPr lang="en-US" b="0" baseline="0" dirty="0" smtClean="0"/>
          </a:p>
          <a:p>
            <a:endParaRPr lang="en-US" b="0" dirty="0"/>
          </a:p>
        </p:txBody>
      </p:sp>
      <p:sp>
        <p:nvSpPr>
          <p:cNvPr id="4" name="Slide Number Placeholder 3"/>
          <p:cNvSpPr>
            <a:spLocks noGrp="1"/>
          </p:cNvSpPr>
          <p:nvPr>
            <p:ph type="sldNum" sz="quarter" idx="10"/>
          </p:nvPr>
        </p:nvSpPr>
        <p:spPr/>
        <p:txBody>
          <a:bodyPr/>
          <a:lstStyle/>
          <a:p>
            <a:fld id="{35E676A0-33B1-4B4B-B1AA-B0B917FCAA93}" type="slidenum">
              <a:rPr lang="en-US" smtClean="0"/>
              <a:t>26</a:t>
            </a:fld>
            <a:endParaRPr lang="en-US"/>
          </a:p>
        </p:txBody>
      </p:sp>
    </p:spTree>
    <p:extLst>
      <p:ext uri="{BB962C8B-B14F-4D97-AF65-F5344CB8AC3E}">
        <p14:creationId xmlns:p14="http://schemas.microsoft.com/office/powerpoint/2010/main" val="9171498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DRAM is comprised</a:t>
            </a:r>
            <a:r>
              <a:rPr lang="en-US" baseline="0" dirty="0" smtClean="0"/>
              <a:t> of </a:t>
            </a:r>
            <a:r>
              <a:rPr lang="en-US" b="1" dirty="0" smtClean="0"/>
              <a:t>[CLICK]</a:t>
            </a:r>
            <a:r>
              <a:rPr lang="en-US" baseline="0" dirty="0" smtClean="0"/>
              <a:t> many of these small cells to have a large capacity. </a:t>
            </a:r>
            <a:r>
              <a:rPr lang="en-US" b="1" baseline="0" dirty="0" smtClean="0"/>
              <a:t>[CLICK]</a:t>
            </a:r>
            <a:r>
              <a:rPr lang="en-US" baseline="0" dirty="0" smtClean="0"/>
              <a:t> For an example 8GB DRAM device, there are 64 billion of these cells. </a:t>
            </a:r>
          </a:p>
          <a:p>
            <a:endParaRPr lang="en-US" baseline="0" dirty="0" smtClean="0"/>
          </a:p>
          <a:p>
            <a:r>
              <a:rPr lang="en-US" baseline="0" dirty="0" smtClean="0"/>
              <a:t>In correct operation, every one of these cells are restored every 64 </a:t>
            </a:r>
            <a:r>
              <a:rPr lang="en-US" baseline="0" dirty="0" err="1" smtClean="0"/>
              <a:t>ms</a:t>
            </a:r>
            <a:r>
              <a:rPr lang="en-US" baseline="0" dirty="0" smtClean="0"/>
              <a:t>, so there are no retention failures during program execution.</a:t>
            </a:r>
          </a:p>
          <a:p>
            <a:endParaRPr lang="en-US" baseline="0" dirty="0" smtClean="0"/>
          </a:p>
          <a:p>
            <a:endParaRPr lang="en-US" baseline="0" dirty="0" smtClean="0"/>
          </a:p>
          <a:p>
            <a:r>
              <a:rPr lang="en-US" dirty="0" smtClean="0"/>
              <a:t>However, prior work has shown that cells of</a:t>
            </a:r>
            <a:r>
              <a:rPr lang="en-US" baseline="0" dirty="0" smtClean="0"/>
              <a:t> a given retention time are uniform randomly distributed across the DRAM array</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35E676A0-33B1-4B4B-B1AA-B0B917FCAA93}" type="slidenum">
              <a:rPr lang="en-US" smtClean="0"/>
              <a:t>27</a:t>
            </a:fld>
            <a:endParaRPr lang="en-US"/>
          </a:p>
        </p:txBody>
      </p:sp>
    </p:spTree>
    <p:extLst>
      <p:ext uri="{BB962C8B-B14F-4D97-AF65-F5344CB8AC3E}">
        <p14:creationId xmlns:p14="http://schemas.microsoft.com/office/powerpoint/2010/main" val="2058468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will now discuss the key idea of the DRAM retention PUF </a:t>
            </a:r>
            <a:endParaRPr lang="en-US" dirty="0"/>
          </a:p>
        </p:txBody>
      </p:sp>
      <p:sp>
        <p:nvSpPr>
          <p:cNvPr id="4" name="Slide Number Placeholder 3"/>
          <p:cNvSpPr>
            <a:spLocks noGrp="1"/>
          </p:cNvSpPr>
          <p:nvPr>
            <p:ph type="sldNum" sz="quarter" idx="10"/>
          </p:nvPr>
        </p:nvSpPr>
        <p:spPr/>
        <p:txBody>
          <a:bodyPr/>
          <a:lstStyle/>
          <a:p>
            <a:fld id="{35E676A0-33B1-4B4B-B1AA-B0B917FCAA93}" type="slidenum">
              <a:rPr lang="en-US" smtClean="0"/>
              <a:t>28</a:t>
            </a:fld>
            <a:endParaRPr lang="en-US"/>
          </a:p>
        </p:txBody>
      </p:sp>
    </p:spTree>
    <p:extLst>
      <p:ext uri="{BB962C8B-B14F-4D97-AF65-F5344CB8AC3E}">
        <p14:creationId xmlns:p14="http://schemas.microsoft.com/office/powerpoint/2010/main" val="15708002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smtClean="0"/>
          </a:p>
          <a:p>
            <a:r>
              <a:rPr lang="en-US" b="1" baseline="0" dirty="0" smtClean="0"/>
              <a:t>[CLICK]</a:t>
            </a:r>
            <a:r>
              <a:rPr lang="en-US" b="0" baseline="0" dirty="0" smtClean="0"/>
              <a:t> The key idea behind evaluating a DRAM retention PUF is to change the refresh interval and record the corresponding error pattern within a </a:t>
            </a:r>
            <a:r>
              <a:rPr lang="en-US" b="1" baseline="0" dirty="0" smtClean="0"/>
              <a:t>PUF memory segment</a:t>
            </a:r>
            <a:r>
              <a:rPr lang="en-US" b="0" baseline="0" dirty="0" smtClean="0"/>
              <a:t>.  We induce retention failures by disabling refresh for a time longer than the standard 64ms. </a:t>
            </a:r>
            <a:r>
              <a:rPr lang="en-US" b="1" baseline="0" dirty="0" smtClean="0"/>
              <a:t>[CLICK] </a:t>
            </a:r>
            <a:r>
              <a:rPr lang="en-US" b="0" baseline="0" dirty="0" smtClean="0"/>
              <a:t>Here is a cartoon showing the variation of cell retention times in different colors. </a:t>
            </a:r>
            <a:r>
              <a:rPr lang="en-US" b="1" baseline="0" dirty="0" smtClean="0"/>
              <a:t>[CLICK] </a:t>
            </a:r>
            <a:r>
              <a:rPr lang="en-US" b="0" baseline="0" dirty="0" smtClean="0"/>
              <a:t>When we disable refresh for a time interval N, we see that the charge in different cells leak over time. </a:t>
            </a:r>
            <a:r>
              <a:rPr lang="en-US" b="1" baseline="0" dirty="0" smtClean="0"/>
              <a:t>[CLICK] </a:t>
            </a:r>
            <a:r>
              <a:rPr lang="en-US" b="0" baseline="0" dirty="0" smtClean="0"/>
              <a:t>some cells leak charge below </a:t>
            </a:r>
            <a:r>
              <a:rPr lang="en-US" b="0" baseline="0" dirty="0" err="1" smtClean="0"/>
              <a:t>Vmin</a:t>
            </a:r>
            <a:r>
              <a:rPr lang="en-US" b="0" baseline="0" dirty="0" smtClean="0"/>
              <a:t> which results in retention failures, but </a:t>
            </a:r>
            <a:r>
              <a:rPr lang="en-US" b="1" baseline="0" dirty="0" smtClean="0"/>
              <a:t>[CLICK] </a:t>
            </a:r>
            <a:r>
              <a:rPr lang="en-US" b="0" baseline="0" dirty="0" smtClean="0"/>
              <a:t>other cells can handle a longer refresh interval without failing. </a:t>
            </a:r>
            <a:r>
              <a:rPr lang="en-US" b="1" baseline="0" dirty="0" smtClean="0"/>
              <a:t>[CLICK] </a:t>
            </a:r>
            <a:r>
              <a:rPr lang="en-US" b="0" baseline="0" dirty="0" smtClean="0"/>
              <a:t>Prior work finds that the pattern of retention failures is unique to the device that generated it.</a:t>
            </a:r>
          </a:p>
          <a:p>
            <a:endParaRPr lang="en-US" b="0" baseline="0" dirty="0" smtClean="0"/>
          </a:p>
          <a:p>
            <a:endParaRPr lang="en-US" b="0" baseline="0" dirty="0" smtClean="0"/>
          </a:p>
          <a:p>
            <a:endParaRPr lang="en-US" b="0" baseline="0" dirty="0" smtClean="0"/>
          </a:p>
        </p:txBody>
      </p:sp>
      <p:sp>
        <p:nvSpPr>
          <p:cNvPr id="4" name="Slide Number Placeholder 3"/>
          <p:cNvSpPr>
            <a:spLocks noGrp="1"/>
          </p:cNvSpPr>
          <p:nvPr>
            <p:ph type="sldNum" sz="quarter" idx="10"/>
          </p:nvPr>
        </p:nvSpPr>
        <p:spPr/>
        <p:txBody>
          <a:bodyPr/>
          <a:lstStyle/>
          <a:p>
            <a:fld id="{EF7F79D3-8C36-4CB5-B03B-F440DA7B71AF}" type="slidenum">
              <a:rPr lang="en-US" smtClean="0"/>
              <a:t>29</a:t>
            </a:fld>
            <a:endParaRPr lang="en-US"/>
          </a:p>
        </p:txBody>
      </p:sp>
    </p:spTree>
    <p:extLst>
      <p:ext uri="{BB962C8B-B14F-4D97-AF65-F5344CB8AC3E}">
        <p14:creationId xmlns:p14="http://schemas.microsoft.com/office/powerpoint/2010/main" val="1647105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outline for the talk today </a:t>
            </a:r>
            <a:endParaRPr lang="en-US" dirty="0"/>
          </a:p>
        </p:txBody>
      </p:sp>
      <p:sp>
        <p:nvSpPr>
          <p:cNvPr id="4" name="Slide Number Placeholder 3"/>
          <p:cNvSpPr>
            <a:spLocks noGrp="1"/>
          </p:cNvSpPr>
          <p:nvPr>
            <p:ph type="sldNum" sz="quarter" idx="10"/>
          </p:nvPr>
        </p:nvSpPr>
        <p:spPr/>
        <p:txBody>
          <a:bodyPr/>
          <a:lstStyle/>
          <a:p>
            <a:fld id="{35E676A0-33B1-4B4B-B1AA-B0B917FCAA93}" type="slidenum">
              <a:rPr lang="en-US" smtClean="0"/>
              <a:t>3</a:t>
            </a:fld>
            <a:endParaRPr lang="en-US"/>
          </a:p>
        </p:txBody>
      </p:sp>
    </p:spTree>
    <p:extLst>
      <p:ext uri="{BB962C8B-B14F-4D97-AF65-F5344CB8AC3E}">
        <p14:creationId xmlns:p14="http://schemas.microsoft.com/office/powerpoint/2010/main" val="16877137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baseline="0" dirty="0" smtClean="0"/>
          </a:p>
          <a:p>
            <a:endParaRPr lang="en-US" b="0" baseline="0" dirty="0" smtClean="0"/>
          </a:p>
          <a:p>
            <a:r>
              <a:rPr lang="en-US" b="0" baseline="0" dirty="0" smtClean="0"/>
              <a:t>====================================================</a:t>
            </a:r>
          </a:p>
          <a:p>
            <a:endParaRPr lang="en-US" b="0" baseline="0" dirty="0" smtClean="0"/>
          </a:p>
          <a:p>
            <a:r>
              <a:rPr lang="en-US" b="0" baseline="0" dirty="0" smtClean="0"/>
              <a:t>Similar to prior work, we determine that we need to find 512 bits of identification to uniquely identify a single device within a set of significantly many devices. For the retention PUF, we need to wait a long enough period of time with refresh disabled so that 512 bits result in retention failure within the PUF memory segment.</a:t>
            </a:r>
          </a:p>
        </p:txBody>
      </p:sp>
      <p:sp>
        <p:nvSpPr>
          <p:cNvPr id="4" name="Slide Number Placeholder 3"/>
          <p:cNvSpPr>
            <a:spLocks noGrp="1"/>
          </p:cNvSpPr>
          <p:nvPr>
            <p:ph type="sldNum" sz="quarter" idx="10"/>
          </p:nvPr>
        </p:nvSpPr>
        <p:spPr/>
        <p:txBody>
          <a:bodyPr/>
          <a:lstStyle/>
          <a:p>
            <a:fld id="{EF7F79D3-8C36-4CB5-B03B-F440DA7B71AF}" type="slidenum">
              <a:rPr lang="en-US" smtClean="0"/>
              <a:t>30</a:t>
            </a:fld>
            <a:endParaRPr lang="en-US" dirty="0"/>
          </a:p>
        </p:txBody>
      </p:sp>
    </p:spTree>
    <p:extLst>
      <p:ext uri="{BB962C8B-B14F-4D97-AF65-F5344CB8AC3E}">
        <p14:creationId xmlns:p14="http://schemas.microsoft.com/office/powerpoint/2010/main" val="17962426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outline for the talk today </a:t>
            </a:r>
            <a:endParaRPr lang="en-US" dirty="0"/>
          </a:p>
        </p:txBody>
      </p:sp>
      <p:sp>
        <p:nvSpPr>
          <p:cNvPr id="4" name="Slide Number Placeholder 3"/>
          <p:cNvSpPr>
            <a:spLocks noGrp="1"/>
          </p:cNvSpPr>
          <p:nvPr>
            <p:ph type="sldNum" sz="quarter" idx="10"/>
          </p:nvPr>
        </p:nvSpPr>
        <p:spPr/>
        <p:txBody>
          <a:bodyPr/>
          <a:lstStyle/>
          <a:p>
            <a:fld id="{35E676A0-33B1-4B4B-B1AA-B0B917FCAA93}" type="slidenum">
              <a:rPr lang="en-US" smtClean="0"/>
              <a:t>31</a:t>
            </a:fld>
            <a:endParaRPr lang="en-US"/>
          </a:p>
        </p:txBody>
      </p:sp>
    </p:spTree>
    <p:extLst>
      <p:ext uri="{BB962C8B-B14F-4D97-AF65-F5344CB8AC3E}">
        <p14:creationId xmlns:p14="http://schemas.microsoft.com/office/powerpoint/2010/main" val="9625352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a:t>
            </a:r>
          </a:p>
          <a:p>
            <a:endParaRPr lang="en-US" dirty="0" smtClean="0"/>
          </a:p>
          <a:p>
            <a:r>
              <a:rPr lang="en-US" dirty="0" smtClean="0"/>
              <a:t>First of all, there is a large tradeoff space in DRAM retention PUFs.</a:t>
            </a:r>
            <a:r>
              <a:rPr lang="en-US" baseline="0" dirty="0" smtClean="0"/>
              <a:t> This is because its </a:t>
            </a:r>
            <a:r>
              <a:rPr lang="en-US" b="1" baseline="0" dirty="0" smtClean="0"/>
              <a:t>[CLICK] </a:t>
            </a:r>
            <a:r>
              <a:rPr lang="en-US" b="0" baseline="0" dirty="0" smtClean="0"/>
              <a:t>evaluation time is inversely correlated with both temperature and PUF segment size. </a:t>
            </a:r>
            <a:r>
              <a:rPr lang="en-US" b="1" baseline="0" dirty="0" smtClean="0"/>
              <a:t>[CLICK] </a:t>
            </a:r>
            <a:r>
              <a:rPr lang="en-US" b="0" baseline="0" dirty="0" smtClean="0"/>
              <a:t>However, we find that even with reasonably high temperatures and large PUF memory segment sizes, retention PUFs still exhibit relatively long evaluation times. </a:t>
            </a:r>
            <a:r>
              <a:rPr lang="en-US" b="1" baseline="0" dirty="0" smtClean="0"/>
              <a:t>[CLICK] </a:t>
            </a:r>
            <a:r>
              <a:rPr lang="en-US" b="0" baseline="0" dirty="0" smtClean="0"/>
              <a:t>In this figure, we show retention PUF evaluation times on the y-axis for the three major DRAM manufacturers. This figure presents a sweep of temperatures in which a DRAM device evaluates a retention PUF, and a sweep of PUF memory segment sizes that the PUF is evaluated on. The different manufacturers are represented with different colors. The temperatures are indicated on the x-axis. And, the different memory segment sizes used are indicated by the labels on the figure. As you can see, an 8KiB PUF memory segment size results in long evaluation times and the evaluation times decrease as the memory segment size increases. Also note that the y-axis is a log scale. </a:t>
            </a:r>
            <a:r>
              <a:rPr lang="en-US" b="1" baseline="0" dirty="0" smtClean="0"/>
              <a:t>[CLICK] </a:t>
            </a:r>
            <a:r>
              <a:rPr lang="en-US" b="0" baseline="0" dirty="0" smtClean="0"/>
              <a:t>We note that when using an 8KiB memory segment size at 55C, chips of certain manufacturers on average evaluate a retention PUF in 3 hours! </a:t>
            </a:r>
            <a:r>
              <a:rPr lang="en-US" b="1" baseline="0" dirty="0" smtClean="0"/>
              <a:t>[CLICK] </a:t>
            </a:r>
            <a:r>
              <a:rPr lang="en-US" b="0" baseline="0" dirty="0" smtClean="0"/>
              <a:t>Even when we increase the memory segment size to 64MiB, we find that some chips still take 8 seconds to evaluate a retention PUF.</a:t>
            </a:r>
          </a:p>
          <a:p>
            <a:r>
              <a:rPr lang="en-US" b="0" baseline="0" dirty="0" smtClean="0"/>
              <a:t> </a:t>
            </a:r>
          </a:p>
          <a:p>
            <a:r>
              <a:rPr lang="en-US" b="1" baseline="0" dirty="0" smtClean="0"/>
              <a:t>[CLICK] </a:t>
            </a:r>
            <a:r>
              <a:rPr lang="en-US" b="0" baseline="0" dirty="0" smtClean="0"/>
              <a:t>It is possible to reduce the evaluation time of retention PUFs with a larger PUF memory segment or higher temperature, but there is high system overhead with larger memory segment sizes, and it is very difficult to control temperature on these devices in the field.</a:t>
            </a:r>
          </a:p>
          <a:p>
            <a:endParaRPr lang="en-US" b="0" baseline="0" dirty="0" smtClean="0"/>
          </a:p>
          <a:p>
            <a:endParaRPr lang="en-US" b="0" baseline="0" dirty="0" smtClean="0"/>
          </a:p>
          <a:p>
            <a:endParaRPr lang="en-US" b="0" baseline="0" dirty="0" smtClean="0"/>
          </a:p>
          <a:p>
            <a:r>
              <a:rPr lang="en-US" b="0" baseline="0" dirty="0" smtClean="0"/>
              <a:t>Long evaluation time! Big. second slide. we an do these things. </a:t>
            </a:r>
          </a:p>
          <a:p>
            <a:endParaRPr lang="en-US" b="0" baseline="0" dirty="0" smtClean="0"/>
          </a:p>
          <a:p>
            <a:endParaRPr lang="en-US" dirty="0"/>
          </a:p>
        </p:txBody>
      </p:sp>
      <p:sp>
        <p:nvSpPr>
          <p:cNvPr id="4" name="Slide Number Placeholder 3"/>
          <p:cNvSpPr>
            <a:spLocks noGrp="1"/>
          </p:cNvSpPr>
          <p:nvPr>
            <p:ph type="sldNum" sz="quarter" idx="10"/>
          </p:nvPr>
        </p:nvSpPr>
        <p:spPr/>
        <p:txBody>
          <a:bodyPr/>
          <a:lstStyle/>
          <a:p>
            <a:fld id="{35E676A0-33B1-4B4B-B1AA-B0B917FCAA93}" type="slidenum">
              <a:rPr lang="en-US" smtClean="0"/>
              <a:t>32</a:t>
            </a:fld>
            <a:endParaRPr lang="en-US"/>
          </a:p>
        </p:txBody>
      </p:sp>
    </p:spTree>
    <p:extLst>
      <p:ext uri="{BB962C8B-B14F-4D97-AF65-F5344CB8AC3E}">
        <p14:creationId xmlns:p14="http://schemas.microsoft.com/office/powerpoint/2010/main" val="834176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I will discuss the methodology we used to experimentally characterize our DRAM devices</a:t>
            </a:r>
            <a:endParaRPr lang="en-US" dirty="0"/>
          </a:p>
        </p:txBody>
      </p:sp>
      <p:sp>
        <p:nvSpPr>
          <p:cNvPr id="4" name="Slide Number Placeholder 3"/>
          <p:cNvSpPr>
            <a:spLocks noGrp="1"/>
          </p:cNvSpPr>
          <p:nvPr>
            <p:ph type="sldNum" sz="quarter" idx="10"/>
          </p:nvPr>
        </p:nvSpPr>
        <p:spPr/>
        <p:txBody>
          <a:bodyPr/>
          <a:lstStyle/>
          <a:p>
            <a:fld id="{35E676A0-33B1-4B4B-B1AA-B0B917FCAA93}" type="slidenum">
              <a:rPr lang="en-US" smtClean="0"/>
              <a:t>34</a:t>
            </a:fld>
            <a:endParaRPr lang="en-US"/>
          </a:p>
        </p:txBody>
      </p:sp>
    </p:spTree>
    <p:extLst>
      <p:ext uri="{BB962C8B-B14F-4D97-AF65-F5344CB8AC3E}">
        <p14:creationId xmlns:p14="http://schemas.microsoft.com/office/powerpoint/2010/main" val="3434390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infrastructure we developed can test 223 state-of-the-art LPDDR4 DRAM chips.</a:t>
            </a:r>
          </a:p>
          <a:p>
            <a:r>
              <a:rPr lang="en-US" baseline="0" dirty="0" smtClean="0"/>
              <a:t>Each device is </a:t>
            </a:r>
            <a:r>
              <a:rPr lang="en-US" b="1" baseline="0" dirty="0" smtClean="0"/>
              <a:t>[CLICK]</a:t>
            </a:r>
            <a:r>
              <a:rPr lang="en-US" baseline="0" dirty="0" smtClean="0"/>
              <a:t> 2 gigabytes in size, and we have chips from across </a:t>
            </a:r>
            <a:r>
              <a:rPr lang="en-US" b="1" baseline="0" dirty="0" smtClean="0"/>
              <a:t>[CLICK] </a:t>
            </a:r>
            <a:r>
              <a:rPr lang="en-US" baseline="0" dirty="0" smtClean="0"/>
              <a:t>three major DRAM vendors.</a:t>
            </a:r>
          </a:p>
          <a:p>
            <a:endParaRPr lang="en-US" baseline="0" dirty="0" smtClean="0"/>
          </a:p>
          <a:p>
            <a:r>
              <a:rPr lang="en-US" b="1" baseline="0" dirty="0" smtClean="0"/>
              <a:t>[CLICK]</a:t>
            </a:r>
            <a:r>
              <a:rPr lang="en-US" b="0" baseline="0" dirty="0" smtClean="0"/>
              <a:t> </a:t>
            </a:r>
            <a:r>
              <a:rPr lang="en-US" baseline="0" dirty="0" smtClean="0"/>
              <a:t>We test within a thermally controlled chamber with an </a:t>
            </a:r>
            <a:r>
              <a:rPr lang="en-US" b="1" baseline="0" dirty="0" smtClean="0"/>
              <a:t>[CLICK] </a:t>
            </a:r>
            <a:r>
              <a:rPr lang="en-US" baseline="0" dirty="0" smtClean="0"/>
              <a:t>ambient temperature range of 40 to 55 degrees C with a tolerance of 0.25 degrees.</a:t>
            </a:r>
          </a:p>
          <a:p>
            <a:endParaRPr lang="en-US" baseline="0" dirty="0" smtClean="0"/>
          </a:p>
          <a:p>
            <a:r>
              <a:rPr lang="en-US" b="1" baseline="0" dirty="0" smtClean="0"/>
              <a:t>[CLICK] </a:t>
            </a:r>
            <a:r>
              <a:rPr lang="en-US" baseline="0" dirty="0" smtClean="0"/>
              <a:t>DRAM temperature is always held at 15 degrees C above ambient using a local heat source</a:t>
            </a:r>
          </a:p>
          <a:p>
            <a:endParaRPr lang="en-US" baseline="0" dirty="0" smtClean="0"/>
          </a:p>
          <a:p>
            <a:r>
              <a:rPr lang="en-US" b="1" baseline="0" dirty="0" smtClean="0"/>
              <a:t>[CLICK] </a:t>
            </a:r>
            <a:r>
              <a:rPr lang="en-US" b="0" baseline="0" dirty="0" smtClean="0"/>
              <a:t>We had precise control over DRAM commands and timing parameters </a:t>
            </a:r>
          </a:p>
          <a:p>
            <a:r>
              <a:rPr lang="en-US" b="1" baseline="0" dirty="0" smtClean="0"/>
              <a:t>[CLICK] </a:t>
            </a:r>
            <a:r>
              <a:rPr lang="en-US" b="0" baseline="0" dirty="0" smtClean="0"/>
              <a:t>We experimentally characterized DRAM retention PUFs by disabling refresh for various periods of time and sweeping temperatures to see the individual effects</a:t>
            </a:r>
          </a:p>
          <a:p>
            <a:r>
              <a:rPr lang="en-US" b="1" baseline="0" dirty="0" smtClean="0"/>
              <a:t>[CLICK] </a:t>
            </a:r>
            <a:r>
              <a:rPr lang="en-US" b="0" baseline="0" dirty="0" smtClean="0"/>
              <a:t>We analyzed DRAM latency PUFs by testing with reduced </a:t>
            </a:r>
            <a:r>
              <a:rPr lang="en-US" b="0" baseline="0" dirty="0" err="1" smtClean="0"/>
              <a:t>tRCD</a:t>
            </a:r>
            <a:r>
              <a:rPr lang="en-US" b="0" baseline="0" dirty="0" smtClean="0"/>
              <a:t> access latencies and analyzing the resulting failures.</a:t>
            </a:r>
            <a:endParaRPr lang="en-US" b="1" baseline="0" dirty="0" smtClean="0"/>
          </a:p>
          <a:p>
            <a:endParaRPr lang="en-US" baseline="0" dirty="0" smtClean="0"/>
          </a:p>
          <a:p>
            <a:r>
              <a:rPr lang="en-US" baseline="0" dirty="0" smtClean="0"/>
              <a:t>[END]</a:t>
            </a:r>
          </a:p>
          <a:p>
            <a:endParaRPr lang="en-US" dirty="0"/>
          </a:p>
        </p:txBody>
      </p:sp>
      <p:sp>
        <p:nvSpPr>
          <p:cNvPr id="4" name="Slide Number Placeholder 3"/>
          <p:cNvSpPr>
            <a:spLocks noGrp="1"/>
          </p:cNvSpPr>
          <p:nvPr>
            <p:ph type="sldNum" sz="quarter" idx="10"/>
          </p:nvPr>
        </p:nvSpPr>
        <p:spPr/>
        <p:txBody>
          <a:bodyPr/>
          <a:lstStyle/>
          <a:p>
            <a:fld id="{35E676A0-33B1-4B4B-B1AA-B0B917FCAA93}" type="slidenum">
              <a:rPr lang="en-US" smtClean="0"/>
              <a:t>35</a:t>
            </a:fld>
            <a:endParaRPr lang="en-US"/>
          </a:p>
        </p:txBody>
      </p:sp>
    </p:spTree>
    <p:extLst>
      <p:ext uri="{BB962C8B-B14F-4D97-AF65-F5344CB8AC3E}">
        <p14:creationId xmlns:p14="http://schemas.microsoft.com/office/powerpoint/2010/main" val="7932805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I will talk about the results that we gathered using our methodology</a:t>
            </a:r>
            <a:endParaRPr lang="en-US" dirty="0"/>
          </a:p>
        </p:txBody>
      </p:sp>
      <p:sp>
        <p:nvSpPr>
          <p:cNvPr id="4" name="Slide Number Placeholder 3"/>
          <p:cNvSpPr>
            <a:spLocks noGrp="1"/>
          </p:cNvSpPr>
          <p:nvPr>
            <p:ph type="sldNum" sz="quarter" idx="10"/>
          </p:nvPr>
        </p:nvSpPr>
        <p:spPr/>
        <p:txBody>
          <a:bodyPr/>
          <a:lstStyle/>
          <a:p>
            <a:fld id="{35E676A0-33B1-4B4B-B1AA-B0B917FCAA93}" type="slidenum">
              <a:rPr lang="en-US" smtClean="0"/>
              <a:t>36</a:t>
            </a:fld>
            <a:endParaRPr lang="en-US"/>
          </a:p>
        </p:txBody>
      </p:sp>
    </p:spTree>
    <p:extLst>
      <p:ext uri="{BB962C8B-B14F-4D97-AF65-F5344CB8AC3E}">
        <p14:creationId xmlns:p14="http://schemas.microsoft.com/office/powerpoint/2010/main" val="18739177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smtClean="0"/>
          </a:p>
          <a:p>
            <a:endParaRPr lang="en-US" b="1" dirty="0" smtClean="0"/>
          </a:p>
          <a:p>
            <a:endParaRPr lang="en-US" b="1" dirty="0" smtClean="0"/>
          </a:p>
          <a:p>
            <a:endParaRPr lang="en-US" b="1" dirty="0" smtClean="0"/>
          </a:p>
          <a:p>
            <a:r>
              <a:rPr lang="en-US" b="1" dirty="0" smtClean="0"/>
              <a:t>[CLICK]</a:t>
            </a:r>
            <a:r>
              <a:rPr lang="en-US" baseline="0" dirty="0" smtClean="0"/>
              <a:t> </a:t>
            </a:r>
            <a:r>
              <a:rPr lang="en-US" dirty="0" smtClean="0"/>
              <a:t>We next show the same retention PUF</a:t>
            </a:r>
            <a:r>
              <a:rPr lang="en-US" baseline="0" dirty="0" smtClean="0"/>
              <a:t> evaluation time</a:t>
            </a:r>
            <a:r>
              <a:rPr lang="en-US" dirty="0" smtClean="0"/>
              <a:t> figure as before,</a:t>
            </a:r>
            <a:r>
              <a:rPr lang="en-US" baseline="0" dirty="0" smtClean="0"/>
              <a:t> but now we overlay the execution time of our DRAM latency PUF proposal. Remember that the y axis is a log scale. Our PUF memory segment has significantly lower overhead in terms of evaluation time and system interference compared to the DRAM retention PUF. The DRAM latency PUF can be evaluated in an average of 88ms regardless of the temperature. This is because, unlike the DRAM retention PUF, the speed of inducing latency failures is NOT dependent on temperature. </a:t>
            </a:r>
          </a:p>
          <a:p>
            <a:endParaRPr lang="en-US" baseline="0" dirty="0" smtClean="0"/>
          </a:p>
          <a:p>
            <a:r>
              <a:rPr lang="en-US" b="1" baseline="0" dirty="0" smtClean="0"/>
              <a:t>[CLICK] </a:t>
            </a:r>
            <a:r>
              <a:rPr lang="en-US" b="0" baseline="0" dirty="0" smtClean="0"/>
              <a:t>We find that we can evaluate a DRAM latency PUF on DRAM orders of magnitudes faster than the prior best DRAM PUF with the same memory segment size. We achieve a speedup of 152x at 55C and 1426x at 70C. </a:t>
            </a:r>
          </a:p>
          <a:p>
            <a:endParaRPr lang="en-US" b="0" baseline="0" dirty="0" smtClean="0"/>
          </a:p>
          <a:p>
            <a:endParaRPr lang="en-US" b="0" baseline="0" dirty="0" smtClean="0"/>
          </a:p>
          <a:p>
            <a:r>
              <a:rPr lang="en-US" b="0" baseline="0" dirty="0" smtClean="0"/>
              <a:t>TODO: draw first banner at the bottom after the first line of DRAM latency PUF .</a:t>
            </a:r>
          </a:p>
          <a:p>
            <a:r>
              <a:rPr lang="en-US" b="0" baseline="0" dirty="0" smtClean="0"/>
              <a:t>OK lets look at DRAM retention PUF with the same overhead 8KB memory segment. annotate figure showing the 1426x, and show the 70C speedup. </a:t>
            </a:r>
          </a:p>
          <a:p>
            <a:endParaRPr lang="en-US" b="0" baseline="0" dirty="0" smtClean="0"/>
          </a:p>
          <a:p>
            <a:r>
              <a:rPr lang="en-US" b="0" baseline="0" dirty="0" smtClean="0"/>
              <a:t>annotate the figure showing the speedup for manufacturer A. Even with 64MiB, we still have this </a:t>
            </a:r>
            <a:r>
              <a:rPr lang="en-US" b="0" baseline="0" dirty="0" err="1" smtClean="0"/>
              <a:t>speeedup</a:t>
            </a:r>
            <a:r>
              <a:rPr lang="en-US" b="0" baseline="0" dirty="0" smtClean="0"/>
              <a:t>. remove the numbers after showing all </a:t>
            </a:r>
            <a:r>
              <a:rPr lang="en-US" b="0" baseline="0" dirty="0" err="1" smtClean="0"/>
              <a:t>manufactuers</a:t>
            </a:r>
            <a:r>
              <a:rPr lang="en-US" b="0" baseline="0" dirty="0" smtClean="0"/>
              <a:t>. This is similar across all manufacturer. across all manufactures here is average with same </a:t>
            </a:r>
            <a:r>
              <a:rPr lang="en-US" b="0" baseline="0" dirty="0" err="1" smtClean="0"/>
              <a:t>storeage</a:t>
            </a:r>
            <a:r>
              <a:rPr lang="en-US" b="0" baseline="0" dirty="0" smtClean="0"/>
              <a:t> overhead.</a:t>
            </a:r>
          </a:p>
          <a:p>
            <a:endParaRPr lang="en-US" b="0" baseline="0" dirty="0" smtClean="0"/>
          </a:p>
          <a:p>
            <a:endParaRPr lang="en-US" b="0" baseline="0" dirty="0" smtClean="0"/>
          </a:p>
          <a:p>
            <a:r>
              <a:rPr lang="mr-IN" dirty="0" smtClean="0"/>
              <a:t/>
            </a:r>
            <a:br>
              <a:rPr lang="mr-IN" dirty="0" smtClean="0"/>
            </a:br>
            <a:endParaRPr lang="mr-IN" sz="1200" b="0" i="0" kern="1200" dirty="0" smtClean="0">
              <a:solidFill>
                <a:schemeClr val="tx1"/>
              </a:solidFill>
              <a:effectLst/>
              <a:latin typeface="+mn-lt"/>
              <a:ea typeface="+mn-ea"/>
              <a:cs typeface="+mn-cs"/>
            </a:endParaRPr>
          </a:p>
          <a:p>
            <a:r>
              <a:rPr lang="mr-IN" sz="1200" b="0" i="0" kern="1200" dirty="0" smtClean="0">
                <a:solidFill>
                  <a:schemeClr val="tx1"/>
                </a:solidFill>
                <a:effectLst/>
                <a:latin typeface="+mn-lt"/>
                <a:ea typeface="+mn-ea"/>
                <a:cs typeface="+mn-cs"/>
              </a:rPr>
              <a:t>8KiB</a:t>
            </a:r>
            <a:br>
              <a:rPr lang="mr-IN" sz="1200" b="0" i="0" kern="1200" dirty="0" smtClean="0">
                <a:solidFill>
                  <a:schemeClr val="tx1"/>
                </a:solidFill>
                <a:effectLst/>
                <a:latin typeface="+mn-lt"/>
                <a:ea typeface="+mn-ea"/>
                <a:cs typeface="+mn-cs"/>
              </a:rPr>
            </a:br>
            <a:r>
              <a:rPr lang="mr-IN" sz="1200" b="0" i="0" kern="1200" dirty="0" smtClean="0">
                <a:solidFill>
                  <a:schemeClr val="tx1"/>
                </a:solidFill>
                <a:effectLst/>
                <a:latin typeface="+mn-lt"/>
                <a:ea typeface="+mn-ea"/>
                <a:cs typeface="+mn-cs"/>
              </a:rPr>
              <a:t>55 -&gt; 33806.6x</a:t>
            </a:r>
            <a:br>
              <a:rPr lang="mr-IN" sz="1200" b="0" i="0" kern="1200" dirty="0" smtClean="0">
                <a:solidFill>
                  <a:schemeClr val="tx1"/>
                </a:solidFill>
                <a:effectLst/>
                <a:latin typeface="+mn-lt"/>
                <a:ea typeface="+mn-ea"/>
                <a:cs typeface="+mn-cs"/>
              </a:rPr>
            </a:br>
            <a:r>
              <a:rPr lang="mr-IN" sz="1200" b="0" i="0" kern="1200" dirty="0" smtClean="0">
                <a:solidFill>
                  <a:schemeClr val="tx1"/>
                </a:solidFill>
                <a:effectLst/>
                <a:latin typeface="+mn-lt"/>
                <a:ea typeface="+mn-ea"/>
                <a:cs typeface="+mn-cs"/>
              </a:rPr>
              <a:t>70 -&gt; 318.3x</a:t>
            </a:r>
            <a:br>
              <a:rPr lang="mr-IN" sz="1200" b="0" i="0" kern="1200" dirty="0" smtClean="0">
                <a:solidFill>
                  <a:schemeClr val="tx1"/>
                </a:solidFill>
                <a:effectLst/>
                <a:latin typeface="+mn-lt"/>
                <a:ea typeface="+mn-ea"/>
                <a:cs typeface="+mn-cs"/>
              </a:rPr>
            </a:br>
            <a:r>
              <a:rPr lang="mr-IN" sz="1200" b="0" i="0" kern="1200" dirty="0" smtClean="0">
                <a:solidFill>
                  <a:schemeClr val="tx1"/>
                </a:solidFill>
                <a:effectLst/>
                <a:latin typeface="+mn-lt"/>
                <a:ea typeface="+mn-ea"/>
                <a:cs typeface="+mn-cs"/>
              </a:rPr>
              <a:t/>
            </a:r>
            <a:br>
              <a:rPr lang="mr-IN" sz="1200" b="0" i="0" kern="1200" dirty="0" smtClean="0">
                <a:solidFill>
                  <a:schemeClr val="tx1"/>
                </a:solidFill>
                <a:effectLst/>
                <a:latin typeface="+mn-lt"/>
                <a:ea typeface="+mn-ea"/>
                <a:cs typeface="+mn-cs"/>
              </a:rPr>
            </a:br>
            <a:r>
              <a:rPr lang="mr-IN" sz="1200" b="0" i="0" kern="1200" dirty="0" smtClean="0">
                <a:solidFill>
                  <a:schemeClr val="tx1"/>
                </a:solidFill>
                <a:effectLst/>
                <a:latin typeface="+mn-lt"/>
                <a:ea typeface="+mn-ea"/>
                <a:cs typeface="+mn-cs"/>
              </a:rPr>
              <a:t>64KiB</a:t>
            </a:r>
            <a:br>
              <a:rPr lang="mr-IN" sz="1200" b="0" i="0" kern="1200" dirty="0" smtClean="0">
                <a:solidFill>
                  <a:schemeClr val="tx1"/>
                </a:solidFill>
                <a:effectLst/>
                <a:latin typeface="+mn-lt"/>
                <a:ea typeface="+mn-ea"/>
                <a:cs typeface="+mn-cs"/>
              </a:rPr>
            </a:br>
            <a:r>
              <a:rPr lang="mr-IN" sz="1200" b="0" i="0" kern="1200" dirty="0" smtClean="0">
                <a:solidFill>
                  <a:schemeClr val="tx1"/>
                </a:solidFill>
                <a:effectLst/>
                <a:latin typeface="+mn-lt"/>
                <a:ea typeface="+mn-ea"/>
                <a:cs typeface="+mn-cs"/>
              </a:rPr>
              <a:t>55 -&gt; 869.8x</a:t>
            </a:r>
            <a:br>
              <a:rPr lang="mr-IN" sz="1200" b="0" i="0" kern="1200" dirty="0" smtClean="0">
                <a:solidFill>
                  <a:schemeClr val="tx1"/>
                </a:solidFill>
                <a:effectLst/>
                <a:latin typeface="+mn-lt"/>
                <a:ea typeface="+mn-ea"/>
                <a:cs typeface="+mn-cs"/>
              </a:rPr>
            </a:br>
            <a:r>
              <a:rPr lang="mr-IN" sz="1200" b="0" i="0" kern="1200" dirty="0" smtClean="0">
                <a:solidFill>
                  <a:schemeClr val="tx1"/>
                </a:solidFill>
                <a:effectLst/>
                <a:latin typeface="+mn-lt"/>
                <a:ea typeface="+mn-ea"/>
                <a:cs typeface="+mn-cs"/>
              </a:rPr>
              <a:t>70 -&gt; 108.93x</a:t>
            </a:r>
            <a:br>
              <a:rPr lang="mr-IN" sz="1200" b="0" i="0" kern="1200" dirty="0" smtClean="0">
                <a:solidFill>
                  <a:schemeClr val="tx1"/>
                </a:solidFill>
                <a:effectLst/>
                <a:latin typeface="+mn-lt"/>
                <a:ea typeface="+mn-ea"/>
                <a:cs typeface="+mn-cs"/>
              </a:rPr>
            </a:br>
            <a:r>
              <a:rPr lang="mr-IN" sz="1200" b="0" i="0" kern="1200" dirty="0" smtClean="0">
                <a:solidFill>
                  <a:schemeClr val="tx1"/>
                </a:solidFill>
                <a:effectLst/>
                <a:latin typeface="+mn-lt"/>
                <a:ea typeface="+mn-ea"/>
                <a:cs typeface="+mn-cs"/>
              </a:rPr>
              <a:t/>
            </a:r>
            <a:br>
              <a:rPr lang="mr-IN" sz="1200" b="0" i="0" kern="1200" dirty="0" smtClean="0">
                <a:solidFill>
                  <a:schemeClr val="tx1"/>
                </a:solidFill>
                <a:effectLst/>
                <a:latin typeface="+mn-lt"/>
                <a:ea typeface="+mn-ea"/>
                <a:cs typeface="+mn-cs"/>
              </a:rPr>
            </a:br>
            <a:r>
              <a:rPr lang="mr-IN" sz="1200" b="0" i="0" kern="1200" dirty="0" smtClean="0">
                <a:solidFill>
                  <a:schemeClr val="tx1"/>
                </a:solidFill>
                <a:effectLst/>
                <a:latin typeface="+mn-lt"/>
                <a:ea typeface="+mn-ea"/>
                <a:cs typeface="+mn-cs"/>
              </a:rPr>
              <a:t>64MiB</a:t>
            </a:r>
            <a:br>
              <a:rPr lang="mr-IN" sz="1200" b="0" i="0" kern="1200" dirty="0" smtClean="0">
                <a:solidFill>
                  <a:schemeClr val="tx1"/>
                </a:solidFill>
                <a:effectLst/>
                <a:latin typeface="+mn-lt"/>
                <a:ea typeface="+mn-ea"/>
                <a:cs typeface="+mn-cs"/>
              </a:rPr>
            </a:br>
            <a:r>
              <a:rPr lang="mr-IN" sz="1200" b="0" i="0" kern="1200" dirty="0" smtClean="0">
                <a:solidFill>
                  <a:schemeClr val="tx1"/>
                </a:solidFill>
                <a:effectLst/>
                <a:latin typeface="+mn-lt"/>
                <a:ea typeface="+mn-ea"/>
                <a:cs typeface="+mn-cs"/>
              </a:rPr>
              <a:t>55 -&gt; 17.31x</a:t>
            </a:r>
            <a:br>
              <a:rPr lang="mr-IN" sz="1200" b="0" i="0" kern="1200" dirty="0" smtClean="0">
                <a:solidFill>
                  <a:schemeClr val="tx1"/>
                </a:solidFill>
                <a:effectLst/>
                <a:latin typeface="+mn-lt"/>
                <a:ea typeface="+mn-ea"/>
                <a:cs typeface="+mn-cs"/>
              </a:rPr>
            </a:br>
            <a:r>
              <a:rPr lang="mr-IN" sz="1200" b="0" i="0" kern="1200" dirty="0" smtClean="0">
                <a:solidFill>
                  <a:schemeClr val="tx1"/>
                </a:solidFill>
                <a:effectLst/>
                <a:latin typeface="+mn-lt"/>
                <a:ea typeface="+mn-ea"/>
                <a:cs typeface="+mn-cs"/>
              </a:rPr>
              <a:t>70 -&gt; 11.487x</a:t>
            </a:r>
          </a:p>
          <a:p>
            <a:endParaRPr lang="en-US" b="1" dirty="0"/>
          </a:p>
        </p:txBody>
      </p:sp>
      <p:sp>
        <p:nvSpPr>
          <p:cNvPr id="4" name="Slide Number Placeholder 3"/>
          <p:cNvSpPr>
            <a:spLocks noGrp="1"/>
          </p:cNvSpPr>
          <p:nvPr>
            <p:ph type="sldNum" sz="quarter" idx="10"/>
          </p:nvPr>
        </p:nvSpPr>
        <p:spPr/>
        <p:txBody>
          <a:bodyPr/>
          <a:lstStyle/>
          <a:p>
            <a:fld id="{35E676A0-33B1-4B4B-B1AA-B0B917FCAA93}" type="slidenum">
              <a:rPr lang="en-US" smtClean="0"/>
              <a:t>37</a:t>
            </a:fld>
            <a:endParaRPr lang="en-US"/>
          </a:p>
        </p:txBody>
      </p:sp>
    </p:spTree>
    <p:extLst>
      <p:ext uri="{BB962C8B-B14F-4D97-AF65-F5344CB8AC3E}">
        <p14:creationId xmlns:p14="http://schemas.microsoft.com/office/powerpoint/2010/main" val="16654643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smtClean="0"/>
          </a:p>
          <a:p>
            <a:endParaRPr lang="en-US" b="1" dirty="0" smtClean="0"/>
          </a:p>
          <a:p>
            <a:endParaRPr lang="en-US" b="1" dirty="0" smtClean="0"/>
          </a:p>
          <a:p>
            <a:endParaRPr lang="en-US" b="1" dirty="0" smtClean="0"/>
          </a:p>
          <a:p>
            <a:r>
              <a:rPr lang="en-US" b="1" dirty="0" smtClean="0"/>
              <a:t>[CLICK]</a:t>
            </a:r>
            <a:r>
              <a:rPr lang="en-US" baseline="0" dirty="0" smtClean="0"/>
              <a:t> </a:t>
            </a:r>
            <a:r>
              <a:rPr lang="en-US" dirty="0" smtClean="0"/>
              <a:t>We next show the same retention PUF</a:t>
            </a:r>
            <a:r>
              <a:rPr lang="en-US" baseline="0" dirty="0" smtClean="0"/>
              <a:t> evaluation time</a:t>
            </a:r>
            <a:r>
              <a:rPr lang="en-US" dirty="0" smtClean="0"/>
              <a:t> figure as before,</a:t>
            </a:r>
            <a:r>
              <a:rPr lang="en-US" baseline="0" dirty="0" smtClean="0"/>
              <a:t> but now we overlay the execution time of our DRAM latency PUF proposal. Remember that the y axis is a log scale. Our PUF memory segment has significantly lower overhead in terms of evaluation time and system interference compared to the DRAM retention PUF. The DRAM latency PUF can be evaluated in an average of 88ms regardless of the temperature. This is because, unlike the DRAM retention PUF, the speed of inducing latency failures is NOT dependent on temperature. </a:t>
            </a:r>
          </a:p>
          <a:p>
            <a:endParaRPr lang="en-US" baseline="0" dirty="0" smtClean="0"/>
          </a:p>
          <a:p>
            <a:r>
              <a:rPr lang="en-US" b="1" baseline="0" dirty="0" smtClean="0"/>
              <a:t>[CLICK] </a:t>
            </a:r>
            <a:r>
              <a:rPr lang="en-US" b="0" baseline="0" dirty="0" smtClean="0"/>
              <a:t>We find that we can evaluate a DRAM latency PUF on DRAM orders of magnitudes faster than the prior best DRAM PUF with the same memory segment size. We achieve a speedup of 152x at 55C and 1426x at 70C. </a:t>
            </a:r>
          </a:p>
          <a:p>
            <a:endParaRPr lang="en-US" b="0" baseline="0" dirty="0" smtClean="0"/>
          </a:p>
          <a:p>
            <a:endParaRPr lang="en-US" b="0" baseline="0" dirty="0" smtClean="0"/>
          </a:p>
          <a:p>
            <a:r>
              <a:rPr lang="en-US" b="0" baseline="0" dirty="0" smtClean="0"/>
              <a:t>TODO: draw first banner at the bottom after the first line of DRAM latency PUF .</a:t>
            </a:r>
          </a:p>
          <a:p>
            <a:r>
              <a:rPr lang="en-US" b="0" baseline="0" dirty="0" smtClean="0"/>
              <a:t>OK lets look at DRAM retention PUF with the same overhead 8KB memory segment. annotate figure showing the 1426x, and show the 70C speedup. </a:t>
            </a:r>
          </a:p>
          <a:p>
            <a:endParaRPr lang="en-US" b="0" baseline="0" dirty="0" smtClean="0"/>
          </a:p>
          <a:p>
            <a:r>
              <a:rPr lang="en-US" b="0" baseline="0" dirty="0" smtClean="0"/>
              <a:t>annotate the figure showing the speedup for manufacturer A. Even with 64MiB, we still have this </a:t>
            </a:r>
            <a:r>
              <a:rPr lang="en-US" b="0" baseline="0" dirty="0" err="1" smtClean="0"/>
              <a:t>speeedup</a:t>
            </a:r>
            <a:r>
              <a:rPr lang="en-US" b="0" baseline="0" dirty="0" smtClean="0"/>
              <a:t>. remove the numbers after showing all </a:t>
            </a:r>
            <a:r>
              <a:rPr lang="en-US" b="0" baseline="0" dirty="0" err="1" smtClean="0"/>
              <a:t>manufactuers</a:t>
            </a:r>
            <a:r>
              <a:rPr lang="en-US" b="0" baseline="0" dirty="0" smtClean="0"/>
              <a:t>. This is similar across all manufacturer. across all manufactures here is average with same </a:t>
            </a:r>
            <a:r>
              <a:rPr lang="en-US" b="0" baseline="0" dirty="0" err="1" smtClean="0"/>
              <a:t>storeage</a:t>
            </a:r>
            <a:r>
              <a:rPr lang="en-US" b="0" baseline="0" dirty="0" smtClean="0"/>
              <a:t> overhead.</a:t>
            </a:r>
          </a:p>
          <a:p>
            <a:endParaRPr lang="en-US" b="0" baseline="0" dirty="0" smtClean="0"/>
          </a:p>
          <a:p>
            <a:endParaRPr lang="en-US" b="0" baseline="0" dirty="0" smtClean="0"/>
          </a:p>
          <a:p>
            <a:r>
              <a:rPr lang="mr-IN" dirty="0" smtClean="0"/>
              <a:t/>
            </a:r>
            <a:br>
              <a:rPr lang="mr-IN" dirty="0" smtClean="0"/>
            </a:br>
            <a:endParaRPr lang="mr-IN" sz="1200" b="0" i="0" kern="1200" dirty="0" smtClean="0">
              <a:solidFill>
                <a:schemeClr val="tx1"/>
              </a:solidFill>
              <a:effectLst/>
              <a:latin typeface="+mn-lt"/>
              <a:ea typeface="+mn-ea"/>
              <a:cs typeface="+mn-cs"/>
            </a:endParaRPr>
          </a:p>
          <a:p>
            <a:r>
              <a:rPr lang="mr-IN" sz="1200" b="0" i="0" kern="1200" dirty="0" smtClean="0">
                <a:solidFill>
                  <a:schemeClr val="tx1"/>
                </a:solidFill>
                <a:effectLst/>
                <a:latin typeface="+mn-lt"/>
                <a:ea typeface="+mn-ea"/>
                <a:cs typeface="+mn-cs"/>
              </a:rPr>
              <a:t>8KiB</a:t>
            </a:r>
            <a:br>
              <a:rPr lang="mr-IN" sz="1200" b="0" i="0" kern="1200" dirty="0" smtClean="0">
                <a:solidFill>
                  <a:schemeClr val="tx1"/>
                </a:solidFill>
                <a:effectLst/>
                <a:latin typeface="+mn-lt"/>
                <a:ea typeface="+mn-ea"/>
                <a:cs typeface="+mn-cs"/>
              </a:rPr>
            </a:br>
            <a:r>
              <a:rPr lang="mr-IN" sz="1200" b="0" i="0" kern="1200" dirty="0" smtClean="0">
                <a:solidFill>
                  <a:schemeClr val="tx1"/>
                </a:solidFill>
                <a:effectLst/>
                <a:latin typeface="+mn-lt"/>
                <a:ea typeface="+mn-ea"/>
                <a:cs typeface="+mn-cs"/>
              </a:rPr>
              <a:t>55 -&gt; 33806.6x</a:t>
            </a:r>
            <a:br>
              <a:rPr lang="mr-IN" sz="1200" b="0" i="0" kern="1200" dirty="0" smtClean="0">
                <a:solidFill>
                  <a:schemeClr val="tx1"/>
                </a:solidFill>
                <a:effectLst/>
                <a:latin typeface="+mn-lt"/>
                <a:ea typeface="+mn-ea"/>
                <a:cs typeface="+mn-cs"/>
              </a:rPr>
            </a:br>
            <a:r>
              <a:rPr lang="mr-IN" sz="1200" b="0" i="0" kern="1200" dirty="0" smtClean="0">
                <a:solidFill>
                  <a:schemeClr val="tx1"/>
                </a:solidFill>
                <a:effectLst/>
                <a:latin typeface="+mn-lt"/>
                <a:ea typeface="+mn-ea"/>
                <a:cs typeface="+mn-cs"/>
              </a:rPr>
              <a:t>70 -&gt; 318.3x</a:t>
            </a:r>
            <a:br>
              <a:rPr lang="mr-IN" sz="1200" b="0" i="0" kern="1200" dirty="0" smtClean="0">
                <a:solidFill>
                  <a:schemeClr val="tx1"/>
                </a:solidFill>
                <a:effectLst/>
                <a:latin typeface="+mn-lt"/>
                <a:ea typeface="+mn-ea"/>
                <a:cs typeface="+mn-cs"/>
              </a:rPr>
            </a:br>
            <a:r>
              <a:rPr lang="mr-IN" sz="1200" b="0" i="0" kern="1200" dirty="0" smtClean="0">
                <a:solidFill>
                  <a:schemeClr val="tx1"/>
                </a:solidFill>
                <a:effectLst/>
                <a:latin typeface="+mn-lt"/>
                <a:ea typeface="+mn-ea"/>
                <a:cs typeface="+mn-cs"/>
              </a:rPr>
              <a:t/>
            </a:r>
            <a:br>
              <a:rPr lang="mr-IN" sz="1200" b="0" i="0" kern="1200" dirty="0" smtClean="0">
                <a:solidFill>
                  <a:schemeClr val="tx1"/>
                </a:solidFill>
                <a:effectLst/>
                <a:latin typeface="+mn-lt"/>
                <a:ea typeface="+mn-ea"/>
                <a:cs typeface="+mn-cs"/>
              </a:rPr>
            </a:br>
            <a:r>
              <a:rPr lang="mr-IN" sz="1200" b="0" i="0" kern="1200" dirty="0" smtClean="0">
                <a:solidFill>
                  <a:schemeClr val="tx1"/>
                </a:solidFill>
                <a:effectLst/>
                <a:latin typeface="+mn-lt"/>
                <a:ea typeface="+mn-ea"/>
                <a:cs typeface="+mn-cs"/>
              </a:rPr>
              <a:t>64KiB</a:t>
            </a:r>
            <a:br>
              <a:rPr lang="mr-IN" sz="1200" b="0" i="0" kern="1200" dirty="0" smtClean="0">
                <a:solidFill>
                  <a:schemeClr val="tx1"/>
                </a:solidFill>
                <a:effectLst/>
                <a:latin typeface="+mn-lt"/>
                <a:ea typeface="+mn-ea"/>
                <a:cs typeface="+mn-cs"/>
              </a:rPr>
            </a:br>
            <a:r>
              <a:rPr lang="mr-IN" sz="1200" b="0" i="0" kern="1200" dirty="0" smtClean="0">
                <a:solidFill>
                  <a:schemeClr val="tx1"/>
                </a:solidFill>
                <a:effectLst/>
                <a:latin typeface="+mn-lt"/>
                <a:ea typeface="+mn-ea"/>
                <a:cs typeface="+mn-cs"/>
              </a:rPr>
              <a:t>55 -&gt; 869.8x</a:t>
            </a:r>
            <a:br>
              <a:rPr lang="mr-IN" sz="1200" b="0" i="0" kern="1200" dirty="0" smtClean="0">
                <a:solidFill>
                  <a:schemeClr val="tx1"/>
                </a:solidFill>
                <a:effectLst/>
                <a:latin typeface="+mn-lt"/>
                <a:ea typeface="+mn-ea"/>
                <a:cs typeface="+mn-cs"/>
              </a:rPr>
            </a:br>
            <a:r>
              <a:rPr lang="mr-IN" sz="1200" b="0" i="0" kern="1200" dirty="0" smtClean="0">
                <a:solidFill>
                  <a:schemeClr val="tx1"/>
                </a:solidFill>
                <a:effectLst/>
                <a:latin typeface="+mn-lt"/>
                <a:ea typeface="+mn-ea"/>
                <a:cs typeface="+mn-cs"/>
              </a:rPr>
              <a:t>70 -&gt; 108.93x</a:t>
            </a:r>
            <a:br>
              <a:rPr lang="mr-IN" sz="1200" b="0" i="0" kern="1200" dirty="0" smtClean="0">
                <a:solidFill>
                  <a:schemeClr val="tx1"/>
                </a:solidFill>
                <a:effectLst/>
                <a:latin typeface="+mn-lt"/>
                <a:ea typeface="+mn-ea"/>
                <a:cs typeface="+mn-cs"/>
              </a:rPr>
            </a:br>
            <a:r>
              <a:rPr lang="mr-IN" sz="1200" b="0" i="0" kern="1200" dirty="0" smtClean="0">
                <a:solidFill>
                  <a:schemeClr val="tx1"/>
                </a:solidFill>
                <a:effectLst/>
                <a:latin typeface="+mn-lt"/>
                <a:ea typeface="+mn-ea"/>
                <a:cs typeface="+mn-cs"/>
              </a:rPr>
              <a:t/>
            </a:r>
            <a:br>
              <a:rPr lang="mr-IN" sz="1200" b="0" i="0" kern="1200" dirty="0" smtClean="0">
                <a:solidFill>
                  <a:schemeClr val="tx1"/>
                </a:solidFill>
                <a:effectLst/>
                <a:latin typeface="+mn-lt"/>
                <a:ea typeface="+mn-ea"/>
                <a:cs typeface="+mn-cs"/>
              </a:rPr>
            </a:br>
            <a:r>
              <a:rPr lang="mr-IN" sz="1200" b="0" i="0" kern="1200" dirty="0" smtClean="0">
                <a:solidFill>
                  <a:schemeClr val="tx1"/>
                </a:solidFill>
                <a:effectLst/>
                <a:latin typeface="+mn-lt"/>
                <a:ea typeface="+mn-ea"/>
                <a:cs typeface="+mn-cs"/>
              </a:rPr>
              <a:t>64MiB</a:t>
            </a:r>
            <a:br>
              <a:rPr lang="mr-IN" sz="1200" b="0" i="0" kern="1200" dirty="0" smtClean="0">
                <a:solidFill>
                  <a:schemeClr val="tx1"/>
                </a:solidFill>
                <a:effectLst/>
                <a:latin typeface="+mn-lt"/>
                <a:ea typeface="+mn-ea"/>
                <a:cs typeface="+mn-cs"/>
              </a:rPr>
            </a:br>
            <a:r>
              <a:rPr lang="mr-IN" sz="1200" b="0" i="0" kern="1200" dirty="0" smtClean="0">
                <a:solidFill>
                  <a:schemeClr val="tx1"/>
                </a:solidFill>
                <a:effectLst/>
                <a:latin typeface="+mn-lt"/>
                <a:ea typeface="+mn-ea"/>
                <a:cs typeface="+mn-cs"/>
              </a:rPr>
              <a:t>55 -&gt; 17.31x</a:t>
            </a:r>
            <a:br>
              <a:rPr lang="mr-IN" sz="1200" b="0" i="0" kern="1200" dirty="0" smtClean="0">
                <a:solidFill>
                  <a:schemeClr val="tx1"/>
                </a:solidFill>
                <a:effectLst/>
                <a:latin typeface="+mn-lt"/>
                <a:ea typeface="+mn-ea"/>
                <a:cs typeface="+mn-cs"/>
              </a:rPr>
            </a:br>
            <a:r>
              <a:rPr lang="mr-IN" sz="1200" b="0" i="0" kern="1200" dirty="0" smtClean="0">
                <a:solidFill>
                  <a:schemeClr val="tx1"/>
                </a:solidFill>
                <a:effectLst/>
                <a:latin typeface="+mn-lt"/>
                <a:ea typeface="+mn-ea"/>
                <a:cs typeface="+mn-cs"/>
              </a:rPr>
              <a:t>70 -&gt; 11.487x</a:t>
            </a:r>
          </a:p>
          <a:p>
            <a:endParaRPr lang="en-US" b="1" dirty="0"/>
          </a:p>
        </p:txBody>
      </p:sp>
      <p:sp>
        <p:nvSpPr>
          <p:cNvPr id="4" name="Slide Number Placeholder 3"/>
          <p:cNvSpPr>
            <a:spLocks noGrp="1"/>
          </p:cNvSpPr>
          <p:nvPr>
            <p:ph type="sldNum" sz="quarter" idx="10"/>
          </p:nvPr>
        </p:nvSpPr>
        <p:spPr/>
        <p:txBody>
          <a:bodyPr/>
          <a:lstStyle/>
          <a:p>
            <a:fld id="{35E676A0-33B1-4B4B-B1AA-B0B917FCAA93}" type="slidenum">
              <a:rPr lang="en-US" smtClean="0"/>
              <a:t>38</a:t>
            </a:fld>
            <a:endParaRPr lang="en-US"/>
          </a:p>
        </p:txBody>
      </p:sp>
    </p:spTree>
    <p:extLst>
      <p:ext uri="{BB962C8B-B14F-4D97-AF65-F5344CB8AC3E}">
        <p14:creationId xmlns:p14="http://schemas.microsoft.com/office/powerpoint/2010/main" val="17271563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smtClean="0"/>
          </a:p>
          <a:p>
            <a:endParaRPr lang="en-US" b="1" dirty="0" smtClean="0"/>
          </a:p>
          <a:p>
            <a:endParaRPr lang="en-US" b="1" dirty="0" smtClean="0"/>
          </a:p>
          <a:p>
            <a:endParaRPr lang="en-US" b="1" dirty="0" smtClean="0"/>
          </a:p>
          <a:p>
            <a:r>
              <a:rPr lang="en-US" b="1" dirty="0" smtClean="0"/>
              <a:t>[CLICK]</a:t>
            </a:r>
            <a:r>
              <a:rPr lang="en-US" baseline="0" dirty="0" smtClean="0"/>
              <a:t> </a:t>
            </a:r>
            <a:r>
              <a:rPr lang="en-US" dirty="0" smtClean="0"/>
              <a:t>We next show the same retention PUF</a:t>
            </a:r>
            <a:r>
              <a:rPr lang="en-US" baseline="0" dirty="0" smtClean="0"/>
              <a:t> evaluation time</a:t>
            </a:r>
            <a:r>
              <a:rPr lang="en-US" dirty="0" smtClean="0"/>
              <a:t> figure as before,</a:t>
            </a:r>
            <a:r>
              <a:rPr lang="en-US" baseline="0" dirty="0" smtClean="0"/>
              <a:t> but now we overlay the execution time of our DRAM latency PUF proposal. Remember that the y axis is a log scale. Our PUF memory segment has significantly lower overhead in terms of evaluation time and system interference compared to the DRAM retention PUF. The DRAM latency PUF can be evaluated in an average of 88ms regardless of the temperature. This is because, unlike the DRAM retention PUF, the speed of inducing latency failures is NOT dependent on temperature. </a:t>
            </a:r>
          </a:p>
          <a:p>
            <a:endParaRPr lang="en-US" baseline="0" dirty="0" smtClean="0"/>
          </a:p>
          <a:p>
            <a:r>
              <a:rPr lang="en-US" b="1" baseline="0" dirty="0" smtClean="0"/>
              <a:t>[CLICK] </a:t>
            </a:r>
            <a:r>
              <a:rPr lang="en-US" b="0" baseline="0" dirty="0" smtClean="0"/>
              <a:t>We find that we can evaluate a DRAM latency PUF on DRAM orders of magnitudes faster than the prior best DRAM PUF with the same memory segment size. We achieve a speedup of 152x at 55C and 1426x at 70C. </a:t>
            </a:r>
          </a:p>
          <a:p>
            <a:endParaRPr lang="en-US" b="0" baseline="0" dirty="0" smtClean="0"/>
          </a:p>
          <a:p>
            <a:endParaRPr lang="en-US" b="0" baseline="0" dirty="0" smtClean="0"/>
          </a:p>
          <a:p>
            <a:r>
              <a:rPr lang="en-US" b="0" baseline="0" dirty="0" smtClean="0"/>
              <a:t>TODO: draw first banner at the bottom after the first line of DRAM latency PUF .</a:t>
            </a:r>
          </a:p>
          <a:p>
            <a:r>
              <a:rPr lang="en-US" b="0" baseline="0" dirty="0" smtClean="0"/>
              <a:t>OK lets look at DRAM retention PUF with the same overhead 8KB memory segment. annotate figure showing the 1426x, and show the 70C speedup. </a:t>
            </a:r>
          </a:p>
          <a:p>
            <a:endParaRPr lang="en-US" b="0" baseline="0" dirty="0" smtClean="0"/>
          </a:p>
          <a:p>
            <a:r>
              <a:rPr lang="en-US" b="0" baseline="0" dirty="0" smtClean="0"/>
              <a:t>annotate the figure showing the speedup for manufacturer A. Even with 64MiB, we still have this </a:t>
            </a:r>
            <a:r>
              <a:rPr lang="en-US" b="0" baseline="0" dirty="0" err="1" smtClean="0"/>
              <a:t>speeedup</a:t>
            </a:r>
            <a:r>
              <a:rPr lang="en-US" b="0" baseline="0" dirty="0" smtClean="0"/>
              <a:t>. remove the numbers after showing all </a:t>
            </a:r>
            <a:r>
              <a:rPr lang="en-US" b="0" baseline="0" dirty="0" err="1" smtClean="0"/>
              <a:t>manufactuers</a:t>
            </a:r>
            <a:r>
              <a:rPr lang="en-US" b="0" baseline="0" dirty="0" smtClean="0"/>
              <a:t>. This is similar across all manufacturer. across all manufactures here is average with same </a:t>
            </a:r>
            <a:r>
              <a:rPr lang="en-US" b="0" baseline="0" dirty="0" err="1" smtClean="0"/>
              <a:t>storeage</a:t>
            </a:r>
            <a:r>
              <a:rPr lang="en-US" b="0" baseline="0" dirty="0" smtClean="0"/>
              <a:t> overhead.</a:t>
            </a:r>
          </a:p>
          <a:p>
            <a:endParaRPr lang="en-US" b="0" baseline="0" dirty="0" smtClean="0"/>
          </a:p>
          <a:p>
            <a:endParaRPr lang="en-US" b="0" baseline="0" dirty="0" smtClean="0"/>
          </a:p>
          <a:p>
            <a:r>
              <a:rPr lang="mr-IN" dirty="0" smtClean="0"/>
              <a:t/>
            </a:r>
            <a:br>
              <a:rPr lang="mr-IN" dirty="0" smtClean="0"/>
            </a:br>
            <a:endParaRPr lang="mr-IN" sz="1200" b="0" i="0" kern="1200" dirty="0" smtClean="0">
              <a:solidFill>
                <a:schemeClr val="tx1"/>
              </a:solidFill>
              <a:effectLst/>
              <a:latin typeface="+mn-lt"/>
              <a:ea typeface="+mn-ea"/>
              <a:cs typeface="+mn-cs"/>
            </a:endParaRPr>
          </a:p>
          <a:p>
            <a:r>
              <a:rPr lang="mr-IN" sz="1200" b="0" i="0" kern="1200" dirty="0" smtClean="0">
                <a:solidFill>
                  <a:schemeClr val="tx1"/>
                </a:solidFill>
                <a:effectLst/>
                <a:latin typeface="+mn-lt"/>
                <a:ea typeface="+mn-ea"/>
                <a:cs typeface="+mn-cs"/>
              </a:rPr>
              <a:t>8KiB</a:t>
            </a:r>
            <a:br>
              <a:rPr lang="mr-IN" sz="1200" b="0" i="0" kern="1200" dirty="0" smtClean="0">
                <a:solidFill>
                  <a:schemeClr val="tx1"/>
                </a:solidFill>
                <a:effectLst/>
                <a:latin typeface="+mn-lt"/>
                <a:ea typeface="+mn-ea"/>
                <a:cs typeface="+mn-cs"/>
              </a:rPr>
            </a:br>
            <a:r>
              <a:rPr lang="mr-IN" sz="1200" b="0" i="0" kern="1200" dirty="0" smtClean="0">
                <a:solidFill>
                  <a:schemeClr val="tx1"/>
                </a:solidFill>
                <a:effectLst/>
                <a:latin typeface="+mn-lt"/>
                <a:ea typeface="+mn-ea"/>
                <a:cs typeface="+mn-cs"/>
              </a:rPr>
              <a:t>55 -&gt; 33806.6x</a:t>
            </a:r>
            <a:br>
              <a:rPr lang="mr-IN" sz="1200" b="0" i="0" kern="1200" dirty="0" smtClean="0">
                <a:solidFill>
                  <a:schemeClr val="tx1"/>
                </a:solidFill>
                <a:effectLst/>
                <a:latin typeface="+mn-lt"/>
                <a:ea typeface="+mn-ea"/>
                <a:cs typeface="+mn-cs"/>
              </a:rPr>
            </a:br>
            <a:r>
              <a:rPr lang="mr-IN" sz="1200" b="0" i="0" kern="1200" dirty="0" smtClean="0">
                <a:solidFill>
                  <a:schemeClr val="tx1"/>
                </a:solidFill>
                <a:effectLst/>
                <a:latin typeface="+mn-lt"/>
                <a:ea typeface="+mn-ea"/>
                <a:cs typeface="+mn-cs"/>
              </a:rPr>
              <a:t>70 -&gt; 318.3x</a:t>
            </a:r>
            <a:br>
              <a:rPr lang="mr-IN" sz="1200" b="0" i="0" kern="1200" dirty="0" smtClean="0">
                <a:solidFill>
                  <a:schemeClr val="tx1"/>
                </a:solidFill>
                <a:effectLst/>
                <a:latin typeface="+mn-lt"/>
                <a:ea typeface="+mn-ea"/>
                <a:cs typeface="+mn-cs"/>
              </a:rPr>
            </a:br>
            <a:r>
              <a:rPr lang="mr-IN" sz="1200" b="0" i="0" kern="1200" dirty="0" smtClean="0">
                <a:solidFill>
                  <a:schemeClr val="tx1"/>
                </a:solidFill>
                <a:effectLst/>
                <a:latin typeface="+mn-lt"/>
                <a:ea typeface="+mn-ea"/>
                <a:cs typeface="+mn-cs"/>
              </a:rPr>
              <a:t/>
            </a:r>
            <a:br>
              <a:rPr lang="mr-IN" sz="1200" b="0" i="0" kern="1200" dirty="0" smtClean="0">
                <a:solidFill>
                  <a:schemeClr val="tx1"/>
                </a:solidFill>
                <a:effectLst/>
                <a:latin typeface="+mn-lt"/>
                <a:ea typeface="+mn-ea"/>
                <a:cs typeface="+mn-cs"/>
              </a:rPr>
            </a:br>
            <a:r>
              <a:rPr lang="mr-IN" sz="1200" b="0" i="0" kern="1200" dirty="0" smtClean="0">
                <a:solidFill>
                  <a:schemeClr val="tx1"/>
                </a:solidFill>
                <a:effectLst/>
                <a:latin typeface="+mn-lt"/>
                <a:ea typeface="+mn-ea"/>
                <a:cs typeface="+mn-cs"/>
              </a:rPr>
              <a:t>64KiB</a:t>
            </a:r>
            <a:br>
              <a:rPr lang="mr-IN" sz="1200" b="0" i="0" kern="1200" dirty="0" smtClean="0">
                <a:solidFill>
                  <a:schemeClr val="tx1"/>
                </a:solidFill>
                <a:effectLst/>
                <a:latin typeface="+mn-lt"/>
                <a:ea typeface="+mn-ea"/>
                <a:cs typeface="+mn-cs"/>
              </a:rPr>
            </a:br>
            <a:r>
              <a:rPr lang="mr-IN" sz="1200" b="0" i="0" kern="1200" dirty="0" smtClean="0">
                <a:solidFill>
                  <a:schemeClr val="tx1"/>
                </a:solidFill>
                <a:effectLst/>
                <a:latin typeface="+mn-lt"/>
                <a:ea typeface="+mn-ea"/>
                <a:cs typeface="+mn-cs"/>
              </a:rPr>
              <a:t>55 -&gt; 869.8x</a:t>
            </a:r>
            <a:br>
              <a:rPr lang="mr-IN" sz="1200" b="0" i="0" kern="1200" dirty="0" smtClean="0">
                <a:solidFill>
                  <a:schemeClr val="tx1"/>
                </a:solidFill>
                <a:effectLst/>
                <a:latin typeface="+mn-lt"/>
                <a:ea typeface="+mn-ea"/>
                <a:cs typeface="+mn-cs"/>
              </a:rPr>
            </a:br>
            <a:r>
              <a:rPr lang="mr-IN" sz="1200" b="0" i="0" kern="1200" dirty="0" smtClean="0">
                <a:solidFill>
                  <a:schemeClr val="tx1"/>
                </a:solidFill>
                <a:effectLst/>
                <a:latin typeface="+mn-lt"/>
                <a:ea typeface="+mn-ea"/>
                <a:cs typeface="+mn-cs"/>
              </a:rPr>
              <a:t>70 -&gt; 108.93x</a:t>
            </a:r>
            <a:br>
              <a:rPr lang="mr-IN" sz="1200" b="0" i="0" kern="1200" dirty="0" smtClean="0">
                <a:solidFill>
                  <a:schemeClr val="tx1"/>
                </a:solidFill>
                <a:effectLst/>
                <a:latin typeface="+mn-lt"/>
                <a:ea typeface="+mn-ea"/>
                <a:cs typeface="+mn-cs"/>
              </a:rPr>
            </a:br>
            <a:r>
              <a:rPr lang="mr-IN" sz="1200" b="0" i="0" kern="1200" dirty="0" smtClean="0">
                <a:solidFill>
                  <a:schemeClr val="tx1"/>
                </a:solidFill>
                <a:effectLst/>
                <a:latin typeface="+mn-lt"/>
                <a:ea typeface="+mn-ea"/>
                <a:cs typeface="+mn-cs"/>
              </a:rPr>
              <a:t/>
            </a:r>
            <a:br>
              <a:rPr lang="mr-IN" sz="1200" b="0" i="0" kern="1200" dirty="0" smtClean="0">
                <a:solidFill>
                  <a:schemeClr val="tx1"/>
                </a:solidFill>
                <a:effectLst/>
                <a:latin typeface="+mn-lt"/>
                <a:ea typeface="+mn-ea"/>
                <a:cs typeface="+mn-cs"/>
              </a:rPr>
            </a:br>
            <a:r>
              <a:rPr lang="mr-IN" sz="1200" b="0" i="0" kern="1200" dirty="0" smtClean="0">
                <a:solidFill>
                  <a:schemeClr val="tx1"/>
                </a:solidFill>
                <a:effectLst/>
                <a:latin typeface="+mn-lt"/>
                <a:ea typeface="+mn-ea"/>
                <a:cs typeface="+mn-cs"/>
              </a:rPr>
              <a:t>64MiB</a:t>
            </a:r>
            <a:br>
              <a:rPr lang="mr-IN" sz="1200" b="0" i="0" kern="1200" dirty="0" smtClean="0">
                <a:solidFill>
                  <a:schemeClr val="tx1"/>
                </a:solidFill>
                <a:effectLst/>
                <a:latin typeface="+mn-lt"/>
                <a:ea typeface="+mn-ea"/>
                <a:cs typeface="+mn-cs"/>
              </a:rPr>
            </a:br>
            <a:r>
              <a:rPr lang="mr-IN" sz="1200" b="0" i="0" kern="1200" dirty="0" smtClean="0">
                <a:solidFill>
                  <a:schemeClr val="tx1"/>
                </a:solidFill>
                <a:effectLst/>
                <a:latin typeface="+mn-lt"/>
                <a:ea typeface="+mn-ea"/>
                <a:cs typeface="+mn-cs"/>
              </a:rPr>
              <a:t>55 -&gt; 17.31x</a:t>
            </a:r>
            <a:br>
              <a:rPr lang="mr-IN" sz="1200" b="0" i="0" kern="1200" dirty="0" smtClean="0">
                <a:solidFill>
                  <a:schemeClr val="tx1"/>
                </a:solidFill>
                <a:effectLst/>
                <a:latin typeface="+mn-lt"/>
                <a:ea typeface="+mn-ea"/>
                <a:cs typeface="+mn-cs"/>
              </a:rPr>
            </a:br>
            <a:r>
              <a:rPr lang="mr-IN" sz="1200" b="0" i="0" kern="1200" dirty="0" smtClean="0">
                <a:solidFill>
                  <a:schemeClr val="tx1"/>
                </a:solidFill>
                <a:effectLst/>
                <a:latin typeface="+mn-lt"/>
                <a:ea typeface="+mn-ea"/>
                <a:cs typeface="+mn-cs"/>
              </a:rPr>
              <a:t>70 -&gt; 11.487x</a:t>
            </a:r>
          </a:p>
          <a:p>
            <a:endParaRPr lang="en-US" b="1" dirty="0"/>
          </a:p>
        </p:txBody>
      </p:sp>
      <p:sp>
        <p:nvSpPr>
          <p:cNvPr id="4" name="Slide Number Placeholder 3"/>
          <p:cNvSpPr>
            <a:spLocks noGrp="1"/>
          </p:cNvSpPr>
          <p:nvPr>
            <p:ph type="sldNum" sz="quarter" idx="10"/>
          </p:nvPr>
        </p:nvSpPr>
        <p:spPr/>
        <p:txBody>
          <a:bodyPr/>
          <a:lstStyle/>
          <a:p>
            <a:fld id="{35E676A0-33B1-4B4B-B1AA-B0B917FCAA93}" type="slidenum">
              <a:rPr lang="en-US" smtClean="0"/>
              <a:t>39</a:t>
            </a:fld>
            <a:endParaRPr lang="en-US"/>
          </a:p>
        </p:txBody>
      </p:sp>
    </p:spTree>
    <p:extLst>
      <p:ext uri="{BB962C8B-B14F-4D97-AF65-F5344CB8AC3E}">
        <p14:creationId xmlns:p14="http://schemas.microsoft.com/office/powerpoint/2010/main" val="9361693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smtClean="0"/>
          </a:p>
          <a:p>
            <a:endParaRPr lang="en-US" b="1" dirty="0" smtClean="0"/>
          </a:p>
          <a:p>
            <a:endParaRPr lang="en-US" b="1" dirty="0" smtClean="0"/>
          </a:p>
          <a:p>
            <a:endParaRPr lang="en-US" b="1" dirty="0" smtClean="0"/>
          </a:p>
          <a:p>
            <a:r>
              <a:rPr lang="en-US" b="1" dirty="0" smtClean="0"/>
              <a:t>[CLICK]</a:t>
            </a:r>
            <a:r>
              <a:rPr lang="en-US" baseline="0" dirty="0" smtClean="0"/>
              <a:t> </a:t>
            </a:r>
            <a:r>
              <a:rPr lang="en-US" dirty="0" smtClean="0"/>
              <a:t>We next show the same retention PUF</a:t>
            </a:r>
            <a:r>
              <a:rPr lang="en-US" baseline="0" dirty="0" smtClean="0"/>
              <a:t> evaluation time</a:t>
            </a:r>
            <a:r>
              <a:rPr lang="en-US" dirty="0" smtClean="0"/>
              <a:t> figure as before,</a:t>
            </a:r>
            <a:r>
              <a:rPr lang="en-US" baseline="0" dirty="0" smtClean="0"/>
              <a:t> but now we overlay the execution time of our DRAM latency PUF proposal. Remember that the y axis is a log scale. Our PUF memory segment has significantly lower overhead in terms of evaluation time and system interference compared to the DRAM retention PUF. The DRAM latency PUF can be evaluated in an average of 88ms regardless of the temperature. This is because, unlike the DRAM retention PUF, the speed of inducing latency failures is NOT dependent on temperature. </a:t>
            </a:r>
          </a:p>
          <a:p>
            <a:endParaRPr lang="en-US" baseline="0" dirty="0" smtClean="0"/>
          </a:p>
          <a:p>
            <a:r>
              <a:rPr lang="en-US" b="1" baseline="0" dirty="0" smtClean="0"/>
              <a:t>[CLICK] </a:t>
            </a:r>
            <a:r>
              <a:rPr lang="en-US" b="0" baseline="0" dirty="0" smtClean="0"/>
              <a:t>We find that we can evaluate a DRAM latency PUF on DRAM orders of magnitudes faster than the prior best DRAM PUF with the same memory segment size. We achieve a speedup of 152x at 55C and 1426x at 70C. </a:t>
            </a:r>
          </a:p>
          <a:p>
            <a:endParaRPr lang="en-US" b="0" baseline="0" dirty="0" smtClean="0"/>
          </a:p>
          <a:p>
            <a:endParaRPr lang="en-US" b="0" baseline="0" dirty="0" smtClean="0"/>
          </a:p>
          <a:p>
            <a:r>
              <a:rPr lang="en-US" b="0" baseline="0" dirty="0" smtClean="0"/>
              <a:t>TODO: draw first banner at the bottom after the first line of DRAM latency PUF .</a:t>
            </a:r>
          </a:p>
          <a:p>
            <a:r>
              <a:rPr lang="en-US" b="0" baseline="0" dirty="0" smtClean="0"/>
              <a:t>OK lets look at DRAM retention PUF with the same overhead 8KB memory segment. annotate figure showing the 1426x, and show the 70C speedup. </a:t>
            </a:r>
          </a:p>
          <a:p>
            <a:endParaRPr lang="en-US" b="0" baseline="0" dirty="0" smtClean="0"/>
          </a:p>
          <a:p>
            <a:r>
              <a:rPr lang="en-US" b="0" baseline="0" dirty="0" smtClean="0"/>
              <a:t>annotate the figure showing the speedup for manufacturer A. Even with 64MiB, we still have this </a:t>
            </a:r>
            <a:r>
              <a:rPr lang="en-US" b="0" baseline="0" dirty="0" err="1" smtClean="0"/>
              <a:t>speeedup</a:t>
            </a:r>
            <a:r>
              <a:rPr lang="en-US" b="0" baseline="0" dirty="0" smtClean="0"/>
              <a:t>. remove the numbers after showing all </a:t>
            </a:r>
            <a:r>
              <a:rPr lang="en-US" b="0" baseline="0" dirty="0" err="1" smtClean="0"/>
              <a:t>manufactuers</a:t>
            </a:r>
            <a:r>
              <a:rPr lang="en-US" b="0" baseline="0" dirty="0" smtClean="0"/>
              <a:t>. This is similar across all manufacturer. across all manufactures here is average with same </a:t>
            </a:r>
            <a:r>
              <a:rPr lang="en-US" b="0" baseline="0" dirty="0" err="1" smtClean="0"/>
              <a:t>storeage</a:t>
            </a:r>
            <a:r>
              <a:rPr lang="en-US" b="0" baseline="0" dirty="0" smtClean="0"/>
              <a:t> overhead.</a:t>
            </a:r>
          </a:p>
          <a:p>
            <a:endParaRPr lang="en-US" b="0" baseline="0" dirty="0" smtClean="0"/>
          </a:p>
          <a:p>
            <a:endParaRPr lang="en-US" b="0" baseline="0" dirty="0" smtClean="0"/>
          </a:p>
          <a:p>
            <a:r>
              <a:rPr lang="mr-IN" dirty="0" smtClean="0"/>
              <a:t/>
            </a:r>
            <a:br>
              <a:rPr lang="mr-IN" dirty="0" smtClean="0"/>
            </a:br>
            <a:endParaRPr lang="mr-IN" sz="1200" b="0" i="0" kern="1200" dirty="0" smtClean="0">
              <a:solidFill>
                <a:schemeClr val="tx1"/>
              </a:solidFill>
              <a:effectLst/>
              <a:latin typeface="+mn-lt"/>
              <a:ea typeface="+mn-ea"/>
              <a:cs typeface="+mn-cs"/>
            </a:endParaRPr>
          </a:p>
          <a:p>
            <a:r>
              <a:rPr lang="mr-IN" sz="1200" b="0" i="0" kern="1200" dirty="0" smtClean="0">
                <a:solidFill>
                  <a:schemeClr val="tx1"/>
                </a:solidFill>
                <a:effectLst/>
                <a:latin typeface="+mn-lt"/>
                <a:ea typeface="+mn-ea"/>
                <a:cs typeface="+mn-cs"/>
              </a:rPr>
              <a:t>8KiB</a:t>
            </a:r>
            <a:br>
              <a:rPr lang="mr-IN" sz="1200" b="0" i="0" kern="1200" dirty="0" smtClean="0">
                <a:solidFill>
                  <a:schemeClr val="tx1"/>
                </a:solidFill>
                <a:effectLst/>
                <a:latin typeface="+mn-lt"/>
                <a:ea typeface="+mn-ea"/>
                <a:cs typeface="+mn-cs"/>
              </a:rPr>
            </a:br>
            <a:r>
              <a:rPr lang="mr-IN" sz="1200" b="0" i="0" kern="1200" dirty="0" smtClean="0">
                <a:solidFill>
                  <a:schemeClr val="tx1"/>
                </a:solidFill>
                <a:effectLst/>
                <a:latin typeface="+mn-lt"/>
                <a:ea typeface="+mn-ea"/>
                <a:cs typeface="+mn-cs"/>
              </a:rPr>
              <a:t>55 -&gt; 33806.6x</a:t>
            </a:r>
            <a:br>
              <a:rPr lang="mr-IN" sz="1200" b="0" i="0" kern="1200" dirty="0" smtClean="0">
                <a:solidFill>
                  <a:schemeClr val="tx1"/>
                </a:solidFill>
                <a:effectLst/>
                <a:latin typeface="+mn-lt"/>
                <a:ea typeface="+mn-ea"/>
                <a:cs typeface="+mn-cs"/>
              </a:rPr>
            </a:br>
            <a:r>
              <a:rPr lang="mr-IN" sz="1200" b="0" i="0" kern="1200" dirty="0" smtClean="0">
                <a:solidFill>
                  <a:schemeClr val="tx1"/>
                </a:solidFill>
                <a:effectLst/>
                <a:latin typeface="+mn-lt"/>
                <a:ea typeface="+mn-ea"/>
                <a:cs typeface="+mn-cs"/>
              </a:rPr>
              <a:t>70 -&gt; 318.3x</a:t>
            </a:r>
            <a:br>
              <a:rPr lang="mr-IN" sz="1200" b="0" i="0" kern="1200" dirty="0" smtClean="0">
                <a:solidFill>
                  <a:schemeClr val="tx1"/>
                </a:solidFill>
                <a:effectLst/>
                <a:latin typeface="+mn-lt"/>
                <a:ea typeface="+mn-ea"/>
                <a:cs typeface="+mn-cs"/>
              </a:rPr>
            </a:br>
            <a:r>
              <a:rPr lang="mr-IN" sz="1200" b="0" i="0" kern="1200" dirty="0" smtClean="0">
                <a:solidFill>
                  <a:schemeClr val="tx1"/>
                </a:solidFill>
                <a:effectLst/>
                <a:latin typeface="+mn-lt"/>
                <a:ea typeface="+mn-ea"/>
                <a:cs typeface="+mn-cs"/>
              </a:rPr>
              <a:t/>
            </a:r>
            <a:br>
              <a:rPr lang="mr-IN" sz="1200" b="0" i="0" kern="1200" dirty="0" smtClean="0">
                <a:solidFill>
                  <a:schemeClr val="tx1"/>
                </a:solidFill>
                <a:effectLst/>
                <a:latin typeface="+mn-lt"/>
                <a:ea typeface="+mn-ea"/>
                <a:cs typeface="+mn-cs"/>
              </a:rPr>
            </a:br>
            <a:r>
              <a:rPr lang="mr-IN" sz="1200" b="0" i="0" kern="1200" dirty="0" smtClean="0">
                <a:solidFill>
                  <a:schemeClr val="tx1"/>
                </a:solidFill>
                <a:effectLst/>
                <a:latin typeface="+mn-lt"/>
                <a:ea typeface="+mn-ea"/>
                <a:cs typeface="+mn-cs"/>
              </a:rPr>
              <a:t>64KiB</a:t>
            </a:r>
            <a:br>
              <a:rPr lang="mr-IN" sz="1200" b="0" i="0" kern="1200" dirty="0" smtClean="0">
                <a:solidFill>
                  <a:schemeClr val="tx1"/>
                </a:solidFill>
                <a:effectLst/>
                <a:latin typeface="+mn-lt"/>
                <a:ea typeface="+mn-ea"/>
                <a:cs typeface="+mn-cs"/>
              </a:rPr>
            </a:br>
            <a:r>
              <a:rPr lang="mr-IN" sz="1200" b="0" i="0" kern="1200" dirty="0" smtClean="0">
                <a:solidFill>
                  <a:schemeClr val="tx1"/>
                </a:solidFill>
                <a:effectLst/>
                <a:latin typeface="+mn-lt"/>
                <a:ea typeface="+mn-ea"/>
                <a:cs typeface="+mn-cs"/>
              </a:rPr>
              <a:t>55 -&gt; 869.8x</a:t>
            </a:r>
            <a:br>
              <a:rPr lang="mr-IN" sz="1200" b="0" i="0" kern="1200" dirty="0" smtClean="0">
                <a:solidFill>
                  <a:schemeClr val="tx1"/>
                </a:solidFill>
                <a:effectLst/>
                <a:latin typeface="+mn-lt"/>
                <a:ea typeface="+mn-ea"/>
                <a:cs typeface="+mn-cs"/>
              </a:rPr>
            </a:br>
            <a:r>
              <a:rPr lang="mr-IN" sz="1200" b="0" i="0" kern="1200" dirty="0" smtClean="0">
                <a:solidFill>
                  <a:schemeClr val="tx1"/>
                </a:solidFill>
                <a:effectLst/>
                <a:latin typeface="+mn-lt"/>
                <a:ea typeface="+mn-ea"/>
                <a:cs typeface="+mn-cs"/>
              </a:rPr>
              <a:t>70 -&gt; 108.93x</a:t>
            </a:r>
            <a:br>
              <a:rPr lang="mr-IN" sz="1200" b="0" i="0" kern="1200" dirty="0" smtClean="0">
                <a:solidFill>
                  <a:schemeClr val="tx1"/>
                </a:solidFill>
                <a:effectLst/>
                <a:latin typeface="+mn-lt"/>
                <a:ea typeface="+mn-ea"/>
                <a:cs typeface="+mn-cs"/>
              </a:rPr>
            </a:br>
            <a:r>
              <a:rPr lang="mr-IN" sz="1200" b="0" i="0" kern="1200" dirty="0" smtClean="0">
                <a:solidFill>
                  <a:schemeClr val="tx1"/>
                </a:solidFill>
                <a:effectLst/>
                <a:latin typeface="+mn-lt"/>
                <a:ea typeface="+mn-ea"/>
                <a:cs typeface="+mn-cs"/>
              </a:rPr>
              <a:t/>
            </a:r>
            <a:br>
              <a:rPr lang="mr-IN" sz="1200" b="0" i="0" kern="1200" dirty="0" smtClean="0">
                <a:solidFill>
                  <a:schemeClr val="tx1"/>
                </a:solidFill>
                <a:effectLst/>
                <a:latin typeface="+mn-lt"/>
                <a:ea typeface="+mn-ea"/>
                <a:cs typeface="+mn-cs"/>
              </a:rPr>
            </a:br>
            <a:r>
              <a:rPr lang="mr-IN" sz="1200" b="0" i="0" kern="1200" dirty="0" smtClean="0">
                <a:solidFill>
                  <a:schemeClr val="tx1"/>
                </a:solidFill>
                <a:effectLst/>
                <a:latin typeface="+mn-lt"/>
                <a:ea typeface="+mn-ea"/>
                <a:cs typeface="+mn-cs"/>
              </a:rPr>
              <a:t>64MiB</a:t>
            </a:r>
            <a:br>
              <a:rPr lang="mr-IN" sz="1200" b="0" i="0" kern="1200" dirty="0" smtClean="0">
                <a:solidFill>
                  <a:schemeClr val="tx1"/>
                </a:solidFill>
                <a:effectLst/>
                <a:latin typeface="+mn-lt"/>
                <a:ea typeface="+mn-ea"/>
                <a:cs typeface="+mn-cs"/>
              </a:rPr>
            </a:br>
            <a:r>
              <a:rPr lang="mr-IN" sz="1200" b="0" i="0" kern="1200" dirty="0" smtClean="0">
                <a:solidFill>
                  <a:schemeClr val="tx1"/>
                </a:solidFill>
                <a:effectLst/>
                <a:latin typeface="+mn-lt"/>
                <a:ea typeface="+mn-ea"/>
                <a:cs typeface="+mn-cs"/>
              </a:rPr>
              <a:t>55 -&gt; 17.31x</a:t>
            </a:r>
            <a:br>
              <a:rPr lang="mr-IN" sz="1200" b="0" i="0" kern="1200" dirty="0" smtClean="0">
                <a:solidFill>
                  <a:schemeClr val="tx1"/>
                </a:solidFill>
                <a:effectLst/>
                <a:latin typeface="+mn-lt"/>
                <a:ea typeface="+mn-ea"/>
                <a:cs typeface="+mn-cs"/>
              </a:rPr>
            </a:br>
            <a:r>
              <a:rPr lang="mr-IN" sz="1200" b="0" i="0" kern="1200" dirty="0" smtClean="0">
                <a:solidFill>
                  <a:schemeClr val="tx1"/>
                </a:solidFill>
                <a:effectLst/>
                <a:latin typeface="+mn-lt"/>
                <a:ea typeface="+mn-ea"/>
                <a:cs typeface="+mn-cs"/>
              </a:rPr>
              <a:t>70 -&gt; 11.487x</a:t>
            </a:r>
          </a:p>
          <a:p>
            <a:endParaRPr lang="en-US" b="1" dirty="0"/>
          </a:p>
        </p:txBody>
      </p:sp>
      <p:sp>
        <p:nvSpPr>
          <p:cNvPr id="4" name="Slide Number Placeholder 3"/>
          <p:cNvSpPr>
            <a:spLocks noGrp="1"/>
          </p:cNvSpPr>
          <p:nvPr>
            <p:ph type="sldNum" sz="quarter" idx="10"/>
          </p:nvPr>
        </p:nvSpPr>
        <p:spPr/>
        <p:txBody>
          <a:bodyPr/>
          <a:lstStyle/>
          <a:p>
            <a:fld id="{35E676A0-33B1-4B4B-B1AA-B0B917FCAA93}" type="slidenum">
              <a:rPr lang="en-US" smtClean="0"/>
              <a:t>40</a:t>
            </a:fld>
            <a:endParaRPr lang="en-US"/>
          </a:p>
        </p:txBody>
      </p:sp>
    </p:spTree>
    <p:extLst>
      <p:ext uri="{BB962C8B-B14F-4D97-AF65-F5344CB8AC3E}">
        <p14:creationId xmlns:p14="http://schemas.microsoft.com/office/powerpoint/2010/main" val="1502445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will first expand upon the motivation of our work</a:t>
            </a:r>
            <a:endParaRPr lang="en-US" dirty="0"/>
          </a:p>
        </p:txBody>
      </p:sp>
      <p:sp>
        <p:nvSpPr>
          <p:cNvPr id="4" name="Slide Number Placeholder 3"/>
          <p:cNvSpPr>
            <a:spLocks noGrp="1"/>
          </p:cNvSpPr>
          <p:nvPr>
            <p:ph type="sldNum" sz="quarter" idx="10"/>
          </p:nvPr>
        </p:nvSpPr>
        <p:spPr/>
        <p:txBody>
          <a:bodyPr/>
          <a:lstStyle/>
          <a:p>
            <a:fld id="{35E676A0-33B1-4B4B-B1AA-B0B917FCAA93}" type="slidenum">
              <a:rPr lang="en-US" smtClean="0"/>
              <a:t>4</a:t>
            </a:fld>
            <a:endParaRPr lang="en-US"/>
          </a:p>
        </p:txBody>
      </p:sp>
    </p:spTree>
    <p:extLst>
      <p:ext uri="{BB962C8B-B14F-4D97-AF65-F5344CB8AC3E}">
        <p14:creationId xmlns:p14="http://schemas.microsoft.com/office/powerpoint/2010/main" val="5095985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smtClean="0"/>
              <a:t>Ive</a:t>
            </a:r>
            <a:r>
              <a:rPr lang="en-US" b="1" dirty="0" smtClean="0"/>
              <a:t> shown latency,</a:t>
            </a:r>
            <a:r>
              <a:rPr lang="en-US" b="1" baseline="0" dirty="0" smtClean="0"/>
              <a:t> n</a:t>
            </a:r>
            <a:r>
              <a:rPr lang="en-US" b="1" dirty="0" smtClean="0"/>
              <a:t>ow lets look at t he </a:t>
            </a:r>
            <a:r>
              <a:rPr lang="en-US" b="1" dirty="0" err="1" smtClean="0"/>
              <a:t>intereference</a:t>
            </a:r>
            <a:r>
              <a:rPr lang="en-US" b="1" dirty="0" smtClean="0"/>
              <a:t> resulting</a:t>
            </a:r>
            <a:r>
              <a:rPr lang="en-US" b="1" baseline="0" dirty="0" smtClean="0"/>
              <a:t> from different types of PUFs. DRAM retention PUF we have to disable refresh at the channel granularity. We can use retention </a:t>
            </a:r>
            <a:r>
              <a:rPr lang="en-US" b="1" baseline="0" dirty="0" err="1" smtClean="0"/>
              <a:t>puf</a:t>
            </a:r>
            <a:r>
              <a:rPr lang="en-US" b="1" baseline="0" dirty="0" smtClean="0"/>
              <a:t> that leads to high interference, there is stall when accessing a huge channel. </a:t>
            </a:r>
          </a:p>
          <a:p>
            <a:endParaRPr lang="en-US" b="1" baseline="0" dirty="0" smtClean="0"/>
          </a:p>
          <a:p>
            <a:r>
              <a:rPr lang="en-US" b="1" baseline="0" dirty="0" smtClean="0"/>
              <a:t>Discuss the high refresh overhead. Disable refresh at the channel granularity.  Since it has to evaluate over a long period of time, there is high interference. </a:t>
            </a:r>
          </a:p>
          <a:p>
            <a:endParaRPr lang="en-US" b="1" baseline="0" dirty="0" smtClean="0"/>
          </a:p>
          <a:p>
            <a:r>
              <a:rPr lang="en-US" b="1" baseline="0" dirty="0" smtClean="0"/>
              <a:t>In contrast, DRAM latency PUF has low system interference because first you don't have to disable refresh, and can access the channel. </a:t>
            </a:r>
          </a:p>
          <a:p>
            <a:r>
              <a:rPr lang="en-US" b="1" baseline="0" dirty="0" smtClean="0"/>
              <a:t>- &gt; TODO: here we just remove the refresh overhead from retention PUF. DRAM </a:t>
            </a:r>
            <a:r>
              <a:rPr lang="en-US" b="1" baseline="0" dirty="0" err="1" smtClean="0"/>
              <a:t>LAtency</a:t>
            </a:r>
            <a:r>
              <a:rPr lang="en-US" b="1" baseline="0" dirty="0" smtClean="0"/>
              <a:t> </a:t>
            </a:r>
            <a:r>
              <a:rPr lang="en-US" b="1" baseline="0" dirty="0" err="1" smtClean="0"/>
              <a:t>puf</a:t>
            </a:r>
            <a:r>
              <a:rPr lang="en-US" b="1" baseline="0" dirty="0" smtClean="0"/>
              <a:t> gets rid of both of these overheads. Short evaluation time, and we don't have to issue manual refresh operations not present at all. Some </a:t>
            </a:r>
            <a:r>
              <a:rPr lang="en-US" b="1" baseline="0" dirty="0" err="1" smtClean="0"/>
              <a:t>ovperations</a:t>
            </a:r>
            <a:r>
              <a:rPr lang="en-US" b="1" baseline="0" dirty="0" smtClean="0"/>
              <a:t> need to be </a:t>
            </a:r>
            <a:r>
              <a:rPr lang="en-US" b="1" baseline="0" dirty="0" err="1" smtClean="0"/>
              <a:t>ruced</a:t>
            </a:r>
            <a:r>
              <a:rPr lang="en-US" b="1" baseline="0" dirty="0" smtClean="0"/>
              <a:t> latency, but those can be done. </a:t>
            </a:r>
          </a:p>
          <a:p>
            <a:endParaRPr lang="en-US" b="1" baseline="0" dirty="0" smtClean="0"/>
          </a:p>
          <a:p>
            <a:endParaRPr lang="en-US" b="1" baseline="0" dirty="0" smtClean="0"/>
          </a:p>
          <a:p>
            <a:r>
              <a:rPr lang="en-US" b="1" baseline="0" dirty="0" smtClean="0"/>
              <a:t>one implementation is this. Others have high overhead. </a:t>
            </a:r>
          </a:p>
          <a:p>
            <a:endParaRPr lang="en-US" b="1" baseline="0" dirty="0" smtClean="0"/>
          </a:p>
          <a:p>
            <a:endParaRPr lang="en-US" b="1" baseline="0" dirty="0" smtClean="0"/>
          </a:p>
          <a:p>
            <a:r>
              <a:rPr lang="en-US" b="1" baseline="0" dirty="0" smtClean="0"/>
              <a:t>TODO: </a:t>
            </a:r>
          </a:p>
          <a:p>
            <a:r>
              <a:rPr lang="en-US" b="1" baseline="0" dirty="0" smtClean="0"/>
              <a:t>know how the refresh operation works.</a:t>
            </a:r>
            <a:endParaRPr lang="en-US" b="1" dirty="0"/>
          </a:p>
        </p:txBody>
      </p:sp>
      <p:sp>
        <p:nvSpPr>
          <p:cNvPr id="4" name="Slide Number Placeholder 3"/>
          <p:cNvSpPr>
            <a:spLocks noGrp="1"/>
          </p:cNvSpPr>
          <p:nvPr>
            <p:ph type="sldNum" sz="quarter" idx="10"/>
          </p:nvPr>
        </p:nvSpPr>
        <p:spPr/>
        <p:txBody>
          <a:bodyPr/>
          <a:lstStyle/>
          <a:p>
            <a:fld id="{35E676A0-33B1-4B4B-B1AA-B0B917FCAA93}" type="slidenum">
              <a:rPr lang="en-US" smtClean="0"/>
              <a:t>41</a:t>
            </a:fld>
            <a:endParaRPr lang="en-US"/>
          </a:p>
        </p:txBody>
      </p:sp>
    </p:spTree>
    <p:extLst>
      <p:ext uri="{BB962C8B-B14F-4D97-AF65-F5344CB8AC3E}">
        <p14:creationId xmlns:p14="http://schemas.microsoft.com/office/powerpoint/2010/main" val="6606101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err="1" smtClean="0"/>
              <a:t>Othlller</a:t>
            </a:r>
            <a:r>
              <a:rPr lang="en-US" b="0" baseline="0" dirty="0" smtClean="0"/>
              <a:t> results that are included in the paper include the following: </a:t>
            </a:r>
          </a:p>
          <a:p>
            <a:r>
              <a:rPr lang="en-US" b="1" baseline="0" dirty="0" smtClean="0"/>
              <a:t>[CLICK]</a:t>
            </a:r>
            <a:r>
              <a:rPr lang="en-US" b="0" baseline="0" dirty="0" smtClean="0"/>
              <a:t> An analysis on how the DRAM latency PUF meets the basic requirements for an effective PUF.</a:t>
            </a:r>
            <a:endParaRPr lang="en-US" b="1" baseline="0" dirty="0" smtClean="0"/>
          </a:p>
          <a:p>
            <a:r>
              <a:rPr lang="en-US" b="1" baseline="0" dirty="0" smtClean="0"/>
              <a:t>[CLICK] </a:t>
            </a:r>
            <a:r>
              <a:rPr lang="en-US" b="0" baseline="0" dirty="0" smtClean="0"/>
              <a:t>A detailed analysis on</a:t>
            </a:r>
            <a:endParaRPr lang="en-US" b="1" baseline="0" dirty="0" smtClean="0"/>
          </a:p>
          <a:p>
            <a:r>
              <a:rPr lang="en-US" b="1" baseline="0" dirty="0" smtClean="0"/>
              <a:t>[CLICK] </a:t>
            </a:r>
            <a:r>
              <a:rPr lang="en-US" b="0" baseline="0" dirty="0" smtClean="0"/>
              <a:t>devices from the three major DRAM manufacturers</a:t>
            </a:r>
            <a:endParaRPr lang="en-US" b="1" baseline="0" dirty="0" smtClean="0"/>
          </a:p>
          <a:p>
            <a:r>
              <a:rPr lang="en-US" b="1" baseline="0" dirty="0" smtClean="0"/>
              <a:t>[CLICK]</a:t>
            </a:r>
            <a:r>
              <a:rPr lang="en-US" b="0" baseline="0" dirty="0" smtClean="0"/>
              <a:t> the evaluation time of a DRAM latency PUF </a:t>
            </a:r>
            <a:endParaRPr lang="en-US" b="1" baseline="0" dirty="0" smtClean="0"/>
          </a:p>
          <a:p>
            <a:r>
              <a:rPr lang="en-US" b="1" baseline="0" dirty="0" smtClean="0"/>
              <a:t>[CLICK] </a:t>
            </a:r>
            <a:r>
              <a:rPr lang="en-US" b="0" baseline="0" dirty="0" smtClean="0"/>
              <a:t>A further discussion on</a:t>
            </a:r>
            <a:endParaRPr lang="en-US" b="1" baseline="0" dirty="0" smtClean="0"/>
          </a:p>
          <a:p>
            <a:r>
              <a:rPr lang="en-US" b="1" baseline="0" dirty="0" smtClean="0"/>
              <a:t>[CLICK]</a:t>
            </a:r>
            <a:r>
              <a:rPr lang="en-US" b="0" baseline="0" dirty="0" smtClean="0"/>
              <a:t> how one could optimize a DRAM retention PUF </a:t>
            </a:r>
            <a:endParaRPr lang="en-US" b="1" baseline="0" dirty="0" smtClean="0"/>
          </a:p>
          <a:p>
            <a:r>
              <a:rPr lang="en-US" b="1" baseline="0" dirty="0" smtClean="0"/>
              <a:t>[CLICK]</a:t>
            </a:r>
            <a:r>
              <a:rPr lang="en-US" b="0" baseline="0" dirty="0" smtClean="0"/>
              <a:t> the system interference of both DRAM retention and latency PUFs</a:t>
            </a:r>
            <a:endParaRPr lang="en-US" b="1" baseline="0" dirty="0" smtClean="0"/>
          </a:p>
          <a:p>
            <a:r>
              <a:rPr lang="en-US" b="1" baseline="0" dirty="0" smtClean="0"/>
              <a:t>[CLICK]</a:t>
            </a:r>
            <a:r>
              <a:rPr lang="en-US" b="0" baseline="0" dirty="0" smtClean="0"/>
              <a:t> an algorithm for quickly and reliably evaluating DRAM latency PUFs</a:t>
            </a:r>
            <a:endParaRPr lang="en-US" b="1" baseline="0" dirty="0" smtClean="0"/>
          </a:p>
          <a:p>
            <a:r>
              <a:rPr lang="en-US" b="1" baseline="0" dirty="0" smtClean="0"/>
              <a:t>[CLICK]</a:t>
            </a:r>
            <a:r>
              <a:rPr lang="en-US" b="0" baseline="0" dirty="0" smtClean="0"/>
              <a:t> design considerations for a DRAM latency PUF</a:t>
            </a:r>
          </a:p>
          <a:p>
            <a:endParaRPr lang="en-US" b="0" baseline="0" dirty="0" smtClean="0"/>
          </a:p>
          <a:p>
            <a:endParaRPr lang="en-US" b="0" baseline="0" dirty="0" smtClean="0"/>
          </a:p>
          <a:p>
            <a:endParaRPr lang="en-US" b="0" baseline="0" dirty="0" smtClean="0"/>
          </a:p>
          <a:p>
            <a:endParaRPr lang="en-US" dirty="0"/>
          </a:p>
        </p:txBody>
      </p:sp>
      <p:sp>
        <p:nvSpPr>
          <p:cNvPr id="4" name="Slide Number Placeholder 3"/>
          <p:cNvSpPr>
            <a:spLocks noGrp="1"/>
          </p:cNvSpPr>
          <p:nvPr>
            <p:ph type="sldNum" sz="quarter" idx="10"/>
          </p:nvPr>
        </p:nvSpPr>
        <p:spPr/>
        <p:txBody>
          <a:bodyPr/>
          <a:lstStyle/>
          <a:p>
            <a:fld id="{35E676A0-33B1-4B4B-B1AA-B0B917FCAA93}" type="slidenum">
              <a:rPr lang="en-US" smtClean="0"/>
              <a:t>42</a:t>
            </a:fld>
            <a:endParaRPr lang="en-US"/>
          </a:p>
        </p:txBody>
      </p:sp>
    </p:spTree>
    <p:extLst>
      <p:ext uri="{BB962C8B-B14F-4D97-AF65-F5344CB8AC3E}">
        <p14:creationId xmlns:p14="http://schemas.microsoft.com/office/powerpoint/2010/main" val="8940402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conclude, I will go over a brief summary of our work</a:t>
            </a:r>
            <a:endParaRPr lang="en-US" dirty="0"/>
          </a:p>
        </p:txBody>
      </p:sp>
      <p:sp>
        <p:nvSpPr>
          <p:cNvPr id="4" name="Slide Number Placeholder 3"/>
          <p:cNvSpPr>
            <a:spLocks noGrp="1"/>
          </p:cNvSpPr>
          <p:nvPr>
            <p:ph type="sldNum" sz="quarter" idx="10"/>
          </p:nvPr>
        </p:nvSpPr>
        <p:spPr/>
        <p:txBody>
          <a:bodyPr/>
          <a:lstStyle/>
          <a:p>
            <a:fld id="{35E676A0-33B1-4B4B-B1AA-B0B917FCAA93}" type="slidenum">
              <a:rPr lang="en-US" smtClean="0"/>
              <a:t>43</a:t>
            </a:fld>
            <a:endParaRPr lang="en-US"/>
          </a:p>
        </p:txBody>
      </p:sp>
    </p:spTree>
    <p:extLst>
      <p:ext uri="{BB962C8B-B14F-4D97-AF65-F5344CB8AC3E}">
        <p14:creationId xmlns:p14="http://schemas.microsoft.com/office/powerpoint/2010/main" val="21344353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begin, I</a:t>
            </a:r>
            <a:r>
              <a:rPr lang="en-US" baseline="0" dirty="0" smtClean="0"/>
              <a:t> will give a brief overview. </a:t>
            </a:r>
            <a:r>
              <a:rPr lang="en-US" b="1" baseline="0" dirty="0" smtClean="0"/>
              <a:t>[CLICK]</a:t>
            </a:r>
            <a:r>
              <a:rPr lang="en-US" baseline="0" dirty="0" smtClean="0"/>
              <a:t> Our motivation is that we can </a:t>
            </a:r>
            <a:r>
              <a:rPr lang="en-US" b="1" baseline="0" dirty="0" smtClean="0"/>
              <a:t>[CLICK]</a:t>
            </a:r>
            <a:r>
              <a:rPr lang="en-US" baseline="0" dirty="0" smtClean="0"/>
              <a:t> </a:t>
            </a:r>
            <a:r>
              <a:rPr lang="en-US" b="0" baseline="0" dirty="0" smtClean="0"/>
              <a:t>authenticate a system via unique signatures if we can evaluate a Physical </a:t>
            </a:r>
            <a:r>
              <a:rPr lang="en-US" b="0" baseline="0" dirty="0" err="1" smtClean="0"/>
              <a:t>Unclonable</a:t>
            </a:r>
            <a:r>
              <a:rPr lang="en-US" b="0" baseline="0" dirty="0" smtClean="0"/>
              <a:t> Function (PUF) on it</a:t>
            </a:r>
            <a:r>
              <a:rPr lang="en-US" baseline="0" dirty="0" smtClean="0"/>
              <a:t>. </a:t>
            </a:r>
            <a:r>
              <a:rPr lang="en-US" b="1" baseline="0" dirty="0" smtClean="0"/>
              <a:t>[CLICK]</a:t>
            </a:r>
            <a:r>
              <a:rPr lang="en-US" b="0" baseline="0" dirty="0" smtClean="0"/>
              <a:t> These signatures or PUF responses reflect inherent properties of a device making it unique to the DRAM device generating it. </a:t>
            </a:r>
            <a:r>
              <a:rPr lang="en-US" b="1" baseline="0" dirty="0" smtClean="0"/>
              <a:t>[CLICK]</a:t>
            </a:r>
            <a:r>
              <a:rPr lang="en-US" b="0" baseline="0" dirty="0" smtClean="0"/>
              <a:t> DRAM memory technology is widely used today and has significantly many units that can be used in PUF evaluation, which makes it a promising substrate to evaluate PUFs on. A DRAM PUF would enable you to authenticate any system with a DRAM device on it.</a:t>
            </a:r>
            <a:r>
              <a:rPr lang="en-US" baseline="0" dirty="0" smtClean="0"/>
              <a:t> </a:t>
            </a:r>
            <a:r>
              <a:rPr lang="en-US" b="1" baseline="0" dirty="0" smtClean="0"/>
              <a:t>[CLICK] </a:t>
            </a:r>
            <a:r>
              <a:rPr lang="en-US" b="0" baseline="0" dirty="0" smtClean="0"/>
              <a:t>The main problem is that current DRAM PUFs are either slow, taking on the order of minutes to evaluate, require a DRAM reboot, or require additional custom hardware and cannot be used on commodity DRAM devices. </a:t>
            </a:r>
            <a:r>
              <a:rPr lang="en-US" b="1" baseline="0" dirty="0" smtClean="0"/>
              <a:t>[CLICK] </a:t>
            </a:r>
            <a:r>
              <a:rPr lang="en-US" b="0" baseline="0" dirty="0" smtClean="0"/>
              <a:t>To this end</a:t>
            </a:r>
            <a:r>
              <a:rPr lang="en-US" b="1" baseline="0" dirty="0" smtClean="0"/>
              <a:t> </a:t>
            </a:r>
            <a:r>
              <a:rPr lang="en-US" b="0" baseline="0" dirty="0" smtClean="0"/>
              <a:t>the goal of this work is to develop a novel and effective PUF for commodity DRAM devices that can be evaluated with low latency and low system interference across all operating temperatures. </a:t>
            </a:r>
            <a:r>
              <a:rPr lang="en-US" b="1" baseline="0" dirty="0" smtClean="0"/>
              <a:t>[CLICK] </a:t>
            </a:r>
            <a:r>
              <a:rPr lang="en-US" b="0" baseline="0" dirty="0" smtClean="0"/>
              <a:t>Our key idea is to reduce DRAM read access latency below the reliable datasheet specifications using software-only system calls in order to exploit the resulting error patterns as unique identifiers. We can do this because we observe that we get reliable and consistent error patterns as a result that can be used as a PUF responses</a:t>
            </a:r>
            <a:r>
              <a:rPr lang="en-US" b="0" i="1" u="none" baseline="0" dirty="0" smtClean="0"/>
              <a:t> </a:t>
            </a:r>
            <a:r>
              <a:rPr lang="en-US" b="1" baseline="0" dirty="0" smtClean="0"/>
              <a:t>[CLICK] </a:t>
            </a:r>
            <a:r>
              <a:rPr lang="en-US" b="0" baseline="0" dirty="0" smtClean="0"/>
              <a:t>We experimentally characterize 223 real LPDDR4 DRAM devices, and show that DRAM latency PUFs satisfy the requirements of an effective PUF</a:t>
            </a:r>
            <a:r>
              <a:rPr lang="en-US" sz="1200" b="0" i="0" kern="1200" baseline="0" dirty="0" smtClean="0">
                <a:solidFill>
                  <a:schemeClr val="tx1"/>
                </a:solidFill>
                <a:effectLst/>
                <a:latin typeface="+mn-lt"/>
                <a:ea typeface="+mn-ea"/>
                <a:cs typeface="+mn-cs"/>
              </a:rPr>
              <a:t> </a:t>
            </a:r>
            <a:r>
              <a:rPr lang="en-US" sz="1200" b="1" i="0" kern="1200" baseline="0" dirty="0" smtClean="0">
                <a:solidFill>
                  <a:schemeClr val="tx1"/>
                </a:solidFill>
                <a:effectLst/>
                <a:latin typeface="+mn-lt"/>
                <a:ea typeface="+mn-ea"/>
                <a:cs typeface="+mn-cs"/>
              </a:rPr>
              <a:t>[CLICK]</a:t>
            </a:r>
            <a:r>
              <a:rPr lang="en-US" sz="1200" b="0" i="0" kern="1200" baseline="0" dirty="0" smtClean="0">
                <a:solidFill>
                  <a:schemeClr val="tx1"/>
                </a:solidFill>
                <a:effectLst/>
                <a:latin typeface="+mn-lt"/>
                <a:ea typeface="+mn-ea"/>
                <a:cs typeface="+mn-cs"/>
              </a:rPr>
              <a:t> </a:t>
            </a:r>
            <a:r>
              <a:rPr lang="en-US" b="0" baseline="0" dirty="0" smtClean="0"/>
              <a:t>We also find that the DRAM latency PUF can be evaluated in 88.2 </a:t>
            </a:r>
            <a:r>
              <a:rPr lang="en-US" b="0" baseline="0" dirty="0" err="1" smtClean="0"/>
              <a:t>ms</a:t>
            </a:r>
            <a:r>
              <a:rPr lang="en-US" b="0" baseline="0" dirty="0" smtClean="0"/>
              <a:t> on average regardless of temperature. Since the evaluation time of prior DRAM PUFs depends on temperature, there is a large tradeoff space. However, we determine that we still achieve a speedup orders of magnitude larger than the prior DRAM PUF proposals at common operating temperatures.</a:t>
            </a:r>
          </a:p>
          <a:p>
            <a:endParaRPr lang="en-US" b="0" baseline="0" dirty="0" smtClean="0"/>
          </a:p>
          <a:p>
            <a:endParaRPr lang="en-US" b="0" baseline="0" dirty="0" smtClean="0"/>
          </a:p>
        </p:txBody>
      </p:sp>
      <p:sp>
        <p:nvSpPr>
          <p:cNvPr id="4" name="Slide Number Placeholder 3"/>
          <p:cNvSpPr>
            <a:spLocks noGrp="1"/>
          </p:cNvSpPr>
          <p:nvPr>
            <p:ph type="sldNum" sz="quarter" idx="10"/>
          </p:nvPr>
        </p:nvSpPr>
        <p:spPr/>
        <p:txBody>
          <a:bodyPr/>
          <a:lstStyle/>
          <a:p>
            <a:fld id="{35E676A0-33B1-4B4B-B1AA-B0B917FCAA93}" type="slidenum">
              <a:rPr lang="en-US" smtClean="0"/>
              <a:t>44</a:t>
            </a:fld>
            <a:endParaRPr lang="en-US"/>
          </a:p>
        </p:txBody>
      </p:sp>
    </p:spTree>
    <p:extLst>
      <p:ext uri="{BB962C8B-B14F-4D97-AF65-F5344CB8AC3E}">
        <p14:creationId xmlns:p14="http://schemas.microsoft.com/office/powerpoint/2010/main" val="17041719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20 Minute</a:t>
            </a:r>
            <a:r>
              <a:rPr lang="en-US" baseline="0" dirty="0" smtClean="0"/>
              <a:t> talk 5 minute questions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Hello, my name is </a:t>
            </a:r>
            <a:r>
              <a:rPr lang="en-US" baseline="0" dirty="0" err="1" smtClean="0"/>
              <a:t>Jeremie</a:t>
            </a:r>
            <a:r>
              <a:rPr lang="en-US" baseline="0" dirty="0" smtClean="0"/>
              <a:t> Kim and I will be presenting the DRAM Latency PUF, a mechanism to quickly evaluate physical </a:t>
            </a:r>
            <a:r>
              <a:rPr lang="en-US" baseline="0" dirty="0" err="1" smtClean="0"/>
              <a:t>unclonable</a:t>
            </a:r>
            <a:r>
              <a:rPr lang="en-US" baseline="0" dirty="0" smtClean="0"/>
              <a:t> functions by exploiting the latency-reliability tradeoff in modern commodity DRAM devices.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EF7F79D3-8C36-4CB5-B03B-F440DA7B71AF}" type="slidenum">
              <a:rPr lang="en-US" smtClean="0"/>
              <a:t>45</a:t>
            </a:fld>
            <a:endParaRPr lang="en-US"/>
          </a:p>
        </p:txBody>
      </p:sp>
    </p:spTree>
    <p:extLst>
      <p:ext uri="{BB962C8B-B14F-4D97-AF65-F5344CB8AC3E}">
        <p14:creationId xmlns:p14="http://schemas.microsoft.com/office/powerpoint/2010/main" val="10633761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Let’s take a look at some of the sources of this variation.</a:t>
            </a:r>
          </a:p>
          <a:p>
            <a:endParaRPr lang="en-US" baseline="0" dirty="0" smtClean="0"/>
          </a:p>
          <a:p>
            <a:r>
              <a:rPr lang="en-US" baseline="0" dirty="0" smtClean="0"/>
              <a:t>[CLICK]</a:t>
            </a:r>
          </a:p>
          <a:p>
            <a:endParaRPr lang="en-US" baseline="0" dirty="0" smtClean="0"/>
          </a:p>
          <a:p>
            <a:r>
              <a:rPr lang="en-US" baseline="0" dirty="0" smtClean="0"/>
              <a:t>First, cell retention times depend on process variation and vary dynamically with changes in voltage and </a:t>
            </a:r>
            <a:r>
              <a:rPr lang="en-US" baseline="0" dirty="0" err="1" smtClean="0"/>
              <a:t>temeperature</a:t>
            </a:r>
            <a:r>
              <a:rPr lang="en-US" baseline="0" dirty="0" smtClean="0"/>
              <a:t>.</a:t>
            </a:r>
          </a:p>
          <a:p>
            <a:endParaRPr lang="en-US" baseline="0" dirty="0" smtClean="0"/>
          </a:p>
          <a:p>
            <a:r>
              <a:rPr lang="en-US" baseline="0" dirty="0" smtClean="0"/>
              <a:t>[CLICK]</a:t>
            </a:r>
          </a:p>
          <a:p>
            <a:endParaRPr lang="en-US" baseline="0" dirty="0" smtClean="0"/>
          </a:p>
          <a:p>
            <a:r>
              <a:rPr lang="en-US" baseline="0" dirty="0" smtClean="0"/>
              <a:t>Second, data pattern dependence effects mean that the retention time of a cell depends on the value programmed into the cell and its neighbors.</a:t>
            </a:r>
          </a:p>
          <a:p>
            <a:endParaRPr lang="en-US" baseline="0" dirty="0" smtClean="0"/>
          </a:p>
          <a:p>
            <a:r>
              <a:rPr lang="en-US" baseline="0" dirty="0" smtClean="0"/>
              <a:t>For example, a DRAM containing all 1’s would have a different set of failures than if it contained all 0’s</a:t>
            </a:r>
          </a:p>
          <a:p>
            <a:endParaRPr lang="en-US" baseline="0" dirty="0" smtClean="0"/>
          </a:p>
          <a:p>
            <a:r>
              <a:rPr lang="en-US" baseline="0" dirty="0" smtClean="0"/>
              <a:t>[CLICK]</a:t>
            </a:r>
          </a:p>
          <a:p>
            <a:endParaRPr lang="en-US" baseline="0" dirty="0" smtClean="0"/>
          </a:p>
          <a:p>
            <a:r>
              <a:rPr lang="en-US" baseline="0" dirty="0" smtClean="0"/>
              <a:t>Third, variable retention time effects mean that the retention times of cells change randomly, and more importantly, unpredictably, over time</a:t>
            </a:r>
          </a:p>
          <a:p>
            <a:endParaRPr lang="en-US" baseline="0" dirty="0" smtClean="0"/>
          </a:p>
          <a:p>
            <a:r>
              <a:rPr lang="en-US" baseline="0" dirty="0" smtClean="0"/>
              <a:t>This is due to a combination of various circuit level effects</a:t>
            </a:r>
          </a:p>
          <a:p>
            <a:endParaRPr lang="en-US" baseline="0" dirty="0" smtClean="0"/>
          </a:p>
          <a:p>
            <a:r>
              <a:rPr lang="en-US" baseline="0" dirty="0" smtClean="0"/>
              <a:t>And prior work has shown that VRT effects make ECC necessary to operate at a longer refresh interval.</a:t>
            </a:r>
          </a:p>
          <a:p>
            <a:endParaRPr lang="en-US" baseline="0" dirty="0" smtClean="0"/>
          </a:p>
          <a:p>
            <a:r>
              <a:rPr lang="en-US" baseline="0" dirty="0" smtClean="0"/>
              <a:t>[END]</a:t>
            </a:r>
          </a:p>
        </p:txBody>
      </p:sp>
      <p:sp>
        <p:nvSpPr>
          <p:cNvPr id="4" name="Slide Number Placeholder 3"/>
          <p:cNvSpPr>
            <a:spLocks noGrp="1"/>
          </p:cNvSpPr>
          <p:nvPr>
            <p:ph type="sldNum" sz="quarter" idx="10"/>
          </p:nvPr>
        </p:nvSpPr>
        <p:spPr/>
        <p:txBody>
          <a:bodyPr/>
          <a:lstStyle/>
          <a:p>
            <a:fld id="{EF7F79D3-8C36-4CB5-B03B-F440DA7B71AF}" type="slidenum">
              <a:rPr lang="en-US" smtClean="0"/>
              <a:t>58</a:t>
            </a:fld>
            <a:endParaRPr lang="en-US"/>
          </a:p>
        </p:txBody>
      </p:sp>
    </p:spTree>
    <p:extLst>
      <p:ext uri="{BB962C8B-B14F-4D97-AF65-F5344CB8AC3E}">
        <p14:creationId xmlns:p14="http://schemas.microsoft.com/office/powerpoint/2010/main" val="4321690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Here is some data we collected </a:t>
            </a:r>
            <a:r>
              <a:rPr lang="en-US" b="1" baseline="0" dirty="0" smtClean="0"/>
              <a:t>from a representative chip at a fixed refresh interval of 2048ms.</a:t>
            </a:r>
          </a:p>
          <a:p>
            <a:endParaRPr lang="en-US" b="1" baseline="0" dirty="0" smtClean="0"/>
          </a:p>
          <a:p>
            <a:r>
              <a:rPr lang="en-US" b="0" baseline="0" dirty="0" smtClean="0"/>
              <a:t>We show the number of new failing cells discovered by continuously profiling over 6 days.</a:t>
            </a:r>
          </a:p>
          <a:p>
            <a:endParaRPr lang="en-US" b="0" baseline="0" dirty="0" smtClean="0"/>
          </a:p>
          <a:p>
            <a:r>
              <a:rPr lang="en-US" b="0" baseline="0" dirty="0" smtClean="0"/>
              <a:t>[CLICK]</a:t>
            </a:r>
          </a:p>
          <a:p>
            <a:endParaRPr lang="en-US" b="0" baseline="0" dirty="0" smtClean="0"/>
          </a:p>
          <a:p>
            <a:r>
              <a:rPr lang="en-US" b="0" baseline="0" dirty="0" smtClean="0"/>
              <a:t>We see that new failing cells continue to appear over time.</a:t>
            </a:r>
          </a:p>
          <a:p>
            <a:endParaRPr lang="en-US" b="0" baseline="0" dirty="0" smtClean="0"/>
          </a:p>
          <a:p>
            <a:r>
              <a:rPr lang="en-US" b="0" baseline="0" dirty="0" smtClean="0"/>
              <a:t>We attribute these to variable retention time effects, which mean that </a:t>
            </a:r>
            <a:r>
              <a:rPr lang="en-US" b="1" baseline="0" dirty="0" smtClean="0"/>
              <a:t>cells can randomly change retention times at any point</a:t>
            </a:r>
            <a:r>
              <a:rPr lang="en-US" b="0" baseline="0" dirty="0" smtClean="0"/>
              <a:t>.</a:t>
            </a:r>
          </a:p>
          <a:p>
            <a:endParaRPr lang="en-US" b="0" baseline="0" dirty="0" smtClean="0"/>
          </a:p>
          <a:p>
            <a:r>
              <a:rPr lang="en-US" b="0" baseline="0" dirty="0" smtClean="0"/>
              <a:t>[CLICK]</a:t>
            </a:r>
          </a:p>
          <a:p>
            <a:endParaRPr lang="en-US" b="0" baseline="0" dirty="0" smtClean="0"/>
          </a:p>
          <a:p>
            <a:r>
              <a:rPr lang="en-US" b="0" baseline="0" dirty="0" smtClean="0"/>
              <a:t>This shows that the set of failing cells </a:t>
            </a:r>
            <a:r>
              <a:rPr lang="en-US" b="1" baseline="0" dirty="0" smtClean="0"/>
              <a:t>we find at 2048ms</a:t>
            </a:r>
            <a:r>
              <a:rPr lang="en-US" b="0" baseline="0" dirty="0" smtClean="0"/>
              <a:t> changes over time</a:t>
            </a:r>
          </a:p>
          <a:p>
            <a:endParaRPr lang="en-US" b="0" baseline="0" dirty="0" smtClean="0"/>
          </a:p>
          <a:p>
            <a:r>
              <a:rPr lang="en-US" b="0" baseline="0" dirty="0" smtClean="0"/>
              <a:t>[CLICK]</a:t>
            </a:r>
          </a:p>
          <a:p>
            <a:endParaRPr lang="en-US" b="0" baseline="0" dirty="0" smtClean="0"/>
          </a:p>
          <a:p>
            <a:r>
              <a:rPr lang="en-US" b="0" baseline="0" dirty="0" smtClean="0"/>
              <a:t>This means that error correction codes and online profiling are necessary to manage new failing cells that continue to appear</a:t>
            </a:r>
          </a:p>
          <a:p>
            <a:endParaRPr lang="en-US" b="0" baseline="0" dirty="0" smtClean="0"/>
          </a:p>
          <a:p>
            <a:r>
              <a:rPr lang="en-US" b="0" baseline="0" dirty="0" smtClean="0"/>
              <a:t>[END]</a:t>
            </a:r>
            <a:endParaRPr lang="tr-TR" b="0" baseline="0" dirty="0" smtClean="0"/>
          </a:p>
        </p:txBody>
      </p:sp>
      <p:sp>
        <p:nvSpPr>
          <p:cNvPr id="4" name="Slide Number Placeholder 3"/>
          <p:cNvSpPr>
            <a:spLocks noGrp="1"/>
          </p:cNvSpPr>
          <p:nvPr>
            <p:ph type="sldNum" sz="quarter" idx="10"/>
          </p:nvPr>
        </p:nvSpPr>
        <p:spPr/>
        <p:txBody>
          <a:bodyPr/>
          <a:lstStyle/>
          <a:p>
            <a:fld id="{EF7F79D3-8C36-4CB5-B03B-F440DA7B71AF}" type="slidenum">
              <a:rPr lang="en-US" smtClean="0"/>
              <a:t>59</a:t>
            </a:fld>
            <a:endParaRPr lang="en-US"/>
          </a:p>
        </p:txBody>
      </p:sp>
    </p:spTree>
    <p:extLst>
      <p:ext uri="{BB962C8B-B14F-4D97-AF65-F5344CB8AC3E}">
        <p14:creationId xmlns:p14="http://schemas.microsoft.com/office/powerpoint/2010/main" val="13272661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another study, we analyzed the failure probability of individual cells.</a:t>
            </a:r>
          </a:p>
          <a:p>
            <a:endParaRPr lang="en-US" baseline="0" dirty="0" smtClean="0"/>
          </a:p>
          <a:p>
            <a:r>
              <a:rPr lang="en-US" baseline="0" dirty="0" smtClean="0"/>
              <a:t>Here we show the </a:t>
            </a:r>
            <a:r>
              <a:rPr lang="en-US" b="1" baseline="0" dirty="0" smtClean="0"/>
              <a:t>probability of read failure for a single cell </a:t>
            </a:r>
            <a:r>
              <a:rPr lang="en-US" baseline="0" dirty="0" smtClean="0"/>
              <a:t>over different refresh intervals</a:t>
            </a:r>
          </a:p>
          <a:p>
            <a:endParaRPr lang="en-US" baseline="0" dirty="0" smtClean="0"/>
          </a:p>
          <a:p>
            <a:r>
              <a:rPr lang="en-US" baseline="0" dirty="0" smtClean="0"/>
              <a:t>We show an idealized cell, with never fails below 3.5 seconds, but always fails above 3.5s</a:t>
            </a:r>
          </a:p>
          <a:p>
            <a:endParaRPr lang="en-US" baseline="0" dirty="0" smtClean="0"/>
          </a:p>
          <a:p>
            <a:r>
              <a:rPr lang="en-US" baseline="0" dirty="0" smtClean="0"/>
              <a:t>We can say that this cell has a retention time of 3.5s.</a:t>
            </a:r>
          </a:p>
          <a:p>
            <a:endParaRPr lang="en-US" baseline="0" dirty="0" smtClean="0"/>
          </a:p>
          <a:p>
            <a:r>
              <a:rPr lang="en-US" baseline="0" dirty="0" smtClean="0"/>
              <a:t>[CLICK]</a:t>
            </a:r>
          </a:p>
          <a:p>
            <a:endParaRPr lang="en-US" baseline="0" dirty="0" smtClean="0"/>
          </a:p>
          <a:p>
            <a:r>
              <a:rPr lang="en-US" baseline="0" dirty="0" smtClean="0"/>
              <a:t>However, we find that real cells look more like the blue cartoon, which follows a normal distribution with a mean at 3.5s.</a:t>
            </a:r>
          </a:p>
          <a:p>
            <a:endParaRPr lang="en-US" baseline="0" dirty="0" smtClean="0"/>
          </a:p>
          <a:p>
            <a:r>
              <a:rPr lang="en-US" baseline="0" dirty="0" smtClean="0"/>
              <a:t>Note that even below 3.5s, there is a nonzero probability of the cell failing.</a:t>
            </a:r>
          </a:p>
          <a:p>
            <a:endParaRPr lang="en-US" baseline="0" dirty="0" smtClean="0"/>
          </a:p>
          <a:p>
            <a:r>
              <a:rPr lang="en-US" baseline="0" dirty="0" smtClean="0"/>
              <a:t>[END]</a:t>
            </a:r>
            <a:endParaRPr lang="tr-TR" baseline="0" dirty="0" smtClean="0"/>
          </a:p>
        </p:txBody>
      </p:sp>
      <p:sp>
        <p:nvSpPr>
          <p:cNvPr id="4" name="Slide Number Placeholder 3"/>
          <p:cNvSpPr>
            <a:spLocks noGrp="1"/>
          </p:cNvSpPr>
          <p:nvPr>
            <p:ph type="sldNum" sz="quarter" idx="10"/>
          </p:nvPr>
        </p:nvSpPr>
        <p:spPr/>
        <p:txBody>
          <a:bodyPr/>
          <a:lstStyle/>
          <a:p>
            <a:fld id="{EF7F79D3-8C36-4CB5-B03B-F440DA7B71AF}" type="slidenum">
              <a:rPr lang="en-US" smtClean="0"/>
              <a:t>60</a:t>
            </a:fld>
            <a:endParaRPr lang="en-US"/>
          </a:p>
        </p:txBody>
      </p:sp>
    </p:spTree>
    <p:extLst>
      <p:ext uri="{BB962C8B-B14F-4D97-AF65-F5344CB8AC3E}">
        <p14:creationId xmlns:p14="http://schemas.microsoft.com/office/powerpoint/2010/main" val="8279081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TEMPERATURE </a:t>
            </a:r>
            <a:r>
              <a:rPr lang="en-US" b="1" baseline="0" dirty="0" err="1" smtClean="0"/>
              <a:t>TEMPERATURE</a:t>
            </a:r>
            <a:r>
              <a:rPr lang="en-US" b="1" baseline="0" dirty="0" smtClean="0"/>
              <a:t> </a:t>
            </a:r>
            <a:r>
              <a:rPr lang="en-US" b="1" baseline="0" dirty="0" err="1" smtClean="0"/>
              <a:t>TEMPERATURE</a:t>
            </a:r>
            <a:r>
              <a:rPr lang="en-US" b="1" baseline="0" dirty="0" smtClean="0"/>
              <a:t> </a:t>
            </a:r>
            <a:r>
              <a:rPr lang="en-US" b="1" baseline="0" dirty="0" err="1" smtClean="0"/>
              <a:t>TEMPERATURE</a:t>
            </a:r>
            <a:r>
              <a:rPr lang="en-US" b="1" baseline="0" dirty="0" smtClean="0"/>
              <a:t> </a:t>
            </a:r>
            <a:r>
              <a:rPr lang="en-US" b="1" baseline="0" dirty="0" err="1" smtClean="0"/>
              <a:t>TEMPERATURE</a:t>
            </a:r>
            <a:r>
              <a:rPr lang="en-US" b="1" baseline="0" dirty="0" smtClean="0"/>
              <a:t> </a:t>
            </a:r>
            <a:r>
              <a:rPr lang="en-US" b="1" baseline="0" dirty="0" err="1" smtClean="0"/>
              <a:t>TEMPERATURE</a:t>
            </a:r>
            <a:r>
              <a:rPr lang="en-US" b="1" baseline="0" dirty="0" smtClean="0"/>
              <a:t> </a:t>
            </a:r>
            <a:r>
              <a:rPr lang="en-US" b="1" baseline="0" dirty="0" err="1" smtClean="0"/>
              <a:t>TEMPERATURE</a:t>
            </a:r>
            <a:endParaRPr lang="en-US" b="1" baseline="0" dirty="0" smtClean="0"/>
          </a:p>
          <a:p>
            <a:endParaRPr lang="en-US" baseline="0" dirty="0" smtClean="0"/>
          </a:p>
          <a:p>
            <a:r>
              <a:rPr lang="en-US" baseline="0" dirty="0" smtClean="0"/>
              <a:t>Here we show real data from a real chip, </a:t>
            </a:r>
            <a:r>
              <a:rPr lang="en-US" b="1" baseline="0" dirty="0" smtClean="0"/>
              <a:t>[CLICK] </a:t>
            </a:r>
            <a:r>
              <a:rPr lang="en-US" baseline="0" dirty="0" smtClean="0"/>
              <a:t>which we collected by testing how often the cell failed out of 16 trials for different refresh intervals.</a:t>
            </a:r>
          </a:p>
          <a:p>
            <a:endParaRPr lang="en-US" baseline="0" dirty="0" smtClean="0"/>
          </a:p>
          <a:p>
            <a:r>
              <a:rPr lang="en-US" baseline="0" dirty="0" smtClean="0"/>
              <a:t>[CLICK]</a:t>
            </a:r>
          </a:p>
          <a:p>
            <a:endParaRPr lang="en-US" baseline="0" dirty="0" smtClean="0"/>
          </a:p>
          <a:p>
            <a:r>
              <a:rPr lang="en-US" baseline="0" dirty="0" smtClean="0"/>
              <a:t>We now show 8 different cells from the same chip.</a:t>
            </a:r>
          </a:p>
          <a:p>
            <a:endParaRPr lang="en-US" baseline="0" dirty="0" smtClean="0"/>
          </a:p>
          <a:p>
            <a:r>
              <a:rPr lang="en-US" baseline="0" dirty="0" smtClean="0"/>
              <a:t>[CLICK]</a:t>
            </a:r>
          </a:p>
          <a:p>
            <a:endParaRPr lang="en-US" baseline="0" dirty="0" smtClean="0"/>
          </a:p>
          <a:p>
            <a:r>
              <a:rPr lang="en-US" baseline="0" dirty="0" smtClean="0"/>
              <a:t>Suppose we are interested in operating at a refresh interval of 1.7 seconds.</a:t>
            </a:r>
          </a:p>
          <a:p>
            <a:endParaRPr lang="en-US" baseline="0" dirty="0" smtClean="0"/>
          </a:p>
          <a:p>
            <a:r>
              <a:rPr lang="en-US" baseline="0" dirty="0" smtClean="0"/>
              <a:t>[CLICK]</a:t>
            </a:r>
          </a:p>
          <a:p>
            <a:endParaRPr lang="en-US" baseline="0" dirty="0" smtClean="0"/>
          </a:p>
          <a:p>
            <a:r>
              <a:rPr lang="en-US" baseline="0" dirty="0" smtClean="0"/>
              <a:t>We will find 6 cells with a non-negligible probability of failing</a:t>
            </a:r>
          </a:p>
          <a:p>
            <a:endParaRPr lang="en-US" baseline="0" dirty="0" smtClean="0"/>
          </a:p>
          <a:p>
            <a:r>
              <a:rPr lang="en-US" baseline="0" dirty="0" smtClean="0"/>
              <a:t>[CLICK]</a:t>
            </a:r>
          </a:p>
          <a:p>
            <a:endParaRPr lang="en-US" baseline="0" dirty="0" smtClean="0"/>
          </a:p>
          <a:p>
            <a:r>
              <a:rPr lang="en-US" baseline="0" dirty="0" smtClean="0"/>
              <a:t>However, the bottom two cells will be hard to find since they have a low probability of failure at this refresh interval</a:t>
            </a:r>
          </a:p>
          <a:p>
            <a:endParaRPr lang="en-US" baseline="0" dirty="0" smtClean="0"/>
          </a:p>
          <a:p>
            <a:r>
              <a:rPr lang="en-US" baseline="0" dirty="0" smtClean="0"/>
              <a:t>[CLICK]</a:t>
            </a:r>
          </a:p>
          <a:p>
            <a:endParaRPr lang="en-US" baseline="0" dirty="0" smtClean="0"/>
          </a:p>
          <a:p>
            <a:r>
              <a:rPr lang="en-US" baseline="0" dirty="0" smtClean="0"/>
              <a:t>Instead, if we profile at an increased refresh interval, </a:t>
            </a:r>
            <a:r>
              <a:rPr lang="en-US" b="1" baseline="0" dirty="0" smtClean="0"/>
              <a:t>[CLICK]</a:t>
            </a:r>
            <a:r>
              <a:rPr lang="en-US" b="0" baseline="0" dirty="0" smtClean="0"/>
              <a:t> the same cells will be much easier to find since they will have a high probability of failure.</a:t>
            </a:r>
          </a:p>
          <a:p>
            <a:endParaRPr lang="en-US" b="0" baseline="0" dirty="0" smtClean="0"/>
          </a:p>
          <a:p>
            <a:r>
              <a:rPr lang="en-US" b="0" baseline="0" dirty="0" smtClean="0"/>
              <a:t>[CLICK]</a:t>
            </a:r>
          </a:p>
          <a:p>
            <a:endParaRPr lang="en-US" b="0" baseline="0" dirty="0" smtClean="0"/>
          </a:p>
          <a:p>
            <a:r>
              <a:rPr lang="en-US" b="0" baseline="0" dirty="0" smtClean="0"/>
              <a:t>However, we will also identify some additional cells as failing, which can end up being false positives.</a:t>
            </a:r>
          </a:p>
          <a:p>
            <a:endParaRPr lang="en-US" b="0" baseline="0" dirty="0" smtClean="0"/>
          </a:p>
          <a:p>
            <a:r>
              <a:rPr lang="en-US" b="0" baseline="0" dirty="0" smtClean="0"/>
              <a:t>[CLICK]</a:t>
            </a:r>
          </a:p>
          <a:p>
            <a:endParaRPr lang="en-US" b="0" baseline="0" dirty="0" smtClean="0"/>
          </a:p>
          <a:p>
            <a:r>
              <a:rPr lang="en-US" b="0" baseline="0" dirty="0" smtClean="0"/>
              <a:t>We repeat the same analysis for temperature variation and find that cells behave similarly. We show details of this analysis in the paper.</a:t>
            </a:r>
          </a:p>
          <a:p>
            <a:endParaRPr lang="en-US" b="0" baseline="0" dirty="0" smtClean="0"/>
          </a:p>
          <a:p>
            <a:r>
              <a:rPr lang="en-US" b="0" baseline="0" dirty="0" smtClean="0"/>
              <a:t>[CLICK]</a:t>
            </a:r>
          </a:p>
          <a:p>
            <a:endParaRPr lang="en-US" b="0" baseline="0" dirty="0" smtClean="0"/>
          </a:p>
          <a:p>
            <a:r>
              <a:rPr lang="en-US" b="0" baseline="0" dirty="0" smtClean="0"/>
              <a:t>The takeaway here is that any given cell is more likely to fail at a longer refresh interval or a higher temperature.</a:t>
            </a:r>
          </a:p>
          <a:p>
            <a:endParaRPr lang="en-US" b="0" baseline="0" dirty="0" smtClean="0"/>
          </a:p>
          <a:p>
            <a:r>
              <a:rPr lang="en-US" b="0" baseline="0" dirty="0" smtClean="0"/>
              <a:t>[END]</a:t>
            </a:r>
            <a:endParaRPr lang="en-US" baseline="0" dirty="0" smtClean="0"/>
          </a:p>
        </p:txBody>
      </p:sp>
      <p:sp>
        <p:nvSpPr>
          <p:cNvPr id="4" name="Slide Number Placeholder 3"/>
          <p:cNvSpPr>
            <a:spLocks noGrp="1"/>
          </p:cNvSpPr>
          <p:nvPr>
            <p:ph type="sldNum" sz="quarter" idx="10"/>
          </p:nvPr>
        </p:nvSpPr>
        <p:spPr/>
        <p:txBody>
          <a:bodyPr/>
          <a:lstStyle/>
          <a:p>
            <a:fld id="{EF7F79D3-8C36-4CB5-B03B-F440DA7B71AF}" type="slidenum">
              <a:rPr lang="en-US" smtClean="0"/>
              <a:t>61</a:t>
            </a:fld>
            <a:endParaRPr lang="en-US"/>
          </a:p>
        </p:txBody>
      </p:sp>
    </p:spTree>
    <p:extLst>
      <p:ext uri="{BB962C8B-B14F-4D97-AF65-F5344CB8AC3E}">
        <p14:creationId xmlns:p14="http://schemas.microsoft.com/office/powerpoint/2010/main" val="565484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BACKUP!!!</a:t>
            </a:r>
            <a:endParaRPr lang="tr-TR" baseline="0" dirty="0" smtClean="0"/>
          </a:p>
        </p:txBody>
      </p:sp>
      <p:sp>
        <p:nvSpPr>
          <p:cNvPr id="4" name="Slide Number Placeholder 3"/>
          <p:cNvSpPr>
            <a:spLocks noGrp="1"/>
          </p:cNvSpPr>
          <p:nvPr>
            <p:ph type="sldNum" sz="quarter" idx="10"/>
          </p:nvPr>
        </p:nvSpPr>
        <p:spPr/>
        <p:txBody>
          <a:bodyPr/>
          <a:lstStyle/>
          <a:p>
            <a:fld id="{EF7F79D3-8C36-4CB5-B03B-F440DA7B71AF}" type="slidenum">
              <a:rPr lang="en-US" smtClean="0"/>
              <a:t>64</a:t>
            </a:fld>
            <a:endParaRPr lang="en-US"/>
          </a:p>
        </p:txBody>
      </p:sp>
    </p:spTree>
    <p:extLst>
      <p:ext uri="{BB962C8B-B14F-4D97-AF65-F5344CB8AC3E}">
        <p14:creationId xmlns:p14="http://schemas.microsoft.com/office/powerpoint/2010/main" val="24149676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[CLICK]</a:t>
            </a:r>
            <a:r>
              <a:rPr lang="en-US" b="0" dirty="0" smtClean="0"/>
              <a:t> We</a:t>
            </a:r>
            <a:r>
              <a:rPr lang="en-US" b="0" baseline="0" dirty="0" smtClean="0"/>
              <a:t> want a way to ensure that a system’s components are not compromised. One example would be if an attacker maliciously swaps a healthy component with a faulty one at runtime in order to steal information. </a:t>
            </a:r>
            <a:r>
              <a:rPr lang="en-US" b="1" baseline="0" dirty="0" smtClean="0"/>
              <a:t>[CLICK] </a:t>
            </a:r>
            <a:r>
              <a:rPr lang="en-US" b="0" baseline="0" dirty="0" smtClean="0"/>
              <a:t>A method for detecting this change in the system would be the use of a physical </a:t>
            </a:r>
            <a:r>
              <a:rPr lang="en-US" b="0" baseline="0" dirty="0" err="1" smtClean="0"/>
              <a:t>unclonable</a:t>
            </a:r>
            <a:r>
              <a:rPr lang="en-US" b="0" baseline="0" dirty="0" smtClean="0"/>
              <a:t> function or a PUF. A PUF is a function that we evaluate on a device to generate a signature that is unique to a device. </a:t>
            </a:r>
            <a:r>
              <a:rPr lang="en-US" b="1" baseline="0" dirty="0" smtClean="0"/>
              <a:t>[CLICK]</a:t>
            </a:r>
            <a:r>
              <a:rPr lang="en-US" b="0" baseline="0" dirty="0" smtClean="0"/>
              <a:t> We refer to this unique signature as a PUF response and it reflects the properties inherent In the device, making it unique to the device that generated it. </a:t>
            </a:r>
            <a:r>
              <a:rPr lang="en-US" b="1" baseline="0" dirty="0" smtClean="0"/>
              <a:t>[CLICK]</a:t>
            </a:r>
            <a:r>
              <a:rPr lang="en-US" b="0" baseline="0" dirty="0" smtClean="0"/>
              <a:t> PUFs are often used in a challenge-response protocol (CRP) for device authentication, which works as follows: </a:t>
            </a:r>
            <a:r>
              <a:rPr lang="en-US" b="1" baseline="0" dirty="0" smtClean="0"/>
              <a:t>[CLICK]</a:t>
            </a:r>
            <a:r>
              <a:rPr lang="en-US" b="0" baseline="0" dirty="0" smtClean="0"/>
              <a:t> a trusted device issues an </a:t>
            </a:r>
            <a:r>
              <a:rPr lang="en-US" b="1" baseline="0" dirty="0" smtClean="0"/>
              <a:t>[CLICK]</a:t>
            </a:r>
            <a:r>
              <a:rPr lang="en-US" b="0" baseline="0" dirty="0" smtClean="0"/>
              <a:t> input or a challenge X to the device </a:t>
            </a:r>
            <a:r>
              <a:rPr lang="en-US" b="1" baseline="0" dirty="0" smtClean="0"/>
              <a:t>[CLICK] </a:t>
            </a:r>
            <a:r>
              <a:rPr lang="en-US" b="0" baseline="0" dirty="0" smtClean="0"/>
              <a:t>The device then evaluates the physical </a:t>
            </a:r>
            <a:r>
              <a:rPr lang="en-US" b="0" baseline="0" dirty="0" err="1" smtClean="0"/>
              <a:t>unclonable</a:t>
            </a:r>
            <a:r>
              <a:rPr lang="en-US" b="0" baseline="0" dirty="0" smtClean="0"/>
              <a:t> function with the given challenge X, and </a:t>
            </a:r>
            <a:r>
              <a:rPr lang="en-US" b="1" baseline="0" dirty="0" smtClean="0"/>
              <a:t>[CLICK]</a:t>
            </a:r>
            <a:r>
              <a:rPr lang="en-US" b="0" baseline="0" dirty="0" smtClean="0"/>
              <a:t> returns the PUF response X to the trusted device. </a:t>
            </a:r>
            <a:r>
              <a:rPr lang="en-US" b="1" baseline="0" dirty="0" smtClean="0"/>
              <a:t>[CLICK]</a:t>
            </a:r>
            <a:r>
              <a:rPr lang="en-US" b="0" baseline="0" dirty="0" smtClean="0"/>
              <a:t> The trusted server then checks the PUF response, and if it matches the expected response for the given input challenge X, the device will be authenticated and can now be trusted to perform privileged tasks. </a:t>
            </a:r>
            <a:r>
              <a:rPr lang="en-US" b="1" baseline="0" dirty="0" smtClean="0"/>
              <a:t>[CLICK]</a:t>
            </a:r>
            <a:endParaRPr lang="en-US" b="1" dirty="0" smtClean="0"/>
          </a:p>
          <a:p>
            <a:endParaRPr lang="en-US" b="1" dirty="0" smtClean="0"/>
          </a:p>
          <a:p>
            <a:endParaRPr lang="en-US" b="1" dirty="0" smtClean="0"/>
          </a:p>
          <a:p>
            <a:endParaRPr lang="en-US" b="1" dirty="0" smtClean="0"/>
          </a:p>
          <a:p>
            <a:r>
              <a:rPr lang="en-US" b="1" dirty="0" smtClean="0"/>
              <a:t>====================</a:t>
            </a:r>
          </a:p>
          <a:p>
            <a:endParaRPr lang="en-US" b="1" dirty="0" smtClean="0"/>
          </a:p>
          <a:p>
            <a:r>
              <a:rPr lang="en-US" b="1" dirty="0" smtClean="0"/>
              <a:t>[CLICK] </a:t>
            </a:r>
            <a:r>
              <a:rPr lang="en-US" dirty="0" smtClean="0"/>
              <a:t>A PUF is a function that generates</a:t>
            </a:r>
            <a:r>
              <a:rPr lang="en-US" baseline="0" dirty="0" smtClean="0"/>
              <a:t> a signature that is unique to a given device. </a:t>
            </a:r>
            <a:r>
              <a:rPr lang="en-US" b="1" baseline="0" dirty="0" smtClean="0"/>
              <a:t>[CLICK] </a:t>
            </a:r>
            <a:r>
              <a:rPr lang="en-US" b="0" baseline="0" dirty="0" smtClean="0"/>
              <a:t>PUFs are often used in a challenge response protocol, which we refer to as a CRP, for authentication. </a:t>
            </a:r>
            <a:r>
              <a:rPr lang="en-US" b="1" baseline="0" dirty="0" smtClean="0"/>
              <a:t>[CLICK] </a:t>
            </a:r>
            <a:r>
              <a:rPr lang="en-US" b="0" baseline="0" dirty="0" smtClean="0"/>
              <a:t>A trusted server, which stores a database of challenges and expected PUF responses, issues a challenge to a device in the form of inputs, or conditions in which the PUF response must be generated. If the device returns the correct PUF response, then the device is authenticated. </a:t>
            </a:r>
            <a:r>
              <a:rPr lang="en-US" sz="1200" b="1" kern="1200" dirty="0" smtClean="0">
                <a:solidFill>
                  <a:schemeClr val="tx1"/>
                </a:solidFill>
                <a:latin typeface="+mn-lt"/>
                <a:ea typeface="+mn-ea"/>
                <a:cs typeface="+mn-cs"/>
              </a:rPr>
              <a:t>[CLICK]</a:t>
            </a:r>
            <a:r>
              <a:rPr lang="en-US" sz="1200" b="0" kern="1200" dirty="0" smtClean="0">
                <a:solidFill>
                  <a:schemeClr val="tx1"/>
                </a:solidFill>
                <a:latin typeface="+mn-lt"/>
                <a:ea typeface="+mn-ea"/>
                <a:cs typeface="+mn-cs"/>
              </a:rPr>
              <a:t> We need a reliable and fast PUF for systems that use RDMA</a:t>
            </a:r>
            <a:r>
              <a:rPr lang="en-US" sz="1200" b="0" kern="1200" baseline="0" dirty="0" smtClean="0">
                <a:solidFill>
                  <a:schemeClr val="tx1"/>
                </a:solidFill>
                <a:latin typeface="+mn-lt"/>
                <a:ea typeface="+mn-ea"/>
                <a:cs typeface="+mn-cs"/>
              </a:rPr>
              <a:t> or perform functions on remote devices or </a:t>
            </a:r>
            <a:r>
              <a:rPr lang="en-US" sz="1200" b="1" kern="1200" dirty="0" smtClean="0">
                <a:solidFill>
                  <a:schemeClr val="tx1"/>
                </a:solidFill>
                <a:latin typeface="+mn-lt"/>
                <a:ea typeface="+mn-ea"/>
                <a:cs typeface="+mn-cs"/>
              </a:rPr>
              <a:t>[CLICK]</a:t>
            </a:r>
            <a:r>
              <a:rPr lang="en-US" sz="1200" b="0" kern="1200" dirty="0" smtClean="0">
                <a:solidFill>
                  <a:schemeClr val="tx1"/>
                </a:solidFill>
                <a:latin typeface="+mn-lt"/>
                <a:ea typeface="+mn-ea"/>
                <a:cs typeface="+mn-cs"/>
              </a:rPr>
              <a:t> systems with interchangeable system components</a:t>
            </a:r>
            <a:r>
              <a:rPr lang="en-US" sz="1200" b="0" kern="1200" baseline="0" dirty="0" smtClean="0">
                <a:solidFill>
                  <a:schemeClr val="tx1"/>
                </a:solidFill>
                <a:latin typeface="+mn-lt"/>
                <a:ea typeface="+mn-ea"/>
                <a:cs typeface="+mn-cs"/>
              </a:rPr>
              <a:t> such as SSD drives</a:t>
            </a:r>
            <a:endParaRPr lang="en-US" b="0" baseline="0" dirty="0" smtClean="0"/>
          </a:p>
          <a:p>
            <a:endParaRPr lang="en-US" b="0" baseline="0" dirty="0" smtClean="0"/>
          </a:p>
          <a:p>
            <a:endParaRPr lang="en-US" dirty="0"/>
          </a:p>
        </p:txBody>
      </p:sp>
      <p:sp>
        <p:nvSpPr>
          <p:cNvPr id="4" name="Slide Number Placeholder 3"/>
          <p:cNvSpPr>
            <a:spLocks noGrp="1"/>
          </p:cNvSpPr>
          <p:nvPr>
            <p:ph type="sldNum" sz="quarter" idx="10"/>
          </p:nvPr>
        </p:nvSpPr>
        <p:spPr/>
        <p:txBody>
          <a:bodyPr/>
          <a:lstStyle/>
          <a:p>
            <a:fld id="{35E676A0-33B1-4B4B-B1AA-B0B917FCAA93}" type="slidenum">
              <a:rPr lang="en-US" smtClean="0"/>
              <a:t>5</a:t>
            </a:fld>
            <a:endParaRPr lang="en-US"/>
          </a:p>
        </p:txBody>
      </p:sp>
    </p:spTree>
    <p:extLst>
      <p:ext uri="{BB962C8B-B14F-4D97-AF65-F5344CB8AC3E}">
        <p14:creationId xmlns:p14="http://schemas.microsoft.com/office/powerpoint/2010/main" val="12828861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baseline="0" dirty="0" smtClean="0"/>
          </a:p>
        </p:txBody>
      </p:sp>
      <p:sp>
        <p:nvSpPr>
          <p:cNvPr id="4" name="Slide Number Placeholder 3"/>
          <p:cNvSpPr>
            <a:spLocks noGrp="1"/>
          </p:cNvSpPr>
          <p:nvPr>
            <p:ph type="sldNum" sz="quarter" idx="10"/>
          </p:nvPr>
        </p:nvSpPr>
        <p:spPr/>
        <p:txBody>
          <a:bodyPr/>
          <a:lstStyle/>
          <a:p>
            <a:fld id="{EF7F79D3-8C36-4CB5-B03B-F440DA7B71AF}" type="slidenum">
              <a:rPr lang="en-US" smtClean="0"/>
              <a:t>69</a:t>
            </a:fld>
            <a:endParaRPr lang="en-US"/>
          </a:p>
        </p:txBody>
      </p:sp>
    </p:spTree>
    <p:extLst>
      <p:ext uri="{BB962C8B-B14F-4D97-AF65-F5344CB8AC3E}">
        <p14:creationId xmlns:p14="http://schemas.microsoft.com/office/powerpoint/2010/main" val="6463140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[CLICK]</a:t>
            </a:r>
            <a:r>
              <a:rPr lang="en-US" dirty="0" smtClean="0"/>
              <a:t> First, we want a PUF that is runtime-accessible,</a:t>
            </a:r>
            <a:r>
              <a:rPr lang="en-US" baseline="0" dirty="0" smtClean="0"/>
              <a:t> which means that the PUF can be evaluated quickly with minimal performance impact on concurrently running applications. </a:t>
            </a:r>
            <a:r>
              <a:rPr lang="en-US" b="1" baseline="0" dirty="0" smtClean="0"/>
              <a:t>[CLICK]</a:t>
            </a:r>
            <a:r>
              <a:rPr lang="en-US" baseline="0" dirty="0" smtClean="0"/>
              <a:t> The faster you can evaluate a PUF, the earlier you can detect whether a system component has been compromised, and the better you can protect against a wide array of attacks. </a:t>
            </a:r>
            <a:r>
              <a:rPr lang="en-US" b="1" baseline="0" dirty="0" smtClean="0"/>
              <a:t>[CLICK]</a:t>
            </a:r>
            <a:r>
              <a:rPr lang="en-US" b="0" baseline="0" dirty="0" smtClean="0"/>
              <a:t> Secondly, we want to provide a runtime-accessible PUF that can be evaluated on DRAM since it is a ubiquitous memory technology in modern systems today. </a:t>
            </a:r>
            <a:r>
              <a:rPr lang="en-US" b="1" baseline="0" dirty="0" smtClean="0"/>
              <a:t>[CLICK]</a:t>
            </a:r>
            <a:r>
              <a:rPr lang="en-US" b="0" baseline="0" dirty="0" smtClean="0"/>
              <a:t> The problem with current DRAM PUFs, is that they are slow and get exponentially slower at lower temperatures. This is because the speed of their method of generating a unique identifier is inversely affected by temperature.</a:t>
            </a:r>
          </a:p>
          <a:p>
            <a:endParaRPr lang="en-US" b="0" baseline="0" dirty="0" smtClean="0"/>
          </a:p>
        </p:txBody>
      </p:sp>
      <p:sp>
        <p:nvSpPr>
          <p:cNvPr id="4" name="Slide Number Placeholder 3"/>
          <p:cNvSpPr>
            <a:spLocks noGrp="1"/>
          </p:cNvSpPr>
          <p:nvPr>
            <p:ph type="sldNum" sz="quarter" idx="10"/>
          </p:nvPr>
        </p:nvSpPr>
        <p:spPr/>
        <p:txBody>
          <a:bodyPr/>
          <a:lstStyle/>
          <a:p>
            <a:fld id="{35E676A0-33B1-4B4B-B1AA-B0B917FCAA93}" type="slidenum">
              <a:rPr lang="en-US" smtClean="0"/>
              <a:t>6</a:t>
            </a:fld>
            <a:endParaRPr lang="en-US"/>
          </a:p>
        </p:txBody>
      </p:sp>
    </p:spTree>
    <p:extLst>
      <p:ext uri="{BB962C8B-B14F-4D97-AF65-F5344CB8AC3E}">
        <p14:creationId xmlns:p14="http://schemas.microsoft.com/office/powerpoint/2010/main" val="381505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a:t>
            </a:r>
            <a:r>
              <a:rPr lang="en-US" baseline="0" dirty="0" smtClean="0"/>
              <a:t>let me briefly tell you the characteristics we want in an effective DRAM PUF.</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5E676A0-33B1-4B4B-B1AA-B0B917FCAA93}" type="slidenum">
              <a:rPr lang="en-US" smtClean="0"/>
              <a:t>7</a:t>
            </a:fld>
            <a:endParaRPr lang="en-US"/>
          </a:p>
        </p:txBody>
      </p:sp>
    </p:spTree>
    <p:extLst>
      <p:ext uri="{BB962C8B-B14F-4D97-AF65-F5344CB8AC3E}">
        <p14:creationId xmlns:p14="http://schemas.microsoft.com/office/powerpoint/2010/main" val="774495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[CLICK] </a:t>
            </a:r>
            <a:r>
              <a:rPr lang="en-US" b="0" dirty="0" smtClean="0"/>
              <a:t>I will</a:t>
            </a:r>
            <a:r>
              <a:rPr lang="en-US" b="0" baseline="0" dirty="0" smtClean="0"/>
              <a:t> explain these characteristics in the context of a model where a trusted device wants to authenticate a DRAM device</a:t>
            </a: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[CLICK] </a:t>
            </a:r>
            <a:r>
              <a:rPr lang="en-US" b="0" dirty="0" smtClean="0"/>
              <a:t>The</a:t>
            </a:r>
            <a:r>
              <a:rPr lang="en-US" b="0" baseline="0" dirty="0" smtClean="0"/>
              <a:t> first characteristic is </a:t>
            </a:r>
            <a:r>
              <a:rPr lang="en-US" b="0" baseline="0" dirty="0" err="1" smtClean="0"/>
              <a:t>repeatablility</a:t>
            </a:r>
            <a:r>
              <a:rPr lang="en-US" b="0" baseline="0" dirty="0" smtClean="0"/>
              <a:t>, which means that for each particular challenge X, the PUF response must be highly similar every time.</a:t>
            </a:r>
            <a:endParaRPr lang="en-US" b="1" dirty="0" smtClean="0"/>
          </a:p>
          <a:p>
            <a:r>
              <a:rPr lang="en-US" b="1" dirty="0" smtClean="0"/>
              <a:t>[CLICK] </a:t>
            </a:r>
            <a:r>
              <a:rPr lang="en-US" b="0" dirty="0" smtClean="0"/>
              <a:t>In</a:t>
            </a:r>
            <a:r>
              <a:rPr lang="en-US" b="0" baseline="0" dirty="0" smtClean="0"/>
              <a:t> this example, the trusted device issues challenge0 twice, </a:t>
            </a:r>
            <a:r>
              <a:rPr lang="en-US" b="1" baseline="0" dirty="0" smtClean="0"/>
              <a:t>[CLICK]</a:t>
            </a:r>
            <a:r>
              <a:rPr lang="en-US" b="0" baseline="0" dirty="0" smtClean="0"/>
              <a:t> and this results in the same </a:t>
            </a:r>
            <a:r>
              <a:rPr lang="en-US" b="1" baseline="0" dirty="0" smtClean="0"/>
              <a:t>[CLICK]</a:t>
            </a:r>
            <a:r>
              <a:rPr lang="en-US" b="0" baseline="0" dirty="0" smtClean="0"/>
              <a:t> PUF response each time </a:t>
            </a:r>
            <a:endParaRPr lang="en-US" b="1" dirty="0"/>
          </a:p>
        </p:txBody>
      </p:sp>
      <p:sp>
        <p:nvSpPr>
          <p:cNvPr id="4" name="Slide Number Placeholder 3"/>
          <p:cNvSpPr>
            <a:spLocks noGrp="1"/>
          </p:cNvSpPr>
          <p:nvPr>
            <p:ph type="sldNum" sz="quarter" idx="10"/>
          </p:nvPr>
        </p:nvSpPr>
        <p:spPr/>
        <p:txBody>
          <a:bodyPr/>
          <a:lstStyle/>
          <a:p>
            <a:fld id="{35E676A0-33B1-4B4B-B1AA-B0B917FCAA93}" type="slidenum">
              <a:rPr lang="en-US" smtClean="0"/>
              <a:t>8</a:t>
            </a:fld>
            <a:endParaRPr lang="en-US"/>
          </a:p>
        </p:txBody>
      </p:sp>
    </p:spTree>
    <p:extLst>
      <p:ext uri="{BB962C8B-B14F-4D97-AF65-F5344CB8AC3E}">
        <p14:creationId xmlns:p14="http://schemas.microsoft.com/office/powerpoint/2010/main" val="2313961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PUFs</a:t>
            </a:r>
            <a:r>
              <a:rPr lang="en-US" b="0" baseline="0" dirty="0" smtClean="0"/>
              <a:t> must also exhibit diffuseness, which means that each device must have a large challenge-response space </a:t>
            </a:r>
            <a:r>
              <a:rPr lang="en-US" b="1" baseline="0" dirty="0" smtClean="0"/>
              <a:t>[CLICK] </a:t>
            </a:r>
            <a:r>
              <a:rPr lang="en-US" b="0" baseline="0" dirty="0" smtClean="0"/>
              <a:t>For the large input space, the DRAM device should generate unique signatures.  </a:t>
            </a:r>
            <a:endParaRPr lang="en-US" b="1" dirty="0"/>
          </a:p>
        </p:txBody>
      </p:sp>
      <p:sp>
        <p:nvSpPr>
          <p:cNvPr id="4" name="Slide Number Placeholder 3"/>
          <p:cNvSpPr>
            <a:spLocks noGrp="1"/>
          </p:cNvSpPr>
          <p:nvPr>
            <p:ph type="sldNum" sz="quarter" idx="10"/>
          </p:nvPr>
        </p:nvSpPr>
        <p:spPr/>
        <p:txBody>
          <a:bodyPr/>
          <a:lstStyle/>
          <a:p>
            <a:fld id="{35E676A0-33B1-4B4B-B1AA-B0B917FCAA93}" type="slidenum">
              <a:rPr lang="en-US" smtClean="0"/>
              <a:t>9</a:t>
            </a:fld>
            <a:endParaRPr lang="en-US"/>
          </a:p>
        </p:txBody>
      </p:sp>
    </p:spTree>
    <p:extLst>
      <p:ext uri="{BB962C8B-B14F-4D97-AF65-F5344CB8AC3E}">
        <p14:creationId xmlns:p14="http://schemas.microsoft.com/office/powerpoint/2010/main" val="14726946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9260187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3"/>
            <a:ext cx="8987622" cy="740193"/>
          </a:xfrm>
          <a:prstGeom prst="rect">
            <a:avLst/>
          </a:prstGeom>
        </p:spPr>
        <p:txBody>
          <a:bodyPr/>
          <a:lstStyle>
            <a:lvl1pPr>
              <a:defRPr sz="4800">
                <a:latin typeface="Cambria" panose="020405030504060302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75991" y="911224"/>
            <a:ext cx="8987622" cy="531875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Slide Number Placeholder 5"/>
          <p:cNvSpPr txBox="1">
            <a:spLocks/>
          </p:cNvSpPr>
          <p:nvPr userDrawn="1"/>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r>
              <a:rPr lang="en-US" dirty="0" smtClean="0"/>
              <a:t>/45</a:t>
            </a:r>
            <a:endParaRPr lang="en-US" dirty="0"/>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230476370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8709790"/>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7.emf"/><Relationship Id="rId5" Type="http://schemas.openxmlformats.org/officeDocument/2006/relationships/image" Target="../media/image8.emf"/><Relationship Id="rId6" Type="http://schemas.openxmlformats.org/officeDocument/2006/relationships/image" Target="../media/image9.emf"/><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10.emf"/><Relationship Id="rId5" Type="http://schemas.openxmlformats.org/officeDocument/2006/relationships/image" Target="../media/image7.emf"/><Relationship Id="rId6" Type="http://schemas.openxmlformats.org/officeDocument/2006/relationships/image" Target="../media/image8.emf"/><Relationship Id="rId7" Type="http://schemas.openxmlformats.org/officeDocument/2006/relationships/image" Target="../media/image9.emf"/><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10.emf"/><Relationship Id="rId5" Type="http://schemas.openxmlformats.org/officeDocument/2006/relationships/image" Target="../media/image7.emf"/><Relationship Id="rId6" Type="http://schemas.openxmlformats.org/officeDocument/2006/relationships/image" Target="../media/image8.emf"/><Relationship Id="rId7" Type="http://schemas.openxmlformats.org/officeDocument/2006/relationships/image" Target="../media/image9.emf"/><Relationship Id="rId8" Type="http://schemas.openxmlformats.org/officeDocument/2006/relationships/image" Target="../media/image11.emf"/><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1" Type="http://schemas.openxmlformats.org/officeDocument/2006/relationships/image" Target="../media/image16.emf"/><Relationship Id="rId12" Type="http://schemas.openxmlformats.org/officeDocument/2006/relationships/image" Target="../media/image17.emf"/><Relationship Id="rId13" Type="http://schemas.openxmlformats.org/officeDocument/2006/relationships/image" Target="../media/image11.emf"/><Relationship Id="rId14" Type="http://schemas.openxmlformats.org/officeDocument/2006/relationships/image" Target="../media/image9.emf"/><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12.emf"/><Relationship Id="rId4" Type="http://schemas.openxmlformats.org/officeDocument/2006/relationships/image" Target="../media/image6.emf"/><Relationship Id="rId5" Type="http://schemas.openxmlformats.org/officeDocument/2006/relationships/image" Target="../media/image10.emf"/><Relationship Id="rId6" Type="http://schemas.openxmlformats.org/officeDocument/2006/relationships/image" Target="../media/image7.emf"/><Relationship Id="rId7" Type="http://schemas.openxmlformats.org/officeDocument/2006/relationships/image" Target="../media/image8.emf"/><Relationship Id="rId8" Type="http://schemas.openxmlformats.org/officeDocument/2006/relationships/image" Target="../media/image13.emf"/><Relationship Id="rId9" Type="http://schemas.openxmlformats.org/officeDocument/2006/relationships/image" Target="../media/image14.emf"/><Relationship Id="rId10" Type="http://schemas.openxmlformats.org/officeDocument/2006/relationships/image" Target="../media/image15.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emf"/><Relationship Id="rId3" Type="http://schemas.openxmlformats.org/officeDocument/2006/relationships/image" Target="../media/image24.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e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e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e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em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2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chart" Target="../charts/chart1.xml"/></Relationships>
</file>

<file path=ppt/slides/_rels/slide61.xml.rels><?xml version="1.0" encoding="UTF-8" standalone="yes"?>
<Relationships xmlns="http://schemas.openxmlformats.org/package/2006/relationships"><Relationship Id="rId3" Type="http://schemas.openxmlformats.org/officeDocument/2006/relationships/chart" Target="../charts/chart2.xml"/><Relationship Id="rId4" Type="http://schemas.openxmlformats.org/officeDocument/2006/relationships/chart" Target="../charts/chart3.xml"/><Relationship Id="rId5" Type="http://schemas.openxmlformats.org/officeDocument/2006/relationships/chart" Target="../charts/chart4.xml"/><Relationship Id="rId6" Type="http://schemas.openxmlformats.org/officeDocument/2006/relationships/chart" Target="../charts/chart5.xml"/><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3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3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3717"/>
            <a:ext cx="9144000" cy="2962508"/>
          </a:xfrm>
          <a:prstGeom prst="rect">
            <a:avLst/>
          </a:prstGeom>
          <a:solidFill>
            <a:schemeClr val="accent6">
              <a:lumMod val="75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6600" b="1" dirty="0">
              <a:solidFill>
                <a:srgbClr val="70AD47"/>
              </a:solidFill>
            </a:endParaRPr>
          </a:p>
        </p:txBody>
      </p:sp>
      <p:sp>
        <p:nvSpPr>
          <p:cNvPr id="102" name="Title 1"/>
          <p:cNvSpPr>
            <a:spLocks noGrp="1"/>
          </p:cNvSpPr>
          <p:nvPr>
            <p:ph type="ctrTitle" idx="4294967295"/>
          </p:nvPr>
        </p:nvSpPr>
        <p:spPr>
          <a:xfrm>
            <a:off x="0" y="176130"/>
            <a:ext cx="9144000" cy="2473836"/>
          </a:xfrm>
          <a:prstGeom prst="rect">
            <a:avLst/>
          </a:prstGeom>
          <a:noFill/>
        </p:spPr>
        <p:txBody>
          <a:bodyPr anchor="ctr">
            <a:noAutofit/>
          </a:bodyPr>
          <a:lstStyle/>
          <a:p>
            <a:pPr algn="ctr">
              <a:lnSpc>
                <a:spcPct val="100000"/>
              </a:lnSpc>
            </a:pPr>
            <a:r>
              <a:rPr lang="en-US" sz="5000" b="1" i="1" dirty="0" smtClean="0">
                <a:solidFill>
                  <a:schemeClr val="bg1">
                    <a:lumMod val="95000"/>
                  </a:schemeClr>
                </a:solidFill>
                <a:latin typeface="Cambria"/>
                <a:cs typeface="Cambria"/>
              </a:rPr>
              <a:t>The DRAM Latency PUF: </a:t>
            </a:r>
            <a:br>
              <a:rPr lang="en-US" sz="5000" b="1" i="1" dirty="0" smtClean="0">
                <a:solidFill>
                  <a:schemeClr val="bg1">
                    <a:lumMod val="95000"/>
                  </a:schemeClr>
                </a:solidFill>
                <a:latin typeface="Cambria"/>
                <a:cs typeface="Cambria"/>
              </a:rPr>
            </a:br>
            <a:r>
              <a:rPr lang="en-US" sz="1200" b="1" i="1" dirty="0">
                <a:solidFill>
                  <a:schemeClr val="bg1">
                    <a:lumMod val="95000"/>
                  </a:schemeClr>
                </a:solidFill>
                <a:latin typeface="Cambria"/>
                <a:cs typeface="Cambria"/>
              </a:rPr>
              <a:t/>
            </a:r>
            <a:br>
              <a:rPr lang="en-US" sz="1200" b="1" i="1" dirty="0">
                <a:solidFill>
                  <a:schemeClr val="bg1">
                    <a:lumMod val="95000"/>
                  </a:schemeClr>
                </a:solidFill>
                <a:latin typeface="Cambria"/>
                <a:cs typeface="Cambria"/>
              </a:rPr>
            </a:br>
            <a:r>
              <a:rPr lang="en-US" sz="3000" b="1" dirty="0" smtClean="0">
                <a:solidFill>
                  <a:schemeClr val="bg1">
                    <a:lumMod val="95000"/>
                  </a:schemeClr>
                </a:solidFill>
                <a:latin typeface="Cambria"/>
                <a:cs typeface="Cambria"/>
              </a:rPr>
              <a:t>Quickly Evaluating Physical </a:t>
            </a:r>
            <a:r>
              <a:rPr lang="en-US" sz="3000" b="1" dirty="0" err="1" smtClean="0">
                <a:solidFill>
                  <a:schemeClr val="bg1">
                    <a:lumMod val="95000"/>
                  </a:schemeClr>
                </a:solidFill>
                <a:latin typeface="Cambria"/>
                <a:cs typeface="Cambria"/>
              </a:rPr>
              <a:t>Unclonable</a:t>
            </a:r>
            <a:r>
              <a:rPr lang="en-US" sz="3000" b="1" dirty="0" smtClean="0">
                <a:solidFill>
                  <a:schemeClr val="bg1">
                    <a:lumMod val="95000"/>
                  </a:schemeClr>
                </a:solidFill>
                <a:latin typeface="Cambria"/>
                <a:cs typeface="Cambria"/>
              </a:rPr>
              <a:t> Functions </a:t>
            </a:r>
            <a:br>
              <a:rPr lang="en-US" sz="3000" b="1" dirty="0" smtClean="0">
                <a:solidFill>
                  <a:schemeClr val="bg1">
                    <a:lumMod val="95000"/>
                  </a:schemeClr>
                </a:solidFill>
                <a:latin typeface="Cambria"/>
                <a:cs typeface="Cambria"/>
              </a:rPr>
            </a:br>
            <a:r>
              <a:rPr lang="en-US" sz="3000" b="1" dirty="0" smtClean="0">
                <a:solidFill>
                  <a:schemeClr val="bg1">
                    <a:lumMod val="95000"/>
                  </a:schemeClr>
                </a:solidFill>
                <a:latin typeface="Cambria"/>
                <a:cs typeface="Cambria"/>
              </a:rPr>
              <a:t>by Exploiting the Latency-Reliability Tradeoff </a:t>
            </a:r>
            <a:br>
              <a:rPr lang="en-US" sz="3000" b="1" dirty="0" smtClean="0">
                <a:solidFill>
                  <a:schemeClr val="bg1">
                    <a:lumMod val="95000"/>
                  </a:schemeClr>
                </a:solidFill>
                <a:latin typeface="Cambria"/>
                <a:cs typeface="Cambria"/>
              </a:rPr>
            </a:br>
            <a:r>
              <a:rPr lang="en-US" sz="3000" b="1" dirty="0" smtClean="0">
                <a:solidFill>
                  <a:schemeClr val="bg1">
                    <a:lumMod val="95000"/>
                  </a:schemeClr>
                </a:solidFill>
                <a:latin typeface="Cambria"/>
                <a:cs typeface="Cambria"/>
              </a:rPr>
              <a:t>in Modern Commodity DRAM Devices</a:t>
            </a:r>
            <a:endParaRPr lang="en-US" sz="3000" b="1" dirty="0">
              <a:solidFill>
                <a:schemeClr val="bg1">
                  <a:lumMod val="95000"/>
                </a:schemeClr>
              </a:solidFill>
              <a:latin typeface="Cambria"/>
              <a:cs typeface="Cambria"/>
            </a:endParaRPr>
          </a:p>
        </p:txBody>
      </p:sp>
      <p:sp>
        <p:nvSpPr>
          <p:cNvPr id="103" name="Subtitle 2"/>
          <p:cNvSpPr>
            <a:spLocks noGrp="1"/>
          </p:cNvSpPr>
          <p:nvPr>
            <p:ph type="subTitle" idx="4294967295"/>
          </p:nvPr>
        </p:nvSpPr>
        <p:spPr>
          <a:xfrm>
            <a:off x="228600" y="3381681"/>
            <a:ext cx="8686800" cy="724829"/>
          </a:xfrm>
          <a:prstGeom prst="rect">
            <a:avLst/>
          </a:prstGeom>
        </p:spPr>
        <p:txBody>
          <a:bodyPr anchor="ctr">
            <a:noAutofit/>
          </a:bodyPr>
          <a:lstStyle/>
          <a:p>
            <a:pPr marL="0" indent="0" algn="ctr">
              <a:buNone/>
            </a:pPr>
            <a:r>
              <a:rPr lang="en-US" sz="2800" b="1" u="sng" dirty="0" err="1" smtClean="0">
                <a:latin typeface="Cambria"/>
                <a:cs typeface="Cambria"/>
              </a:rPr>
              <a:t>Jeremie</a:t>
            </a:r>
            <a:r>
              <a:rPr lang="en-US" sz="2800" b="1" u="sng" dirty="0" smtClean="0">
                <a:latin typeface="Cambria"/>
                <a:cs typeface="Cambria"/>
              </a:rPr>
              <a:t> S. Kim</a:t>
            </a:r>
            <a:r>
              <a:rPr lang="en-US" sz="2800" b="1" dirty="0" smtClean="0">
                <a:latin typeface="Cambria"/>
                <a:cs typeface="Cambria"/>
              </a:rPr>
              <a:t>    </a:t>
            </a:r>
            <a:r>
              <a:rPr lang="en-US" sz="2800" b="1" dirty="0" err="1" smtClean="0">
                <a:latin typeface="Cambria"/>
                <a:cs typeface="Cambria"/>
              </a:rPr>
              <a:t>Minesh</a:t>
            </a:r>
            <a:r>
              <a:rPr lang="en-US" sz="2800" b="1" dirty="0" smtClean="0">
                <a:latin typeface="Cambria"/>
                <a:cs typeface="Cambria"/>
              </a:rPr>
              <a:t> Patel  </a:t>
            </a:r>
          </a:p>
          <a:p>
            <a:pPr marL="0" indent="0" algn="ctr">
              <a:buNone/>
            </a:pPr>
            <a:r>
              <a:rPr lang="en-US" sz="2800" b="1" dirty="0" smtClean="0">
                <a:latin typeface="Cambria"/>
                <a:cs typeface="Cambria"/>
              </a:rPr>
              <a:t>Hasan Hassan </a:t>
            </a:r>
            <a:r>
              <a:rPr lang="en-US" b="1" dirty="0" smtClean="0">
                <a:latin typeface="Cambria"/>
                <a:cs typeface="Cambria"/>
              </a:rPr>
              <a:t>  </a:t>
            </a:r>
            <a:r>
              <a:rPr lang="en-US" sz="2800" b="1" dirty="0" err="1" smtClean="0">
                <a:latin typeface="Cambria"/>
                <a:cs typeface="Cambria"/>
              </a:rPr>
              <a:t>Onur</a:t>
            </a:r>
            <a:r>
              <a:rPr lang="en-US" sz="2800" b="1" dirty="0" smtClean="0">
                <a:latin typeface="Cambria"/>
                <a:cs typeface="Cambria"/>
              </a:rPr>
              <a:t> </a:t>
            </a:r>
            <a:r>
              <a:rPr lang="en-US" sz="2800" b="1" dirty="0" err="1" smtClean="0">
                <a:latin typeface="Cambria"/>
                <a:cs typeface="Cambria"/>
              </a:rPr>
              <a:t>Mutlu</a:t>
            </a:r>
            <a:r>
              <a:rPr lang="en-US" sz="2800" b="1" dirty="0" smtClean="0">
                <a:latin typeface="Cambria"/>
                <a:cs typeface="Cambria"/>
              </a:rPr>
              <a:t>  </a:t>
            </a:r>
            <a:endParaRPr lang="en-US" sz="2800" dirty="0">
              <a:latin typeface="Cambria"/>
              <a:cs typeface="Cambria"/>
            </a:endParaRPr>
          </a:p>
        </p:txBody>
      </p:sp>
      <p:pic>
        <p:nvPicPr>
          <p:cNvPr id="1026" name="Picture 2" descr="http://www.euroc-project.eu/fileadmin/imgEuroc/eurocConsortiumLogos/eth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410" y="5893016"/>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eaphages.org/media/institutions/Burgundy_CMU_JPG_Logo.jpg"/>
          <p:cNvPicPr>
            <a:picLocks noChangeAspect="1" noChangeArrowheads="1"/>
          </p:cNvPicPr>
          <p:nvPr/>
        </p:nvPicPr>
        <p:blipFill rotWithShape="1">
          <a:blip r:embed="rId4">
            <a:extLst>
              <a:ext uri="{28A0092B-C50C-407E-A947-70E740481C1C}">
                <a14:useLocalDpi xmlns:a14="http://schemas.microsoft.com/office/drawing/2010/main" val="0"/>
              </a:ext>
            </a:extLst>
          </a:blip>
          <a:srcRect t="27653" b="26959"/>
          <a:stretch/>
        </p:blipFill>
        <p:spPr bwMode="auto">
          <a:xfrm>
            <a:off x="4716968" y="5909981"/>
            <a:ext cx="4085528" cy="6696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18133" y="4627207"/>
            <a:ext cx="2710200" cy="78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69942" y="4552981"/>
            <a:ext cx="1323444" cy="1123439"/>
          </a:xfrm>
          <a:prstGeom prst="rect">
            <a:avLst/>
          </a:prstGeom>
        </p:spPr>
      </p:pic>
    </p:spTree>
    <p:extLst>
      <p:ext uri="{BB962C8B-B14F-4D97-AF65-F5344CB8AC3E}">
        <p14:creationId xmlns:p14="http://schemas.microsoft.com/office/powerpoint/2010/main" val="9965108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4091381" y="2920743"/>
            <a:ext cx="1341142" cy="574766"/>
          </a:xfrm>
          <a:prstGeom prst="roundRect">
            <a:avLst/>
          </a:prstGeom>
          <a:solidFill>
            <a:srgbClr val="431B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PUF Response</a:t>
            </a:r>
            <a:r>
              <a:rPr lang="en-US" b="1" baseline="-25000" dirty="0" smtClean="0"/>
              <a:t>0</a:t>
            </a:r>
            <a:endParaRPr lang="en-US" b="1" baseline="-25000" dirty="0"/>
          </a:p>
        </p:txBody>
      </p:sp>
      <p:sp>
        <p:nvSpPr>
          <p:cNvPr id="23" name="Rounded Rectangle 22"/>
          <p:cNvSpPr/>
          <p:nvPr/>
        </p:nvSpPr>
        <p:spPr>
          <a:xfrm>
            <a:off x="4094762" y="2905221"/>
            <a:ext cx="1341142" cy="574766"/>
          </a:xfrm>
          <a:prstGeom prst="roundRect">
            <a:avLst/>
          </a:prstGeom>
          <a:solidFill>
            <a:srgbClr val="431A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PUF Response</a:t>
            </a:r>
            <a:r>
              <a:rPr lang="en-US" b="1" baseline="-25000" dirty="0" smtClean="0"/>
              <a:t>0</a:t>
            </a:r>
            <a:endParaRPr lang="en-US" b="1" dirty="0"/>
          </a:p>
        </p:txBody>
      </p:sp>
      <p:sp>
        <p:nvSpPr>
          <p:cNvPr id="49" name="Rounded Rectangle 48"/>
          <p:cNvSpPr/>
          <p:nvPr/>
        </p:nvSpPr>
        <p:spPr>
          <a:xfrm>
            <a:off x="4086151" y="4067815"/>
            <a:ext cx="1341142" cy="574766"/>
          </a:xfrm>
          <a:prstGeom prst="roundRect">
            <a:avLst/>
          </a:prstGeom>
          <a:solidFill>
            <a:srgbClr val="8B71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PUF </a:t>
            </a:r>
            <a:r>
              <a:rPr lang="en-US" b="1" dirty="0" err="1" smtClean="0"/>
              <a:t>Response</a:t>
            </a:r>
            <a:r>
              <a:rPr lang="en-US" b="1" baseline="-25000" dirty="0" err="1"/>
              <a:t>N</a:t>
            </a:r>
            <a:endParaRPr lang="en-US" b="1" dirty="0"/>
          </a:p>
        </p:txBody>
      </p:sp>
      <p:sp>
        <p:nvSpPr>
          <p:cNvPr id="50" name="Rounded Rectangle 49"/>
          <p:cNvSpPr/>
          <p:nvPr/>
        </p:nvSpPr>
        <p:spPr>
          <a:xfrm>
            <a:off x="4091381" y="3494279"/>
            <a:ext cx="1341142" cy="574766"/>
          </a:xfrm>
          <a:prstGeom prst="roundRect">
            <a:avLst/>
          </a:prstGeom>
          <a:solidFill>
            <a:srgbClr val="A144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PUF Response</a:t>
            </a:r>
            <a:r>
              <a:rPr lang="en-US" b="1" baseline="-25000" dirty="0" smtClean="0"/>
              <a:t>1</a:t>
            </a:r>
            <a:endParaRPr lang="en-US" b="1" dirty="0"/>
          </a:p>
        </p:txBody>
      </p:sp>
      <p:sp>
        <p:nvSpPr>
          <p:cNvPr id="52" name="Rounded Rectangle 51"/>
          <p:cNvSpPr/>
          <p:nvPr/>
        </p:nvSpPr>
        <p:spPr>
          <a:xfrm>
            <a:off x="5660718" y="1211210"/>
            <a:ext cx="3402896" cy="1403698"/>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b="1" dirty="0" smtClean="0"/>
              <a:t>Effective PUF Characteristics</a:t>
            </a:r>
            <a:endParaRPr lang="en-US" b="1" dirty="0"/>
          </a:p>
        </p:txBody>
      </p:sp>
      <p:sp>
        <p:nvSpPr>
          <p:cNvPr id="6" name="Rectangle 5"/>
          <p:cNvSpPr/>
          <p:nvPr/>
        </p:nvSpPr>
        <p:spPr>
          <a:xfrm>
            <a:off x="236792" y="3267172"/>
            <a:ext cx="1776643" cy="1223263"/>
          </a:xfrm>
          <a:prstGeom prst="rect">
            <a:avLst/>
          </a:prstGeom>
          <a:solidFill>
            <a:srgbClr val="70AD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Cambria" charset="0"/>
                <a:ea typeface="Cambria" charset="0"/>
                <a:cs typeface="Cambria" charset="0"/>
              </a:rPr>
              <a:t>Trusted Device</a:t>
            </a:r>
            <a:endParaRPr lang="en-US" sz="3200" b="1" dirty="0">
              <a:latin typeface="Cambria" charset="0"/>
              <a:ea typeface="Cambria" charset="0"/>
              <a:cs typeface="Cambria" charset="0"/>
            </a:endParaRPr>
          </a:p>
        </p:txBody>
      </p:sp>
      <p:cxnSp>
        <p:nvCxnSpPr>
          <p:cNvPr id="16" name="Straight Arrow Connector 15"/>
          <p:cNvCxnSpPr/>
          <p:nvPr/>
        </p:nvCxnSpPr>
        <p:spPr>
          <a:xfrm flipV="1">
            <a:off x="2095242" y="3237691"/>
            <a:ext cx="1698172" cy="287383"/>
          </a:xfrm>
          <a:prstGeom prst="straightConnector1">
            <a:avLst/>
          </a:prstGeom>
          <a:ln w="762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75991" y="739543"/>
            <a:ext cx="2991674" cy="461665"/>
          </a:xfrm>
          <a:prstGeom prst="rect">
            <a:avLst/>
          </a:prstGeom>
        </p:spPr>
        <p:txBody>
          <a:bodyPr wrap="square">
            <a:spAutoFit/>
          </a:bodyPr>
          <a:lstStyle/>
          <a:p>
            <a:r>
              <a:rPr lang="en-US" sz="2400" b="1" dirty="0" smtClean="0">
                <a:latin typeface="Cambria" charset="0"/>
                <a:ea typeface="Cambria" charset="0"/>
                <a:cs typeface="Cambria" charset="0"/>
              </a:rPr>
              <a:t>1. Repeatability</a:t>
            </a:r>
            <a:endParaRPr lang="en-US" sz="2400" dirty="0">
              <a:latin typeface="Cambria" charset="0"/>
              <a:ea typeface="Cambria" charset="0"/>
              <a:cs typeface="Cambria" charset="0"/>
            </a:endParaRPr>
          </a:p>
        </p:txBody>
      </p:sp>
      <p:sp>
        <p:nvSpPr>
          <p:cNvPr id="26" name="Rectangle 25"/>
          <p:cNvSpPr/>
          <p:nvPr/>
        </p:nvSpPr>
        <p:spPr>
          <a:xfrm>
            <a:off x="75991" y="1155011"/>
            <a:ext cx="2991674" cy="461665"/>
          </a:xfrm>
          <a:prstGeom prst="rect">
            <a:avLst/>
          </a:prstGeom>
        </p:spPr>
        <p:txBody>
          <a:bodyPr wrap="square">
            <a:spAutoFit/>
          </a:bodyPr>
          <a:lstStyle/>
          <a:p>
            <a:r>
              <a:rPr lang="en-US" sz="2400" b="1" dirty="0" smtClean="0">
                <a:latin typeface="Cambria" charset="0"/>
                <a:ea typeface="Cambria" charset="0"/>
                <a:cs typeface="Cambria" charset="0"/>
              </a:rPr>
              <a:t>2. Diffuseness</a:t>
            </a:r>
            <a:endParaRPr lang="en-US" sz="2400" dirty="0">
              <a:latin typeface="Cambria" charset="0"/>
              <a:ea typeface="Cambria" charset="0"/>
              <a:cs typeface="Cambria" charset="0"/>
            </a:endParaRPr>
          </a:p>
        </p:txBody>
      </p:sp>
      <p:sp>
        <p:nvSpPr>
          <p:cNvPr id="27" name="Rectangle 26"/>
          <p:cNvSpPr/>
          <p:nvPr/>
        </p:nvSpPr>
        <p:spPr>
          <a:xfrm>
            <a:off x="75991" y="1567320"/>
            <a:ext cx="3821073" cy="461665"/>
          </a:xfrm>
          <a:prstGeom prst="rect">
            <a:avLst/>
          </a:prstGeom>
        </p:spPr>
        <p:txBody>
          <a:bodyPr wrap="square">
            <a:spAutoFit/>
          </a:bodyPr>
          <a:lstStyle/>
          <a:p>
            <a:r>
              <a:rPr lang="en-US" sz="2400" b="1" dirty="0">
                <a:latin typeface="Cambria" charset="0"/>
                <a:ea typeface="Cambria" charset="0"/>
                <a:cs typeface="Cambria" charset="0"/>
              </a:rPr>
              <a:t>3</a:t>
            </a:r>
            <a:r>
              <a:rPr lang="en-US" sz="2400" b="1" dirty="0" smtClean="0">
                <a:latin typeface="Cambria" charset="0"/>
                <a:ea typeface="Cambria" charset="0"/>
                <a:cs typeface="Cambria" charset="0"/>
              </a:rPr>
              <a:t>. Uniform Randomness</a:t>
            </a:r>
            <a:endParaRPr lang="en-US" sz="2400" dirty="0">
              <a:latin typeface="Cambria" charset="0"/>
              <a:ea typeface="Cambria" charset="0"/>
              <a:cs typeface="Cambria" charset="0"/>
            </a:endParaRPr>
          </a:p>
        </p:txBody>
      </p:sp>
      <p:cxnSp>
        <p:nvCxnSpPr>
          <p:cNvPr id="30" name="Straight Arrow Connector 29"/>
          <p:cNvCxnSpPr/>
          <p:nvPr/>
        </p:nvCxnSpPr>
        <p:spPr>
          <a:xfrm flipV="1">
            <a:off x="2091142" y="3706329"/>
            <a:ext cx="1681144" cy="27504"/>
          </a:xfrm>
          <a:prstGeom prst="straightConnector1">
            <a:avLst/>
          </a:prstGeom>
          <a:ln w="762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2116370" y="4334781"/>
            <a:ext cx="1655916" cy="147952"/>
          </a:xfrm>
          <a:prstGeom prst="straightConnector1">
            <a:avLst/>
          </a:prstGeom>
          <a:ln w="762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rot="5400000">
            <a:off x="2972782" y="3637674"/>
            <a:ext cx="554960" cy="769441"/>
          </a:xfrm>
          <a:prstGeom prst="rect">
            <a:avLst/>
          </a:prstGeom>
          <a:noFill/>
        </p:spPr>
        <p:txBody>
          <a:bodyPr wrap="none" rtlCol="0">
            <a:spAutoFit/>
          </a:bodyPr>
          <a:lstStyle/>
          <a:p>
            <a:r>
              <a:rPr lang="en-US" sz="4400" spc="-150" dirty="0" smtClean="0"/>
              <a:t>...</a:t>
            </a:r>
            <a:endParaRPr lang="en-US" sz="4400" spc="-150" dirty="0"/>
          </a:p>
        </p:txBody>
      </p:sp>
      <p:sp>
        <p:nvSpPr>
          <p:cNvPr id="51" name="TextBox 50"/>
          <p:cNvSpPr txBox="1"/>
          <p:nvPr/>
        </p:nvSpPr>
        <p:spPr>
          <a:xfrm>
            <a:off x="5756673" y="1312895"/>
            <a:ext cx="3306940" cy="1200329"/>
          </a:xfrm>
          <a:prstGeom prst="rect">
            <a:avLst/>
          </a:prstGeom>
          <a:noFill/>
        </p:spPr>
        <p:txBody>
          <a:bodyPr wrap="square" rtlCol="0">
            <a:spAutoFit/>
          </a:bodyPr>
          <a:lstStyle/>
          <a:p>
            <a:r>
              <a:rPr lang="en-US" sz="2400" b="1" dirty="0" smtClean="0">
                <a:solidFill>
                  <a:srgbClr val="C00000"/>
                </a:solidFill>
                <a:latin typeface="Cambria" charset="0"/>
                <a:ea typeface="Cambria" charset="0"/>
                <a:cs typeface="Cambria" charset="0"/>
              </a:rPr>
              <a:t>Cannot</a:t>
            </a:r>
            <a:r>
              <a:rPr lang="en-US" sz="2400" b="1" dirty="0" smtClean="0">
                <a:latin typeface="Cambria" charset="0"/>
                <a:ea typeface="Cambria" charset="0"/>
                <a:cs typeface="Cambria" charset="0"/>
              </a:rPr>
              <a:t> use multiple challenge-response pairs to guess another </a:t>
            </a:r>
            <a:endParaRPr lang="en-US" sz="2400" b="1" dirty="0">
              <a:latin typeface="Cambria" charset="0"/>
              <a:ea typeface="Cambria" charset="0"/>
              <a:cs typeface="Cambria" charset="0"/>
            </a:endParaRPr>
          </a:p>
        </p:txBody>
      </p:sp>
      <p:sp>
        <p:nvSpPr>
          <p:cNvPr id="35" name="Rectangle 34"/>
          <p:cNvSpPr/>
          <p:nvPr/>
        </p:nvSpPr>
        <p:spPr>
          <a:xfrm rot="21009331">
            <a:off x="2273825" y="3058771"/>
            <a:ext cx="1340353" cy="369332"/>
          </a:xfrm>
          <a:prstGeom prst="rect">
            <a:avLst/>
          </a:prstGeom>
        </p:spPr>
        <p:txBody>
          <a:bodyPr wrap="square">
            <a:spAutoFit/>
          </a:bodyPr>
          <a:lstStyle/>
          <a:p>
            <a:r>
              <a:rPr lang="en-US" b="1" smtClean="0">
                <a:latin typeface="Cambria" charset="0"/>
                <a:ea typeface="Cambria" charset="0"/>
                <a:cs typeface="Cambria" charset="0"/>
              </a:rPr>
              <a:t>Challenge</a:t>
            </a:r>
            <a:r>
              <a:rPr lang="en-US" b="1" baseline="-25000" smtClean="0">
                <a:latin typeface="Cambria" charset="0"/>
                <a:ea typeface="Cambria" charset="0"/>
                <a:cs typeface="Cambria" charset="0"/>
              </a:rPr>
              <a:t>0</a:t>
            </a:r>
            <a:endParaRPr lang="en-US" sz="1600" dirty="0">
              <a:latin typeface="Cambria" charset="0"/>
              <a:ea typeface="Cambria" charset="0"/>
              <a:cs typeface="Cambria" charset="0"/>
            </a:endParaRPr>
          </a:p>
        </p:txBody>
      </p:sp>
      <p:sp>
        <p:nvSpPr>
          <p:cNvPr id="36" name="Rectangle 35"/>
          <p:cNvSpPr/>
          <p:nvPr/>
        </p:nvSpPr>
        <p:spPr>
          <a:xfrm>
            <a:off x="2316461" y="3401763"/>
            <a:ext cx="1372690" cy="369332"/>
          </a:xfrm>
          <a:prstGeom prst="rect">
            <a:avLst/>
          </a:prstGeom>
        </p:spPr>
        <p:txBody>
          <a:bodyPr wrap="square">
            <a:spAutoFit/>
          </a:bodyPr>
          <a:lstStyle/>
          <a:p>
            <a:r>
              <a:rPr lang="en-US" b="1" smtClean="0">
                <a:latin typeface="Cambria" charset="0"/>
                <a:ea typeface="Cambria" charset="0"/>
                <a:cs typeface="Cambria" charset="0"/>
              </a:rPr>
              <a:t>Challenge</a:t>
            </a:r>
            <a:r>
              <a:rPr lang="en-US" b="1" baseline="-25000" smtClean="0">
                <a:latin typeface="Cambria" charset="0"/>
                <a:ea typeface="Cambria" charset="0"/>
                <a:cs typeface="Cambria" charset="0"/>
              </a:rPr>
              <a:t>1</a:t>
            </a:r>
            <a:endParaRPr lang="en-US" sz="1600" dirty="0">
              <a:latin typeface="Cambria" charset="0"/>
              <a:ea typeface="Cambria" charset="0"/>
              <a:cs typeface="Cambria" charset="0"/>
            </a:endParaRPr>
          </a:p>
        </p:txBody>
      </p:sp>
      <p:sp>
        <p:nvSpPr>
          <p:cNvPr id="37" name="Rectangle 36"/>
          <p:cNvSpPr/>
          <p:nvPr/>
        </p:nvSpPr>
        <p:spPr>
          <a:xfrm rot="247902">
            <a:off x="2293543" y="4097450"/>
            <a:ext cx="1344978" cy="369332"/>
          </a:xfrm>
          <a:prstGeom prst="rect">
            <a:avLst/>
          </a:prstGeom>
        </p:spPr>
        <p:txBody>
          <a:bodyPr wrap="square">
            <a:spAutoFit/>
          </a:bodyPr>
          <a:lstStyle/>
          <a:p>
            <a:r>
              <a:rPr lang="en-US" b="1" smtClean="0">
                <a:latin typeface="Cambria" charset="0"/>
                <a:ea typeface="Cambria" charset="0"/>
                <a:cs typeface="Cambria" charset="0"/>
              </a:rPr>
              <a:t>Challenge</a:t>
            </a:r>
            <a:r>
              <a:rPr lang="en-US" b="1" baseline="-25000" smtClean="0">
                <a:latin typeface="Cambria" charset="0"/>
                <a:ea typeface="Cambria" charset="0"/>
                <a:cs typeface="Cambria" charset="0"/>
              </a:rPr>
              <a:t>N</a:t>
            </a:r>
            <a:endParaRPr lang="en-US" sz="1600" dirty="0">
              <a:latin typeface="Cambria" charset="0"/>
              <a:ea typeface="Cambria" charset="0"/>
              <a:cs typeface="Cambria" charset="0"/>
            </a:endParaRPr>
          </a:p>
        </p:txBody>
      </p:sp>
      <p:sp>
        <p:nvSpPr>
          <p:cNvPr id="34" name="Rounded Rectangle 33"/>
          <p:cNvSpPr/>
          <p:nvPr/>
        </p:nvSpPr>
        <p:spPr>
          <a:xfrm>
            <a:off x="4243781" y="3073143"/>
            <a:ext cx="1341142" cy="574766"/>
          </a:xfrm>
          <a:prstGeom prst="roundRect">
            <a:avLst/>
          </a:prstGeom>
          <a:solidFill>
            <a:srgbClr val="431B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PUF Response</a:t>
            </a:r>
            <a:r>
              <a:rPr lang="en-US" b="1" baseline="-25000" dirty="0" smtClean="0"/>
              <a:t>0</a:t>
            </a:r>
            <a:endParaRPr lang="en-US" b="1" baseline="-25000" dirty="0"/>
          </a:p>
        </p:txBody>
      </p:sp>
      <p:sp>
        <p:nvSpPr>
          <p:cNvPr id="38" name="Rounded Rectangle 37"/>
          <p:cNvSpPr/>
          <p:nvPr/>
        </p:nvSpPr>
        <p:spPr>
          <a:xfrm>
            <a:off x="4097262" y="2892731"/>
            <a:ext cx="1341142" cy="574766"/>
          </a:xfrm>
          <a:prstGeom prst="roundRect">
            <a:avLst/>
          </a:prstGeom>
          <a:solidFill>
            <a:srgbClr val="431A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PUF Response</a:t>
            </a:r>
            <a:r>
              <a:rPr lang="en-US" b="1" baseline="-25000" dirty="0" smtClean="0"/>
              <a:t>0</a:t>
            </a:r>
            <a:endParaRPr lang="en-US" b="1" dirty="0"/>
          </a:p>
        </p:txBody>
      </p:sp>
      <p:sp>
        <p:nvSpPr>
          <p:cNvPr id="42" name="Rounded Rectangle 41"/>
          <p:cNvSpPr/>
          <p:nvPr/>
        </p:nvSpPr>
        <p:spPr>
          <a:xfrm>
            <a:off x="4088651" y="4055325"/>
            <a:ext cx="1341142" cy="574766"/>
          </a:xfrm>
          <a:prstGeom prst="roundRect">
            <a:avLst/>
          </a:prstGeom>
          <a:solidFill>
            <a:srgbClr val="8B71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PUF </a:t>
            </a:r>
            <a:r>
              <a:rPr lang="en-US" b="1" dirty="0" err="1" smtClean="0"/>
              <a:t>Response</a:t>
            </a:r>
            <a:r>
              <a:rPr lang="en-US" b="1" baseline="-25000" dirty="0" err="1"/>
              <a:t>N</a:t>
            </a:r>
            <a:endParaRPr lang="en-US" b="1" dirty="0"/>
          </a:p>
        </p:txBody>
      </p:sp>
      <p:sp>
        <p:nvSpPr>
          <p:cNvPr id="44" name="Rounded Rectangle 43"/>
          <p:cNvSpPr/>
          <p:nvPr/>
        </p:nvSpPr>
        <p:spPr>
          <a:xfrm>
            <a:off x="4093881" y="3481789"/>
            <a:ext cx="1341142" cy="574766"/>
          </a:xfrm>
          <a:prstGeom prst="roundRect">
            <a:avLst/>
          </a:prstGeom>
          <a:solidFill>
            <a:srgbClr val="A144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PUF Response</a:t>
            </a:r>
            <a:r>
              <a:rPr lang="en-US" b="1" baseline="-25000" dirty="0" smtClean="0"/>
              <a:t>1</a:t>
            </a:r>
            <a:endParaRPr lang="en-US" b="1" dirty="0"/>
          </a:p>
        </p:txBody>
      </p:sp>
      <p:sp>
        <p:nvSpPr>
          <p:cNvPr id="9" name="Rectangle 8"/>
          <p:cNvSpPr/>
          <p:nvPr/>
        </p:nvSpPr>
        <p:spPr>
          <a:xfrm>
            <a:off x="3938008" y="2905221"/>
            <a:ext cx="1654650" cy="1737360"/>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Cambria" charset="0"/>
                <a:ea typeface="Cambria" charset="0"/>
                <a:cs typeface="Cambria" charset="0"/>
              </a:rPr>
              <a:t>DRAM</a:t>
            </a:r>
            <a:endParaRPr lang="en-US" sz="3200" b="1" baseline="-25000" dirty="0">
              <a:latin typeface="Cambria" charset="0"/>
              <a:ea typeface="Cambria" charset="0"/>
              <a:cs typeface="Cambria" charset="0"/>
            </a:endParaRPr>
          </a:p>
          <a:p>
            <a:pPr algn="ctr"/>
            <a:r>
              <a:rPr lang="en-US" sz="3200" b="1" dirty="0" smtClean="0">
                <a:latin typeface="Cambria" charset="0"/>
                <a:ea typeface="Cambria" charset="0"/>
                <a:cs typeface="Cambria" charset="0"/>
              </a:rPr>
              <a:t>Device 0</a:t>
            </a:r>
          </a:p>
        </p:txBody>
      </p:sp>
    </p:spTree>
    <p:extLst>
      <p:ext uri="{BB962C8B-B14F-4D97-AF65-F5344CB8AC3E}">
        <p14:creationId xmlns:p14="http://schemas.microsoft.com/office/powerpoint/2010/main" val="291873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1" nodeType="withEffect">
                                  <p:stCondLst>
                                    <p:cond delay="0"/>
                                  </p:stCondLst>
                                  <p:childTnLst>
                                    <p:animMotion origin="layout" path="M -4.16667E-6 2.59259E-6 L 0.17796 0.00139 " pathEditMode="relative" rAng="0" ptsTypes="AA">
                                      <p:cBhvr>
                                        <p:cTn id="6" dur="10" fill="hold"/>
                                        <p:tgtEl>
                                          <p:spTgt spid="38"/>
                                        </p:tgtEl>
                                        <p:attrNameLst>
                                          <p:attrName>ppt_x</p:attrName>
                                          <p:attrName>ppt_y</p:attrName>
                                        </p:attrNameLst>
                                      </p:cBhvr>
                                      <p:rCtr x="8889" y="69"/>
                                    </p:animMotion>
                                  </p:childTnLst>
                                </p:cTn>
                              </p:par>
                              <p:par>
                                <p:cTn id="7" presetID="0" presetClass="path" presetSubtype="0" accel="50000" decel="50000" fill="hold" grpId="0" nodeType="withEffect">
                                  <p:stCondLst>
                                    <p:cond delay="0"/>
                                  </p:stCondLst>
                                  <p:childTnLst>
                                    <p:animMotion origin="layout" path="M 3.05556E-6 2.96296E-6 L 0.17795 -0.0007 " pathEditMode="relative" rAng="0" ptsTypes="AA">
                                      <p:cBhvr>
                                        <p:cTn id="8" dur="10" fill="hold"/>
                                        <p:tgtEl>
                                          <p:spTgt spid="44"/>
                                        </p:tgtEl>
                                        <p:attrNameLst>
                                          <p:attrName>ppt_x</p:attrName>
                                          <p:attrName>ppt_y</p:attrName>
                                        </p:attrNameLst>
                                      </p:cBhvr>
                                      <p:rCtr x="8889" y="-46"/>
                                    </p:animMotion>
                                  </p:childTnLst>
                                </p:cTn>
                              </p:par>
                              <p:par>
                                <p:cTn id="9" presetID="0" presetClass="path" presetSubtype="0" accel="50000" decel="50000" fill="hold" grpId="0" nodeType="withEffect">
                                  <p:stCondLst>
                                    <p:cond delay="0"/>
                                  </p:stCondLst>
                                  <p:childTnLst>
                                    <p:animMotion origin="layout" path="M 3.88889E-6 -3.33333E-6 L 0.17968 0.00301 " pathEditMode="relative" rAng="0" ptsTypes="AA">
                                      <p:cBhvr>
                                        <p:cTn id="10" dur="10" fill="hold"/>
                                        <p:tgtEl>
                                          <p:spTgt spid="42"/>
                                        </p:tgtEl>
                                        <p:attrNameLst>
                                          <p:attrName>ppt_x</p:attrName>
                                          <p:attrName>ppt_y</p:attrName>
                                        </p:attrNameLst>
                                      </p:cBhvr>
                                      <p:rCtr x="8976" y="139"/>
                                    </p:animMotion>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51"/>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52"/>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2" grpId="1" animBg="1"/>
      <p:bldP spid="27" grpId="0"/>
      <p:bldP spid="51" grpId="0"/>
      <p:bldP spid="51" grpId="1"/>
      <p:bldP spid="38" grpId="0" animBg="1"/>
      <p:bldP spid="38" grpId="1" animBg="1"/>
      <p:bldP spid="42" grpId="0" animBg="1"/>
      <p:bldP spid="4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3" name="Straight Arrow Connector 52"/>
          <p:cNvCxnSpPr/>
          <p:nvPr/>
        </p:nvCxnSpPr>
        <p:spPr>
          <a:xfrm>
            <a:off x="2118829" y="4454722"/>
            <a:ext cx="1682954" cy="1237242"/>
          </a:xfrm>
          <a:prstGeom prst="straightConnector1">
            <a:avLst/>
          </a:prstGeom>
          <a:ln w="762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rot="2301859">
            <a:off x="2322557" y="4715377"/>
            <a:ext cx="1315738" cy="369332"/>
          </a:xfrm>
          <a:prstGeom prst="rect">
            <a:avLst/>
          </a:prstGeom>
        </p:spPr>
        <p:txBody>
          <a:bodyPr wrap="square">
            <a:spAutoFit/>
          </a:bodyPr>
          <a:lstStyle/>
          <a:p>
            <a:r>
              <a:rPr lang="en-US" b="1" dirty="0" err="1" smtClean="0">
                <a:latin typeface="Cambria" charset="0"/>
                <a:ea typeface="Cambria" charset="0"/>
                <a:cs typeface="Cambria" charset="0"/>
              </a:rPr>
              <a:t>Challenge</a:t>
            </a:r>
            <a:r>
              <a:rPr lang="en-US" b="1" baseline="-25000" dirty="0" err="1">
                <a:latin typeface="Cambria" charset="0"/>
                <a:ea typeface="Cambria" charset="0"/>
                <a:cs typeface="Cambria" charset="0"/>
              </a:rPr>
              <a:t>Z</a:t>
            </a:r>
            <a:endParaRPr lang="en-US" sz="1600" dirty="0">
              <a:latin typeface="Cambria" charset="0"/>
              <a:ea typeface="Cambria" charset="0"/>
              <a:cs typeface="Cambria" charset="0"/>
            </a:endParaRPr>
          </a:p>
        </p:txBody>
      </p:sp>
      <p:sp>
        <p:nvSpPr>
          <p:cNvPr id="50" name="Rounded Rectangle 49"/>
          <p:cNvSpPr/>
          <p:nvPr/>
        </p:nvSpPr>
        <p:spPr>
          <a:xfrm>
            <a:off x="4091381" y="3494279"/>
            <a:ext cx="1341142" cy="574766"/>
          </a:xfrm>
          <a:prstGeom prst="roundRect">
            <a:avLst/>
          </a:prstGeom>
          <a:solidFill>
            <a:srgbClr val="A144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PUF </a:t>
            </a:r>
            <a:r>
              <a:rPr lang="en-US" b="1" dirty="0" err="1" smtClean="0"/>
              <a:t>Response</a:t>
            </a:r>
            <a:r>
              <a:rPr lang="en-US" b="1" baseline="-25000" dirty="0" err="1" smtClean="0"/>
              <a:t>Z</a:t>
            </a:r>
            <a:endParaRPr lang="en-US" b="1" dirty="0"/>
          </a:p>
        </p:txBody>
      </p:sp>
      <p:sp>
        <p:nvSpPr>
          <p:cNvPr id="55" name="Rounded Rectangle 54"/>
          <p:cNvSpPr/>
          <p:nvPr/>
        </p:nvSpPr>
        <p:spPr>
          <a:xfrm>
            <a:off x="4127446" y="5404581"/>
            <a:ext cx="1341142" cy="574766"/>
          </a:xfrm>
          <a:prstGeom prst="roundRect">
            <a:avLst/>
          </a:prstGeom>
          <a:solidFill>
            <a:srgbClr val="DDA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PUF </a:t>
            </a:r>
            <a:r>
              <a:rPr lang="en-US" b="1" dirty="0" err="1" smtClean="0"/>
              <a:t>Response</a:t>
            </a:r>
            <a:r>
              <a:rPr lang="en-US" b="1" baseline="-25000" dirty="0" err="1"/>
              <a:t>Z</a:t>
            </a:r>
            <a:endParaRPr lang="en-US" b="1" dirty="0"/>
          </a:p>
        </p:txBody>
      </p:sp>
      <p:sp>
        <p:nvSpPr>
          <p:cNvPr id="56" name="Rounded Rectangle 55"/>
          <p:cNvSpPr/>
          <p:nvPr/>
        </p:nvSpPr>
        <p:spPr>
          <a:xfrm>
            <a:off x="4081397" y="1577051"/>
            <a:ext cx="1341142" cy="57476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PUF </a:t>
            </a:r>
            <a:r>
              <a:rPr lang="en-US" b="1" dirty="0" err="1" smtClean="0"/>
              <a:t>Response</a:t>
            </a:r>
            <a:r>
              <a:rPr lang="en-US" b="1" baseline="-25000" dirty="0" err="1"/>
              <a:t>Z</a:t>
            </a:r>
            <a:endParaRPr lang="en-US" b="1" dirty="0"/>
          </a:p>
        </p:txBody>
      </p:sp>
      <p:sp>
        <p:nvSpPr>
          <p:cNvPr id="2" name="Title 1"/>
          <p:cNvSpPr>
            <a:spLocks noGrp="1"/>
          </p:cNvSpPr>
          <p:nvPr>
            <p:ph type="title"/>
          </p:nvPr>
        </p:nvSpPr>
        <p:spPr/>
        <p:txBody>
          <a:bodyPr/>
          <a:lstStyle/>
          <a:p>
            <a:r>
              <a:rPr lang="en-US" b="1" dirty="0" smtClean="0"/>
              <a:t>Effective PUF Characteristics</a:t>
            </a:r>
            <a:endParaRPr lang="en-US" b="1" dirty="0"/>
          </a:p>
        </p:txBody>
      </p:sp>
      <p:sp>
        <p:nvSpPr>
          <p:cNvPr id="6" name="Rectangle 5"/>
          <p:cNvSpPr/>
          <p:nvPr/>
        </p:nvSpPr>
        <p:spPr>
          <a:xfrm>
            <a:off x="236792" y="3267172"/>
            <a:ext cx="1776643" cy="1223263"/>
          </a:xfrm>
          <a:prstGeom prst="rect">
            <a:avLst/>
          </a:prstGeom>
          <a:solidFill>
            <a:srgbClr val="70AD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Cambria" charset="0"/>
                <a:ea typeface="Cambria" charset="0"/>
                <a:cs typeface="Cambria" charset="0"/>
              </a:rPr>
              <a:t>Trusted Device</a:t>
            </a:r>
            <a:endParaRPr lang="en-US" sz="3200" b="1" dirty="0">
              <a:latin typeface="Cambria" charset="0"/>
              <a:ea typeface="Cambria" charset="0"/>
              <a:cs typeface="Cambria" charset="0"/>
            </a:endParaRPr>
          </a:p>
        </p:txBody>
      </p:sp>
      <p:sp>
        <p:nvSpPr>
          <p:cNvPr id="28" name="Rectangle 27"/>
          <p:cNvSpPr/>
          <p:nvPr/>
        </p:nvSpPr>
        <p:spPr>
          <a:xfrm>
            <a:off x="75991" y="1984741"/>
            <a:ext cx="3821073" cy="461665"/>
          </a:xfrm>
          <a:prstGeom prst="rect">
            <a:avLst/>
          </a:prstGeom>
        </p:spPr>
        <p:txBody>
          <a:bodyPr wrap="square">
            <a:spAutoFit/>
          </a:bodyPr>
          <a:lstStyle/>
          <a:p>
            <a:r>
              <a:rPr lang="en-US" sz="2400" b="1" dirty="0" smtClean="0">
                <a:latin typeface="Cambria" charset="0"/>
                <a:ea typeface="Cambria" charset="0"/>
                <a:cs typeface="Cambria" charset="0"/>
              </a:rPr>
              <a:t>4. Uniqueness</a:t>
            </a:r>
            <a:endParaRPr lang="en-US" sz="2400" dirty="0">
              <a:latin typeface="Cambria" charset="0"/>
              <a:ea typeface="Cambria" charset="0"/>
              <a:cs typeface="Cambria" charset="0"/>
            </a:endParaRPr>
          </a:p>
        </p:txBody>
      </p:sp>
      <p:cxnSp>
        <p:nvCxnSpPr>
          <p:cNvPr id="30" name="Straight Arrow Connector 29"/>
          <p:cNvCxnSpPr/>
          <p:nvPr/>
        </p:nvCxnSpPr>
        <p:spPr>
          <a:xfrm flipV="1">
            <a:off x="2091142" y="3706329"/>
            <a:ext cx="1681144" cy="27504"/>
          </a:xfrm>
          <a:prstGeom prst="straightConnector1">
            <a:avLst/>
          </a:prstGeom>
          <a:ln w="762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V="1">
            <a:off x="2108114" y="1952293"/>
            <a:ext cx="1752187" cy="1409445"/>
          </a:xfrm>
          <a:prstGeom prst="straightConnector1">
            <a:avLst/>
          </a:prstGeom>
          <a:ln w="762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9" name="Rounded Rectangle 58"/>
          <p:cNvSpPr/>
          <p:nvPr/>
        </p:nvSpPr>
        <p:spPr>
          <a:xfrm>
            <a:off x="236792" y="4961119"/>
            <a:ext cx="3480619" cy="1403698"/>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p:cNvSpPr txBox="1"/>
          <p:nvPr/>
        </p:nvSpPr>
        <p:spPr>
          <a:xfrm>
            <a:off x="332748" y="5062804"/>
            <a:ext cx="3347884" cy="1200329"/>
          </a:xfrm>
          <a:prstGeom prst="rect">
            <a:avLst/>
          </a:prstGeom>
          <a:noFill/>
        </p:spPr>
        <p:txBody>
          <a:bodyPr wrap="square" rtlCol="0">
            <a:spAutoFit/>
          </a:bodyPr>
          <a:lstStyle/>
          <a:p>
            <a:r>
              <a:rPr lang="en-US" sz="2400" b="1" dirty="0" smtClean="0">
                <a:latin typeface="Cambria" charset="0"/>
                <a:ea typeface="Cambria" charset="0"/>
                <a:cs typeface="Cambria" charset="0"/>
              </a:rPr>
              <a:t>All PUF responses of different devices are </a:t>
            </a:r>
            <a:r>
              <a:rPr lang="en-US" sz="2400" b="1" dirty="0" smtClean="0">
                <a:solidFill>
                  <a:schemeClr val="accent5"/>
                </a:solidFill>
                <a:latin typeface="Cambria" charset="0"/>
                <a:ea typeface="Cambria" charset="0"/>
                <a:cs typeface="Cambria" charset="0"/>
              </a:rPr>
              <a:t>significantly</a:t>
            </a:r>
            <a:r>
              <a:rPr lang="en-US" sz="2400" b="1" dirty="0" smtClean="0">
                <a:latin typeface="Cambria" charset="0"/>
                <a:ea typeface="Cambria" charset="0"/>
                <a:cs typeface="Cambria" charset="0"/>
              </a:rPr>
              <a:t> different</a:t>
            </a:r>
            <a:endParaRPr lang="en-US" sz="2400" b="1" dirty="0">
              <a:latin typeface="Cambria" charset="0"/>
              <a:ea typeface="Cambria" charset="0"/>
              <a:cs typeface="Cambria" charset="0"/>
            </a:endParaRPr>
          </a:p>
        </p:txBody>
      </p:sp>
      <p:sp>
        <p:nvSpPr>
          <p:cNvPr id="36" name="Rectangle 35"/>
          <p:cNvSpPr/>
          <p:nvPr/>
        </p:nvSpPr>
        <p:spPr>
          <a:xfrm>
            <a:off x="2316461" y="3401763"/>
            <a:ext cx="1372690" cy="369332"/>
          </a:xfrm>
          <a:prstGeom prst="rect">
            <a:avLst/>
          </a:prstGeom>
        </p:spPr>
        <p:txBody>
          <a:bodyPr wrap="square">
            <a:spAutoFit/>
          </a:bodyPr>
          <a:lstStyle/>
          <a:p>
            <a:r>
              <a:rPr lang="en-US" b="1" dirty="0" err="1" smtClean="0">
                <a:latin typeface="Cambria" charset="0"/>
                <a:ea typeface="Cambria" charset="0"/>
                <a:cs typeface="Cambria" charset="0"/>
              </a:rPr>
              <a:t>Challenge</a:t>
            </a:r>
            <a:r>
              <a:rPr lang="en-US" b="1" baseline="-25000" dirty="0" err="1" smtClean="0">
                <a:latin typeface="Cambria" charset="0"/>
                <a:ea typeface="Cambria" charset="0"/>
                <a:cs typeface="Cambria" charset="0"/>
              </a:rPr>
              <a:t>Z</a:t>
            </a:r>
            <a:endParaRPr lang="en-US" sz="1600" dirty="0">
              <a:latin typeface="Cambria" charset="0"/>
              <a:ea typeface="Cambria" charset="0"/>
              <a:cs typeface="Cambria" charset="0"/>
            </a:endParaRPr>
          </a:p>
        </p:txBody>
      </p:sp>
      <p:sp>
        <p:nvSpPr>
          <p:cNvPr id="39" name="Rectangle 38"/>
          <p:cNvSpPr/>
          <p:nvPr/>
        </p:nvSpPr>
        <p:spPr>
          <a:xfrm rot="19184640">
            <a:off x="2293253" y="2306164"/>
            <a:ext cx="1347047" cy="369332"/>
          </a:xfrm>
          <a:prstGeom prst="rect">
            <a:avLst/>
          </a:prstGeom>
        </p:spPr>
        <p:txBody>
          <a:bodyPr wrap="square">
            <a:spAutoFit/>
          </a:bodyPr>
          <a:lstStyle/>
          <a:p>
            <a:r>
              <a:rPr lang="en-US" b="1" dirty="0" err="1" smtClean="0">
                <a:latin typeface="Cambria" charset="0"/>
                <a:ea typeface="Cambria" charset="0"/>
                <a:cs typeface="Cambria" charset="0"/>
              </a:rPr>
              <a:t>Challenge</a:t>
            </a:r>
            <a:r>
              <a:rPr lang="en-US" b="1" baseline="-25000" dirty="0" err="1">
                <a:latin typeface="Cambria" charset="0"/>
                <a:ea typeface="Cambria" charset="0"/>
                <a:cs typeface="Cambria" charset="0"/>
              </a:rPr>
              <a:t>Z</a:t>
            </a:r>
            <a:endParaRPr lang="en-US" sz="1600" dirty="0">
              <a:latin typeface="Cambria" charset="0"/>
              <a:ea typeface="Cambria" charset="0"/>
              <a:cs typeface="Cambria" charset="0"/>
            </a:endParaRPr>
          </a:p>
        </p:txBody>
      </p:sp>
      <p:sp>
        <p:nvSpPr>
          <p:cNvPr id="34" name="Rectangle 33"/>
          <p:cNvSpPr/>
          <p:nvPr/>
        </p:nvSpPr>
        <p:spPr>
          <a:xfrm>
            <a:off x="75991" y="739543"/>
            <a:ext cx="2991674" cy="461665"/>
          </a:xfrm>
          <a:prstGeom prst="rect">
            <a:avLst/>
          </a:prstGeom>
        </p:spPr>
        <p:txBody>
          <a:bodyPr wrap="square">
            <a:spAutoFit/>
          </a:bodyPr>
          <a:lstStyle/>
          <a:p>
            <a:r>
              <a:rPr lang="en-US" sz="2400" b="1" dirty="0" smtClean="0">
                <a:latin typeface="Cambria" charset="0"/>
                <a:ea typeface="Cambria" charset="0"/>
                <a:cs typeface="Cambria" charset="0"/>
              </a:rPr>
              <a:t>1. Repeatability</a:t>
            </a:r>
            <a:endParaRPr lang="en-US" sz="2400" dirty="0">
              <a:latin typeface="Cambria" charset="0"/>
              <a:ea typeface="Cambria" charset="0"/>
              <a:cs typeface="Cambria" charset="0"/>
            </a:endParaRPr>
          </a:p>
        </p:txBody>
      </p:sp>
      <p:sp>
        <p:nvSpPr>
          <p:cNvPr id="38" name="Rectangle 37"/>
          <p:cNvSpPr/>
          <p:nvPr/>
        </p:nvSpPr>
        <p:spPr>
          <a:xfrm>
            <a:off x="75991" y="1155011"/>
            <a:ext cx="2991674" cy="461665"/>
          </a:xfrm>
          <a:prstGeom prst="rect">
            <a:avLst/>
          </a:prstGeom>
        </p:spPr>
        <p:txBody>
          <a:bodyPr wrap="square">
            <a:spAutoFit/>
          </a:bodyPr>
          <a:lstStyle/>
          <a:p>
            <a:r>
              <a:rPr lang="en-US" sz="2400" b="1" dirty="0" smtClean="0">
                <a:latin typeface="Cambria" charset="0"/>
                <a:ea typeface="Cambria" charset="0"/>
                <a:cs typeface="Cambria" charset="0"/>
              </a:rPr>
              <a:t>2. Diffuseness</a:t>
            </a:r>
            <a:endParaRPr lang="en-US" sz="2400" dirty="0">
              <a:latin typeface="Cambria" charset="0"/>
              <a:ea typeface="Cambria" charset="0"/>
              <a:cs typeface="Cambria" charset="0"/>
            </a:endParaRPr>
          </a:p>
        </p:txBody>
      </p:sp>
      <p:sp>
        <p:nvSpPr>
          <p:cNvPr id="42" name="Rectangle 41"/>
          <p:cNvSpPr/>
          <p:nvPr/>
        </p:nvSpPr>
        <p:spPr>
          <a:xfrm>
            <a:off x="75991" y="1567320"/>
            <a:ext cx="3821073" cy="461665"/>
          </a:xfrm>
          <a:prstGeom prst="rect">
            <a:avLst/>
          </a:prstGeom>
        </p:spPr>
        <p:txBody>
          <a:bodyPr wrap="square">
            <a:spAutoFit/>
          </a:bodyPr>
          <a:lstStyle/>
          <a:p>
            <a:r>
              <a:rPr lang="en-US" sz="2400" b="1" dirty="0">
                <a:latin typeface="Cambria" charset="0"/>
                <a:ea typeface="Cambria" charset="0"/>
                <a:cs typeface="Cambria" charset="0"/>
              </a:rPr>
              <a:t>3</a:t>
            </a:r>
            <a:r>
              <a:rPr lang="en-US" sz="2400" b="1" dirty="0" smtClean="0">
                <a:latin typeface="Cambria" charset="0"/>
                <a:ea typeface="Cambria" charset="0"/>
                <a:cs typeface="Cambria" charset="0"/>
              </a:rPr>
              <a:t>. Uniform Randomness</a:t>
            </a:r>
            <a:endParaRPr lang="en-US" sz="2400" dirty="0">
              <a:latin typeface="Cambria" charset="0"/>
              <a:ea typeface="Cambria" charset="0"/>
              <a:cs typeface="Cambria" charset="0"/>
            </a:endParaRPr>
          </a:p>
        </p:txBody>
      </p:sp>
      <p:sp>
        <p:nvSpPr>
          <p:cNvPr id="13" name="Rectangle 12"/>
          <p:cNvSpPr/>
          <p:nvPr/>
        </p:nvSpPr>
        <p:spPr>
          <a:xfrm>
            <a:off x="3938008" y="4823284"/>
            <a:ext cx="1654650" cy="173736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Cambria" charset="0"/>
                <a:ea typeface="Cambria" charset="0"/>
                <a:cs typeface="Cambria" charset="0"/>
              </a:rPr>
              <a:t>DRAM</a:t>
            </a:r>
            <a:endParaRPr lang="en-US" sz="3200" b="1" baseline="-25000" dirty="0">
              <a:latin typeface="Cambria" charset="0"/>
              <a:ea typeface="Cambria" charset="0"/>
              <a:cs typeface="Cambria" charset="0"/>
            </a:endParaRPr>
          </a:p>
          <a:p>
            <a:pPr algn="ctr"/>
            <a:r>
              <a:rPr lang="en-US" sz="3200" b="1" dirty="0" smtClean="0">
                <a:latin typeface="Cambria" charset="0"/>
                <a:ea typeface="Cambria" charset="0"/>
                <a:cs typeface="Cambria" charset="0"/>
              </a:rPr>
              <a:t>Device </a:t>
            </a:r>
          </a:p>
          <a:p>
            <a:pPr algn="ctr"/>
            <a:r>
              <a:rPr lang="en-US" sz="3200" b="1" dirty="0">
                <a:latin typeface="Cambria" charset="0"/>
                <a:ea typeface="Cambria" charset="0"/>
                <a:cs typeface="Cambria" charset="0"/>
              </a:rPr>
              <a:t>2</a:t>
            </a:r>
            <a:endParaRPr lang="en-US" sz="3200" b="1" dirty="0" smtClean="0">
              <a:latin typeface="Cambria" charset="0"/>
              <a:ea typeface="Cambria" charset="0"/>
              <a:cs typeface="Cambria" charset="0"/>
            </a:endParaRPr>
          </a:p>
        </p:txBody>
      </p:sp>
      <p:sp>
        <p:nvSpPr>
          <p:cNvPr id="14" name="Rectangle 13"/>
          <p:cNvSpPr/>
          <p:nvPr/>
        </p:nvSpPr>
        <p:spPr>
          <a:xfrm>
            <a:off x="3938008" y="987158"/>
            <a:ext cx="1654650" cy="173736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Cambria" charset="0"/>
                <a:ea typeface="Cambria" charset="0"/>
                <a:cs typeface="Cambria" charset="0"/>
              </a:rPr>
              <a:t>DRAM</a:t>
            </a:r>
            <a:endParaRPr lang="en-US" sz="3200" b="1" dirty="0">
              <a:latin typeface="Cambria" charset="0"/>
              <a:ea typeface="Cambria" charset="0"/>
              <a:cs typeface="Cambria" charset="0"/>
            </a:endParaRPr>
          </a:p>
          <a:p>
            <a:pPr algn="ctr"/>
            <a:r>
              <a:rPr lang="en-US" sz="3200" b="1" dirty="0" smtClean="0">
                <a:latin typeface="Cambria" charset="0"/>
                <a:ea typeface="Cambria" charset="0"/>
                <a:cs typeface="Cambria" charset="0"/>
              </a:rPr>
              <a:t>Device 1</a:t>
            </a:r>
          </a:p>
        </p:txBody>
      </p:sp>
      <p:sp>
        <p:nvSpPr>
          <p:cNvPr id="9" name="Rectangle 8"/>
          <p:cNvSpPr/>
          <p:nvPr/>
        </p:nvSpPr>
        <p:spPr>
          <a:xfrm>
            <a:off x="3938008" y="2905221"/>
            <a:ext cx="1654650" cy="1737360"/>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Cambria" charset="0"/>
                <a:ea typeface="Cambria" charset="0"/>
                <a:cs typeface="Cambria" charset="0"/>
              </a:rPr>
              <a:t>DRAM</a:t>
            </a:r>
            <a:endParaRPr lang="en-US" sz="3200" b="1" baseline="-25000" dirty="0">
              <a:latin typeface="Cambria" charset="0"/>
              <a:ea typeface="Cambria" charset="0"/>
              <a:cs typeface="Cambria" charset="0"/>
            </a:endParaRPr>
          </a:p>
          <a:p>
            <a:pPr algn="ctr"/>
            <a:r>
              <a:rPr lang="en-US" sz="3200" b="1" dirty="0" smtClean="0">
                <a:latin typeface="Cambria" charset="0"/>
                <a:ea typeface="Cambria" charset="0"/>
                <a:cs typeface="Cambria" charset="0"/>
              </a:rPr>
              <a:t>Device 0</a:t>
            </a:r>
          </a:p>
        </p:txBody>
      </p:sp>
    </p:spTree>
    <p:extLst>
      <p:ext uri="{BB962C8B-B14F-4D97-AF65-F5344CB8AC3E}">
        <p14:creationId xmlns:p14="http://schemas.microsoft.com/office/powerpoint/2010/main" val="961617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22" presetClass="entr" presetSubtype="8" fill="hold" nodeType="withEffect">
                                  <p:stCondLst>
                                    <p:cond delay="250"/>
                                  </p:stCondLst>
                                  <p:childTnLst>
                                    <p:set>
                                      <p:cBhvr>
                                        <p:cTn id="8" dur="1" fill="hold">
                                          <p:stCondLst>
                                            <p:cond delay="0"/>
                                          </p:stCondLst>
                                        </p:cTn>
                                        <p:tgtEl>
                                          <p:spTgt spid="30"/>
                                        </p:tgtEl>
                                        <p:attrNameLst>
                                          <p:attrName>style.visibility</p:attrName>
                                        </p:attrNameLst>
                                      </p:cBhvr>
                                      <p:to>
                                        <p:strVal val="visible"/>
                                      </p:to>
                                    </p:set>
                                    <p:animEffect transition="in" filter="wipe(left)">
                                      <p:cBhvr>
                                        <p:cTn id="9" dur="500"/>
                                        <p:tgtEl>
                                          <p:spTgt spid="30"/>
                                        </p:tgtEl>
                                      </p:cBhvr>
                                    </p:animEffect>
                                  </p:childTnLst>
                                </p:cTn>
                              </p:par>
                              <p:par>
                                <p:cTn id="10" presetID="22" presetClass="entr" presetSubtype="8" fill="hold" grpId="0" nodeType="withEffect">
                                  <p:stCondLst>
                                    <p:cond delay="250"/>
                                  </p:stCondLst>
                                  <p:childTnLst>
                                    <p:set>
                                      <p:cBhvr>
                                        <p:cTn id="11" dur="1" fill="hold">
                                          <p:stCondLst>
                                            <p:cond delay="0"/>
                                          </p:stCondLst>
                                        </p:cTn>
                                        <p:tgtEl>
                                          <p:spTgt spid="36"/>
                                        </p:tgtEl>
                                        <p:attrNameLst>
                                          <p:attrName>style.visibility</p:attrName>
                                        </p:attrNameLst>
                                      </p:cBhvr>
                                      <p:to>
                                        <p:strVal val="visible"/>
                                      </p:to>
                                    </p:set>
                                    <p:animEffect transition="in" filter="wipe(left)">
                                      <p:cBhvr>
                                        <p:cTn id="12" dur="1000"/>
                                        <p:tgtEl>
                                          <p:spTgt spid="36"/>
                                        </p:tgtEl>
                                      </p:cBhvr>
                                    </p:animEffect>
                                  </p:childTnLst>
                                </p:cTn>
                              </p:par>
                              <p:par>
                                <p:cTn id="13" presetID="0" presetClass="path" presetSubtype="0" accel="50000" decel="50000" fill="hold" grpId="0" nodeType="withEffect">
                                  <p:stCondLst>
                                    <p:cond delay="250"/>
                                  </p:stCondLst>
                                  <p:childTnLst>
                                    <p:animMotion origin="layout" path="M 2.77778E-7 1.11111E-6 L 0.17795 -0.0007 " pathEditMode="relative" rAng="0" ptsTypes="AA">
                                      <p:cBhvr>
                                        <p:cTn id="14" dur="1000" fill="hold"/>
                                        <p:tgtEl>
                                          <p:spTgt spid="50"/>
                                        </p:tgtEl>
                                        <p:attrNameLst>
                                          <p:attrName>ppt_x</p:attrName>
                                          <p:attrName>ppt_y</p:attrName>
                                        </p:attrNameLst>
                                      </p:cBhvr>
                                      <p:rCtr x="8889" y="-46"/>
                                    </p:animMotion>
                                  </p:childTnLst>
                                </p:cTn>
                              </p:par>
                              <p:par>
                                <p:cTn id="15" presetID="1" presetClass="entr" presetSubtype="0" fill="hold" grpId="1"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par>
                                <p:cTn id="19" presetID="22" presetClass="entr" presetSubtype="8"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wipe(left)">
                                      <p:cBhvr>
                                        <p:cTn id="21" dur="1000"/>
                                        <p:tgtEl>
                                          <p:spTgt spid="39"/>
                                        </p:tgtEl>
                                      </p:cBhvr>
                                    </p:animEffect>
                                  </p:childTnLst>
                                </p:cTn>
                              </p:par>
                              <p:par>
                                <p:cTn id="22" presetID="22" presetClass="entr" presetSubtype="8" fill="hold" nodeType="with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wipe(left)">
                                      <p:cBhvr>
                                        <p:cTn id="24" dur="1000"/>
                                        <p:tgtEl>
                                          <p:spTgt spid="57"/>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wipe(left)">
                                      <p:cBhvr>
                                        <p:cTn id="27" dur="1000"/>
                                        <p:tgtEl>
                                          <p:spTgt spid="40"/>
                                        </p:tgtEl>
                                      </p:cBhvr>
                                    </p:animEffect>
                                  </p:childTnLst>
                                </p:cTn>
                              </p:par>
                              <p:par>
                                <p:cTn id="28" presetID="22" presetClass="entr" presetSubtype="8" fill="hold" nodeType="withEffect">
                                  <p:stCondLst>
                                    <p:cond delay="0"/>
                                  </p:stCondLst>
                                  <p:childTnLst>
                                    <p:set>
                                      <p:cBhvr>
                                        <p:cTn id="29" dur="1" fill="hold">
                                          <p:stCondLst>
                                            <p:cond delay="0"/>
                                          </p:stCondLst>
                                        </p:cTn>
                                        <p:tgtEl>
                                          <p:spTgt spid="53"/>
                                        </p:tgtEl>
                                        <p:attrNameLst>
                                          <p:attrName>style.visibility</p:attrName>
                                        </p:attrNameLst>
                                      </p:cBhvr>
                                      <p:to>
                                        <p:strVal val="visible"/>
                                      </p:to>
                                    </p:set>
                                    <p:animEffect transition="in" filter="wipe(left)">
                                      <p:cBhvr>
                                        <p:cTn id="30" dur="1000"/>
                                        <p:tgtEl>
                                          <p:spTgt spid="53"/>
                                        </p:tgtEl>
                                      </p:cBhvr>
                                    </p:animEffect>
                                  </p:childTnLst>
                                </p:cTn>
                              </p:par>
                              <p:par>
                                <p:cTn id="31" presetID="0" presetClass="path" presetSubtype="0" accel="50000" decel="50000" fill="hold" grpId="2" nodeType="withEffect">
                                  <p:stCondLst>
                                    <p:cond delay="250"/>
                                  </p:stCondLst>
                                  <p:childTnLst>
                                    <p:animMotion origin="layout" path="M 1.94444E-6 7.40741E-7 L 0.17812 7.40741E-7 " pathEditMode="relative" rAng="0" ptsTypes="AA">
                                      <p:cBhvr>
                                        <p:cTn id="32" dur="1000" fill="hold"/>
                                        <p:tgtEl>
                                          <p:spTgt spid="56"/>
                                        </p:tgtEl>
                                        <p:attrNameLst>
                                          <p:attrName>ppt_x</p:attrName>
                                          <p:attrName>ppt_y</p:attrName>
                                        </p:attrNameLst>
                                      </p:cBhvr>
                                      <p:rCtr x="8906" y="0"/>
                                    </p:animMotion>
                                  </p:childTnLst>
                                </p:cTn>
                              </p:par>
                              <p:par>
                                <p:cTn id="33" presetID="0" presetClass="path" presetSubtype="0" accel="50000" decel="50000" fill="hold" grpId="2" nodeType="withEffect">
                                  <p:stCondLst>
                                    <p:cond delay="250"/>
                                  </p:stCondLst>
                                  <p:childTnLst>
                                    <p:animMotion origin="layout" path="M -2.77778E-6 -1.11111E-6 L 0.17535 -1.11111E-6 " pathEditMode="relative" rAng="0" ptsTypes="AA">
                                      <p:cBhvr>
                                        <p:cTn id="34" dur="1000" fill="hold"/>
                                        <p:tgtEl>
                                          <p:spTgt spid="55"/>
                                        </p:tgtEl>
                                        <p:attrNameLst>
                                          <p:attrName>ppt_x</p:attrName>
                                          <p:attrName>ppt_y</p:attrName>
                                        </p:attrNameLst>
                                      </p:cBhvr>
                                      <p:rCtr x="8767" y="0"/>
                                    </p:animMotion>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50" grpId="0" animBg="1"/>
      <p:bldP spid="55" grpId="1" animBg="1"/>
      <p:bldP spid="55" grpId="2" animBg="1"/>
      <p:bldP spid="56" grpId="1" animBg="1"/>
      <p:bldP spid="56" grpId="2" animBg="1"/>
      <p:bldP spid="28" grpId="0"/>
      <p:bldP spid="59" grpId="0" animBg="1"/>
      <p:bldP spid="60" grpId="0"/>
      <p:bldP spid="36" grpId="0"/>
      <p:bldP spid="3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4091381" y="2920743"/>
            <a:ext cx="1341142" cy="574766"/>
          </a:xfrm>
          <a:prstGeom prst="roundRect">
            <a:avLst/>
          </a:prstGeom>
          <a:solidFill>
            <a:srgbClr val="431B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PUF Response</a:t>
            </a:r>
            <a:r>
              <a:rPr lang="en-US" b="1" baseline="-25000" dirty="0" smtClean="0"/>
              <a:t>0</a:t>
            </a:r>
            <a:endParaRPr lang="en-US" b="1" baseline="-25000" dirty="0"/>
          </a:p>
        </p:txBody>
      </p:sp>
      <p:sp>
        <p:nvSpPr>
          <p:cNvPr id="23" name="Rounded Rectangle 22"/>
          <p:cNvSpPr/>
          <p:nvPr/>
        </p:nvSpPr>
        <p:spPr>
          <a:xfrm>
            <a:off x="4094762" y="2905221"/>
            <a:ext cx="1341142" cy="574766"/>
          </a:xfrm>
          <a:prstGeom prst="roundRect">
            <a:avLst/>
          </a:prstGeom>
          <a:solidFill>
            <a:srgbClr val="431A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PUF Response</a:t>
            </a:r>
            <a:r>
              <a:rPr lang="en-US" b="1" baseline="-25000" dirty="0" smtClean="0"/>
              <a:t>0</a:t>
            </a:r>
            <a:endParaRPr lang="en-US" b="1" dirty="0"/>
          </a:p>
        </p:txBody>
      </p:sp>
      <p:sp>
        <p:nvSpPr>
          <p:cNvPr id="49" name="Rounded Rectangle 48"/>
          <p:cNvSpPr/>
          <p:nvPr/>
        </p:nvSpPr>
        <p:spPr>
          <a:xfrm>
            <a:off x="4086151" y="4067815"/>
            <a:ext cx="1341142" cy="574766"/>
          </a:xfrm>
          <a:prstGeom prst="roundRect">
            <a:avLst/>
          </a:prstGeom>
          <a:solidFill>
            <a:srgbClr val="8B71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PUF </a:t>
            </a:r>
            <a:r>
              <a:rPr lang="en-US" b="1" dirty="0" err="1" smtClean="0"/>
              <a:t>Response</a:t>
            </a:r>
            <a:r>
              <a:rPr lang="en-US" b="1" baseline="-25000" dirty="0" err="1"/>
              <a:t>N</a:t>
            </a:r>
            <a:endParaRPr lang="en-US" b="1" dirty="0"/>
          </a:p>
        </p:txBody>
      </p:sp>
      <p:sp>
        <p:nvSpPr>
          <p:cNvPr id="50" name="Rounded Rectangle 49"/>
          <p:cNvSpPr/>
          <p:nvPr/>
        </p:nvSpPr>
        <p:spPr>
          <a:xfrm>
            <a:off x="4091381" y="3494279"/>
            <a:ext cx="1341142" cy="574766"/>
          </a:xfrm>
          <a:prstGeom prst="roundRect">
            <a:avLst/>
          </a:prstGeom>
          <a:solidFill>
            <a:srgbClr val="A144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PUF Response</a:t>
            </a:r>
            <a:r>
              <a:rPr lang="en-US" b="1" baseline="-25000" dirty="0" smtClean="0"/>
              <a:t>1</a:t>
            </a:r>
            <a:endParaRPr lang="en-US" b="1" dirty="0"/>
          </a:p>
        </p:txBody>
      </p:sp>
      <p:sp>
        <p:nvSpPr>
          <p:cNvPr id="2" name="Title 1"/>
          <p:cNvSpPr>
            <a:spLocks noGrp="1"/>
          </p:cNvSpPr>
          <p:nvPr>
            <p:ph type="title"/>
          </p:nvPr>
        </p:nvSpPr>
        <p:spPr/>
        <p:txBody>
          <a:bodyPr/>
          <a:lstStyle/>
          <a:p>
            <a:r>
              <a:rPr lang="en-US" b="1" dirty="0" smtClean="0"/>
              <a:t>Effective PUF Characteristics</a:t>
            </a:r>
            <a:endParaRPr lang="en-US" b="1" dirty="0"/>
          </a:p>
        </p:txBody>
      </p:sp>
      <p:sp>
        <p:nvSpPr>
          <p:cNvPr id="6" name="Rectangle 5"/>
          <p:cNvSpPr/>
          <p:nvPr/>
        </p:nvSpPr>
        <p:spPr>
          <a:xfrm>
            <a:off x="236792" y="3267172"/>
            <a:ext cx="1776643" cy="1223263"/>
          </a:xfrm>
          <a:prstGeom prst="rect">
            <a:avLst/>
          </a:prstGeom>
          <a:solidFill>
            <a:srgbClr val="70AD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Cambria" charset="0"/>
                <a:ea typeface="Cambria" charset="0"/>
                <a:cs typeface="Cambria" charset="0"/>
              </a:rPr>
              <a:t>Trusted Device</a:t>
            </a:r>
            <a:endParaRPr lang="en-US" sz="3200" b="1" dirty="0">
              <a:latin typeface="Cambria" charset="0"/>
              <a:ea typeface="Cambria" charset="0"/>
              <a:cs typeface="Cambria" charset="0"/>
            </a:endParaRPr>
          </a:p>
        </p:txBody>
      </p:sp>
      <p:sp>
        <p:nvSpPr>
          <p:cNvPr id="28" name="Rectangle 27"/>
          <p:cNvSpPr/>
          <p:nvPr/>
        </p:nvSpPr>
        <p:spPr>
          <a:xfrm>
            <a:off x="75991" y="1984741"/>
            <a:ext cx="3821073" cy="461665"/>
          </a:xfrm>
          <a:prstGeom prst="rect">
            <a:avLst/>
          </a:prstGeom>
        </p:spPr>
        <p:txBody>
          <a:bodyPr wrap="square">
            <a:spAutoFit/>
          </a:bodyPr>
          <a:lstStyle/>
          <a:p>
            <a:r>
              <a:rPr lang="en-US" sz="2400" b="1" dirty="0" smtClean="0">
                <a:latin typeface="Cambria" charset="0"/>
                <a:ea typeface="Cambria" charset="0"/>
                <a:cs typeface="Cambria" charset="0"/>
              </a:rPr>
              <a:t>4. Uniqueness</a:t>
            </a:r>
            <a:endParaRPr lang="en-US" sz="2400" dirty="0">
              <a:latin typeface="Cambria" charset="0"/>
              <a:ea typeface="Cambria" charset="0"/>
              <a:cs typeface="Cambria" charset="0"/>
            </a:endParaRPr>
          </a:p>
        </p:txBody>
      </p:sp>
      <p:sp>
        <p:nvSpPr>
          <p:cNvPr id="9" name="Rectangle 8"/>
          <p:cNvSpPr/>
          <p:nvPr/>
        </p:nvSpPr>
        <p:spPr>
          <a:xfrm>
            <a:off x="3938008" y="2905221"/>
            <a:ext cx="1654650" cy="1737360"/>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Cambria" charset="0"/>
                <a:ea typeface="Cambria" charset="0"/>
                <a:cs typeface="Cambria" charset="0"/>
              </a:rPr>
              <a:t>DRAM</a:t>
            </a:r>
            <a:endParaRPr lang="en-US" sz="3200" b="1" baseline="-25000" dirty="0">
              <a:latin typeface="Cambria" charset="0"/>
              <a:ea typeface="Cambria" charset="0"/>
              <a:cs typeface="Cambria" charset="0"/>
            </a:endParaRPr>
          </a:p>
          <a:p>
            <a:pPr algn="ctr"/>
            <a:r>
              <a:rPr lang="en-US" sz="3200" b="1" dirty="0" smtClean="0">
                <a:latin typeface="Cambria" charset="0"/>
                <a:ea typeface="Cambria" charset="0"/>
                <a:cs typeface="Cambria" charset="0"/>
              </a:rPr>
              <a:t>Device 0</a:t>
            </a:r>
          </a:p>
        </p:txBody>
      </p:sp>
      <p:sp>
        <p:nvSpPr>
          <p:cNvPr id="34" name="Rectangle 33"/>
          <p:cNvSpPr/>
          <p:nvPr/>
        </p:nvSpPr>
        <p:spPr>
          <a:xfrm>
            <a:off x="75991" y="739543"/>
            <a:ext cx="2991674" cy="461665"/>
          </a:xfrm>
          <a:prstGeom prst="rect">
            <a:avLst/>
          </a:prstGeom>
        </p:spPr>
        <p:txBody>
          <a:bodyPr wrap="square">
            <a:spAutoFit/>
          </a:bodyPr>
          <a:lstStyle/>
          <a:p>
            <a:r>
              <a:rPr lang="en-US" sz="2400" b="1" dirty="0" smtClean="0">
                <a:latin typeface="Cambria" charset="0"/>
                <a:ea typeface="Cambria" charset="0"/>
                <a:cs typeface="Cambria" charset="0"/>
              </a:rPr>
              <a:t>1. Repeatability</a:t>
            </a:r>
            <a:endParaRPr lang="en-US" sz="2400" dirty="0">
              <a:latin typeface="Cambria" charset="0"/>
              <a:ea typeface="Cambria" charset="0"/>
              <a:cs typeface="Cambria" charset="0"/>
            </a:endParaRPr>
          </a:p>
        </p:txBody>
      </p:sp>
      <p:sp>
        <p:nvSpPr>
          <p:cNvPr id="38" name="Rectangle 37"/>
          <p:cNvSpPr/>
          <p:nvPr/>
        </p:nvSpPr>
        <p:spPr>
          <a:xfrm>
            <a:off x="75991" y="1155011"/>
            <a:ext cx="2991674" cy="461665"/>
          </a:xfrm>
          <a:prstGeom prst="rect">
            <a:avLst/>
          </a:prstGeom>
        </p:spPr>
        <p:txBody>
          <a:bodyPr wrap="square">
            <a:spAutoFit/>
          </a:bodyPr>
          <a:lstStyle/>
          <a:p>
            <a:r>
              <a:rPr lang="en-US" sz="2400" b="1" dirty="0" smtClean="0">
                <a:latin typeface="Cambria" charset="0"/>
                <a:ea typeface="Cambria" charset="0"/>
                <a:cs typeface="Cambria" charset="0"/>
              </a:rPr>
              <a:t>2. Diffuseness</a:t>
            </a:r>
            <a:endParaRPr lang="en-US" sz="2400" dirty="0">
              <a:latin typeface="Cambria" charset="0"/>
              <a:ea typeface="Cambria" charset="0"/>
              <a:cs typeface="Cambria" charset="0"/>
            </a:endParaRPr>
          </a:p>
        </p:txBody>
      </p:sp>
      <p:sp>
        <p:nvSpPr>
          <p:cNvPr id="42" name="Rectangle 41"/>
          <p:cNvSpPr/>
          <p:nvPr/>
        </p:nvSpPr>
        <p:spPr>
          <a:xfrm>
            <a:off x="75991" y="1567320"/>
            <a:ext cx="3821073" cy="461665"/>
          </a:xfrm>
          <a:prstGeom prst="rect">
            <a:avLst/>
          </a:prstGeom>
        </p:spPr>
        <p:txBody>
          <a:bodyPr wrap="square">
            <a:spAutoFit/>
          </a:bodyPr>
          <a:lstStyle/>
          <a:p>
            <a:r>
              <a:rPr lang="en-US" sz="2400" b="1" dirty="0">
                <a:latin typeface="Cambria" charset="0"/>
                <a:ea typeface="Cambria" charset="0"/>
                <a:cs typeface="Cambria" charset="0"/>
              </a:rPr>
              <a:t>3</a:t>
            </a:r>
            <a:r>
              <a:rPr lang="en-US" sz="2400" b="1" dirty="0" smtClean="0">
                <a:latin typeface="Cambria" charset="0"/>
                <a:ea typeface="Cambria" charset="0"/>
                <a:cs typeface="Cambria" charset="0"/>
              </a:rPr>
              <a:t>. Uniform Randomness</a:t>
            </a:r>
            <a:endParaRPr lang="en-US" sz="2400" dirty="0">
              <a:latin typeface="Cambria" charset="0"/>
              <a:ea typeface="Cambria" charset="0"/>
              <a:cs typeface="Cambria" charset="0"/>
            </a:endParaRPr>
          </a:p>
        </p:txBody>
      </p:sp>
      <p:sp>
        <p:nvSpPr>
          <p:cNvPr id="25" name="Rectangle 24"/>
          <p:cNvSpPr/>
          <p:nvPr/>
        </p:nvSpPr>
        <p:spPr>
          <a:xfrm>
            <a:off x="102898" y="2402162"/>
            <a:ext cx="3821073" cy="461665"/>
          </a:xfrm>
          <a:prstGeom prst="rect">
            <a:avLst/>
          </a:prstGeom>
        </p:spPr>
        <p:txBody>
          <a:bodyPr wrap="square">
            <a:spAutoFit/>
          </a:bodyPr>
          <a:lstStyle/>
          <a:p>
            <a:r>
              <a:rPr lang="en-US" sz="2400" b="1" dirty="0">
                <a:latin typeface="Cambria" charset="0"/>
                <a:ea typeface="Cambria" charset="0"/>
                <a:cs typeface="Cambria" charset="0"/>
              </a:rPr>
              <a:t>5</a:t>
            </a:r>
            <a:r>
              <a:rPr lang="en-US" sz="2400" b="1" dirty="0" smtClean="0">
                <a:latin typeface="Cambria" charset="0"/>
                <a:ea typeface="Cambria" charset="0"/>
                <a:cs typeface="Cambria" charset="0"/>
              </a:rPr>
              <a:t>. </a:t>
            </a:r>
            <a:r>
              <a:rPr lang="en-US" sz="2400" b="1" dirty="0" err="1" smtClean="0">
                <a:latin typeface="Cambria" charset="0"/>
                <a:ea typeface="Cambria" charset="0"/>
                <a:cs typeface="Cambria" charset="0"/>
              </a:rPr>
              <a:t>Unclonability</a:t>
            </a:r>
            <a:endParaRPr lang="en-US" sz="2400" dirty="0">
              <a:latin typeface="Cambria" charset="0"/>
              <a:ea typeface="Cambria" charset="0"/>
              <a:cs typeface="Cambria" charset="0"/>
            </a:endParaRPr>
          </a:p>
        </p:txBody>
      </p:sp>
      <p:sp>
        <p:nvSpPr>
          <p:cNvPr id="26" name="Rectangle 25"/>
          <p:cNvSpPr/>
          <p:nvPr/>
        </p:nvSpPr>
        <p:spPr>
          <a:xfrm>
            <a:off x="3938008" y="2905221"/>
            <a:ext cx="1654650" cy="1737360"/>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Cambria" charset="0"/>
                <a:ea typeface="Cambria" charset="0"/>
                <a:cs typeface="Cambria" charset="0"/>
              </a:rPr>
              <a:t>DRAM</a:t>
            </a:r>
            <a:endParaRPr lang="en-US" sz="3200" b="1" baseline="-25000" dirty="0">
              <a:latin typeface="Cambria" charset="0"/>
              <a:ea typeface="Cambria" charset="0"/>
              <a:cs typeface="Cambria" charset="0"/>
            </a:endParaRPr>
          </a:p>
          <a:p>
            <a:pPr algn="ctr"/>
            <a:r>
              <a:rPr lang="en-US" sz="3200" b="1" dirty="0" smtClean="0">
                <a:latin typeface="Cambria" charset="0"/>
                <a:ea typeface="Cambria" charset="0"/>
                <a:cs typeface="Cambria" charset="0"/>
              </a:rPr>
              <a:t>Device 0</a:t>
            </a:r>
          </a:p>
        </p:txBody>
      </p:sp>
      <p:sp>
        <p:nvSpPr>
          <p:cNvPr id="3" name="Rectangle 2"/>
          <p:cNvSpPr/>
          <p:nvPr/>
        </p:nvSpPr>
        <p:spPr>
          <a:xfrm>
            <a:off x="5740801" y="2301448"/>
            <a:ext cx="2736647" cy="3154710"/>
          </a:xfrm>
          <a:prstGeom prst="rect">
            <a:avLst/>
          </a:prstGeom>
        </p:spPr>
        <p:txBody>
          <a:bodyPr wrap="none">
            <a:spAutoFit/>
          </a:bodyPr>
          <a:lstStyle/>
          <a:p>
            <a:r>
              <a:rPr lang="en-US" sz="19900" dirty="0">
                <a:solidFill>
                  <a:srgbClr val="FF0000"/>
                </a:solidFill>
              </a:rPr>
              <a:t>✘</a:t>
            </a:r>
            <a:endParaRPr lang="en-US" sz="19900" dirty="0"/>
          </a:p>
        </p:txBody>
      </p:sp>
    </p:spTree>
    <p:extLst>
      <p:ext uri="{BB962C8B-B14F-4D97-AF65-F5344CB8AC3E}">
        <p14:creationId xmlns:p14="http://schemas.microsoft.com/office/powerpoint/2010/main" val="87392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5.55556E-7 0.00116 L 0.2507 0.00116 " pathEditMode="relative" ptsTypes="AA">
                                      <p:cBhvr>
                                        <p:cTn id="6" dur="2000" fill="hold"/>
                                        <p:tgtEl>
                                          <p:spTgt spid="26"/>
                                        </p:tgtEl>
                                        <p:attrNameLst>
                                          <p:attrName>ppt_x</p:attrName>
                                          <p:attrName>ppt_y</p:attrName>
                                        </p:attrNameLst>
                                      </p:cBhvr>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4091381" y="2920743"/>
            <a:ext cx="1341142" cy="574766"/>
          </a:xfrm>
          <a:prstGeom prst="roundRect">
            <a:avLst/>
          </a:prstGeom>
          <a:solidFill>
            <a:srgbClr val="431B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PUF Response</a:t>
            </a:r>
            <a:r>
              <a:rPr lang="en-US" b="1" baseline="-25000" dirty="0" smtClean="0"/>
              <a:t>0</a:t>
            </a:r>
            <a:endParaRPr lang="en-US" b="1" baseline="-25000" dirty="0"/>
          </a:p>
        </p:txBody>
      </p:sp>
      <p:sp>
        <p:nvSpPr>
          <p:cNvPr id="23" name="Rounded Rectangle 22"/>
          <p:cNvSpPr/>
          <p:nvPr/>
        </p:nvSpPr>
        <p:spPr>
          <a:xfrm>
            <a:off x="4094762" y="2905221"/>
            <a:ext cx="1341142" cy="574766"/>
          </a:xfrm>
          <a:prstGeom prst="roundRect">
            <a:avLst/>
          </a:prstGeom>
          <a:solidFill>
            <a:srgbClr val="431A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PUF Response</a:t>
            </a:r>
            <a:r>
              <a:rPr lang="en-US" b="1" baseline="-25000" dirty="0" smtClean="0"/>
              <a:t>0</a:t>
            </a:r>
            <a:endParaRPr lang="en-US" b="1" dirty="0"/>
          </a:p>
        </p:txBody>
      </p:sp>
      <p:sp>
        <p:nvSpPr>
          <p:cNvPr id="49" name="Rounded Rectangle 48"/>
          <p:cNvSpPr/>
          <p:nvPr/>
        </p:nvSpPr>
        <p:spPr>
          <a:xfrm>
            <a:off x="4086151" y="4067815"/>
            <a:ext cx="1341142" cy="574766"/>
          </a:xfrm>
          <a:prstGeom prst="roundRect">
            <a:avLst/>
          </a:prstGeom>
          <a:solidFill>
            <a:srgbClr val="8B71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PUF </a:t>
            </a:r>
            <a:r>
              <a:rPr lang="en-US" b="1" dirty="0" err="1" smtClean="0"/>
              <a:t>Response</a:t>
            </a:r>
            <a:r>
              <a:rPr lang="en-US" b="1" baseline="-25000" dirty="0" err="1"/>
              <a:t>N</a:t>
            </a:r>
            <a:endParaRPr lang="en-US" b="1" dirty="0"/>
          </a:p>
        </p:txBody>
      </p:sp>
      <p:sp>
        <p:nvSpPr>
          <p:cNvPr id="50" name="Rounded Rectangle 49"/>
          <p:cNvSpPr/>
          <p:nvPr/>
        </p:nvSpPr>
        <p:spPr>
          <a:xfrm>
            <a:off x="4091381" y="3494279"/>
            <a:ext cx="1341142" cy="574766"/>
          </a:xfrm>
          <a:prstGeom prst="roundRect">
            <a:avLst/>
          </a:prstGeom>
          <a:solidFill>
            <a:srgbClr val="A144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PUF Response</a:t>
            </a:r>
            <a:r>
              <a:rPr lang="en-US" b="1" baseline="-25000" dirty="0" smtClean="0"/>
              <a:t>1</a:t>
            </a:r>
            <a:endParaRPr lang="en-US" b="1" dirty="0"/>
          </a:p>
        </p:txBody>
      </p:sp>
      <p:sp>
        <p:nvSpPr>
          <p:cNvPr id="2" name="Title 1"/>
          <p:cNvSpPr>
            <a:spLocks noGrp="1"/>
          </p:cNvSpPr>
          <p:nvPr>
            <p:ph type="title"/>
          </p:nvPr>
        </p:nvSpPr>
        <p:spPr/>
        <p:txBody>
          <a:bodyPr/>
          <a:lstStyle/>
          <a:p>
            <a:r>
              <a:rPr lang="en-US" b="1" dirty="0" smtClean="0"/>
              <a:t>Effective PUF Characteristics</a:t>
            </a:r>
            <a:endParaRPr lang="en-US" b="1" dirty="0"/>
          </a:p>
        </p:txBody>
      </p:sp>
      <p:sp>
        <p:nvSpPr>
          <p:cNvPr id="6" name="Rectangle 5"/>
          <p:cNvSpPr/>
          <p:nvPr/>
        </p:nvSpPr>
        <p:spPr>
          <a:xfrm>
            <a:off x="236792" y="3267172"/>
            <a:ext cx="1776643" cy="1223263"/>
          </a:xfrm>
          <a:prstGeom prst="rect">
            <a:avLst/>
          </a:prstGeom>
          <a:solidFill>
            <a:srgbClr val="70AD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Cambria" charset="0"/>
                <a:ea typeface="Cambria" charset="0"/>
                <a:cs typeface="Cambria" charset="0"/>
              </a:rPr>
              <a:t>Trusted Device</a:t>
            </a:r>
            <a:endParaRPr lang="en-US" sz="3200" b="1" dirty="0">
              <a:latin typeface="Cambria" charset="0"/>
              <a:ea typeface="Cambria" charset="0"/>
              <a:cs typeface="Cambria" charset="0"/>
            </a:endParaRPr>
          </a:p>
        </p:txBody>
      </p:sp>
      <p:sp>
        <p:nvSpPr>
          <p:cNvPr id="28" name="Rectangle 27"/>
          <p:cNvSpPr/>
          <p:nvPr/>
        </p:nvSpPr>
        <p:spPr>
          <a:xfrm>
            <a:off x="75991" y="1984741"/>
            <a:ext cx="3821073" cy="461665"/>
          </a:xfrm>
          <a:prstGeom prst="rect">
            <a:avLst/>
          </a:prstGeom>
        </p:spPr>
        <p:txBody>
          <a:bodyPr wrap="square">
            <a:spAutoFit/>
          </a:bodyPr>
          <a:lstStyle/>
          <a:p>
            <a:r>
              <a:rPr lang="en-US" sz="2400" b="1" dirty="0" smtClean="0">
                <a:latin typeface="Cambria" charset="0"/>
                <a:ea typeface="Cambria" charset="0"/>
                <a:cs typeface="Cambria" charset="0"/>
              </a:rPr>
              <a:t>4. Uniqueness</a:t>
            </a:r>
            <a:endParaRPr lang="en-US" sz="2400" dirty="0">
              <a:latin typeface="Cambria" charset="0"/>
              <a:ea typeface="Cambria" charset="0"/>
              <a:cs typeface="Cambria" charset="0"/>
            </a:endParaRPr>
          </a:p>
        </p:txBody>
      </p:sp>
      <p:sp>
        <p:nvSpPr>
          <p:cNvPr id="9" name="Rectangle 8"/>
          <p:cNvSpPr/>
          <p:nvPr/>
        </p:nvSpPr>
        <p:spPr>
          <a:xfrm>
            <a:off x="3938008" y="2905221"/>
            <a:ext cx="1654650" cy="1737360"/>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Cambria" charset="0"/>
                <a:ea typeface="Cambria" charset="0"/>
                <a:cs typeface="Cambria" charset="0"/>
              </a:rPr>
              <a:t>DRAM</a:t>
            </a:r>
            <a:endParaRPr lang="en-US" sz="3200" b="1" baseline="-25000" dirty="0">
              <a:latin typeface="Cambria" charset="0"/>
              <a:ea typeface="Cambria" charset="0"/>
              <a:cs typeface="Cambria" charset="0"/>
            </a:endParaRPr>
          </a:p>
          <a:p>
            <a:pPr algn="ctr"/>
            <a:r>
              <a:rPr lang="en-US" sz="3200" b="1" dirty="0" smtClean="0">
                <a:latin typeface="Cambria" charset="0"/>
                <a:ea typeface="Cambria" charset="0"/>
                <a:cs typeface="Cambria" charset="0"/>
              </a:rPr>
              <a:t>Device 0</a:t>
            </a:r>
          </a:p>
        </p:txBody>
      </p:sp>
      <p:sp>
        <p:nvSpPr>
          <p:cNvPr id="34" name="Rectangle 33"/>
          <p:cNvSpPr/>
          <p:nvPr/>
        </p:nvSpPr>
        <p:spPr>
          <a:xfrm>
            <a:off x="75991" y="739543"/>
            <a:ext cx="2991674" cy="461665"/>
          </a:xfrm>
          <a:prstGeom prst="rect">
            <a:avLst/>
          </a:prstGeom>
        </p:spPr>
        <p:txBody>
          <a:bodyPr wrap="square">
            <a:spAutoFit/>
          </a:bodyPr>
          <a:lstStyle/>
          <a:p>
            <a:r>
              <a:rPr lang="en-US" sz="2400" b="1" dirty="0" smtClean="0">
                <a:latin typeface="Cambria" charset="0"/>
                <a:ea typeface="Cambria" charset="0"/>
                <a:cs typeface="Cambria" charset="0"/>
              </a:rPr>
              <a:t>1. Repeatability</a:t>
            </a:r>
            <a:endParaRPr lang="en-US" sz="2400" dirty="0">
              <a:latin typeface="Cambria" charset="0"/>
              <a:ea typeface="Cambria" charset="0"/>
              <a:cs typeface="Cambria" charset="0"/>
            </a:endParaRPr>
          </a:p>
        </p:txBody>
      </p:sp>
      <p:sp>
        <p:nvSpPr>
          <p:cNvPr id="38" name="Rectangle 37"/>
          <p:cNvSpPr/>
          <p:nvPr/>
        </p:nvSpPr>
        <p:spPr>
          <a:xfrm>
            <a:off x="75991" y="1155011"/>
            <a:ext cx="2991674" cy="461665"/>
          </a:xfrm>
          <a:prstGeom prst="rect">
            <a:avLst/>
          </a:prstGeom>
        </p:spPr>
        <p:txBody>
          <a:bodyPr wrap="square">
            <a:spAutoFit/>
          </a:bodyPr>
          <a:lstStyle/>
          <a:p>
            <a:r>
              <a:rPr lang="en-US" sz="2400" b="1" dirty="0" smtClean="0">
                <a:latin typeface="Cambria" charset="0"/>
                <a:ea typeface="Cambria" charset="0"/>
                <a:cs typeface="Cambria" charset="0"/>
              </a:rPr>
              <a:t>2. Diffuseness</a:t>
            </a:r>
            <a:endParaRPr lang="en-US" sz="2400" dirty="0">
              <a:latin typeface="Cambria" charset="0"/>
              <a:ea typeface="Cambria" charset="0"/>
              <a:cs typeface="Cambria" charset="0"/>
            </a:endParaRPr>
          </a:p>
        </p:txBody>
      </p:sp>
      <p:sp>
        <p:nvSpPr>
          <p:cNvPr id="42" name="Rectangle 41"/>
          <p:cNvSpPr/>
          <p:nvPr/>
        </p:nvSpPr>
        <p:spPr>
          <a:xfrm>
            <a:off x="75991" y="1567320"/>
            <a:ext cx="3821073" cy="461665"/>
          </a:xfrm>
          <a:prstGeom prst="rect">
            <a:avLst/>
          </a:prstGeom>
        </p:spPr>
        <p:txBody>
          <a:bodyPr wrap="square">
            <a:spAutoFit/>
          </a:bodyPr>
          <a:lstStyle/>
          <a:p>
            <a:r>
              <a:rPr lang="en-US" sz="2400" b="1" dirty="0">
                <a:latin typeface="Cambria" charset="0"/>
                <a:ea typeface="Cambria" charset="0"/>
                <a:cs typeface="Cambria" charset="0"/>
              </a:rPr>
              <a:t>3</a:t>
            </a:r>
            <a:r>
              <a:rPr lang="en-US" sz="2400" b="1" dirty="0" smtClean="0">
                <a:latin typeface="Cambria" charset="0"/>
                <a:ea typeface="Cambria" charset="0"/>
                <a:cs typeface="Cambria" charset="0"/>
              </a:rPr>
              <a:t>. Uniform Randomness</a:t>
            </a:r>
            <a:endParaRPr lang="en-US" sz="2400" dirty="0">
              <a:latin typeface="Cambria" charset="0"/>
              <a:ea typeface="Cambria" charset="0"/>
              <a:cs typeface="Cambria" charset="0"/>
            </a:endParaRPr>
          </a:p>
        </p:txBody>
      </p:sp>
      <p:sp>
        <p:nvSpPr>
          <p:cNvPr id="25" name="Rectangle 24"/>
          <p:cNvSpPr/>
          <p:nvPr/>
        </p:nvSpPr>
        <p:spPr>
          <a:xfrm>
            <a:off x="102898" y="2402162"/>
            <a:ext cx="3821073" cy="461665"/>
          </a:xfrm>
          <a:prstGeom prst="rect">
            <a:avLst/>
          </a:prstGeom>
        </p:spPr>
        <p:txBody>
          <a:bodyPr wrap="square">
            <a:spAutoFit/>
          </a:bodyPr>
          <a:lstStyle/>
          <a:p>
            <a:r>
              <a:rPr lang="en-US" sz="2400" b="1" dirty="0">
                <a:latin typeface="Cambria" charset="0"/>
                <a:ea typeface="Cambria" charset="0"/>
                <a:cs typeface="Cambria" charset="0"/>
              </a:rPr>
              <a:t>5</a:t>
            </a:r>
            <a:r>
              <a:rPr lang="en-US" sz="2400" b="1" dirty="0" smtClean="0">
                <a:latin typeface="Cambria" charset="0"/>
                <a:ea typeface="Cambria" charset="0"/>
                <a:cs typeface="Cambria" charset="0"/>
              </a:rPr>
              <a:t>. </a:t>
            </a:r>
            <a:r>
              <a:rPr lang="en-US" sz="2400" b="1" dirty="0" err="1" smtClean="0">
                <a:latin typeface="Cambria" charset="0"/>
                <a:ea typeface="Cambria" charset="0"/>
                <a:cs typeface="Cambria" charset="0"/>
              </a:rPr>
              <a:t>Unclonability</a:t>
            </a:r>
            <a:endParaRPr lang="en-US" sz="2400" dirty="0">
              <a:latin typeface="Cambria" charset="0"/>
              <a:ea typeface="Cambria" charset="0"/>
              <a:cs typeface="Cambria" charset="0"/>
            </a:endParaRPr>
          </a:p>
        </p:txBody>
      </p:sp>
      <p:sp>
        <p:nvSpPr>
          <p:cNvPr id="14" name="Rectangle 13"/>
          <p:cNvSpPr/>
          <p:nvPr/>
        </p:nvSpPr>
        <p:spPr>
          <a:xfrm>
            <a:off x="-6644" y="838806"/>
            <a:ext cx="9144000" cy="5600091"/>
          </a:xfrm>
          <a:prstGeom prst="rect">
            <a:avLst/>
          </a:prstGeom>
          <a:solidFill>
            <a:schemeClr val="bg1">
              <a:alpha val="72000"/>
            </a:schemeClr>
          </a:solidFill>
          <a:ln>
            <a:solidFill>
              <a:schemeClr val="bg1"/>
            </a:solid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17995" y="2115357"/>
            <a:ext cx="8494721" cy="3046988"/>
          </a:xfrm>
          <a:prstGeom prst="rect">
            <a:avLst/>
          </a:prstGeom>
          <a:solidFill>
            <a:schemeClr val="accent4">
              <a:lumMod val="20000"/>
              <a:lumOff val="80000"/>
            </a:schemeClr>
          </a:solidFill>
          <a:ln w="76200">
            <a:solidFill>
              <a:schemeClr val="accent1"/>
            </a:solidFill>
          </a:ln>
        </p:spPr>
        <p:txBody>
          <a:bodyPr wrap="square" rtlCol="0">
            <a:spAutoFit/>
          </a:bodyPr>
          <a:lstStyle/>
          <a:p>
            <a:pPr algn="ctr"/>
            <a:endParaRPr lang="en-US" sz="3200" b="1" dirty="0" smtClean="0">
              <a:latin typeface="Cambria" charset="0"/>
              <a:ea typeface="Cambria" charset="0"/>
              <a:cs typeface="Cambria" charset="0"/>
            </a:endParaRPr>
          </a:p>
          <a:p>
            <a:pPr algn="ctr"/>
            <a:r>
              <a:rPr lang="en-US" sz="4000" b="1" dirty="0">
                <a:latin typeface="Cambria" charset="0"/>
                <a:ea typeface="Cambria" charset="0"/>
                <a:cs typeface="Cambria" charset="0"/>
              </a:rPr>
              <a:t>More analysis </a:t>
            </a:r>
            <a:endParaRPr lang="en-US" sz="4000" b="1" dirty="0" smtClean="0">
              <a:latin typeface="Cambria" charset="0"/>
              <a:ea typeface="Cambria" charset="0"/>
              <a:cs typeface="Cambria" charset="0"/>
            </a:endParaRPr>
          </a:p>
          <a:p>
            <a:pPr algn="ctr"/>
            <a:r>
              <a:rPr lang="en-US" sz="4000" b="1" dirty="0" smtClean="0">
                <a:latin typeface="Cambria" charset="0"/>
                <a:ea typeface="Cambria" charset="0"/>
                <a:cs typeface="Cambria" charset="0"/>
              </a:rPr>
              <a:t>of </a:t>
            </a:r>
            <a:r>
              <a:rPr lang="en-US" sz="4000" b="1" dirty="0">
                <a:latin typeface="Cambria" charset="0"/>
                <a:ea typeface="Cambria" charset="0"/>
                <a:cs typeface="Cambria" charset="0"/>
              </a:rPr>
              <a:t>the </a:t>
            </a:r>
            <a:r>
              <a:rPr lang="en-US" sz="4000" b="1" dirty="0">
                <a:solidFill>
                  <a:schemeClr val="accent5"/>
                </a:solidFill>
                <a:latin typeface="Cambria" charset="0"/>
                <a:ea typeface="Cambria" charset="0"/>
                <a:cs typeface="Cambria" charset="0"/>
              </a:rPr>
              <a:t>effective PUF characteristics </a:t>
            </a:r>
            <a:r>
              <a:rPr lang="en-US" sz="4000" b="1" dirty="0">
                <a:latin typeface="Cambria" charset="0"/>
                <a:ea typeface="Cambria" charset="0"/>
                <a:cs typeface="Cambria" charset="0"/>
              </a:rPr>
              <a:t>in the </a:t>
            </a:r>
            <a:r>
              <a:rPr lang="en-US" sz="4000" b="1" dirty="0" smtClean="0">
                <a:latin typeface="Cambria" charset="0"/>
                <a:ea typeface="Cambria" charset="0"/>
                <a:cs typeface="Cambria" charset="0"/>
              </a:rPr>
              <a:t>paper</a:t>
            </a:r>
          </a:p>
          <a:p>
            <a:pPr algn="ctr"/>
            <a:endParaRPr lang="en-US" sz="4000" b="1" dirty="0" smtClean="0">
              <a:latin typeface="Cambria" charset="0"/>
              <a:ea typeface="Cambria" charset="0"/>
              <a:cs typeface="Cambria" charset="0"/>
            </a:endParaRPr>
          </a:p>
        </p:txBody>
      </p:sp>
    </p:spTree>
    <p:extLst>
      <p:ext uri="{BB962C8B-B14F-4D97-AF65-F5344CB8AC3E}">
        <p14:creationId xmlns:p14="http://schemas.microsoft.com/office/powerpoint/2010/main" val="5328013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Effective PUF Characteristics</a:t>
            </a:r>
            <a:endParaRPr lang="en-US" b="1" dirty="0"/>
          </a:p>
        </p:txBody>
      </p:sp>
      <p:sp>
        <p:nvSpPr>
          <p:cNvPr id="3" name="Content Placeholder 2"/>
          <p:cNvSpPr>
            <a:spLocks noGrp="1"/>
          </p:cNvSpPr>
          <p:nvPr>
            <p:ph idx="1"/>
          </p:nvPr>
        </p:nvSpPr>
        <p:spPr>
          <a:xfrm>
            <a:off x="75990" y="1034637"/>
            <a:ext cx="9068009" cy="5416061"/>
          </a:xfrm>
        </p:spPr>
        <p:txBody>
          <a:bodyPr/>
          <a:lstStyle/>
          <a:p>
            <a:pPr marL="0" indent="0">
              <a:buNone/>
            </a:pPr>
            <a:r>
              <a:rPr lang="en-US" sz="4000" b="1" u="sng" dirty="0" smtClean="0">
                <a:solidFill>
                  <a:schemeClr val="accent5"/>
                </a:solidFill>
              </a:rPr>
              <a:t>Runtime-accessible PUFs must have</a:t>
            </a:r>
          </a:p>
          <a:p>
            <a:pPr marL="514350" indent="-514350">
              <a:buFont typeface="+mj-lt"/>
              <a:buAutoNum type="arabicPeriod"/>
            </a:pPr>
            <a:r>
              <a:rPr lang="en-US" b="1" dirty="0" smtClean="0"/>
              <a:t>Low Latency</a:t>
            </a:r>
          </a:p>
          <a:p>
            <a:pPr lvl="1"/>
            <a:r>
              <a:rPr lang="en-US" sz="3200" dirty="0" smtClean="0"/>
              <a:t>Each device can </a:t>
            </a:r>
            <a:r>
              <a:rPr lang="en-US" sz="3200" b="1" dirty="0" smtClean="0">
                <a:solidFill>
                  <a:schemeClr val="accent6">
                    <a:lumMod val="75000"/>
                  </a:schemeClr>
                </a:solidFill>
              </a:rPr>
              <a:t>quickly</a:t>
            </a:r>
            <a:r>
              <a:rPr lang="en-US" sz="3200" dirty="0" smtClean="0">
                <a:solidFill>
                  <a:schemeClr val="accent6">
                    <a:lumMod val="75000"/>
                  </a:schemeClr>
                </a:solidFill>
              </a:rPr>
              <a:t> </a:t>
            </a:r>
            <a:r>
              <a:rPr lang="en-US" sz="3200" dirty="0" smtClean="0"/>
              <a:t>generate a PUF response</a:t>
            </a:r>
          </a:p>
          <a:p>
            <a:pPr lvl="1"/>
            <a:endParaRPr lang="en-US" sz="3200" b="1" dirty="0" smtClean="0"/>
          </a:p>
          <a:p>
            <a:pPr marL="514350" indent="-514350">
              <a:buFont typeface="+mj-lt"/>
              <a:buAutoNum type="arabicPeriod"/>
            </a:pPr>
            <a:r>
              <a:rPr lang="en-US" b="1" dirty="0" smtClean="0"/>
              <a:t>Low System Interference</a:t>
            </a:r>
          </a:p>
          <a:p>
            <a:pPr lvl="1"/>
            <a:r>
              <a:rPr lang="en-US" sz="3200" dirty="0" smtClean="0"/>
              <a:t>PUF evaluation </a:t>
            </a:r>
            <a:r>
              <a:rPr lang="en-US" sz="3200" b="1" dirty="0" smtClean="0">
                <a:solidFill>
                  <a:schemeClr val="accent6">
                    <a:lumMod val="75000"/>
                  </a:schemeClr>
                </a:solidFill>
              </a:rPr>
              <a:t>minimally affects performance </a:t>
            </a:r>
            <a:r>
              <a:rPr lang="en-US" sz="3200" dirty="0" smtClean="0"/>
              <a:t>of concurrently-running applications</a:t>
            </a:r>
          </a:p>
          <a:p>
            <a:pPr marL="457200" lvl="1" indent="0">
              <a:buNone/>
            </a:pPr>
            <a:endParaRPr lang="en-US" b="1" dirty="0"/>
          </a:p>
        </p:txBody>
      </p:sp>
    </p:spTree>
    <p:extLst>
      <p:ext uri="{BB962C8B-B14F-4D97-AF65-F5344CB8AC3E}">
        <p14:creationId xmlns:p14="http://schemas.microsoft.com/office/powerpoint/2010/main" val="1539850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4730" y="5840033"/>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164730" y="5347422"/>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164730" y="4851875"/>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873303" y="4407877"/>
            <a:ext cx="8094161" cy="36512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873992" y="2745179"/>
            <a:ext cx="8094161"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171757" y="1852296"/>
            <a:ext cx="8799068" cy="477987"/>
          </a:xfrm>
          <a:prstGeom prst="rect">
            <a:avLst/>
          </a:prstGeom>
          <a:solidFill>
            <a:srgbClr val="53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70268" y="1340844"/>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64123" y="3143056"/>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865971" y="2370745"/>
            <a:ext cx="8102183" cy="324329"/>
          </a:xfrm>
          <a:prstGeom prst="rect">
            <a:avLst/>
          </a:prstGeom>
          <a:solidFill>
            <a:srgbClr val="53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63548" y="831660"/>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b="1" dirty="0" smtClean="0"/>
              <a:t>The DRAM Latency PUF Outline</a:t>
            </a:r>
            <a:endParaRPr lang="en-US" b="1" dirty="0"/>
          </a:p>
        </p:txBody>
      </p:sp>
      <p:sp>
        <p:nvSpPr>
          <p:cNvPr id="29" name="Rectangle 28"/>
          <p:cNvSpPr/>
          <p:nvPr/>
        </p:nvSpPr>
        <p:spPr>
          <a:xfrm>
            <a:off x="873992" y="4009292"/>
            <a:ext cx="8094161" cy="35875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865971" y="3634154"/>
            <a:ext cx="8102183" cy="33601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58999" y="828096"/>
            <a:ext cx="8122024" cy="5318753"/>
          </a:xfrm>
        </p:spPr>
        <p:txBody>
          <a:bodyPr/>
          <a:lstStyle/>
          <a:p>
            <a:pPr marL="0" indent="0">
              <a:buNone/>
            </a:pPr>
            <a:r>
              <a:rPr lang="en-US" sz="2800" dirty="0">
                <a:solidFill>
                  <a:schemeClr val="bg1"/>
                </a:solidFill>
              </a:rPr>
              <a:t>Motivation </a:t>
            </a:r>
            <a:endParaRPr lang="en-US" sz="2800" dirty="0" smtClean="0">
              <a:solidFill>
                <a:schemeClr val="bg1"/>
              </a:solidFill>
            </a:endParaRPr>
          </a:p>
          <a:p>
            <a:pPr marL="0" indent="0">
              <a:buNone/>
            </a:pPr>
            <a:r>
              <a:rPr lang="en-US" sz="2800" dirty="0" smtClean="0">
                <a:solidFill>
                  <a:schemeClr val="bg1"/>
                </a:solidFill>
              </a:rPr>
              <a:t>Effective PUF Characteristics</a:t>
            </a:r>
          </a:p>
          <a:p>
            <a:pPr marL="0" indent="0">
              <a:buNone/>
            </a:pPr>
            <a:r>
              <a:rPr lang="en-US" sz="2800" b="1" dirty="0">
                <a:solidFill>
                  <a:schemeClr val="bg1"/>
                </a:solidFill>
              </a:rPr>
              <a:t>DRAM Latency PUF</a:t>
            </a:r>
          </a:p>
          <a:p>
            <a:pPr marL="457200" lvl="1" indent="0">
              <a:buNone/>
            </a:pPr>
            <a:r>
              <a:rPr lang="en-US" sz="2400" b="1" dirty="0">
                <a:solidFill>
                  <a:schemeClr val="bg1"/>
                </a:solidFill>
              </a:rPr>
              <a:t>DRAM Operation</a:t>
            </a:r>
          </a:p>
          <a:p>
            <a:pPr marL="457200" lvl="1" indent="0">
              <a:buNone/>
            </a:pPr>
            <a:r>
              <a:rPr lang="en-US" sz="2400" dirty="0">
                <a:solidFill>
                  <a:schemeClr val="bg1"/>
                </a:solidFill>
              </a:rPr>
              <a:t>Key </a:t>
            </a:r>
            <a:r>
              <a:rPr lang="en-US" sz="2400" dirty="0" smtClean="0">
                <a:solidFill>
                  <a:schemeClr val="bg1"/>
                </a:solidFill>
              </a:rPr>
              <a:t>Idea</a:t>
            </a:r>
          </a:p>
          <a:p>
            <a:pPr marL="0" indent="0">
              <a:buNone/>
            </a:pPr>
            <a:r>
              <a:rPr lang="en-US" sz="2800" dirty="0" smtClean="0">
                <a:solidFill>
                  <a:schemeClr val="bg1"/>
                </a:solidFill>
              </a:rPr>
              <a:t>Prior Best DRAM PUF: DRAM Retention PUF</a:t>
            </a:r>
          </a:p>
          <a:p>
            <a:pPr marL="457200" lvl="1" indent="0">
              <a:buNone/>
            </a:pPr>
            <a:r>
              <a:rPr lang="en-US" sz="2400" dirty="0" smtClean="0">
                <a:solidFill>
                  <a:schemeClr val="bg1"/>
                </a:solidFill>
              </a:rPr>
              <a:t>DRAM Cell Retention</a:t>
            </a:r>
          </a:p>
          <a:p>
            <a:pPr marL="457200" lvl="1" indent="0">
              <a:buNone/>
            </a:pPr>
            <a:r>
              <a:rPr lang="en-US" sz="2400" dirty="0" smtClean="0">
                <a:solidFill>
                  <a:schemeClr val="bg1"/>
                </a:solidFill>
              </a:rPr>
              <a:t>Key Idea </a:t>
            </a:r>
          </a:p>
          <a:p>
            <a:pPr marL="457200" lvl="1" indent="0">
              <a:buNone/>
            </a:pPr>
            <a:r>
              <a:rPr lang="en-US" sz="2400" dirty="0" smtClean="0">
                <a:solidFill>
                  <a:schemeClr val="bg1"/>
                </a:solidFill>
              </a:rPr>
              <a:t>Weaknesses</a:t>
            </a:r>
          </a:p>
          <a:p>
            <a:pPr marL="0" indent="0">
              <a:buNone/>
            </a:pPr>
            <a:r>
              <a:rPr lang="en-US" sz="2800" dirty="0" smtClean="0">
                <a:solidFill>
                  <a:schemeClr val="bg1"/>
                </a:solidFill>
              </a:rPr>
              <a:t>Methodology</a:t>
            </a:r>
          </a:p>
          <a:p>
            <a:pPr marL="0" indent="0">
              <a:buNone/>
            </a:pPr>
            <a:r>
              <a:rPr lang="en-US" sz="2800" dirty="0" smtClean="0">
                <a:solidFill>
                  <a:schemeClr val="bg1"/>
                </a:solidFill>
              </a:rPr>
              <a:t>Results</a:t>
            </a:r>
          </a:p>
          <a:p>
            <a:pPr marL="0" indent="0">
              <a:buNone/>
            </a:pPr>
            <a:r>
              <a:rPr lang="en-US" sz="2800" dirty="0" smtClean="0">
                <a:solidFill>
                  <a:schemeClr val="bg1"/>
                </a:solidFill>
              </a:rPr>
              <a:t>Summary</a:t>
            </a:r>
            <a:endParaRPr lang="en-US" sz="2800" dirty="0">
              <a:solidFill>
                <a:schemeClr val="bg1"/>
              </a:solidFill>
            </a:endParaRPr>
          </a:p>
        </p:txBody>
      </p:sp>
    </p:spTree>
    <p:extLst>
      <p:ext uri="{BB962C8B-B14F-4D97-AF65-F5344CB8AC3E}">
        <p14:creationId xmlns:p14="http://schemas.microsoft.com/office/powerpoint/2010/main" val="8431941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DRAM Accesses and Failures</a:t>
            </a:r>
            <a:endParaRPr lang="en-US" b="1" dirty="0"/>
          </a:p>
        </p:txBody>
      </p:sp>
      <p:grpSp>
        <p:nvGrpSpPr>
          <p:cNvPr id="42" name="Group 41"/>
          <p:cNvGrpSpPr/>
          <p:nvPr/>
        </p:nvGrpSpPr>
        <p:grpSpPr>
          <a:xfrm>
            <a:off x="2832102" y="1392322"/>
            <a:ext cx="3577213" cy="3431477"/>
            <a:chOff x="6451817" y="73723"/>
            <a:chExt cx="2611796" cy="2369557"/>
          </a:xfrm>
        </p:grpSpPr>
        <p:grpSp>
          <p:nvGrpSpPr>
            <p:cNvPr id="32" name="Group 31"/>
            <p:cNvGrpSpPr/>
            <p:nvPr/>
          </p:nvGrpSpPr>
          <p:grpSpPr>
            <a:xfrm>
              <a:off x="6451817" y="73723"/>
              <a:ext cx="2611796" cy="2369557"/>
              <a:chOff x="-52931" y="1016557"/>
              <a:chExt cx="3471820" cy="2983179"/>
            </a:xfrm>
          </p:grpSpPr>
          <p:sp>
            <p:nvSpPr>
              <p:cNvPr id="5" name="Rectangle 4"/>
              <p:cNvSpPr/>
              <p:nvPr/>
            </p:nvSpPr>
            <p:spPr>
              <a:xfrm>
                <a:off x="-52931" y="1016557"/>
                <a:ext cx="1661221" cy="45015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err="1" smtClean="0">
                    <a:solidFill>
                      <a:schemeClr val="tx1"/>
                    </a:solidFill>
                    <a:latin typeface="Cambria" panose="02040503050406030204" pitchFamily="18" charset="0"/>
                  </a:rPr>
                  <a:t>wordline</a:t>
                </a:r>
                <a:endParaRPr lang="en-US" sz="2000" i="1" dirty="0">
                  <a:solidFill>
                    <a:schemeClr val="tx1"/>
                  </a:solidFill>
                  <a:latin typeface="Cambria" panose="02040503050406030204" pitchFamily="18" charset="0"/>
                </a:endParaRPr>
              </a:p>
            </p:txBody>
          </p:sp>
          <p:cxnSp>
            <p:nvCxnSpPr>
              <p:cNvPr id="6" name="Straight Arrow Connector 5"/>
              <p:cNvCxnSpPr/>
              <p:nvPr/>
            </p:nvCxnSpPr>
            <p:spPr>
              <a:xfrm flipH="1">
                <a:off x="75991" y="1416479"/>
                <a:ext cx="3342898"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rot="5400000">
                <a:off x="-50765" y="3081226"/>
                <a:ext cx="1531246" cy="30577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smtClean="0">
                    <a:solidFill>
                      <a:schemeClr val="tx1"/>
                    </a:solidFill>
                    <a:latin typeface="Cambria" panose="02040503050406030204" pitchFamily="18" charset="0"/>
                  </a:rPr>
                  <a:t>capacitor</a:t>
                </a:r>
                <a:endParaRPr lang="en-US" sz="2000" i="1" dirty="0">
                  <a:solidFill>
                    <a:schemeClr val="tx1"/>
                  </a:solidFill>
                  <a:latin typeface="Cambria" panose="02040503050406030204" pitchFamily="18" charset="0"/>
                </a:endParaRPr>
              </a:p>
            </p:txBody>
          </p:sp>
          <p:sp>
            <p:nvSpPr>
              <p:cNvPr id="8" name="Rectangle 7"/>
              <p:cNvSpPr/>
              <p:nvPr/>
            </p:nvSpPr>
            <p:spPr>
              <a:xfrm>
                <a:off x="606531" y="1493470"/>
                <a:ext cx="1470875" cy="426355"/>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solidFill>
                      <a:schemeClr val="tx1"/>
                    </a:solidFill>
                    <a:latin typeface="Cambria" panose="02040503050406030204" pitchFamily="18" charset="0"/>
                  </a:rPr>
                  <a:t>a</a:t>
                </a:r>
                <a:r>
                  <a:rPr lang="en-US" sz="2000" i="1" dirty="0" smtClean="0">
                    <a:solidFill>
                      <a:schemeClr val="tx1"/>
                    </a:solidFill>
                    <a:latin typeface="Cambria" panose="02040503050406030204" pitchFamily="18" charset="0"/>
                  </a:rPr>
                  <a:t>ccess</a:t>
                </a:r>
                <a:endParaRPr lang="en-US" sz="2000" i="1" dirty="0">
                  <a:solidFill>
                    <a:schemeClr val="tx1"/>
                  </a:solidFill>
                  <a:latin typeface="Cambria" panose="02040503050406030204" pitchFamily="18" charset="0"/>
                </a:endParaRPr>
              </a:p>
            </p:txBody>
          </p:sp>
          <p:sp>
            <p:nvSpPr>
              <p:cNvPr id="9" name="Rectangle 8"/>
              <p:cNvSpPr/>
              <p:nvPr/>
            </p:nvSpPr>
            <p:spPr>
              <a:xfrm>
                <a:off x="215331" y="1677138"/>
                <a:ext cx="2214319" cy="606443"/>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smtClean="0">
                    <a:solidFill>
                      <a:schemeClr val="tx1"/>
                    </a:solidFill>
                    <a:latin typeface="Cambria" panose="02040503050406030204" pitchFamily="18" charset="0"/>
                  </a:rPr>
                  <a:t>transistor</a:t>
                </a:r>
                <a:endParaRPr lang="en-US" sz="2000" i="1" dirty="0">
                  <a:solidFill>
                    <a:schemeClr val="tx1"/>
                  </a:solidFill>
                  <a:latin typeface="Cambria" panose="02040503050406030204" pitchFamily="18" charset="0"/>
                </a:endParaRPr>
              </a:p>
            </p:txBody>
          </p:sp>
          <p:sp>
            <p:nvSpPr>
              <p:cNvPr id="10" name="Rectangle 9"/>
              <p:cNvSpPr/>
              <p:nvPr/>
            </p:nvSpPr>
            <p:spPr>
              <a:xfrm rot="5400000">
                <a:off x="2644744" y="2618138"/>
                <a:ext cx="1098348" cy="406119"/>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err="1" smtClean="0">
                    <a:solidFill>
                      <a:schemeClr val="tx1"/>
                    </a:solidFill>
                    <a:latin typeface="Cambria" panose="02040503050406030204" pitchFamily="18" charset="0"/>
                  </a:rPr>
                  <a:t>bitline</a:t>
                </a:r>
                <a:endParaRPr lang="en-US" sz="2000" i="1" dirty="0">
                  <a:solidFill>
                    <a:schemeClr val="tx1"/>
                  </a:solidFill>
                  <a:latin typeface="Cambria" panose="02040503050406030204" pitchFamily="18" charset="0"/>
                </a:endParaRPr>
              </a:p>
            </p:txBody>
          </p:sp>
          <p:cxnSp>
            <p:nvCxnSpPr>
              <p:cNvPr id="11" name="Straight Arrow Connector 10"/>
              <p:cNvCxnSpPr/>
              <p:nvPr/>
            </p:nvCxnSpPr>
            <p:spPr>
              <a:xfrm flipV="1">
                <a:off x="2988122" y="1033736"/>
                <a:ext cx="12312" cy="2369502"/>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2180762" y="1713521"/>
                <a:ext cx="0" cy="155572"/>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1930379" y="1876304"/>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2429388" y="1987524"/>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1930379" y="1987524"/>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2429388" y="2247090"/>
                <a:ext cx="193166"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737212" y="2247090"/>
                <a:ext cx="193167"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1930378" y="1987524"/>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180762" y="1416479"/>
                <a:ext cx="1" cy="32129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2622554" y="2247090"/>
                <a:ext cx="37788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1" name="Elbow Connector 20"/>
              <p:cNvCxnSpPr/>
              <p:nvPr/>
            </p:nvCxnSpPr>
            <p:spPr>
              <a:xfrm rot="5400000">
                <a:off x="1090561" y="2377314"/>
                <a:ext cx="774172" cy="519135"/>
              </a:xfrm>
              <a:prstGeom prst="bentConnector3">
                <a:avLst>
                  <a:gd name="adj1" fmla="val -293"/>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1218079" y="3433619"/>
                <a:ext cx="0" cy="318185"/>
              </a:xfrm>
              <a:prstGeom prst="straightConnector1">
                <a:avLst/>
              </a:prstGeom>
              <a:ln w="25400">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1218079" y="3018265"/>
                <a:ext cx="0" cy="151697"/>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958515" y="3435119"/>
                <a:ext cx="51913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958515" y="3169962"/>
                <a:ext cx="51913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218079" y="3435120"/>
                <a:ext cx="0" cy="13017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41" name="Rectangle 40"/>
            <p:cNvSpPr/>
            <p:nvPr/>
          </p:nvSpPr>
          <p:spPr>
            <a:xfrm>
              <a:off x="8005235" y="1868211"/>
              <a:ext cx="1041895" cy="3708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Sense Amplifier</a:t>
              </a:r>
              <a:endParaRPr lang="en-US" dirty="0"/>
            </a:p>
          </p:txBody>
        </p:sp>
      </p:grpSp>
      <p:cxnSp>
        <p:nvCxnSpPr>
          <p:cNvPr id="52" name="Straight Connector 51"/>
          <p:cNvCxnSpPr>
            <a:stCxn id="46" idx="3"/>
            <a:endCxn id="46" idx="3"/>
          </p:cNvCxnSpPr>
          <p:nvPr/>
        </p:nvCxnSpPr>
        <p:spPr>
          <a:xfrm>
            <a:off x="1028424" y="2191088"/>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76" name="Group 75"/>
          <p:cNvGrpSpPr/>
          <p:nvPr/>
        </p:nvGrpSpPr>
        <p:grpSpPr>
          <a:xfrm>
            <a:off x="23322" y="1960255"/>
            <a:ext cx="8458827" cy="3522955"/>
            <a:chOff x="124920" y="2084239"/>
            <a:chExt cx="8458827" cy="3522955"/>
          </a:xfrm>
        </p:grpSpPr>
        <p:grpSp>
          <p:nvGrpSpPr>
            <p:cNvPr id="75" name="Group 74"/>
            <p:cNvGrpSpPr/>
            <p:nvPr/>
          </p:nvGrpSpPr>
          <p:grpSpPr>
            <a:xfrm>
              <a:off x="124920" y="2084239"/>
              <a:ext cx="8458827" cy="3522955"/>
              <a:chOff x="124920" y="2084239"/>
              <a:chExt cx="8458827" cy="3522955"/>
            </a:xfrm>
          </p:grpSpPr>
          <p:cxnSp>
            <p:nvCxnSpPr>
              <p:cNvPr id="34" name="Straight Connector 33"/>
              <p:cNvCxnSpPr/>
              <p:nvPr/>
            </p:nvCxnSpPr>
            <p:spPr>
              <a:xfrm>
                <a:off x="1125415" y="2350939"/>
                <a:ext cx="0" cy="3153046"/>
              </a:xfrm>
              <a:prstGeom prst="line">
                <a:avLst/>
              </a:prstGeom>
              <a:ln>
                <a:solidFill>
                  <a:schemeClr val="tx1">
                    <a:lumMod val="50000"/>
                    <a:lumOff val="50000"/>
                  </a:schemeClr>
                </a:solidFill>
                <a:head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1125415" y="5495194"/>
                <a:ext cx="7458332" cy="1979"/>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554928" y="2084239"/>
                <a:ext cx="575094" cy="461665"/>
              </a:xfrm>
              <a:prstGeom prst="rect">
                <a:avLst/>
              </a:prstGeom>
              <a:noFill/>
            </p:spPr>
            <p:txBody>
              <a:bodyPr wrap="none" rtlCol="0">
                <a:spAutoFit/>
              </a:bodyPr>
              <a:lstStyle/>
              <a:p>
                <a:r>
                  <a:rPr lang="en-US" sz="2400" b="1" dirty="0" err="1" smtClean="0"/>
                  <a:t>V</a:t>
                </a:r>
                <a:r>
                  <a:rPr lang="en-US" sz="2400" b="1" baseline="-25000" dirty="0" err="1" smtClean="0"/>
                  <a:t>dd</a:t>
                </a:r>
                <a:endParaRPr lang="en-US" b="1" baseline="-25000" dirty="0"/>
              </a:p>
            </p:txBody>
          </p:sp>
          <p:sp>
            <p:nvSpPr>
              <p:cNvPr id="48" name="TextBox 47"/>
              <p:cNvSpPr txBox="1"/>
              <p:nvPr/>
            </p:nvSpPr>
            <p:spPr>
              <a:xfrm>
                <a:off x="124920" y="5145529"/>
                <a:ext cx="1036759" cy="461665"/>
              </a:xfrm>
              <a:prstGeom prst="rect">
                <a:avLst/>
              </a:prstGeom>
              <a:noFill/>
            </p:spPr>
            <p:txBody>
              <a:bodyPr wrap="none" rtlCol="0">
                <a:spAutoFit/>
              </a:bodyPr>
              <a:lstStyle/>
              <a:p>
                <a:r>
                  <a:rPr lang="en-US" sz="2400" b="1" dirty="0" smtClean="0"/>
                  <a:t>0.5 </a:t>
                </a:r>
                <a:r>
                  <a:rPr lang="en-US" sz="2400" b="1" dirty="0" err="1" smtClean="0"/>
                  <a:t>V</a:t>
                </a:r>
                <a:r>
                  <a:rPr lang="en-US" sz="2400" b="1" baseline="-25000" dirty="0" err="1" smtClean="0"/>
                  <a:t>dd</a:t>
                </a:r>
                <a:endParaRPr lang="en-US" sz="2400" b="1" baseline="-25000" dirty="0"/>
              </a:p>
            </p:txBody>
          </p:sp>
        </p:grpSp>
        <p:cxnSp>
          <p:nvCxnSpPr>
            <p:cNvPr id="54" name="Straight Connector 53"/>
            <p:cNvCxnSpPr/>
            <p:nvPr/>
          </p:nvCxnSpPr>
          <p:spPr>
            <a:xfrm flipH="1">
              <a:off x="1052944" y="2350939"/>
              <a:ext cx="13644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p:cNvCxnSpPr/>
          <p:nvPr/>
        </p:nvCxnSpPr>
        <p:spPr>
          <a:xfrm flipH="1" flipV="1">
            <a:off x="1019567" y="5357328"/>
            <a:ext cx="832821" cy="1006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1" name="Group 70"/>
          <p:cNvGrpSpPr/>
          <p:nvPr/>
        </p:nvGrpSpPr>
        <p:grpSpPr>
          <a:xfrm>
            <a:off x="1841501" y="4766362"/>
            <a:ext cx="1992208" cy="621453"/>
            <a:chOff x="1943099" y="4890346"/>
            <a:chExt cx="1992208" cy="621453"/>
          </a:xfrm>
        </p:grpSpPr>
        <p:sp>
          <p:nvSpPr>
            <p:cNvPr id="61" name="Freeform 60"/>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8" name="Straight Connector 67"/>
            <p:cNvCxnSpPr/>
            <p:nvPr/>
          </p:nvCxnSpPr>
          <p:spPr>
            <a:xfrm flipV="1">
              <a:off x="3378200" y="4897121"/>
              <a:ext cx="557107" cy="14604"/>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2" name="Group 71"/>
          <p:cNvGrpSpPr/>
          <p:nvPr/>
        </p:nvGrpSpPr>
        <p:grpSpPr>
          <a:xfrm>
            <a:off x="3804255" y="2186281"/>
            <a:ext cx="4523252" cy="2600929"/>
            <a:chOff x="1943099" y="4890346"/>
            <a:chExt cx="1992208" cy="621453"/>
          </a:xfrm>
        </p:grpSpPr>
        <p:sp>
          <p:nvSpPr>
            <p:cNvPr id="73" name="Freeform 72"/>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4" name="Straight Connector 73"/>
            <p:cNvCxnSpPr/>
            <p:nvPr/>
          </p:nvCxnSpPr>
          <p:spPr>
            <a:xfrm flipV="1">
              <a:off x="3757941" y="4892441"/>
              <a:ext cx="177366" cy="3234"/>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p:nvGrpSpPr>
        <p:grpSpPr>
          <a:xfrm>
            <a:off x="1217789" y="5371413"/>
            <a:ext cx="1247423" cy="632961"/>
            <a:chOff x="1319387" y="5523973"/>
            <a:chExt cx="1247423" cy="632961"/>
          </a:xfrm>
        </p:grpSpPr>
        <p:sp>
          <p:nvSpPr>
            <p:cNvPr id="82" name="Rounded Rectangle 81"/>
            <p:cNvSpPr/>
            <p:nvPr/>
          </p:nvSpPr>
          <p:spPr>
            <a:xfrm>
              <a:off x="1319387" y="5748719"/>
              <a:ext cx="1247423"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cxnSp>
          <p:nvCxnSpPr>
            <p:cNvPr id="84" name="Straight Arrow Connector 83"/>
            <p:cNvCxnSpPr>
              <a:stCxn id="82" idx="0"/>
            </p:cNvCxnSpPr>
            <p:nvPr/>
          </p:nvCxnSpPr>
          <p:spPr>
            <a:xfrm flipH="1" flipV="1">
              <a:off x="1943098" y="5523973"/>
              <a:ext cx="1" cy="22474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p:nvGrpSpPr>
        <p:grpSpPr>
          <a:xfrm>
            <a:off x="3187266" y="5369208"/>
            <a:ext cx="1247423" cy="629111"/>
            <a:chOff x="1319387" y="5492987"/>
            <a:chExt cx="1247423" cy="629111"/>
          </a:xfrm>
        </p:grpSpPr>
        <p:sp>
          <p:nvSpPr>
            <p:cNvPr id="87" name="Rounded Rectangle 86"/>
            <p:cNvSpPr/>
            <p:nvPr/>
          </p:nvSpPr>
          <p:spPr>
            <a:xfrm>
              <a:off x="1319387" y="5713883"/>
              <a:ext cx="1247423"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cxnSp>
          <p:nvCxnSpPr>
            <p:cNvPr id="88" name="Straight Arrow Connector 87"/>
            <p:cNvCxnSpPr>
              <a:stCxn id="87" idx="0"/>
            </p:cNvCxnSpPr>
            <p:nvPr/>
          </p:nvCxnSpPr>
          <p:spPr>
            <a:xfrm flipH="1" flipV="1">
              <a:off x="1943098" y="5492987"/>
              <a:ext cx="1" cy="22089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p:nvGrpSpPr>
        <p:grpSpPr>
          <a:xfrm>
            <a:off x="7831197" y="5385225"/>
            <a:ext cx="913694" cy="632961"/>
            <a:chOff x="1217789" y="5523973"/>
            <a:chExt cx="1467950" cy="632961"/>
          </a:xfrm>
        </p:grpSpPr>
        <p:sp>
          <p:nvSpPr>
            <p:cNvPr id="90" name="Rounded Rectangle 89"/>
            <p:cNvSpPr/>
            <p:nvPr/>
          </p:nvSpPr>
          <p:spPr>
            <a:xfrm>
              <a:off x="1217789" y="5748719"/>
              <a:ext cx="1467950"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cxnSp>
          <p:nvCxnSpPr>
            <p:cNvPr id="91" name="Straight Arrow Connector 90"/>
            <p:cNvCxnSpPr/>
            <p:nvPr/>
          </p:nvCxnSpPr>
          <p:spPr>
            <a:xfrm flipH="1" flipV="1">
              <a:off x="1943098" y="5523973"/>
              <a:ext cx="1" cy="22474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93" name="Straight Connector 92"/>
          <p:cNvCxnSpPr/>
          <p:nvPr/>
        </p:nvCxnSpPr>
        <p:spPr>
          <a:xfrm>
            <a:off x="1028424" y="2772258"/>
            <a:ext cx="7299083" cy="0"/>
          </a:xfrm>
          <a:prstGeom prst="line">
            <a:avLst/>
          </a:prstGeom>
          <a:ln w="19050">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122" name="Group 121"/>
          <p:cNvGrpSpPr/>
          <p:nvPr/>
        </p:nvGrpSpPr>
        <p:grpSpPr>
          <a:xfrm>
            <a:off x="1841090" y="2012313"/>
            <a:ext cx="6477521" cy="3370363"/>
            <a:chOff x="1841090" y="2136297"/>
            <a:chExt cx="6477521" cy="3370363"/>
          </a:xfrm>
        </p:grpSpPr>
        <p:sp>
          <p:nvSpPr>
            <p:cNvPr id="99" name="Freeform 98"/>
            <p:cNvSpPr/>
            <p:nvPr/>
          </p:nvSpPr>
          <p:spPr>
            <a:xfrm>
              <a:off x="1841090" y="4736123"/>
              <a:ext cx="1984630" cy="770537"/>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0" name="Group 109"/>
            <p:cNvGrpSpPr/>
            <p:nvPr/>
          </p:nvGrpSpPr>
          <p:grpSpPr>
            <a:xfrm>
              <a:off x="3827782" y="2136297"/>
              <a:ext cx="4490829" cy="2615285"/>
              <a:chOff x="1943099" y="4890346"/>
              <a:chExt cx="1992208" cy="621453"/>
            </a:xfrm>
          </p:grpSpPr>
          <p:sp>
            <p:nvSpPr>
              <p:cNvPr id="111" name="Freeform 110"/>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2" name="Straight Connector 111"/>
              <p:cNvCxnSpPr/>
              <p:nvPr/>
            </p:nvCxnSpPr>
            <p:spPr>
              <a:xfrm flipV="1">
                <a:off x="3757941" y="4892441"/>
                <a:ext cx="177366" cy="323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124" name="Group 123"/>
          <p:cNvGrpSpPr/>
          <p:nvPr/>
        </p:nvGrpSpPr>
        <p:grpSpPr>
          <a:xfrm>
            <a:off x="1854349" y="2416908"/>
            <a:ext cx="6433695" cy="2938510"/>
            <a:chOff x="1854349" y="2629912"/>
            <a:chExt cx="6433695" cy="2849490"/>
          </a:xfrm>
        </p:grpSpPr>
        <p:sp>
          <p:nvSpPr>
            <p:cNvPr id="96" name="Freeform 95"/>
            <p:cNvSpPr/>
            <p:nvPr/>
          </p:nvSpPr>
          <p:spPr>
            <a:xfrm>
              <a:off x="1854349" y="5150224"/>
              <a:ext cx="1969064" cy="32917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Freeform 116"/>
            <p:cNvSpPr/>
            <p:nvPr/>
          </p:nvSpPr>
          <p:spPr>
            <a:xfrm>
              <a:off x="3823287" y="2629912"/>
              <a:ext cx="4464757" cy="2524734"/>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5" name="Group 124"/>
          <p:cNvGrpSpPr/>
          <p:nvPr/>
        </p:nvGrpSpPr>
        <p:grpSpPr>
          <a:xfrm>
            <a:off x="1847591" y="2683952"/>
            <a:ext cx="6440499" cy="2685256"/>
            <a:chOff x="1847591" y="2807936"/>
            <a:chExt cx="6440499" cy="2685256"/>
          </a:xfrm>
        </p:grpSpPr>
        <p:sp>
          <p:nvSpPr>
            <p:cNvPr id="105" name="Freeform 104"/>
            <p:cNvSpPr/>
            <p:nvPr/>
          </p:nvSpPr>
          <p:spPr>
            <a:xfrm>
              <a:off x="1847591" y="5252224"/>
              <a:ext cx="1988429" cy="24096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Freeform 119"/>
            <p:cNvSpPr/>
            <p:nvPr/>
          </p:nvSpPr>
          <p:spPr>
            <a:xfrm>
              <a:off x="3830037" y="2807936"/>
              <a:ext cx="4458053" cy="2450520"/>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6" name="TextBox 125"/>
          <p:cNvSpPr txBox="1"/>
          <p:nvPr/>
        </p:nvSpPr>
        <p:spPr>
          <a:xfrm rot="16200000">
            <a:off x="-768384" y="3545155"/>
            <a:ext cx="2113912" cy="461665"/>
          </a:xfrm>
          <a:prstGeom prst="rect">
            <a:avLst/>
          </a:prstGeom>
          <a:noFill/>
        </p:spPr>
        <p:txBody>
          <a:bodyPr wrap="none" rtlCol="0">
            <a:spAutoFit/>
          </a:bodyPr>
          <a:lstStyle/>
          <a:p>
            <a:r>
              <a:rPr lang="en-US" sz="2400" b="1" dirty="0" err="1" smtClean="0"/>
              <a:t>Bitline</a:t>
            </a:r>
            <a:r>
              <a:rPr lang="en-US" sz="2400" b="1" dirty="0" smtClean="0"/>
              <a:t> Voltage</a:t>
            </a:r>
          </a:p>
        </p:txBody>
      </p:sp>
      <p:sp>
        <p:nvSpPr>
          <p:cNvPr id="127" name="TextBox 126"/>
          <p:cNvSpPr txBox="1"/>
          <p:nvPr/>
        </p:nvSpPr>
        <p:spPr>
          <a:xfrm>
            <a:off x="4283811" y="5324737"/>
            <a:ext cx="817853" cy="461665"/>
          </a:xfrm>
          <a:prstGeom prst="rect">
            <a:avLst/>
          </a:prstGeom>
          <a:noFill/>
        </p:spPr>
        <p:txBody>
          <a:bodyPr wrap="none" rtlCol="0">
            <a:spAutoFit/>
          </a:bodyPr>
          <a:lstStyle/>
          <a:p>
            <a:r>
              <a:rPr lang="en-US" sz="2400" b="1" dirty="0" smtClean="0"/>
              <a:t>Time</a:t>
            </a:r>
          </a:p>
        </p:txBody>
      </p:sp>
      <p:sp>
        <p:nvSpPr>
          <p:cNvPr id="128" name="TextBox 127"/>
          <p:cNvSpPr txBox="1"/>
          <p:nvPr/>
        </p:nvSpPr>
        <p:spPr>
          <a:xfrm>
            <a:off x="1549195" y="2746288"/>
            <a:ext cx="1888850" cy="707886"/>
          </a:xfrm>
          <a:prstGeom prst="rect">
            <a:avLst/>
          </a:prstGeom>
          <a:noFill/>
        </p:spPr>
        <p:txBody>
          <a:bodyPr wrap="none" rtlCol="0">
            <a:spAutoFit/>
          </a:bodyPr>
          <a:lstStyle/>
          <a:p>
            <a:pPr algn="ctr"/>
            <a:r>
              <a:rPr lang="en-US" sz="2000" i="1" dirty="0" smtClean="0">
                <a:solidFill>
                  <a:schemeClr val="bg1">
                    <a:lumMod val="50000"/>
                  </a:schemeClr>
                </a:solidFill>
              </a:rPr>
              <a:t>Ready to Access </a:t>
            </a:r>
          </a:p>
          <a:p>
            <a:pPr algn="ctr"/>
            <a:r>
              <a:rPr lang="en-US" sz="2000" i="1" dirty="0" smtClean="0">
                <a:solidFill>
                  <a:schemeClr val="bg1">
                    <a:lumMod val="50000"/>
                  </a:schemeClr>
                </a:solidFill>
              </a:rPr>
              <a:t>Voltage Level</a:t>
            </a:r>
            <a:endParaRPr lang="en-US" sz="2000" i="1" dirty="0">
              <a:solidFill>
                <a:schemeClr val="bg1">
                  <a:lumMod val="50000"/>
                </a:schemeClr>
              </a:solidFill>
            </a:endParaRPr>
          </a:p>
        </p:txBody>
      </p:sp>
      <p:cxnSp>
        <p:nvCxnSpPr>
          <p:cNvPr id="130" name="Straight Connector 129"/>
          <p:cNvCxnSpPr/>
          <p:nvPr/>
        </p:nvCxnSpPr>
        <p:spPr>
          <a:xfrm>
            <a:off x="1824205" y="6180963"/>
            <a:ext cx="64424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8283457" y="6094196"/>
            <a:ext cx="5376" cy="18285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36" name="TextBox 135"/>
          <p:cNvSpPr txBox="1"/>
          <p:nvPr/>
        </p:nvSpPr>
        <p:spPr>
          <a:xfrm>
            <a:off x="4666205" y="6196174"/>
            <a:ext cx="644920" cy="461665"/>
          </a:xfrm>
          <a:prstGeom prst="rect">
            <a:avLst/>
          </a:prstGeom>
          <a:noFill/>
        </p:spPr>
        <p:txBody>
          <a:bodyPr wrap="none" rtlCol="0">
            <a:spAutoFit/>
          </a:bodyPr>
          <a:lstStyle/>
          <a:p>
            <a:r>
              <a:rPr lang="en-US" sz="2400" b="1" dirty="0" err="1">
                <a:solidFill>
                  <a:schemeClr val="accent1">
                    <a:lumMod val="50000"/>
                  </a:schemeClr>
                </a:solidFill>
              </a:rPr>
              <a:t>t</a:t>
            </a:r>
            <a:r>
              <a:rPr lang="en-US" sz="2400" b="1" baseline="-25000" dirty="0" err="1" smtClean="0">
                <a:solidFill>
                  <a:schemeClr val="accent1">
                    <a:lumMod val="50000"/>
                  </a:schemeClr>
                </a:solidFill>
              </a:rPr>
              <a:t>RCD</a:t>
            </a:r>
            <a:endParaRPr lang="en-US" sz="2400" b="1" baseline="-25000" dirty="0" smtClean="0">
              <a:solidFill>
                <a:schemeClr val="accent1">
                  <a:lumMod val="50000"/>
                </a:schemeClr>
              </a:solidFill>
            </a:endParaRPr>
          </a:p>
        </p:txBody>
      </p:sp>
      <p:cxnSp>
        <p:nvCxnSpPr>
          <p:cNvPr id="140" name="Straight Connector 139"/>
          <p:cNvCxnSpPr/>
          <p:nvPr/>
        </p:nvCxnSpPr>
        <p:spPr>
          <a:xfrm>
            <a:off x="1845276" y="6096125"/>
            <a:ext cx="5376" cy="18285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flipV="1">
            <a:off x="4959721" y="1714969"/>
            <a:ext cx="3339343" cy="697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a:off x="8292766" y="1628202"/>
            <a:ext cx="5376" cy="18285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4951266" y="1620465"/>
            <a:ext cx="5376" cy="18285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47" name="TextBox 146"/>
          <p:cNvSpPr txBox="1"/>
          <p:nvPr/>
        </p:nvSpPr>
        <p:spPr>
          <a:xfrm>
            <a:off x="5821574" y="1326132"/>
            <a:ext cx="1615635" cy="461665"/>
          </a:xfrm>
          <a:prstGeom prst="rect">
            <a:avLst/>
          </a:prstGeom>
          <a:noFill/>
        </p:spPr>
        <p:txBody>
          <a:bodyPr wrap="none" rtlCol="0">
            <a:spAutoFit/>
          </a:bodyPr>
          <a:lstStyle/>
          <a:p>
            <a:r>
              <a:rPr lang="en-US" sz="2400" b="1" i="1" dirty="0" err="1" smtClean="0">
                <a:solidFill>
                  <a:schemeClr val="accent1">
                    <a:lumMod val="50000"/>
                  </a:schemeClr>
                </a:solidFill>
              </a:rPr>
              <a:t>Guardband</a:t>
            </a:r>
            <a:endParaRPr lang="en-US" sz="2400" b="1" i="1" baseline="-25000" dirty="0" smtClean="0">
              <a:solidFill>
                <a:schemeClr val="accent1">
                  <a:lumMod val="50000"/>
                </a:schemeClr>
              </a:solidFill>
            </a:endParaRPr>
          </a:p>
        </p:txBody>
      </p:sp>
      <p:sp>
        <p:nvSpPr>
          <p:cNvPr id="148" name="TextBox 147"/>
          <p:cNvSpPr txBox="1"/>
          <p:nvPr/>
        </p:nvSpPr>
        <p:spPr>
          <a:xfrm>
            <a:off x="5375431" y="2927620"/>
            <a:ext cx="3232977" cy="1569660"/>
          </a:xfrm>
          <a:prstGeom prst="rect">
            <a:avLst/>
          </a:prstGeom>
          <a:noFill/>
        </p:spPr>
        <p:txBody>
          <a:bodyPr wrap="square" rtlCol="0">
            <a:spAutoFit/>
          </a:bodyPr>
          <a:lstStyle/>
          <a:p>
            <a:r>
              <a:rPr lang="en-US" sz="2400" b="1" i="1" dirty="0" smtClean="0">
                <a:solidFill>
                  <a:schemeClr val="accent5"/>
                </a:solidFill>
              </a:rPr>
              <a:t>Process variation </a:t>
            </a:r>
            <a:r>
              <a:rPr lang="en-US" sz="2400" b="1" i="1" dirty="0" smtClean="0"/>
              <a:t>during manufacturing results in cells having </a:t>
            </a:r>
            <a:r>
              <a:rPr lang="en-US" sz="2400" b="1" i="1" dirty="0" smtClean="0">
                <a:solidFill>
                  <a:schemeClr val="accent6">
                    <a:lumMod val="75000"/>
                  </a:schemeClr>
                </a:solidFill>
              </a:rPr>
              <a:t>unique </a:t>
            </a:r>
            <a:r>
              <a:rPr lang="en-US" sz="2400" b="1" i="1" dirty="0" smtClean="0"/>
              <a:t>behavior</a:t>
            </a:r>
            <a:endParaRPr lang="en-US" sz="2400" b="1" i="1" dirty="0"/>
          </a:p>
        </p:txBody>
      </p:sp>
      <p:sp>
        <p:nvSpPr>
          <p:cNvPr id="149" name="TextBox 148"/>
          <p:cNvSpPr txBox="1"/>
          <p:nvPr/>
        </p:nvSpPr>
        <p:spPr>
          <a:xfrm>
            <a:off x="382838" y="2515455"/>
            <a:ext cx="685829" cy="461665"/>
          </a:xfrm>
          <a:prstGeom prst="rect">
            <a:avLst/>
          </a:prstGeom>
          <a:noFill/>
        </p:spPr>
        <p:txBody>
          <a:bodyPr wrap="none" rtlCol="0">
            <a:spAutoFit/>
          </a:bodyPr>
          <a:lstStyle/>
          <a:p>
            <a:r>
              <a:rPr lang="en-US" sz="2400" b="1" smtClean="0"/>
              <a:t>V</a:t>
            </a:r>
            <a:r>
              <a:rPr lang="en-US" sz="2400" b="1" baseline="-25000" smtClean="0"/>
              <a:t>min</a:t>
            </a:r>
            <a:endParaRPr lang="en-US" b="1" baseline="-25000" dirty="0"/>
          </a:p>
        </p:txBody>
      </p:sp>
      <p:sp>
        <p:nvSpPr>
          <p:cNvPr id="150" name="Rectangle 149"/>
          <p:cNvSpPr/>
          <p:nvPr/>
        </p:nvSpPr>
        <p:spPr>
          <a:xfrm>
            <a:off x="1247792" y="5591792"/>
            <a:ext cx="1196033" cy="400110"/>
          </a:xfrm>
          <a:prstGeom prst="rect">
            <a:avLst/>
          </a:prstGeom>
        </p:spPr>
        <p:txBody>
          <a:bodyPr wrap="none">
            <a:spAutoFit/>
          </a:bodyPr>
          <a:lstStyle/>
          <a:p>
            <a:r>
              <a:rPr lang="en-US" sz="2000" b="1" dirty="0"/>
              <a:t>ACTIVATE</a:t>
            </a:r>
            <a:endParaRPr lang="en-US" sz="2000" dirty="0"/>
          </a:p>
        </p:txBody>
      </p:sp>
      <p:sp>
        <p:nvSpPr>
          <p:cNvPr id="151" name="Rectangle 150"/>
          <p:cNvSpPr/>
          <p:nvPr/>
        </p:nvSpPr>
        <p:spPr>
          <a:xfrm>
            <a:off x="3186072" y="5592664"/>
            <a:ext cx="1236365" cy="400110"/>
          </a:xfrm>
          <a:prstGeom prst="rect">
            <a:avLst/>
          </a:prstGeom>
        </p:spPr>
        <p:txBody>
          <a:bodyPr wrap="none">
            <a:spAutoFit/>
          </a:bodyPr>
          <a:lstStyle/>
          <a:p>
            <a:pPr algn="ctr"/>
            <a:r>
              <a:rPr lang="en-US" sz="2000" b="1" dirty="0"/>
              <a:t>SA Enable</a:t>
            </a:r>
          </a:p>
        </p:txBody>
      </p:sp>
      <p:sp>
        <p:nvSpPr>
          <p:cNvPr id="152" name="Rectangle 151"/>
          <p:cNvSpPr/>
          <p:nvPr/>
        </p:nvSpPr>
        <p:spPr>
          <a:xfrm>
            <a:off x="7898506" y="5618076"/>
            <a:ext cx="768287" cy="400110"/>
          </a:xfrm>
          <a:prstGeom prst="rect">
            <a:avLst/>
          </a:prstGeom>
        </p:spPr>
        <p:txBody>
          <a:bodyPr wrap="none">
            <a:spAutoFit/>
          </a:bodyPr>
          <a:lstStyle/>
          <a:p>
            <a:r>
              <a:rPr lang="en-US" sz="2000" b="1" dirty="0"/>
              <a:t>READ</a:t>
            </a:r>
            <a:endParaRPr lang="en-US" sz="2000" dirty="0"/>
          </a:p>
        </p:txBody>
      </p:sp>
      <p:grpSp>
        <p:nvGrpSpPr>
          <p:cNvPr id="157" name="Group 156"/>
          <p:cNvGrpSpPr/>
          <p:nvPr/>
        </p:nvGrpSpPr>
        <p:grpSpPr>
          <a:xfrm>
            <a:off x="8307785" y="1707445"/>
            <a:ext cx="808683" cy="1270815"/>
            <a:chOff x="8307785" y="1707445"/>
            <a:chExt cx="808683" cy="1270815"/>
          </a:xfrm>
        </p:grpSpPr>
        <p:sp>
          <p:nvSpPr>
            <p:cNvPr id="154" name="TextBox 153"/>
            <p:cNvSpPr txBox="1"/>
            <p:nvPr/>
          </p:nvSpPr>
          <p:spPr>
            <a:xfrm>
              <a:off x="8337850" y="2608928"/>
              <a:ext cx="726417" cy="369332"/>
            </a:xfrm>
            <a:prstGeom prst="rect">
              <a:avLst/>
            </a:prstGeom>
            <a:noFill/>
          </p:spPr>
          <p:txBody>
            <a:bodyPr wrap="none" rtlCol="0">
              <a:spAutoFit/>
            </a:bodyPr>
            <a:lstStyle/>
            <a:p>
              <a:r>
                <a:rPr lang="en-US" b="1" dirty="0" smtClean="0">
                  <a:solidFill>
                    <a:srgbClr val="C00000"/>
                  </a:solidFill>
                </a:rPr>
                <a:t>Weak</a:t>
              </a:r>
              <a:endParaRPr lang="en-US" b="1" dirty="0">
                <a:solidFill>
                  <a:srgbClr val="C00000"/>
                </a:solidFill>
              </a:endParaRPr>
            </a:p>
          </p:txBody>
        </p:sp>
        <p:sp>
          <p:nvSpPr>
            <p:cNvPr id="155" name="TextBox 154"/>
            <p:cNvSpPr txBox="1"/>
            <p:nvPr/>
          </p:nvSpPr>
          <p:spPr>
            <a:xfrm>
              <a:off x="8307785" y="1707445"/>
              <a:ext cx="808683" cy="369332"/>
            </a:xfrm>
            <a:prstGeom prst="rect">
              <a:avLst/>
            </a:prstGeom>
            <a:noFill/>
          </p:spPr>
          <p:txBody>
            <a:bodyPr wrap="none" rtlCol="0">
              <a:spAutoFit/>
            </a:bodyPr>
            <a:lstStyle/>
            <a:p>
              <a:r>
                <a:rPr lang="en-US" b="1" dirty="0" smtClean="0">
                  <a:solidFill>
                    <a:schemeClr val="accent6">
                      <a:lumMod val="75000"/>
                    </a:schemeClr>
                  </a:solidFill>
                </a:rPr>
                <a:t>Strong</a:t>
              </a:r>
              <a:endParaRPr lang="en-US" b="1" dirty="0">
                <a:solidFill>
                  <a:schemeClr val="accent6">
                    <a:lumMod val="75000"/>
                  </a:schemeClr>
                </a:solidFill>
              </a:endParaRPr>
            </a:p>
          </p:txBody>
        </p:sp>
        <p:sp>
          <p:nvSpPr>
            <p:cNvPr id="156" name="Up-Down Arrow 155"/>
            <p:cNvSpPr/>
            <p:nvPr/>
          </p:nvSpPr>
          <p:spPr>
            <a:xfrm>
              <a:off x="8495456" y="2021129"/>
              <a:ext cx="411204" cy="653231"/>
            </a:xfrm>
            <a:prstGeom prst="upDownArrow">
              <a:avLst>
                <a:gd name="adj1" fmla="val 45113"/>
                <a:gd name="adj2" fmla="val 50000"/>
              </a:avLst>
            </a:prstGeom>
            <a:gradFill flip="none" rotWithShape="1">
              <a:gsLst>
                <a:gs pos="0">
                  <a:srgbClr val="C00000"/>
                </a:gs>
                <a:gs pos="70000">
                  <a:schemeClr val="accent6">
                    <a:lumMod val="98000"/>
                    <a:lumOff val="2000"/>
                  </a:schemeClr>
                </a:gs>
                <a:gs pos="100000">
                  <a:schemeClr val="accent6"/>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p:cNvGrpSpPr/>
          <p:nvPr/>
        </p:nvGrpSpPr>
        <p:grpSpPr>
          <a:xfrm>
            <a:off x="1196078" y="3889997"/>
            <a:ext cx="2284536" cy="720391"/>
            <a:chOff x="1196078" y="3889997"/>
            <a:chExt cx="2284536" cy="720391"/>
          </a:xfrm>
        </p:grpSpPr>
        <p:sp>
          <p:nvSpPr>
            <p:cNvPr id="3" name="TextBox 2"/>
            <p:cNvSpPr txBox="1"/>
            <p:nvPr/>
          </p:nvSpPr>
          <p:spPr>
            <a:xfrm>
              <a:off x="1196078" y="3889997"/>
              <a:ext cx="2284536" cy="369332"/>
            </a:xfrm>
            <a:prstGeom prst="rect">
              <a:avLst/>
            </a:prstGeom>
            <a:noFill/>
          </p:spPr>
          <p:txBody>
            <a:bodyPr wrap="none" rtlCol="0">
              <a:spAutoFit/>
            </a:bodyPr>
            <a:lstStyle/>
            <a:p>
              <a:r>
                <a:rPr lang="en-US" i="1" dirty="0" err="1" smtClean="0">
                  <a:solidFill>
                    <a:schemeClr val="accent5"/>
                  </a:solidFill>
                </a:rPr>
                <a:t>Bitline</a:t>
              </a:r>
              <a:r>
                <a:rPr lang="en-US" i="1" dirty="0" smtClean="0">
                  <a:solidFill>
                    <a:schemeClr val="accent5"/>
                  </a:solidFill>
                </a:rPr>
                <a:t> Charge Sharing</a:t>
              </a:r>
              <a:endParaRPr lang="en-US" i="1" dirty="0">
                <a:solidFill>
                  <a:schemeClr val="accent5"/>
                </a:solidFill>
              </a:endParaRPr>
            </a:p>
          </p:txBody>
        </p:sp>
        <p:cxnSp>
          <p:nvCxnSpPr>
            <p:cNvPr id="27" name="Straight Arrow Connector 26"/>
            <p:cNvCxnSpPr>
              <a:stCxn id="3" idx="2"/>
            </p:cNvCxnSpPr>
            <p:nvPr/>
          </p:nvCxnSpPr>
          <p:spPr>
            <a:xfrm>
              <a:off x="2338346" y="4259329"/>
              <a:ext cx="277475" cy="351059"/>
            </a:xfrm>
            <a:prstGeom prst="straightConnector1">
              <a:avLst/>
            </a:prstGeom>
            <a:ln w="60325">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11334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2795 -0.00671 L -0.23073 -0.19907 " pathEditMode="relative" rAng="0" ptsTypes="AA">
                                      <p:cBhvr>
                                        <p:cTn id="10" dur="1000" fill="hold"/>
                                        <p:tgtEl>
                                          <p:spTgt spid="42"/>
                                        </p:tgtEl>
                                        <p:attrNameLst>
                                          <p:attrName>ppt_x</p:attrName>
                                          <p:attrName>ppt_y</p:attrName>
                                        </p:attrNameLst>
                                      </p:cBhvr>
                                      <p:rCtr x="-12934" y="-9630"/>
                                    </p:animMotion>
                                  </p:childTnLst>
                                </p:cTn>
                              </p:par>
                              <p:par>
                                <p:cTn id="11" presetID="6" presetClass="emph" presetSubtype="0" fill="hold" nodeType="withEffect">
                                  <p:stCondLst>
                                    <p:cond delay="0"/>
                                  </p:stCondLst>
                                  <p:childTnLst>
                                    <p:animScale>
                                      <p:cBhvr>
                                        <p:cTn id="12" dur="1000" fill="hold"/>
                                        <p:tgtEl>
                                          <p:spTgt spid="42"/>
                                        </p:tgtEl>
                                      </p:cBhvr>
                                      <p:by x="60000" y="60000"/>
                                    </p:animScale>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wipe(left)">
                                      <p:cBhvr>
                                        <p:cTn id="25" dur="1000"/>
                                        <p:tgtEl>
                                          <p:spTgt spid="57"/>
                                        </p:tgtEl>
                                      </p:cBhvr>
                                    </p:animEffect>
                                  </p:childTnLst>
                                </p:cTn>
                              </p:par>
                            </p:childTnLst>
                          </p:cTn>
                        </p:par>
                        <p:par>
                          <p:cTn id="26" fill="hold">
                            <p:stCondLst>
                              <p:cond delay="1000"/>
                            </p:stCondLst>
                            <p:childTnLst>
                              <p:par>
                                <p:cTn id="27" presetID="1" presetClass="entr" presetSubtype="0" fill="hold" nodeType="afterEffect">
                                  <p:stCondLst>
                                    <p:cond delay="0"/>
                                  </p:stCondLst>
                                  <p:childTnLst>
                                    <p:set>
                                      <p:cBhvr>
                                        <p:cTn id="28" dur="1" fill="hold">
                                          <p:stCondLst>
                                            <p:cond delay="0"/>
                                          </p:stCondLst>
                                        </p:cTn>
                                        <p:tgtEl>
                                          <p:spTgt spid="8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71"/>
                                        </p:tgtEl>
                                        <p:attrNameLst>
                                          <p:attrName>style.visibility</p:attrName>
                                        </p:attrNameLst>
                                      </p:cBhvr>
                                      <p:to>
                                        <p:strVal val="visible"/>
                                      </p:to>
                                    </p:set>
                                    <p:animEffect transition="in" filter="wipe(left)">
                                      <p:cBhvr>
                                        <p:cTn id="35" dur="1000"/>
                                        <p:tgtEl>
                                          <p:spTgt spid="71"/>
                                        </p:tgtEl>
                                      </p:cBhvr>
                                    </p:animEffect>
                                  </p:childTnLst>
                                </p:cTn>
                              </p:par>
                              <p:par>
                                <p:cTn id="36" presetID="1" presetClass="entr" presetSubtype="0" fill="hold" nodeType="withEffect">
                                  <p:stCondLst>
                                    <p:cond delay="0"/>
                                  </p:stCondLst>
                                  <p:childTnLst>
                                    <p:set>
                                      <p:cBhvr>
                                        <p:cTn id="37" dur="1" fill="hold">
                                          <p:stCondLst>
                                            <p:cond delay="0"/>
                                          </p:stCondLst>
                                        </p:cTn>
                                        <p:tgtEl>
                                          <p:spTgt spid="28"/>
                                        </p:tgtEl>
                                        <p:attrNameLst>
                                          <p:attrName>style.visibility</p:attrName>
                                        </p:attrNameLst>
                                      </p:cBhvr>
                                      <p:to>
                                        <p:strVal val="visible"/>
                                      </p:to>
                                    </p:set>
                                  </p:childTnLst>
                                </p:cTn>
                              </p:par>
                            </p:childTnLst>
                          </p:cTn>
                        </p:par>
                        <p:par>
                          <p:cTn id="38" fill="hold">
                            <p:stCondLst>
                              <p:cond delay="1000"/>
                            </p:stCondLst>
                            <p:childTnLst>
                              <p:par>
                                <p:cTn id="39" presetID="1" presetClass="entr" presetSubtype="0" fill="hold" nodeType="afterEffect">
                                  <p:stCondLst>
                                    <p:cond delay="0"/>
                                  </p:stCondLst>
                                  <p:childTnLst>
                                    <p:set>
                                      <p:cBhvr>
                                        <p:cTn id="40" dur="1" fill="hold">
                                          <p:stCondLst>
                                            <p:cond delay="0"/>
                                          </p:stCondLst>
                                        </p:cTn>
                                        <p:tgtEl>
                                          <p:spTgt spid="8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72"/>
                                        </p:tgtEl>
                                        <p:attrNameLst>
                                          <p:attrName>style.visibility</p:attrName>
                                        </p:attrNameLst>
                                      </p:cBhvr>
                                      <p:to>
                                        <p:strVal val="visible"/>
                                      </p:to>
                                    </p:set>
                                    <p:animEffect transition="in" filter="wipe(left)">
                                      <p:cBhvr>
                                        <p:cTn id="47" dur="1000"/>
                                        <p:tgtEl>
                                          <p:spTgt spid="72"/>
                                        </p:tgtEl>
                                      </p:cBhvr>
                                    </p:animEffect>
                                  </p:childTnLst>
                                </p:cTn>
                              </p:par>
                            </p:childTnLst>
                          </p:cTn>
                        </p:par>
                        <p:par>
                          <p:cTn id="48" fill="hold">
                            <p:stCondLst>
                              <p:cond delay="1000"/>
                            </p:stCondLst>
                            <p:childTnLst>
                              <p:par>
                                <p:cTn id="49" presetID="1" presetClass="entr" presetSubtype="0" fill="hold" nodeType="afterEffect">
                                  <p:stCondLst>
                                    <p:cond delay="0"/>
                                  </p:stCondLst>
                                  <p:childTnLst>
                                    <p:set>
                                      <p:cBhvr>
                                        <p:cTn id="50" dur="1" fill="hold">
                                          <p:stCondLst>
                                            <p:cond delay="0"/>
                                          </p:stCondLst>
                                        </p:cTn>
                                        <p:tgtEl>
                                          <p:spTgt spid="8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5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1" nodeType="clickEffect">
                                  <p:stCondLst>
                                    <p:cond delay="0"/>
                                  </p:stCondLst>
                                  <p:childTnLst>
                                    <p:set>
                                      <p:cBhvr>
                                        <p:cTn id="56" dur="1" fill="hold">
                                          <p:stCondLst>
                                            <p:cond delay="0"/>
                                          </p:stCondLst>
                                        </p:cTn>
                                        <p:tgtEl>
                                          <p:spTgt spid="13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3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3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4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93"/>
                                        </p:tgtEl>
                                        <p:attrNameLst>
                                          <p:attrName>style.visibility</p:attrName>
                                        </p:attrNameLst>
                                      </p:cBhvr>
                                      <p:to>
                                        <p:strVal val="visible"/>
                                      </p:to>
                                    </p:set>
                                    <p:animEffect transition="in" filter="wipe(left)">
                                      <p:cBhvr>
                                        <p:cTn id="67" dur="500"/>
                                        <p:tgtEl>
                                          <p:spTgt spid="93"/>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128"/>
                                        </p:tgtEl>
                                        <p:attrNameLst>
                                          <p:attrName>style.visibility</p:attrName>
                                        </p:attrNameLst>
                                      </p:cBhvr>
                                      <p:to>
                                        <p:strVal val="visible"/>
                                      </p:to>
                                    </p:set>
                                    <p:animEffect transition="in" filter="wipe(left)">
                                      <p:cBhvr>
                                        <p:cTn id="70" dur="500"/>
                                        <p:tgtEl>
                                          <p:spTgt spid="128"/>
                                        </p:tgtEl>
                                      </p:cBhvr>
                                    </p:animEffect>
                                  </p:childTnLst>
                                </p:cTn>
                              </p:par>
                              <p:par>
                                <p:cTn id="71" presetID="1" presetClass="entr" presetSubtype="0" fill="hold" grpId="0" nodeType="withEffect">
                                  <p:stCondLst>
                                    <p:cond delay="0"/>
                                  </p:stCondLst>
                                  <p:childTnLst>
                                    <p:set>
                                      <p:cBhvr>
                                        <p:cTn id="72" dur="1" fill="hold">
                                          <p:stCondLst>
                                            <p:cond delay="0"/>
                                          </p:stCondLst>
                                        </p:cTn>
                                        <p:tgtEl>
                                          <p:spTgt spid="14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41"/>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42"/>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43"/>
                                        </p:tgtEl>
                                        <p:attrNameLst>
                                          <p:attrName>style.visibility</p:attrName>
                                        </p:attrNameLst>
                                      </p:cBhvr>
                                      <p:to>
                                        <p:strVal val="visible"/>
                                      </p:to>
                                    </p:set>
                                  </p:childTnLst>
                                </p:cTn>
                              </p:par>
                              <p:par>
                                <p:cTn id="81" presetID="1" presetClass="entr" presetSubtype="0" fill="hold" grpId="1" nodeType="withEffect">
                                  <p:stCondLst>
                                    <p:cond delay="0"/>
                                  </p:stCondLst>
                                  <p:childTnLst>
                                    <p:set>
                                      <p:cBhvr>
                                        <p:cTn id="82" dur="1" fill="hold">
                                          <p:stCondLst>
                                            <p:cond delay="0"/>
                                          </p:stCondLst>
                                        </p:cTn>
                                        <p:tgtEl>
                                          <p:spTgt spid="14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childTnLst>
                                    <p:set>
                                      <p:cBhvr>
                                        <p:cTn id="86" dur="1" fill="hold">
                                          <p:stCondLst>
                                            <p:cond delay="0"/>
                                          </p:stCondLst>
                                        </p:cTn>
                                        <p:tgtEl>
                                          <p:spTgt spid="125"/>
                                        </p:tgtEl>
                                        <p:attrNameLst>
                                          <p:attrName>style.visibility</p:attrName>
                                        </p:attrNameLst>
                                      </p:cBhvr>
                                      <p:to>
                                        <p:strVal val="visible"/>
                                      </p:to>
                                    </p:set>
                                    <p:animEffect transition="in" filter="wipe(left)">
                                      <p:cBhvr>
                                        <p:cTn id="87" dur="3000"/>
                                        <p:tgtEl>
                                          <p:spTgt spid="125"/>
                                        </p:tgtEl>
                                      </p:cBhvr>
                                    </p:animEffect>
                                  </p:childTnLst>
                                </p:cTn>
                              </p:par>
                              <p:par>
                                <p:cTn id="88" presetID="22" presetClass="entr" presetSubtype="8" fill="hold" nodeType="withEffect">
                                  <p:stCondLst>
                                    <p:cond delay="2000"/>
                                  </p:stCondLst>
                                  <p:childTnLst>
                                    <p:set>
                                      <p:cBhvr>
                                        <p:cTn id="89" dur="1" fill="hold">
                                          <p:stCondLst>
                                            <p:cond delay="0"/>
                                          </p:stCondLst>
                                        </p:cTn>
                                        <p:tgtEl>
                                          <p:spTgt spid="124"/>
                                        </p:tgtEl>
                                        <p:attrNameLst>
                                          <p:attrName>style.visibility</p:attrName>
                                        </p:attrNameLst>
                                      </p:cBhvr>
                                      <p:to>
                                        <p:strVal val="visible"/>
                                      </p:to>
                                    </p:set>
                                    <p:animEffect transition="in" filter="wipe(left)">
                                      <p:cBhvr>
                                        <p:cTn id="90" dur="3000"/>
                                        <p:tgtEl>
                                          <p:spTgt spid="124"/>
                                        </p:tgtEl>
                                      </p:cBhvr>
                                    </p:animEffect>
                                  </p:childTnLst>
                                </p:cTn>
                              </p:par>
                              <p:par>
                                <p:cTn id="91" presetID="22" presetClass="entr" presetSubtype="8" fill="hold" nodeType="withEffect">
                                  <p:stCondLst>
                                    <p:cond delay="500"/>
                                  </p:stCondLst>
                                  <p:childTnLst>
                                    <p:set>
                                      <p:cBhvr>
                                        <p:cTn id="92" dur="1" fill="hold">
                                          <p:stCondLst>
                                            <p:cond delay="0"/>
                                          </p:stCondLst>
                                        </p:cTn>
                                        <p:tgtEl>
                                          <p:spTgt spid="122"/>
                                        </p:tgtEl>
                                        <p:attrNameLst>
                                          <p:attrName>style.visibility</p:attrName>
                                        </p:attrNameLst>
                                      </p:cBhvr>
                                      <p:to>
                                        <p:strVal val="visible"/>
                                      </p:to>
                                    </p:set>
                                    <p:animEffect transition="in" filter="wipe(left)">
                                      <p:cBhvr>
                                        <p:cTn id="93" dur="3000"/>
                                        <p:tgtEl>
                                          <p:spTgt spid="122"/>
                                        </p:tgtEl>
                                      </p:cBhvr>
                                    </p:animEffect>
                                  </p:childTnLst>
                                </p:cTn>
                              </p:par>
                              <p:par>
                                <p:cTn id="94" presetID="1" presetClass="entr" presetSubtype="0" fill="hold" grpId="0" nodeType="withEffect">
                                  <p:stCondLst>
                                    <p:cond delay="0"/>
                                  </p:stCondLst>
                                  <p:childTnLst>
                                    <p:set>
                                      <p:cBhvr>
                                        <p:cTn id="95" dur="1" fill="hold">
                                          <p:stCondLst>
                                            <p:cond delay="0"/>
                                          </p:stCondLst>
                                        </p:cTn>
                                        <p:tgtEl>
                                          <p:spTgt spid="148"/>
                                        </p:tgtEl>
                                        <p:attrNameLst>
                                          <p:attrName>style.visibility</p:attrName>
                                        </p:attrNameLst>
                                      </p:cBhvr>
                                      <p:to>
                                        <p:strVal val="visible"/>
                                      </p:to>
                                    </p:set>
                                  </p:childTnLst>
                                </p:cTn>
                              </p:par>
                              <p:par>
                                <p:cTn id="96" presetID="1" presetClass="exit" presetSubtype="0" fill="hold" grpId="2" nodeType="withEffect">
                                  <p:stCondLst>
                                    <p:cond delay="0"/>
                                  </p:stCondLst>
                                  <p:childTnLst>
                                    <p:set>
                                      <p:cBhvr>
                                        <p:cTn id="97" dur="1" fill="hold">
                                          <p:stCondLst>
                                            <p:cond delay="0"/>
                                          </p:stCondLst>
                                        </p:cTn>
                                        <p:tgtEl>
                                          <p:spTgt spid="147"/>
                                        </p:tgtEl>
                                        <p:attrNameLst>
                                          <p:attrName>style.visibility</p:attrName>
                                        </p:attrNameLst>
                                      </p:cBhvr>
                                      <p:to>
                                        <p:strVal val="hidden"/>
                                      </p:to>
                                    </p:set>
                                  </p:childTnLst>
                                </p:cTn>
                              </p:par>
                              <p:par>
                                <p:cTn id="98" presetID="1" presetClass="exit" presetSubtype="0" fill="hold" nodeType="withEffect">
                                  <p:stCondLst>
                                    <p:cond delay="0"/>
                                  </p:stCondLst>
                                  <p:childTnLst>
                                    <p:set>
                                      <p:cBhvr>
                                        <p:cTn id="99" dur="1" fill="hold">
                                          <p:stCondLst>
                                            <p:cond delay="0"/>
                                          </p:stCondLst>
                                        </p:cTn>
                                        <p:tgtEl>
                                          <p:spTgt spid="142"/>
                                        </p:tgtEl>
                                        <p:attrNameLst>
                                          <p:attrName>style.visibility</p:attrName>
                                        </p:attrNameLst>
                                      </p:cBhvr>
                                      <p:to>
                                        <p:strVal val="hidden"/>
                                      </p:to>
                                    </p:set>
                                  </p:childTnLst>
                                </p:cTn>
                              </p:par>
                              <p:par>
                                <p:cTn id="100" presetID="1" presetClass="exit" presetSubtype="0" fill="hold" nodeType="withEffect">
                                  <p:stCondLst>
                                    <p:cond delay="0"/>
                                  </p:stCondLst>
                                  <p:childTnLst>
                                    <p:set>
                                      <p:cBhvr>
                                        <p:cTn id="101" dur="1" fill="hold">
                                          <p:stCondLst>
                                            <p:cond delay="0"/>
                                          </p:stCondLst>
                                        </p:cTn>
                                        <p:tgtEl>
                                          <p:spTgt spid="143"/>
                                        </p:tgtEl>
                                        <p:attrNameLst>
                                          <p:attrName>style.visibility</p:attrName>
                                        </p:attrNameLst>
                                      </p:cBhvr>
                                      <p:to>
                                        <p:strVal val="hidden"/>
                                      </p:to>
                                    </p:set>
                                  </p:childTnLst>
                                </p:cTn>
                              </p:par>
                              <p:par>
                                <p:cTn id="102" presetID="1" presetClass="exit" presetSubtype="0" fill="hold" nodeType="withEffect">
                                  <p:stCondLst>
                                    <p:cond delay="0"/>
                                  </p:stCondLst>
                                  <p:childTnLst>
                                    <p:set>
                                      <p:cBhvr>
                                        <p:cTn id="103" dur="1" fill="hold">
                                          <p:stCondLst>
                                            <p:cond delay="0"/>
                                          </p:stCondLst>
                                        </p:cTn>
                                        <p:tgtEl>
                                          <p:spTgt spid="141"/>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nodeType="clickEffect">
                                  <p:stCondLst>
                                    <p:cond delay="0"/>
                                  </p:stCondLst>
                                  <p:childTnLst>
                                    <p:set>
                                      <p:cBhvr>
                                        <p:cTn id="107" dur="1" fill="hold">
                                          <p:stCondLst>
                                            <p:cond delay="0"/>
                                          </p:stCondLst>
                                        </p:cTn>
                                        <p:tgtEl>
                                          <p:spTgt spid="1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p:bldP spid="127" grpId="0"/>
      <p:bldP spid="128" grpId="0"/>
      <p:bldP spid="136" grpId="1"/>
      <p:bldP spid="147" grpId="1"/>
      <p:bldP spid="147" grpId="2"/>
      <p:bldP spid="148" grpId="0"/>
      <p:bldP spid="149" grpId="0"/>
      <p:bldP spid="150" grpId="0"/>
      <p:bldP spid="151" grpId="0"/>
      <p:bldP spid="15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p:cNvGrpSpPr/>
          <p:nvPr/>
        </p:nvGrpSpPr>
        <p:grpSpPr>
          <a:xfrm>
            <a:off x="2832102" y="1392322"/>
            <a:ext cx="3577213" cy="3431477"/>
            <a:chOff x="6451817" y="73723"/>
            <a:chExt cx="2611796" cy="2369557"/>
          </a:xfrm>
        </p:grpSpPr>
        <p:grpSp>
          <p:nvGrpSpPr>
            <p:cNvPr id="32" name="Group 31"/>
            <p:cNvGrpSpPr/>
            <p:nvPr/>
          </p:nvGrpSpPr>
          <p:grpSpPr>
            <a:xfrm>
              <a:off x="6451817" y="73723"/>
              <a:ext cx="2611796" cy="2369557"/>
              <a:chOff x="-52931" y="1016557"/>
              <a:chExt cx="3471820" cy="2983179"/>
            </a:xfrm>
          </p:grpSpPr>
          <p:sp>
            <p:nvSpPr>
              <p:cNvPr id="5" name="Rectangle 4"/>
              <p:cNvSpPr/>
              <p:nvPr/>
            </p:nvSpPr>
            <p:spPr>
              <a:xfrm>
                <a:off x="-52931" y="1016557"/>
                <a:ext cx="1661221" cy="45015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err="1" smtClean="0">
                    <a:solidFill>
                      <a:schemeClr val="tx1"/>
                    </a:solidFill>
                    <a:latin typeface="Cambria" panose="02040503050406030204" pitchFamily="18" charset="0"/>
                  </a:rPr>
                  <a:t>wordline</a:t>
                </a:r>
                <a:endParaRPr lang="en-US" sz="2000" i="1" dirty="0">
                  <a:solidFill>
                    <a:schemeClr val="tx1"/>
                  </a:solidFill>
                  <a:latin typeface="Cambria" panose="02040503050406030204" pitchFamily="18" charset="0"/>
                </a:endParaRPr>
              </a:p>
            </p:txBody>
          </p:sp>
          <p:cxnSp>
            <p:nvCxnSpPr>
              <p:cNvPr id="6" name="Straight Arrow Connector 5"/>
              <p:cNvCxnSpPr/>
              <p:nvPr/>
            </p:nvCxnSpPr>
            <p:spPr>
              <a:xfrm flipH="1">
                <a:off x="75991" y="1416479"/>
                <a:ext cx="3342898"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rot="5400000">
                <a:off x="-50765" y="3081226"/>
                <a:ext cx="1531246" cy="30577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smtClean="0">
                    <a:solidFill>
                      <a:schemeClr val="tx1"/>
                    </a:solidFill>
                    <a:latin typeface="Cambria" panose="02040503050406030204" pitchFamily="18" charset="0"/>
                  </a:rPr>
                  <a:t>capacitor</a:t>
                </a:r>
                <a:endParaRPr lang="en-US" sz="2000" i="1" dirty="0">
                  <a:solidFill>
                    <a:schemeClr val="tx1"/>
                  </a:solidFill>
                  <a:latin typeface="Cambria" panose="02040503050406030204" pitchFamily="18" charset="0"/>
                </a:endParaRPr>
              </a:p>
            </p:txBody>
          </p:sp>
          <p:sp>
            <p:nvSpPr>
              <p:cNvPr id="8" name="Rectangle 7"/>
              <p:cNvSpPr/>
              <p:nvPr/>
            </p:nvSpPr>
            <p:spPr>
              <a:xfrm>
                <a:off x="606531" y="1493470"/>
                <a:ext cx="1470875" cy="426355"/>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solidFill>
                      <a:schemeClr val="tx1"/>
                    </a:solidFill>
                    <a:latin typeface="Cambria" panose="02040503050406030204" pitchFamily="18" charset="0"/>
                  </a:rPr>
                  <a:t>a</a:t>
                </a:r>
                <a:r>
                  <a:rPr lang="en-US" sz="2000" i="1" dirty="0" smtClean="0">
                    <a:solidFill>
                      <a:schemeClr val="tx1"/>
                    </a:solidFill>
                    <a:latin typeface="Cambria" panose="02040503050406030204" pitchFamily="18" charset="0"/>
                  </a:rPr>
                  <a:t>ccess</a:t>
                </a:r>
                <a:endParaRPr lang="en-US" sz="2000" i="1" dirty="0">
                  <a:solidFill>
                    <a:schemeClr val="tx1"/>
                  </a:solidFill>
                  <a:latin typeface="Cambria" panose="02040503050406030204" pitchFamily="18" charset="0"/>
                </a:endParaRPr>
              </a:p>
            </p:txBody>
          </p:sp>
          <p:sp>
            <p:nvSpPr>
              <p:cNvPr id="9" name="Rectangle 8"/>
              <p:cNvSpPr/>
              <p:nvPr/>
            </p:nvSpPr>
            <p:spPr>
              <a:xfrm>
                <a:off x="215331" y="1677138"/>
                <a:ext cx="2214319" cy="606443"/>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smtClean="0">
                    <a:solidFill>
                      <a:schemeClr val="tx1"/>
                    </a:solidFill>
                    <a:latin typeface="Cambria" panose="02040503050406030204" pitchFamily="18" charset="0"/>
                  </a:rPr>
                  <a:t>transistor</a:t>
                </a:r>
                <a:endParaRPr lang="en-US" sz="2000" i="1" dirty="0">
                  <a:solidFill>
                    <a:schemeClr val="tx1"/>
                  </a:solidFill>
                  <a:latin typeface="Cambria" panose="02040503050406030204" pitchFamily="18" charset="0"/>
                </a:endParaRPr>
              </a:p>
            </p:txBody>
          </p:sp>
          <p:sp>
            <p:nvSpPr>
              <p:cNvPr id="10" name="Rectangle 9"/>
              <p:cNvSpPr/>
              <p:nvPr/>
            </p:nvSpPr>
            <p:spPr>
              <a:xfrm rot="5400000">
                <a:off x="2644744" y="2618138"/>
                <a:ext cx="1098348" cy="406119"/>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err="1" smtClean="0">
                    <a:solidFill>
                      <a:schemeClr val="tx1"/>
                    </a:solidFill>
                    <a:latin typeface="Cambria" panose="02040503050406030204" pitchFamily="18" charset="0"/>
                  </a:rPr>
                  <a:t>bitline</a:t>
                </a:r>
                <a:endParaRPr lang="en-US" sz="2000" i="1" dirty="0">
                  <a:solidFill>
                    <a:schemeClr val="tx1"/>
                  </a:solidFill>
                  <a:latin typeface="Cambria" panose="02040503050406030204" pitchFamily="18" charset="0"/>
                </a:endParaRPr>
              </a:p>
            </p:txBody>
          </p:sp>
          <p:cxnSp>
            <p:nvCxnSpPr>
              <p:cNvPr id="11" name="Straight Arrow Connector 10"/>
              <p:cNvCxnSpPr/>
              <p:nvPr/>
            </p:nvCxnSpPr>
            <p:spPr>
              <a:xfrm flipV="1">
                <a:off x="2988122" y="1033736"/>
                <a:ext cx="12312" cy="2369502"/>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2180762" y="1713521"/>
                <a:ext cx="0" cy="155572"/>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1930379" y="1876304"/>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2429388" y="1987524"/>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1930379" y="1987524"/>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2429388" y="2247090"/>
                <a:ext cx="193166"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737212" y="2247090"/>
                <a:ext cx="193167"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1930378" y="1987524"/>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180762" y="1416479"/>
                <a:ext cx="1" cy="32129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2622554" y="2247090"/>
                <a:ext cx="37788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1" name="Elbow Connector 20"/>
              <p:cNvCxnSpPr/>
              <p:nvPr/>
            </p:nvCxnSpPr>
            <p:spPr>
              <a:xfrm rot="5400000">
                <a:off x="1090561" y="2377314"/>
                <a:ext cx="774172" cy="519135"/>
              </a:xfrm>
              <a:prstGeom prst="bentConnector3">
                <a:avLst>
                  <a:gd name="adj1" fmla="val -293"/>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1218079" y="3433619"/>
                <a:ext cx="0" cy="318185"/>
              </a:xfrm>
              <a:prstGeom prst="straightConnector1">
                <a:avLst/>
              </a:prstGeom>
              <a:ln w="25400">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1218079" y="3018265"/>
                <a:ext cx="0" cy="151697"/>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958515" y="3435119"/>
                <a:ext cx="51913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958515" y="3169962"/>
                <a:ext cx="51913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218079" y="3435120"/>
                <a:ext cx="0" cy="13017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41" name="Rectangle 40"/>
            <p:cNvSpPr/>
            <p:nvPr/>
          </p:nvSpPr>
          <p:spPr>
            <a:xfrm>
              <a:off x="8005235" y="1868211"/>
              <a:ext cx="1041895" cy="3708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SA</a:t>
              </a:r>
              <a:endParaRPr lang="en-US"/>
            </a:p>
          </p:txBody>
        </p:sp>
      </p:grpSp>
      <p:sp>
        <p:nvSpPr>
          <p:cNvPr id="3" name="Rectangle 2"/>
          <p:cNvSpPr/>
          <p:nvPr/>
        </p:nvSpPr>
        <p:spPr>
          <a:xfrm>
            <a:off x="23322" y="0"/>
            <a:ext cx="9120678" cy="64255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b="1" dirty="0" smtClean="0"/>
              <a:t>DRAM Accesses and Failures</a:t>
            </a:r>
            <a:endParaRPr lang="en-US" b="1" dirty="0"/>
          </a:p>
        </p:txBody>
      </p:sp>
      <p:cxnSp>
        <p:nvCxnSpPr>
          <p:cNvPr id="52" name="Straight Connector 51"/>
          <p:cNvCxnSpPr>
            <a:stCxn id="46" idx="3"/>
            <a:endCxn id="46" idx="3"/>
          </p:cNvCxnSpPr>
          <p:nvPr/>
        </p:nvCxnSpPr>
        <p:spPr>
          <a:xfrm>
            <a:off x="1028424" y="2191088"/>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76" name="Group 75"/>
          <p:cNvGrpSpPr/>
          <p:nvPr/>
        </p:nvGrpSpPr>
        <p:grpSpPr>
          <a:xfrm>
            <a:off x="23322" y="1960255"/>
            <a:ext cx="8458827" cy="3522955"/>
            <a:chOff x="124920" y="2084239"/>
            <a:chExt cx="8458827" cy="3522955"/>
          </a:xfrm>
        </p:grpSpPr>
        <p:grpSp>
          <p:nvGrpSpPr>
            <p:cNvPr id="75" name="Group 74"/>
            <p:cNvGrpSpPr/>
            <p:nvPr/>
          </p:nvGrpSpPr>
          <p:grpSpPr>
            <a:xfrm>
              <a:off x="124920" y="2084239"/>
              <a:ext cx="8458827" cy="3522955"/>
              <a:chOff x="124920" y="2084239"/>
              <a:chExt cx="8458827" cy="3522955"/>
            </a:xfrm>
          </p:grpSpPr>
          <p:cxnSp>
            <p:nvCxnSpPr>
              <p:cNvPr id="34" name="Straight Connector 33"/>
              <p:cNvCxnSpPr/>
              <p:nvPr/>
            </p:nvCxnSpPr>
            <p:spPr>
              <a:xfrm>
                <a:off x="1125415" y="2350939"/>
                <a:ext cx="0" cy="3153046"/>
              </a:xfrm>
              <a:prstGeom prst="line">
                <a:avLst/>
              </a:prstGeom>
              <a:ln>
                <a:solidFill>
                  <a:schemeClr val="tx1">
                    <a:lumMod val="50000"/>
                    <a:lumOff val="50000"/>
                  </a:schemeClr>
                </a:solidFill>
                <a:head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1125415" y="5495194"/>
                <a:ext cx="7458332" cy="1979"/>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554928" y="2084239"/>
                <a:ext cx="575094" cy="461665"/>
              </a:xfrm>
              <a:prstGeom prst="rect">
                <a:avLst/>
              </a:prstGeom>
              <a:noFill/>
            </p:spPr>
            <p:txBody>
              <a:bodyPr wrap="none" rtlCol="0">
                <a:spAutoFit/>
              </a:bodyPr>
              <a:lstStyle/>
              <a:p>
                <a:r>
                  <a:rPr lang="en-US" sz="2400" b="1" dirty="0" err="1" smtClean="0"/>
                  <a:t>V</a:t>
                </a:r>
                <a:r>
                  <a:rPr lang="en-US" sz="2400" b="1" baseline="-25000" dirty="0" err="1" smtClean="0"/>
                  <a:t>dd</a:t>
                </a:r>
                <a:endParaRPr lang="en-US" b="1" baseline="-25000" dirty="0"/>
              </a:p>
            </p:txBody>
          </p:sp>
          <p:sp>
            <p:nvSpPr>
              <p:cNvPr id="48" name="TextBox 47"/>
              <p:cNvSpPr txBox="1"/>
              <p:nvPr/>
            </p:nvSpPr>
            <p:spPr>
              <a:xfrm>
                <a:off x="124920" y="5145529"/>
                <a:ext cx="1036759" cy="461665"/>
              </a:xfrm>
              <a:prstGeom prst="rect">
                <a:avLst/>
              </a:prstGeom>
              <a:noFill/>
            </p:spPr>
            <p:txBody>
              <a:bodyPr wrap="none" rtlCol="0">
                <a:spAutoFit/>
              </a:bodyPr>
              <a:lstStyle/>
              <a:p>
                <a:r>
                  <a:rPr lang="en-US" sz="2400" b="1" dirty="0" smtClean="0"/>
                  <a:t>0.5 </a:t>
                </a:r>
                <a:r>
                  <a:rPr lang="en-US" sz="2400" b="1" dirty="0" err="1" smtClean="0"/>
                  <a:t>V</a:t>
                </a:r>
                <a:r>
                  <a:rPr lang="en-US" sz="2400" b="1" baseline="-25000" dirty="0" err="1" smtClean="0"/>
                  <a:t>dd</a:t>
                </a:r>
                <a:endParaRPr lang="en-US" sz="2400" b="1" baseline="-25000" dirty="0"/>
              </a:p>
            </p:txBody>
          </p:sp>
        </p:grpSp>
        <p:cxnSp>
          <p:nvCxnSpPr>
            <p:cNvPr id="54" name="Straight Connector 53"/>
            <p:cNvCxnSpPr/>
            <p:nvPr/>
          </p:nvCxnSpPr>
          <p:spPr>
            <a:xfrm flipH="1">
              <a:off x="1052944" y="2350939"/>
              <a:ext cx="13644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p:cNvCxnSpPr/>
          <p:nvPr/>
        </p:nvCxnSpPr>
        <p:spPr>
          <a:xfrm flipH="1" flipV="1">
            <a:off x="1019567" y="5357328"/>
            <a:ext cx="832821" cy="1006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1" name="Group 70"/>
          <p:cNvGrpSpPr/>
          <p:nvPr/>
        </p:nvGrpSpPr>
        <p:grpSpPr>
          <a:xfrm>
            <a:off x="1841501" y="4766362"/>
            <a:ext cx="1992208" cy="621453"/>
            <a:chOff x="1943099" y="4890346"/>
            <a:chExt cx="1992208" cy="621453"/>
          </a:xfrm>
        </p:grpSpPr>
        <p:sp>
          <p:nvSpPr>
            <p:cNvPr id="61" name="Freeform 60"/>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8" name="Straight Connector 67"/>
            <p:cNvCxnSpPr/>
            <p:nvPr/>
          </p:nvCxnSpPr>
          <p:spPr>
            <a:xfrm flipV="1">
              <a:off x="3378200" y="4897121"/>
              <a:ext cx="557107" cy="14604"/>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2" name="Group 71"/>
          <p:cNvGrpSpPr/>
          <p:nvPr/>
        </p:nvGrpSpPr>
        <p:grpSpPr>
          <a:xfrm>
            <a:off x="3804255" y="2186281"/>
            <a:ext cx="4523252" cy="2600929"/>
            <a:chOff x="1943099" y="4890346"/>
            <a:chExt cx="1992208" cy="621453"/>
          </a:xfrm>
        </p:grpSpPr>
        <p:sp>
          <p:nvSpPr>
            <p:cNvPr id="73" name="Freeform 72"/>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4" name="Straight Connector 73"/>
            <p:cNvCxnSpPr/>
            <p:nvPr/>
          </p:nvCxnSpPr>
          <p:spPr>
            <a:xfrm flipV="1">
              <a:off x="3757941" y="4892441"/>
              <a:ext cx="177366" cy="3234"/>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p:nvGrpSpPr>
        <p:grpSpPr>
          <a:xfrm>
            <a:off x="1217789" y="5371413"/>
            <a:ext cx="1247423" cy="632961"/>
            <a:chOff x="1319387" y="5523973"/>
            <a:chExt cx="1247423" cy="632961"/>
          </a:xfrm>
        </p:grpSpPr>
        <p:sp>
          <p:nvSpPr>
            <p:cNvPr id="82" name="Rounded Rectangle 81"/>
            <p:cNvSpPr/>
            <p:nvPr/>
          </p:nvSpPr>
          <p:spPr>
            <a:xfrm>
              <a:off x="1319387" y="5748719"/>
              <a:ext cx="1247423"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cxnSp>
          <p:nvCxnSpPr>
            <p:cNvPr id="84" name="Straight Arrow Connector 83"/>
            <p:cNvCxnSpPr>
              <a:stCxn id="82" idx="0"/>
            </p:cNvCxnSpPr>
            <p:nvPr/>
          </p:nvCxnSpPr>
          <p:spPr>
            <a:xfrm flipH="1" flipV="1">
              <a:off x="1943098" y="5523973"/>
              <a:ext cx="1" cy="22474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p:nvGrpSpPr>
        <p:grpSpPr>
          <a:xfrm>
            <a:off x="3187266" y="5369208"/>
            <a:ext cx="1247423" cy="629111"/>
            <a:chOff x="1319387" y="5492987"/>
            <a:chExt cx="1247423" cy="629111"/>
          </a:xfrm>
        </p:grpSpPr>
        <p:sp>
          <p:nvSpPr>
            <p:cNvPr id="87" name="Rounded Rectangle 86"/>
            <p:cNvSpPr/>
            <p:nvPr/>
          </p:nvSpPr>
          <p:spPr>
            <a:xfrm>
              <a:off x="1319387" y="5713883"/>
              <a:ext cx="1247423"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cxnSp>
          <p:nvCxnSpPr>
            <p:cNvPr id="88" name="Straight Arrow Connector 87"/>
            <p:cNvCxnSpPr>
              <a:stCxn id="87" idx="0"/>
            </p:cNvCxnSpPr>
            <p:nvPr/>
          </p:nvCxnSpPr>
          <p:spPr>
            <a:xfrm flipH="1" flipV="1">
              <a:off x="1943098" y="5492987"/>
              <a:ext cx="1" cy="22089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93" name="Straight Connector 92"/>
          <p:cNvCxnSpPr/>
          <p:nvPr/>
        </p:nvCxnSpPr>
        <p:spPr>
          <a:xfrm>
            <a:off x="1028424" y="2772258"/>
            <a:ext cx="7299083" cy="0"/>
          </a:xfrm>
          <a:prstGeom prst="line">
            <a:avLst/>
          </a:prstGeom>
          <a:ln w="19050">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122" name="Group 121"/>
          <p:cNvGrpSpPr/>
          <p:nvPr/>
        </p:nvGrpSpPr>
        <p:grpSpPr>
          <a:xfrm>
            <a:off x="1841090" y="2012313"/>
            <a:ext cx="6477521" cy="3370363"/>
            <a:chOff x="1841090" y="2136297"/>
            <a:chExt cx="6477521" cy="3370363"/>
          </a:xfrm>
        </p:grpSpPr>
        <p:sp>
          <p:nvSpPr>
            <p:cNvPr id="99" name="Freeform 98"/>
            <p:cNvSpPr/>
            <p:nvPr/>
          </p:nvSpPr>
          <p:spPr>
            <a:xfrm>
              <a:off x="1841090" y="4736123"/>
              <a:ext cx="1984630" cy="770537"/>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0" name="Group 109"/>
            <p:cNvGrpSpPr/>
            <p:nvPr/>
          </p:nvGrpSpPr>
          <p:grpSpPr>
            <a:xfrm>
              <a:off x="3827782" y="2136297"/>
              <a:ext cx="4490829" cy="2615285"/>
              <a:chOff x="1943099" y="4890346"/>
              <a:chExt cx="1992208" cy="621453"/>
            </a:xfrm>
          </p:grpSpPr>
          <p:sp>
            <p:nvSpPr>
              <p:cNvPr id="111" name="Freeform 110"/>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2" name="Straight Connector 111"/>
              <p:cNvCxnSpPr/>
              <p:nvPr/>
            </p:nvCxnSpPr>
            <p:spPr>
              <a:xfrm flipV="1">
                <a:off x="3757941" y="4892441"/>
                <a:ext cx="177366" cy="323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124" name="Group 123"/>
          <p:cNvGrpSpPr/>
          <p:nvPr/>
        </p:nvGrpSpPr>
        <p:grpSpPr>
          <a:xfrm>
            <a:off x="1854349" y="2424210"/>
            <a:ext cx="6433695" cy="2931208"/>
            <a:chOff x="1854349" y="2629912"/>
            <a:chExt cx="6433695" cy="2849490"/>
          </a:xfrm>
        </p:grpSpPr>
        <p:sp>
          <p:nvSpPr>
            <p:cNvPr id="96" name="Freeform 95"/>
            <p:cNvSpPr/>
            <p:nvPr/>
          </p:nvSpPr>
          <p:spPr>
            <a:xfrm>
              <a:off x="1854349" y="5150224"/>
              <a:ext cx="1969064" cy="32917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Freeform 116"/>
            <p:cNvSpPr/>
            <p:nvPr/>
          </p:nvSpPr>
          <p:spPr>
            <a:xfrm>
              <a:off x="3823287" y="2629912"/>
              <a:ext cx="4464757" cy="2524734"/>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5" name="Group 124"/>
          <p:cNvGrpSpPr/>
          <p:nvPr/>
        </p:nvGrpSpPr>
        <p:grpSpPr>
          <a:xfrm>
            <a:off x="1847591" y="2683952"/>
            <a:ext cx="6440499" cy="2685256"/>
            <a:chOff x="1847591" y="2807936"/>
            <a:chExt cx="6440499" cy="2685256"/>
          </a:xfrm>
        </p:grpSpPr>
        <p:sp>
          <p:nvSpPr>
            <p:cNvPr id="105" name="Freeform 104"/>
            <p:cNvSpPr/>
            <p:nvPr/>
          </p:nvSpPr>
          <p:spPr>
            <a:xfrm>
              <a:off x="1847591" y="5252224"/>
              <a:ext cx="1988429" cy="24096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Freeform 119"/>
            <p:cNvSpPr/>
            <p:nvPr/>
          </p:nvSpPr>
          <p:spPr>
            <a:xfrm>
              <a:off x="3830037" y="2807936"/>
              <a:ext cx="4458053" cy="2450520"/>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6" name="TextBox 125"/>
          <p:cNvSpPr txBox="1"/>
          <p:nvPr/>
        </p:nvSpPr>
        <p:spPr>
          <a:xfrm rot="16200000">
            <a:off x="-768384" y="3545155"/>
            <a:ext cx="2113912" cy="461665"/>
          </a:xfrm>
          <a:prstGeom prst="rect">
            <a:avLst/>
          </a:prstGeom>
          <a:noFill/>
        </p:spPr>
        <p:txBody>
          <a:bodyPr wrap="none" rtlCol="0">
            <a:spAutoFit/>
          </a:bodyPr>
          <a:lstStyle/>
          <a:p>
            <a:r>
              <a:rPr lang="en-US" sz="2400" b="1" dirty="0" err="1" smtClean="0"/>
              <a:t>Bitline</a:t>
            </a:r>
            <a:r>
              <a:rPr lang="en-US" sz="2400" b="1" dirty="0" smtClean="0"/>
              <a:t> Voltage</a:t>
            </a:r>
          </a:p>
        </p:txBody>
      </p:sp>
      <p:sp>
        <p:nvSpPr>
          <p:cNvPr id="127" name="TextBox 126"/>
          <p:cNvSpPr txBox="1"/>
          <p:nvPr/>
        </p:nvSpPr>
        <p:spPr>
          <a:xfrm>
            <a:off x="4283811" y="5324737"/>
            <a:ext cx="817853" cy="461665"/>
          </a:xfrm>
          <a:prstGeom prst="rect">
            <a:avLst/>
          </a:prstGeom>
          <a:noFill/>
        </p:spPr>
        <p:txBody>
          <a:bodyPr wrap="none" rtlCol="0">
            <a:spAutoFit/>
          </a:bodyPr>
          <a:lstStyle/>
          <a:p>
            <a:r>
              <a:rPr lang="en-US" sz="2400" b="1" dirty="0" smtClean="0"/>
              <a:t>Time</a:t>
            </a:r>
          </a:p>
        </p:txBody>
      </p:sp>
      <p:sp>
        <p:nvSpPr>
          <p:cNvPr id="128" name="TextBox 127"/>
          <p:cNvSpPr txBox="1"/>
          <p:nvPr/>
        </p:nvSpPr>
        <p:spPr>
          <a:xfrm>
            <a:off x="1549195" y="2746288"/>
            <a:ext cx="1888850" cy="707886"/>
          </a:xfrm>
          <a:prstGeom prst="rect">
            <a:avLst/>
          </a:prstGeom>
          <a:noFill/>
        </p:spPr>
        <p:txBody>
          <a:bodyPr wrap="none" rtlCol="0">
            <a:spAutoFit/>
          </a:bodyPr>
          <a:lstStyle/>
          <a:p>
            <a:pPr algn="ctr"/>
            <a:r>
              <a:rPr lang="en-US" sz="2000" i="1" dirty="0" smtClean="0">
                <a:solidFill>
                  <a:schemeClr val="bg1">
                    <a:lumMod val="50000"/>
                  </a:schemeClr>
                </a:solidFill>
              </a:rPr>
              <a:t>Ready to Access </a:t>
            </a:r>
          </a:p>
          <a:p>
            <a:pPr algn="ctr"/>
            <a:r>
              <a:rPr lang="en-US" sz="2000" i="1" dirty="0" smtClean="0">
                <a:solidFill>
                  <a:schemeClr val="bg1">
                    <a:lumMod val="50000"/>
                  </a:schemeClr>
                </a:solidFill>
              </a:rPr>
              <a:t>Voltage Level</a:t>
            </a:r>
            <a:endParaRPr lang="en-US" sz="2000" i="1" dirty="0">
              <a:solidFill>
                <a:schemeClr val="bg1">
                  <a:lumMod val="50000"/>
                </a:schemeClr>
              </a:solidFill>
            </a:endParaRPr>
          </a:p>
        </p:txBody>
      </p:sp>
      <p:sp>
        <p:nvSpPr>
          <p:cNvPr id="136" name="TextBox 135"/>
          <p:cNvSpPr txBox="1"/>
          <p:nvPr/>
        </p:nvSpPr>
        <p:spPr>
          <a:xfrm>
            <a:off x="4666205" y="6196174"/>
            <a:ext cx="644920" cy="461665"/>
          </a:xfrm>
          <a:prstGeom prst="rect">
            <a:avLst/>
          </a:prstGeom>
          <a:noFill/>
        </p:spPr>
        <p:txBody>
          <a:bodyPr wrap="none" rtlCol="0">
            <a:spAutoFit/>
          </a:bodyPr>
          <a:lstStyle/>
          <a:p>
            <a:r>
              <a:rPr lang="en-US" sz="2400" b="1" dirty="0" err="1">
                <a:solidFill>
                  <a:schemeClr val="accent1">
                    <a:lumMod val="50000"/>
                  </a:schemeClr>
                </a:solidFill>
              </a:rPr>
              <a:t>t</a:t>
            </a:r>
            <a:r>
              <a:rPr lang="en-US" sz="2400" b="1" baseline="-25000" dirty="0" err="1" smtClean="0">
                <a:solidFill>
                  <a:schemeClr val="accent1">
                    <a:lumMod val="50000"/>
                  </a:schemeClr>
                </a:solidFill>
              </a:rPr>
              <a:t>RCD</a:t>
            </a:r>
            <a:endParaRPr lang="en-US" sz="2400" b="1" baseline="-25000" dirty="0" smtClean="0">
              <a:solidFill>
                <a:schemeClr val="accent1">
                  <a:lumMod val="50000"/>
                </a:schemeClr>
              </a:solidFill>
            </a:endParaRPr>
          </a:p>
        </p:txBody>
      </p:sp>
      <p:grpSp>
        <p:nvGrpSpPr>
          <p:cNvPr id="31" name="Group 30"/>
          <p:cNvGrpSpPr/>
          <p:nvPr/>
        </p:nvGrpSpPr>
        <p:grpSpPr>
          <a:xfrm>
            <a:off x="1832047" y="6094196"/>
            <a:ext cx="6464628" cy="184780"/>
            <a:chOff x="1832047" y="6094196"/>
            <a:chExt cx="6464628" cy="184780"/>
          </a:xfrm>
        </p:grpSpPr>
        <p:cxnSp>
          <p:nvCxnSpPr>
            <p:cNvPr id="130" name="Straight Connector 129"/>
            <p:cNvCxnSpPr/>
            <p:nvPr/>
          </p:nvCxnSpPr>
          <p:spPr>
            <a:xfrm>
              <a:off x="1832047" y="6180963"/>
              <a:ext cx="64424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8291299" y="6094196"/>
              <a:ext cx="5376" cy="18285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1845276" y="6096125"/>
              <a:ext cx="5376" cy="182851"/>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149" name="TextBox 148"/>
          <p:cNvSpPr txBox="1"/>
          <p:nvPr/>
        </p:nvSpPr>
        <p:spPr>
          <a:xfrm>
            <a:off x="382838" y="2515455"/>
            <a:ext cx="685829" cy="461665"/>
          </a:xfrm>
          <a:prstGeom prst="rect">
            <a:avLst/>
          </a:prstGeom>
          <a:noFill/>
        </p:spPr>
        <p:txBody>
          <a:bodyPr wrap="none" rtlCol="0">
            <a:spAutoFit/>
          </a:bodyPr>
          <a:lstStyle/>
          <a:p>
            <a:r>
              <a:rPr lang="en-US" sz="2400" b="1" smtClean="0"/>
              <a:t>V</a:t>
            </a:r>
            <a:r>
              <a:rPr lang="en-US" sz="2400" b="1" baseline="-25000" smtClean="0"/>
              <a:t>min</a:t>
            </a:r>
            <a:endParaRPr lang="en-US" b="1" baseline="-25000" dirty="0"/>
          </a:p>
        </p:txBody>
      </p:sp>
      <p:sp>
        <p:nvSpPr>
          <p:cNvPr id="150" name="Rectangle 149"/>
          <p:cNvSpPr/>
          <p:nvPr/>
        </p:nvSpPr>
        <p:spPr>
          <a:xfrm>
            <a:off x="1247792" y="5591792"/>
            <a:ext cx="1196033" cy="400110"/>
          </a:xfrm>
          <a:prstGeom prst="rect">
            <a:avLst/>
          </a:prstGeom>
        </p:spPr>
        <p:txBody>
          <a:bodyPr wrap="none">
            <a:spAutoFit/>
          </a:bodyPr>
          <a:lstStyle/>
          <a:p>
            <a:r>
              <a:rPr lang="en-US" sz="2000" b="1" dirty="0"/>
              <a:t>ACTIVATE</a:t>
            </a:r>
            <a:endParaRPr lang="en-US" sz="2000" dirty="0"/>
          </a:p>
        </p:txBody>
      </p:sp>
      <p:sp>
        <p:nvSpPr>
          <p:cNvPr id="151" name="Rectangle 150"/>
          <p:cNvSpPr/>
          <p:nvPr/>
        </p:nvSpPr>
        <p:spPr>
          <a:xfrm>
            <a:off x="3186072" y="5592664"/>
            <a:ext cx="1236365" cy="400110"/>
          </a:xfrm>
          <a:prstGeom prst="rect">
            <a:avLst/>
          </a:prstGeom>
        </p:spPr>
        <p:txBody>
          <a:bodyPr wrap="none">
            <a:spAutoFit/>
          </a:bodyPr>
          <a:lstStyle/>
          <a:p>
            <a:pPr algn="ctr"/>
            <a:r>
              <a:rPr lang="en-US" sz="2000" b="1" dirty="0"/>
              <a:t>SA Enable</a:t>
            </a:r>
          </a:p>
        </p:txBody>
      </p:sp>
      <p:grpSp>
        <p:nvGrpSpPr>
          <p:cNvPr id="92" name="Group 91"/>
          <p:cNvGrpSpPr/>
          <p:nvPr/>
        </p:nvGrpSpPr>
        <p:grpSpPr>
          <a:xfrm>
            <a:off x="8307785" y="1707445"/>
            <a:ext cx="808683" cy="1270815"/>
            <a:chOff x="8307785" y="1707445"/>
            <a:chExt cx="808683" cy="1270815"/>
          </a:xfrm>
        </p:grpSpPr>
        <p:sp>
          <p:nvSpPr>
            <p:cNvPr id="94" name="TextBox 93"/>
            <p:cNvSpPr txBox="1"/>
            <p:nvPr/>
          </p:nvSpPr>
          <p:spPr>
            <a:xfrm>
              <a:off x="8337850" y="2608928"/>
              <a:ext cx="726417" cy="369332"/>
            </a:xfrm>
            <a:prstGeom prst="rect">
              <a:avLst/>
            </a:prstGeom>
            <a:noFill/>
          </p:spPr>
          <p:txBody>
            <a:bodyPr wrap="none" rtlCol="0">
              <a:spAutoFit/>
            </a:bodyPr>
            <a:lstStyle/>
            <a:p>
              <a:r>
                <a:rPr lang="en-US" b="1" dirty="0" smtClean="0">
                  <a:solidFill>
                    <a:srgbClr val="C00000"/>
                  </a:solidFill>
                </a:rPr>
                <a:t>Weak</a:t>
              </a:r>
              <a:endParaRPr lang="en-US" b="1" dirty="0">
                <a:solidFill>
                  <a:srgbClr val="C00000"/>
                </a:solidFill>
              </a:endParaRPr>
            </a:p>
          </p:txBody>
        </p:sp>
        <p:sp>
          <p:nvSpPr>
            <p:cNvPr id="95" name="TextBox 94"/>
            <p:cNvSpPr txBox="1"/>
            <p:nvPr/>
          </p:nvSpPr>
          <p:spPr>
            <a:xfrm>
              <a:off x="8307785" y="1707445"/>
              <a:ext cx="808683" cy="369332"/>
            </a:xfrm>
            <a:prstGeom prst="rect">
              <a:avLst/>
            </a:prstGeom>
            <a:noFill/>
          </p:spPr>
          <p:txBody>
            <a:bodyPr wrap="none" rtlCol="0">
              <a:spAutoFit/>
            </a:bodyPr>
            <a:lstStyle/>
            <a:p>
              <a:r>
                <a:rPr lang="en-US" b="1" dirty="0" smtClean="0">
                  <a:solidFill>
                    <a:schemeClr val="accent6">
                      <a:lumMod val="75000"/>
                    </a:schemeClr>
                  </a:solidFill>
                </a:rPr>
                <a:t>Strong</a:t>
              </a:r>
              <a:endParaRPr lang="en-US" b="1" dirty="0">
                <a:solidFill>
                  <a:schemeClr val="accent6">
                    <a:lumMod val="75000"/>
                  </a:schemeClr>
                </a:solidFill>
              </a:endParaRPr>
            </a:p>
          </p:txBody>
        </p:sp>
        <p:sp>
          <p:nvSpPr>
            <p:cNvPr id="97" name="Up-Down Arrow 96"/>
            <p:cNvSpPr/>
            <p:nvPr/>
          </p:nvSpPr>
          <p:spPr>
            <a:xfrm>
              <a:off x="8495456" y="2021129"/>
              <a:ext cx="411204" cy="653231"/>
            </a:xfrm>
            <a:prstGeom prst="upDownArrow">
              <a:avLst>
                <a:gd name="adj1" fmla="val 45113"/>
                <a:gd name="adj2" fmla="val 50000"/>
              </a:avLst>
            </a:prstGeom>
            <a:gradFill flip="none" rotWithShape="1">
              <a:gsLst>
                <a:gs pos="0">
                  <a:srgbClr val="C00000"/>
                </a:gs>
                <a:gs pos="70000">
                  <a:schemeClr val="accent6">
                    <a:lumMod val="98000"/>
                    <a:lumOff val="2000"/>
                  </a:schemeClr>
                </a:gs>
                <a:gs pos="100000">
                  <a:schemeClr val="accent6"/>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p:cNvGrpSpPr/>
          <p:nvPr/>
        </p:nvGrpSpPr>
        <p:grpSpPr>
          <a:xfrm>
            <a:off x="7831197" y="1940903"/>
            <a:ext cx="4572638" cy="4349433"/>
            <a:chOff x="7831197" y="1940903"/>
            <a:chExt cx="4572638" cy="4349433"/>
          </a:xfrm>
        </p:grpSpPr>
        <p:grpSp>
          <p:nvGrpSpPr>
            <p:cNvPr id="89" name="Group 88"/>
            <p:cNvGrpSpPr/>
            <p:nvPr/>
          </p:nvGrpSpPr>
          <p:grpSpPr>
            <a:xfrm>
              <a:off x="7831197" y="5385225"/>
              <a:ext cx="913694" cy="632961"/>
              <a:chOff x="1217789" y="5523973"/>
              <a:chExt cx="1467950" cy="632961"/>
            </a:xfrm>
          </p:grpSpPr>
          <p:cxnSp>
            <p:nvCxnSpPr>
              <p:cNvPr id="91" name="Straight Arrow Connector 90"/>
              <p:cNvCxnSpPr/>
              <p:nvPr/>
            </p:nvCxnSpPr>
            <p:spPr>
              <a:xfrm flipH="1" flipV="1">
                <a:off x="1943098" y="5523973"/>
                <a:ext cx="1" cy="22474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0" name="Rounded Rectangle 89"/>
              <p:cNvSpPr/>
              <p:nvPr/>
            </p:nvSpPr>
            <p:spPr>
              <a:xfrm>
                <a:off x="1217789" y="5748719"/>
                <a:ext cx="1467950"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p:txBody>
          </p:sp>
        </p:grpSp>
        <p:grpSp>
          <p:nvGrpSpPr>
            <p:cNvPr id="36" name="Group 35"/>
            <p:cNvGrpSpPr/>
            <p:nvPr/>
          </p:nvGrpSpPr>
          <p:grpSpPr>
            <a:xfrm>
              <a:off x="8283457" y="1940903"/>
              <a:ext cx="4120378" cy="4349433"/>
              <a:chOff x="8283457" y="1940903"/>
              <a:chExt cx="4120378" cy="4349433"/>
            </a:xfrm>
          </p:grpSpPr>
          <p:cxnSp>
            <p:nvCxnSpPr>
              <p:cNvPr id="27" name="Straight Connector 26"/>
              <p:cNvCxnSpPr/>
              <p:nvPr/>
            </p:nvCxnSpPr>
            <p:spPr>
              <a:xfrm flipV="1">
                <a:off x="8283964" y="1940903"/>
                <a:ext cx="0" cy="4240061"/>
              </a:xfrm>
              <a:prstGeom prst="line">
                <a:avLst/>
              </a:prstGeom>
              <a:ln w="3492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8283457" y="6094196"/>
                <a:ext cx="118" cy="17325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0" name="Rectangle 99"/>
              <p:cNvSpPr/>
              <p:nvPr/>
            </p:nvSpPr>
            <p:spPr>
              <a:xfrm>
                <a:off x="8312922" y="6057133"/>
                <a:ext cx="4090913" cy="2332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2" name="Rectangle 151"/>
            <p:cNvSpPr/>
            <p:nvPr/>
          </p:nvSpPr>
          <p:spPr>
            <a:xfrm>
              <a:off x="7898506" y="5618076"/>
              <a:ext cx="768287" cy="400110"/>
            </a:xfrm>
            <a:prstGeom prst="rect">
              <a:avLst/>
            </a:prstGeom>
          </p:spPr>
          <p:txBody>
            <a:bodyPr wrap="none">
              <a:spAutoFit/>
            </a:bodyPr>
            <a:lstStyle/>
            <a:p>
              <a:r>
                <a:rPr lang="en-US" sz="2000" b="1" dirty="0"/>
                <a:t>READ</a:t>
              </a:r>
              <a:endParaRPr lang="en-US" sz="2000" dirty="0"/>
            </a:p>
          </p:txBody>
        </p:sp>
      </p:grpSp>
      <p:grpSp>
        <p:nvGrpSpPr>
          <p:cNvPr id="101" name="Group 100"/>
          <p:cNvGrpSpPr/>
          <p:nvPr/>
        </p:nvGrpSpPr>
        <p:grpSpPr>
          <a:xfrm>
            <a:off x="1854350" y="2416908"/>
            <a:ext cx="6433695" cy="2934313"/>
            <a:chOff x="1854349" y="2629912"/>
            <a:chExt cx="6433695" cy="2849490"/>
          </a:xfrm>
        </p:grpSpPr>
        <p:sp>
          <p:nvSpPr>
            <p:cNvPr id="102" name="Freeform 101"/>
            <p:cNvSpPr/>
            <p:nvPr/>
          </p:nvSpPr>
          <p:spPr>
            <a:xfrm>
              <a:off x="1854349" y="5150224"/>
              <a:ext cx="1969064" cy="32917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Freeform 102"/>
            <p:cNvSpPr/>
            <p:nvPr/>
          </p:nvSpPr>
          <p:spPr>
            <a:xfrm>
              <a:off x="3823287" y="2629912"/>
              <a:ext cx="4464757" cy="2524734"/>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 name="Group 103"/>
          <p:cNvGrpSpPr/>
          <p:nvPr/>
        </p:nvGrpSpPr>
        <p:grpSpPr>
          <a:xfrm>
            <a:off x="1847592" y="2679755"/>
            <a:ext cx="6440499" cy="2685256"/>
            <a:chOff x="1847591" y="2807936"/>
            <a:chExt cx="6440499" cy="2685256"/>
          </a:xfrm>
        </p:grpSpPr>
        <p:sp>
          <p:nvSpPr>
            <p:cNvPr id="106" name="Freeform 105"/>
            <p:cNvSpPr/>
            <p:nvPr/>
          </p:nvSpPr>
          <p:spPr>
            <a:xfrm>
              <a:off x="1847591" y="5252224"/>
              <a:ext cx="1988429" cy="24096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Freeform 106"/>
            <p:cNvSpPr/>
            <p:nvPr/>
          </p:nvSpPr>
          <p:spPr>
            <a:xfrm>
              <a:off x="3830037" y="2807936"/>
              <a:ext cx="4458053" cy="2450520"/>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9" name="TextBox 108"/>
          <p:cNvSpPr txBox="1"/>
          <p:nvPr/>
        </p:nvSpPr>
        <p:spPr>
          <a:xfrm>
            <a:off x="5607857" y="3259198"/>
            <a:ext cx="3608332" cy="1200329"/>
          </a:xfrm>
          <a:prstGeom prst="rect">
            <a:avLst/>
          </a:prstGeom>
          <a:noFill/>
        </p:spPr>
        <p:txBody>
          <a:bodyPr wrap="square" rtlCol="0">
            <a:spAutoFit/>
          </a:bodyPr>
          <a:lstStyle/>
          <a:p>
            <a:r>
              <a:rPr lang="en-US" sz="2400" b="1" i="1" dirty="0">
                <a:solidFill>
                  <a:srgbClr val="C00000"/>
                </a:solidFill>
              </a:rPr>
              <a:t>W</a:t>
            </a:r>
            <a:r>
              <a:rPr lang="en-US" sz="2400" b="1" i="1" dirty="0" smtClean="0">
                <a:solidFill>
                  <a:srgbClr val="C00000"/>
                </a:solidFill>
              </a:rPr>
              <a:t>eaker </a:t>
            </a:r>
            <a:r>
              <a:rPr lang="en-US" sz="2400" b="1" i="1" dirty="0" smtClean="0"/>
              <a:t>cells have </a:t>
            </a:r>
          </a:p>
          <a:p>
            <a:r>
              <a:rPr lang="en-US" sz="2400" b="1" i="1" dirty="0" smtClean="0"/>
              <a:t>a </a:t>
            </a:r>
            <a:r>
              <a:rPr lang="en-US" sz="2400" b="1" i="1" dirty="0" smtClean="0">
                <a:solidFill>
                  <a:srgbClr val="C00000"/>
                </a:solidFill>
              </a:rPr>
              <a:t>higher</a:t>
            </a:r>
            <a:r>
              <a:rPr lang="en-US" sz="2400" b="1" i="1" dirty="0">
                <a:solidFill>
                  <a:srgbClr val="C00000"/>
                </a:solidFill>
              </a:rPr>
              <a:t> </a:t>
            </a:r>
            <a:r>
              <a:rPr lang="en-US" sz="2400" b="1" i="1" dirty="0" smtClean="0">
                <a:solidFill>
                  <a:srgbClr val="C00000"/>
                </a:solidFill>
              </a:rPr>
              <a:t>probability</a:t>
            </a:r>
            <a:r>
              <a:rPr lang="en-US" sz="2400" b="1" i="1" dirty="0" smtClean="0"/>
              <a:t> </a:t>
            </a:r>
          </a:p>
          <a:p>
            <a:r>
              <a:rPr lang="en-US" sz="2400" b="1" i="1" dirty="0" smtClean="0"/>
              <a:t>to fail</a:t>
            </a:r>
            <a:endParaRPr lang="en-US" sz="2400" b="1" i="1" dirty="0" smtClean="0">
              <a:solidFill>
                <a:srgbClr val="C00000"/>
              </a:solidFill>
            </a:endParaRPr>
          </a:p>
        </p:txBody>
      </p:sp>
      <p:sp>
        <p:nvSpPr>
          <p:cNvPr id="4" name="Oval 3"/>
          <p:cNvSpPr/>
          <p:nvPr/>
        </p:nvSpPr>
        <p:spPr>
          <a:xfrm>
            <a:off x="5133603" y="2717713"/>
            <a:ext cx="276597" cy="273137"/>
          </a:xfrm>
          <a:prstGeom prst="ellipse">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a:off x="5133603" y="2965838"/>
            <a:ext cx="276597" cy="273137"/>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7638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2795 -0.00671 L -0.23073 -0.19907 " pathEditMode="relative" rAng="0" ptsTypes="AA">
                                      <p:cBhvr>
                                        <p:cTn id="6" dur="10" fill="hold"/>
                                        <p:tgtEl>
                                          <p:spTgt spid="42"/>
                                        </p:tgtEl>
                                        <p:attrNameLst>
                                          <p:attrName>ppt_x</p:attrName>
                                          <p:attrName>ppt_y</p:attrName>
                                        </p:attrNameLst>
                                      </p:cBhvr>
                                      <p:rCtr x="-12934" y="-9630"/>
                                    </p:animMotion>
                                  </p:childTnLst>
                                </p:cTn>
                              </p:par>
                              <p:par>
                                <p:cTn id="7" presetID="6" presetClass="emph" presetSubtype="0" fill="hold" nodeType="withEffect">
                                  <p:stCondLst>
                                    <p:cond delay="0"/>
                                  </p:stCondLst>
                                  <p:childTnLst>
                                    <p:animScale>
                                      <p:cBhvr>
                                        <p:cTn id="8" dur="10" fill="hold"/>
                                        <p:tgtEl>
                                          <p:spTgt spid="42"/>
                                        </p:tgtEl>
                                      </p:cBhvr>
                                      <p:by x="60000" y="60000"/>
                                    </p:animScale>
                                  </p:childTnLst>
                                </p:cTn>
                              </p:par>
                              <p:par>
                                <p:cTn id="9" presetID="1" presetClass="exit" presetSubtype="0" fill="hold" grpId="0" nodeType="withEffect">
                                  <p:stCondLst>
                                    <p:cond delay="1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3.61111E-6 1.11022E-16 L -0.33038 1.11022E-16 " pathEditMode="relative" rAng="0" ptsTypes="AA">
                                      <p:cBhvr>
                                        <p:cTn id="14" dur="2000" fill="hold"/>
                                        <p:tgtEl>
                                          <p:spTgt spid="39"/>
                                        </p:tgtEl>
                                        <p:attrNameLst>
                                          <p:attrName>ppt_x</p:attrName>
                                          <p:attrName>ppt_y</p:attrName>
                                        </p:attrNameLst>
                                      </p:cBhvr>
                                      <p:rCtr x="-16528" y="0"/>
                                    </p:animMotion>
                                  </p:childTnLst>
                                </p:cTn>
                              </p:par>
                            </p:childTnLst>
                          </p:cTn>
                        </p:par>
                        <p:par>
                          <p:cTn id="15" fill="hold">
                            <p:stCondLst>
                              <p:cond delay="2000"/>
                            </p:stCondLst>
                            <p:childTnLst>
                              <p:par>
                                <p:cTn id="16" presetID="1" presetClass="entr" presetSubtype="0" fill="hold" nodeType="afterEffect">
                                  <p:stCondLst>
                                    <p:cond delay="0"/>
                                  </p:stCondLst>
                                  <p:childTnLst>
                                    <p:set>
                                      <p:cBhvr>
                                        <p:cTn id="17" dur="1" fill="hold">
                                          <p:stCondLst>
                                            <p:cond delay="0"/>
                                          </p:stCondLst>
                                        </p:cTn>
                                        <p:tgtEl>
                                          <p:spTgt spid="101"/>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0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0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13"/>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9" grpId="0"/>
      <p:bldP spid="4" grpId="0" animBg="1"/>
      <p:bldP spid="1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4730" y="5840033"/>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164730" y="5347422"/>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164730" y="4851875"/>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873303" y="4407877"/>
            <a:ext cx="8094161" cy="36512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873992" y="2745179"/>
            <a:ext cx="8094161" cy="324329"/>
          </a:xfrm>
          <a:prstGeom prst="rect">
            <a:avLst/>
          </a:prstGeom>
          <a:solidFill>
            <a:srgbClr val="53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171757" y="1852296"/>
            <a:ext cx="8799068" cy="477987"/>
          </a:xfrm>
          <a:prstGeom prst="rect">
            <a:avLst/>
          </a:prstGeom>
          <a:solidFill>
            <a:srgbClr val="53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70268" y="1340844"/>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64123" y="3143056"/>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865971" y="2370745"/>
            <a:ext cx="8102183"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63548" y="831660"/>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b="1" dirty="0" smtClean="0"/>
              <a:t>The DRAM Latency PUF Outline</a:t>
            </a:r>
            <a:endParaRPr lang="en-US" b="1" dirty="0"/>
          </a:p>
        </p:txBody>
      </p:sp>
      <p:sp>
        <p:nvSpPr>
          <p:cNvPr id="29" name="Rectangle 28"/>
          <p:cNvSpPr/>
          <p:nvPr/>
        </p:nvSpPr>
        <p:spPr>
          <a:xfrm>
            <a:off x="873992" y="4009292"/>
            <a:ext cx="8094161" cy="35875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865971" y="3634154"/>
            <a:ext cx="8102183" cy="33601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58999" y="828096"/>
            <a:ext cx="8122024" cy="5318753"/>
          </a:xfrm>
        </p:spPr>
        <p:txBody>
          <a:bodyPr/>
          <a:lstStyle/>
          <a:p>
            <a:pPr marL="0" indent="0">
              <a:buNone/>
            </a:pPr>
            <a:r>
              <a:rPr lang="en-US" sz="2800" dirty="0">
                <a:solidFill>
                  <a:schemeClr val="bg1"/>
                </a:solidFill>
              </a:rPr>
              <a:t>Motivation </a:t>
            </a:r>
            <a:endParaRPr lang="en-US" sz="2800" dirty="0" smtClean="0">
              <a:solidFill>
                <a:schemeClr val="bg1"/>
              </a:solidFill>
            </a:endParaRPr>
          </a:p>
          <a:p>
            <a:pPr marL="0" indent="0">
              <a:buNone/>
            </a:pPr>
            <a:r>
              <a:rPr lang="en-US" sz="2800" dirty="0" smtClean="0">
                <a:solidFill>
                  <a:schemeClr val="bg1"/>
                </a:solidFill>
              </a:rPr>
              <a:t>Effective PUF Characteristics</a:t>
            </a:r>
          </a:p>
          <a:p>
            <a:pPr marL="0" indent="0">
              <a:buNone/>
            </a:pPr>
            <a:r>
              <a:rPr lang="en-US" sz="2800" b="1" dirty="0">
                <a:solidFill>
                  <a:schemeClr val="bg1"/>
                </a:solidFill>
              </a:rPr>
              <a:t>DRAM Latency PUF</a:t>
            </a:r>
          </a:p>
          <a:p>
            <a:pPr marL="457200" lvl="1" indent="0">
              <a:buNone/>
            </a:pPr>
            <a:r>
              <a:rPr lang="en-US" sz="2400" dirty="0">
                <a:solidFill>
                  <a:schemeClr val="bg1"/>
                </a:solidFill>
              </a:rPr>
              <a:t>DRAM Operation</a:t>
            </a:r>
          </a:p>
          <a:p>
            <a:pPr marL="457200" lvl="1" indent="0">
              <a:buNone/>
            </a:pPr>
            <a:r>
              <a:rPr lang="en-US" sz="2400" b="1" dirty="0">
                <a:solidFill>
                  <a:schemeClr val="bg1"/>
                </a:solidFill>
              </a:rPr>
              <a:t>Key </a:t>
            </a:r>
            <a:r>
              <a:rPr lang="en-US" sz="2400" b="1" dirty="0" smtClean="0">
                <a:solidFill>
                  <a:schemeClr val="bg1"/>
                </a:solidFill>
              </a:rPr>
              <a:t>Idea</a:t>
            </a:r>
          </a:p>
          <a:p>
            <a:pPr marL="0" indent="0">
              <a:buNone/>
            </a:pPr>
            <a:r>
              <a:rPr lang="en-US" sz="2800" dirty="0" smtClean="0">
                <a:solidFill>
                  <a:schemeClr val="bg1"/>
                </a:solidFill>
              </a:rPr>
              <a:t>Prior Best DRAM PUF: DRAM Retention PUF</a:t>
            </a:r>
          </a:p>
          <a:p>
            <a:pPr marL="457200" lvl="1" indent="0">
              <a:buNone/>
            </a:pPr>
            <a:r>
              <a:rPr lang="en-US" sz="2400" dirty="0" smtClean="0">
                <a:solidFill>
                  <a:schemeClr val="bg1"/>
                </a:solidFill>
              </a:rPr>
              <a:t>DRAM Cell Retention</a:t>
            </a:r>
          </a:p>
          <a:p>
            <a:pPr marL="457200" lvl="1" indent="0">
              <a:buNone/>
            </a:pPr>
            <a:r>
              <a:rPr lang="en-US" sz="2400" dirty="0" smtClean="0">
                <a:solidFill>
                  <a:schemeClr val="bg1"/>
                </a:solidFill>
              </a:rPr>
              <a:t>Key Idea </a:t>
            </a:r>
          </a:p>
          <a:p>
            <a:pPr marL="457200" lvl="1" indent="0">
              <a:buNone/>
            </a:pPr>
            <a:r>
              <a:rPr lang="en-US" sz="2400" dirty="0" smtClean="0">
                <a:solidFill>
                  <a:schemeClr val="bg1"/>
                </a:solidFill>
              </a:rPr>
              <a:t>Weaknesses</a:t>
            </a:r>
          </a:p>
          <a:p>
            <a:pPr marL="0" indent="0">
              <a:buNone/>
            </a:pPr>
            <a:r>
              <a:rPr lang="en-US" sz="2800" dirty="0" smtClean="0">
                <a:solidFill>
                  <a:schemeClr val="bg1"/>
                </a:solidFill>
              </a:rPr>
              <a:t>Methodology</a:t>
            </a:r>
          </a:p>
          <a:p>
            <a:pPr marL="0" indent="0">
              <a:buNone/>
            </a:pPr>
            <a:r>
              <a:rPr lang="en-US" sz="2800" dirty="0" smtClean="0">
                <a:solidFill>
                  <a:schemeClr val="bg1"/>
                </a:solidFill>
              </a:rPr>
              <a:t>Results</a:t>
            </a:r>
          </a:p>
          <a:p>
            <a:pPr marL="0" indent="0">
              <a:buNone/>
            </a:pPr>
            <a:r>
              <a:rPr lang="en-US" sz="2800" dirty="0" smtClean="0">
                <a:solidFill>
                  <a:schemeClr val="bg1"/>
                </a:solidFill>
              </a:rPr>
              <a:t>Summary</a:t>
            </a:r>
            <a:endParaRPr lang="en-US" sz="2800" dirty="0">
              <a:solidFill>
                <a:schemeClr val="bg1"/>
              </a:solidFill>
            </a:endParaRPr>
          </a:p>
        </p:txBody>
      </p:sp>
    </p:spTree>
    <p:extLst>
      <p:ext uri="{BB962C8B-B14F-4D97-AF65-F5344CB8AC3E}">
        <p14:creationId xmlns:p14="http://schemas.microsoft.com/office/powerpoint/2010/main" val="6742642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ounded Rectangle 102"/>
          <p:cNvSpPr/>
          <p:nvPr/>
        </p:nvSpPr>
        <p:spPr>
          <a:xfrm>
            <a:off x="971770" y="3643867"/>
            <a:ext cx="383855" cy="2265404"/>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800" dirty="0" smtClean="0">
                <a:solidFill>
                  <a:schemeClr val="bg1">
                    <a:lumMod val="65000"/>
                  </a:schemeClr>
                </a:solidFill>
              </a:rPr>
              <a:t>Row Decoder</a:t>
            </a:r>
            <a:endParaRPr lang="en-US" sz="2800" dirty="0">
              <a:solidFill>
                <a:schemeClr val="bg1">
                  <a:lumMod val="65000"/>
                </a:schemeClr>
              </a:solidFill>
            </a:endParaRPr>
          </a:p>
        </p:txBody>
      </p:sp>
      <p:sp>
        <p:nvSpPr>
          <p:cNvPr id="2" name="Title 1"/>
          <p:cNvSpPr>
            <a:spLocks noGrp="1"/>
          </p:cNvSpPr>
          <p:nvPr>
            <p:ph type="title"/>
          </p:nvPr>
        </p:nvSpPr>
        <p:spPr/>
        <p:txBody>
          <a:bodyPr/>
          <a:lstStyle/>
          <a:p>
            <a:r>
              <a:rPr lang="en-US" b="1" dirty="0" smtClean="0"/>
              <a:t>DRAM Latency PUF Key Idea</a:t>
            </a:r>
            <a:endParaRPr lang="en-US" b="1" dirty="0"/>
          </a:p>
        </p:txBody>
      </p:sp>
      <p:sp>
        <p:nvSpPr>
          <p:cNvPr id="3" name="Content Placeholder 2"/>
          <p:cNvSpPr>
            <a:spLocks noGrp="1"/>
          </p:cNvSpPr>
          <p:nvPr>
            <p:ph idx="1"/>
          </p:nvPr>
        </p:nvSpPr>
        <p:spPr>
          <a:xfrm>
            <a:off x="75991" y="774280"/>
            <a:ext cx="8987622" cy="2172635"/>
          </a:xfrm>
        </p:spPr>
        <p:txBody>
          <a:bodyPr/>
          <a:lstStyle/>
          <a:p>
            <a:r>
              <a:rPr lang="en-US" sz="2800" dirty="0" smtClean="0"/>
              <a:t>A cell’s latency failure probability is inherently related to </a:t>
            </a:r>
            <a:r>
              <a:rPr lang="en-US" sz="2800" b="1" dirty="0" smtClean="0">
                <a:solidFill>
                  <a:schemeClr val="accent5"/>
                </a:solidFill>
              </a:rPr>
              <a:t>random process variation</a:t>
            </a:r>
            <a:r>
              <a:rPr lang="en-US" sz="2800" dirty="0" smtClean="0"/>
              <a:t> from manufacturing</a:t>
            </a:r>
          </a:p>
          <a:p>
            <a:r>
              <a:rPr lang="en-US" sz="2800" dirty="0" smtClean="0"/>
              <a:t>We can provide </a:t>
            </a:r>
            <a:r>
              <a:rPr lang="en-US" sz="2800" b="1" dirty="0" smtClean="0">
                <a:solidFill>
                  <a:schemeClr val="accent5"/>
                </a:solidFill>
              </a:rPr>
              <a:t>repeatable and unique device signatures</a:t>
            </a:r>
            <a:r>
              <a:rPr lang="en-US" sz="2800" dirty="0" smtClean="0"/>
              <a:t> using latency error patterns</a:t>
            </a:r>
          </a:p>
        </p:txBody>
      </p:sp>
      <p:grpSp>
        <p:nvGrpSpPr>
          <p:cNvPr id="71" name="Group 70"/>
          <p:cNvGrpSpPr/>
          <p:nvPr/>
        </p:nvGrpSpPr>
        <p:grpSpPr>
          <a:xfrm>
            <a:off x="1353840" y="3366301"/>
            <a:ext cx="6756400" cy="2832850"/>
            <a:chOff x="1094298" y="3173501"/>
            <a:chExt cx="7281509" cy="3227302"/>
          </a:xfrm>
        </p:grpSpPr>
        <p:cxnSp>
          <p:nvCxnSpPr>
            <p:cNvPr id="59" name="Straight Connector 58"/>
            <p:cNvCxnSpPr/>
            <p:nvPr/>
          </p:nvCxnSpPr>
          <p:spPr>
            <a:xfrm>
              <a:off x="1107985" y="4740572"/>
              <a:ext cx="7267822" cy="0"/>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096222" y="5677428"/>
              <a:ext cx="7276813" cy="6195"/>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1094298" y="3778425"/>
              <a:ext cx="7278737" cy="4681"/>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2662517"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3603811"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4616822"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562983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6624916"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7584139"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170329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5120500" y="3301777"/>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6133523" y="5202299"/>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7109328" y="4252038"/>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3114717" y="3299015"/>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2165817" y="5202299"/>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6181960" y="3343836"/>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3178840" y="4303065"/>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1265397" y="5256087"/>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5182973" y="5265051"/>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2233585" y="3355569"/>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4224086" y="4365802"/>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7215805" y="5318837"/>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1309942" y="3415542"/>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4247154" y="3433471"/>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6263068" y="4374782"/>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2295363" y="4383732"/>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5282129" y="4414347"/>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3271114" y="5364607"/>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7270956" y="3470274"/>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1404372" y="4446499"/>
              <a:ext cx="563218" cy="555814"/>
            </a:xfrm>
            <a:prstGeom prst="ellipse">
              <a:avLst/>
            </a:prstGeom>
            <a:solidFill>
              <a:srgbClr val="FF0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4310449" y="5408484"/>
              <a:ext cx="563218" cy="555814"/>
            </a:xfrm>
            <a:prstGeom prst="ellipse">
              <a:avLst/>
            </a:prstGeom>
            <a:solidFill>
              <a:srgbClr val="FF0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 name="Group 77"/>
          <p:cNvGrpSpPr/>
          <p:nvPr/>
        </p:nvGrpSpPr>
        <p:grpSpPr>
          <a:xfrm>
            <a:off x="230970" y="2527007"/>
            <a:ext cx="3209309" cy="1952958"/>
            <a:chOff x="75990" y="3087082"/>
            <a:chExt cx="3209309" cy="1952958"/>
          </a:xfrm>
        </p:grpSpPr>
        <p:sp>
          <p:nvSpPr>
            <p:cNvPr id="72" name="TextBox 71"/>
            <p:cNvSpPr txBox="1"/>
            <p:nvPr/>
          </p:nvSpPr>
          <p:spPr>
            <a:xfrm>
              <a:off x="75990" y="3087082"/>
              <a:ext cx="3209309" cy="830997"/>
            </a:xfrm>
            <a:prstGeom prst="rect">
              <a:avLst/>
            </a:prstGeom>
            <a:noFill/>
          </p:spPr>
          <p:txBody>
            <a:bodyPr wrap="square" rtlCol="0">
              <a:spAutoFit/>
            </a:bodyPr>
            <a:lstStyle/>
            <a:p>
              <a:r>
                <a:rPr lang="en-US" sz="2400" b="1" dirty="0" smtClean="0">
                  <a:solidFill>
                    <a:srgbClr val="FF0000"/>
                  </a:solidFill>
                  <a:latin typeface="Cambria" charset="0"/>
                  <a:ea typeface="Cambria" charset="0"/>
                  <a:cs typeface="Cambria" charset="0"/>
                </a:rPr>
                <a:t>High % chance to fail with reduced </a:t>
              </a:r>
              <a:r>
                <a:rPr lang="en-US" sz="2400" b="1" dirty="0" err="1" smtClean="0">
                  <a:solidFill>
                    <a:srgbClr val="FF0000"/>
                  </a:solidFill>
                  <a:latin typeface="Cambria" charset="0"/>
                  <a:ea typeface="Cambria" charset="0"/>
                  <a:cs typeface="Cambria" charset="0"/>
                </a:rPr>
                <a:t>t</a:t>
              </a:r>
              <a:r>
                <a:rPr lang="en-US" sz="2400" b="1" baseline="-25000" dirty="0" err="1" smtClean="0">
                  <a:solidFill>
                    <a:srgbClr val="FF0000"/>
                  </a:solidFill>
                  <a:latin typeface="Cambria" charset="0"/>
                  <a:ea typeface="Cambria" charset="0"/>
                  <a:cs typeface="Cambria" charset="0"/>
                </a:rPr>
                <a:t>RCD</a:t>
              </a:r>
              <a:endParaRPr lang="en-US" sz="2400" b="1" baseline="-25000" dirty="0">
                <a:solidFill>
                  <a:srgbClr val="FF0000"/>
                </a:solidFill>
                <a:latin typeface="Cambria" charset="0"/>
                <a:ea typeface="Cambria" charset="0"/>
                <a:cs typeface="Cambria" charset="0"/>
              </a:endParaRPr>
            </a:p>
          </p:txBody>
        </p:sp>
        <p:cxnSp>
          <p:nvCxnSpPr>
            <p:cNvPr id="75" name="Straight Arrow Connector 74"/>
            <p:cNvCxnSpPr/>
            <p:nvPr/>
          </p:nvCxnSpPr>
          <p:spPr>
            <a:xfrm>
              <a:off x="701559" y="3909329"/>
              <a:ext cx="819787" cy="1130711"/>
            </a:xfrm>
            <a:prstGeom prst="straightConnector1">
              <a:avLst/>
            </a:prstGeom>
            <a:ln w="698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2" name="Group 81"/>
          <p:cNvGrpSpPr/>
          <p:nvPr/>
        </p:nvGrpSpPr>
        <p:grpSpPr>
          <a:xfrm>
            <a:off x="5884925" y="2448524"/>
            <a:ext cx="3178688" cy="1027950"/>
            <a:chOff x="5962415" y="3039594"/>
            <a:chExt cx="3178688" cy="1027950"/>
          </a:xfrm>
        </p:grpSpPr>
        <p:sp>
          <p:nvSpPr>
            <p:cNvPr id="73" name="TextBox 72"/>
            <p:cNvSpPr txBox="1"/>
            <p:nvPr/>
          </p:nvSpPr>
          <p:spPr>
            <a:xfrm>
              <a:off x="6106305" y="3039594"/>
              <a:ext cx="3034798" cy="830997"/>
            </a:xfrm>
            <a:prstGeom prst="rect">
              <a:avLst/>
            </a:prstGeom>
            <a:noFill/>
          </p:spPr>
          <p:txBody>
            <a:bodyPr wrap="square" rtlCol="0">
              <a:spAutoFit/>
            </a:bodyPr>
            <a:lstStyle/>
            <a:p>
              <a:r>
                <a:rPr lang="en-US" sz="2400" b="1" dirty="0" smtClean="0">
                  <a:solidFill>
                    <a:schemeClr val="accent6">
                      <a:lumMod val="75000"/>
                    </a:schemeClr>
                  </a:solidFill>
                  <a:latin typeface="Cambria" charset="0"/>
                  <a:ea typeface="Cambria" charset="0"/>
                  <a:cs typeface="Cambria" charset="0"/>
                </a:rPr>
                <a:t>Low % chance to fail with reduced </a:t>
              </a:r>
              <a:r>
                <a:rPr lang="en-US" sz="2400" b="1" dirty="0" err="1" smtClean="0">
                  <a:solidFill>
                    <a:schemeClr val="accent6">
                      <a:lumMod val="75000"/>
                    </a:schemeClr>
                  </a:solidFill>
                  <a:latin typeface="Cambria" charset="0"/>
                  <a:ea typeface="Cambria" charset="0"/>
                  <a:cs typeface="Cambria" charset="0"/>
                </a:rPr>
                <a:t>t</a:t>
              </a:r>
              <a:r>
                <a:rPr lang="en-US" sz="2400" b="1" baseline="-25000" dirty="0" err="1" smtClean="0">
                  <a:solidFill>
                    <a:schemeClr val="accent6">
                      <a:lumMod val="75000"/>
                    </a:schemeClr>
                  </a:solidFill>
                  <a:latin typeface="Cambria" charset="0"/>
                  <a:ea typeface="Cambria" charset="0"/>
                  <a:cs typeface="Cambria" charset="0"/>
                </a:rPr>
                <a:t>RCD</a:t>
              </a:r>
              <a:endParaRPr lang="en-US" sz="2400" b="1" baseline="-25000" dirty="0">
                <a:solidFill>
                  <a:schemeClr val="accent6">
                    <a:lumMod val="75000"/>
                  </a:schemeClr>
                </a:solidFill>
                <a:latin typeface="Cambria" charset="0"/>
                <a:ea typeface="Cambria" charset="0"/>
                <a:cs typeface="Cambria" charset="0"/>
              </a:endParaRPr>
            </a:p>
          </p:txBody>
        </p:sp>
        <p:cxnSp>
          <p:nvCxnSpPr>
            <p:cNvPr id="79" name="Straight Arrow Connector 78"/>
            <p:cNvCxnSpPr>
              <a:stCxn id="73" idx="1"/>
            </p:cNvCxnSpPr>
            <p:nvPr/>
          </p:nvCxnSpPr>
          <p:spPr>
            <a:xfrm flipH="1">
              <a:off x="5962415" y="3455093"/>
              <a:ext cx="143890" cy="612451"/>
            </a:xfrm>
            <a:prstGeom prst="straightConnector1">
              <a:avLst/>
            </a:prstGeom>
            <a:ln w="698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2" name="Group 101"/>
          <p:cNvGrpSpPr/>
          <p:nvPr/>
        </p:nvGrpSpPr>
        <p:grpSpPr>
          <a:xfrm>
            <a:off x="1427536" y="6098813"/>
            <a:ext cx="6388029" cy="329754"/>
            <a:chOff x="1350046" y="6424274"/>
            <a:chExt cx="6388029" cy="329754"/>
          </a:xfrm>
        </p:grpSpPr>
        <p:sp>
          <p:nvSpPr>
            <p:cNvPr id="95" name="Rounded Rectangle 94"/>
            <p:cNvSpPr/>
            <p:nvPr/>
          </p:nvSpPr>
          <p:spPr>
            <a:xfrm>
              <a:off x="6835928" y="6424274"/>
              <a:ext cx="90214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dirty="0" smtClean="0">
                  <a:solidFill>
                    <a:schemeClr val="bg1">
                      <a:lumMod val="65000"/>
                    </a:schemeClr>
                  </a:solidFill>
                </a:rPr>
                <a:t>SA</a:t>
              </a:r>
              <a:endParaRPr lang="en-US" dirty="0">
                <a:solidFill>
                  <a:schemeClr val="bg1">
                    <a:lumMod val="65000"/>
                  </a:schemeClr>
                </a:solidFill>
              </a:endParaRPr>
            </a:p>
          </p:txBody>
        </p:sp>
        <p:sp>
          <p:nvSpPr>
            <p:cNvPr id="96" name="Rounded Rectangle 95"/>
            <p:cNvSpPr/>
            <p:nvPr/>
          </p:nvSpPr>
          <p:spPr>
            <a:xfrm>
              <a:off x="5908916" y="643014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dirty="0" smtClean="0">
                  <a:solidFill>
                    <a:schemeClr val="bg1">
                      <a:lumMod val="65000"/>
                    </a:schemeClr>
                  </a:solidFill>
                </a:rPr>
                <a:t>SA</a:t>
              </a:r>
              <a:endParaRPr lang="en-US" dirty="0">
                <a:solidFill>
                  <a:schemeClr val="bg1">
                    <a:lumMod val="65000"/>
                  </a:schemeClr>
                </a:solidFill>
              </a:endParaRPr>
            </a:p>
          </p:txBody>
        </p:sp>
        <p:sp>
          <p:nvSpPr>
            <p:cNvPr id="97" name="Rounded Rectangle 96"/>
            <p:cNvSpPr/>
            <p:nvPr/>
          </p:nvSpPr>
          <p:spPr>
            <a:xfrm>
              <a:off x="4988210" y="6437525"/>
              <a:ext cx="92070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dirty="0" smtClean="0">
                  <a:solidFill>
                    <a:schemeClr val="bg1">
                      <a:lumMod val="65000"/>
                    </a:schemeClr>
                  </a:solidFill>
                </a:rPr>
                <a:t>SA</a:t>
              </a:r>
              <a:endParaRPr lang="en-US" dirty="0">
                <a:solidFill>
                  <a:schemeClr val="bg1">
                    <a:lumMod val="65000"/>
                  </a:schemeClr>
                </a:solidFill>
              </a:endParaRPr>
            </a:p>
          </p:txBody>
        </p:sp>
        <p:sp>
          <p:nvSpPr>
            <p:cNvPr id="98" name="Rounded Rectangle 97"/>
            <p:cNvSpPr/>
            <p:nvPr/>
          </p:nvSpPr>
          <p:spPr>
            <a:xfrm>
              <a:off x="4055208" y="643752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dirty="0" smtClean="0">
                  <a:solidFill>
                    <a:schemeClr val="bg1">
                      <a:lumMod val="65000"/>
                    </a:schemeClr>
                  </a:solidFill>
                </a:rPr>
                <a:t>SA</a:t>
              </a:r>
              <a:endParaRPr lang="en-US" dirty="0">
                <a:solidFill>
                  <a:schemeClr val="bg1">
                    <a:lumMod val="65000"/>
                  </a:schemeClr>
                </a:solidFill>
              </a:endParaRPr>
            </a:p>
          </p:txBody>
        </p:sp>
        <p:sp>
          <p:nvSpPr>
            <p:cNvPr id="99" name="Rounded Rectangle 98"/>
            <p:cNvSpPr/>
            <p:nvPr/>
          </p:nvSpPr>
          <p:spPr>
            <a:xfrm>
              <a:off x="3190941" y="6437525"/>
              <a:ext cx="87687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dirty="0" smtClean="0">
                  <a:solidFill>
                    <a:schemeClr val="bg1">
                      <a:lumMod val="65000"/>
                    </a:schemeClr>
                  </a:solidFill>
                </a:rPr>
                <a:t>SA</a:t>
              </a:r>
              <a:endParaRPr lang="en-US" dirty="0">
                <a:solidFill>
                  <a:schemeClr val="bg1">
                    <a:lumMod val="65000"/>
                  </a:schemeClr>
                </a:solidFill>
              </a:endParaRPr>
            </a:p>
          </p:txBody>
        </p:sp>
        <p:sp>
          <p:nvSpPr>
            <p:cNvPr id="100" name="Rounded Rectangle 99"/>
            <p:cNvSpPr/>
            <p:nvPr/>
          </p:nvSpPr>
          <p:spPr>
            <a:xfrm>
              <a:off x="2256841" y="6437525"/>
              <a:ext cx="940181"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dirty="0" smtClean="0">
                  <a:solidFill>
                    <a:schemeClr val="bg1">
                      <a:lumMod val="65000"/>
                    </a:schemeClr>
                  </a:solidFill>
                </a:rPr>
                <a:t>SA</a:t>
              </a:r>
              <a:endParaRPr lang="en-US" dirty="0">
                <a:solidFill>
                  <a:schemeClr val="bg1">
                    <a:lumMod val="65000"/>
                  </a:schemeClr>
                </a:solidFill>
              </a:endParaRPr>
            </a:p>
          </p:txBody>
        </p:sp>
        <p:sp>
          <p:nvSpPr>
            <p:cNvPr id="101" name="Rounded Rectangle 100"/>
            <p:cNvSpPr/>
            <p:nvPr/>
          </p:nvSpPr>
          <p:spPr>
            <a:xfrm>
              <a:off x="1350046" y="6437525"/>
              <a:ext cx="911892"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dirty="0" smtClean="0">
                  <a:solidFill>
                    <a:schemeClr val="bg1">
                      <a:lumMod val="65000"/>
                    </a:schemeClr>
                  </a:solidFill>
                </a:rPr>
                <a:t>SA</a:t>
              </a:r>
              <a:endParaRPr lang="en-US" dirty="0">
                <a:solidFill>
                  <a:schemeClr val="bg1">
                    <a:lumMod val="65000"/>
                  </a:schemeClr>
                </a:solidFill>
              </a:endParaRPr>
            </a:p>
          </p:txBody>
        </p:sp>
      </p:grpSp>
    </p:spTree>
    <p:extLst>
      <p:ext uri="{BB962C8B-B14F-4D97-AF65-F5344CB8AC3E}">
        <p14:creationId xmlns:p14="http://schemas.microsoft.com/office/powerpoint/2010/main" val="560436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10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103" grpId="1" animBg="1"/>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Executive Summary</a:t>
            </a:r>
            <a:endParaRPr lang="en-US" b="1" dirty="0"/>
          </a:p>
        </p:txBody>
      </p:sp>
      <p:sp>
        <p:nvSpPr>
          <p:cNvPr id="3" name="Content Placeholder 2"/>
          <p:cNvSpPr>
            <a:spLocks noGrp="1"/>
          </p:cNvSpPr>
          <p:nvPr>
            <p:ph idx="1"/>
          </p:nvPr>
        </p:nvSpPr>
        <p:spPr>
          <a:xfrm>
            <a:off x="75990" y="807706"/>
            <a:ext cx="9068009" cy="5318753"/>
          </a:xfrm>
        </p:spPr>
        <p:txBody>
          <a:bodyPr/>
          <a:lstStyle/>
          <a:p>
            <a:pPr marL="274320" lvl="1" indent="-274320">
              <a:spcBef>
                <a:spcPts val="400"/>
              </a:spcBef>
              <a:buFont typeface="Arial" pitchFamily="34" charset="0"/>
              <a:buChar char="•"/>
            </a:pPr>
            <a:r>
              <a:rPr lang="en-US" sz="2200" b="1" u="sng" dirty="0"/>
              <a:t>Motivation</a:t>
            </a:r>
            <a:r>
              <a:rPr lang="tr-TR" sz="2200" dirty="0" smtClean="0"/>
              <a:t>: </a:t>
            </a:r>
          </a:p>
          <a:p>
            <a:pPr marL="731520" lvl="2" indent="-274320">
              <a:spcBef>
                <a:spcPts val="400"/>
              </a:spcBef>
            </a:pPr>
            <a:r>
              <a:rPr lang="en-US" sz="2200" dirty="0" smtClean="0"/>
              <a:t>We can authenticate a system via </a:t>
            </a:r>
            <a:r>
              <a:rPr lang="en-US" sz="2200" b="1" dirty="0" smtClean="0"/>
              <a:t>unique signatures</a:t>
            </a:r>
            <a:r>
              <a:rPr lang="en-US" sz="2200" dirty="0" smtClean="0"/>
              <a:t> if we can evaluate a </a:t>
            </a:r>
            <a:r>
              <a:rPr lang="en-US" sz="2200" b="1" dirty="0" smtClean="0"/>
              <a:t>Physical </a:t>
            </a:r>
            <a:r>
              <a:rPr lang="en-US" sz="2200" b="1" dirty="0" err="1" smtClean="0"/>
              <a:t>Unclonable</a:t>
            </a:r>
            <a:r>
              <a:rPr lang="en-US" sz="2200" b="1" dirty="0" smtClean="0"/>
              <a:t> Function (PUF) </a:t>
            </a:r>
            <a:r>
              <a:rPr lang="en-US" sz="2200" dirty="0" smtClean="0"/>
              <a:t>on it</a:t>
            </a:r>
          </a:p>
          <a:p>
            <a:pPr marL="731520" lvl="2" indent="-274320">
              <a:spcBef>
                <a:spcPts val="400"/>
              </a:spcBef>
            </a:pPr>
            <a:r>
              <a:rPr lang="en-US" sz="2200" dirty="0" smtClean="0"/>
              <a:t>Signatures </a:t>
            </a:r>
            <a:r>
              <a:rPr lang="en-US" sz="2200" b="1" dirty="0"/>
              <a:t>(PUF response) </a:t>
            </a:r>
            <a:r>
              <a:rPr lang="en-US" sz="2200" dirty="0" smtClean="0"/>
              <a:t>reflect </a:t>
            </a:r>
            <a:r>
              <a:rPr lang="en-US" sz="2200" dirty="0"/>
              <a:t>inherent properties of a </a:t>
            </a:r>
            <a:r>
              <a:rPr lang="en-US" sz="2200" dirty="0" smtClean="0"/>
              <a:t>device</a:t>
            </a:r>
            <a:endParaRPr lang="en-US" sz="2200" b="1" dirty="0" smtClean="0"/>
          </a:p>
          <a:p>
            <a:pPr marL="731520" lvl="2" indent="-274320">
              <a:spcBef>
                <a:spcPts val="400"/>
              </a:spcBef>
            </a:pPr>
            <a:r>
              <a:rPr lang="tr-TR" sz="2200" dirty="0" smtClean="0"/>
              <a:t>DRAM is a </a:t>
            </a:r>
            <a:r>
              <a:rPr lang="en-US" sz="2200" dirty="0" smtClean="0"/>
              <a:t>promising substrate for PUFs because </a:t>
            </a:r>
            <a:r>
              <a:rPr lang="tr-TR" sz="2200" dirty="0" smtClean="0"/>
              <a:t>it </a:t>
            </a:r>
            <a:r>
              <a:rPr lang="en-US" sz="2200" dirty="0" smtClean="0"/>
              <a:t>is </a:t>
            </a:r>
            <a:r>
              <a:rPr lang="en-US" sz="2200" b="1" dirty="0" smtClean="0"/>
              <a:t>widely</a:t>
            </a:r>
            <a:r>
              <a:rPr lang="en-US" sz="2200" dirty="0" smtClean="0"/>
              <a:t> used</a:t>
            </a:r>
          </a:p>
          <a:p>
            <a:pPr marL="274320" indent="-274320">
              <a:spcBef>
                <a:spcPts val="400"/>
              </a:spcBef>
            </a:pPr>
            <a:r>
              <a:rPr lang="en-US" sz="2200" b="1" u="sng" dirty="0" smtClean="0">
                <a:solidFill>
                  <a:srgbClr val="C00000"/>
                </a:solidFill>
              </a:rPr>
              <a:t>Problem</a:t>
            </a:r>
            <a:r>
              <a:rPr lang="en-US" sz="2200" dirty="0" smtClean="0">
                <a:solidFill>
                  <a:srgbClr val="C00000"/>
                </a:solidFill>
              </a:rPr>
              <a:t>: Current DRAM PUFs are 1) very slow, 2) require a DRAM reboot, or 3) require additional custom hardware</a:t>
            </a:r>
          </a:p>
          <a:p>
            <a:pPr marL="274320" indent="-274320">
              <a:spcBef>
                <a:spcPts val="400"/>
              </a:spcBef>
            </a:pPr>
            <a:r>
              <a:rPr lang="en-US" sz="2200" b="1" u="sng" dirty="0" smtClean="0">
                <a:solidFill>
                  <a:schemeClr val="accent1">
                    <a:lumMod val="75000"/>
                  </a:schemeClr>
                </a:solidFill>
              </a:rPr>
              <a:t>Goal</a:t>
            </a:r>
            <a:r>
              <a:rPr lang="en-US" sz="2200" dirty="0" smtClean="0">
                <a:solidFill>
                  <a:schemeClr val="accent1">
                    <a:lumMod val="75000"/>
                  </a:schemeClr>
                </a:solidFill>
              </a:rPr>
              <a:t>: To develop a novel and effective PUF for </a:t>
            </a:r>
            <a:r>
              <a:rPr lang="en-US" sz="2200" b="1" dirty="0" smtClean="0">
                <a:solidFill>
                  <a:schemeClr val="accent1">
                    <a:lumMod val="75000"/>
                  </a:schemeClr>
                </a:solidFill>
              </a:rPr>
              <a:t>existing</a:t>
            </a:r>
            <a:r>
              <a:rPr lang="en-US" sz="2200" dirty="0" smtClean="0">
                <a:solidFill>
                  <a:schemeClr val="accent1">
                    <a:lumMod val="75000"/>
                  </a:schemeClr>
                </a:solidFill>
              </a:rPr>
              <a:t> commodity DRAM devices with </a:t>
            </a:r>
            <a:r>
              <a:rPr lang="en-US" sz="2200" b="1" dirty="0" smtClean="0">
                <a:solidFill>
                  <a:schemeClr val="accent1">
                    <a:lumMod val="75000"/>
                  </a:schemeClr>
                </a:solidFill>
              </a:rPr>
              <a:t>low-latency evaluation time</a:t>
            </a:r>
            <a:r>
              <a:rPr lang="en-US" sz="2200" dirty="0" smtClean="0">
                <a:solidFill>
                  <a:schemeClr val="accent1">
                    <a:lumMod val="75000"/>
                  </a:schemeClr>
                </a:solidFill>
              </a:rPr>
              <a:t> and </a:t>
            </a:r>
            <a:r>
              <a:rPr lang="en-US" sz="2200" b="1" dirty="0" smtClean="0">
                <a:solidFill>
                  <a:schemeClr val="accent1">
                    <a:lumMod val="75000"/>
                  </a:schemeClr>
                </a:solidFill>
              </a:rPr>
              <a:t>low system interference</a:t>
            </a:r>
            <a:r>
              <a:rPr lang="en-US" sz="2200" dirty="0" smtClean="0">
                <a:solidFill>
                  <a:schemeClr val="accent1">
                    <a:lumMod val="75000"/>
                  </a:schemeClr>
                </a:solidFill>
              </a:rPr>
              <a:t> across </a:t>
            </a:r>
            <a:r>
              <a:rPr lang="en-US" sz="2200" b="1" dirty="0" smtClean="0">
                <a:solidFill>
                  <a:schemeClr val="accent1">
                    <a:lumMod val="75000"/>
                  </a:schemeClr>
                </a:solidFill>
              </a:rPr>
              <a:t>all operating temperatures</a:t>
            </a:r>
          </a:p>
          <a:p>
            <a:pPr marL="274320" indent="-274320">
              <a:spcBef>
                <a:spcPts val="400"/>
              </a:spcBef>
            </a:pPr>
            <a:r>
              <a:rPr lang="en-US" sz="2200" b="1" u="sng" dirty="0" smtClean="0">
                <a:solidFill>
                  <a:schemeClr val="accent6">
                    <a:lumMod val="75000"/>
                  </a:schemeClr>
                </a:solidFill>
              </a:rPr>
              <a:t>DRAM Latency PUF:</a:t>
            </a:r>
            <a:r>
              <a:rPr lang="en-US" sz="2200" b="1" dirty="0" smtClean="0">
                <a:solidFill>
                  <a:schemeClr val="accent6">
                    <a:lumMod val="75000"/>
                  </a:schemeClr>
                </a:solidFill>
              </a:rPr>
              <a:t> </a:t>
            </a:r>
            <a:r>
              <a:rPr lang="en-US" sz="2200" dirty="0" smtClean="0">
                <a:solidFill>
                  <a:schemeClr val="accent6">
                    <a:lumMod val="75000"/>
                  </a:schemeClr>
                </a:solidFill>
              </a:rPr>
              <a:t>Reduce DRAM access </a:t>
            </a:r>
            <a:r>
              <a:rPr lang="en-US" sz="2200" dirty="0">
                <a:solidFill>
                  <a:schemeClr val="accent6">
                    <a:lumMod val="75000"/>
                  </a:schemeClr>
                </a:solidFill>
              </a:rPr>
              <a:t>latency </a:t>
            </a:r>
            <a:r>
              <a:rPr lang="en-US" sz="2200" b="1" dirty="0">
                <a:solidFill>
                  <a:schemeClr val="accent6">
                    <a:lumMod val="75000"/>
                  </a:schemeClr>
                </a:solidFill>
              </a:rPr>
              <a:t>below</a:t>
            </a:r>
            <a:r>
              <a:rPr lang="en-US" sz="2200" dirty="0">
                <a:solidFill>
                  <a:schemeClr val="accent6">
                    <a:lumMod val="75000"/>
                  </a:schemeClr>
                </a:solidFill>
              </a:rPr>
              <a:t> </a:t>
            </a:r>
            <a:r>
              <a:rPr lang="en-US" sz="2200" b="1" dirty="0" smtClean="0">
                <a:solidFill>
                  <a:schemeClr val="accent6">
                    <a:lumMod val="75000"/>
                  </a:schemeClr>
                </a:solidFill>
              </a:rPr>
              <a:t>reliable values </a:t>
            </a:r>
            <a:r>
              <a:rPr lang="en-US" sz="2200" dirty="0" smtClean="0">
                <a:solidFill>
                  <a:schemeClr val="accent6">
                    <a:lumMod val="75000"/>
                  </a:schemeClr>
                </a:solidFill>
              </a:rPr>
              <a:t>and exploit the </a:t>
            </a:r>
            <a:r>
              <a:rPr lang="en-US" sz="2200" dirty="0">
                <a:solidFill>
                  <a:schemeClr val="accent6">
                    <a:lumMod val="75000"/>
                  </a:schemeClr>
                </a:solidFill>
              </a:rPr>
              <a:t>resulting error patterns as </a:t>
            </a:r>
            <a:r>
              <a:rPr lang="en-US" sz="2200" b="1" dirty="0">
                <a:solidFill>
                  <a:schemeClr val="accent6">
                    <a:lumMod val="75000"/>
                  </a:schemeClr>
                </a:solidFill>
              </a:rPr>
              <a:t>unique </a:t>
            </a:r>
            <a:r>
              <a:rPr lang="en-US" sz="2200" b="1" dirty="0" smtClean="0">
                <a:solidFill>
                  <a:schemeClr val="accent6">
                    <a:lumMod val="75000"/>
                  </a:schemeClr>
                </a:solidFill>
              </a:rPr>
              <a:t>identifiers</a:t>
            </a:r>
            <a:endParaRPr lang="en-US" sz="2200" b="1" u="sng" dirty="0">
              <a:solidFill>
                <a:schemeClr val="accent6">
                  <a:lumMod val="75000"/>
                </a:schemeClr>
              </a:solidFill>
            </a:endParaRPr>
          </a:p>
          <a:p>
            <a:pPr marL="274320" indent="-274320">
              <a:spcBef>
                <a:spcPts val="400"/>
              </a:spcBef>
            </a:pPr>
            <a:r>
              <a:rPr lang="en-US" sz="2200" b="1" u="sng" dirty="0" smtClean="0">
                <a:solidFill>
                  <a:srgbClr val="7030A0"/>
                </a:solidFill>
              </a:rPr>
              <a:t>Evaluation:</a:t>
            </a:r>
            <a:r>
              <a:rPr lang="en-US" sz="2200" dirty="0" smtClean="0">
                <a:solidFill>
                  <a:srgbClr val="7030A0"/>
                </a:solidFill>
              </a:rPr>
              <a:t> </a:t>
            </a:r>
          </a:p>
          <a:p>
            <a:pPr marL="914400" lvl="2" indent="-457200">
              <a:spcBef>
                <a:spcPts val="400"/>
              </a:spcBef>
              <a:buFont typeface="+mj-lt"/>
              <a:buAutoNum type="arabicPeriod"/>
            </a:pPr>
            <a:r>
              <a:rPr lang="en-US" sz="2200" dirty="0" smtClean="0">
                <a:solidFill>
                  <a:srgbClr val="7030A0"/>
                </a:solidFill>
              </a:rPr>
              <a:t>Experimentally characterize </a:t>
            </a:r>
            <a:r>
              <a:rPr lang="en-US" sz="2200" b="1" dirty="0" smtClean="0">
                <a:solidFill>
                  <a:srgbClr val="7030A0"/>
                </a:solidFill>
              </a:rPr>
              <a:t>223 </a:t>
            </a:r>
            <a:r>
              <a:rPr lang="en-US" sz="2200" b="1" dirty="0">
                <a:solidFill>
                  <a:srgbClr val="7030A0"/>
                </a:solidFill>
              </a:rPr>
              <a:t>real LPDDR4 DRAM </a:t>
            </a:r>
            <a:r>
              <a:rPr lang="en-US" sz="2200" b="1" dirty="0" smtClean="0">
                <a:solidFill>
                  <a:srgbClr val="7030A0"/>
                </a:solidFill>
              </a:rPr>
              <a:t>devices </a:t>
            </a:r>
            <a:endParaRPr lang="en-US" sz="2200" dirty="0" smtClean="0">
              <a:solidFill>
                <a:srgbClr val="7030A0"/>
              </a:solidFill>
            </a:endParaRPr>
          </a:p>
          <a:p>
            <a:pPr marL="457200" lvl="2" indent="0">
              <a:spcBef>
                <a:spcPts val="400"/>
              </a:spcBef>
              <a:buNone/>
            </a:pPr>
            <a:r>
              <a:rPr lang="en-US" sz="2200" dirty="0" smtClean="0">
                <a:solidFill>
                  <a:srgbClr val="7030A0"/>
                </a:solidFill>
              </a:rPr>
              <a:t>2.    </a:t>
            </a:r>
            <a:r>
              <a:rPr lang="en-US" sz="2200" b="1" dirty="0" smtClean="0">
                <a:solidFill>
                  <a:srgbClr val="7030A0"/>
                </a:solidFill>
              </a:rPr>
              <a:t>DRAM latency PUF</a:t>
            </a:r>
            <a:r>
              <a:rPr lang="en-US" sz="2200" b="1" dirty="0">
                <a:solidFill>
                  <a:srgbClr val="7030A0"/>
                </a:solidFill>
              </a:rPr>
              <a:t> </a:t>
            </a:r>
            <a:r>
              <a:rPr lang="en-US" sz="2200" dirty="0" smtClean="0">
                <a:solidFill>
                  <a:srgbClr val="7030A0"/>
                </a:solidFill>
              </a:rPr>
              <a:t>(88.2 </a:t>
            </a:r>
            <a:r>
              <a:rPr lang="en-US" sz="2200" dirty="0" err="1" smtClean="0">
                <a:solidFill>
                  <a:srgbClr val="7030A0"/>
                </a:solidFill>
              </a:rPr>
              <a:t>ms</a:t>
            </a:r>
            <a:r>
              <a:rPr lang="en-US" sz="2200" dirty="0" smtClean="0">
                <a:solidFill>
                  <a:srgbClr val="7030A0"/>
                </a:solidFill>
              </a:rPr>
              <a:t>) achieves a speedup of </a:t>
            </a:r>
            <a:r>
              <a:rPr lang="en-US" sz="2200" b="1" dirty="0" smtClean="0">
                <a:solidFill>
                  <a:srgbClr val="7030A0"/>
                </a:solidFill>
              </a:rPr>
              <a:t>102x/860x</a:t>
            </a:r>
            <a:r>
              <a:rPr lang="en-US" sz="2200" dirty="0" smtClean="0">
                <a:solidFill>
                  <a:srgbClr val="7030A0"/>
                </a:solidFill>
              </a:rPr>
              <a:t>        	at 70°C/55°C over prior DRAM PUF evaluation mechanisms</a:t>
            </a:r>
            <a:endParaRPr lang="en-US" sz="2200" b="1" u="sng" dirty="0" smtClean="0">
              <a:solidFill>
                <a:srgbClr val="7030A0"/>
              </a:solidFill>
            </a:endParaRPr>
          </a:p>
          <a:p>
            <a:pPr marL="731520" lvl="1" indent="-274320">
              <a:spcBef>
                <a:spcPts val="400"/>
              </a:spcBef>
            </a:pPr>
            <a:endParaRPr lang="en-US" sz="2200" b="1" u="sng" dirty="0" smtClean="0"/>
          </a:p>
          <a:p>
            <a:pPr marL="731520" lvl="1" indent="-274320">
              <a:spcBef>
                <a:spcPts val="400"/>
              </a:spcBef>
            </a:pPr>
            <a:endParaRPr lang="tr-TR" sz="2200" b="1" u="sng" dirty="0"/>
          </a:p>
          <a:p>
            <a:endParaRPr lang="en-US" sz="2200" dirty="0"/>
          </a:p>
        </p:txBody>
      </p:sp>
    </p:spTree>
    <p:extLst>
      <p:ext uri="{BB962C8B-B14F-4D97-AF65-F5344CB8AC3E}">
        <p14:creationId xmlns:p14="http://schemas.microsoft.com/office/powerpoint/2010/main" val="732312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ounded Rectangle 102"/>
          <p:cNvSpPr/>
          <p:nvPr/>
        </p:nvSpPr>
        <p:spPr>
          <a:xfrm>
            <a:off x="971770" y="3643867"/>
            <a:ext cx="383855" cy="2265404"/>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800" dirty="0" smtClean="0">
                <a:solidFill>
                  <a:schemeClr val="bg1">
                    <a:lumMod val="65000"/>
                  </a:schemeClr>
                </a:solidFill>
              </a:rPr>
              <a:t>Row Decoder</a:t>
            </a:r>
            <a:endParaRPr lang="en-US" sz="2800" dirty="0">
              <a:solidFill>
                <a:schemeClr val="bg1">
                  <a:lumMod val="65000"/>
                </a:schemeClr>
              </a:solidFill>
            </a:endParaRPr>
          </a:p>
        </p:txBody>
      </p:sp>
      <p:sp>
        <p:nvSpPr>
          <p:cNvPr id="2" name="Title 1"/>
          <p:cNvSpPr>
            <a:spLocks noGrp="1"/>
          </p:cNvSpPr>
          <p:nvPr>
            <p:ph type="title"/>
          </p:nvPr>
        </p:nvSpPr>
        <p:spPr/>
        <p:txBody>
          <a:bodyPr/>
          <a:lstStyle/>
          <a:p>
            <a:r>
              <a:rPr lang="en-US" b="1" dirty="0" smtClean="0"/>
              <a:t>DRAM Latency PUF Key Idea</a:t>
            </a:r>
            <a:endParaRPr lang="en-US" b="1" dirty="0"/>
          </a:p>
        </p:txBody>
      </p:sp>
      <p:sp>
        <p:nvSpPr>
          <p:cNvPr id="3" name="Content Placeholder 2"/>
          <p:cNvSpPr>
            <a:spLocks noGrp="1"/>
          </p:cNvSpPr>
          <p:nvPr>
            <p:ph idx="1"/>
          </p:nvPr>
        </p:nvSpPr>
        <p:spPr>
          <a:xfrm>
            <a:off x="75991" y="774280"/>
            <a:ext cx="8987622" cy="2172635"/>
          </a:xfrm>
        </p:spPr>
        <p:txBody>
          <a:bodyPr/>
          <a:lstStyle/>
          <a:p>
            <a:r>
              <a:rPr lang="en-US" sz="2800" dirty="0" smtClean="0"/>
              <a:t>A cell’s latency failure probability is inherently related to </a:t>
            </a:r>
            <a:r>
              <a:rPr lang="en-US" sz="2800" b="1" dirty="0" smtClean="0">
                <a:solidFill>
                  <a:schemeClr val="accent5"/>
                </a:solidFill>
              </a:rPr>
              <a:t>random process variation</a:t>
            </a:r>
            <a:r>
              <a:rPr lang="en-US" sz="2800" dirty="0" smtClean="0"/>
              <a:t> from manufacturing</a:t>
            </a:r>
          </a:p>
          <a:p>
            <a:r>
              <a:rPr lang="en-US" sz="2800" dirty="0" smtClean="0"/>
              <a:t>We can provide </a:t>
            </a:r>
            <a:r>
              <a:rPr lang="en-US" sz="2800" b="1" dirty="0" smtClean="0">
                <a:solidFill>
                  <a:schemeClr val="accent5"/>
                </a:solidFill>
              </a:rPr>
              <a:t>repeatable and unique device signatures</a:t>
            </a:r>
            <a:r>
              <a:rPr lang="en-US" sz="2800" dirty="0" smtClean="0"/>
              <a:t> using latency error patterns</a:t>
            </a:r>
          </a:p>
        </p:txBody>
      </p:sp>
      <p:grpSp>
        <p:nvGrpSpPr>
          <p:cNvPr id="71" name="Group 70"/>
          <p:cNvGrpSpPr/>
          <p:nvPr/>
        </p:nvGrpSpPr>
        <p:grpSpPr>
          <a:xfrm>
            <a:off x="1353840" y="3366301"/>
            <a:ext cx="6756400" cy="2832850"/>
            <a:chOff x="1094298" y="3173501"/>
            <a:chExt cx="7281509" cy="3227302"/>
          </a:xfrm>
        </p:grpSpPr>
        <p:cxnSp>
          <p:nvCxnSpPr>
            <p:cNvPr id="59" name="Straight Connector 58"/>
            <p:cNvCxnSpPr/>
            <p:nvPr/>
          </p:nvCxnSpPr>
          <p:spPr>
            <a:xfrm>
              <a:off x="1107985" y="4740572"/>
              <a:ext cx="7267822" cy="0"/>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096222" y="5677428"/>
              <a:ext cx="7276813" cy="6195"/>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1094298" y="3778425"/>
              <a:ext cx="7278737" cy="4681"/>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2662517"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3603811"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4616822"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562983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6624916"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7584139"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170329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5120500" y="3301777"/>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6133523" y="5202299"/>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7109328" y="4252038"/>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3114717" y="3299015"/>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2165817" y="5202299"/>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6181960" y="3343836"/>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3178840" y="4303065"/>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1265397" y="5256087"/>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5182973" y="5265051"/>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2233585" y="3355569"/>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4224086" y="4365802"/>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7215805" y="5318837"/>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1309942" y="3415542"/>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4247154" y="3433471"/>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6263068" y="4374782"/>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2295363" y="4383732"/>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5282129" y="4414347"/>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3271114" y="5364607"/>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7270956" y="3470274"/>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1404372" y="4446499"/>
              <a:ext cx="563218" cy="555814"/>
            </a:xfrm>
            <a:prstGeom prst="ellipse">
              <a:avLst/>
            </a:prstGeom>
            <a:solidFill>
              <a:srgbClr val="FF0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4310449" y="5408484"/>
              <a:ext cx="563218" cy="555814"/>
            </a:xfrm>
            <a:prstGeom prst="ellipse">
              <a:avLst/>
            </a:prstGeom>
            <a:solidFill>
              <a:srgbClr val="FF0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 name="Group 77"/>
          <p:cNvGrpSpPr/>
          <p:nvPr/>
        </p:nvGrpSpPr>
        <p:grpSpPr>
          <a:xfrm>
            <a:off x="230970" y="2527007"/>
            <a:ext cx="3209309" cy="1952958"/>
            <a:chOff x="75990" y="3087082"/>
            <a:chExt cx="3209309" cy="1952958"/>
          </a:xfrm>
        </p:grpSpPr>
        <p:sp>
          <p:nvSpPr>
            <p:cNvPr id="72" name="TextBox 71"/>
            <p:cNvSpPr txBox="1"/>
            <p:nvPr/>
          </p:nvSpPr>
          <p:spPr>
            <a:xfrm>
              <a:off x="75990" y="3087082"/>
              <a:ext cx="3209309" cy="830997"/>
            </a:xfrm>
            <a:prstGeom prst="rect">
              <a:avLst/>
            </a:prstGeom>
            <a:noFill/>
          </p:spPr>
          <p:txBody>
            <a:bodyPr wrap="square" rtlCol="0">
              <a:spAutoFit/>
            </a:bodyPr>
            <a:lstStyle/>
            <a:p>
              <a:r>
                <a:rPr lang="en-US" sz="2400" b="1" dirty="0" smtClean="0">
                  <a:solidFill>
                    <a:srgbClr val="FF0000"/>
                  </a:solidFill>
                  <a:latin typeface="Cambria" charset="0"/>
                  <a:ea typeface="Cambria" charset="0"/>
                  <a:cs typeface="Cambria" charset="0"/>
                </a:rPr>
                <a:t>High % chance to fail with reduced </a:t>
              </a:r>
              <a:r>
                <a:rPr lang="en-US" sz="2400" b="1" dirty="0" err="1" smtClean="0">
                  <a:solidFill>
                    <a:srgbClr val="FF0000"/>
                  </a:solidFill>
                  <a:latin typeface="Cambria" charset="0"/>
                  <a:ea typeface="Cambria" charset="0"/>
                  <a:cs typeface="Cambria" charset="0"/>
                </a:rPr>
                <a:t>t</a:t>
              </a:r>
              <a:r>
                <a:rPr lang="en-US" sz="2400" b="1" baseline="-25000" dirty="0" err="1" smtClean="0">
                  <a:solidFill>
                    <a:srgbClr val="FF0000"/>
                  </a:solidFill>
                  <a:latin typeface="Cambria" charset="0"/>
                  <a:ea typeface="Cambria" charset="0"/>
                  <a:cs typeface="Cambria" charset="0"/>
                </a:rPr>
                <a:t>RCD</a:t>
              </a:r>
              <a:endParaRPr lang="en-US" sz="2400" b="1" baseline="-25000" dirty="0">
                <a:solidFill>
                  <a:srgbClr val="FF0000"/>
                </a:solidFill>
                <a:latin typeface="Cambria" charset="0"/>
                <a:ea typeface="Cambria" charset="0"/>
                <a:cs typeface="Cambria" charset="0"/>
              </a:endParaRPr>
            </a:p>
          </p:txBody>
        </p:sp>
        <p:cxnSp>
          <p:nvCxnSpPr>
            <p:cNvPr id="75" name="Straight Arrow Connector 74"/>
            <p:cNvCxnSpPr/>
            <p:nvPr/>
          </p:nvCxnSpPr>
          <p:spPr>
            <a:xfrm>
              <a:off x="701559" y="3909329"/>
              <a:ext cx="819787" cy="1130711"/>
            </a:xfrm>
            <a:prstGeom prst="straightConnector1">
              <a:avLst/>
            </a:prstGeom>
            <a:ln w="698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2" name="Group 81"/>
          <p:cNvGrpSpPr/>
          <p:nvPr/>
        </p:nvGrpSpPr>
        <p:grpSpPr>
          <a:xfrm>
            <a:off x="5884925" y="2448524"/>
            <a:ext cx="3178688" cy="1027950"/>
            <a:chOff x="5962415" y="3039594"/>
            <a:chExt cx="3178688" cy="1027950"/>
          </a:xfrm>
        </p:grpSpPr>
        <p:sp>
          <p:nvSpPr>
            <p:cNvPr id="73" name="TextBox 72"/>
            <p:cNvSpPr txBox="1"/>
            <p:nvPr/>
          </p:nvSpPr>
          <p:spPr>
            <a:xfrm>
              <a:off x="6106305" y="3039594"/>
              <a:ext cx="3034798" cy="830997"/>
            </a:xfrm>
            <a:prstGeom prst="rect">
              <a:avLst/>
            </a:prstGeom>
            <a:noFill/>
          </p:spPr>
          <p:txBody>
            <a:bodyPr wrap="square" rtlCol="0">
              <a:spAutoFit/>
            </a:bodyPr>
            <a:lstStyle/>
            <a:p>
              <a:r>
                <a:rPr lang="en-US" sz="2400" b="1" dirty="0" smtClean="0">
                  <a:solidFill>
                    <a:schemeClr val="accent6">
                      <a:lumMod val="75000"/>
                    </a:schemeClr>
                  </a:solidFill>
                  <a:latin typeface="Cambria" charset="0"/>
                  <a:ea typeface="Cambria" charset="0"/>
                  <a:cs typeface="Cambria" charset="0"/>
                </a:rPr>
                <a:t>Low % chance to fail with reduced </a:t>
              </a:r>
              <a:r>
                <a:rPr lang="en-US" sz="2400" b="1" dirty="0" err="1" smtClean="0">
                  <a:solidFill>
                    <a:schemeClr val="accent6">
                      <a:lumMod val="75000"/>
                    </a:schemeClr>
                  </a:solidFill>
                  <a:latin typeface="Cambria" charset="0"/>
                  <a:ea typeface="Cambria" charset="0"/>
                  <a:cs typeface="Cambria" charset="0"/>
                </a:rPr>
                <a:t>t</a:t>
              </a:r>
              <a:r>
                <a:rPr lang="en-US" sz="2400" b="1" baseline="-25000" dirty="0" err="1" smtClean="0">
                  <a:solidFill>
                    <a:schemeClr val="accent6">
                      <a:lumMod val="75000"/>
                    </a:schemeClr>
                  </a:solidFill>
                  <a:latin typeface="Cambria" charset="0"/>
                  <a:ea typeface="Cambria" charset="0"/>
                  <a:cs typeface="Cambria" charset="0"/>
                </a:rPr>
                <a:t>RCD</a:t>
              </a:r>
              <a:endParaRPr lang="en-US" sz="2400" b="1" baseline="-25000" dirty="0">
                <a:solidFill>
                  <a:schemeClr val="accent6">
                    <a:lumMod val="75000"/>
                  </a:schemeClr>
                </a:solidFill>
                <a:latin typeface="Cambria" charset="0"/>
                <a:ea typeface="Cambria" charset="0"/>
                <a:cs typeface="Cambria" charset="0"/>
              </a:endParaRPr>
            </a:p>
          </p:txBody>
        </p:sp>
        <p:cxnSp>
          <p:nvCxnSpPr>
            <p:cNvPr id="79" name="Straight Arrow Connector 78"/>
            <p:cNvCxnSpPr>
              <a:stCxn id="73" idx="1"/>
            </p:cNvCxnSpPr>
            <p:nvPr/>
          </p:nvCxnSpPr>
          <p:spPr>
            <a:xfrm flipH="1">
              <a:off x="5962415" y="3455093"/>
              <a:ext cx="143890" cy="612451"/>
            </a:xfrm>
            <a:prstGeom prst="straightConnector1">
              <a:avLst/>
            </a:prstGeom>
            <a:ln w="698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2" name="Group 101"/>
          <p:cNvGrpSpPr/>
          <p:nvPr/>
        </p:nvGrpSpPr>
        <p:grpSpPr>
          <a:xfrm>
            <a:off x="1427536" y="6098813"/>
            <a:ext cx="6388029" cy="329754"/>
            <a:chOff x="1350046" y="6424274"/>
            <a:chExt cx="6388029" cy="329754"/>
          </a:xfrm>
        </p:grpSpPr>
        <p:sp>
          <p:nvSpPr>
            <p:cNvPr id="95" name="Rounded Rectangle 94"/>
            <p:cNvSpPr/>
            <p:nvPr/>
          </p:nvSpPr>
          <p:spPr>
            <a:xfrm>
              <a:off x="6835928" y="6424274"/>
              <a:ext cx="90214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dirty="0" smtClean="0">
                  <a:solidFill>
                    <a:schemeClr val="bg1">
                      <a:lumMod val="65000"/>
                    </a:schemeClr>
                  </a:solidFill>
                </a:rPr>
                <a:t>SA</a:t>
              </a:r>
              <a:endParaRPr lang="en-US" dirty="0">
                <a:solidFill>
                  <a:schemeClr val="bg1">
                    <a:lumMod val="65000"/>
                  </a:schemeClr>
                </a:solidFill>
              </a:endParaRPr>
            </a:p>
          </p:txBody>
        </p:sp>
        <p:sp>
          <p:nvSpPr>
            <p:cNvPr id="96" name="Rounded Rectangle 95"/>
            <p:cNvSpPr/>
            <p:nvPr/>
          </p:nvSpPr>
          <p:spPr>
            <a:xfrm>
              <a:off x="5908916" y="643014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dirty="0" smtClean="0">
                  <a:solidFill>
                    <a:schemeClr val="bg1">
                      <a:lumMod val="65000"/>
                    </a:schemeClr>
                  </a:solidFill>
                </a:rPr>
                <a:t>SA</a:t>
              </a:r>
              <a:endParaRPr lang="en-US" dirty="0">
                <a:solidFill>
                  <a:schemeClr val="bg1">
                    <a:lumMod val="65000"/>
                  </a:schemeClr>
                </a:solidFill>
              </a:endParaRPr>
            </a:p>
          </p:txBody>
        </p:sp>
        <p:sp>
          <p:nvSpPr>
            <p:cNvPr id="97" name="Rounded Rectangle 96"/>
            <p:cNvSpPr/>
            <p:nvPr/>
          </p:nvSpPr>
          <p:spPr>
            <a:xfrm>
              <a:off x="4988210" y="6437525"/>
              <a:ext cx="92070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dirty="0" smtClean="0">
                  <a:solidFill>
                    <a:schemeClr val="bg1">
                      <a:lumMod val="65000"/>
                    </a:schemeClr>
                  </a:solidFill>
                </a:rPr>
                <a:t>SA</a:t>
              </a:r>
              <a:endParaRPr lang="en-US" dirty="0">
                <a:solidFill>
                  <a:schemeClr val="bg1">
                    <a:lumMod val="65000"/>
                  </a:schemeClr>
                </a:solidFill>
              </a:endParaRPr>
            </a:p>
          </p:txBody>
        </p:sp>
        <p:sp>
          <p:nvSpPr>
            <p:cNvPr id="98" name="Rounded Rectangle 97"/>
            <p:cNvSpPr/>
            <p:nvPr/>
          </p:nvSpPr>
          <p:spPr>
            <a:xfrm>
              <a:off x="4055208" y="643752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dirty="0" smtClean="0">
                  <a:solidFill>
                    <a:schemeClr val="bg1">
                      <a:lumMod val="65000"/>
                    </a:schemeClr>
                  </a:solidFill>
                </a:rPr>
                <a:t>SA</a:t>
              </a:r>
              <a:endParaRPr lang="en-US" dirty="0">
                <a:solidFill>
                  <a:schemeClr val="bg1">
                    <a:lumMod val="65000"/>
                  </a:schemeClr>
                </a:solidFill>
              </a:endParaRPr>
            </a:p>
          </p:txBody>
        </p:sp>
        <p:sp>
          <p:nvSpPr>
            <p:cNvPr id="99" name="Rounded Rectangle 98"/>
            <p:cNvSpPr/>
            <p:nvPr/>
          </p:nvSpPr>
          <p:spPr>
            <a:xfrm>
              <a:off x="3190941" y="6437525"/>
              <a:ext cx="87687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dirty="0" smtClean="0">
                  <a:solidFill>
                    <a:schemeClr val="bg1">
                      <a:lumMod val="65000"/>
                    </a:schemeClr>
                  </a:solidFill>
                </a:rPr>
                <a:t>SA</a:t>
              </a:r>
              <a:endParaRPr lang="en-US" dirty="0">
                <a:solidFill>
                  <a:schemeClr val="bg1">
                    <a:lumMod val="65000"/>
                  </a:schemeClr>
                </a:solidFill>
              </a:endParaRPr>
            </a:p>
          </p:txBody>
        </p:sp>
        <p:sp>
          <p:nvSpPr>
            <p:cNvPr id="100" name="Rounded Rectangle 99"/>
            <p:cNvSpPr/>
            <p:nvPr/>
          </p:nvSpPr>
          <p:spPr>
            <a:xfrm>
              <a:off x="2256841" y="6437525"/>
              <a:ext cx="940181"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dirty="0" smtClean="0">
                  <a:solidFill>
                    <a:schemeClr val="bg1">
                      <a:lumMod val="65000"/>
                    </a:schemeClr>
                  </a:solidFill>
                </a:rPr>
                <a:t>SA</a:t>
              </a:r>
              <a:endParaRPr lang="en-US" dirty="0">
                <a:solidFill>
                  <a:schemeClr val="bg1">
                    <a:lumMod val="65000"/>
                  </a:schemeClr>
                </a:solidFill>
              </a:endParaRPr>
            </a:p>
          </p:txBody>
        </p:sp>
        <p:sp>
          <p:nvSpPr>
            <p:cNvPr id="101" name="Rounded Rectangle 100"/>
            <p:cNvSpPr/>
            <p:nvPr/>
          </p:nvSpPr>
          <p:spPr>
            <a:xfrm>
              <a:off x="1350046" y="6437525"/>
              <a:ext cx="911892"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dirty="0" smtClean="0">
                  <a:solidFill>
                    <a:schemeClr val="bg1">
                      <a:lumMod val="65000"/>
                    </a:schemeClr>
                  </a:solidFill>
                </a:rPr>
                <a:t>SA</a:t>
              </a:r>
              <a:endParaRPr lang="en-US" dirty="0">
                <a:solidFill>
                  <a:schemeClr val="bg1">
                    <a:lumMod val="65000"/>
                  </a:schemeClr>
                </a:solidFill>
              </a:endParaRPr>
            </a:p>
          </p:txBody>
        </p:sp>
      </p:grpSp>
      <p:sp>
        <p:nvSpPr>
          <p:cNvPr id="58" name="Rectangle 57"/>
          <p:cNvSpPr/>
          <p:nvPr/>
        </p:nvSpPr>
        <p:spPr>
          <a:xfrm>
            <a:off x="0" y="836083"/>
            <a:ext cx="9144000" cy="5600091"/>
          </a:xfrm>
          <a:prstGeom prst="rect">
            <a:avLst/>
          </a:prstGeom>
          <a:solidFill>
            <a:schemeClr val="bg1">
              <a:alpha val="72000"/>
            </a:schemeClr>
          </a:solidFill>
          <a:ln>
            <a:solidFill>
              <a:schemeClr val="bg1"/>
            </a:solid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p:cNvSpPr txBox="1"/>
          <p:nvPr/>
        </p:nvSpPr>
        <p:spPr>
          <a:xfrm>
            <a:off x="322441" y="1975280"/>
            <a:ext cx="8494721" cy="2677656"/>
          </a:xfrm>
          <a:prstGeom prst="rect">
            <a:avLst/>
          </a:prstGeom>
          <a:solidFill>
            <a:schemeClr val="accent4">
              <a:lumMod val="20000"/>
              <a:lumOff val="80000"/>
            </a:schemeClr>
          </a:solidFill>
          <a:ln w="76200">
            <a:solidFill>
              <a:schemeClr val="accent1"/>
            </a:solidFill>
          </a:ln>
        </p:spPr>
        <p:txBody>
          <a:bodyPr wrap="square" rtlCol="0">
            <a:spAutoFit/>
          </a:bodyPr>
          <a:lstStyle/>
          <a:p>
            <a:pPr algn="ctr"/>
            <a:endParaRPr lang="en-US" sz="3200" b="1" dirty="0" smtClean="0">
              <a:latin typeface="Cambria" charset="0"/>
              <a:ea typeface="Cambria" charset="0"/>
              <a:cs typeface="Cambria" charset="0"/>
            </a:endParaRPr>
          </a:p>
          <a:p>
            <a:pPr algn="ctr"/>
            <a:r>
              <a:rPr lang="en-US" sz="3200" b="1" dirty="0" smtClean="0">
                <a:latin typeface="Cambria" charset="0"/>
                <a:ea typeface="Cambria" charset="0"/>
                <a:cs typeface="Cambria" charset="0"/>
              </a:rPr>
              <a:t>The </a:t>
            </a:r>
            <a:r>
              <a:rPr lang="en-US" sz="3200" b="1" dirty="0">
                <a:solidFill>
                  <a:schemeClr val="accent5"/>
                </a:solidFill>
                <a:latin typeface="Cambria" charset="0"/>
                <a:ea typeface="Cambria" charset="0"/>
                <a:cs typeface="Cambria" charset="0"/>
              </a:rPr>
              <a:t>k</a:t>
            </a:r>
            <a:r>
              <a:rPr lang="en-US" sz="3200" b="1" dirty="0" smtClean="0">
                <a:solidFill>
                  <a:schemeClr val="accent5"/>
                </a:solidFill>
                <a:latin typeface="Cambria" charset="0"/>
                <a:ea typeface="Cambria" charset="0"/>
                <a:cs typeface="Cambria" charset="0"/>
              </a:rPr>
              <a:t>ey idea </a:t>
            </a:r>
            <a:r>
              <a:rPr lang="en-US" sz="3200" b="1" dirty="0" smtClean="0">
                <a:latin typeface="Cambria" charset="0"/>
                <a:ea typeface="Cambria" charset="0"/>
                <a:cs typeface="Cambria" charset="0"/>
              </a:rPr>
              <a:t>is to compose a PUF response using the DRAM cells that fail </a:t>
            </a:r>
          </a:p>
          <a:p>
            <a:pPr algn="ctr"/>
            <a:r>
              <a:rPr lang="en-US" sz="3200" b="1" dirty="0" smtClean="0">
                <a:latin typeface="Cambria" charset="0"/>
                <a:ea typeface="Cambria" charset="0"/>
                <a:cs typeface="Cambria" charset="0"/>
              </a:rPr>
              <a:t>with </a:t>
            </a:r>
            <a:r>
              <a:rPr lang="en-US" sz="3200" b="1" dirty="0" smtClean="0">
                <a:solidFill>
                  <a:srgbClr val="C00000"/>
                </a:solidFill>
                <a:latin typeface="Cambria" charset="0"/>
                <a:ea typeface="Cambria" charset="0"/>
                <a:cs typeface="Cambria" charset="0"/>
              </a:rPr>
              <a:t>high probability </a:t>
            </a:r>
          </a:p>
          <a:p>
            <a:pPr algn="ctr"/>
            <a:endParaRPr lang="en-US" sz="4000" b="1" dirty="0" smtClean="0">
              <a:latin typeface="Cambria" charset="0"/>
              <a:ea typeface="Cambria" charset="0"/>
              <a:cs typeface="Cambria" charset="0"/>
            </a:endParaRPr>
          </a:p>
        </p:txBody>
      </p:sp>
    </p:spTree>
    <p:extLst>
      <p:ext uri="{BB962C8B-B14F-4D97-AF65-F5344CB8AC3E}">
        <p14:creationId xmlns:p14="http://schemas.microsoft.com/office/powerpoint/2010/main" val="16133738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a:xfrm>
            <a:off x="4265811" y="3412481"/>
            <a:ext cx="1399" cy="2835909"/>
          </a:xfrm>
          <a:prstGeom prst="line">
            <a:avLst/>
          </a:prstGeom>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rot="10800000" flipV="1">
            <a:off x="-1436914" y="5352522"/>
            <a:ext cx="4422090" cy="646331"/>
          </a:xfrm>
          <a:prstGeom prst="rect">
            <a:avLst/>
          </a:prstGeom>
          <a:noFill/>
        </p:spPr>
        <p:txBody>
          <a:bodyPr wrap="square" rtlCol="0">
            <a:spAutoFit/>
          </a:bodyPr>
          <a:lstStyle/>
          <a:p>
            <a:r>
              <a:rPr lang="en-US" sz="3600" b="1" dirty="0" smtClean="0"/>
              <a:t>1  0  1  0  1  0  0  1  0  0</a:t>
            </a:r>
            <a:endParaRPr lang="en-US" sz="3600" b="1" dirty="0"/>
          </a:p>
        </p:txBody>
      </p:sp>
      <p:sp>
        <p:nvSpPr>
          <p:cNvPr id="2" name="Title 1"/>
          <p:cNvSpPr>
            <a:spLocks noGrp="1"/>
          </p:cNvSpPr>
          <p:nvPr>
            <p:ph type="title"/>
          </p:nvPr>
        </p:nvSpPr>
        <p:spPr/>
        <p:txBody>
          <a:bodyPr/>
          <a:lstStyle/>
          <a:p>
            <a:r>
              <a:rPr lang="en-US" sz="4400" b="1" dirty="0" smtClean="0"/>
              <a:t>Evaluating a DRAM Latency PUF</a:t>
            </a:r>
            <a:endParaRPr lang="en-US" sz="4400" b="1" dirty="0"/>
          </a:p>
        </p:txBody>
      </p:sp>
      <p:sp>
        <p:nvSpPr>
          <p:cNvPr id="3" name="Content Placeholder 2"/>
          <p:cNvSpPr>
            <a:spLocks noGrp="1"/>
          </p:cNvSpPr>
          <p:nvPr>
            <p:ph idx="1"/>
          </p:nvPr>
        </p:nvSpPr>
        <p:spPr>
          <a:xfrm>
            <a:off x="304799" y="911224"/>
            <a:ext cx="8758813" cy="2392415"/>
          </a:xfrm>
        </p:spPr>
        <p:txBody>
          <a:bodyPr/>
          <a:lstStyle/>
          <a:p>
            <a:pPr marL="0" indent="0">
              <a:buNone/>
            </a:pPr>
            <a:r>
              <a:rPr lang="en-US" sz="2800" dirty="0" smtClean="0"/>
              <a:t>Determine whether a </a:t>
            </a:r>
            <a:r>
              <a:rPr lang="en-US" sz="2800" b="1" dirty="0" smtClean="0">
                <a:solidFill>
                  <a:schemeClr val="accent5"/>
                </a:solidFill>
              </a:rPr>
              <a:t>single cell’s location </a:t>
            </a:r>
            <a:r>
              <a:rPr lang="en-US" sz="2800" dirty="0" smtClean="0"/>
              <a:t>should be included in a DRAM latency PUF response</a:t>
            </a:r>
          </a:p>
          <a:p>
            <a:pPr marL="0" indent="0">
              <a:buNone/>
            </a:pPr>
            <a:r>
              <a:rPr lang="en-US" sz="2800" dirty="0" smtClean="0"/>
              <a:t>- </a:t>
            </a:r>
            <a:r>
              <a:rPr lang="en-US" sz="2800" b="1" dirty="0" smtClean="0">
                <a:solidFill>
                  <a:schemeClr val="accent6">
                    <a:lumMod val="50000"/>
                  </a:schemeClr>
                </a:solidFill>
              </a:rPr>
              <a:t>Include</a:t>
            </a:r>
            <a:r>
              <a:rPr lang="en-US" sz="2800" dirty="0" smtClean="0"/>
              <a:t> if the cell </a:t>
            </a:r>
            <a:r>
              <a:rPr lang="en-US" sz="2800" b="1" dirty="0" smtClean="0">
                <a:solidFill>
                  <a:srgbClr val="C00000"/>
                </a:solidFill>
              </a:rPr>
              <a:t>fails</a:t>
            </a:r>
            <a:r>
              <a:rPr lang="en-US" sz="2800" dirty="0" smtClean="0"/>
              <a:t> with a probability greater than a </a:t>
            </a:r>
            <a:r>
              <a:rPr lang="en-US" sz="2800" b="1" dirty="0" smtClean="0">
                <a:solidFill>
                  <a:schemeClr val="accent5"/>
                </a:solidFill>
              </a:rPr>
              <a:t>chosen</a:t>
            </a:r>
            <a:r>
              <a:rPr lang="en-US" sz="2800" dirty="0" smtClean="0">
                <a:solidFill>
                  <a:schemeClr val="accent5"/>
                </a:solidFill>
              </a:rPr>
              <a:t> </a:t>
            </a:r>
            <a:r>
              <a:rPr lang="en-US" sz="2800" b="1" dirty="0" smtClean="0">
                <a:solidFill>
                  <a:schemeClr val="accent5"/>
                </a:solidFill>
              </a:rPr>
              <a:t>threshold </a:t>
            </a:r>
            <a:r>
              <a:rPr lang="en-US" sz="2800" dirty="0" smtClean="0"/>
              <a:t>when accessed with a reduced </a:t>
            </a:r>
            <a:r>
              <a:rPr lang="en-US" sz="2800" b="1" dirty="0" err="1" smtClean="0"/>
              <a:t>t</a:t>
            </a:r>
            <a:r>
              <a:rPr lang="en-US" sz="2800" b="1" baseline="-25000" dirty="0" err="1" smtClean="0"/>
              <a:t>RCD</a:t>
            </a:r>
            <a:endParaRPr lang="en-US" sz="2800" b="1" baseline="-25000" dirty="0">
              <a:solidFill>
                <a:schemeClr val="accent5"/>
              </a:solidFill>
            </a:endParaRPr>
          </a:p>
        </p:txBody>
      </p:sp>
      <p:cxnSp>
        <p:nvCxnSpPr>
          <p:cNvPr id="8" name="Straight Connector 7"/>
          <p:cNvCxnSpPr/>
          <p:nvPr/>
        </p:nvCxnSpPr>
        <p:spPr>
          <a:xfrm flipV="1">
            <a:off x="2181363" y="3985524"/>
            <a:ext cx="2343" cy="1416420"/>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462963" y="4693734"/>
            <a:ext cx="1436800" cy="684"/>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1719075" y="4291424"/>
            <a:ext cx="880470" cy="834117"/>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t>1</a:t>
            </a:r>
            <a:endParaRPr lang="en-US" sz="4000" b="1" dirty="0"/>
          </a:p>
        </p:txBody>
      </p:sp>
      <p:sp>
        <p:nvSpPr>
          <p:cNvPr id="13" name="TextBox 12"/>
          <p:cNvSpPr txBox="1"/>
          <p:nvPr/>
        </p:nvSpPr>
        <p:spPr>
          <a:xfrm>
            <a:off x="77894" y="3241271"/>
            <a:ext cx="4146007" cy="584775"/>
          </a:xfrm>
          <a:prstGeom prst="rect">
            <a:avLst/>
          </a:prstGeom>
          <a:noFill/>
        </p:spPr>
        <p:txBody>
          <a:bodyPr wrap="none" rtlCol="0">
            <a:spAutoFit/>
          </a:bodyPr>
          <a:lstStyle/>
          <a:p>
            <a:r>
              <a:rPr lang="en-US" sz="3200" b="1" dirty="0" smtClean="0">
                <a:solidFill>
                  <a:schemeClr val="accent5"/>
                </a:solidFill>
              </a:rPr>
              <a:t>Chosen Threshold: 50%</a:t>
            </a:r>
            <a:endParaRPr lang="en-US" sz="3200" dirty="0">
              <a:solidFill>
                <a:schemeClr val="accent5"/>
              </a:solidFill>
            </a:endParaRPr>
          </a:p>
        </p:txBody>
      </p:sp>
      <p:sp>
        <p:nvSpPr>
          <p:cNvPr id="14" name="Rounded Rectangle 13"/>
          <p:cNvSpPr/>
          <p:nvPr/>
        </p:nvSpPr>
        <p:spPr>
          <a:xfrm>
            <a:off x="1462963" y="5391695"/>
            <a:ext cx="1436800" cy="58419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smtClean="0">
                <a:solidFill>
                  <a:schemeClr val="bg1">
                    <a:lumMod val="65000"/>
                  </a:schemeClr>
                </a:solidFill>
              </a:rPr>
              <a:t>SA</a:t>
            </a:r>
            <a:endParaRPr lang="en-US" b="1" dirty="0">
              <a:solidFill>
                <a:schemeClr val="bg1">
                  <a:lumMod val="65000"/>
                </a:schemeClr>
              </a:solidFill>
            </a:endParaRPr>
          </a:p>
        </p:txBody>
      </p:sp>
      <p:sp>
        <p:nvSpPr>
          <p:cNvPr id="35" name="Rectangle 34"/>
          <p:cNvSpPr/>
          <p:nvPr/>
        </p:nvSpPr>
        <p:spPr>
          <a:xfrm>
            <a:off x="-673203" y="5352522"/>
            <a:ext cx="2116991" cy="6116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rot="10800000" flipV="1">
            <a:off x="4569802" y="7459886"/>
            <a:ext cx="7022019" cy="646331"/>
          </a:xfrm>
          <a:prstGeom prst="rect">
            <a:avLst/>
          </a:prstGeom>
          <a:noFill/>
        </p:spPr>
        <p:txBody>
          <a:bodyPr wrap="square" rtlCol="0">
            <a:spAutoFit/>
          </a:bodyPr>
          <a:lstStyle/>
          <a:p>
            <a:r>
              <a:rPr lang="en-US" sz="3600" b="1" dirty="0" smtClean="0"/>
              <a:t>1  0  1  0  1  0  0  1  0  0</a:t>
            </a:r>
            <a:endParaRPr lang="en-US" sz="3600" b="1" dirty="0"/>
          </a:p>
        </p:txBody>
      </p:sp>
      <p:sp>
        <p:nvSpPr>
          <p:cNvPr id="41" name="TextBox 40"/>
          <p:cNvSpPr txBox="1"/>
          <p:nvPr/>
        </p:nvSpPr>
        <p:spPr>
          <a:xfrm>
            <a:off x="4349387" y="3241271"/>
            <a:ext cx="5034103" cy="584775"/>
          </a:xfrm>
          <a:prstGeom prst="rect">
            <a:avLst/>
          </a:prstGeom>
          <a:noFill/>
        </p:spPr>
        <p:txBody>
          <a:bodyPr wrap="square" rtlCol="0">
            <a:spAutoFit/>
          </a:bodyPr>
          <a:lstStyle/>
          <a:p>
            <a:r>
              <a:rPr lang="en-US" sz="3200" b="1" dirty="0" smtClean="0">
                <a:solidFill>
                  <a:schemeClr val="accent5"/>
                </a:solidFill>
              </a:rPr>
              <a:t>This Cell’s Failure Rate: 60%</a:t>
            </a:r>
            <a:endParaRPr lang="en-US" sz="3200" dirty="0">
              <a:solidFill>
                <a:schemeClr val="accent5"/>
              </a:solidFill>
            </a:endParaRPr>
          </a:p>
        </p:txBody>
      </p:sp>
      <p:sp>
        <p:nvSpPr>
          <p:cNvPr id="42" name="TextBox 41"/>
          <p:cNvSpPr txBox="1"/>
          <p:nvPr/>
        </p:nvSpPr>
        <p:spPr>
          <a:xfrm>
            <a:off x="4349387" y="3880247"/>
            <a:ext cx="4794613" cy="1384995"/>
          </a:xfrm>
          <a:prstGeom prst="rect">
            <a:avLst/>
          </a:prstGeom>
          <a:noFill/>
        </p:spPr>
        <p:txBody>
          <a:bodyPr wrap="square" rtlCol="0">
            <a:spAutoFit/>
          </a:bodyPr>
          <a:lstStyle/>
          <a:p>
            <a:r>
              <a:rPr lang="en-US" sz="2800" b="1" dirty="0" smtClean="0"/>
              <a:t>Failure rate is </a:t>
            </a:r>
            <a:r>
              <a:rPr lang="en-US" sz="2800" b="1" dirty="0" smtClean="0">
                <a:solidFill>
                  <a:schemeClr val="accent6"/>
                </a:solidFill>
              </a:rPr>
              <a:t>greater</a:t>
            </a:r>
            <a:r>
              <a:rPr lang="en-US" sz="2800" b="1" dirty="0" smtClean="0"/>
              <a:t> than the </a:t>
            </a:r>
            <a:r>
              <a:rPr lang="en-US" sz="2800" b="1" dirty="0" smtClean="0">
                <a:solidFill>
                  <a:schemeClr val="accent5"/>
                </a:solidFill>
              </a:rPr>
              <a:t>chosen threshold</a:t>
            </a:r>
            <a:r>
              <a:rPr lang="en-US" sz="2800" b="1" dirty="0" smtClean="0"/>
              <a:t>, so the cell’s location should be included</a:t>
            </a:r>
            <a:endParaRPr lang="en-US" sz="2800" dirty="0"/>
          </a:p>
        </p:txBody>
      </p:sp>
      <p:sp>
        <p:nvSpPr>
          <p:cNvPr id="45" name="TextBox 44"/>
          <p:cNvSpPr txBox="1"/>
          <p:nvPr/>
        </p:nvSpPr>
        <p:spPr>
          <a:xfrm>
            <a:off x="4751458" y="5426785"/>
            <a:ext cx="4831375" cy="646331"/>
          </a:xfrm>
          <a:prstGeom prst="rect">
            <a:avLst/>
          </a:prstGeom>
          <a:noFill/>
        </p:spPr>
        <p:txBody>
          <a:bodyPr wrap="square" rtlCol="0">
            <a:spAutoFit/>
          </a:bodyPr>
          <a:lstStyle/>
          <a:p>
            <a:r>
              <a:rPr lang="en-US" sz="3600" dirty="0" smtClean="0">
                <a:solidFill>
                  <a:srgbClr val="FF0000"/>
                </a:solidFill>
              </a:rPr>
              <a:t>✘    ✘    ✘✘    ✘✘</a:t>
            </a:r>
            <a:endParaRPr lang="en-US" sz="3600" dirty="0"/>
          </a:p>
        </p:txBody>
      </p:sp>
    </p:spTree>
    <p:extLst>
      <p:ext uri="{BB962C8B-B14F-4D97-AF65-F5344CB8AC3E}">
        <p14:creationId xmlns:p14="http://schemas.microsoft.com/office/powerpoint/2010/main" val="527181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0" presetClass="path" presetSubtype="0" accel="50000" decel="50000" fill="hold" grpId="0" nodeType="clickEffect">
                                  <p:stCondLst>
                                    <p:cond delay="0"/>
                                  </p:stCondLst>
                                  <p:childTnLst>
                                    <p:animMotion origin="layout" path="M 1.38889E-6 0.01296 L 0.64167 0.01064 " pathEditMode="relative" rAng="0" ptsTypes="AA">
                                      <p:cBhvr>
                                        <p:cTn id="32" dur="2000" fill="hold"/>
                                        <p:tgtEl>
                                          <p:spTgt spid="34"/>
                                        </p:tgtEl>
                                        <p:attrNameLst>
                                          <p:attrName>ppt_x</p:attrName>
                                          <p:attrName>ppt_y</p:attrName>
                                        </p:attrNameLst>
                                      </p:cBhvr>
                                      <p:rCtr x="32083" y="-116"/>
                                    </p:animMotion>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 nodeType="click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4" grpId="1"/>
      <p:bldP spid="3" grpId="0" build="p"/>
      <p:bldP spid="5" grpId="0" animBg="1"/>
      <p:bldP spid="13" grpId="0"/>
      <p:bldP spid="14" grpId="0" animBg="1"/>
      <p:bldP spid="35" grpId="0" animBg="1"/>
      <p:bldP spid="41" grpId="0"/>
      <p:bldP spid="42" grpId="1"/>
      <p:bldP spid="4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1261630" y="2781890"/>
            <a:ext cx="6753828" cy="314888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smtClean="0"/>
          </a:p>
          <a:p>
            <a:pPr algn="ctr"/>
            <a:r>
              <a:rPr lang="en-US" sz="4000" b="1" dirty="0" smtClean="0">
                <a:solidFill>
                  <a:schemeClr val="accent4">
                    <a:lumMod val="40000"/>
                    <a:lumOff val="60000"/>
                  </a:schemeClr>
                </a:solidFill>
              </a:rPr>
              <a:t>PUF Response</a:t>
            </a:r>
          </a:p>
          <a:p>
            <a:pPr algn="ctr"/>
            <a:endParaRPr lang="en-US" sz="4000" b="1" dirty="0"/>
          </a:p>
          <a:p>
            <a:pPr algn="ctr"/>
            <a:endParaRPr lang="en-US" sz="4000" b="1" dirty="0" smtClean="0"/>
          </a:p>
          <a:p>
            <a:pPr algn="ctr"/>
            <a:endParaRPr lang="en-US" sz="4000" b="1" dirty="0"/>
          </a:p>
          <a:p>
            <a:pPr algn="ctr"/>
            <a:endParaRPr lang="en-US" sz="4000" b="1" dirty="0" smtClean="0"/>
          </a:p>
          <a:p>
            <a:pPr algn="ctr"/>
            <a:endParaRPr lang="en-US" sz="4000" b="1" dirty="0"/>
          </a:p>
        </p:txBody>
      </p:sp>
      <p:sp>
        <p:nvSpPr>
          <p:cNvPr id="2" name="Title 1"/>
          <p:cNvSpPr>
            <a:spLocks noGrp="1"/>
          </p:cNvSpPr>
          <p:nvPr>
            <p:ph type="title"/>
          </p:nvPr>
        </p:nvSpPr>
        <p:spPr/>
        <p:txBody>
          <a:bodyPr/>
          <a:lstStyle/>
          <a:p>
            <a:r>
              <a:rPr lang="en-US" sz="4400" b="1" dirty="0"/>
              <a:t>Evaluating a DRAM Latency PUF</a:t>
            </a:r>
          </a:p>
        </p:txBody>
      </p:sp>
      <p:sp>
        <p:nvSpPr>
          <p:cNvPr id="3" name="Content Placeholder 2"/>
          <p:cNvSpPr>
            <a:spLocks noGrp="1"/>
          </p:cNvSpPr>
          <p:nvPr>
            <p:ph idx="1"/>
          </p:nvPr>
        </p:nvSpPr>
        <p:spPr>
          <a:xfrm>
            <a:off x="75991" y="803652"/>
            <a:ext cx="8987622" cy="1747843"/>
          </a:xfrm>
        </p:spPr>
        <p:txBody>
          <a:bodyPr/>
          <a:lstStyle/>
          <a:p>
            <a:r>
              <a:rPr lang="en-US" sz="2800" dirty="0" smtClean="0">
                <a:latin typeface="Cambria" charset="0"/>
                <a:ea typeface="Cambria" charset="0"/>
                <a:cs typeface="Cambria" charset="0"/>
              </a:rPr>
              <a:t>We </a:t>
            </a:r>
            <a:r>
              <a:rPr lang="en-US" sz="2800" dirty="0">
                <a:latin typeface="Cambria" charset="0"/>
                <a:ea typeface="Cambria" charset="0"/>
                <a:cs typeface="Cambria" charset="0"/>
              </a:rPr>
              <a:t>induce latency failures </a:t>
            </a:r>
            <a:r>
              <a:rPr lang="en-US" sz="2800" b="1" dirty="0" smtClean="0">
                <a:solidFill>
                  <a:schemeClr val="accent5"/>
                </a:solidFill>
                <a:latin typeface="Cambria" charset="0"/>
                <a:ea typeface="Cambria" charset="0"/>
                <a:cs typeface="Cambria" charset="0"/>
              </a:rPr>
              <a:t>100 times </a:t>
            </a:r>
            <a:r>
              <a:rPr lang="en-US" sz="2800" dirty="0" smtClean="0">
                <a:latin typeface="Cambria" charset="0"/>
                <a:ea typeface="Cambria" charset="0"/>
                <a:cs typeface="Cambria" charset="0"/>
              </a:rPr>
              <a:t>and </a:t>
            </a:r>
            <a:r>
              <a:rPr lang="en-US" sz="2800" dirty="0">
                <a:latin typeface="Cambria" charset="0"/>
                <a:ea typeface="Cambria" charset="0"/>
                <a:cs typeface="Cambria" charset="0"/>
              </a:rPr>
              <a:t>use a </a:t>
            </a:r>
            <a:r>
              <a:rPr lang="en-US" sz="2800" b="1" dirty="0">
                <a:solidFill>
                  <a:schemeClr val="accent5"/>
                </a:solidFill>
                <a:latin typeface="Cambria" charset="0"/>
                <a:ea typeface="Cambria" charset="0"/>
                <a:cs typeface="Cambria" charset="0"/>
              </a:rPr>
              <a:t>threshold </a:t>
            </a:r>
            <a:r>
              <a:rPr lang="en-US" sz="2800" b="1" dirty="0" smtClean="0">
                <a:solidFill>
                  <a:schemeClr val="accent5"/>
                </a:solidFill>
                <a:latin typeface="Cambria" charset="0"/>
                <a:ea typeface="Cambria" charset="0"/>
                <a:cs typeface="Cambria" charset="0"/>
              </a:rPr>
              <a:t>of </a:t>
            </a:r>
            <a:r>
              <a:rPr lang="en-US" sz="2800" b="1" dirty="0">
                <a:solidFill>
                  <a:schemeClr val="accent5"/>
                </a:solidFill>
                <a:latin typeface="Cambria" charset="0"/>
                <a:ea typeface="Cambria" charset="0"/>
                <a:cs typeface="Cambria" charset="0"/>
              </a:rPr>
              <a:t>10% </a:t>
            </a:r>
            <a:r>
              <a:rPr lang="en-US" sz="2800" dirty="0">
                <a:latin typeface="Cambria" charset="0"/>
                <a:ea typeface="Cambria" charset="0"/>
                <a:cs typeface="Cambria" charset="0"/>
              </a:rPr>
              <a:t>(i.e., use cells that fail &gt; 10 times</a:t>
            </a:r>
            <a:r>
              <a:rPr lang="en-US" sz="2800" dirty="0" smtClean="0">
                <a:latin typeface="Cambria" charset="0"/>
                <a:ea typeface="Cambria" charset="0"/>
                <a:cs typeface="Cambria" charset="0"/>
              </a:rPr>
              <a:t>)</a:t>
            </a:r>
          </a:p>
          <a:p>
            <a:r>
              <a:rPr lang="en-US" sz="2800" dirty="0" smtClean="0">
                <a:latin typeface="Cambria" charset="0"/>
                <a:ea typeface="Cambria" charset="0"/>
                <a:cs typeface="Cambria" charset="0"/>
              </a:rPr>
              <a:t>We do this for every cell in a continuous </a:t>
            </a:r>
            <a:r>
              <a:rPr lang="en-US" sz="2800" b="1" dirty="0" smtClean="0">
                <a:solidFill>
                  <a:srgbClr val="7030A0"/>
                </a:solidFill>
                <a:latin typeface="Cambria" charset="0"/>
                <a:ea typeface="Cambria" charset="0"/>
                <a:cs typeface="Cambria" charset="0"/>
              </a:rPr>
              <a:t>8KiB</a:t>
            </a:r>
            <a:r>
              <a:rPr lang="en-US" sz="2800" dirty="0" smtClean="0">
                <a:latin typeface="Cambria" charset="0"/>
                <a:ea typeface="Cambria" charset="0"/>
                <a:cs typeface="Cambria" charset="0"/>
              </a:rPr>
              <a:t> memory region, that we refer to as a </a:t>
            </a:r>
            <a:r>
              <a:rPr lang="en-US" sz="2800" b="1" dirty="0" smtClean="0">
                <a:solidFill>
                  <a:schemeClr val="accent5"/>
                </a:solidFill>
                <a:latin typeface="Cambria" charset="0"/>
                <a:ea typeface="Cambria" charset="0"/>
                <a:cs typeface="Cambria" charset="0"/>
              </a:rPr>
              <a:t>PUF memory segment</a:t>
            </a:r>
          </a:p>
          <a:p>
            <a:endParaRPr lang="en-US" sz="2800" dirty="0">
              <a:latin typeface="Cambria" charset="0"/>
              <a:ea typeface="Cambria" charset="0"/>
              <a:cs typeface="Cambria" charset="0"/>
            </a:endParaRPr>
          </a:p>
          <a:p>
            <a:pPr algn="ctr"/>
            <a:endParaRPr lang="tr-TR" sz="2800" b="1" dirty="0">
              <a:latin typeface="Cambria" charset="0"/>
              <a:ea typeface="Cambria" charset="0"/>
              <a:cs typeface="Cambria" charset="0"/>
            </a:endParaRPr>
          </a:p>
        </p:txBody>
      </p:sp>
      <p:sp>
        <p:nvSpPr>
          <p:cNvPr id="29" name="Rounded Rectangle 28"/>
          <p:cNvSpPr/>
          <p:nvPr/>
        </p:nvSpPr>
        <p:spPr>
          <a:xfrm>
            <a:off x="1010958" y="3541237"/>
            <a:ext cx="383855" cy="2265404"/>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800" dirty="0" smtClean="0">
                <a:solidFill>
                  <a:schemeClr val="bg1">
                    <a:lumMod val="65000"/>
                  </a:schemeClr>
                </a:solidFill>
              </a:rPr>
              <a:t>Row Decoder</a:t>
            </a:r>
            <a:endParaRPr lang="en-US" sz="2800" dirty="0">
              <a:solidFill>
                <a:schemeClr val="bg1">
                  <a:lumMod val="65000"/>
                </a:schemeClr>
              </a:solidFill>
            </a:endParaRPr>
          </a:p>
        </p:txBody>
      </p:sp>
      <p:grpSp>
        <p:nvGrpSpPr>
          <p:cNvPr id="30" name="Group 29"/>
          <p:cNvGrpSpPr/>
          <p:nvPr/>
        </p:nvGrpSpPr>
        <p:grpSpPr>
          <a:xfrm>
            <a:off x="1393028" y="3263671"/>
            <a:ext cx="6756400" cy="2832850"/>
            <a:chOff x="1094298" y="3173501"/>
            <a:chExt cx="7281509" cy="3227302"/>
          </a:xfrm>
        </p:grpSpPr>
        <p:cxnSp>
          <p:nvCxnSpPr>
            <p:cNvPr id="31" name="Straight Connector 30"/>
            <p:cNvCxnSpPr/>
            <p:nvPr/>
          </p:nvCxnSpPr>
          <p:spPr>
            <a:xfrm>
              <a:off x="1107985" y="4740572"/>
              <a:ext cx="7267822" cy="0"/>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096222" y="5677428"/>
              <a:ext cx="7276813" cy="6195"/>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094298" y="3778425"/>
              <a:ext cx="7278737" cy="4681"/>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2662517"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3603811"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4616822"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562983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6624916"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7584139"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170329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8" name="Oval 47"/>
            <p:cNvSpPr/>
            <p:nvPr/>
          </p:nvSpPr>
          <p:spPr>
            <a:xfrm>
              <a:off x="5120500" y="3301777"/>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6133523" y="5202299"/>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7109328" y="4252038"/>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3114717" y="3299015"/>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2165817" y="5202299"/>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6181960" y="3343836"/>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3178840" y="4303065"/>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1265397" y="5256087"/>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5182973" y="5265051"/>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2233585" y="3355569"/>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4224086" y="4365802"/>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7215805" y="5318837"/>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1309942" y="3415542"/>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Oval 60"/>
            <p:cNvSpPr/>
            <p:nvPr/>
          </p:nvSpPr>
          <p:spPr>
            <a:xfrm>
              <a:off x="4247154" y="3433471"/>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6263068" y="4374782"/>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2295363" y="4383732"/>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5282129" y="4414347"/>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3271114" y="5364607"/>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7270956" y="3470274"/>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1404372" y="4446499"/>
              <a:ext cx="563218" cy="555814"/>
            </a:xfrm>
            <a:prstGeom prst="ellipse">
              <a:avLst/>
            </a:prstGeom>
            <a:solidFill>
              <a:srgbClr val="FF0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4310449" y="5408484"/>
              <a:ext cx="563218" cy="555814"/>
            </a:xfrm>
            <a:prstGeom prst="ellipse">
              <a:avLst/>
            </a:prstGeom>
            <a:solidFill>
              <a:srgbClr val="FF0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Group 68"/>
          <p:cNvGrpSpPr/>
          <p:nvPr/>
        </p:nvGrpSpPr>
        <p:grpSpPr>
          <a:xfrm>
            <a:off x="1466724" y="5996183"/>
            <a:ext cx="6388029" cy="329754"/>
            <a:chOff x="1350046" y="6424274"/>
            <a:chExt cx="6388029" cy="329754"/>
          </a:xfrm>
        </p:grpSpPr>
        <p:sp>
          <p:nvSpPr>
            <p:cNvPr id="70" name="Rounded Rectangle 69"/>
            <p:cNvSpPr/>
            <p:nvPr/>
          </p:nvSpPr>
          <p:spPr>
            <a:xfrm>
              <a:off x="6835928" y="6424274"/>
              <a:ext cx="90214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dirty="0" smtClean="0">
                  <a:solidFill>
                    <a:schemeClr val="bg1">
                      <a:lumMod val="65000"/>
                    </a:schemeClr>
                  </a:solidFill>
                </a:rPr>
                <a:t>SA</a:t>
              </a:r>
              <a:endParaRPr lang="en-US" dirty="0">
                <a:solidFill>
                  <a:schemeClr val="bg1">
                    <a:lumMod val="65000"/>
                  </a:schemeClr>
                </a:solidFill>
              </a:endParaRPr>
            </a:p>
          </p:txBody>
        </p:sp>
        <p:sp>
          <p:nvSpPr>
            <p:cNvPr id="71" name="Rounded Rectangle 70"/>
            <p:cNvSpPr/>
            <p:nvPr/>
          </p:nvSpPr>
          <p:spPr>
            <a:xfrm>
              <a:off x="5908916" y="643014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dirty="0" smtClean="0">
                  <a:solidFill>
                    <a:schemeClr val="bg1">
                      <a:lumMod val="65000"/>
                    </a:schemeClr>
                  </a:solidFill>
                </a:rPr>
                <a:t>SA</a:t>
              </a:r>
              <a:endParaRPr lang="en-US" dirty="0">
                <a:solidFill>
                  <a:schemeClr val="bg1">
                    <a:lumMod val="65000"/>
                  </a:schemeClr>
                </a:solidFill>
              </a:endParaRPr>
            </a:p>
          </p:txBody>
        </p:sp>
        <p:sp>
          <p:nvSpPr>
            <p:cNvPr id="72" name="Rounded Rectangle 71"/>
            <p:cNvSpPr/>
            <p:nvPr/>
          </p:nvSpPr>
          <p:spPr>
            <a:xfrm>
              <a:off x="4988210" y="6437525"/>
              <a:ext cx="92070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dirty="0" smtClean="0">
                  <a:solidFill>
                    <a:schemeClr val="bg1">
                      <a:lumMod val="65000"/>
                    </a:schemeClr>
                  </a:solidFill>
                </a:rPr>
                <a:t>SA</a:t>
              </a:r>
              <a:endParaRPr lang="en-US" dirty="0">
                <a:solidFill>
                  <a:schemeClr val="bg1">
                    <a:lumMod val="65000"/>
                  </a:schemeClr>
                </a:solidFill>
              </a:endParaRPr>
            </a:p>
          </p:txBody>
        </p:sp>
        <p:sp>
          <p:nvSpPr>
            <p:cNvPr id="73" name="Rounded Rectangle 72"/>
            <p:cNvSpPr/>
            <p:nvPr/>
          </p:nvSpPr>
          <p:spPr>
            <a:xfrm>
              <a:off x="4055208" y="643752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dirty="0" smtClean="0">
                  <a:solidFill>
                    <a:schemeClr val="bg1">
                      <a:lumMod val="65000"/>
                    </a:schemeClr>
                  </a:solidFill>
                </a:rPr>
                <a:t>SA</a:t>
              </a:r>
              <a:endParaRPr lang="en-US" dirty="0">
                <a:solidFill>
                  <a:schemeClr val="bg1">
                    <a:lumMod val="65000"/>
                  </a:schemeClr>
                </a:solidFill>
              </a:endParaRPr>
            </a:p>
          </p:txBody>
        </p:sp>
        <p:sp>
          <p:nvSpPr>
            <p:cNvPr id="74" name="Rounded Rectangle 73"/>
            <p:cNvSpPr/>
            <p:nvPr/>
          </p:nvSpPr>
          <p:spPr>
            <a:xfrm>
              <a:off x="3190941" y="6437525"/>
              <a:ext cx="87687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dirty="0" smtClean="0">
                  <a:solidFill>
                    <a:schemeClr val="bg1">
                      <a:lumMod val="65000"/>
                    </a:schemeClr>
                  </a:solidFill>
                </a:rPr>
                <a:t>SA</a:t>
              </a:r>
              <a:endParaRPr lang="en-US" dirty="0">
                <a:solidFill>
                  <a:schemeClr val="bg1">
                    <a:lumMod val="65000"/>
                  </a:schemeClr>
                </a:solidFill>
              </a:endParaRPr>
            </a:p>
          </p:txBody>
        </p:sp>
        <p:sp>
          <p:nvSpPr>
            <p:cNvPr id="75" name="Rounded Rectangle 74"/>
            <p:cNvSpPr/>
            <p:nvPr/>
          </p:nvSpPr>
          <p:spPr>
            <a:xfrm>
              <a:off x="2256841" y="6437525"/>
              <a:ext cx="940181"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dirty="0" smtClean="0">
                  <a:solidFill>
                    <a:schemeClr val="bg1">
                      <a:lumMod val="65000"/>
                    </a:schemeClr>
                  </a:solidFill>
                </a:rPr>
                <a:t>SA</a:t>
              </a:r>
              <a:endParaRPr lang="en-US" dirty="0">
                <a:solidFill>
                  <a:schemeClr val="bg1">
                    <a:lumMod val="65000"/>
                  </a:schemeClr>
                </a:solidFill>
              </a:endParaRPr>
            </a:p>
          </p:txBody>
        </p:sp>
        <p:sp>
          <p:nvSpPr>
            <p:cNvPr id="76" name="Rounded Rectangle 75"/>
            <p:cNvSpPr/>
            <p:nvPr/>
          </p:nvSpPr>
          <p:spPr>
            <a:xfrm>
              <a:off x="1350046" y="6437525"/>
              <a:ext cx="911892"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dirty="0" smtClean="0">
                  <a:solidFill>
                    <a:schemeClr val="bg1">
                      <a:lumMod val="65000"/>
                    </a:schemeClr>
                  </a:solidFill>
                </a:rPr>
                <a:t>SA</a:t>
              </a:r>
              <a:endParaRPr lang="en-US" dirty="0">
                <a:solidFill>
                  <a:schemeClr val="bg1">
                    <a:lumMod val="65000"/>
                  </a:schemeClr>
                </a:solidFill>
              </a:endParaRPr>
            </a:p>
          </p:txBody>
        </p:sp>
      </p:grpSp>
      <p:sp>
        <p:nvSpPr>
          <p:cNvPr id="8" name="TextBox 7"/>
          <p:cNvSpPr txBox="1"/>
          <p:nvPr/>
        </p:nvSpPr>
        <p:spPr>
          <a:xfrm>
            <a:off x="1685143" y="3407481"/>
            <a:ext cx="6157455" cy="2431435"/>
          </a:xfrm>
          <a:prstGeom prst="rect">
            <a:avLst/>
          </a:prstGeom>
          <a:noFill/>
        </p:spPr>
        <p:txBody>
          <a:bodyPr wrap="none" rtlCol="0">
            <a:spAutoFit/>
          </a:bodyPr>
          <a:lstStyle/>
          <a:p>
            <a:pPr>
              <a:spcAft>
                <a:spcPts val="1200"/>
              </a:spcAft>
            </a:pPr>
            <a:r>
              <a:rPr lang="en-US" sz="4400" b="1" dirty="0" smtClean="0">
                <a:solidFill>
                  <a:schemeClr val="bg1"/>
                </a:solidFill>
              </a:rPr>
              <a:t>0     0     0     1     0     0     1</a:t>
            </a:r>
          </a:p>
          <a:p>
            <a:pPr>
              <a:spcAft>
                <a:spcPts val="1200"/>
              </a:spcAft>
            </a:pPr>
            <a:r>
              <a:rPr lang="en-US" sz="4400" b="1" dirty="0" smtClean="0">
                <a:solidFill>
                  <a:schemeClr val="bg1"/>
                </a:solidFill>
              </a:rPr>
              <a:t>1     0     0     1     1     0     0</a:t>
            </a:r>
          </a:p>
          <a:p>
            <a:pPr>
              <a:spcAft>
                <a:spcPts val="1200"/>
              </a:spcAft>
            </a:pPr>
            <a:r>
              <a:rPr lang="en-US" sz="4400" b="1" dirty="0" smtClean="0">
                <a:solidFill>
                  <a:schemeClr val="bg1"/>
                </a:solidFill>
              </a:rPr>
              <a:t>0     0     1     1     0     0     0</a:t>
            </a:r>
            <a:endParaRPr lang="en-US" sz="4400" b="1" dirty="0">
              <a:solidFill>
                <a:schemeClr val="bg1"/>
              </a:solidFill>
            </a:endParaRPr>
          </a:p>
        </p:txBody>
      </p:sp>
      <p:sp>
        <p:nvSpPr>
          <p:cNvPr id="11" name="TextBox 10"/>
          <p:cNvSpPr txBox="1"/>
          <p:nvPr/>
        </p:nvSpPr>
        <p:spPr>
          <a:xfrm>
            <a:off x="1885101" y="2729733"/>
            <a:ext cx="5757538" cy="523220"/>
          </a:xfrm>
          <a:prstGeom prst="rect">
            <a:avLst/>
          </a:prstGeom>
          <a:noFill/>
        </p:spPr>
        <p:txBody>
          <a:bodyPr wrap="none" rtlCol="0">
            <a:spAutoFit/>
          </a:bodyPr>
          <a:lstStyle/>
          <a:p>
            <a:r>
              <a:rPr lang="en-US" sz="2800" b="1" dirty="0" smtClean="0"/>
              <a:t>Example 21-bit PUF memory segment</a:t>
            </a:r>
            <a:endParaRPr lang="en-US" sz="2800" b="1" dirty="0"/>
          </a:p>
        </p:txBody>
      </p:sp>
    </p:spTree>
    <p:extLst>
      <p:ext uri="{BB962C8B-B14F-4D97-AF65-F5344CB8AC3E}">
        <p14:creationId xmlns:p14="http://schemas.microsoft.com/office/powerpoint/2010/main" val="953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9"/>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500"/>
                                        <p:tgtEl>
                                          <p:spTgt spid="8"/>
                                        </p:tgtEl>
                                      </p:cBhvr>
                                    </p:animEffect>
                                  </p:childTnLst>
                                </p:cTn>
                              </p:par>
                              <p:par>
                                <p:cTn id="28" presetID="10" presetClass="entr" presetSubtype="0" fill="hold" grpId="0" nodeType="withEffect">
                                  <p:stCondLst>
                                    <p:cond delay="150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2000"/>
                                        <p:tgtEl>
                                          <p:spTgt spid="12"/>
                                        </p:tgtEl>
                                      </p:cBhvr>
                                    </p:animEffect>
                                  </p:childTnLst>
                                </p:cTn>
                              </p:par>
                              <p:par>
                                <p:cTn id="31" presetID="10" presetClass="exit" presetSubtype="0" fill="hold" nodeType="withEffect">
                                  <p:stCondLst>
                                    <p:cond delay="500"/>
                                  </p:stCondLst>
                                  <p:childTnLst>
                                    <p:animEffect transition="out" filter="fade">
                                      <p:cBhvr>
                                        <p:cTn id="32" dur="1500"/>
                                        <p:tgtEl>
                                          <p:spTgt spid="30"/>
                                        </p:tgtEl>
                                      </p:cBhvr>
                                    </p:animEffect>
                                    <p:set>
                                      <p:cBhvr>
                                        <p:cTn id="33" dur="1" fill="hold">
                                          <p:stCondLst>
                                            <p:cond delay="1499"/>
                                          </p:stCondLst>
                                        </p:cTn>
                                        <p:tgtEl>
                                          <p:spTgt spid="30"/>
                                        </p:tgtEl>
                                        <p:attrNameLst>
                                          <p:attrName>style.visibility</p:attrName>
                                        </p:attrNameLst>
                                      </p:cBhvr>
                                      <p:to>
                                        <p:strVal val="hidden"/>
                                      </p:to>
                                    </p:set>
                                  </p:childTnLst>
                                </p:cTn>
                              </p:par>
                              <p:par>
                                <p:cTn id="34" presetID="10" presetClass="exit" presetSubtype="0" fill="hold" grpId="2" nodeType="withEffect">
                                  <p:stCondLst>
                                    <p:cond delay="0"/>
                                  </p:stCondLst>
                                  <p:childTnLst>
                                    <p:animEffect transition="out" filter="fade">
                                      <p:cBhvr>
                                        <p:cTn id="35" dur="1000"/>
                                        <p:tgtEl>
                                          <p:spTgt spid="29"/>
                                        </p:tgtEl>
                                      </p:cBhvr>
                                    </p:animEffect>
                                    <p:set>
                                      <p:cBhvr>
                                        <p:cTn id="36" dur="1" fill="hold">
                                          <p:stCondLst>
                                            <p:cond delay="999"/>
                                          </p:stCondLst>
                                        </p:cTn>
                                        <p:tgtEl>
                                          <p:spTgt spid="29"/>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1000"/>
                                        <p:tgtEl>
                                          <p:spTgt spid="69"/>
                                        </p:tgtEl>
                                      </p:cBhvr>
                                    </p:animEffect>
                                    <p:set>
                                      <p:cBhvr>
                                        <p:cTn id="39" dur="1" fill="hold">
                                          <p:stCondLst>
                                            <p:cond delay="999"/>
                                          </p:stCondLst>
                                        </p:cTn>
                                        <p:tgtEl>
                                          <p:spTgt spid="69"/>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1000"/>
                                        <p:tgtEl>
                                          <p:spTgt spid="11"/>
                                        </p:tgtEl>
                                      </p:cBhvr>
                                    </p:animEffect>
                                    <p:set>
                                      <p:cBhvr>
                                        <p:cTn id="42" dur="1" fill="hold">
                                          <p:stCondLst>
                                            <p:cond delay="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build="p"/>
      <p:bldP spid="29" grpId="0" animBg="1"/>
      <p:bldP spid="29" grpId="1" animBg="1"/>
      <p:bldP spid="29" grpId="2" animBg="1"/>
      <p:bldP spid="8" grpId="0"/>
      <p:bldP spid="11" grpId="0"/>
      <p:bldP spid="11"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1261630" y="2781890"/>
            <a:ext cx="6753828" cy="314888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smtClean="0"/>
          </a:p>
          <a:p>
            <a:pPr algn="ctr"/>
            <a:r>
              <a:rPr lang="en-US" sz="4000" b="1" dirty="0" smtClean="0"/>
              <a:t>PUF Response</a:t>
            </a:r>
          </a:p>
          <a:p>
            <a:pPr algn="ctr"/>
            <a:endParaRPr lang="en-US" sz="4000" b="1" dirty="0"/>
          </a:p>
          <a:p>
            <a:pPr algn="ctr"/>
            <a:endParaRPr lang="en-US" sz="4000" b="1" dirty="0" smtClean="0"/>
          </a:p>
          <a:p>
            <a:pPr algn="ctr"/>
            <a:endParaRPr lang="en-US" sz="4000" b="1" dirty="0"/>
          </a:p>
          <a:p>
            <a:pPr algn="ctr"/>
            <a:endParaRPr lang="en-US" sz="4000" b="1" dirty="0" smtClean="0"/>
          </a:p>
          <a:p>
            <a:pPr algn="ctr"/>
            <a:endParaRPr lang="en-US" sz="4000" b="1" dirty="0"/>
          </a:p>
        </p:txBody>
      </p:sp>
      <p:sp>
        <p:nvSpPr>
          <p:cNvPr id="2" name="Title 1"/>
          <p:cNvSpPr>
            <a:spLocks noGrp="1"/>
          </p:cNvSpPr>
          <p:nvPr>
            <p:ph type="title"/>
          </p:nvPr>
        </p:nvSpPr>
        <p:spPr/>
        <p:txBody>
          <a:bodyPr/>
          <a:lstStyle/>
          <a:p>
            <a:r>
              <a:rPr lang="en-US" sz="4400" b="1" dirty="0"/>
              <a:t>Evaluating a DRAM Latency PUF</a:t>
            </a:r>
          </a:p>
        </p:txBody>
      </p:sp>
      <p:sp>
        <p:nvSpPr>
          <p:cNvPr id="3" name="Content Placeholder 2"/>
          <p:cNvSpPr>
            <a:spLocks noGrp="1"/>
          </p:cNvSpPr>
          <p:nvPr>
            <p:ph idx="1"/>
          </p:nvPr>
        </p:nvSpPr>
        <p:spPr>
          <a:xfrm>
            <a:off x="75991" y="803652"/>
            <a:ext cx="8987622" cy="1747843"/>
          </a:xfrm>
        </p:spPr>
        <p:txBody>
          <a:bodyPr/>
          <a:lstStyle/>
          <a:p>
            <a:r>
              <a:rPr lang="en-US" sz="2800" dirty="0" smtClean="0">
                <a:latin typeface="Cambria" charset="0"/>
                <a:ea typeface="Cambria" charset="0"/>
                <a:cs typeface="Cambria" charset="0"/>
              </a:rPr>
              <a:t>We </a:t>
            </a:r>
            <a:r>
              <a:rPr lang="en-US" sz="2800" dirty="0">
                <a:latin typeface="Cambria" charset="0"/>
                <a:ea typeface="Cambria" charset="0"/>
                <a:cs typeface="Cambria" charset="0"/>
              </a:rPr>
              <a:t>induce latency failures </a:t>
            </a:r>
            <a:r>
              <a:rPr lang="en-US" sz="2800" b="1" dirty="0" smtClean="0">
                <a:solidFill>
                  <a:schemeClr val="accent5"/>
                </a:solidFill>
                <a:latin typeface="Cambria" charset="0"/>
                <a:ea typeface="Cambria" charset="0"/>
                <a:cs typeface="Cambria" charset="0"/>
              </a:rPr>
              <a:t>100 times </a:t>
            </a:r>
            <a:r>
              <a:rPr lang="en-US" sz="2800" dirty="0" smtClean="0">
                <a:latin typeface="Cambria" charset="0"/>
                <a:ea typeface="Cambria" charset="0"/>
                <a:cs typeface="Cambria" charset="0"/>
              </a:rPr>
              <a:t>and </a:t>
            </a:r>
            <a:r>
              <a:rPr lang="en-US" sz="2800" dirty="0">
                <a:latin typeface="Cambria" charset="0"/>
                <a:ea typeface="Cambria" charset="0"/>
                <a:cs typeface="Cambria" charset="0"/>
              </a:rPr>
              <a:t>use a </a:t>
            </a:r>
            <a:r>
              <a:rPr lang="en-US" sz="2800" b="1" dirty="0">
                <a:solidFill>
                  <a:schemeClr val="accent5"/>
                </a:solidFill>
                <a:latin typeface="Cambria" charset="0"/>
                <a:ea typeface="Cambria" charset="0"/>
                <a:cs typeface="Cambria" charset="0"/>
              </a:rPr>
              <a:t>threshold </a:t>
            </a:r>
            <a:r>
              <a:rPr lang="en-US" sz="2800" b="1" dirty="0" smtClean="0">
                <a:solidFill>
                  <a:schemeClr val="accent5"/>
                </a:solidFill>
                <a:latin typeface="Cambria" charset="0"/>
                <a:ea typeface="Cambria" charset="0"/>
                <a:cs typeface="Cambria" charset="0"/>
              </a:rPr>
              <a:t>of </a:t>
            </a:r>
            <a:r>
              <a:rPr lang="en-US" sz="2800" b="1" dirty="0">
                <a:solidFill>
                  <a:schemeClr val="accent5"/>
                </a:solidFill>
                <a:latin typeface="Cambria" charset="0"/>
                <a:ea typeface="Cambria" charset="0"/>
                <a:cs typeface="Cambria" charset="0"/>
              </a:rPr>
              <a:t>10% </a:t>
            </a:r>
            <a:r>
              <a:rPr lang="en-US" sz="2800" dirty="0">
                <a:latin typeface="Cambria" charset="0"/>
                <a:ea typeface="Cambria" charset="0"/>
                <a:cs typeface="Cambria" charset="0"/>
              </a:rPr>
              <a:t>(i.e., use cells that fail &gt; 10 times</a:t>
            </a:r>
            <a:r>
              <a:rPr lang="en-US" sz="2800" dirty="0" smtClean="0">
                <a:latin typeface="Cambria" charset="0"/>
                <a:ea typeface="Cambria" charset="0"/>
                <a:cs typeface="Cambria" charset="0"/>
              </a:rPr>
              <a:t>)</a:t>
            </a:r>
          </a:p>
          <a:p>
            <a:r>
              <a:rPr lang="en-US" sz="2800" dirty="0" smtClean="0">
                <a:latin typeface="Cambria" charset="0"/>
                <a:ea typeface="Cambria" charset="0"/>
                <a:cs typeface="Cambria" charset="0"/>
              </a:rPr>
              <a:t>We do this for every cell in a continuous </a:t>
            </a:r>
            <a:r>
              <a:rPr lang="en-US" sz="2800" b="1" dirty="0" smtClean="0">
                <a:solidFill>
                  <a:srgbClr val="7030A0"/>
                </a:solidFill>
                <a:latin typeface="Cambria" charset="0"/>
                <a:ea typeface="Cambria" charset="0"/>
                <a:cs typeface="Cambria" charset="0"/>
              </a:rPr>
              <a:t>8KiB</a:t>
            </a:r>
            <a:r>
              <a:rPr lang="en-US" sz="2800" dirty="0" smtClean="0">
                <a:latin typeface="Cambria" charset="0"/>
                <a:ea typeface="Cambria" charset="0"/>
                <a:cs typeface="Cambria" charset="0"/>
              </a:rPr>
              <a:t> memory region, that we refer to as a </a:t>
            </a:r>
            <a:r>
              <a:rPr lang="en-US" sz="2800" b="1" dirty="0" smtClean="0">
                <a:solidFill>
                  <a:schemeClr val="accent5"/>
                </a:solidFill>
                <a:latin typeface="Cambria" charset="0"/>
                <a:ea typeface="Cambria" charset="0"/>
                <a:cs typeface="Cambria" charset="0"/>
              </a:rPr>
              <a:t>PUF memory segment</a:t>
            </a:r>
          </a:p>
          <a:p>
            <a:endParaRPr lang="en-US" sz="2800" dirty="0">
              <a:latin typeface="Cambria" charset="0"/>
              <a:ea typeface="Cambria" charset="0"/>
              <a:cs typeface="Cambria" charset="0"/>
            </a:endParaRPr>
          </a:p>
          <a:p>
            <a:pPr algn="ctr"/>
            <a:endParaRPr lang="tr-TR" sz="2800" b="1" dirty="0">
              <a:latin typeface="Cambria" charset="0"/>
              <a:ea typeface="Cambria" charset="0"/>
              <a:cs typeface="Cambria" charset="0"/>
            </a:endParaRPr>
          </a:p>
        </p:txBody>
      </p:sp>
      <p:sp>
        <p:nvSpPr>
          <p:cNvPr id="8" name="TextBox 7"/>
          <p:cNvSpPr txBox="1"/>
          <p:nvPr/>
        </p:nvSpPr>
        <p:spPr>
          <a:xfrm>
            <a:off x="1685143" y="3407481"/>
            <a:ext cx="6157455" cy="2431435"/>
          </a:xfrm>
          <a:prstGeom prst="rect">
            <a:avLst/>
          </a:prstGeom>
          <a:noFill/>
        </p:spPr>
        <p:txBody>
          <a:bodyPr wrap="none" rtlCol="0">
            <a:spAutoFit/>
          </a:bodyPr>
          <a:lstStyle/>
          <a:p>
            <a:pPr>
              <a:spcAft>
                <a:spcPts val="1200"/>
              </a:spcAft>
            </a:pPr>
            <a:r>
              <a:rPr lang="en-US" sz="4400" b="1" dirty="0" smtClean="0">
                <a:solidFill>
                  <a:schemeClr val="bg1"/>
                </a:solidFill>
              </a:rPr>
              <a:t>0     0     0     1     0     0     1</a:t>
            </a:r>
          </a:p>
          <a:p>
            <a:pPr>
              <a:spcAft>
                <a:spcPts val="1200"/>
              </a:spcAft>
            </a:pPr>
            <a:r>
              <a:rPr lang="en-US" sz="4400" b="1" dirty="0" smtClean="0">
                <a:solidFill>
                  <a:schemeClr val="bg1"/>
                </a:solidFill>
              </a:rPr>
              <a:t>1     0     0     1     1     0     0</a:t>
            </a:r>
          </a:p>
          <a:p>
            <a:pPr>
              <a:spcAft>
                <a:spcPts val="1200"/>
              </a:spcAft>
            </a:pPr>
            <a:r>
              <a:rPr lang="en-US" sz="4400" b="1" dirty="0" smtClean="0">
                <a:solidFill>
                  <a:schemeClr val="bg1"/>
                </a:solidFill>
              </a:rPr>
              <a:t>0     0    1      1     0     0     0</a:t>
            </a:r>
            <a:endParaRPr lang="en-US" sz="4400" b="1" dirty="0">
              <a:solidFill>
                <a:schemeClr val="bg1"/>
              </a:solidFill>
            </a:endParaRPr>
          </a:p>
        </p:txBody>
      </p:sp>
      <p:sp>
        <p:nvSpPr>
          <p:cNvPr id="77" name="Rectangle 76"/>
          <p:cNvSpPr/>
          <p:nvPr/>
        </p:nvSpPr>
        <p:spPr>
          <a:xfrm>
            <a:off x="0" y="793219"/>
            <a:ext cx="9144000" cy="5600091"/>
          </a:xfrm>
          <a:prstGeom prst="rect">
            <a:avLst/>
          </a:prstGeom>
          <a:solidFill>
            <a:schemeClr val="bg1">
              <a:alpha val="72000"/>
            </a:schemeClr>
          </a:solidFill>
          <a:ln>
            <a:solidFill>
              <a:schemeClr val="bg1"/>
            </a:solid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p:cNvSpPr txBox="1"/>
          <p:nvPr/>
        </p:nvSpPr>
        <p:spPr>
          <a:xfrm>
            <a:off x="322441" y="1975280"/>
            <a:ext cx="8494721" cy="3662541"/>
          </a:xfrm>
          <a:prstGeom prst="rect">
            <a:avLst/>
          </a:prstGeom>
          <a:solidFill>
            <a:schemeClr val="accent4">
              <a:lumMod val="20000"/>
              <a:lumOff val="80000"/>
            </a:schemeClr>
          </a:solidFill>
          <a:ln w="76200">
            <a:solidFill>
              <a:schemeClr val="accent1"/>
            </a:solidFill>
          </a:ln>
        </p:spPr>
        <p:txBody>
          <a:bodyPr wrap="square" rtlCol="0">
            <a:spAutoFit/>
          </a:bodyPr>
          <a:lstStyle/>
          <a:p>
            <a:pPr algn="ctr"/>
            <a:endParaRPr lang="en-US" sz="3200" b="1" dirty="0" smtClean="0">
              <a:latin typeface="Cambria" charset="0"/>
              <a:ea typeface="Cambria" charset="0"/>
              <a:cs typeface="Cambria" charset="0"/>
            </a:endParaRPr>
          </a:p>
          <a:p>
            <a:pPr algn="ctr"/>
            <a:r>
              <a:rPr lang="en-US" sz="4000" b="1" dirty="0" smtClean="0">
                <a:latin typeface="Cambria" charset="0"/>
                <a:ea typeface="Cambria" charset="0"/>
                <a:cs typeface="Cambria" charset="0"/>
              </a:rPr>
              <a:t>We can evaluate </a:t>
            </a:r>
          </a:p>
          <a:p>
            <a:pPr algn="ctr"/>
            <a:r>
              <a:rPr lang="en-US" sz="4000" b="1" dirty="0" smtClean="0">
                <a:latin typeface="Cambria" charset="0"/>
                <a:ea typeface="Cambria" charset="0"/>
                <a:cs typeface="Cambria" charset="0"/>
              </a:rPr>
              <a:t>the </a:t>
            </a:r>
            <a:r>
              <a:rPr lang="en-US" sz="4000" b="1" dirty="0" smtClean="0">
                <a:solidFill>
                  <a:schemeClr val="accent5"/>
                </a:solidFill>
                <a:latin typeface="Cambria" charset="0"/>
                <a:ea typeface="Cambria" charset="0"/>
                <a:cs typeface="Cambria" charset="0"/>
              </a:rPr>
              <a:t>DRAM latency PUF </a:t>
            </a:r>
          </a:p>
          <a:p>
            <a:pPr algn="ctr"/>
            <a:r>
              <a:rPr lang="en-US" sz="4000" b="1" dirty="0">
                <a:latin typeface="Cambria" charset="0"/>
                <a:ea typeface="Cambria" charset="0"/>
                <a:cs typeface="Cambria" charset="0"/>
              </a:rPr>
              <a:t>i</a:t>
            </a:r>
            <a:r>
              <a:rPr lang="en-US" sz="4000" b="1" dirty="0" smtClean="0">
                <a:latin typeface="Cambria" charset="0"/>
                <a:ea typeface="Cambria" charset="0"/>
                <a:cs typeface="Cambria" charset="0"/>
              </a:rPr>
              <a:t>n only </a:t>
            </a:r>
            <a:r>
              <a:rPr lang="en-US" sz="4000" b="1" dirty="0" smtClean="0">
                <a:solidFill>
                  <a:schemeClr val="accent6">
                    <a:lumMod val="75000"/>
                  </a:schemeClr>
                </a:solidFill>
                <a:latin typeface="Cambria" charset="0"/>
                <a:ea typeface="Cambria" charset="0"/>
                <a:cs typeface="Cambria" charset="0"/>
              </a:rPr>
              <a:t>88.2ms </a:t>
            </a:r>
            <a:r>
              <a:rPr lang="en-US" sz="4000" b="1" dirty="0" smtClean="0">
                <a:latin typeface="Cambria" charset="0"/>
                <a:ea typeface="Cambria" charset="0"/>
                <a:cs typeface="Cambria" charset="0"/>
              </a:rPr>
              <a:t>on average</a:t>
            </a:r>
          </a:p>
          <a:p>
            <a:pPr algn="ctr"/>
            <a:r>
              <a:rPr lang="en-US" sz="4000" b="1" dirty="0">
                <a:latin typeface="Cambria" charset="0"/>
                <a:ea typeface="Cambria" charset="0"/>
                <a:cs typeface="Cambria" charset="0"/>
              </a:rPr>
              <a:t>r</a:t>
            </a:r>
            <a:r>
              <a:rPr lang="en-US" sz="4000" b="1" dirty="0" smtClean="0">
                <a:latin typeface="Cambria" charset="0"/>
                <a:ea typeface="Cambria" charset="0"/>
                <a:cs typeface="Cambria" charset="0"/>
              </a:rPr>
              <a:t>egardless of temperature!</a:t>
            </a:r>
          </a:p>
          <a:p>
            <a:pPr algn="ctr"/>
            <a:endParaRPr lang="en-US" sz="4000" b="1" dirty="0" smtClean="0">
              <a:latin typeface="Cambria" charset="0"/>
              <a:ea typeface="Cambria" charset="0"/>
              <a:cs typeface="Cambria" charset="0"/>
            </a:endParaRPr>
          </a:p>
        </p:txBody>
      </p:sp>
    </p:spTree>
    <p:extLst>
      <p:ext uri="{BB962C8B-B14F-4D97-AF65-F5344CB8AC3E}">
        <p14:creationId xmlns:p14="http://schemas.microsoft.com/office/powerpoint/2010/main" val="7361936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4730" y="5840033"/>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164730" y="5347422"/>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164730" y="4851875"/>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873303" y="4407877"/>
            <a:ext cx="8094161" cy="36512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873992" y="2745179"/>
            <a:ext cx="8094161"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171757" y="1852296"/>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70268" y="1340844"/>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64123" y="3143056"/>
            <a:ext cx="8805213" cy="455930"/>
          </a:xfrm>
          <a:prstGeom prst="rect">
            <a:avLst/>
          </a:prstGeom>
          <a:solidFill>
            <a:srgbClr val="53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865971" y="2370745"/>
            <a:ext cx="8102183"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63548" y="831660"/>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b="1" dirty="0" smtClean="0"/>
              <a:t>The DRAM Latency PUF Outline</a:t>
            </a:r>
            <a:endParaRPr lang="en-US" b="1" dirty="0"/>
          </a:p>
        </p:txBody>
      </p:sp>
      <p:sp>
        <p:nvSpPr>
          <p:cNvPr id="29" name="Rectangle 28"/>
          <p:cNvSpPr/>
          <p:nvPr/>
        </p:nvSpPr>
        <p:spPr>
          <a:xfrm>
            <a:off x="873992" y="4009292"/>
            <a:ext cx="8094161" cy="35875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865971" y="3634154"/>
            <a:ext cx="8102183" cy="336017"/>
          </a:xfrm>
          <a:prstGeom prst="rect">
            <a:avLst/>
          </a:prstGeom>
          <a:solidFill>
            <a:srgbClr val="53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58999" y="828096"/>
            <a:ext cx="8122024" cy="5318753"/>
          </a:xfrm>
        </p:spPr>
        <p:txBody>
          <a:bodyPr/>
          <a:lstStyle/>
          <a:p>
            <a:pPr marL="0" indent="0">
              <a:buNone/>
            </a:pPr>
            <a:r>
              <a:rPr lang="en-US" sz="2800" dirty="0">
                <a:solidFill>
                  <a:schemeClr val="bg1"/>
                </a:solidFill>
              </a:rPr>
              <a:t>Motivation </a:t>
            </a:r>
            <a:endParaRPr lang="en-US" sz="2800" dirty="0" smtClean="0">
              <a:solidFill>
                <a:schemeClr val="bg1"/>
              </a:solidFill>
            </a:endParaRPr>
          </a:p>
          <a:p>
            <a:pPr marL="0" indent="0">
              <a:buNone/>
            </a:pPr>
            <a:r>
              <a:rPr lang="en-US" sz="2800" dirty="0" smtClean="0">
                <a:solidFill>
                  <a:schemeClr val="bg1"/>
                </a:solidFill>
              </a:rPr>
              <a:t>Effective PUF Characteristics</a:t>
            </a:r>
          </a:p>
          <a:p>
            <a:pPr marL="0" indent="0">
              <a:buNone/>
            </a:pPr>
            <a:r>
              <a:rPr lang="en-US" sz="2800" dirty="0">
                <a:solidFill>
                  <a:schemeClr val="bg1"/>
                </a:solidFill>
              </a:rPr>
              <a:t>DRAM Latency PUF</a:t>
            </a:r>
          </a:p>
          <a:p>
            <a:pPr marL="457200" lvl="1" indent="0">
              <a:buNone/>
            </a:pPr>
            <a:r>
              <a:rPr lang="en-US" sz="2400" dirty="0">
                <a:solidFill>
                  <a:schemeClr val="bg1"/>
                </a:solidFill>
              </a:rPr>
              <a:t>DRAM Operation</a:t>
            </a:r>
          </a:p>
          <a:p>
            <a:pPr marL="457200" lvl="1" indent="0">
              <a:buNone/>
            </a:pPr>
            <a:r>
              <a:rPr lang="en-US" sz="2400" dirty="0">
                <a:solidFill>
                  <a:schemeClr val="bg1"/>
                </a:solidFill>
              </a:rPr>
              <a:t>Key </a:t>
            </a:r>
            <a:r>
              <a:rPr lang="en-US" sz="2400" dirty="0" smtClean="0">
                <a:solidFill>
                  <a:schemeClr val="bg1"/>
                </a:solidFill>
              </a:rPr>
              <a:t>Idea</a:t>
            </a:r>
          </a:p>
          <a:p>
            <a:pPr marL="0" indent="0">
              <a:buNone/>
            </a:pPr>
            <a:r>
              <a:rPr lang="en-US" sz="2800" b="1" dirty="0" smtClean="0">
                <a:solidFill>
                  <a:schemeClr val="bg1"/>
                </a:solidFill>
              </a:rPr>
              <a:t>Prior Best DRAM PUF: DRAM Retention PUF</a:t>
            </a:r>
          </a:p>
          <a:p>
            <a:pPr marL="457200" lvl="1" indent="0">
              <a:buNone/>
            </a:pPr>
            <a:r>
              <a:rPr lang="en-US" sz="2400" b="1" dirty="0" smtClean="0">
                <a:solidFill>
                  <a:schemeClr val="bg1"/>
                </a:solidFill>
              </a:rPr>
              <a:t>DRAM Cell Retention</a:t>
            </a:r>
          </a:p>
          <a:p>
            <a:pPr marL="457200" lvl="1" indent="0">
              <a:buNone/>
            </a:pPr>
            <a:r>
              <a:rPr lang="en-US" sz="2400" dirty="0" smtClean="0">
                <a:solidFill>
                  <a:schemeClr val="bg1"/>
                </a:solidFill>
              </a:rPr>
              <a:t>Key Idea </a:t>
            </a:r>
          </a:p>
          <a:p>
            <a:pPr marL="457200" lvl="1" indent="0">
              <a:buNone/>
            </a:pPr>
            <a:r>
              <a:rPr lang="en-US" sz="2400" dirty="0" smtClean="0">
                <a:solidFill>
                  <a:schemeClr val="bg1"/>
                </a:solidFill>
              </a:rPr>
              <a:t>Weaknesses</a:t>
            </a:r>
          </a:p>
          <a:p>
            <a:pPr marL="0" indent="0">
              <a:buNone/>
            </a:pPr>
            <a:r>
              <a:rPr lang="en-US" sz="2800" dirty="0" smtClean="0">
                <a:solidFill>
                  <a:schemeClr val="bg1"/>
                </a:solidFill>
              </a:rPr>
              <a:t>Methodology</a:t>
            </a:r>
          </a:p>
          <a:p>
            <a:pPr marL="0" indent="0">
              <a:buNone/>
            </a:pPr>
            <a:r>
              <a:rPr lang="en-US" sz="2800" dirty="0" smtClean="0">
                <a:solidFill>
                  <a:schemeClr val="bg1"/>
                </a:solidFill>
              </a:rPr>
              <a:t>Results</a:t>
            </a:r>
          </a:p>
          <a:p>
            <a:pPr marL="0" indent="0">
              <a:buNone/>
            </a:pPr>
            <a:r>
              <a:rPr lang="en-US" sz="2800" dirty="0" smtClean="0">
                <a:solidFill>
                  <a:schemeClr val="bg1"/>
                </a:solidFill>
              </a:rPr>
              <a:t>Summary</a:t>
            </a:r>
            <a:endParaRPr lang="en-US" sz="2800" dirty="0">
              <a:solidFill>
                <a:schemeClr val="bg1"/>
              </a:solidFill>
            </a:endParaRPr>
          </a:p>
        </p:txBody>
      </p:sp>
    </p:spTree>
    <p:extLst>
      <p:ext uri="{BB962C8B-B14F-4D97-AF65-F5344CB8AC3E}">
        <p14:creationId xmlns:p14="http://schemas.microsoft.com/office/powerpoint/2010/main" val="21161433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DRAM Cell Leakage</a:t>
            </a:r>
            <a:endParaRPr lang="en-US" b="1" dirty="0"/>
          </a:p>
        </p:txBody>
      </p:sp>
      <p:sp>
        <p:nvSpPr>
          <p:cNvPr id="3" name="Content Placeholder 2"/>
          <p:cNvSpPr>
            <a:spLocks noGrp="1"/>
          </p:cNvSpPr>
          <p:nvPr>
            <p:ph idx="1"/>
          </p:nvPr>
        </p:nvSpPr>
        <p:spPr>
          <a:xfrm>
            <a:off x="75991" y="911225"/>
            <a:ext cx="8987622" cy="618318"/>
          </a:xfrm>
        </p:spPr>
        <p:txBody>
          <a:bodyPr/>
          <a:lstStyle/>
          <a:p>
            <a:pPr marL="0" indent="0" algn="ctr">
              <a:buNone/>
            </a:pPr>
            <a:r>
              <a:rPr lang="en-US" sz="3200" dirty="0" smtClean="0"/>
              <a:t>DRAM encodes information in </a:t>
            </a:r>
            <a:r>
              <a:rPr lang="en-US" sz="3200" dirty="0" smtClean="0">
                <a:solidFill>
                  <a:srgbClr val="FF0000"/>
                </a:solidFill>
              </a:rPr>
              <a:t>leaky </a:t>
            </a:r>
            <a:r>
              <a:rPr lang="en-US" sz="3200" dirty="0" smtClean="0"/>
              <a:t>capacitors</a:t>
            </a:r>
            <a:endParaRPr lang="en-US" sz="3200" dirty="0"/>
          </a:p>
        </p:txBody>
      </p:sp>
      <p:grpSp>
        <p:nvGrpSpPr>
          <p:cNvPr id="88" name="Group 87"/>
          <p:cNvGrpSpPr/>
          <p:nvPr/>
        </p:nvGrpSpPr>
        <p:grpSpPr>
          <a:xfrm>
            <a:off x="2557570" y="1812402"/>
            <a:ext cx="3342898" cy="3111480"/>
            <a:chOff x="2557570" y="1812402"/>
            <a:chExt cx="3342898" cy="3111480"/>
          </a:xfrm>
        </p:grpSpPr>
        <p:sp>
          <p:nvSpPr>
            <p:cNvPr id="33" name="Rectangle 32"/>
            <p:cNvSpPr/>
            <p:nvPr/>
          </p:nvSpPr>
          <p:spPr>
            <a:xfrm>
              <a:off x="2557570" y="1874038"/>
              <a:ext cx="1197124" cy="371342"/>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err="1" smtClean="0">
                  <a:solidFill>
                    <a:schemeClr val="tx1"/>
                  </a:solidFill>
                  <a:latin typeface="Cambria" panose="02040503050406030204" pitchFamily="18" charset="0"/>
                </a:rPr>
                <a:t>wordline</a:t>
              </a:r>
              <a:endParaRPr lang="en-US" sz="2000" i="1" dirty="0">
                <a:solidFill>
                  <a:schemeClr val="tx1"/>
                </a:solidFill>
                <a:latin typeface="Cambria" panose="02040503050406030204" pitchFamily="18" charset="0"/>
              </a:endParaRPr>
            </a:p>
          </p:txBody>
        </p:sp>
        <p:cxnSp>
          <p:nvCxnSpPr>
            <p:cNvPr id="29" name="Straight Arrow Connector 28"/>
            <p:cNvCxnSpPr/>
            <p:nvPr/>
          </p:nvCxnSpPr>
          <p:spPr>
            <a:xfrm flipH="1">
              <a:off x="2557570" y="2195147"/>
              <a:ext cx="3342898"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rot="5400000">
              <a:off x="2517108" y="3820123"/>
              <a:ext cx="1487561" cy="40645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smtClean="0">
                  <a:solidFill>
                    <a:schemeClr val="tx1"/>
                  </a:solidFill>
                  <a:latin typeface="Cambria" panose="02040503050406030204" pitchFamily="18" charset="0"/>
                </a:rPr>
                <a:t>capacitor</a:t>
              </a:r>
              <a:endParaRPr lang="en-US" sz="2000" i="1" dirty="0">
                <a:solidFill>
                  <a:schemeClr val="tx1"/>
                </a:solidFill>
                <a:latin typeface="Cambria" panose="02040503050406030204" pitchFamily="18" charset="0"/>
              </a:endParaRPr>
            </a:p>
          </p:txBody>
        </p:sp>
        <p:sp>
          <p:nvSpPr>
            <p:cNvPr id="31" name="Rectangle 30"/>
            <p:cNvSpPr/>
            <p:nvPr/>
          </p:nvSpPr>
          <p:spPr>
            <a:xfrm>
              <a:off x="2921424" y="2394239"/>
              <a:ext cx="1470874" cy="426355"/>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solidFill>
                    <a:schemeClr val="tx1"/>
                  </a:solidFill>
                  <a:latin typeface="Cambria" panose="02040503050406030204" pitchFamily="18" charset="0"/>
                </a:rPr>
                <a:t>a</a:t>
              </a:r>
              <a:r>
                <a:rPr lang="en-US" sz="2000" i="1" dirty="0" smtClean="0">
                  <a:solidFill>
                    <a:schemeClr val="tx1"/>
                  </a:solidFill>
                  <a:latin typeface="Cambria" panose="02040503050406030204" pitchFamily="18" charset="0"/>
                </a:rPr>
                <a:t>ccess</a:t>
              </a:r>
              <a:endParaRPr lang="en-US" sz="2000" i="1" dirty="0">
                <a:solidFill>
                  <a:schemeClr val="tx1"/>
                </a:solidFill>
                <a:latin typeface="Cambria" panose="02040503050406030204" pitchFamily="18" charset="0"/>
              </a:endParaRPr>
            </a:p>
          </p:txBody>
        </p:sp>
        <p:sp>
          <p:nvSpPr>
            <p:cNvPr id="32" name="Rectangle 31"/>
            <p:cNvSpPr/>
            <p:nvPr/>
          </p:nvSpPr>
          <p:spPr>
            <a:xfrm>
              <a:off x="2921424" y="2564962"/>
              <a:ext cx="1452774" cy="48992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smtClean="0">
                  <a:solidFill>
                    <a:schemeClr val="tx1"/>
                  </a:solidFill>
                  <a:latin typeface="Cambria" panose="02040503050406030204" pitchFamily="18" charset="0"/>
                </a:rPr>
                <a:t>transistor</a:t>
              </a:r>
              <a:endParaRPr lang="en-US" sz="2000" i="1" dirty="0">
                <a:solidFill>
                  <a:schemeClr val="tx1"/>
                </a:solidFill>
                <a:latin typeface="Cambria" panose="02040503050406030204" pitchFamily="18" charset="0"/>
              </a:endParaRPr>
            </a:p>
          </p:txBody>
        </p:sp>
        <p:sp>
          <p:nvSpPr>
            <p:cNvPr id="34" name="Rectangle 33"/>
            <p:cNvSpPr/>
            <p:nvPr/>
          </p:nvSpPr>
          <p:spPr>
            <a:xfrm rot="5400000">
              <a:off x="5126323" y="4171648"/>
              <a:ext cx="1098348" cy="406119"/>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err="1" smtClean="0">
                  <a:solidFill>
                    <a:schemeClr val="tx1"/>
                  </a:solidFill>
                  <a:latin typeface="Cambria" panose="02040503050406030204" pitchFamily="18" charset="0"/>
                </a:rPr>
                <a:t>bitline</a:t>
              </a:r>
              <a:endParaRPr lang="en-US" sz="2000" i="1" dirty="0">
                <a:solidFill>
                  <a:schemeClr val="tx1"/>
                </a:solidFill>
                <a:latin typeface="Cambria" panose="02040503050406030204" pitchFamily="18" charset="0"/>
              </a:endParaRPr>
            </a:p>
          </p:txBody>
        </p:sp>
        <p:cxnSp>
          <p:nvCxnSpPr>
            <p:cNvPr id="35" name="Straight Arrow Connector 34"/>
            <p:cNvCxnSpPr/>
            <p:nvPr/>
          </p:nvCxnSpPr>
          <p:spPr>
            <a:xfrm flipV="1">
              <a:off x="5482013" y="1812402"/>
              <a:ext cx="0" cy="3030318"/>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4662341" y="2492189"/>
              <a:ext cx="0" cy="155572"/>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4411958" y="2654972"/>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flipV="1">
              <a:off x="4910967" y="2766192"/>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4411958" y="2766192"/>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4910967" y="3025758"/>
              <a:ext cx="193166"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4218791" y="3025758"/>
              <a:ext cx="193167"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flipV="1">
              <a:off x="4411957" y="2766192"/>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4662341" y="2195147"/>
              <a:ext cx="1" cy="32129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a:off x="5104133" y="3025758"/>
              <a:ext cx="37788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 name="Elbow Connector 44"/>
            <p:cNvCxnSpPr/>
            <p:nvPr/>
          </p:nvCxnSpPr>
          <p:spPr>
            <a:xfrm rot="5400000">
              <a:off x="3572140" y="3155982"/>
              <a:ext cx="774172" cy="519135"/>
            </a:xfrm>
            <a:prstGeom prst="bentConnector3">
              <a:avLst>
                <a:gd name="adj1" fmla="val -293"/>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a:off x="3699658" y="4343967"/>
              <a:ext cx="0" cy="318185"/>
            </a:xfrm>
            <a:prstGeom prst="straightConnector1">
              <a:avLst/>
            </a:prstGeom>
            <a:ln w="25400">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V="1">
              <a:off x="3699658" y="3796933"/>
              <a:ext cx="0" cy="151697"/>
            </a:xfrm>
            <a:prstGeom prst="straightConnector1">
              <a:avLst/>
            </a:prstGeom>
            <a:ln w="50800" cap="rnd">
              <a:solidFill>
                <a:srgbClr val="FF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a:off x="3440094" y="4213787"/>
              <a:ext cx="519130" cy="0"/>
            </a:xfrm>
            <a:prstGeom prst="straightConnector1">
              <a:avLst/>
            </a:prstGeom>
            <a:ln w="50800" cap="rnd">
              <a:solidFill>
                <a:srgbClr val="FF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H="1">
              <a:off x="3440094" y="3948630"/>
              <a:ext cx="519130" cy="0"/>
            </a:xfrm>
            <a:prstGeom prst="straightConnector1">
              <a:avLst/>
            </a:prstGeom>
            <a:ln w="50800" cap="rnd">
              <a:solidFill>
                <a:srgbClr val="FF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V="1">
              <a:off x="3699658" y="4213788"/>
              <a:ext cx="0" cy="130178"/>
            </a:xfrm>
            <a:prstGeom prst="straightConnector1">
              <a:avLst/>
            </a:prstGeom>
            <a:ln w="50800" cap="rnd">
              <a:solidFill>
                <a:srgbClr val="FF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84" name="Content Placeholder 2"/>
          <p:cNvSpPr txBox="1">
            <a:spLocks/>
          </p:cNvSpPr>
          <p:nvPr/>
        </p:nvSpPr>
        <p:spPr>
          <a:xfrm>
            <a:off x="75991" y="5206741"/>
            <a:ext cx="8987622" cy="10585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dirty="0" smtClean="0"/>
              <a:t>Stored data is </a:t>
            </a:r>
            <a:r>
              <a:rPr lang="en-US" sz="3200" dirty="0" smtClean="0">
                <a:solidFill>
                  <a:srgbClr val="FF0000"/>
                </a:solidFill>
              </a:rPr>
              <a:t>corrupted </a:t>
            </a:r>
            <a:r>
              <a:rPr lang="en-US" sz="3200" dirty="0" smtClean="0"/>
              <a:t>if too much charge leaks (i.e., the capacitor voltage degrades too much)</a:t>
            </a:r>
            <a:endParaRPr lang="en-US" sz="3200" b="1" dirty="0"/>
          </a:p>
        </p:txBody>
      </p:sp>
      <p:grpSp>
        <p:nvGrpSpPr>
          <p:cNvPr id="87" name="Group 86"/>
          <p:cNvGrpSpPr/>
          <p:nvPr/>
        </p:nvGrpSpPr>
        <p:grpSpPr>
          <a:xfrm>
            <a:off x="4010043" y="3260836"/>
            <a:ext cx="1316566" cy="1271181"/>
            <a:chOff x="4010043" y="3260836"/>
            <a:chExt cx="1316566" cy="1271181"/>
          </a:xfrm>
        </p:grpSpPr>
        <p:cxnSp>
          <p:nvCxnSpPr>
            <p:cNvPr id="54" name="Straight Arrow Connector 53"/>
            <p:cNvCxnSpPr/>
            <p:nvPr/>
          </p:nvCxnSpPr>
          <p:spPr>
            <a:xfrm>
              <a:off x="4126465" y="3572633"/>
              <a:ext cx="7220" cy="959384"/>
            </a:xfrm>
            <a:prstGeom prst="straightConnector1">
              <a:avLst/>
            </a:prstGeom>
            <a:ln w="762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V="1">
              <a:off x="4010043" y="3260836"/>
              <a:ext cx="1316566" cy="9662"/>
            </a:xfrm>
            <a:prstGeom prst="straightConnector1">
              <a:avLst/>
            </a:prstGeom>
            <a:ln w="762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5" name="Rectangle 84"/>
            <p:cNvSpPr/>
            <p:nvPr/>
          </p:nvSpPr>
          <p:spPr>
            <a:xfrm>
              <a:off x="4233845" y="3453258"/>
              <a:ext cx="1013161" cy="1015663"/>
            </a:xfrm>
            <a:prstGeom prst="rect">
              <a:avLst/>
            </a:prstGeom>
          </p:spPr>
          <p:txBody>
            <a:bodyPr wrap="none">
              <a:spAutoFit/>
            </a:bodyPr>
            <a:lstStyle/>
            <a:p>
              <a:pPr algn="ctr"/>
              <a:r>
                <a:rPr lang="en-US" sz="2000" dirty="0" smtClean="0">
                  <a:solidFill>
                    <a:srgbClr val="FF0000"/>
                  </a:solidFill>
                  <a:latin typeface="Cambria" panose="02040503050406030204" pitchFamily="18" charset="0"/>
                </a:rPr>
                <a:t>charge</a:t>
              </a:r>
            </a:p>
            <a:p>
              <a:pPr algn="ctr"/>
              <a:r>
                <a:rPr lang="en-US" sz="2000" dirty="0" smtClean="0">
                  <a:solidFill>
                    <a:srgbClr val="FF0000"/>
                  </a:solidFill>
                  <a:latin typeface="Cambria" panose="02040503050406030204" pitchFamily="18" charset="0"/>
                </a:rPr>
                <a:t>leakage</a:t>
              </a:r>
            </a:p>
            <a:p>
              <a:pPr algn="ctr"/>
              <a:r>
                <a:rPr lang="en-US" sz="2000" dirty="0" smtClean="0">
                  <a:solidFill>
                    <a:srgbClr val="FF0000"/>
                  </a:solidFill>
                  <a:latin typeface="Cambria" panose="02040503050406030204" pitchFamily="18" charset="0"/>
                </a:rPr>
                <a:t>paths</a:t>
              </a:r>
              <a:endParaRPr lang="en-US" sz="2000" dirty="0">
                <a:latin typeface="Cambria" panose="02040503050406030204" pitchFamily="18" charset="0"/>
              </a:endParaRPr>
            </a:p>
          </p:txBody>
        </p:sp>
      </p:grpSp>
      <p:sp>
        <p:nvSpPr>
          <p:cNvPr id="4" name="TextBox 3"/>
          <p:cNvSpPr txBox="1"/>
          <p:nvPr/>
        </p:nvSpPr>
        <p:spPr>
          <a:xfrm>
            <a:off x="3035888" y="6524948"/>
            <a:ext cx="3067828" cy="369332"/>
          </a:xfrm>
          <a:prstGeom prst="rect">
            <a:avLst/>
          </a:prstGeom>
          <a:noFill/>
        </p:spPr>
        <p:txBody>
          <a:bodyPr wrap="none" rtlCol="0">
            <a:spAutoFit/>
          </a:bodyPr>
          <a:lstStyle/>
          <a:p>
            <a:r>
              <a:rPr lang="en-US" b="1" dirty="0" smtClean="0">
                <a:solidFill>
                  <a:srgbClr val="7030A0"/>
                </a:solidFill>
              </a:rPr>
              <a:t>[Patel et al., REAPER, ISCA’17]</a:t>
            </a:r>
            <a:endParaRPr lang="en-US" b="1" dirty="0">
              <a:solidFill>
                <a:srgbClr val="7030A0"/>
              </a:solidFill>
            </a:endParaRPr>
          </a:p>
        </p:txBody>
      </p:sp>
    </p:spTree>
    <p:extLst>
      <p:ext uri="{BB962C8B-B14F-4D97-AF65-F5344CB8AC3E}">
        <p14:creationId xmlns:p14="http://schemas.microsoft.com/office/powerpoint/2010/main" val="1284571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p:cNvSpPr/>
          <p:nvPr/>
        </p:nvSpPr>
        <p:spPr>
          <a:xfrm>
            <a:off x="2017482" y="2260079"/>
            <a:ext cx="5954423" cy="1857635"/>
          </a:xfrm>
          <a:prstGeom prst="rect">
            <a:avLst/>
          </a:prstGeom>
          <a:solidFill>
            <a:srgbClr val="FF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n w="12700">
                  <a:solidFill>
                    <a:schemeClr val="tx1"/>
                  </a:solidFill>
                </a:ln>
              </a:rPr>
              <a:t>                     Retention Failure</a:t>
            </a:r>
            <a:endParaRPr lang="en-US" sz="3600" b="1" dirty="0">
              <a:ln w="12700">
                <a:solidFill>
                  <a:schemeClr val="tx1"/>
                </a:solidFill>
              </a:ln>
            </a:endParaRPr>
          </a:p>
        </p:txBody>
      </p:sp>
      <p:sp>
        <p:nvSpPr>
          <p:cNvPr id="12" name="Rectangle 11"/>
          <p:cNvSpPr/>
          <p:nvPr/>
        </p:nvSpPr>
        <p:spPr>
          <a:xfrm>
            <a:off x="2013329" y="1360481"/>
            <a:ext cx="5971276" cy="99788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n w="12700">
                  <a:solidFill>
                    <a:schemeClr val="tx1"/>
                  </a:solidFill>
                </a:ln>
              </a:rPr>
              <a:t>                       Retention Success</a:t>
            </a:r>
            <a:endParaRPr lang="en-US" sz="3600" b="1" dirty="0">
              <a:ln w="12700">
                <a:solidFill>
                  <a:schemeClr val="tx1"/>
                </a:solidFill>
              </a:ln>
            </a:endParaRPr>
          </a:p>
        </p:txBody>
      </p:sp>
      <p:sp>
        <p:nvSpPr>
          <p:cNvPr id="2" name="Title 1"/>
          <p:cNvSpPr>
            <a:spLocks noGrp="1"/>
          </p:cNvSpPr>
          <p:nvPr>
            <p:ph type="title"/>
          </p:nvPr>
        </p:nvSpPr>
        <p:spPr/>
        <p:txBody>
          <a:bodyPr/>
          <a:lstStyle/>
          <a:p>
            <a:r>
              <a:rPr lang="en-US" b="1" dirty="0" smtClean="0"/>
              <a:t>DRAM Cell Retention</a:t>
            </a:r>
            <a:endParaRPr lang="en-US" b="1" dirty="0"/>
          </a:p>
        </p:txBody>
      </p:sp>
      <p:sp>
        <p:nvSpPr>
          <p:cNvPr id="23" name="Content Placeholder 2"/>
          <p:cNvSpPr txBox="1">
            <a:spLocks/>
          </p:cNvSpPr>
          <p:nvPr/>
        </p:nvSpPr>
        <p:spPr>
          <a:xfrm>
            <a:off x="248575" y="5002869"/>
            <a:ext cx="8643774" cy="122917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b="1" dirty="0" smtClean="0"/>
              <a:t>Retention </a:t>
            </a:r>
            <a:r>
              <a:rPr lang="en-US" sz="2800" b="1" dirty="0"/>
              <a:t>failure </a:t>
            </a:r>
            <a:r>
              <a:rPr lang="en-US" sz="2800" dirty="0" smtClean="0"/>
              <a:t>– when leakage corrupts stored data</a:t>
            </a:r>
          </a:p>
          <a:p>
            <a:pPr marL="0" indent="0">
              <a:buNone/>
            </a:pPr>
            <a:r>
              <a:rPr lang="en-US" sz="2800" b="1" dirty="0"/>
              <a:t>Retention time </a:t>
            </a:r>
            <a:r>
              <a:rPr lang="en-US" sz="2800" dirty="0"/>
              <a:t>– how long a cell holds its </a:t>
            </a:r>
            <a:r>
              <a:rPr lang="en-US" sz="2800" dirty="0" smtClean="0"/>
              <a:t>value</a:t>
            </a:r>
            <a:endParaRPr lang="en-US" sz="2800" b="1" dirty="0"/>
          </a:p>
        </p:txBody>
      </p:sp>
      <p:cxnSp>
        <p:nvCxnSpPr>
          <p:cNvPr id="67" name="Straight Arrow Connector 66"/>
          <p:cNvCxnSpPr/>
          <p:nvPr/>
        </p:nvCxnSpPr>
        <p:spPr>
          <a:xfrm flipV="1">
            <a:off x="2013329" y="1360482"/>
            <a:ext cx="0" cy="275037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2013329" y="4112630"/>
            <a:ext cx="5971276" cy="0"/>
          </a:xfrm>
          <a:prstGeom prst="straightConnector1">
            <a:avLst/>
          </a:prstGeom>
          <a:ln w="25400" cap="rnd">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3695256" y="4173059"/>
            <a:ext cx="2635045" cy="4173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latin typeface="Cambria" panose="02040503050406030204" pitchFamily="18" charset="0"/>
              </a:rPr>
              <a:t>time</a:t>
            </a:r>
            <a:endParaRPr lang="en-US" sz="2400" dirty="0">
              <a:solidFill>
                <a:schemeClr val="tx1"/>
              </a:solidFill>
              <a:latin typeface="Cambria" panose="02040503050406030204" pitchFamily="18" charset="0"/>
            </a:endParaRPr>
          </a:p>
        </p:txBody>
      </p:sp>
      <p:sp>
        <p:nvSpPr>
          <p:cNvPr id="72" name="Rectangle 71"/>
          <p:cNvSpPr/>
          <p:nvPr/>
        </p:nvSpPr>
        <p:spPr>
          <a:xfrm rot="16200000">
            <a:off x="-1767853" y="2490404"/>
            <a:ext cx="5012442" cy="4173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latin typeface="Cambria" panose="02040503050406030204" pitchFamily="18" charset="0"/>
              </a:rPr>
              <a:t>Capacitor voltage (</a:t>
            </a:r>
            <a:r>
              <a:rPr lang="en-US" sz="2400" dirty="0" err="1" smtClean="0">
                <a:solidFill>
                  <a:schemeClr val="tx1"/>
                </a:solidFill>
                <a:latin typeface="Cambria" panose="02040503050406030204" pitchFamily="18" charset="0"/>
              </a:rPr>
              <a:t>Vdd</a:t>
            </a:r>
            <a:r>
              <a:rPr lang="en-US" sz="2400" dirty="0" smtClean="0">
                <a:solidFill>
                  <a:schemeClr val="tx1"/>
                </a:solidFill>
                <a:latin typeface="Cambria" panose="02040503050406030204" pitchFamily="18" charset="0"/>
              </a:rPr>
              <a:t>)</a:t>
            </a:r>
            <a:endParaRPr lang="en-US" sz="2400" dirty="0">
              <a:solidFill>
                <a:schemeClr val="tx1"/>
              </a:solidFill>
              <a:latin typeface="Cambria" panose="02040503050406030204" pitchFamily="18" charset="0"/>
            </a:endParaRPr>
          </a:p>
        </p:txBody>
      </p:sp>
      <p:sp>
        <p:nvSpPr>
          <p:cNvPr id="76" name="Arc 75"/>
          <p:cNvSpPr/>
          <p:nvPr/>
        </p:nvSpPr>
        <p:spPr>
          <a:xfrm flipH="1" flipV="1">
            <a:off x="1617158" y="-4371889"/>
            <a:ext cx="12680502" cy="8475573"/>
          </a:xfrm>
          <a:prstGeom prst="arc">
            <a:avLst>
              <a:gd name="adj1" fmla="val 16200000"/>
              <a:gd name="adj2" fmla="val 20756562"/>
            </a:avLst>
          </a:prstGeom>
          <a:ln w="76200">
            <a:solidFill>
              <a:schemeClr val="tx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Rectangle 76"/>
          <p:cNvSpPr/>
          <p:nvPr/>
        </p:nvSpPr>
        <p:spPr>
          <a:xfrm rot="16200000">
            <a:off x="-425861" y="2768218"/>
            <a:ext cx="3010144" cy="4173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latin typeface="Cambria" panose="02040503050406030204" pitchFamily="18" charset="0"/>
            </a:endParaRPr>
          </a:p>
        </p:txBody>
      </p:sp>
      <p:sp>
        <p:nvSpPr>
          <p:cNvPr id="78" name="Rectangle 77"/>
          <p:cNvSpPr/>
          <p:nvPr/>
        </p:nvSpPr>
        <p:spPr>
          <a:xfrm>
            <a:off x="1007491" y="1098123"/>
            <a:ext cx="968535" cy="461665"/>
          </a:xfrm>
          <a:prstGeom prst="rect">
            <a:avLst/>
          </a:prstGeom>
        </p:spPr>
        <p:txBody>
          <a:bodyPr wrap="none">
            <a:spAutoFit/>
          </a:bodyPr>
          <a:lstStyle/>
          <a:p>
            <a:pPr algn="ctr"/>
            <a:r>
              <a:rPr lang="en-US" sz="2400" dirty="0" smtClean="0">
                <a:latin typeface="Cambria" panose="02040503050406030204" pitchFamily="18" charset="0"/>
              </a:rPr>
              <a:t>100%</a:t>
            </a:r>
            <a:endParaRPr lang="en-US" sz="2400" dirty="0">
              <a:latin typeface="Cambria" panose="02040503050406030204" pitchFamily="18" charset="0"/>
            </a:endParaRPr>
          </a:p>
        </p:txBody>
      </p:sp>
      <p:sp>
        <p:nvSpPr>
          <p:cNvPr id="80" name="Rectangle 79"/>
          <p:cNvSpPr/>
          <p:nvPr/>
        </p:nvSpPr>
        <p:spPr>
          <a:xfrm>
            <a:off x="1350707" y="3841422"/>
            <a:ext cx="628697" cy="461665"/>
          </a:xfrm>
          <a:prstGeom prst="rect">
            <a:avLst/>
          </a:prstGeom>
        </p:spPr>
        <p:txBody>
          <a:bodyPr wrap="none">
            <a:spAutoFit/>
          </a:bodyPr>
          <a:lstStyle/>
          <a:p>
            <a:pPr algn="ctr"/>
            <a:r>
              <a:rPr lang="en-US" sz="2400" dirty="0" smtClean="0">
                <a:latin typeface="Cambria" panose="02040503050406030204" pitchFamily="18" charset="0"/>
              </a:rPr>
              <a:t>0%</a:t>
            </a:r>
            <a:endParaRPr lang="en-US" sz="2400" dirty="0">
              <a:latin typeface="Cambria" panose="02040503050406030204" pitchFamily="18" charset="0"/>
            </a:endParaRPr>
          </a:p>
        </p:txBody>
      </p:sp>
      <p:sp>
        <p:nvSpPr>
          <p:cNvPr id="51" name="Rectangle 50"/>
          <p:cNvSpPr/>
          <p:nvPr/>
        </p:nvSpPr>
        <p:spPr>
          <a:xfrm>
            <a:off x="1091271" y="2122970"/>
            <a:ext cx="873060" cy="461665"/>
          </a:xfrm>
          <a:prstGeom prst="rect">
            <a:avLst/>
          </a:prstGeom>
        </p:spPr>
        <p:txBody>
          <a:bodyPr wrap="none">
            <a:spAutoFit/>
          </a:bodyPr>
          <a:lstStyle/>
          <a:p>
            <a:pPr algn="ctr"/>
            <a:r>
              <a:rPr lang="en-US" sz="2400" dirty="0" err="1" smtClean="0">
                <a:latin typeface="Cambria" panose="02040503050406030204" pitchFamily="18" charset="0"/>
              </a:rPr>
              <a:t>Vmin</a:t>
            </a:r>
            <a:endParaRPr lang="en-US" sz="2400" dirty="0">
              <a:latin typeface="Cambria" panose="02040503050406030204" pitchFamily="18" charset="0"/>
            </a:endParaRPr>
          </a:p>
        </p:txBody>
      </p:sp>
      <p:cxnSp>
        <p:nvCxnSpPr>
          <p:cNvPr id="52" name="Straight Arrow Connector 51"/>
          <p:cNvCxnSpPr/>
          <p:nvPr/>
        </p:nvCxnSpPr>
        <p:spPr>
          <a:xfrm>
            <a:off x="2047613" y="2364626"/>
            <a:ext cx="5971276" cy="0"/>
          </a:xfrm>
          <a:prstGeom prst="straightConnector1">
            <a:avLst/>
          </a:prstGeom>
          <a:ln w="38100" cap="rnd">
            <a:solidFill>
              <a:schemeClr val="tx1"/>
            </a:solidFill>
            <a:prstDash val="sysDash"/>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V="1">
            <a:off x="2047613" y="4233327"/>
            <a:ext cx="776598" cy="2247"/>
          </a:xfrm>
          <a:prstGeom prst="straightConnector1">
            <a:avLst/>
          </a:prstGeom>
          <a:ln w="41275" cap="rnd">
            <a:solidFill>
              <a:schemeClr val="tx1"/>
            </a:solidFill>
            <a:prstDash val="solid"/>
            <a:headEnd type="triangle" w="lg" len="me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2824211" y="1360481"/>
            <a:ext cx="0" cy="2745894"/>
          </a:xfrm>
          <a:prstGeom prst="straightConnector1">
            <a:avLst/>
          </a:prstGeom>
          <a:ln w="38100" cap="rnd">
            <a:solidFill>
              <a:schemeClr val="tx1"/>
            </a:solidFill>
            <a:prstDash val="sysDash"/>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1333701" y="4288756"/>
            <a:ext cx="2353337" cy="461665"/>
          </a:xfrm>
          <a:prstGeom prst="rect">
            <a:avLst/>
          </a:prstGeom>
        </p:spPr>
        <p:txBody>
          <a:bodyPr wrap="none">
            <a:spAutoFit/>
          </a:bodyPr>
          <a:lstStyle/>
          <a:p>
            <a:r>
              <a:rPr lang="en-US" sz="2400" b="1" dirty="0">
                <a:latin typeface="Cambria" panose="02040503050406030204" pitchFamily="18" charset="0"/>
              </a:rPr>
              <a:t>Retention time </a:t>
            </a:r>
            <a:endParaRPr lang="en-US" sz="2400" dirty="0">
              <a:latin typeface="Cambria" panose="02040503050406030204" pitchFamily="18" charset="0"/>
            </a:endParaRPr>
          </a:p>
        </p:txBody>
      </p:sp>
      <p:sp>
        <p:nvSpPr>
          <p:cNvPr id="20" name="TextBox 19"/>
          <p:cNvSpPr txBox="1"/>
          <p:nvPr/>
        </p:nvSpPr>
        <p:spPr>
          <a:xfrm>
            <a:off x="3035888" y="6524948"/>
            <a:ext cx="3067828" cy="369332"/>
          </a:xfrm>
          <a:prstGeom prst="rect">
            <a:avLst/>
          </a:prstGeom>
          <a:noFill/>
        </p:spPr>
        <p:txBody>
          <a:bodyPr wrap="none" rtlCol="0">
            <a:spAutoFit/>
          </a:bodyPr>
          <a:lstStyle/>
          <a:p>
            <a:r>
              <a:rPr lang="en-US" b="1" dirty="0" smtClean="0">
                <a:solidFill>
                  <a:srgbClr val="7030A0"/>
                </a:solidFill>
              </a:rPr>
              <a:t>[Patel et al., REAPER, ISCA’17]</a:t>
            </a:r>
            <a:endParaRPr lang="en-US" b="1" dirty="0">
              <a:solidFill>
                <a:srgbClr val="7030A0"/>
              </a:solidFill>
            </a:endParaRPr>
          </a:p>
        </p:txBody>
      </p:sp>
    </p:spTree>
    <p:extLst>
      <p:ext uri="{BB962C8B-B14F-4D97-AF65-F5344CB8AC3E}">
        <p14:creationId xmlns:p14="http://schemas.microsoft.com/office/powerpoint/2010/main" val="338142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2"/>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7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12" grpId="0" animBg="1"/>
      <p:bldP spid="71" grpId="0"/>
      <p:bldP spid="72" grpId="0"/>
      <p:bldP spid="76" grpId="0" animBg="1"/>
      <p:bldP spid="77" grpId="0"/>
      <p:bldP spid="78" grpId="0"/>
      <p:bldP spid="80" grpId="0"/>
      <p:bldP spid="51" grpId="0"/>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ntent Placeholder 2"/>
          <p:cNvSpPr txBox="1">
            <a:spLocks/>
          </p:cNvSpPr>
          <p:nvPr/>
        </p:nvSpPr>
        <p:spPr>
          <a:xfrm>
            <a:off x="139445" y="133703"/>
            <a:ext cx="8987622" cy="7553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smtClean="0"/>
              <a:t>Each Cell has a Different Retention Time</a:t>
            </a:r>
            <a:endParaRPr lang="en-US" b="1" dirty="0"/>
          </a:p>
        </p:txBody>
      </p:sp>
      <p:grpSp>
        <p:nvGrpSpPr>
          <p:cNvPr id="7" name="Group 6"/>
          <p:cNvGrpSpPr/>
          <p:nvPr/>
        </p:nvGrpSpPr>
        <p:grpSpPr>
          <a:xfrm>
            <a:off x="2410208" y="1886375"/>
            <a:ext cx="3342898" cy="3111480"/>
            <a:chOff x="2678340" y="2136789"/>
            <a:chExt cx="3342898" cy="3111480"/>
          </a:xfrm>
        </p:grpSpPr>
        <p:sp>
          <p:nvSpPr>
            <p:cNvPr id="21" name="Rectangle 20"/>
            <p:cNvSpPr/>
            <p:nvPr/>
          </p:nvSpPr>
          <p:spPr>
            <a:xfrm>
              <a:off x="2678340" y="2198425"/>
              <a:ext cx="1197124" cy="371342"/>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err="1" smtClean="0">
                  <a:solidFill>
                    <a:schemeClr val="tx1"/>
                  </a:solidFill>
                  <a:latin typeface="Cambria" panose="02040503050406030204" pitchFamily="18" charset="0"/>
                </a:rPr>
                <a:t>wordline</a:t>
              </a:r>
              <a:endParaRPr lang="en-US" sz="2000" i="1" dirty="0">
                <a:solidFill>
                  <a:schemeClr val="tx1"/>
                </a:solidFill>
                <a:latin typeface="Cambria" panose="02040503050406030204" pitchFamily="18" charset="0"/>
              </a:endParaRPr>
            </a:p>
          </p:txBody>
        </p:sp>
        <p:cxnSp>
          <p:nvCxnSpPr>
            <p:cNvPr id="22" name="Straight Arrow Connector 21"/>
            <p:cNvCxnSpPr/>
            <p:nvPr/>
          </p:nvCxnSpPr>
          <p:spPr>
            <a:xfrm flipH="1">
              <a:off x="2678340" y="2519534"/>
              <a:ext cx="3342898"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rot="5400000">
              <a:off x="2789255" y="3677143"/>
              <a:ext cx="1487561" cy="40645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smtClean="0">
                  <a:solidFill>
                    <a:schemeClr val="tx1"/>
                  </a:solidFill>
                  <a:latin typeface="Cambria" panose="02040503050406030204" pitchFamily="18" charset="0"/>
                </a:rPr>
                <a:t>capacitor</a:t>
              </a:r>
              <a:endParaRPr lang="en-US" sz="2000" i="1" dirty="0">
                <a:solidFill>
                  <a:schemeClr val="tx1"/>
                </a:solidFill>
                <a:latin typeface="Cambria" panose="02040503050406030204" pitchFamily="18" charset="0"/>
              </a:endParaRPr>
            </a:p>
          </p:txBody>
        </p:sp>
        <p:sp>
          <p:nvSpPr>
            <p:cNvPr id="25" name="Rectangle 24"/>
            <p:cNvSpPr/>
            <p:nvPr/>
          </p:nvSpPr>
          <p:spPr>
            <a:xfrm>
              <a:off x="4084410" y="3248186"/>
              <a:ext cx="1470874" cy="426355"/>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solidFill>
                    <a:schemeClr val="tx1"/>
                  </a:solidFill>
                  <a:latin typeface="Cambria" panose="02040503050406030204" pitchFamily="18" charset="0"/>
                </a:rPr>
                <a:t>a</a:t>
              </a:r>
              <a:r>
                <a:rPr lang="en-US" sz="2000" i="1" dirty="0" smtClean="0">
                  <a:solidFill>
                    <a:schemeClr val="tx1"/>
                  </a:solidFill>
                  <a:latin typeface="Cambria" panose="02040503050406030204" pitchFamily="18" charset="0"/>
                </a:rPr>
                <a:t>ccess</a:t>
              </a:r>
              <a:endParaRPr lang="en-US" sz="2000" i="1" dirty="0">
                <a:solidFill>
                  <a:schemeClr val="tx1"/>
                </a:solidFill>
                <a:latin typeface="Cambria" panose="02040503050406030204" pitchFamily="18" charset="0"/>
              </a:endParaRPr>
            </a:p>
          </p:txBody>
        </p:sp>
        <p:sp>
          <p:nvSpPr>
            <p:cNvPr id="26" name="Rectangle 25"/>
            <p:cNvSpPr/>
            <p:nvPr/>
          </p:nvSpPr>
          <p:spPr>
            <a:xfrm>
              <a:off x="4084410" y="3418909"/>
              <a:ext cx="1452774" cy="48992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smtClean="0">
                  <a:solidFill>
                    <a:schemeClr val="tx1"/>
                  </a:solidFill>
                  <a:latin typeface="Cambria" panose="02040503050406030204" pitchFamily="18" charset="0"/>
                </a:rPr>
                <a:t>transistor</a:t>
              </a:r>
              <a:endParaRPr lang="en-US" sz="2000" i="1" dirty="0">
                <a:solidFill>
                  <a:schemeClr val="tx1"/>
                </a:solidFill>
                <a:latin typeface="Cambria" panose="02040503050406030204" pitchFamily="18" charset="0"/>
              </a:endParaRPr>
            </a:p>
          </p:txBody>
        </p:sp>
        <p:sp>
          <p:nvSpPr>
            <p:cNvPr id="27" name="Rectangle 26"/>
            <p:cNvSpPr/>
            <p:nvPr/>
          </p:nvSpPr>
          <p:spPr>
            <a:xfrm rot="5400000">
              <a:off x="5247093" y="4496035"/>
              <a:ext cx="1098348" cy="406119"/>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err="1" smtClean="0">
                  <a:solidFill>
                    <a:schemeClr val="tx1"/>
                  </a:solidFill>
                  <a:latin typeface="Cambria" panose="02040503050406030204" pitchFamily="18" charset="0"/>
                </a:rPr>
                <a:t>bitline</a:t>
              </a:r>
              <a:endParaRPr lang="en-US" sz="2000" i="1" dirty="0">
                <a:solidFill>
                  <a:schemeClr val="tx1"/>
                </a:solidFill>
                <a:latin typeface="Cambria" panose="02040503050406030204" pitchFamily="18" charset="0"/>
              </a:endParaRPr>
            </a:p>
          </p:txBody>
        </p:sp>
        <p:cxnSp>
          <p:nvCxnSpPr>
            <p:cNvPr id="28" name="Straight Arrow Connector 27"/>
            <p:cNvCxnSpPr/>
            <p:nvPr/>
          </p:nvCxnSpPr>
          <p:spPr>
            <a:xfrm flipV="1">
              <a:off x="5602783" y="2136789"/>
              <a:ext cx="0" cy="3030318"/>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4783111" y="2816576"/>
              <a:ext cx="0" cy="155572"/>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4532728" y="2979359"/>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flipV="1">
              <a:off x="5031737" y="3090579"/>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4532728" y="3090579"/>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5031737" y="3350145"/>
              <a:ext cx="193166"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4339561" y="3350145"/>
              <a:ext cx="193167"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flipV="1">
              <a:off x="4532727" y="3090579"/>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4783111" y="2519534"/>
              <a:ext cx="1" cy="32129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5224903" y="3350145"/>
              <a:ext cx="37788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8" name="Elbow Connector 37"/>
            <p:cNvCxnSpPr/>
            <p:nvPr/>
          </p:nvCxnSpPr>
          <p:spPr>
            <a:xfrm rot="10800000" flipV="1">
              <a:off x="3906688" y="3352849"/>
              <a:ext cx="432879" cy="285991"/>
            </a:xfrm>
            <a:prstGeom prst="bentConnector3">
              <a:avLst>
                <a:gd name="adj1" fmla="val 100059"/>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3906689" y="4124892"/>
              <a:ext cx="0" cy="318185"/>
            </a:xfrm>
            <a:prstGeom prst="straightConnector1">
              <a:avLst/>
            </a:prstGeom>
            <a:ln w="25400">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3906689" y="3577858"/>
              <a:ext cx="0" cy="151697"/>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3647125" y="3994712"/>
              <a:ext cx="51913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a:off x="3647125" y="3729555"/>
              <a:ext cx="51913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3906689" y="3994713"/>
              <a:ext cx="0" cy="13017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 name="Oval 2"/>
            <p:cNvSpPr/>
            <p:nvPr/>
          </p:nvSpPr>
          <p:spPr>
            <a:xfrm>
              <a:off x="3193879" y="2636443"/>
              <a:ext cx="2326620" cy="2326620"/>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Content Placeholder 2"/>
          <p:cNvSpPr txBox="1">
            <a:spLocks/>
          </p:cNvSpPr>
          <p:nvPr/>
        </p:nvSpPr>
        <p:spPr>
          <a:xfrm>
            <a:off x="156378" y="5924043"/>
            <a:ext cx="8987622" cy="7553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i="1" dirty="0"/>
              <a:t>8</a:t>
            </a:r>
            <a:r>
              <a:rPr lang="en-US" sz="4000" i="1" dirty="0" smtClean="0"/>
              <a:t>GB DRAM =</a:t>
            </a:r>
            <a:r>
              <a:rPr lang="en-US" sz="4000" dirty="0" smtClean="0"/>
              <a:t> </a:t>
            </a:r>
            <a:r>
              <a:rPr lang="en-US" sz="4000" i="1" dirty="0" smtClean="0"/>
              <a:t>6.4e10 cells</a:t>
            </a:r>
            <a:endParaRPr lang="en-US" sz="4000" i="1" baseline="30000" dirty="0"/>
          </a:p>
        </p:txBody>
      </p:sp>
      <p:grpSp>
        <p:nvGrpSpPr>
          <p:cNvPr id="15" name="Group 14"/>
          <p:cNvGrpSpPr/>
          <p:nvPr/>
        </p:nvGrpSpPr>
        <p:grpSpPr>
          <a:xfrm>
            <a:off x="3454545" y="989490"/>
            <a:ext cx="5027115" cy="4675908"/>
            <a:chOff x="4495587" y="1688868"/>
            <a:chExt cx="4230914" cy="3935332"/>
          </a:xfrm>
        </p:grpSpPr>
        <p:grpSp>
          <p:nvGrpSpPr>
            <p:cNvPr id="11" name="Group 10"/>
            <p:cNvGrpSpPr/>
            <p:nvPr/>
          </p:nvGrpSpPr>
          <p:grpSpPr>
            <a:xfrm>
              <a:off x="5066634" y="1688868"/>
              <a:ext cx="3657600" cy="3657600"/>
              <a:chOff x="3325271" y="1978517"/>
              <a:chExt cx="3657600" cy="3657600"/>
            </a:xfrm>
          </p:grpSpPr>
          <p:sp>
            <p:nvSpPr>
              <p:cNvPr id="10" name="Rectangle 9"/>
              <p:cNvSpPr/>
              <p:nvPr/>
            </p:nvSpPr>
            <p:spPr>
              <a:xfrm>
                <a:off x="3782471" y="1978517"/>
                <a:ext cx="3200400" cy="3200400"/>
              </a:xfrm>
              <a:prstGeom prst="rect">
                <a:avLst/>
              </a:prstGeom>
              <a:pattFill prst="smGrid">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7" name="Rectangle 1346"/>
              <p:cNvSpPr/>
              <p:nvPr/>
            </p:nvSpPr>
            <p:spPr>
              <a:xfrm>
                <a:off x="3325271" y="1978517"/>
                <a:ext cx="457200" cy="3200400"/>
              </a:xfrm>
              <a:prstGeom prst="rect">
                <a:avLst/>
              </a:prstGeom>
              <a:pattFill prst="ltHorz">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8" name="Rectangle 1347"/>
              <p:cNvSpPr/>
              <p:nvPr/>
            </p:nvSpPr>
            <p:spPr>
              <a:xfrm rot="5400000">
                <a:off x="5154071" y="3807317"/>
                <a:ext cx="457200" cy="3200400"/>
              </a:xfrm>
              <a:prstGeom prst="rect">
                <a:avLst/>
              </a:prstGeom>
              <a:pattFill prst="ltVert">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p:cNvSpPr/>
            <p:nvPr/>
          </p:nvSpPr>
          <p:spPr>
            <a:xfrm>
              <a:off x="4495587" y="1688868"/>
              <a:ext cx="571045" cy="3200400"/>
            </a:xfrm>
            <a:prstGeom prst="rect">
              <a:avLst/>
            </a:prstGeom>
            <a:solidFill>
              <a:schemeClr val="bg1">
                <a:lumMod val="65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3200" dirty="0" smtClean="0">
                  <a:latin typeface="Cambria" panose="02040503050406030204" pitchFamily="18" charset="0"/>
                </a:rPr>
                <a:t>Row Decoder</a:t>
              </a:r>
              <a:endParaRPr lang="en-US" sz="3200" dirty="0">
                <a:latin typeface="Cambria" panose="02040503050406030204" pitchFamily="18" charset="0"/>
              </a:endParaRPr>
            </a:p>
          </p:txBody>
        </p:sp>
        <p:sp>
          <p:nvSpPr>
            <p:cNvPr id="1349" name="Rectangle 1348"/>
            <p:cNvSpPr/>
            <p:nvPr/>
          </p:nvSpPr>
          <p:spPr>
            <a:xfrm rot="5400000">
              <a:off x="6878794" y="3776493"/>
              <a:ext cx="495014" cy="3200400"/>
            </a:xfrm>
            <a:prstGeom prst="rect">
              <a:avLst/>
            </a:prstGeom>
            <a:solidFill>
              <a:schemeClr val="bg1">
                <a:lumMod val="65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3200" dirty="0" smtClean="0">
                  <a:latin typeface="Cambria" panose="02040503050406030204" pitchFamily="18" charset="0"/>
                </a:rPr>
                <a:t>Row Buffer</a:t>
              </a:r>
              <a:endParaRPr lang="en-US" sz="3200" dirty="0">
                <a:latin typeface="Cambria" panose="02040503050406030204" pitchFamily="18" charset="0"/>
              </a:endParaRPr>
            </a:p>
          </p:txBody>
        </p:sp>
      </p:grpSp>
      <p:grpSp>
        <p:nvGrpSpPr>
          <p:cNvPr id="1358" name="Group 1357"/>
          <p:cNvGrpSpPr/>
          <p:nvPr/>
        </p:nvGrpSpPr>
        <p:grpSpPr>
          <a:xfrm>
            <a:off x="1885630" y="2620239"/>
            <a:ext cx="3158728" cy="1815447"/>
            <a:chOff x="1885630" y="2620239"/>
            <a:chExt cx="3158728" cy="1815447"/>
          </a:xfrm>
        </p:grpSpPr>
        <p:sp>
          <p:nvSpPr>
            <p:cNvPr id="1351" name="Oval 1350"/>
            <p:cNvSpPr/>
            <p:nvPr/>
          </p:nvSpPr>
          <p:spPr>
            <a:xfrm>
              <a:off x="4943733" y="3500954"/>
              <a:ext cx="100625" cy="100625"/>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52" name="Straight Arrow Connector 1351"/>
            <p:cNvCxnSpPr/>
            <p:nvPr/>
          </p:nvCxnSpPr>
          <p:spPr>
            <a:xfrm flipH="1" flipV="1">
              <a:off x="1885630" y="2620239"/>
              <a:ext cx="3108418" cy="871457"/>
            </a:xfrm>
            <a:prstGeom prst="straightConnector1">
              <a:avLst/>
            </a:prstGeom>
            <a:ln w="38100" cap="rnd">
              <a:solidFill>
                <a:schemeClr val="accent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353" name="Straight Arrow Connector 1352"/>
            <p:cNvCxnSpPr/>
            <p:nvPr/>
          </p:nvCxnSpPr>
          <p:spPr>
            <a:xfrm flipH="1">
              <a:off x="1885630" y="3612726"/>
              <a:ext cx="3119844" cy="822960"/>
            </a:xfrm>
            <a:prstGeom prst="straightConnector1">
              <a:avLst/>
            </a:prstGeom>
            <a:ln w="38100" cap="rnd">
              <a:solidFill>
                <a:schemeClr val="accent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44" name="TextBox 43"/>
          <p:cNvSpPr txBox="1"/>
          <p:nvPr/>
        </p:nvSpPr>
        <p:spPr>
          <a:xfrm>
            <a:off x="3035888" y="6524948"/>
            <a:ext cx="3067828" cy="369332"/>
          </a:xfrm>
          <a:prstGeom prst="rect">
            <a:avLst/>
          </a:prstGeom>
          <a:noFill/>
        </p:spPr>
        <p:txBody>
          <a:bodyPr wrap="none" rtlCol="0">
            <a:spAutoFit/>
          </a:bodyPr>
          <a:lstStyle/>
          <a:p>
            <a:r>
              <a:rPr lang="en-US" b="1" dirty="0" smtClean="0">
                <a:solidFill>
                  <a:srgbClr val="7030A0"/>
                </a:solidFill>
              </a:rPr>
              <a:t>[Patel et al., REAPER, ISCA’17]</a:t>
            </a:r>
            <a:endParaRPr lang="en-US" b="1" dirty="0">
              <a:solidFill>
                <a:srgbClr val="7030A0"/>
              </a:solidFill>
            </a:endParaRPr>
          </a:p>
        </p:txBody>
      </p:sp>
    </p:spTree>
    <p:extLst>
      <p:ext uri="{BB962C8B-B14F-4D97-AF65-F5344CB8AC3E}">
        <p14:creationId xmlns:p14="http://schemas.microsoft.com/office/powerpoint/2010/main" val="214543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4.16667E-6 -1.85185E-6 L -0.27465 -1.85185E-6 " pathEditMode="relative" rAng="0" ptsTypes="AA">
                                      <p:cBhvr>
                                        <p:cTn id="6" dur="500" fill="hold"/>
                                        <p:tgtEl>
                                          <p:spTgt spid="7"/>
                                        </p:tgtEl>
                                        <p:attrNameLst>
                                          <p:attrName>ppt_x</p:attrName>
                                          <p:attrName>ppt_y</p:attrName>
                                        </p:attrNameLst>
                                      </p:cBhvr>
                                      <p:rCtr x="-13733" y="0"/>
                                    </p:animMotion>
                                  </p:childTnLst>
                                </p:cTn>
                              </p:par>
                              <p:par>
                                <p:cTn id="7" presetID="6" presetClass="emph" presetSubtype="0" fill="hold" nodeType="withEffect">
                                  <p:stCondLst>
                                    <p:cond delay="0"/>
                                  </p:stCondLst>
                                  <p:childTnLst>
                                    <p:animScale>
                                      <p:cBhvr>
                                        <p:cTn id="8" dur="500" fill="hold"/>
                                        <p:tgtEl>
                                          <p:spTgt spid="7"/>
                                        </p:tgtEl>
                                      </p:cBhvr>
                                      <p:by x="80000" y="80000"/>
                                    </p:animScale>
                                  </p:childTnLst>
                                </p:cTn>
                              </p:par>
                              <p:par>
                                <p:cTn id="9" presetID="2" presetClass="entr" presetSubtype="2"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1+#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358"/>
                                        </p:tgtEl>
                                        <p:attrNameLst>
                                          <p:attrName>style.visibility</p:attrName>
                                        </p:attrNameLst>
                                      </p:cBhvr>
                                      <p:to>
                                        <p:strVal val="visible"/>
                                      </p:to>
                                    </p:set>
                                    <p:animEffect transition="in" filter="fade">
                                      <p:cBhvr>
                                        <p:cTn id="16" dur="500"/>
                                        <p:tgtEl>
                                          <p:spTgt spid="135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4730" y="5840033"/>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164730" y="5347422"/>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164730" y="4851875"/>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873303" y="4407877"/>
            <a:ext cx="8094161" cy="36512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873992" y="2745179"/>
            <a:ext cx="8094161"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171757" y="1852296"/>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70268" y="1340844"/>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64123" y="3143056"/>
            <a:ext cx="8805213" cy="455930"/>
          </a:xfrm>
          <a:prstGeom prst="rect">
            <a:avLst/>
          </a:prstGeom>
          <a:solidFill>
            <a:srgbClr val="53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865971" y="2370745"/>
            <a:ext cx="8102183"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63548" y="831660"/>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b="1" dirty="0" smtClean="0"/>
              <a:t>The DRAM Latency PUF Outline</a:t>
            </a:r>
            <a:endParaRPr lang="en-US" b="1" dirty="0"/>
          </a:p>
        </p:txBody>
      </p:sp>
      <p:sp>
        <p:nvSpPr>
          <p:cNvPr id="29" name="Rectangle 28"/>
          <p:cNvSpPr/>
          <p:nvPr/>
        </p:nvSpPr>
        <p:spPr>
          <a:xfrm>
            <a:off x="873992" y="4009292"/>
            <a:ext cx="8094161" cy="358759"/>
          </a:xfrm>
          <a:prstGeom prst="rect">
            <a:avLst/>
          </a:prstGeom>
          <a:solidFill>
            <a:srgbClr val="53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865971" y="3634154"/>
            <a:ext cx="8102183" cy="33601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58999" y="828096"/>
            <a:ext cx="8122024" cy="5318753"/>
          </a:xfrm>
        </p:spPr>
        <p:txBody>
          <a:bodyPr/>
          <a:lstStyle/>
          <a:p>
            <a:pPr marL="0" indent="0">
              <a:buNone/>
            </a:pPr>
            <a:r>
              <a:rPr lang="en-US" sz="2800" dirty="0">
                <a:solidFill>
                  <a:schemeClr val="bg1"/>
                </a:solidFill>
              </a:rPr>
              <a:t>Motivation </a:t>
            </a:r>
            <a:endParaRPr lang="en-US" sz="2800" dirty="0" smtClean="0">
              <a:solidFill>
                <a:schemeClr val="bg1"/>
              </a:solidFill>
            </a:endParaRPr>
          </a:p>
          <a:p>
            <a:pPr marL="0" indent="0">
              <a:buNone/>
            </a:pPr>
            <a:r>
              <a:rPr lang="en-US" sz="2800" dirty="0" smtClean="0">
                <a:solidFill>
                  <a:schemeClr val="bg1"/>
                </a:solidFill>
              </a:rPr>
              <a:t>Effective PUF Characteristics</a:t>
            </a:r>
          </a:p>
          <a:p>
            <a:pPr marL="0" indent="0">
              <a:buNone/>
            </a:pPr>
            <a:r>
              <a:rPr lang="en-US" sz="2800" dirty="0">
                <a:solidFill>
                  <a:schemeClr val="bg1"/>
                </a:solidFill>
              </a:rPr>
              <a:t>DRAM Latency PUF</a:t>
            </a:r>
          </a:p>
          <a:p>
            <a:pPr marL="457200" lvl="1" indent="0">
              <a:buNone/>
            </a:pPr>
            <a:r>
              <a:rPr lang="en-US" sz="2400" dirty="0">
                <a:solidFill>
                  <a:schemeClr val="bg1"/>
                </a:solidFill>
              </a:rPr>
              <a:t>DRAM Operation</a:t>
            </a:r>
          </a:p>
          <a:p>
            <a:pPr marL="457200" lvl="1" indent="0">
              <a:buNone/>
            </a:pPr>
            <a:r>
              <a:rPr lang="en-US" sz="2400" dirty="0">
                <a:solidFill>
                  <a:schemeClr val="bg1"/>
                </a:solidFill>
              </a:rPr>
              <a:t>Key </a:t>
            </a:r>
            <a:r>
              <a:rPr lang="en-US" sz="2400" dirty="0" smtClean="0">
                <a:solidFill>
                  <a:schemeClr val="bg1"/>
                </a:solidFill>
              </a:rPr>
              <a:t>Idea</a:t>
            </a:r>
          </a:p>
          <a:p>
            <a:pPr marL="0" indent="0">
              <a:buNone/>
            </a:pPr>
            <a:r>
              <a:rPr lang="en-US" sz="2800" b="1" dirty="0" smtClean="0">
                <a:solidFill>
                  <a:schemeClr val="bg1"/>
                </a:solidFill>
              </a:rPr>
              <a:t>Prior Best DRAM PUF: DRAM Retention PUF</a:t>
            </a:r>
          </a:p>
          <a:p>
            <a:pPr marL="457200" lvl="1" indent="0">
              <a:buNone/>
            </a:pPr>
            <a:r>
              <a:rPr lang="en-US" sz="2400" dirty="0" smtClean="0">
                <a:solidFill>
                  <a:schemeClr val="bg1"/>
                </a:solidFill>
              </a:rPr>
              <a:t>DRAM Cell Retention</a:t>
            </a:r>
          </a:p>
          <a:p>
            <a:pPr marL="457200" lvl="1" indent="0">
              <a:buNone/>
            </a:pPr>
            <a:r>
              <a:rPr lang="en-US" sz="2400" b="1" dirty="0" smtClean="0">
                <a:solidFill>
                  <a:schemeClr val="bg1"/>
                </a:solidFill>
              </a:rPr>
              <a:t>Key Idea </a:t>
            </a:r>
          </a:p>
          <a:p>
            <a:pPr marL="457200" lvl="1" indent="0">
              <a:buNone/>
            </a:pPr>
            <a:r>
              <a:rPr lang="en-US" sz="2400" dirty="0" smtClean="0">
                <a:solidFill>
                  <a:schemeClr val="bg1"/>
                </a:solidFill>
              </a:rPr>
              <a:t>Weaknesses</a:t>
            </a:r>
          </a:p>
          <a:p>
            <a:pPr marL="0" indent="0">
              <a:buNone/>
            </a:pPr>
            <a:r>
              <a:rPr lang="en-US" sz="2800" dirty="0" smtClean="0">
                <a:solidFill>
                  <a:schemeClr val="bg1"/>
                </a:solidFill>
              </a:rPr>
              <a:t>Methodology</a:t>
            </a:r>
          </a:p>
          <a:p>
            <a:pPr marL="0" indent="0">
              <a:buNone/>
            </a:pPr>
            <a:r>
              <a:rPr lang="en-US" sz="2800" dirty="0" smtClean="0">
                <a:solidFill>
                  <a:schemeClr val="bg1"/>
                </a:solidFill>
              </a:rPr>
              <a:t>Results</a:t>
            </a:r>
          </a:p>
          <a:p>
            <a:pPr marL="0" indent="0">
              <a:buNone/>
            </a:pPr>
            <a:r>
              <a:rPr lang="en-US" sz="2800" dirty="0" smtClean="0">
                <a:solidFill>
                  <a:schemeClr val="bg1"/>
                </a:solidFill>
              </a:rPr>
              <a:t>Summary</a:t>
            </a:r>
            <a:endParaRPr lang="en-US" sz="2800" dirty="0">
              <a:solidFill>
                <a:schemeClr val="bg1"/>
              </a:solidFill>
            </a:endParaRPr>
          </a:p>
        </p:txBody>
      </p:sp>
    </p:spTree>
    <p:extLst>
      <p:ext uri="{BB962C8B-B14F-4D97-AF65-F5344CB8AC3E}">
        <p14:creationId xmlns:p14="http://schemas.microsoft.com/office/powerpoint/2010/main" val="5709839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Content Placeholder 2"/>
          <p:cNvSpPr>
            <a:spLocks noGrp="1"/>
          </p:cNvSpPr>
          <p:nvPr>
            <p:ph idx="1"/>
          </p:nvPr>
        </p:nvSpPr>
        <p:spPr>
          <a:xfrm>
            <a:off x="249382" y="821579"/>
            <a:ext cx="8668576" cy="1517107"/>
          </a:xfrm>
        </p:spPr>
        <p:txBody>
          <a:bodyPr/>
          <a:lstStyle/>
          <a:p>
            <a:pPr marL="0" indent="0">
              <a:buNone/>
            </a:pPr>
            <a:r>
              <a:rPr lang="en-US" sz="3200" dirty="0" smtClean="0"/>
              <a:t>Generate a </a:t>
            </a:r>
            <a:r>
              <a:rPr lang="en-US" sz="3200" b="1" dirty="0" smtClean="0">
                <a:solidFill>
                  <a:schemeClr val="accent6"/>
                </a:solidFill>
              </a:rPr>
              <a:t>PUF response </a:t>
            </a:r>
            <a:r>
              <a:rPr lang="en-US" sz="3200" dirty="0" smtClean="0"/>
              <a:t>with locations of cells in a </a:t>
            </a:r>
            <a:r>
              <a:rPr lang="en-US" sz="3200" b="1" dirty="0" smtClean="0">
                <a:solidFill>
                  <a:schemeClr val="accent5"/>
                </a:solidFill>
              </a:rPr>
              <a:t>PUF memory segment </a:t>
            </a:r>
            <a:r>
              <a:rPr lang="en-US" sz="3200" dirty="0" smtClean="0"/>
              <a:t>that </a:t>
            </a:r>
            <a:r>
              <a:rPr lang="en-US" sz="3200" b="1" dirty="0" smtClean="0">
                <a:solidFill>
                  <a:srgbClr val="C00000"/>
                </a:solidFill>
              </a:rPr>
              <a:t>fail</a:t>
            </a:r>
            <a:r>
              <a:rPr lang="en-US" sz="3200" dirty="0" smtClean="0">
                <a:solidFill>
                  <a:srgbClr val="C00000"/>
                </a:solidFill>
              </a:rPr>
              <a:t>                 </a:t>
            </a:r>
            <a:r>
              <a:rPr lang="en-US" sz="3200" dirty="0" smtClean="0"/>
              <a:t>with a </a:t>
            </a:r>
            <a:r>
              <a:rPr lang="en-US" sz="3200" b="1" dirty="0" smtClean="0">
                <a:solidFill>
                  <a:schemeClr val="accent6"/>
                </a:solidFill>
              </a:rPr>
              <a:t>refresh interval </a:t>
            </a:r>
            <a:r>
              <a:rPr lang="en-US" sz="3200" b="1" i="1" dirty="0" smtClean="0">
                <a:solidFill>
                  <a:schemeClr val="accent6"/>
                </a:solidFill>
              </a:rPr>
              <a:t>N</a:t>
            </a:r>
            <a:endParaRPr lang="en-US" sz="3200" dirty="0" smtClean="0"/>
          </a:p>
        </p:txBody>
      </p:sp>
      <p:sp>
        <p:nvSpPr>
          <p:cNvPr id="22" name="Title 1"/>
          <p:cNvSpPr txBox="1">
            <a:spLocks/>
          </p:cNvSpPr>
          <p:nvPr/>
        </p:nvSpPr>
        <p:spPr>
          <a:xfrm>
            <a:off x="152400" y="66419"/>
            <a:ext cx="8839200" cy="761999"/>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800" b="1" dirty="0" smtClean="0">
                <a:latin typeface="Cambria" panose="02040503050406030204" pitchFamily="18" charset="0"/>
              </a:rPr>
              <a:t>Evaluating a DRAM Retention PUF</a:t>
            </a:r>
            <a:endParaRPr lang="en-US" sz="4800" b="1" dirty="0">
              <a:latin typeface="Cambria" panose="02040503050406030204" pitchFamily="18" charset="0"/>
            </a:endParaRPr>
          </a:p>
        </p:txBody>
      </p:sp>
      <p:grpSp>
        <p:nvGrpSpPr>
          <p:cNvPr id="323" name="Group 322"/>
          <p:cNvGrpSpPr/>
          <p:nvPr/>
        </p:nvGrpSpPr>
        <p:grpSpPr>
          <a:xfrm>
            <a:off x="3675757" y="2423667"/>
            <a:ext cx="1905141" cy="2704047"/>
            <a:chOff x="3179064" y="1373122"/>
            <a:chExt cx="2560320" cy="3374108"/>
          </a:xfrm>
        </p:grpSpPr>
        <p:cxnSp>
          <p:nvCxnSpPr>
            <p:cNvPr id="337" name="Straight Connector 336"/>
            <p:cNvCxnSpPr/>
            <p:nvPr/>
          </p:nvCxnSpPr>
          <p:spPr>
            <a:xfrm flipH="1" flipV="1">
              <a:off x="4451604" y="1373122"/>
              <a:ext cx="7620" cy="3374108"/>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35" name="Straight Connector 334"/>
            <p:cNvCxnSpPr/>
            <p:nvPr/>
          </p:nvCxnSpPr>
          <p:spPr>
            <a:xfrm flipV="1">
              <a:off x="5099304" y="1373122"/>
              <a:ext cx="0" cy="3374108"/>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33" name="Straight Connector 332"/>
            <p:cNvCxnSpPr/>
            <p:nvPr/>
          </p:nvCxnSpPr>
          <p:spPr>
            <a:xfrm flipV="1">
              <a:off x="5739384" y="1373122"/>
              <a:ext cx="0" cy="3374108"/>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31" name="Straight Connector 330"/>
            <p:cNvCxnSpPr/>
            <p:nvPr/>
          </p:nvCxnSpPr>
          <p:spPr>
            <a:xfrm flipV="1">
              <a:off x="3819144" y="1373122"/>
              <a:ext cx="0" cy="3374108"/>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flipV="1">
              <a:off x="3179064" y="1373122"/>
              <a:ext cx="0" cy="3374108"/>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grpSp>
      <p:grpSp>
        <p:nvGrpSpPr>
          <p:cNvPr id="492" name="Group 491"/>
          <p:cNvGrpSpPr/>
          <p:nvPr/>
        </p:nvGrpSpPr>
        <p:grpSpPr>
          <a:xfrm rot="5400000">
            <a:off x="2634647" y="1023317"/>
            <a:ext cx="1733660" cy="5710862"/>
            <a:chOff x="3179064" y="1411842"/>
            <a:chExt cx="2163259" cy="4237406"/>
          </a:xfrm>
        </p:grpSpPr>
        <p:grpSp>
          <p:nvGrpSpPr>
            <p:cNvPr id="516" name="Group 515"/>
            <p:cNvGrpSpPr/>
            <p:nvPr/>
          </p:nvGrpSpPr>
          <p:grpSpPr>
            <a:xfrm>
              <a:off x="4640539" y="1411842"/>
              <a:ext cx="4" cy="4212468"/>
              <a:chOff x="3367999" y="1465184"/>
              <a:chExt cx="4" cy="4212468"/>
            </a:xfrm>
          </p:grpSpPr>
          <p:cxnSp>
            <p:nvCxnSpPr>
              <p:cNvPr id="526" name="Straight Connector 525"/>
              <p:cNvCxnSpPr/>
              <p:nvPr/>
            </p:nvCxnSpPr>
            <p:spPr>
              <a:xfrm rot="16200000">
                <a:off x="1387496" y="3697149"/>
                <a:ext cx="3961006" cy="0"/>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27" name="Straight Connector 526"/>
              <p:cNvCxnSpPr/>
              <p:nvPr/>
            </p:nvCxnSpPr>
            <p:spPr>
              <a:xfrm rot="16200000">
                <a:off x="3280373" y="1552814"/>
                <a:ext cx="175260" cy="0"/>
              </a:xfrm>
              <a:prstGeom prst="line">
                <a:avLst/>
              </a:prstGeom>
              <a:solidFill>
                <a:schemeClr val="tx1">
                  <a:lumMod val="65000"/>
                  <a:lumOff val="35000"/>
                </a:schemeClr>
              </a:solidFill>
              <a:ln w="38100" cap="rnd">
                <a:solidFill>
                  <a:schemeClr val="bg1">
                    <a:lumMod val="65000"/>
                  </a:schemeClr>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517" name="Group 516"/>
            <p:cNvGrpSpPr/>
            <p:nvPr/>
          </p:nvGrpSpPr>
          <p:grpSpPr>
            <a:xfrm>
              <a:off x="5342321" y="1411842"/>
              <a:ext cx="2" cy="4237406"/>
              <a:chOff x="3422081" y="1465184"/>
              <a:chExt cx="2" cy="4237406"/>
            </a:xfrm>
          </p:grpSpPr>
          <p:cxnSp>
            <p:nvCxnSpPr>
              <p:cNvPr id="524" name="Straight Connector 523"/>
              <p:cNvCxnSpPr/>
              <p:nvPr/>
            </p:nvCxnSpPr>
            <p:spPr>
              <a:xfrm rot="16200000">
                <a:off x="1429108" y="3709617"/>
                <a:ext cx="3985946" cy="0"/>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25" name="Straight Connector 524"/>
              <p:cNvCxnSpPr/>
              <p:nvPr/>
            </p:nvCxnSpPr>
            <p:spPr>
              <a:xfrm rot="16200000">
                <a:off x="3334453" y="1552814"/>
                <a:ext cx="175259" cy="0"/>
              </a:xfrm>
              <a:prstGeom prst="line">
                <a:avLst/>
              </a:prstGeom>
              <a:solidFill>
                <a:schemeClr val="tx1">
                  <a:lumMod val="65000"/>
                  <a:lumOff val="35000"/>
                </a:schemeClr>
              </a:solidFill>
              <a:ln w="38100" cap="rnd">
                <a:solidFill>
                  <a:schemeClr val="bg1">
                    <a:lumMod val="65000"/>
                  </a:schemeClr>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518" name="Group 517"/>
            <p:cNvGrpSpPr/>
            <p:nvPr/>
          </p:nvGrpSpPr>
          <p:grpSpPr>
            <a:xfrm>
              <a:off x="3927988" y="1411842"/>
              <a:ext cx="2" cy="4212468"/>
              <a:chOff x="3287908" y="1465184"/>
              <a:chExt cx="2" cy="4212468"/>
            </a:xfrm>
          </p:grpSpPr>
          <p:cxnSp>
            <p:nvCxnSpPr>
              <p:cNvPr id="522" name="Straight Connector 521"/>
              <p:cNvCxnSpPr/>
              <p:nvPr/>
            </p:nvCxnSpPr>
            <p:spPr>
              <a:xfrm rot="16200000">
                <a:off x="1307404" y="3697148"/>
                <a:ext cx="3961008" cy="0"/>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23" name="Straight Connector 522"/>
              <p:cNvCxnSpPr/>
              <p:nvPr/>
            </p:nvCxnSpPr>
            <p:spPr>
              <a:xfrm rot="16200000">
                <a:off x="3200280" y="1552814"/>
                <a:ext cx="175260" cy="0"/>
              </a:xfrm>
              <a:prstGeom prst="line">
                <a:avLst/>
              </a:prstGeom>
              <a:solidFill>
                <a:schemeClr val="tx1">
                  <a:lumMod val="65000"/>
                  <a:lumOff val="35000"/>
                </a:schemeClr>
              </a:solidFill>
              <a:ln w="38100" cap="rnd">
                <a:solidFill>
                  <a:schemeClr val="bg1">
                    <a:lumMod val="65000"/>
                  </a:schemeClr>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519" name="Group 518"/>
            <p:cNvGrpSpPr/>
            <p:nvPr/>
          </p:nvGrpSpPr>
          <p:grpSpPr>
            <a:xfrm>
              <a:off x="3179064" y="1411842"/>
              <a:ext cx="2" cy="4212468"/>
              <a:chOff x="3179064" y="1465184"/>
              <a:chExt cx="2" cy="4212468"/>
            </a:xfrm>
          </p:grpSpPr>
          <p:cxnSp>
            <p:nvCxnSpPr>
              <p:cNvPr id="520" name="Straight Connector 519"/>
              <p:cNvCxnSpPr/>
              <p:nvPr/>
            </p:nvCxnSpPr>
            <p:spPr>
              <a:xfrm rot="16200000">
                <a:off x="1198560" y="3697149"/>
                <a:ext cx="3961007" cy="0"/>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21" name="Straight Connector 520"/>
              <p:cNvCxnSpPr/>
              <p:nvPr/>
            </p:nvCxnSpPr>
            <p:spPr>
              <a:xfrm rot="16200000">
                <a:off x="3091436" y="1552814"/>
                <a:ext cx="175260" cy="0"/>
              </a:xfrm>
              <a:prstGeom prst="line">
                <a:avLst/>
              </a:prstGeom>
              <a:solidFill>
                <a:schemeClr val="tx1">
                  <a:lumMod val="65000"/>
                  <a:lumOff val="35000"/>
                </a:schemeClr>
              </a:solidFill>
              <a:ln w="38100" cap="rnd">
                <a:solidFill>
                  <a:schemeClr val="bg1">
                    <a:lumMod val="65000"/>
                  </a:schemeClr>
                </a:solidFill>
                <a:prstDash val="sysDot"/>
                <a:round/>
              </a:ln>
            </p:spPr>
            <p:style>
              <a:lnRef idx="1">
                <a:schemeClr val="accent1"/>
              </a:lnRef>
              <a:fillRef idx="0">
                <a:schemeClr val="accent1"/>
              </a:fillRef>
              <a:effectRef idx="0">
                <a:schemeClr val="accent1"/>
              </a:effectRef>
              <a:fontRef idx="minor">
                <a:schemeClr val="tx1"/>
              </a:fontRef>
            </p:style>
          </p:cxnSp>
        </p:grpSp>
      </p:grpSp>
      <p:cxnSp>
        <p:nvCxnSpPr>
          <p:cNvPr id="514" name="Straight Connector 513"/>
          <p:cNvCxnSpPr>
            <a:stCxn id="498" idx="0"/>
          </p:cNvCxnSpPr>
          <p:nvPr/>
        </p:nvCxnSpPr>
        <p:spPr>
          <a:xfrm flipH="1" flipV="1">
            <a:off x="1764424" y="2410578"/>
            <a:ext cx="5670" cy="2704047"/>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12" name="Straight Connector 511"/>
          <p:cNvCxnSpPr/>
          <p:nvPr/>
        </p:nvCxnSpPr>
        <p:spPr>
          <a:xfrm flipV="1">
            <a:off x="2724463" y="2432076"/>
            <a:ext cx="0" cy="2704047"/>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10" name="Straight Connector 509"/>
          <p:cNvCxnSpPr/>
          <p:nvPr/>
        </p:nvCxnSpPr>
        <p:spPr>
          <a:xfrm flipV="1">
            <a:off x="2255739" y="2423667"/>
            <a:ext cx="0" cy="2704047"/>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08" name="Straight Connector 507"/>
          <p:cNvCxnSpPr/>
          <p:nvPr/>
        </p:nvCxnSpPr>
        <p:spPr>
          <a:xfrm flipV="1">
            <a:off x="1290559" y="2423667"/>
            <a:ext cx="0" cy="2704047"/>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06" name="Straight Connector 505"/>
          <p:cNvCxnSpPr/>
          <p:nvPr/>
        </p:nvCxnSpPr>
        <p:spPr>
          <a:xfrm flipV="1">
            <a:off x="3188541" y="2432076"/>
            <a:ext cx="0" cy="2704047"/>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grpSp>
        <p:nvGrpSpPr>
          <p:cNvPr id="494" name="Group 493"/>
          <p:cNvGrpSpPr/>
          <p:nvPr/>
        </p:nvGrpSpPr>
        <p:grpSpPr>
          <a:xfrm>
            <a:off x="1046274" y="5127714"/>
            <a:ext cx="2381426" cy="316503"/>
            <a:chOff x="2223532" y="4533556"/>
            <a:chExt cx="3200400" cy="394932"/>
          </a:xfrm>
        </p:grpSpPr>
        <p:sp>
          <p:nvSpPr>
            <p:cNvPr id="496" name="Rounded Rectangle 495"/>
            <p:cNvSpPr/>
            <p:nvPr/>
          </p:nvSpPr>
          <p:spPr>
            <a:xfrm>
              <a:off x="222353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65000"/>
                    </a:schemeClr>
                  </a:solidFill>
                </a:rPr>
                <a:t>SA</a:t>
              </a:r>
              <a:endParaRPr lang="en-US" dirty="0">
                <a:solidFill>
                  <a:schemeClr val="bg1">
                    <a:lumMod val="65000"/>
                  </a:schemeClr>
                </a:solidFill>
              </a:endParaRPr>
            </a:p>
          </p:txBody>
        </p:sp>
        <p:sp>
          <p:nvSpPr>
            <p:cNvPr id="497" name="Rounded Rectangle 496"/>
            <p:cNvSpPr/>
            <p:nvPr/>
          </p:nvSpPr>
          <p:spPr>
            <a:xfrm>
              <a:off x="286361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dirty="0" smtClean="0">
                  <a:solidFill>
                    <a:schemeClr val="bg1">
                      <a:lumMod val="65000"/>
                    </a:schemeClr>
                  </a:solidFill>
                </a:rPr>
                <a:t>SA</a:t>
              </a:r>
              <a:endParaRPr lang="en-US" sz="2400" dirty="0">
                <a:solidFill>
                  <a:schemeClr val="bg1">
                    <a:lumMod val="65000"/>
                  </a:schemeClr>
                </a:solidFill>
              </a:endParaRPr>
            </a:p>
          </p:txBody>
        </p:sp>
        <p:sp>
          <p:nvSpPr>
            <p:cNvPr id="498" name="Rounded Rectangle 497"/>
            <p:cNvSpPr/>
            <p:nvPr/>
          </p:nvSpPr>
          <p:spPr>
            <a:xfrm>
              <a:off x="350369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dirty="0" smtClean="0">
                  <a:solidFill>
                    <a:schemeClr val="bg1">
                      <a:lumMod val="65000"/>
                    </a:schemeClr>
                  </a:solidFill>
                </a:rPr>
                <a:t>SA</a:t>
              </a:r>
              <a:endParaRPr lang="en-US" sz="2400" dirty="0">
                <a:solidFill>
                  <a:schemeClr val="bg1">
                    <a:lumMod val="65000"/>
                  </a:schemeClr>
                </a:solidFill>
              </a:endParaRPr>
            </a:p>
          </p:txBody>
        </p:sp>
        <p:sp>
          <p:nvSpPr>
            <p:cNvPr id="499" name="Rounded Rectangle 498"/>
            <p:cNvSpPr/>
            <p:nvPr/>
          </p:nvSpPr>
          <p:spPr>
            <a:xfrm>
              <a:off x="414377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dirty="0" smtClean="0">
                  <a:solidFill>
                    <a:schemeClr val="bg1">
                      <a:lumMod val="65000"/>
                    </a:schemeClr>
                  </a:solidFill>
                </a:rPr>
                <a:t>SA</a:t>
              </a:r>
              <a:endParaRPr lang="en-US" sz="2400" dirty="0">
                <a:solidFill>
                  <a:schemeClr val="bg1">
                    <a:lumMod val="65000"/>
                  </a:schemeClr>
                </a:solidFill>
              </a:endParaRPr>
            </a:p>
          </p:txBody>
        </p:sp>
        <p:sp>
          <p:nvSpPr>
            <p:cNvPr id="500" name="Rounded Rectangle 499"/>
            <p:cNvSpPr/>
            <p:nvPr/>
          </p:nvSpPr>
          <p:spPr>
            <a:xfrm>
              <a:off x="478385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dirty="0" smtClean="0">
                  <a:solidFill>
                    <a:schemeClr val="bg1">
                      <a:lumMod val="65000"/>
                    </a:schemeClr>
                  </a:solidFill>
                </a:rPr>
                <a:t>SA</a:t>
              </a:r>
              <a:endParaRPr lang="en-US" sz="2400" dirty="0">
                <a:solidFill>
                  <a:schemeClr val="bg1">
                    <a:lumMod val="65000"/>
                  </a:schemeClr>
                </a:solidFill>
              </a:endParaRPr>
            </a:p>
          </p:txBody>
        </p:sp>
      </p:grpSp>
      <p:sp>
        <p:nvSpPr>
          <p:cNvPr id="495" name="Rounded Rectangle 494"/>
          <p:cNvSpPr/>
          <p:nvPr/>
        </p:nvSpPr>
        <p:spPr>
          <a:xfrm>
            <a:off x="366364" y="2747222"/>
            <a:ext cx="383855" cy="2265404"/>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800" dirty="0" smtClean="0">
                <a:solidFill>
                  <a:schemeClr val="bg1">
                    <a:lumMod val="65000"/>
                  </a:schemeClr>
                </a:solidFill>
              </a:rPr>
              <a:t>Row Decoder</a:t>
            </a:r>
            <a:endParaRPr lang="en-US" sz="2800" dirty="0">
              <a:solidFill>
                <a:schemeClr val="bg1">
                  <a:lumMod val="65000"/>
                </a:schemeClr>
              </a:solidFill>
            </a:endParaRPr>
          </a:p>
        </p:txBody>
      </p:sp>
      <p:sp>
        <p:nvSpPr>
          <p:cNvPr id="542" name="Oval 541"/>
          <p:cNvSpPr/>
          <p:nvPr/>
        </p:nvSpPr>
        <p:spPr>
          <a:xfrm>
            <a:off x="1048803" y="2746103"/>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43" name="Oval 542"/>
          <p:cNvSpPr/>
          <p:nvPr/>
        </p:nvSpPr>
        <p:spPr>
          <a:xfrm>
            <a:off x="1525088" y="2746103"/>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44" name="Oval 543"/>
          <p:cNvSpPr/>
          <p:nvPr/>
        </p:nvSpPr>
        <p:spPr>
          <a:xfrm>
            <a:off x="2001373" y="2746103"/>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45" name="Oval 544"/>
          <p:cNvSpPr/>
          <p:nvPr/>
        </p:nvSpPr>
        <p:spPr>
          <a:xfrm>
            <a:off x="2477659" y="2746103"/>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46" name="Oval 545"/>
          <p:cNvSpPr/>
          <p:nvPr/>
        </p:nvSpPr>
        <p:spPr>
          <a:xfrm>
            <a:off x="2953944" y="2746103"/>
            <a:ext cx="476285" cy="512967"/>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53" name="Chord 552"/>
          <p:cNvSpPr/>
          <p:nvPr/>
        </p:nvSpPr>
        <p:spPr>
          <a:xfrm>
            <a:off x="1048803" y="2746102"/>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4" name="Chord 553"/>
          <p:cNvSpPr/>
          <p:nvPr/>
        </p:nvSpPr>
        <p:spPr>
          <a:xfrm>
            <a:off x="1525088" y="2746102"/>
            <a:ext cx="476285" cy="512967"/>
          </a:xfrm>
          <a:prstGeom prst="chord">
            <a:avLst>
              <a:gd name="adj1" fmla="val 12747321"/>
              <a:gd name="adj2" fmla="val 1965980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5" name="Chord 554"/>
          <p:cNvSpPr/>
          <p:nvPr/>
        </p:nvSpPr>
        <p:spPr>
          <a:xfrm>
            <a:off x="2001373" y="2746102"/>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6" name="Chord 555"/>
          <p:cNvSpPr/>
          <p:nvPr/>
        </p:nvSpPr>
        <p:spPr>
          <a:xfrm>
            <a:off x="2477658" y="2746102"/>
            <a:ext cx="476285" cy="512967"/>
          </a:xfrm>
          <a:prstGeom prst="chord">
            <a:avLst>
              <a:gd name="adj1" fmla="val 12350173"/>
              <a:gd name="adj2" fmla="val 200350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7" name="Chord 556"/>
          <p:cNvSpPr/>
          <p:nvPr/>
        </p:nvSpPr>
        <p:spPr>
          <a:xfrm>
            <a:off x="2953944" y="2746102"/>
            <a:ext cx="476285" cy="512967"/>
          </a:xfrm>
          <a:prstGeom prst="chord">
            <a:avLst>
              <a:gd name="adj1" fmla="val 11541880"/>
              <a:gd name="adj2" fmla="val 20869922"/>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0" name="Oval 559"/>
          <p:cNvSpPr/>
          <p:nvPr/>
        </p:nvSpPr>
        <p:spPr>
          <a:xfrm>
            <a:off x="1525823" y="2745625"/>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61" name="Oval 560"/>
          <p:cNvSpPr/>
          <p:nvPr/>
        </p:nvSpPr>
        <p:spPr>
          <a:xfrm>
            <a:off x="2002108" y="2745625"/>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62" name="Oval 561"/>
          <p:cNvSpPr/>
          <p:nvPr/>
        </p:nvSpPr>
        <p:spPr>
          <a:xfrm>
            <a:off x="2478394" y="2745625"/>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63" name="Oval 562"/>
          <p:cNvSpPr/>
          <p:nvPr/>
        </p:nvSpPr>
        <p:spPr>
          <a:xfrm>
            <a:off x="2954679" y="2745625"/>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04" name="Content Placeholder 3"/>
          <p:cNvSpPr txBox="1">
            <a:spLocks/>
          </p:cNvSpPr>
          <p:nvPr/>
        </p:nvSpPr>
        <p:spPr>
          <a:xfrm>
            <a:off x="6271636" y="4026679"/>
            <a:ext cx="1908747" cy="7081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smtClean="0">
                <a:solidFill>
                  <a:srgbClr val="C00000"/>
                </a:solidFill>
              </a:rPr>
              <a:t>Fails with refresh interval </a:t>
            </a:r>
            <a:r>
              <a:rPr lang="en-US" sz="2400" b="1" dirty="0">
                <a:solidFill>
                  <a:srgbClr val="C00000"/>
                </a:solidFill>
              </a:rPr>
              <a:t>N</a:t>
            </a:r>
            <a:endParaRPr lang="en-US" sz="2400" b="1" dirty="0" smtClean="0">
              <a:solidFill>
                <a:srgbClr val="C00000"/>
              </a:solidFill>
            </a:endParaRPr>
          </a:p>
        </p:txBody>
      </p:sp>
      <p:cxnSp>
        <p:nvCxnSpPr>
          <p:cNvPr id="205" name="Straight Arrow Connector 204"/>
          <p:cNvCxnSpPr/>
          <p:nvPr/>
        </p:nvCxnSpPr>
        <p:spPr>
          <a:xfrm flipH="1" flipV="1">
            <a:off x="5925504" y="4253638"/>
            <a:ext cx="662628" cy="149518"/>
          </a:xfrm>
          <a:prstGeom prst="straightConnector1">
            <a:avLst/>
          </a:prstGeom>
          <a:ln w="76200">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207" name="Content Placeholder 3"/>
          <p:cNvSpPr txBox="1">
            <a:spLocks/>
          </p:cNvSpPr>
          <p:nvPr/>
        </p:nvSpPr>
        <p:spPr>
          <a:xfrm>
            <a:off x="6503652" y="2011527"/>
            <a:ext cx="2151006" cy="10590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smtClean="0">
                <a:solidFill>
                  <a:schemeClr val="accent6">
                    <a:lumMod val="75000"/>
                  </a:schemeClr>
                </a:solidFill>
              </a:rPr>
              <a:t>Can handle a longer refresh interval</a:t>
            </a:r>
          </a:p>
        </p:txBody>
      </p:sp>
      <p:cxnSp>
        <p:nvCxnSpPr>
          <p:cNvPr id="208" name="Straight Arrow Connector 207"/>
          <p:cNvCxnSpPr>
            <a:stCxn id="207" idx="1"/>
          </p:cNvCxnSpPr>
          <p:nvPr/>
        </p:nvCxnSpPr>
        <p:spPr>
          <a:xfrm flipH="1">
            <a:off x="5925504" y="2541028"/>
            <a:ext cx="578148" cy="284603"/>
          </a:xfrm>
          <a:prstGeom prst="straightConnector1">
            <a:avLst/>
          </a:prstGeom>
          <a:ln w="76200">
            <a:solidFill>
              <a:schemeClr val="accent6">
                <a:lumMod val="75000"/>
              </a:schemeClr>
            </a:solidFill>
            <a:tailEnd type="triangle"/>
          </a:ln>
        </p:spPr>
        <p:style>
          <a:lnRef idx="1">
            <a:schemeClr val="dk1"/>
          </a:lnRef>
          <a:fillRef idx="0">
            <a:schemeClr val="dk1"/>
          </a:fillRef>
          <a:effectRef idx="0">
            <a:schemeClr val="dk1"/>
          </a:effectRef>
          <a:fontRef idx="minor">
            <a:schemeClr val="tx1"/>
          </a:fontRef>
        </p:style>
      </p:cxnSp>
      <p:grpSp>
        <p:nvGrpSpPr>
          <p:cNvPr id="317" name="Group 316"/>
          <p:cNvGrpSpPr/>
          <p:nvPr/>
        </p:nvGrpSpPr>
        <p:grpSpPr>
          <a:xfrm>
            <a:off x="3416314" y="5136123"/>
            <a:ext cx="2381426" cy="316503"/>
            <a:chOff x="2223532" y="4533556"/>
            <a:chExt cx="3200400" cy="394932"/>
          </a:xfrm>
        </p:grpSpPr>
        <p:sp>
          <p:nvSpPr>
            <p:cNvPr id="318" name="Rounded Rectangle 317"/>
            <p:cNvSpPr/>
            <p:nvPr/>
          </p:nvSpPr>
          <p:spPr>
            <a:xfrm>
              <a:off x="222353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65000"/>
                    </a:schemeClr>
                  </a:solidFill>
                </a:rPr>
                <a:t>SA</a:t>
              </a:r>
              <a:endParaRPr lang="en-US" sz="2400" dirty="0">
                <a:solidFill>
                  <a:schemeClr val="bg1">
                    <a:lumMod val="65000"/>
                  </a:schemeClr>
                </a:solidFill>
              </a:endParaRPr>
            </a:p>
          </p:txBody>
        </p:sp>
        <p:sp>
          <p:nvSpPr>
            <p:cNvPr id="319" name="Rounded Rectangle 318"/>
            <p:cNvSpPr/>
            <p:nvPr/>
          </p:nvSpPr>
          <p:spPr>
            <a:xfrm>
              <a:off x="286361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dirty="0" smtClean="0">
                  <a:solidFill>
                    <a:schemeClr val="bg1">
                      <a:lumMod val="65000"/>
                    </a:schemeClr>
                  </a:solidFill>
                </a:rPr>
                <a:t>SA</a:t>
              </a:r>
              <a:endParaRPr lang="en-US" sz="2400" dirty="0">
                <a:solidFill>
                  <a:schemeClr val="bg1">
                    <a:lumMod val="65000"/>
                  </a:schemeClr>
                </a:solidFill>
              </a:endParaRPr>
            </a:p>
          </p:txBody>
        </p:sp>
        <p:sp>
          <p:nvSpPr>
            <p:cNvPr id="320" name="Rounded Rectangle 319"/>
            <p:cNvSpPr/>
            <p:nvPr/>
          </p:nvSpPr>
          <p:spPr>
            <a:xfrm>
              <a:off x="350369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dirty="0" smtClean="0">
                  <a:solidFill>
                    <a:schemeClr val="bg1">
                      <a:lumMod val="65000"/>
                    </a:schemeClr>
                  </a:solidFill>
                </a:rPr>
                <a:t>SA</a:t>
              </a:r>
              <a:endParaRPr lang="en-US" sz="2400" dirty="0">
                <a:solidFill>
                  <a:schemeClr val="bg1">
                    <a:lumMod val="65000"/>
                  </a:schemeClr>
                </a:solidFill>
              </a:endParaRPr>
            </a:p>
          </p:txBody>
        </p:sp>
        <p:sp>
          <p:nvSpPr>
            <p:cNvPr id="321" name="Rounded Rectangle 320"/>
            <p:cNvSpPr/>
            <p:nvPr/>
          </p:nvSpPr>
          <p:spPr>
            <a:xfrm>
              <a:off x="414377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dirty="0" smtClean="0">
                  <a:solidFill>
                    <a:schemeClr val="bg1">
                      <a:lumMod val="65000"/>
                    </a:schemeClr>
                  </a:solidFill>
                </a:rPr>
                <a:t>SA</a:t>
              </a:r>
              <a:endParaRPr lang="en-US" dirty="0">
                <a:solidFill>
                  <a:schemeClr val="bg1">
                    <a:lumMod val="65000"/>
                  </a:schemeClr>
                </a:solidFill>
              </a:endParaRPr>
            </a:p>
          </p:txBody>
        </p:sp>
        <p:sp>
          <p:nvSpPr>
            <p:cNvPr id="322" name="Rounded Rectangle 321"/>
            <p:cNvSpPr/>
            <p:nvPr/>
          </p:nvSpPr>
          <p:spPr>
            <a:xfrm>
              <a:off x="478385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dirty="0" smtClean="0">
                  <a:solidFill>
                    <a:schemeClr val="bg1">
                      <a:lumMod val="65000"/>
                    </a:schemeClr>
                  </a:solidFill>
                </a:rPr>
                <a:t>SA</a:t>
              </a:r>
              <a:endParaRPr lang="en-US" dirty="0">
                <a:solidFill>
                  <a:schemeClr val="bg1">
                    <a:lumMod val="65000"/>
                  </a:schemeClr>
                </a:solidFill>
              </a:endParaRPr>
            </a:p>
          </p:txBody>
        </p:sp>
      </p:grpSp>
      <p:sp>
        <p:nvSpPr>
          <p:cNvPr id="6" name="TextBox 5"/>
          <p:cNvSpPr txBox="1"/>
          <p:nvPr/>
        </p:nvSpPr>
        <p:spPr>
          <a:xfrm>
            <a:off x="466344" y="5545118"/>
            <a:ext cx="8451613" cy="954107"/>
          </a:xfrm>
          <a:prstGeom prst="rect">
            <a:avLst/>
          </a:prstGeom>
          <a:noFill/>
        </p:spPr>
        <p:txBody>
          <a:bodyPr wrap="square" rtlCol="0">
            <a:spAutoFit/>
          </a:bodyPr>
          <a:lstStyle/>
          <a:p>
            <a:r>
              <a:rPr lang="en-US" sz="2800" dirty="0" smtClean="0"/>
              <a:t>The pattern of retention failures across a segment of DRAM is </a:t>
            </a:r>
            <a:r>
              <a:rPr lang="en-US" sz="2800" b="1" dirty="0" smtClean="0">
                <a:solidFill>
                  <a:schemeClr val="accent6"/>
                </a:solidFill>
              </a:rPr>
              <a:t>unique</a:t>
            </a:r>
            <a:r>
              <a:rPr lang="en-US" sz="2800" dirty="0" smtClean="0"/>
              <a:t> to the device</a:t>
            </a:r>
            <a:endParaRPr lang="en-US" sz="2800" dirty="0"/>
          </a:p>
        </p:txBody>
      </p:sp>
      <p:sp>
        <p:nvSpPr>
          <p:cNvPr id="559" name="Oval 558"/>
          <p:cNvSpPr/>
          <p:nvPr/>
        </p:nvSpPr>
        <p:spPr>
          <a:xfrm>
            <a:off x="1049538" y="2745625"/>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50" name="Oval 349"/>
          <p:cNvSpPr/>
          <p:nvPr/>
        </p:nvSpPr>
        <p:spPr>
          <a:xfrm>
            <a:off x="1527256" y="3322672"/>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51" name="Chord 350"/>
          <p:cNvSpPr/>
          <p:nvPr/>
        </p:nvSpPr>
        <p:spPr>
          <a:xfrm>
            <a:off x="1527256" y="3322671"/>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Oval 351"/>
          <p:cNvSpPr/>
          <p:nvPr/>
        </p:nvSpPr>
        <p:spPr>
          <a:xfrm>
            <a:off x="1527991" y="3322194"/>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54" name="Oval 353"/>
          <p:cNvSpPr/>
          <p:nvPr/>
        </p:nvSpPr>
        <p:spPr>
          <a:xfrm>
            <a:off x="3907493" y="3341295"/>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55" name="Chord 354"/>
          <p:cNvSpPr/>
          <p:nvPr/>
        </p:nvSpPr>
        <p:spPr>
          <a:xfrm>
            <a:off x="3907493" y="3341294"/>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Oval 355"/>
          <p:cNvSpPr/>
          <p:nvPr/>
        </p:nvSpPr>
        <p:spPr>
          <a:xfrm>
            <a:off x="3908228" y="3340817"/>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58" name="Oval 357"/>
          <p:cNvSpPr/>
          <p:nvPr/>
        </p:nvSpPr>
        <p:spPr>
          <a:xfrm>
            <a:off x="4873153" y="4537604"/>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59" name="Chord 358"/>
          <p:cNvSpPr/>
          <p:nvPr/>
        </p:nvSpPr>
        <p:spPr>
          <a:xfrm>
            <a:off x="4873153" y="4537603"/>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Oval 359"/>
          <p:cNvSpPr/>
          <p:nvPr/>
        </p:nvSpPr>
        <p:spPr>
          <a:xfrm>
            <a:off x="4873888" y="4537126"/>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62" name="Oval 361"/>
          <p:cNvSpPr/>
          <p:nvPr/>
        </p:nvSpPr>
        <p:spPr>
          <a:xfrm>
            <a:off x="2498772" y="4498202"/>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63" name="Chord 362"/>
          <p:cNvSpPr/>
          <p:nvPr/>
        </p:nvSpPr>
        <p:spPr>
          <a:xfrm>
            <a:off x="2498772" y="4498201"/>
            <a:ext cx="476285" cy="512967"/>
          </a:xfrm>
          <a:prstGeom prst="chord">
            <a:avLst>
              <a:gd name="adj1" fmla="val 11424034"/>
              <a:gd name="adj2" fmla="val 20947182"/>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Oval 363"/>
          <p:cNvSpPr/>
          <p:nvPr/>
        </p:nvSpPr>
        <p:spPr>
          <a:xfrm>
            <a:off x="2499507" y="4497724"/>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66" name="Oval 365"/>
          <p:cNvSpPr/>
          <p:nvPr/>
        </p:nvSpPr>
        <p:spPr>
          <a:xfrm>
            <a:off x="1057598" y="4494391"/>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67" name="Chord 366"/>
          <p:cNvSpPr/>
          <p:nvPr/>
        </p:nvSpPr>
        <p:spPr>
          <a:xfrm>
            <a:off x="1057598" y="4494390"/>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Oval 367"/>
          <p:cNvSpPr/>
          <p:nvPr/>
        </p:nvSpPr>
        <p:spPr>
          <a:xfrm>
            <a:off x="1058333" y="4493913"/>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70" name="Oval 369"/>
          <p:cNvSpPr/>
          <p:nvPr/>
        </p:nvSpPr>
        <p:spPr>
          <a:xfrm>
            <a:off x="1065013" y="3899627"/>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71" name="Chord 370"/>
          <p:cNvSpPr/>
          <p:nvPr/>
        </p:nvSpPr>
        <p:spPr>
          <a:xfrm>
            <a:off x="1065013" y="3899626"/>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Oval 371"/>
          <p:cNvSpPr/>
          <p:nvPr/>
        </p:nvSpPr>
        <p:spPr>
          <a:xfrm>
            <a:off x="1065748" y="3899149"/>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74" name="Oval 373"/>
          <p:cNvSpPr/>
          <p:nvPr/>
        </p:nvSpPr>
        <p:spPr>
          <a:xfrm>
            <a:off x="3430559" y="3914554"/>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75" name="Chord 374"/>
          <p:cNvSpPr/>
          <p:nvPr/>
        </p:nvSpPr>
        <p:spPr>
          <a:xfrm>
            <a:off x="3430559" y="3914553"/>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Oval 375"/>
          <p:cNvSpPr/>
          <p:nvPr/>
        </p:nvSpPr>
        <p:spPr>
          <a:xfrm>
            <a:off x="3431294" y="3914076"/>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78" name="Oval 377"/>
          <p:cNvSpPr/>
          <p:nvPr/>
        </p:nvSpPr>
        <p:spPr>
          <a:xfrm>
            <a:off x="3906843" y="3904932"/>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79" name="Chord 378"/>
          <p:cNvSpPr/>
          <p:nvPr/>
        </p:nvSpPr>
        <p:spPr>
          <a:xfrm>
            <a:off x="3906843" y="3904931"/>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Oval 379"/>
          <p:cNvSpPr/>
          <p:nvPr/>
        </p:nvSpPr>
        <p:spPr>
          <a:xfrm>
            <a:off x="3907578" y="3904454"/>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82" name="Oval 381"/>
          <p:cNvSpPr/>
          <p:nvPr/>
        </p:nvSpPr>
        <p:spPr>
          <a:xfrm>
            <a:off x="2498772" y="3922123"/>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83" name="Chord 382"/>
          <p:cNvSpPr/>
          <p:nvPr/>
        </p:nvSpPr>
        <p:spPr>
          <a:xfrm>
            <a:off x="2498772" y="3922122"/>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Oval 383"/>
          <p:cNvSpPr/>
          <p:nvPr/>
        </p:nvSpPr>
        <p:spPr>
          <a:xfrm>
            <a:off x="2499507" y="3921645"/>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6" name="Oval 105"/>
          <p:cNvSpPr/>
          <p:nvPr/>
        </p:nvSpPr>
        <p:spPr>
          <a:xfrm>
            <a:off x="3435864" y="2751509"/>
            <a:ext cx="476285" cy="512967"/>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7" name="Chord 106"/>
          <p:cNvSpPr/>
          <p:nvPr/>
        </p:nvSpPr>
        <p:spPr>
          <a:xfrm>
            <a:off x="3435864" y="2751508"/>
            <a:ext cx="476285" cy="512967"/>
          </a:xfrm>
          <a:prstGeom prst="chord">
            <a:avLst>
              <a:gd name="adj1" fmla="val 10745381"/>
              <a:gd name="adj2" fmla="val 66455"/>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a:off x="3436599" y="2751031"/>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0" name="Oval 109"/>
          <p:cNvSpPr/>
          <p:nvPr/>
        </p:nvSpPr>
        <p:spPr>
          <a:xfrm>
            <a:off x="4385014" y="3342112"/>
            <a:ext cx="476285" cy="512967"/>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1" name="Chord 110"/>
          <p:cNvSpPr/>
          <p:nvPr/>
        </p:nvSpPr>
        <p:spPr>
          <a:xfrm>
            <a:off x="4385014" y="3342111"/>
            <a:ext cx="476285" cy="512967"/>
          </a:xfrm>
          <a:prstGeom prst="chord">
            <a:avLst>
              <a:gd name="adj1" fmla="val 10745381"/>
              <a:gd name="adj2" fmla="val 66455"/>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a:off x="4385749" y="3341634"/>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4" name="Oval 113"/>
          <p:cNvSpPr/>
          <p:nvPr/>
        </p:nvSpPr>
        <p:spPr>
          <a:xfrm>
            <a:off x="1537696" y="3896744"/>
            <a:ext cx="476285" cy="512967"/>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5" name="Chord 114"/>
          <p:cNvSpPr/>
          <p:nvPr/>
        </p:nvSpPr>
        <p:spPr>
          <a:xfrm>
            <a:off x="1537696" y="3896743"/>
            <a:ext cx="476285" cy="512967"/>
          </a:xfrm>
          <a:prstGeom prst="chord">
            <a:avLst>
              <a:gd name="adj1" fmla="val 10745381"/>
              <a:gd name="adj2" fmla="val 66455"/>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p:cNvSpPr/>
          <p:nvPr/>
        </p:nvSpPr>
        <p:spPr>
          <a:xfrm>
            <a:off x="1538431" y="3896266"/>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8" name="Oval 117"/>
          <p:cNvSpPr/>
          <p:nvPr/>
        </p:nvSpPr>
        <p:spPr>
          <a:xfrm>
            <a:off x="3903420" y="4496405"/>
            <a:ext cx="476285" cy="512967"/>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9" name="Chord 118"/>
          <p:cNvSpPr/>
          <p:nvPr/>
        </p:nvSpPr>
        <p:spPr>
          <a:xfrm>
            <a:off x="3903420" y="4496404"/>
            <a:ext cx="476285" cy="512967"/>
          </a:xfrm>
          <a:prstGeom prst="chord">
            <a:avLst>
              <a:gd name="adj1" fmla="val 10745381"/>
              <a:gd name="adj2" fmla="val 66455"/>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p:cNvSpPr/>
          <p:nvPr/>
        </p:nvSpPr>
        <p:spPr>
          <a:xfrm>
            <a:off x="3904155" y="4495927"/>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2" name="Oval 121"/>
          <p:cNvSpPr/>
          <p:nvPr/>
        </p:nvSpPr>
        <p:spPr>
          <a:xfrm>
            <a:off x="2014971" y="4492917"/>
            <a:ext cx="476285" cy="512967"/>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3" name="Chord 122"/>
          <p:cNvSpPr/>
          <p:nvPr/>
        </p:nvSpPr>
        <p:spPr>
          <a:xfrm>
            <a:off x="2014971" y="4492916"/>
            <a:ext cx="476285" cy="512967"/>
          </a:xfrm>
          <a:prstGeom prst="chord">
            <a:avLst>
              <a:gd name="adj1" fmla="val 10745381"/>
              <a:gd name="adj2" fmla="val 66455"/>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p:cNvSpPr/>
          <p:nvPr/>
        </p:nvSpPr>
        <p:spPr>
          <a:xfrm>
            <a:off x="2015706" y="4492439"/>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6" name="Oval 125"/>
          <p:cNvSpPr/>
          <p:nvPr/>
        </p:nvSpPr>
        <p:spPr>
          <a:xfrm>
            <a:off x="5352152" y="3928571"/>
            <a:ext cx="476285" cy="512967"/>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7" name="Chord 126"/>
          <p:cNvSpPr/>
          <p:nvPr/>
        </p:nvSpPr>
        <p:spPr>
          <a:xfrm>
            <a:off x="5352152" y="3928570"/>
            <a:ext cx="476285" cy="512967"/>
          </a:xfrm>
          <a:prstGeom prst="chord">
            <a:avLst>
              <a:gd name="adj1" fmla="val 10745381"/>
              <a:gd name="adj2" fmla="val 66455"/>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p:cNvSpPr/>
          <p:nvPr/>
        </p:nvSpPr>
        <p:spPr>
          <a:xfrm>
            <a:off x="5352887" y="3928093"/>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0" name="Oval 129"/>
          <p:cNvSpPr/>
          <p:nvPr/>
        </p:nvSpPr>
        <p:spPr>
          <a:xfrm>
            <a:off x="4881780" y="3345216"/>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1" name="Chord 130"/>
          <p:cNvSpPr/>
          <p:nvPr/>
        </p:nvSpPr>
        <p:spPr>
          <a:xfrm>
            <a:off x="4881780" y="3345215"/>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p:cNvSpPr/>
          <p:nvPr/>
        </p:nvSpPr>
        <p:spPr>
          <a:xfrm>
            <a:off x="4882515" y="3344738"/>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4" name="Oval 133"/>
          <p:cNvSpPr/>
          <p:nvPr/>
        </p:nvSpPr>
        <p:spPr>
          <a:xfrm>
            <a:off x="5346458" y="2748247"/>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5" name="Chord 134"/>
          <p:cNvSpPr/>
          <p:nvPr/>
        </p:nvSpPr>
        <p:spPr>
          <a:xfrm>
            <a:off x="5346458" y="2748246"/>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p:cNvSpPr/>
          <p:nvPr/>
        </p:nvSpPr>
        <p:spPr>
          <a:xfrm>
            <a:off x="5347193" y="2747769"/>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8" name="Oval 137"/>
          <p:cNvSpPr/>
          <p:nvPr/>
        </p:nvSpPr>
        <p:spPr>
          <a:xfrm>
            <a:off x="1540664" y="4500947"/>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9" name="Chord 138"/>
          <p:cNvSpPr/>
          <p:nvPr/>
        </p:nvSpPr>
        <p:spPr>
          <a:xfrm>
            <a:off x="1540664" y="4500946"/>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p:cNvSpPr/>
          <p:nvPr/>
        </p:nvSpPr>
        <p:spPr>
          <a:xfrm>
            <a:off x="1541399" y="4500469"/>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2" name="Oval 141"/>
          <p:cNvSpPr/>
          <p:nvPr/>
        </p:nvSpPr>
        <p:spPr>
          <a:xfrm>
            <a:off x="3906201" y="2754332"/>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3" name="Chord 142"/>
          <p:cNvSpPr/>
          <p:nvPr/>
        </p:nvSpPr>
        <p:spPr>
          <a:xfrm>
            <a:off x="3906201" y="2754331"/>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p:cNvSpPr/>
          <p:nvPr/>
        </p:nvSpPr>
        <p:spPr>
          <a:xfrm>
            <a:off x="3906936" y="2753854"/>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6" name="Oval 145"/>
          <p:cNvSpPr/>
          <p:nvPr/>
        </p:nvSpPr>
        <p:spPr>
          <a:xfrm>
            <a:off x="4387855" y="4506632"/>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7" name="Chord 146"/>
          <p:cNvSpPr/>
          <p:nvPr/>
        </p:nvSpPr>
        <p:spPr>
          <a:xfrm>
            <a:off x="4387855" y="4506631"/>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p:cNvSpPr/>
          <p:nvPr/>
        </p:nvSpPr>
        <p:spPr>
          <a:xfrm>
            <a:off x="4388590" y="4506154"/>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0" name="Oval 149"/>
          <p:cNvSpPr/>
          <p:nvPr/>
        </p:nvSpPr>
        <p:spPr>
          <a:xfrm>
            <a:off x="2950156" y="3324137"/>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1" name="Chord 150"/>
          <p:cNvSpPr/>
          <p:nvPr/>
        </p:nvSpPr>
        <p:spPr>
          <a:xfrm>
            <a:off x="2950156" y="3324136"/>
            <a:ext cx="476285" cy="512967"/>
          </a:xfrm>
          <a:prstGeom prst="chord">
            <a:avLst>
              <a:gd name="adj1" fmla="val 12511964"/>
              <a:gd name="adj2" fmla="val 1995565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p:cNvSpPr/>
          <p:nvPr/>
        </p:nvSpPr>
        <p:spPr>
          <a:xfrm>
            <a:off x="2950891" y="3323659"/>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4" name="Oval 153"/>
          <p:cNvSpPr/>
          <p:nvPr/>
        </p:nvSpPr>
        <p:spPr>
          <a:xfrm>
            <a:off x="2005469" y="3320425"/>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5" name="Chord 154"/>
          <p:cNvSpPr/>
          <p:nvPr/>
        </p:nvSpPr>
        <p:spPr>
          <a:xfrm>
            <a:off x="2005469" y="3320424"/>
            <a:ext cx="476285" cy="512967"/>
          </a:xfrm>
          <a:prstGeom prst="chord">
            <a:avLst>
              <a:gd name="adj1" fmla="val 13083115"/>
              <a:gd name="adj2" fmla="val 19328634"/>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p:cNvSpPr/>
          <p:nvPr/>
        </p:nvSpPr>
        <p:spPr>
          <a:xfrm>
            <a:off x="2006204" y="3319947"/>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8" name="Oval 157"/>
          <p:cNvSpPr/>
          <p:nvPr/>
        </p:nvSpPr>
        <p:spPr>
          <a:xfrm>
            <a:off x="2005375" y="3895310"/>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9" name="Chord 158"/>
          <p:cNvSpPr/>
          <p:nvPr/>
        </p:nvSpPr>
        <p:spPr>
          <a:xfrm>
            <a:off x="2005375" y="3895309"/>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p:cNvSpPr/>
          <p:nvPr/>
        </p:nvSpPr>
        <p:spPr>
          <a:xfrm>
            <a:off x="2006110" y="3894832"/>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62" name="Oval 161"/>
          <p:cNvSpPr/>
          <p:nvPr/>
        </p:nvSpPr>
        <p:spPr>
          <a:xfrm>
            <a:off x="2965765" y="4499325"/>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63" name="Chord 162"/>
          <p:cNvSpPr/>
          <p:nvPr/>
        </p:nvSpPr>
        <p:spPr>
          <a:xfrm>
            <a:off x="2965765" y="4499324"/>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p:cNvSpPr/>
          <p:nvPr/>
        </p:nvSpPr>
        <p:spPr>
          <a:xfrm>
            <a:off x="2966500" y="4498847"/>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66" name="Oval 165"/>
          <p:cNvSpPr/>
          <p:nvPr/>
        </p:nvSpPr>
        <p:spPr>
          <a:xfrm>
            <a:off x="4876602" y="2743848"/>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67" name="Chord 166"/>
          <p:cNvSpPr/>
          <p:nvPr/>
        </p:nvSpPr>
        <p:spPr>
          <a:xfrm>
            <a:off x="4876602" y="2743847"/>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67"/>
          <p:cNvSpPr/>
          <p:nvPr/>
        </p:nvSpPr>
        <p:spPr>
          <a:xfrm>
            <a:off x="4877337" y="2743370"/>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0" name="Oval 169"/>
          <p:cNvSpPr/>
          <p:nvPr/>
        </p:nvSpPr>
        <p:spPr>
          <a:xfrm>
            <a:off x="5349254" y="3344815"/>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3" name="Chord 172"/>
          <p:cNvSpPr/>
          <p:nvPr/>
        </p:nvSpPr>
        <p:spPr>
          <a:xfrm>
            <a:off x="5349254" y="3344814"/>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p:cNvSpPr/>
          <p:nvPr/>
        </p:nvSpPr>
        <p:spPr>
          <a:xfrm>
            <a:off x="5349989" y="3344337"/>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6" name="Oval 175"/>
          <p:cNvSpPr/>
          <p:nvPr/>
        </p:nvSpPr>
        <p:spPr>
          <a:xfrm>
            <a:off x="4380160" y="3920382"/>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7" name="Chord 176"/>
          <p:cNvSpPr/>
          <p:nvPr/>
        </p:nvSpPr>
        <p:spPr>
          <a:xfrm>
            <a:off x="4380160" y="3920381"/>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177"/>
          <p:cNvSpPr/>
          <p:nvPr/>
        </p:nvSpPr>
        <p:spPr>
          <a:xfrm>
            <a:off x="4380895" y="3919904"/>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0" name="Oval 179"/>
          <p:cNvSpPr/>
          <p:nvPr/>
        </p:nvSpPr>
        <p:spPr>
          <a:xfrm>
            <a:off x="3431652" y="4492439"/>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1" name="Chord 180"/>
          <p:cNvSpPr/>
          <p:nvPr/>
        </p:nvSpPr>
        <p:spPr>
          <a:xfrm>
            <a:off x="3431652" y="4492438"/>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Oval 181"/>
          <p:cNvSpPr/>
          <p:nvPr/>
        </p:nvSpPr>
        <p:spPr>
          <a:xfrm>
            <a:off x="3432387" y="4491961"/>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4" name="Oval 183"/>
          <p:cNvSpPr/>
          <p:nvPr/>
        </p:nvSpPr>
        <p:spPr>
          <a:xfrm>
            <a:off x="5343490" y="4526873"/>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5" name="Chord 184"/>
          <p:cNvSpPr/>
          <p:nvPr/>
        </p:nvSpPr>
        <p:spPr>
          <a:xfrm>
            <a:off x="5343490" y="4526872"/>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p:cNvSpPr/>
          <p:nvPr/>
        </p:nvSpPr>
        <p:spPr>
          <a:xfrm>
            <a:off x="5344225" y="4526395"/>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8" name="Oval 187"/>
          <p:cNvSpPr/>
          <p:nvPr/>
        </p:nvSpPr>
        <p:spPr>
          <a:xfrm>
            <a:off x="2472338" y="3329627"/>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9" name="Chord 188"/>
          <p:cNvSpPr/>
          <p:nvPr/>
        </p:nvSpPr>
        <p:spPr>
          <a:xfrm>
            <a:off x="2472338" y="3329626"/>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Oval 189"/>
          <p:cNvSpPr/>
          <p:nvPr/>
        </p:nvSpPr>
        <p:spPr>
          <a:xfrm>
            <a:off x="2473073" y="3329149"/>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92" name="Oval 191"/>
          <p:cNvSpPr/>
          <p:nvPr/>
        </p:nvSpPr>
        <p:spPr>
          <a:xfrm>
            <a:off x="4867885" y="3933533"/>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93" name="Chord 192"/>
          <p:cNvSpPr/>
          <p:nvPr/>
        </p:nvSpPr>
        <p:spPr>
          <a:xfrm>
            <a:off x="4867885" y="3933532"/>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p:cNvSpPr/>
          <p:nvPr/>
        </p:nvSpPr>
        <p:spPr>
          <a:xfrm>
            <a:off x="4868620" y="3933055"/>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96" name="Oval 195"/>
          <p:cNvSpPr/>
          <p:nvPr/>
        </p:nvSpPr>
        <p:spPr>
          <a:xfrm>
            <a:off x="1046659" y="3321825"/>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97" name="Chord 196"/>
          <p:cNvSpPr/>
          <p:nvPr/>
        </p:nvSpPr>
        <p:spPr>
          <a:xfrm>
            <a:off x="1046659" y="3321824"/>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Oval 197"/>
          <p:cNvSpPr/>
          <p:nvPr/>
        </p:nvSpPr>
        <p:spPr>
          <a:xfrm>
            <a:off x="1047394" y="3321347"/>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00" name="Oval 199"/>
          <p:cNvSpPr/>
          <p:nvPr/>
        </p:nvSpPr>
        <p:spPr>
          <a:xfrm>
            <a:off x="4384194" y="2754324"/>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01" name="Chord 200"/>
          <p:cNvSpPr/>
          <p:nvPr/>
        </p:nvSpPr>
        <p:spPr>
          <a:xfrm>
            <a:off x="4384194" y="2754323"/>
            <a:ext cx="476285" cy="512967"/>
          </a:xfrm>
          <a:prstGeom prst="chord">
            <a:avLst>
              <a:gd name="adj1" fmla="val 12931907"/>
              <a:gd name="adj2" fmla="val 19491954"/>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Oval 201"/>
          <p:cNvSpPr/>
          <p:nvPr/>
        </p:nvSpPr>
        <p:spPr>
          <a:xfrm>
            <a:off x="4384929" y="2753846"/>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06" name="Oval 205"/>
          <p:cNvSpPr/>
          <p:nvPr/>
        </p:nvSpPr>
        <p:spPr>
          <a:xfrm>
            <a:off x="2965274" y="3933055"/>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09" name="Chord 208"/>
          <p:cNvSpPr/>
          <p:nvPr/>
        </p:nvSpPr>
        <p:spPr>
          <a:xfrm>
            <a:off x="2965274" y="3933054"/>
            <a:ext cx="476285" cy="512967"/>
          </a:xfrm>
          <a:prstGeom prst="chord">
            <a:avLst>
              <a:gd name="adj1" fmla="val 12646583"/>
              <a:gd name="adj2" fmla="val 19740409"/>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Oval 209"/>
          <p:cNvSpPr/>
          <p:nvPr/>
        </p:nvSpPr>
        <p:spPr>
          <a:xfrm>
            <a:off x="2966009" y="3932577"/>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2" name="Oval 211"/>
          <p:cNvSpPr/>
          <p:nvPr/>
        </p:nvSpPr>
        <p:spPr>
          <a:xfrm>
            <a:off x="3432593" y="3330433"/>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3" name="Chord 212"/>
          <p:cNvSpPr/>
          <p:nvPr/>
        </p:nvSpPr>
        <p:spPr>
          <a:xfrm>
            <a:off x="3432593" y="3330432"/>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Oval 213"/>
          <p:cNvSpPr/>
          <p:nvPr/>
        </p:nvSpPr>
        <p:spPr>
          <a:xfrm>
            <a:off x="3433328" y="3329955"/>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nvGrpSpPr>
          <p:cNvPr id="2" name="Group 1"/>
          <p:cNvGrpSpPr/>
          <p:nvPr/>
        </p:nvGrpSpPr>
        <p:grpSpPr>
          <a:xfrm>
            <a:off x="1056953" y="2817402"/>
            <a:ext cx="4767939" cy="1932958"/>
            <a:chOff x="1056953" y="2817402"/>
            <a:chExt cx="4767939" cy="1932958"/>
          </a:xfrm>
        </p:grpSpPr>
        <p:cxnSp>
          <p:nvCxnSpPr>
            <p:cNvPr id="618" name="Straight Connector 617"/>
            <p:cNvCxnSpPr/>
            <p:nvPr/>
          </p:nvCxnSpPr>
          <p:spPr>
            <a:xfrm flipV="1">
              <a:off x="1560073" y="2864050"/>
              <a:ext cx="40824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19" name="Straight Connector 618"/>
            <p:cNvCxnSpPr/>
            <p:nvPr/>
          </p:nvCxnSpPr>
          <p:spPr>
            <a:xfrm flipV="1">
              <a:off x="2066838" y="2817402"/>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20" name="Straight Connector 619"/>
            <p:cNvCxnSpPr/>
            <p:nvPr/>
          </p:nvCxnSpPr>
          <p:spPr>
            <a:xfrm flipV="1">
              <a:off x="2510580" y="2887943"/>
              <a:ext cx="421248"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21" name="Straight Connector 620"/>
            <p:cNvCxnSpPr/>
            <p:nvPr/>
          </p:nvCxnSpPr>
          <p:spPr>
            <a:xfrm flipV="1">
              <a:off x="2950399" y="2945194"/>
              <a:ext cx="4762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17" name="Straight Connector 616"/>
            <p:cNvCxnSpPr/>
            <p:nvPr/>
          </p:nvCxnSpPr>
          <p:spPr>
            <a:xfrm flipV="1">
              <a:off x="1056953" y="2932699"/>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53" name="Straight Connector 352"/>
            <p:cNvCxnSpPr/>
            <p:nvPr/>
          </p:nvCxnSpPr>
          <p:spPr>
            <a:xfrm flipV="1">
              <a:off x="1535406" y="3509268"/>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p:nvPr/>
          </p:nvCxnSpPr>
          <p:spPr>
            <a:xfrm flipV="1">
              <a:off x="3915643" y="3527891"/>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61" name="Straight Connector 360"/>
            <p:cNvCxnSpPr/>
            <p:nvPr/>
          </p:nvCxnSpPr>
          <p:spPr>
            <a:xfrm flipV="1">
              <a:off x="4881303" y="4724200"/>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65" name="Straight Connector 364"/>
            <p:cNvCxnSpPr/>
            <p:nvPr/>
          </p:nvCxnSpPr>
          <p:spPr>
            <a:xfrm flipV="1">
              <a:off x="2506922" y="4703554"/>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69" name="Straight Connector 368"/>
            <p:cNvCxnSpPr/>
            <p:nvPr/>
          </p:nvCxnSpPr>
          <p:spPr>
            <a:xfrm flipV="1">
              <a:off x="1065748" y="4680987"/>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73" name="Straight Connector 372"/>
            <p:cNvCxnSpPr/>
            <p:nvPr/>
          </p:nvCxnSpPr>
          <p:spPr>
            <a:xfrm flipV="1">
              <a:off x="1130478" y="3970926"/>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77" name="Straight Connector 376"/>
            <p:cNvCxnSpPr/>
            <p:nvPr/>
          </p:nvCxnSpPr>
          <p:spPr>
            <a:xfrm flipV="1">
              <a:off x="3496024" y="3985853"/>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81" name="Straight Connector 380"/>
            <p:cNvCxnSpPr/>
            <p:nvPr/>
          </p:nvCxnSpPr>
          <p:spPr>
            <a:xfrm flipV="1">
              <a:off x="3972308" y="3976231"/>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85" name="Straight Connector 384"/>
            <p:cNvCxnSpPr/>
            <p:nvPr/>
          </p:nvCxnSpPr>
          <p:spPr>
            <a:xfrm flipV="1">
              <a:off x="2564237" y="3993422"/>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V="1">
              <a:off x="3432319" y="3005464"/>
              <a:ext cx="4762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V="1">
              <a:off x="4381469" y="3596067"/>
              <a:ext cx="4762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V="1">
              <a:off x="1534151" y="4150699"/>
              <a:ext cx="4762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flipV="1">
              <a:off x="3899875" y="4750360"/>
              <a:ext cx="4762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V="1">
              <a:off x="2011426" y="4746872"/>
              <a:ext cx="4762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5348607" y="4182526"/>
              <a:ext cx="4762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V="1">
              <a:off x="4947245" y="3416515"/>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V="1">
              <a:off x="5411923" y="2819546"/>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flipV="1">
              <a:off x="1606129" y="4572246"/>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V="1">
              <a:off x="3971666" y="2825631"/>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flipV="1">
              <a:off x="4453320" y="4577931"/>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flipV="1">
              <a:off x="3020310" y="3456393"/>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flipV="1">
              <a:off x="2070934" y="3419858"/>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flipV="1">
              <a:off x="2013525" y="4081906"/>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flipV="1">
              <a:off x="2973915" y="4685921"/>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flipV="1">
              <a:off x="4884752" y="2930444"/>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flipV="1">
              <a:off x="5357404" y="3531411"/>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flipV="1">
              <a:off x="4388310" y="4106978"/>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V="1">
              <a:off x="3497117" y="4563738"/>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flipV="1">
              <a:off x="5408955" y="4598172"/>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flipV="1">
              <a:off x="2537803" y="3400926"/>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flipV="1">
              <a:off x="4933350" y="4004832"/>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flipV="1">
              <a:off x="1112124" y="3393124"/>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flipV="1">
              <a:off x="4449659" y="2858446"/>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flipV="1">
              <a:off x="3030739" y="4055933"/>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flipV="1">
              <a:off x="3498058" y="3401732"/>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35908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9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0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0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9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9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4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4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4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4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4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6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6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6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6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5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5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5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5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5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5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6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6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6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6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6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7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7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7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76"/>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78"/>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8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82"/>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84"/>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06"/>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08"/>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10"/>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12"/>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14"/>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16"/>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118"/>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120"/>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122"/>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124"/>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126"/>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128"/>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130"/>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132"/>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134"/>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136"/>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138"/>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140"/>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142"/>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144"/>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146"/>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148"/>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150"/>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152"/>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154"/>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156"/>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158"/>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160"/>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162"/>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164"/>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166"/>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168"/>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170"/>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174"/>
                                        </p:tgtEl>
                                        <p:attrNameLst>
                                          <p:attrName>style.visibility</p:attrName>
                                        </p:attrNameLst>
                                      </p:cBhvr>
                                      <p:to>
                                        <p:strVal val="visible"/>
                                      </p:to>
                                    </p:set>
                                  </p:childTnLst>
                                </p:cTn>
                              </p:par>
                              <p:par>
                                <p:cTn id="153" presetID="1" presetClass="entr" presetSubtype="0" fill="hold" grpId="0" nodeType="withEffect">
                                  <p:stCondLst>
                                    <p:cond delay="0"/>
                                  </p:stCondLst>
                                  <p:childTnLst>
                                    <p:set>
                                      <p:cBhvr>
                                        <p:cTn id="154" dur="1" fill="hold">
                                          <p:stCondLst>
                                            <p:cond delay="0"/>
                                          </p:stCondLst>
                                        </p:cTn>
                                        <p:tgtEl>
                                          <p:spTgt spid="176"/>
                                        </p:tgtEl>
                                        <p:attrNameLst>
                                          <p:attrName>style.visibility</p:attrName>
                                        </p:attrNameLst>
                                      </p:cBhvr>
                                      <p:to>
                                        <p:strVal val="visible"/>
                                      </p:to>
                                    </p:set>
                                  </p:childTnLst>
                                </p:cTn>
                              </p:par>
                              <p:par>
                                <p:cTn id="155" presetID="1" presetClass="entr" presetSubtype="0" fill="hold" grpId="0" nodeType="withEffect">
                                  <p:stCondLst>
                                    <p:cond delay="0"/>
                                  </p:stCondLst>
                                  <p:childTnLst>
                                    <p:set>
                                      <p:cBhvr>
                                        <p:cTn id="156" dur="1" fill="hold">
                                          <p:stCondLst>
                                            <p:cond delay="0"/>
                                          </p:stCondLst>
                                        </p:cTn>
                                        <p:tgtEl>
                                          <p:spTgt spid="178"/>
                                        </p:tgtEl>
                                        <p:attrNameLst>
                                          <p:attrName>style.visibility</p:attrName>
                                        </p:attrNameLst>
                                      </p:cBhvr>
                                      <p:to>
                                        <p:strVal val="visible"/>
                                      </p:to>
                                    </p:set>
                                  </p:childTnLst>
                                </p:cTn>
                              </p:par>
                              <p:par>
                                <p:cTn id="157" presetID="1" presetClass="entr" presetSubtype="0" fill="hold" grpId="0" nodeType="withEffect">
                                  <p:stCondLst>
                                    <p:cond delay="0"/>
                                  </p:stCondLst>
                                  <p:childTnLst>
                                    <p:set>
                                      <p:cBhvr>
                                        <p:cTn id="158" dur="1" fill="hold">
                                          <p:stCondLst>
                                            <p:cond delay="0"/>
                                          </p:stCondLst>
                                        </p:cTn>
                                        <p:tgtEl>
                                          <p:spTgt spid="180"/>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182"/>
                                        </p:tgtEl>
                                        <p:attrNameLst>
                                          <p:attrName>style.visibility</p:attrName>
                                        </p:attrNameLst>
                                      </p:cBhvr>
                                      <p:to>
                                        <p:strVal val="visible"/>
                                      </p:to>
                                    </p:set>
                                  </p:childTnLst>
                                </p:cTn>
                              </p:par>
                              <p:par>
                                <p:cTn id="161" presetID="1" presetClass="entr" presetSubtype="0" fill="hold" grpId="0" nodeType="withEffect">
                                  <p:stCondLst>
                                    <p:cond delay="0"/>
                                  </p:stCondLst>
                                  <p:childTnLst>
                                    <p:set>
                                      <p:cBhvr>
                                        <p:cTn id="162" dur="1" fill="hold">
                                          <p:stCondLst>
                                            <p:cond delay="0"/>
                                          </p:stCondLst>
                                        </p:cTn>
                                        <p:tgtEl>
                                          <p:spTgt spid="184"/>
                                        </p:tgtEl>
                                        <p:attrNameLst>
                                          <p:attrName>style.visibility</p:attrName>
                                        </p:attrNameLst>
                                      </p:cBhvr>
                                      <p:to>
                                        <p:strVal val="visible"/>
                                      </p:to>
                                    </p:set>
                                  </p:childTnLst>
                                </p:cTn>
                              </p:par>
                              <p:par>
                                <p:cTn id="163" presetID="1" presetClass="entr" presetSubtype="0" fill="hold" grpId="0" nodeType="withEffect">
                                  <p:stCondLst>
                                    <p:cond delay="0"/>
                                  </p:stCondLst>
                                  <p:childTnLst>
                                    <p:set>
                                      <p:cBhvr>
                                        <p:cTn id="164" dur="1" fill="hold">
                                          <p:stCondLst>
                                            <p:cond delay="0"/>
                                          </p:stCondLst>
                                        </p:cTn>
                                        <p:tgtEl>
                                          <p:spTgt spid="186"/>
                                        </p:tgtEl>
                                        <p:attrNameLst>
                                          <p:attrName>style.visibility</p:attrName>
                                        </p:attrNameLst>
                                      </p:cBhvr>
                                      <p:to>
                                        <p:strVal val="visible"/>
                                      </p:to>
                                    </p:set>
                                  </p:childTnLst>
                                </p:cTn>
                              </p:par>
                              <p:par>
                                <p:cTn id="165" presetID="1" presetClass="entr" presetSubtype="0" fill="hold" grpId="0" nodeType="withEffect">
                                  <p:stCondLst>
                                    <p:cond delay="0"/>
                                  </p:stCondLst>
                                  <p:childTnLst>
                                    <p:set>
                                      <p:cBhvr>
                                        <p:cTn id="166" dur="1" fill="hold">
                                          <p:stCondLst>
                                            <p:cond delay="0"/>
                                          </p:stCondLst>
                                        </p:cTn>
                                        <p:tgtEl>
                                          <p:spTgt spid="188"/>
                                        </p:tgtEl>
                                        <p:attrNameLst>
                                          <p:attrName>style.visibility</p:attrName>
                                        </p:attrNameLst>
                                      </p:cBhvr>
                                      <p:to>
                                        <p:strVal val="visible"/>
                                      </p:to>
                                    </p:set>
                                  </p:childTnLst>
                                </p:cTn>
                              </p:par>
                              <p:par>
                                <p:cTn id="167" presetID="1" presetClass="entr" presetSubtype="0" fill="hold" grpId="0" nodeType="withEffect">
                                  <p:stCondLst>
                                    <p:cond delay="0"/>
                                  </p:stCondLst>
                                  <p:childTnLst>
                                    <p:set>
                                      <p:cBhvr>
                                        <p:cTn id="168" dur="1" fill="hold">
                                          <p:stCondLst>
                                            <p:cond delay="0"/>
                                          </p:stCondLst>
                                        </p:cTn>
                                        <p:tgtEl>
                                          <p:spTgt spid="190"/>
                                        </p:tgtEl>
                                        <p:attrNameLst>
                                          <p:attrName>style.visibility</p:attrName>
                                        </p:attrNameLst>
                                      </p:cBhvr>
                                      <p:to>
                                        <p:strVal val="visible"/>
                                      </p:to>
                                    </p:set>
                                  </p:childTnLst>
                                </p:cTn>
                              </p:par>
                              <p:par>
                                <p:cTn id="169" presetID="1" presetClass="entr" presetSubtype="0" fill="hold" grpId="0" nodeType="withEffect">
                                  <p:stCondLst>
                                    <p:cond delay="0"/>
                                  </p:stCondLst>
                                  <p:childTnLst>
                                    <p:set>
                                      <p:cBhvr>
                                        <p:cTn id="170" dur="1" fill="hold">
                                          <p:stCondLst>
                                            <p:cond delay="0"/>
                                          </p:stCondLst>
                                        </p:cTn>
                                        <p:tgtEl>
                                          <p:spTgt spid="192"/>
                                        </p:tgtEl>
                                        <p:attrNameLst>
                                          <p:attrName>style.visibility</p:attrName>
                                        </p:attrNameLst>
                                      </p:cBhvr>
                                      <p:to>
                                        <p:strVal val="visible"/>
                                      </p:to>
                                    </p:set>
                                  </p:childTnLst>
                                </p:cTn>
                              </p:par>
                              <p:par>
                                <p:cTn id="171" presetID="1" presetClass="entr" presetSubtype="0" fill="hold" grpId="0" nodeType="withEffect">
                                  <p:stCondLst>
                                    <p:cond delay="0"/>
                                  </p:stCondLst>
                                  <p:childTnLst>
                                    <p:set>
                                      <p:cBhvr>
                                        <p:cTn id="172" dur="1" fill="hold">
                                          <p:stCondLst>
                                            <p:cond delay="0"/>
                                          </p:stCondLst>
                                        </p:cTn>
                                        <p:tgtEl>
                                          <p:spTgt spid="194"/>
                                        </p:tgtEl>
                                        <p:attrNameLst>
                                          <p:attrName>style.visibility</p:attrName>
                                        </p:attrNameLst>
                                      </p:cBhvr>
                                      <p:to>
                                        <p:strVal val="visible"/>
                                      </p:to>
                                    </p:set>
                                  </p:childTnLst>
                                </p:cTn>
                              </p:par>
                              <p:par>
                                <p:cTn id="173" presetID="1" presetClass="entr" presetSubtype="0" fill="hold" grpId="0" nodeType="withEffect">
                                  <p:stCondLst>
                                    <p:cond delay="0"/>
                                  </p:stCondLst>
                                  <p:childTnLst>
                                    <p:set>
                                      <p:cBhvr>
                                        <p:cTn id="174" dur="1" fill="hold">
                                          <p:stCondLst>
                                            <p:cond delay="0"/>
                                          </p:stCondLst>
                                        </p:cTn>
                                        <p:tgtEl>
                                          <p:spTgt spid="196"/>
                                        </p:tgtEl>
                                        <p:attrNameLst>
                                          <p:attrName>style.visibility</p:attrName>
                                        </p:attrNameLst>
                                      </p:cBhvr>
                                      <p:to>
                                        <p:strVal val="visible"/>
                                      </p:to>
                                    </p:set>
                                  </p:childTnLst>
                                </p:cTn>
                              </p:par>
                              <p:par>
                                <p:cTn id="175" presetID="1" presetClass="entr" presetSubtype="0" fill="hold" grpId="0" nodeType="withEffect">
                                  <p:stCondLst>
                                    <p:cond delay="0"/>
                                  </p:stCondLst>
                                  <p:childTnLst>
                                    <p:set>
                                      <p:cBhvr>
                                        <p:cTn id="176" dur="1" fill="hold">
                                          <p:stCondLst>
                                            <p:cond delay="0"/>
                                          </p:stCondLst>
                                        </p:cTn>
                                        <p:tgtEl>
                                          <p:spTgt spid="198"/>
                                        </p:tgtEl>
                                        <p:attrNameLst>
                                          <p:attrName>style.visibility</p:attrName>
                                        </p:attrNameLst>
                                      </p:cBhvr>
                                      <p:to>
                                        <p:strVal val="visible"/>
                                      </p:to>
                                    </p:set>
                                  </p:childTnLst>
                                </p:cTn>
                              </p:par>
                              <p:par>
                                <p:cTn id="177" presetID="1" presetClass="entr" presetSubtype="0" fill="hold" grpId="0" nodeType="withEffect">
                                  <p:stCondLst>
                                    <p:cond delay="0"/>
                                  </p:stCondLst>
                                  <p:childTnLst>
                                    <p:set>
                                      <p:cBhvr>
                                        <p:cTn id="178" dur="1" fill="hold">
                                          <p:stCondLst>
                                            <p:cond delay="0"/>
                                          </p:stCondLst>
                                        </p:cTn>
                                        <p:tgtEl>
                                          <p:spTgt spid="200"/>
                                        </p:tgtEl>
                                        <p:attrNameLst>
                                          <p:attrName>style.visibility</p:attrName>
                                        </p:attrNameLst>
                                      </p:cBhvr>
                                      <p:to>
                                        <p:strVal val="visible"/>
                                      </p:to>
                                    </p:set>
                                  </p:childTnLst>
                                </p:cTn>
                              </p:par>
                              <p:par>
                                <p:cTn id="179" presetID="1" presetClass="entr" presetSubtype="0" fill="hold" grpId="0" nodeType="withEffect">
                                  <p:stCondLst>
                                    <p:cond delay="0"/>
                                  </p:stCondLst>
                                  <p:childTnLst>
                                    <p:set>
                                      <p:cBhvr>
                                        <p:cTn id="180" dur="1" fill="hold">
                                          <p:stCondLst>
                                            <p:cond delay="0"/>
                                          </p:stCondLst>
                                        </p:cTn>
                                        <p:tgtEl>
                                          <p:spTgt spid="202"/>
                                        </p:tgtEl>
                                        <p:attrNameLst>
                                          <p:attrName>style.visibility</p:attrName>
                                        </p:attrNameLst>
                                      </p:cBhvr>
                                      <p:to>
                                        <p:strVal val="visible"/>
                                      </p:to>
                                    </p:set>
                                  </p:childTnLst>
                                </p:cTn>
                              </p:par>
                              <p:par>
                                <p:cTn id="181" presetID="1" presetClass="entr" presetSubtype="0" fill="hold" grpId="0" nodeType="withEffect">
                                  <p:stCondLst>
                                    <p:cond delay="0"/>
                                  </p:stCondLst>
                                  <p:childTnLst>
                                    <p:set>
                                      <p:cBhvr>
                                        <p:cTn id="182" dur="1" fill="hold">
                                          <p:stCondLst>
                                            <p:cond delay="0"/>
                                          </p:stCondLst>
                                        </p:cTn>
                                        <p:tgtEl>
                                          <p:spTgt spid="206"/>
                                        </p:tgtEl>
                                        <p:attrNameLst>
                                          <p:attrName>style.visibility</p:attrName>
                                        </p:attrNameLst>
                                      </p:cBhvr>
                                      <p:to>
                                        <p:strVal val="visible"/>
                                      </p:to>
                                    </p:set>
                                  </p:childTnLst>
                                </p:cTn>
                              </p:par>
                              <p:par>
                                <p:cTn id="183" presetID="1" presetClass="entr" presetSubtype="0" fill="hold" grpId="0" nodeType="withEffect">
                                  <p:stCondLst>
                                    <p:cond delay="0"/>
                                  </p:stCondLst>
                                  <p:childTnLst>
                                    <p:set>
                                      <p:cBhvr>
                                        <p:cTn id="184" dur="1" fill="hold">
                                          <p:stCondLst>
                                            <p:cond delay="0"/>
                                          </p:stCondLst>
                                        </p:cTn>
                                        <p:tgtEl>
                                          <p:spTgt spid="210"/>
                                        </p:tgtEl>
                                        <p:attrNameLst>
                                          <p:attrName>style.visibility</p:attrName>
                                        </p:attrNameLst>
                                      </p:cBhvr>
                                      <p:to>
                                        <p:strVal val="visible"/>
                                      </p:to>
                                    </p:set>
                                  </p:childTnLst>
                                </p:cTn>
                              </p:par>
                              <p:par>
                                <p:cTn id="185" presetID="1" presetClass="entr" presetSubtype="0" fill="hold" grpId="0" nodeType="withEffect">
                                  <p:stCondLst>
                                    <p:cond delay="0"/>
                                  </p:stCondLst>
                                  <p:childTnLst>
                                    <p:set>
                                      <p:cBhvr>
                                        <p:cTn id="186" dur="1" fill="hold">
                                          <p:stCondLst>
                                            <p:cond delay="0"/>
                                          </p:stCondLst>
                                        </p:cTn>
                                        <p:tgtEl>
                                          <p:spTgt spid="212"/>
                                        </p:tgtEl>
                                        <p:attrNameLst>
                                          <p:attrName>style.visibility</p:attrName>
                                        </p:attrNameLst>
                                      </p:cBhvr>
                                      <p:to>
                                        <p:strVal val="visible"/>
                                      </p:to>
                                    </p:set>
                                  </p:childTnLst>
                                </p:cTn>
                              </p:par>
                              <p:par>
                                <p:cTn id="187" presetID="1" presetClass="entr" presetSubtype="0" fill="hold" grpId="0" nodeType="withEffect">
                                  <p:stCondLst>
                                    <p:cond delay="0"/>
                                  </p:stCondLst>
                                  <p:childTnLst>
                                    <p:set>
                                      <p:cBhvr>
                                        <p:cTn id="188" dur="1" fill="hold">
                                          <p:stCondLst>
                                            <p:cond delay="0"/>
                                          </p:stCondLst>
                                        </p:cTn>
                                        <p:tgtEl>
                                          <p:spTgt spid="214"/>
                                        </p:tgtEl>
                                        <p:attrNameLst>
                                          <p:attrName>style.visibility</p:attrName>
                                        </p:attrNameLst>
                                      </p:cBhvr>
                                      <p:to>
                                        <p:strVal val="visible"/>
                                      </p:to>
                                    </p:set>
                                  </p:childTnLst>
                                </p:cTn>
                              </p:par>
                            </p:childTnLst>
                          </p:cTn>
                        </p:par>
                      </p:childTnLst>
                    </p:cTn>
                  </p:par>
                  <p:par>
                    <p:cTn id="189" fill="hold">
                      <p:stCondLst>
                        <p:cond delay="indefinite"/>
                      </p:stCondLst>
                      <p:childTnLst>
                        <p:par>
                          <p:cTn id="190" fill="hold">
                            <p:stCondLst>
                              <p:cond delay="0"/>
                            </p:stCondLst>
                            <p:childTnLst>
                              <p:par>
                                <p:cTn id="191" presetID="22" presetClass="entr" presetSubtype="1" fill="hold" grpId="0" nodeType="clickEffect">
                                  <p:stCondLst>
                                    <p:cond delay="0"/>
                                  </p:stCondLst>
                                  <p:childTnLst>
                                    <p:set>
                                      <p:cBhvr>
                                        <p:cTn id="192" dur="1" fill="hold">
                                          <p:stCondLst>
                                            <p:cond delay="0"/>
                                          </p:stCondLst>
                                        </p:cTn>
                                        <p:tgtEl>
                                          <p:spTgt spid="553"/>
                                        </p:tgtEl>
                                        <p:attrNameLst>
                                          <p:attrName>style.visibility</p:attrName>
                                        </p:attrNameLst>
                                      </p:cBhvr>
                                      <p:to>
                                        <p:strVal val="visible"/>
                                      </p:to>
                                    </p:set>
                                    <p:animEffect transition="in" filter="wipe(up)">
                                      <p:cBhvr>
                                        <p:cTn id="193" dur="3000"/>
                                        <p:tgtEl>
                                          <p:spTgt spid="553"/>
                                        </p:tgtEl>
                                      </p:cBhvr>
                                    </p:animEffect>
                                  </p:childTnLst>
                                </p:cTn>
                              </p:par>
                              <p:par>
                                <p:cTn id="194" presetID="22" presetClass="entr" presetSubtype="1" fill="hold" grpId="0" nodeType="withEffect">
                                  <p:stCondLst>
                                    <p:cond delay="0"/>
                                  </p:stCondLst>
                                  <p:childTnLst>
                                    <p:set>
                                      <p:cBhvr>
                                        <p:cTn id="195" dur="1" fill="hold">
                                          <p:stCondLst>
                                            <p:cond delay="0"/>
                                          </p:stCondLst>
                                        </p:cTn>
                                        <p:tgtEl>
                                          <p:spTgt spid="554"/>
                                        </p:tgtEl>
                                        <p:attrNameLst>
                                          <p:attrName>style.visibility</p:attrName>
                                        </p:attrNameLst>
                                      </p:cBhvr>
                                      <p:to>
                                        <p:strVal val="visible"/>
                                      </p:to>
                                    </p:set>
                                    <p:animEffect transition="in" filter="wipe(up)">
                                      <p:cBhvr>
                                        <p:cTn id="196" dur="3000"/>
                                        <p:tgtEl>
                                          <p:spTgt spid="554"/>
                                        </p:tgtEl>
                                      </p:cBhvr>
                                    </p:animEffect>
                                  </p:childTnLst>
                                </p:cTn>
                              </p:par>
                              <p:par>
                                <p:cTn id="197" presetID="22" presetClass="entr" presetSubtype="1" fill="hold" grpId="0" nodeType="withEffect">
                                  <p:stCondLst>
                                    <p:cond delay="0"/>
                                  </p:stCondLst>
                                  <p:childTnLst>
                                    <p:set>
                                      <p:cBhvr>
                                        <p:cTn id="198" dur="1" fill="hold">
                                          <p:stCondLst>
                                            <p:cond delay="0"/>
                                          </p:stCondLst>
                                        </p:cTn>
                                        <p:tgtEl>
                                          <p:spTgt spid="555"/>
                                        </p:tgtEl>
                                        <p:attrNameLst>
                                          <p:attrName>style.visibility</p:attrName>
                                        </p:attrNameLst>
                                      </p:cBhvr>
                                      <p:to>
                                        <p:strVal val="visible"/>
                                      </p:to>
                                    </p:set>
                                    <p:animEffect transition="in" filter="wipe(up)">
                                      <p:cBhvr>
                                        <p:cTn id="199" dur="3000"/>
                                        <p:tgtEl>
                                          <p:spTgt spid="555"/>
                                        </p:tgtEl>
                                      </p:cBhvr>
                                    </p:animEffect>
                                  </p:childTnLst>
                                </p:cTn>
                              </p:par>
                              <p:par>
                                <p:cTn id="200" presetID="22" presetClass="entr" presetSubtype="1" fill="hold" grpId="0" nodeType="withEffect">
                                  <p:stCondLst>
                                    <p:cond delay="0"/>
                                  </p:stCondLst>
                                  <p:childTnLst>
                                    <p:set>
                                      <p:cBhvr>
                                        <p:cTn id="201" dur="1" fill="hold">
                                          <p:stCondLst>
                                            <p:cond delay="0"/>
                                          </p:stCondLst>
                                        </p:cTn>
                                        <p:tgtEl>
                                          <p:spTgt spid="556"/>
                                        </p:tgtEl>
                                        <p:attrNameLst>
                                          <p:attrName>style.visibility</p:attrName>
                                        </p:attrNameLst>
                                      </p:cBhvr>
                                      <p:to>
                                        <p:strVal val="visible"/>
                                      </p:to>
                                    </p:set>
                                    <p:animEffect transition="in" filter="wipe(up)">
                                      <p:cBhvr>
                                        <p:cTn id="202" dur="3000"/>
                                        <p:tgtEl>
                                          <p:spTgt spid="556"/>
                                        </p:tgtEl>
                                      </p:cBhvr>
                                    </p:animEffect>
                                  </p:childTnLst>
                                </p:cTn>
                              </p:par>
                              <p:par>
                                <p:cTn id="203" presetID="22" presetClass="entr" presetSubtype="1" fill="hold" grpId="0" nodeType="withEffect">
                                  <p:stCondLst>
                                    <p:cond delay="0"/>
                                  </p:stCondLst>
                                  <p:childTnLst>
                                    <p:set>
                                      <p:cBhvr>
                                        <p:cTn id="204" dur="1" fill="hold">
                                          <p:stCondLst>
                                            <p:cond delay="0"/>
                                          </p:stCondLst>
                                        </p:cTn>
                                        <p:tgtEl>
                                          <p:spTgt spid="557"/>
                                        </p:tgtEl>
                                        <p:attrNameLst>
                                          <p:attrName>style.visibility</p:attrName>
                                        </p:attrNameLst>
                                      </p:cBhvr>
                                      <p:to>
                                        <p:strVal val="visible"/>
                                      </p:to>
                                    </p:set>
                                    <p:animEffect transition="in" filter="wipe(up)">
                                      <p:cBhvr>
                                        <p:cTn id="205" dur="3000"/>
                                        <p:tgtEl>
                                          <p:spTgt spid="557"/>
                                        </p:tgtEl>
                                      </p:cBhvr>
                                    </p:animEffect>
                                  </p:childTnLst>
                                </p:cTn>
                              </p:par>
                              <p:par>
                                <p:cTn id="206" presetID="22" presetClass="entr" presetSubtype="1" fill="hold" grpId="0" nodeType="withEffect">
                                  <p:stCondLst>
                                    <p:cond delay="0"/>
                                  </p:stCondLst>
                                  <p:childTnLst>
                                    <p:set>
                                      <p:cBhvr>
                                        <p:cTn id="207" dur="1" fill="hold">
                                          <p:stCondLst>
                                            <p:cond delay="0"/>
                                          </p:stCondLst>
                                        </p:cTn>
                                        <p:tgtEl>
                                          <p:spTgt spid="351"/>
                                        </p:tgtEl>
                                        <p:attrNameLst>
                                          <p:attrName>style.visibility</p:attrName>
                                        </p:attrNameLst>
                                      </p:cBhvr>
                                      <p:to>
                                        <p:strVal val="visible"/>
                                      </p:to>
                                    </p:set>
                                    <p:animEffect transition="in" filter="wipe(up)">
                                      <p:cBhvr>
                                        <p:cTn id="208" dur="3000"/>
                                        <p:tgtEl>
                                          <p:spTgt spid="351"/>
                                        </p:tgtEl>
                                      </p:cBhvr>
                                    </p:animEffect>
                                  </p:childTnLst>
                                </p:cTn>
                              </p:par>
                              <p:par>
                                <p:cTn id="209" presetID="22" presetClass="entr" presetSubtype="1" fill="hold" grpId="0" nodeType="withEffect">
                                  <p:stCondLst>
                                    <p:cond delay="0"/>
                                  </p:stCondLst>
                                  <p:childTnLst>
                                    <p:set>
                                      <p:cBhvr>
                                        <p:cTn id="210" dur="1" fill="hold">
                                          <p:stCondLst>
                                            <p:cond delay="0"/>
                                          </p:stCondLst>
                                        </p:cTn>
                                        <p:tgtEl>
                                          <p:spTgt spid="355"/>
                                        </p:tgtEl>
                                        <p:attrNameLst>
                                          <p:attrName>style.visibility</p:attrName>
                                        </p:attrNameLst>
                                      </p:cBhvr>
                                      <p:to>
                                        <p:strVal val="visible"/>
                                      </p:to>
                                    </p:set>
                                    <p:animEffect transition="in" filter="wipe(up)">
                                      <p:cBhvr>
                                        <p:cTn id="211" dur="3000"/>
                                        <p:tgtEl>
                                          <p:spTgt spid="355"/>
                                        </p:tgtEl>
                                      </p:cBhvr>
                                    </p:animEffect>
                                  </p:childTnLst>
                                </p:cTn>
                              </p:par>
                              <p:par>
                                <p:cTn id="212" presetID="22" presetClass="entr" presetSubtype="1" fill="hold" grpId="0" nodeType="withEffect">
                                  <p:stCondLst>
                                    <p:cond delay="0"/>
                                  </p:stCondLst>
                                  <p:childTnLst>
                                    <p:set>
                                      <p:cBhvr>
                                        <p:cTn id="213" dur="1" fill="hold">
                                          <p:stCondLst>
                                            <p:cond delay="0"/>
                                          </p:stCondLst>
                                        </p:cTn>
                                        <p:tgtEl>
                                          <p:spTgt spid="359"/>
                                        </p:tgtEl>
                                        <p:attrNameLst>
                                          <p:attrName>style.visibility</p:attrName>
                                        </p:attrNameLst>
                                      </p:cBhvr>
                                      <p:to>
                                        <p:strVal val="visible"/>
                                      </p:to>
                                    </p:set>
                                    <p:animEffect transition="in" filter="wipe(up)">
                                      <p:cBhvr>
                                        <p:cTn id="214" dur="3000"/>
                                        <p:tgtEl>
                                          <p:spTgt spid="359"/>
                                        </p:tgtEl>
                                      </p:cBhvr>
                                    </p:animEffect>
                                  </p:childTnLst>
                                </p:cTn>
                              </p:par>
                              <p:par>
                                <p:cTn id="215" presetID="22" presetClass="entr" presetSubtype="1" fill="hold" grpId="0" nodeType="withEffect">
                                  <p:stCondLst>
                                    <p:cond delay="0"/>
                                  </p:stCondLst>
                                  <p:childTnLst>
                                    <p:set>
                                      <p:cBhvr>
                                        <p:cTn id="216" dur="1" fill="hold">
                                          <p:stCondLst>
                                            <p:cond delay="0"/>
                                          </p:stCondLst>
                                        </p:cTn>
                                        <p:tgtEl>
                                          <p:spTgt spid="363"/>
                                        </p:tgtEl>
                                        <p:attrNameLst>
                                          <p:attrName>style.visibility</p:attrName>
                                        </p:attrNameLst>
                                      </p:cBhvr>
                                      <p:to>
                                        <p:strVal val="visible"/>
                                      </p:to>
                                    </p:set>
                                    <p:animEffect transition="in" filter="wipe(up)">
                                      <p:cBhvr>
                                        <p:cTn id="217" dur="3000"/>
                                        <p:tgtEl>
                                          <p:spTgt spid="363"/>
                                        </p:tgtEl>
                                      </p:cBhvr>
                                    </p:animEffect>
                                  </p:childTnLst>
                                </p:cTn>
                              </p:par>
                              <p:par>
                                <p:cTn id="218" presetID="22" presetClass="entr" presetSubtype="1" fill="hold" grpId="0" nodeType="withEffect">
                                  <p:stCondLst>
                                    <p:cond delay="0"/>
                                  </p:stCondLst>
                                  <p:childTnLst>
                                    <p:set>
                                      <p:cBhvr>
                                        <p:cTn id="219" dur="1" fill="hold">
                                          <p:stCondLst>
                                            <p:cond delay="0"/>
                                          </p:stCondLst>
                                        </p:cTn>
                                        <p:tgtEl>
                                          <p:spTgt spid="367"/>
                                        </p:tgtEl>
                                        <p:attrNameLst>
                                          <p:attrName>style.visibility</p:attrName>
                                        </p:attrNameLst>
                                      </p:cBhvr>
                                      <p:to>
                                        <p:strVal val="visible"/>
                                      </p:to>
                                    </p:set>
                                    <p:animEffect transition="in" filter="wipe(up)">
                                      <p:cBhvr>
                                        <p:cTn id="220" dur="3000"/>
                                        <p:tgtEl>
                                          <p:spTgt spid="367"/>
                                        </p:tgtEl>
                                      </p:cBhvr>
                                    </p:animEffect>
                                  </p:childTnLst>
                                </p:cTn>
                              </p:par>
                              <p:par>
                                <p:cTn id="221" presetID="22" presetClass="entr" presetSubtype="1" fill="hold" grpId="0" nodeType="withEffect">
                                  <p:stCondLst>
                                    <p:cond delay="0"/>
                                  </p:stCondLst>
                                  <p:childTnLst>
                                    <p:set>
                                      <p:cBhvr>
                                        <p:cTn id="222" dur="1" fill="hold">
                                          <p:stCondLst>
                                            <p:cond delay="0"/>
                                          </p:stCondLst>
                                        </p:cTn>
                                        <p:tgtEl>
                                          <p:spTgt spid="371"/>
                                        </p:tgtEl>
                                        <p:attrNameLst>
                                          <p:attrName>style.visibility</p:attrName>
                                        </p:attrNameLst>
                                      </p:cBhvr>
                                      <p:to>
                                        <p:strVal val="visible"/>
                                      </p:to>
                                    </p:set>
                                    <p:animEffect transition="in" filter="wipe(up)">
                                      <p:cBhvr>
                                        <p:cTn id="223" dur="3000"/>
                                        <p:tgtEl>
                                          <p:spTgt spid="371"/>
                                        </p:tgtEl>
                                      </p:cBhvr>
                                    </p:animEffect>
                                  </p:childTnLst>
                                </p:cTn>
                              </p:par>
                              <p:par>
                                <p:cTn id="224" presetID="22" presetClass="entr" presetSubtype="1" fill="hold" grpId="0" nodeType="withEffect">
                                  <p:stCondLst>
                                    <p:cond delay="0"/>
                                  </p:stCondLst>
                                  <p:childTnLst>
                                    <p:set>
                                      <p:cBhvr>
                                        <p:cTn id="225" dur="1" fill="hold">
                                          <p:stCondLst>
                                            <p:cond delay="0"/>
                                          </p:stCondLst>
                                        </p:cTn>
                                        <p:tgtEl>
                                          <p:spTgt spid="375"/>
                                        </p:tgtEl>
                                        <p:attrNameLst>
                                          <p:attrName>style.visibility</p:attrName>
                                        </p:attrNameLst>
                                      </p:cBhvr>
                                      <p:to>
                                        <p:strVal val="visible"/>
                                      </p:to>
                                    </p:set>
                                    <p:animEffect transition="in" filter="wipe(up)">
                                      <p:cBhvr>
                                        <p:cTn id="226" dur="3000"/>
                                        <p:tgtEl>
                                          <p:spTgt spid="375"/>
                                        </p:tgtEl>
                                      </p:cBhvr>
                                    </p:animEffect>
                                  </p:childTnLst>
                                </p:cTn>
                              </p:par>
                              <p:par>
                                <p:cTn id="227" presetID="22" presetClass="entr" presetSubtype="1" fill="hold" grpId="0" nodeType="withEffect">
                                  <p:stCondLst>
                                    <p:cond delay="0"/>
                                  </p:stCondLst>
                                  <p:childTnLst>
                                    <p:set>
                                      <p:cBhvr>
                                        <p:cTn id="228" dur="1" fill="hold">
                                          <p:stCondLst>
                                            <p:cond delay="0"/>
                                          </p:stCondLst>
                                        </p:cTn>
                                        <p:tgtEl>
                                          <p:spTgt spid="379"/>
                                        </p:tgtEl>
                                        <p:attrNameLst>
                                          <p:attrName>style.visibility</p:attrName>
                                        </p:attrNameLst>
                                      </p:cBhvr>
                                      <p:to>
                                        <p:strVal val="visible"/>
                                      </p:to>
                                    </p:set>
                                    <p:animEffect transition="in" filter="wipe(up)">
                                      <p:cBhvr>
                                        <p:cTn id="229" dur="3000"/>
                                        <p:tgtEl>
                                          <p:spTgt spid="379"/>
                                        </p:tgtEl>
                                      </p:cBhvr>
                                    </p:animEffect>
                                  </p:childTnLst>
                                </p:cTn>
                              </p:par>
                              <p:par>
                                <p:cTn id="230" presetID="22" presetClass="entr" presetSubtype="1" fill="hold" grpId="0" nodeType="withEffect">
                                  <p:stCondLst>
                                    <p:cond delay="0"/>
                                  </p:stCondLst>
                                  <p:childTnLst>
                                    <p:set>
                                      <p:cBhvr>
                                        <p:cTn id="231" dur="1" fill="hold">
                                          <p:stCondLst>
                                            <p:cond delay="0"/>
                                          </p:stCondLst>
                                        </p:cTn>
                                        <p:tgtEl>
                                          <p:spTgt spid="383"/>
                                        </p:tgtEl>
                                        <p:attrNameLst>
                                          <p:attrName>style.visibility</p:attrName>
                                        </p:attrNameLst>
                                      </p:cBhvr>
                                      <p:to>
                                        <p:strVal val="visible"/>
                                      </p:to>
                                    </p:set>
                                    <p:animEffect transition="in" filter="wipe(up)">
                                      <p:cBhvr>
                                        <p:cTn id="232" dur="3000"/>
                                        <p:tgtEl>
                                          <p:spTgt spid="383"/>
                                        </p:tgtEl>
                                      </p:cBhvr>
                                    </p:animEffect>
                                  </p:childTnLst>
                                </p:cTn>
                              </p:par>
                              <p:par>
                                <p:cTn id="233" presetID="22" presetClass="entr" presetSubtype="1" fill="hold" grpId="0" nodeType="withEffect">
                                  <p:stCondLst>
                                    <p:cond delay="0"/>
                                  </p:stCondLst>
                                  <p:childTnLst>
                                    <p:set>
                                      <p:cBhvr>
                                        <p:cTn id="234" dur="1" fill="hold">
                                          <p:stCondLst>
                                            <p:cond delay="0"/>
                                          </p:stCondLst>
                                        </p:cTn>
                                        <p:tgtEl>
                                          <p:spTgt spid="107"/>
                                        </p:tgtEl>
                                        <p:attrNameLst>
                                          <p:attrName>style.visibility</p:attrName>
                                        </p:attrNameLst>
                                      </p:cBhvr>
                                      <p:to>
                                        <p:strVal val="visible"/>
                                      </p:to>
                                    </p:set>
                                    <p:animEffect transition="in" filter="wipe(up)">
                                      <p:cBhvr>
                                        <p:cTn id="235" dur="3000"/>
                                        <p:tgtEl>
                                          <p:spTgt spid="107"/>
                                        </p:tgtEl>
                                      </p:cBhvr>
                                    </p:animEffect>
                                  </p:childTnLst>
                                </p:cTn>
                              </p:par>
                              <p:par>
                                <p:cTn id="236" presetID="22" presetClass="entr" presetSubtype="1" fill="hold" grpId="0" nodeType="withEffect">
                                  <p:stCondLst>
                                    <p:cond delay="0"/>
                                  </p:stCondLst>
                                  <p:childTnLst>
                                    <p:set>
                                      <p:cBhvr>
                                        <p:cTn id="237" dur="1" fill="hold">
                                          <p:stCondLst>
                                            <p:cond delay="0"/>
                                          </p:stCondLst>
                                        </p:cTn>
                                        <p:tgtEl>
                                          <p:spTgt spid="111"/>
                                        </p:tgtEl>
                                        <p:attrNameLst>
                                          <p:attrName>style.visibility</p:attrName>
                                        </p:attrNameLst>
                                      </p:cBhvr>
                                      <p:to>
                                        <p:strVal val="visible"/>
                                      </p:to>
                                    </p:set>
                                    <p:animEffect transition="in" filter="wipe(up)">
                                      <p:cBhvr>
                                        <p:cTn id="238" dur="3000"/>
                                        <p:tgtEl>
                                          <p:spTgt spid="111"/>
                                        </p:tgtEl>
                                      </p:cBhvr>
                                    </p:animEffect>
                                  </p:childTnLst>
                                </p:cTn>
                              </p:par>
                              <p:par>
                                <p:cTn id="239" presetID="22" presetClass="entr" presetSubtype="1" fill="hold" grpId="0" nodeType="withEffect">
                                  <p:stCondLst>
                                    <p:cond delay="0"/>
                                  </p:stCondLst>
                                  <p:childTnLst>
                                    <p:set>
                                      <p:cBhvr>
                                        <p:cTn id="240" dur="1" fill="hold">
                                          <p:stCondLst>
                                            <p:cond delay="0"/>
                                          </p:stCondLst>
                                        </p:cTn>
                                        <p:tgtEl>
                                          <p:spTgt spid="115"/>
                                        </p:tgtEl>
                                        <p:attrNameLst>
                                          <p:attrName>style.visibility</p:attrName>
                                        </p:attrNameLst>
                                      </p:cBhvr>
                                      <p:to>
                                        <p:strVal val="visible"/>
                                      </p:to>
                                    </p:set>
                                    <p:animEffect transition="in" filter="wipe(up)">
                                      <p:cBhvr>
                                        <p:cTn id="241" dur="3000"/>
                                        <p:tgtEl>
                                          <p:spTgt spid="115"/>
                                        </p:tgtEl>
                                      </p:cBhvr>
                                    </p:animEffect>
                                  </p:childTnLst>
                                </p:cTn>
                              </p:par>
                              <p:par>
                                <p:cTn id="242" presetID="22" presetClass="entr" presetSubtype="1" fill="hold" grpId="0" nodeType="withEffect">
                                  <p:stCondLst>
                                    <p:cond delay="0"/>
                                  </p:stCondLst>
                                  <p:childTnLst>
                                    <p:set>
                                      <p:cBhvr>
                                        <p:cTn id="243" dur="1" fill="hold">
                                          <p:stCondLst>
                                            <p:cond delay="0"/>
                                          </p:stCondLst>
                                        </p:cTn>
                                        <p:tgtEl>
                                          <p:spTgt spid="119"/>
                                        </p:tgtEl>
                                        <p:attrNameLst>
                                          <p:attrName>style.visibility</p:attrName>
                                        </p:attrNameLst>
                                      </p:cBhvr>
                                      <p:to>
                                        <p:strVal val="visible"/>
                                      </p:to>
                                    </p:set>
                                    <p:animEffect transition="in" filter="wipe(up)">
                                      <p:cBhvr>
                                        <p:cTn id="244" dur="3000"/>
                                        <p:tgtEl>
                                          <p:spTgt spid="119"/>
                                        </p:tgtEl>
                                      </p:cBhvr>
                                    </p:animEffect>
                                  </p:childTnLst>
                                </p:cTn>
                              </p:par>
                              <p:par>
                                <p:cTn id="245" presetID="22" presetClass="entr" presetSubtype="1" fill="hold" grpId="0" nodeType="withEffect">
                                  <p:stCondLst>
                                    <p:cond delay="0"/>
                                  </p:stCondLst>
                                  <p:childTnLst>
                                    <p:set>
                                      <p:cBhvr>
                                        <p:cTn id="246" dur="1" fill="hold">
                                          <p:stCondLst>
                                            <p:cond delay="0"/>
                                          </p:stCondLst>
                                        </p:cTn>
                                        <p:tgtEl>
                                          <p:spTgt spid="123"/>
                                        </p:tgtEl>
                                        <p:attrNameLst>
                                          <p:attrName>style.visibility</p:attrName>
                                        </p:attrNameLst>
                                      </p:cBhvr>
                                      <p:to>
                                        <p:strVal val="visible"/>
                                      </p:to>
                                    </p:set>
                                    <p:animEffect transition="in" filter="wipe(up)">
                                      <p:cBhvr>
                                        <p:cTn id="247" dur="3000"/>
                                        <p:tgtEl>
                                          <p:spTgt spid="123"/>
                                        </p:tgtEl>
                                      </p:cBhvr>
                                    </p:animEffect>
                                  </p:childTnLst>
                                </p:cTn>
                              </p:par>
                              <p:par>
                                <p:cTn id="248" presetID="22" presetClass="entr" presetSubtype="1" fill="hold" grpId="0" nodeType="withEffect">
                                  <p:stCondLst>
                                    <p:cond delay="0"/>
                                  </p:stCondLst>
                                  <p:childTnLst>
                                    <p:set>
                                      <p:cBhvr>
                                        <p:cTn id="249" dur="1" fill="hold">
                                          <p:stCondLst>
                                            <p:cond delay="0"/>
                                          </p:stCondLst>
                                        </p:cTn>
                                        <p:tgtEl>
                                          <p:spTgt spid="127"/>
                                        </p:tgtEl>
                                        <p:attrNameLst>
                                          <p:attrName>style.visibility</p:attrName>
                                        </p:attrNameLst>
                                      </p:cBhvr>
                                      <p:to>
                                        <p:strVal val="visible"/>
                                      </p:to>
                                    </p:set>
                                    <p:animEffect transition="in" filter="wipe(up)">
                                      <p:cBhvr>
                                        <p:cTn id="250" dur="3000"/>
                                        <p:tgtEl>
                                          <p:spTgt spid="127"/>
                                        </p:tgtEl>
                                      </p:cBhvr>
                                    </p:animEffect>
                                  </p:childTnLst>
                                </p:cTn>
                              </p:par>
                              <p:par>
                                <p:cTn id="251" presetID="22" presetClass="entr" presetSubtype="1" fill="hold" grpId="0" nodeType="withEffect">
                                  <p:stCondLst>
                                    <p:cond delay="0"/>
                                  </p:stCondLst>
                                  <p:childTnLst>
                                    <p:set>
                                      <p:cBhvr>
                                        <p:cTn id="252" dur="1" fill="hold">
                                          <p:stCondLst>
                                            <p:cond delay="0"/>
                                          </p:stCondLst>
                                        </p:cTn>
                                        <p:tgtEl>
                                          <p:spTgt spid="131"/>
                                        </p:tgtEl>
                                        <p:attrNameLst>
                                          <p:attrName>style.visibility</p:attrName>
                                        </p:attrNameLst>
                                      </p:cBhvr>
                                      <p:to>
                                        <p:strVal val="visible"/>
                                      </p:to>
                                    </p:set>
                                    <p:animEffect transition="in" filter="wipe(up)">
                                      <p:cBhvr>
                                        <p:cTn id="253" dur="3000"/>
                                        <p:tgtEl>
                                          <p:spTgt spid="131"/>
                                        </p:tgtEl>
                                      </p:cBhvr>
                                    </p:animEffect>
                                  </p:childTnLst>
                                </p:cTn>
                              </p:par>
                              <p:par>
                                <p:cTn id="254" presetID="22" presetClass="entr" presetSubtype="1" fill="hold" grpId="0" nodeType="withEffect">
                                  <p:stCondLst>
                                    <p:cond delay="0"/>
                                  </p:stCondLst>
                                  <p:childTnLst>
                                    <p:set>
                                      <p:cBhvr>
                                        <p:cTn id="255" dur="1" fill="hold">
                                          <p:stCondLst>
                                            <p:cond delay="0"/>
                                          </p:stCondLst>
                                        </p:cTn>
                                        <p:tgtEl>
                                          <p:spTgt spid="135"/>
                                        </p:tgtEl>
                                        <p:attrNameLst>
                                          <p:attrName>style.visibility</p:attrName>
                                        </p:attrNameLst>
                                      </p:cBhvr>
                                      <p:to>
                                        <p:strVal val="visible"/>
                                      </p:to>
                                    </p:set>
                                    <p:animEffect transition="in" filter="wipe(up)">
                                      <p:cBhvr>
                                        <p:cTn id="256" dur="3000"/>
                                        <p:tgtEl>
                                          <p:spTgt spid="135"/>
                                        </p:tgtEl>
                                      </p:cBhvr>
                                    </p:animEffect>
                                  </p:childTnLst>
                                </p:cTn>
                              </p:par>
                              <p:par>
                                <p:cTn id="257" presetID="22" presetClass="entr" presetSubtype="1" fill="hold" grpId="0" nodeType="withEffect">
                                  <p:stCondLst>
                                    <p:cond delay="0"/>
                                  </p:stCondLst>
                                  <p:childTnLst>
                                    <p:set>
                                      <p:cBhvr>
                                        <p:cTn id="258" dur="1" fill="hold">
                                          <p:stCondLst>
                                            <p:cond delay="0"/>
                                          </p:stCondLst>
                                        </p:cTn>
                                        <p:tgtEl>
                                          <p:spTgt spid="139"/>
                                        </p:tgtEl>
                                        <p:attrNameLst>
                                          <p:attrName>style.visibility</p:attrName>
                                        </p:attrNameLst>
                                      </p:cBhvr>
                                      <p:to>
                                        <p:strVal val="visible"/>
                                      </p:to>
                                    </p:set>
                                    <p:animEffect transition="in" filter="wipe(up)">
                                      <p:cBhvr>
                                        <p:cTn id="259" dur="3000"/>
                                        <p:tgtEl>
                                          <p:spTgt spid="139"/>
                                        </p:tgtEl>
                                      </p:cBhvr>
                                    </p:animEffect>
                                  </p:childTnLst>
                                </p:cTn>
                              </p:par>
                              <p:par>
                                <p:cTn id="260" presetID="22" presetClass="entr" presetSubtype="1" fill="hold" grpId="0" nodeType="withEffect">
                                  <p:stCondLst>
                                    <p:cond delay="0"/>
                                  </p:stCondLst>
                                  <p:childTnLst>
                                    <p:set>
                                      <p:cBhvr>
                                        <p:cTn id="261" dur="1" fill="hold">
                                          <p:stCondLst>
                                            <p:cond delay="0"/>
                                          </p:stCondLst>
                                        </p:cTn>
                                        <p:tgtEl>
                                          <p:spTgt spid="143"/>
                                        </p:tgtEl>
                                        <p:attrNameLst>
                                          <p:attrName>style.visibility</p:attrName>
                                        </p:attrNameLst>
                                      </p:cBhvr>
                                      <p:to>
                                        <p:strVal val="visible"/>
                                      </p:to>
                                    </p:set>
                                    <p:animEffect transition="in" filter="wipe(up)">
                                      <p:cBhvr>
                                        <p:cTn id="262" dur="3000"/>
                                        <p:tgtEl>
                                          <p:spTgt spid="143"/>
                                        </p:tgtEl>
                                      </p:cBhvr>
                                    </p:animEffect>
                                  </p:childTnLst>
                                </p:cTn>
                              </p:par>
                              <p:par>
                                <p:cTn id="263" presetID="22" presetClass="entr" presetSubtype="1" fill="hold" grpId="0" nodeType="withEffect">
                                  <p:stCondLst>
                                    <p:cond delay="0"/>
                                  </p:stCondLst>
                                  <p:childTnLst>
                                    <p:set>
                                      <p:cBhvr>
                                        <p:cTn id="264" dur="1" fill="hold">
                                          <p:stCondLst>
                                            <p:cond delay="0"/>
                                          </p:stCondLst>
                                        </p:cTn>
                                        <p:tgtEl>
                                          <p:spTgt spid="147"/>
                                        </p:tgtEl>
                                        <p:attrNameLst>
                                          <p:attrName>style.visibility</p:attrName>
                                        </p:attrNameLst>
                                      </p:cBhvr>
                                      <p:to>
                                        <p:strVal val="visible"/>
                                      </p:to>
                                    </p:set>
                                    <p:animEffect transition="in" filter="wipe(up)">
                                      <p:cBhvr>
                                        <p:cTn id="265" dur="3000"/>
                                        <p:tgtEl>
                                          <p:spTgt spid="147"/>
                                        </p:tgtEl>
                                      </p:cBhvr>
                                    </p:animEffect>
                                  </p:childTnLst>
                                </p:cTn>
                              </p:par>
                              <p:par>
                                <p:cTn id="266" presetID="22" presetClass="entr" presetSubtype="1" fill="hold" grpId="0" nodeType="withEffect">
                                  <p:stCondLst>
                                    <p:cond delay="0"/>
                                  </p:stCondLst>
                                  <p:childTnLst>
                                    <p:set>
                                      <p:cBhvr>
                                        <p:cTn id="267" dur="1" fill="hold">
                                          <p:stCondLst>
                                            <p:cond delay="0"/>
                                          </p:stCondLst>
                                        </p:cTn>
                                        <p:tgtEl>
                                          <p:spTgt spid="151"/>
                                        </p:tgtEl>
                                        <p:attrNameLst>
                                          <p:attrName>style.visibility</p:attrName>
                                        </p:attrNameLst>
                                      </p:cBhvr>
                                      <p:to>
                                        <p:strVal val="visible"/>
                                      </p:to>
                                    </p:set>
                                    <p:animEffect transition="in" filter="wipe(up)">
                                      <p:cBhvr>
                                        <p:cTn id="268" dur="3000"/>
                                        <p:tgtEl>
                                          <p:spTgt spid="151"/>
                                        </p:tgtEl>
                                      </p:cBhvr>
                                    </p:animEffect>
                                  </p:childTnLst>
                                </p:cTn>
                              </p:par>
                              <p:par>
                                <p:cTn id="269" presetID="22" presetClass="entr" presetSubtype="1" fill="hold" grpId="0" nodeType="withEffect">
                                  <p:stCondLst>
                                    <p:cond delay="0"/>
                                  </p:stCondLst>
                                  <p:childTnLst>
                                    <p:set>
                                      <p:cBhvr>
                                        <p:cTn id="270" dur="1" fill="hold">
                                          <p:stCondLst>
                                            <p:cond delay="0"/>
                                          </p:stCondLst>
                                        </p:cTn>
                                        <p:tgtEl>
                                          <p:spTgt spid="155"/>
                                        </p:tgtEl>
                                        <p:attrNameLst>
                                          <p:attrName>style.visibility</p:attrName>
                                        </p:attrNameLst>
                                      </p:cBhvr>
                                      <p:to>
                                        <p:strVal val="visible"/>
                                      </p:to>
                                    </p:set>
                                    <p:animEffect transition="in" filter="wipe(up)">
                                      <p:cBhvr>
                                        <p:cTn id="271" dur="3000"/>
                                        <p:tgtEl>
                                          <p:spTgt spid="155"/>
                                        </p:tgtEl>
                                      </p:cBhvr>
                                    </p:animEffect>
                                  </p:childTnLst>
                                </p:cTn>
                              </p:par>
                              <p:par>
                                <p:cTn id="272" presetID="22" presetClass="entr" presetSubtype="1" fill="hold" grpId="0" nodeType="withEffect">
                                  <p:stCondLst>
                                    <p:cond delay="0"/>
                                  </p:stCondLst>
                                  <p:childTnLst>
                                    <p:set>
                                      <p:cBhvr>
                                        <p:cTn id="273" dur="1" fill="hold">
                                          <p:stCondLst>
                                            <p:cond delay="0"/>
                                          </p:stCondLst>
                                        </p:cTn>
                                        <p:tgtEl>
                                          <p:spTgt spid="159"/>
                                        </p:tgtEl>
                                        <p:attrNameLst>
                                          <p:attrName>style.visibility</p:attrName>
                                        </p:attrNameLst>
                                      </p:cBhvr>
                                      <p:to>
                                        <p:strVal val="visible"/>
                                      </p:to>
                                    </p:set>
                                    <p:animEffect transition="in" filter="wipe(up)">
                                      <p:cBhvr>
                                        <p:cTn id="274" dur="3000"/>
                                        <p:tgtEl>
                                          <p:spTgt spid="159"/>
                                        </p:tgtEl>
                                      </p:cBhvr>
                                    </p:animEffect>
                                  </p:childTnLst>
                                </p:cTn>
                              </p:par>
                              <p:par>
                                <p:cTn id="275" presetID="22" presetClass="entr" presetSubtype="1" fill="hold" grpId="0" nodeType="withEffect">
                                  <p:stCondLst>
                                    <p:cond delay="0"/>
                                  </p:stCondLst>
                                  <p:childTnLst>
                                    <p:set>
                                      <p:cBhvr>
                                        <p:cTn id="276" dur="1" fill="hold">
                                          <p:stCondLst>
                                            <p:cond delay="0"/>
                                          </p:stCondLst>
                                        </p:cTn>
                                        <p:tgtEl>
                                          <p:spTgt spid="163"/>
                                        </p:tgtEl>
                                        <p:attrNameLst>
                                          <p:attrName>style.visibility</p:attrName>
                                        </p:attrNameLst>
                                      </p:cBhvr>
                                      <p:to>
                                        <p:strVal val="visible"/>
                                      </p:to>
                                    </p:set>
                                    <p:animEffect transition="in" filter="wipe(up)">
                                      <p:cBhvr>
                                        <p:cTn id="277" dur="3000"/>
                                        <p:tgtEl>
                                          <p:spTgt spid="163"/>
                                        </p:tgtEl>
                                      </p:cBhvr>
                                    </p:animEffect>
                                  </p:childTnLst>
                                </p:cTn>
                              </p:par>
                              <p:par>
                                <p:cTn id="278" presetID="22" presetClass="entr" presetSubtype="1" fill="hold" grpId="0" nodeType="withEffect">
                                  <p:stCondLst>
                                    <p:cond delay="0"/>
                                  </p:stCondLst>
                                  <p:childTnLst>
                                    <p:set>
                                      <p:cBhvr>
                                        <p:cTn id="279" dur="1" fill="hold">
                                          <p:stCondLst>
                                            <p:cond delay="0"/>
                                          </p:stCondLst>
                                        </p:cTn>
                                        <p:tgtEl>
                                          <p:spTgt spid="167"/>
                                        </p:tgtEl>
                                        <p:attrNameLst>
                                          <p:attrName>style.visibility</p:attrName>
                                        </p:attrNameLst>
                                      </p:cBhvr>
                                      <p:to>
                                        <p:strVal val="visible"/>
                                      </p:to>
                                    </p:set>
                                    <p:animEffect transition="in" filter="wipe(up)">
                                      <p:cBhvr>
                                        <p:cTn id="280" dur="3000"/>
                                        <p:tgtEl>
                                          <p:spTgt spid="167"/>
                                        </p:tgtEl>
                                      </p:cBhvr>
                                    </p:animEffect>
                                  </p:childTnLst>
                                </p:cTn>
                              </p:par>
                              <p:par>
                                <p:cTn id="281" presetID="22" presetClass="entr" presetSubtype="1" fill="hold" grpId="0" nodeType="withEffect">
                                  <p:stCondLst>
                                    <p:cond delay="0"/>
                                  </p:stCondLst>
                                  <p:childTnLst>
                                    <p:set>
                                      <p:cBhvr>
                                        <p:cTn id="282" dur="1" fill="hold">
                                          <p:stCondLst>
                                            <p:cond delay="0"/>
                                          </p:stCondLst>
                                        </p:cTn>
                                        <p:tgtEl>
                                          <p:spTgt spid="173"/>
                                        </p:tgtEl>
                                        <p:attrNameLst>
                                          <p:attrName>style.visibility</p:attrName>
                                        </p:attrNameLst>
                                      </p:cBhvr>
                                      <p:to>
                                        <p:strVal val="visible"/>
                                      </p:to>
                                    </p:set>
                                    <p:animEffect transition="in" filter="wipe(up)">
                                      <p:cBhvr>
                                        <p:cTn id="283" dur="3000"/>
                                        <p:tgtEl>
                                          <p:spTgt spid="173"/>
                                        </p:tgtEl>
                                      </p:cBhvr>
                                    </p:animEffect>
                                  </p:childTnLst>
                                </p:cTn>
                              </p:par>
                              <p:par>
                                <p:cTn id="284" presetID="22" presetClass="entr" presetSubtype="1" fill="hold" grpId="0" nodeType="withEffect">
                                  <p:stCondLst>
                                    <p:cond delay="0"/>
                                  </p:stCondLst>
                                  <p:childTnLst>
                                    <p:set>
                                      <p:cBhvr>
                                        <p:cTn id="285" dur="1" fill="hold">
                                          <p:stCondLst>
                                            <p:cond delay="0"/>
                                          </p:stCondLst>
                                        </p:cTn>
                                        <p:tgtEl>
                                          <p:spTgt spid="177"/>
                                        </p:tgtEl>
                                        <p:attrNameLst>
                                          <p:attrName>style.visibility</p:attrName>
                                        </p:attrNameLst>
                                      </p:cBhvr>
                                      <p:to>
                                        <p:strVal val="visible"/>
                                      </p:to>
                                    </p:set>
                                    <p:animEffect transition="in" filter="wipe(up)">
                                      <p:cBhvr>
                                        <p:cTn id="286" dur="3000"/>
                                        <p:tgtEl>
                                          <p:spTgt spid="177"/>
                                        </p:tgtEl>
                                      </p:cBhvr>
                                    </p:animEffect>
                                  </p:childTnLst>
                                </p:cTn>
                              </p:par>
                              <p:par>
                                <p:cTn id="287" presetID="22" presetClass="entr" presetSubtype="1" fill="hold" grpId="0" nodeType="withEffect">
                                  <p:stCondLst>
                                    <p:cond delay="0"/>
                                  </p:stCondLst>
                                  <p:childTnLst>
                                    <p:set>
                                      <p:cBhvr>
                                        <p:cTn id="288" dur="1" fill="hold">
                                          <p:stCondLst>
                                            <p:cond delay="0"/>
                                          </p:stCondLst>
                                        </p:cTn>
                                        <p:tgtEl>
                                          <p:spTgt spid="181"/>
                                        </p:tgtEl>
                                        <p:attrNameLst>
                                          <p:attrName>style.visibility</p:attrName>
                                        </p:attrNameLst>
                                      </p:cBhvr>
                                      <p:to>
                                        <p:strVal val="visible"/>
                                      </p:to>
                                    </p:set>
                                    <p:animEffect transition="in" filter="wipe(up)">
                                      <p:cBhvr>
                                        <p:cTn id="289" dur="3000"/>
                                        <p:tgtEl>
                                          <p:spTgt spid="181"/>
                                        </p:tgtEl>
                                      </p:cBhvr>
                                    </p:animEffect>
                                  </p:childTnLst>
                                </p:cTn>
                              </p:par>
                              <p:par>
                                <p:cTn id="290" presetID="22" presetClass="entr" presetSubtype="1" fill="hold" grpId="0" nodeType="withEffect">
                                  <p:stCondLst>
                                    <p:cond delay="0"/>
                                  </p:stCondLst>
                                  <p:childTnLst>
                                    <p:set>
                                      <p:cBhvr>
                                        <p:cTn id="291" dur="1" fill="hold">
                                          <p:stCondLst>
                                            <p:cond delay="0"/>
                                          </p:stCondLst>
                                        </p:cTn>
                                        <p:tgtEl>
                                          <p:spTgt spid="185"/>
                                        </p:tgtEl>
                                        <p:attrNameLst>
                                          <p:attrName>style.visibility</p:attrName>
                                        </p:attrNameLst>
                                      </p:cBhvr>
                                      <p:to>
                                        <p:strVal val="visible"/>
                                      </p:to>
                                    </p:set>
                                    <p:animEffect transition="in" filter="wipe(up)">
                                      <p:cBhvr>
                                        <p:cTn id="292" dur="3000"/>
                                        <p:tgtEl>
                                          <p:spTgt spid="185"/>
                                        </p:tgtEl>
                                      </p:cBhvr>
                                    </p:animEffect>
                                  </p:childTnLst>
                                </p:cTn>
                              </p:par>
                              <p:par>
                                <p:cTn id="293" presetID="22" presetClass="entr" presetSubtype="1" fill="hold" grpId="0" nodeType="withEffect">
                                  <p:stCondLst>
                                    <p:cond delay="0"/>
                                  </p:stCondLst>
                                  <p:childTnLst>
                                    <p:set>
                                      <p:cBhvr>
                                        <p:cTn id="294" dur="1" fill="hold">
                                          <p:stCondLst>
                                            <p:cond delay="0"/>
                                          </p:stCondLst>
                                        </p:cTn>
                                        <p:tgtEl>
                                          <p:spTgt spid="189"/>
                                        </p:tgtEl>
                                        <p:attrNameLst>
                                          <p:attrName>style.visibility</p:attrName>
                                        </p:attrNameLst>
                                      </p:cBhvr>
                                      <p:to>
                                        <p:strVal val="visible"/>
                                      </p:to>
                                    </p:set>
                                    <p:animEffect transition="in" filter="wipe(up)">
                                      <p:cBhvr>
                                        <p:cTn id="295" dur="3000"/>
                                        <p:tgtEl>
                                          <p:spTgt spid="189"/>
                                        </p:tgtEl>
                                      </p:cBhvr>
                                    </p:animEffect>
                                  </p:childTnLst>
                                </p:cTn>
                              </p:par>
                              <p:par>
                                <p:cTn id="296" presetID="22" presetClass="entr" presetSubtype="1" fill="hold" grpId="0" nodeType="withEffect">
                                  <p:stCondLst>
                                    <p:cond delay="0"/>
                                  </p:stCondLst>
                                  <p:childTnLst>
                                    <p:set>
                                      <p:cBhvr>
                                        <p:cTn id="297" dur="1" fill="hold">
                                          <p:stCondLst>
                                            <p:cond delay="0"/>
                                          </p:stCondLst>
                                        </p:cTn>
                                        <p:tgtEl>
                                          <p:spTgt spid="193"/>
                                        </p:tgtEl>
                                        <p:attrNameLst>
                                          <p:attrName>style.visibility</p:attrName>
                                        </p:attrNameLst>
                                      </p:cBhvr>
                                      <p:to>
                                        <p:strVal val="visible"/>
                                      </p:to>
                                    </p:set>
                                    <p:animEffect transition="in" filter="wipe(up)">
                                      <p:cBhvr>
                                        <p:cTn id="298" dur="3000"/>
                                        <p:tgtEl>
                                          <p:spTgt spid="193"/>
                                        </p:tgtEl>
                                      </p:cBhvr>
                                    </p:animEffect>
                                  </p:childTnLst>
                                </p:cTn>
                              </p:par>
                              <p:par>
                                <p:cTn id="299" presetID="22" presetClass="entr" presetSubtype="1" fill="hold" grpId="0" nodeType="withEffect">
                                  <p:stCondLst>
                                    <p:cond delay="0"/>
                                  </p:stCondLst>
                                  <p:childTnLst>
                                    <p:set>
                                      <p:cBhvr>
                                        <p:cTn id="300" dur="1" fill="hold">
                                          <p:stCondLst>
                                            <p:cond delay="0"/>
                                          </p:stCondLst>
                                        </p:cTn>
                                        <p:tgtEl>
                                          <p:spTgt spid="197"/>
                                        </p:tgtEl>
                                        <p:attrNameLst>
                                          <p:attrName>style.visibility</p:attrName>
                                        </p:attrNameLst>
                                      </p:cBhvr>
                                      <p:to>
                                        <p:strVal val="visible"/>
                                      </p:to>
                                    </p:set>
                                    <p:animEffect transition="in" filter="wipe(up)">
                                      <p:cBhvr>
                                        <p:cTn id="301" dur="3000"/>
                                        <p:tgtEl>
                                          <p:spTgt spid="197"/>
                                        </p:tgtEl>
                                      </p:cBhvr>
                                    </p:animEffect>
                                  </p:childTnLst>
                                </p:cTn>
                              </p:par>
                              <p:par>
                                <p:cTn id="302" presetID="22" presetClass="entr" presetSubtype="1" fill="hold" grpId="0" nodeType="withEffect">
                                  <p:stCondLst>
                                    <p:cond delay="0"/>
                                  </p:stCondLst>
                                  <p:childTnLst>
                                    <p:set>
                                      <p:cBhvr>
                                        <p:cTn id="303" dur="1" fill="hold">
                                          <p:stCondLst>
                                            <p:cond delay="0"/>
                                          </p:stCondLst>
                                        </p:cTn>
                                        <p:tgtEl>
                                          <p:spTgt spid="201"/>
                                        </p:tgtEl>
                                        <p:attrNameLst>
                                          <p:attrName>style.visibility</p:attrName>
                                        </p:attrNameLst>
                                      </p:cBhvr>
                                      <p:to>
                                        <p:strVal val="visible"/>
                                      </p:to>
                                    </p:set>
                                    <p:animEffect transition="in" filter="wipe(up)">
                                      <p:cBhvr>
                                        <p:cTn id="304" dur="3000"/>
                                        <p:tgtEl>
                                          <p:spTgt spid="201"/>
                                        </p:tgtEl>
                                      </p:cBhvr>
                                    </p:animEffect>
                                  </p:childTnLst>
                                </p:cTn>
                              </p:par>
                              <p:par>
                                <p:cTn id="305" presetID="22" presetClass="entr" presetSubtype="1" fill="hold" grpId="0" nodeType="withEffect">
                                  <p:stCondLst>
                                    <p:cond delay="0"/>
                                  </p:stCondLst>
                                  <p:childTnLst>
                                    <p:set>
                                      <p:cBhvr>
                                        <p:cTn id="306" dur="1" fill="hold">
                                          <p:stCondLst>
                                            <p:cond delay="0"/>
                                          </p:stCondLst>
                                        </p:cTn>
                                        <p:tgtEl>
                                          <p:spTgt spid="209"/>
                                        </p:tgtEl>
                                        <p:attrNameLst>
                                          <p:attrName>style.visibility</p:attrName>
                                        </p:attrNameLst>
                                      </p:cBhvr>
                                      <p:to>
                                        <p:strVal val="visible"/>
                                      </p:to>
                                    </p:set>
                                    <p:animEffect transition="in" filter="wipe(up)">
                                      <p:cBhvr>
                                        <p:cTn id="307" dur="3000"/>
                                        <p:tgtEl>
                                          <p:spTgt spid="209"/>
                                        </p:tgtEl>
                                      </p:cBhvr>
                                    </p:animEffect>
                                  </p:childTnLst>
                                </p:cTn>
                              </p:par>
                              <p:par>
                                <p:cTn id="308" presetID="22" presetClass="entr" presetSubtype="1" fill="hold" grpId="0" nodeType="withEffect">
                                  <p:stCondLst>
                                    <p:cond delay="0"/>
                                  </p:stCondLst>
                                  <p:childTnLst>
                                    <p:set>
                                      <p:cBhvr>
                                        <p:cTn id="309" dur="1" fill="hold">
                                          <p:stCondLst>
                                            <p:cond delay="0"/>
                                          </p:stCondLst>
                                        </p:cTn>
                                        <p:tgtEl>
                                          <p:spTgt spid="213"/>
                                        </p:tgtEl>
                                        <p:attrNameLst>
                                          <p:attrName>style.visibility</p:attrName>
                                        </p:attrNameLst>
                                      </p:cBhvr>
                                      <p:to>
                                        <p:strVal val="visible"/>
                                      </p:to>
                                    </p:set>
                                    <p:animEffect transition="in" filter="wipe(up)">
                                      <p:cBhvr>
                                        <p:cTn id="310" dur="3000"/>
                                        <p:tgtEl>
                                          <p:spTgt spid="213"/>
                                        </p:tgtEl>
                                      </p:cBhvr>
                                    </p:animEffect>
                                  </p:childTnLst>
                                </p:cTn>
                              </p:par>
                            </p:childTnLst>
                          </p:cTn>
                        </p:par>
                        <p:par>
                          <p:cTn id="311" fill="hold">
                            <p:stCondLst>
                              <p:cond delay="3000"/>
                            </p:stCondLst>
                            <p:childTnLst>
                              <p:par>
                                <p:cTn id="312" presetID="1" presetClass="entr" presetSubtype="0" fill="hold" nodeType="afterEffect">
                                  <p:stCondLst>
                                    <p:cond delay="0"/>
                                  </p:stCondLst>
                                  <p:childTnLst>
                                    <p:set>
                                      <p:cBhvr>
                                        <p:cTn id="313" dur="1" fill="hold">
                                          <p:stCondLst>
                                            <p:cond delay="0"/>
                                          </p:stCondLst>
                                        </p:cTn>
                                        <p:tgtEl>
                                          <p:spTgt spid="2"/>
                                        </p:tgtEl>
                                        <p:attrNameLst>
                                          <p:attrName>style.visibility</p:attrName>
                                        </p:attrNameLst>
                                      </p:cBhvr>
                                      <p:to>
                                        <p:strVal val="visible"/>
                                      </p:to>
                                    </p:set>
                                  </p:childTnLst>
                                </p:cTn>
                              </p:par>
                            </p:childTnLst>
                          </p:cTn>
                        </p:par>
                      </p:childTnLst>
                    </p:cTn>
                  </p:par>
                  <p:par>
                    <p:cTn id="314" fill="hold">
                      <p:stCondLst>
                        <p:cond delay="indefinite"/>
                      </p:stCondLst>
                      <p:childTnLst>
                        <p:par>
                          <p:cTn id="315" fill="hold">
                            <p:stCondLst>
                              <p:cond delay="0"/>
                            </p:stCondLst>
                            <p:childTnLst>
                              <p:par>
                                <p:cTn id="316" presetID="1" presetClass="entr" presetSubtype="0" fill="hold" grpId="0" nodeType="clickEffect">
                                  <p:stCondLst>
                                    <p:cond delay="0"/>
                                  </p:stCondLst>
                                  <p:childTnLst>
                                    <p:set>
                                      <p:cBhvr>
                                        <p:cTn id="317" dur="1" fill="hold">
                                          <p:stCondLst>
                                            <p:cond delay="0"/>
                                          </p:stCondLst>
                                        </p:cTn>
                                        <p:tgtEl>
                                          <p:spTgt spid="204"/>
                                        </p:tgtEl>
                                        <p:attrNameLst>
                                          <p:attrName>style.visibility</p:attrName>
                                        </p:attrNameLst>
                                      </p:cBhvr>
                                      <p:to>
                                        <p:strVal val="visible"/>
                                      </p:to>
                                    </p:set>
                                  </p:childTnLst>
                                </p:cTn>
                              </p:par>
                              <p:par>
                                <p:cTn id="318" presetID="1" presetClass="entr" presetSubtype="0" fill="hold" nodeType="withEffect">
                                  <p:stCondLst>
                                    <p:cond delay="0"/>
                                  </p:stCondLst>
                                  <p:childTnLst>
                                    <p:set>
                                      <p:cBhvr>
                                        <p:cTn id="319" dur="1" fill="hold">
                                          <p:stCondLst>
                                            <p:cond delay="0"/>
                                          </p:stCondLst>
                                        </p:cTn>
                                        <p:tgtEl>
                                          <p:spTgt spid="205"/>
                                        </p:tgtEl>
                                        <p:attrNameLst>
                                          <p:attrName>style.visibility</p:attrName>
                                        </p:attrNameLst>
                                      </p:cBhvr>
                                      <p:to>
                                        <p:strVal val="visible"/>
                                      </p:to>
                                    </p:set>
                                  </p:childTnLst>
                                </p:cTn>
                              </p:par>
                            </p:childTnLst>
                          </p:cTn>
                        </p:par>
                      </p:childTnLst>
                    </p:cTn>
                  </p:par>
                  <p:par>
                    <p:cTn id="320" fill="hold">
                      <p:stCondLst>
                        <p:cond delay="indefinite"/>
                      </p:stCondLst>
                      <p:childTnLst>
                        <p:par>
                          <p:cTn id="321" fill="hold">
                            <p:stCondLst>
                              <p:cond delay="0"/>
                            </p:stCondLst>
                            <p:childTnLst>
                              <p:par>
                                <p:cTn id="322" presetID="1" presetClass="entr" presetSubtype="0" fill="hold" grpId="0" nodeType="clickEffect">
                                  <p:stCondLst>
                                    <p:cond delay="0"/>
                                  </p:stCondLst>
                                  <p:childTnLst>
                                    <p:set>
                                      <p:cBhvr>
                                        <p:cTn id="323" dur="1" fill="hold">
                                          <p:stCondLst>
                                            <p:cond delay="0"/>
                                          </p:stCondLst>
                                        </p:cTn>
                                        <p:tgtEl>
                                          <p:spTgt spid="207"/>
                                        </p:tgtEl>
                                        <p:attrNameLst>
                                          <p:attrName>style.visibility</p:attrName>
                                        </p:attrNameLst>
                                      </p:cBhvr>
                                      <p:to>
                                        <p:strVal val="visible"/>
                                      </p:to>
                                    </p:set>
                                  </p:childTnLst>
                                </p:cTn>
                              </p:par>
                              <p:par>
                                <p:cTn id="324" presetID="1" presetClass="entr" presetSubtype="0" fill="hold" nodeType="withEffect">
                                  <p:stCondLst>
                                    <p:cond delay="0"/>
                                  </p:stCondLst>
                                  <p:childTnLst>
                                    <p:set>
                                      <p:cBhvr>
                                        <p:cTn id="325" dur="1" fill="hold">
                                          <p:stCondLst>
                                            <p:cond delay="0"/>
                                          </p:stCondLst>
                                        </p:cTn>
                                        <p:tgtEl>
                                          <p:spTgt spid="208"/>
                                        </p:tgtEl>
                                        <p:attrNameLst>
                                          <p:attrName>style.visibility</p:attrName>
                                        </p:attrNameLst>
                                      </p:cBhvr>
                                      <p:to>
                                        <p:strVal val="visible"/>
                                      </p:to>
                                    </p:set>
                                  </p:childTnLst>
                                </p:cTn>
                              </p:par>
                            </p:childTnLst>
                          </p:cTn>
                        </p:par>
                      </p:childTnLst>
                    </p:cTn>
                  </p:par>
                  <p:par>
                    <p:cTn id="326" fill="hold">
                      <p:stCondLst>
                        <p:cond delay="indefinite"/>
                      </p:stCondLst>
                      <p:childTnLst>
                        <p:par>
                          <p:cTn id="327" fill="hold">
                            <p:stCondLst>
                              <p:cond delay="0"/>
                            </p:stCondLst>
                            <p:childTnLst>
                              <p:par>
                                <p:cTn id="328" presetID="1" presetClass="entr" presetSubtype="0" fill="hold" grpId="0" nodeType="clickEffect">
                                  <p:stCondLst>
                                    <p:cond delay="0"/>
                                  </p:stCondLst>
                                  <p:childTnLst>
                                    <p:set>
                                      <p:cBhvr>
                                        <p:cTn id="32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9" grpId="0" build="p"/>
      <p:bldP spid="495" grpId="0" animBg="1"/>
      <p:bldP spid="542" grpId="0" animBg="1"/>
      <p:bldP spid="543" grpId="0" animBg="1"/>
      <p:bldP spid="544" grpId="0" animBg="1"/>
      <p:bldP spid="545" grpId="0" animBg="1"/>
      <p:bldP spid="546" grpId="0" animBg="1"/>
      <p:bldP spid="553" grpId="0" animBg="1"/>
      <p:bldP spid="554" grpId="0" animBg="1"/>
      <p:bldP spid="555" grpId="0" animBg="1"/>
      <p:bldP spid="556" grpId="0" animBg="1"/>
      <p:bldP spid="557" grpId="0" animBg="1"/>
      <p:bldP spid="560" grpId="0" animBg="1"/>
      <p:bldP spid="561" grpId="0" animBg="1"/>
      <p:bldP spid="562" grpId="0" animBg="1"/>
      <p:bldP spid="563" grpId="0" animBg="1"/>
      <p:bldP spid="204" grpId="0"/>
      <p:bldP spid="207" grpId="0"/>
      <p:bldP spid="6" grpId="0"/>
      <p:bldP spid="559" grpId="0" animBg="1"/>
      <p:bldP spid="350" grpId="0" animBg="1"/>
      <p:bldP spid="351" grpId="0" animBg="1"/>
      <p:bldP spid="352" grpId="0" animBg="1"/>
      <p:bldP spid="354" grpId="0" animBg="1"/>
      <p:bldP spid="355" grpId="0" animBg="1"/>
      <p:bldP spid="356" grpId="0" animBg="1"/>
      <p:bldP spid="358" grpId="0" animBg="1"/>
      <p:bldP spid="359" grpId="0" animBg="1"/>
      <p:bldP spid="360" grpId="0" animBg="1"/>
      <p:bldP spid="362" grpId="0" animBg="1"/>
      <p:bldP spid="363" grpId="0" animBg="1"/>
      <p:bldP spid="364" grpId="0" animBg="1"/>
      <p:bldP spid="366" grpId="0" animBg="1"/>
      <p:bldP spid="367" grpId="0" animBg="1"/>
      <p:bldP spid="368" grpId="0" animBg="1"/>
      <p:bldP spid="370" grpId="0" animBg="1"/>
      <p:bldP spid="371" grpId="0" animBg="1"/>
      <p:bldP spid="372" grpId="0" animBg="1"/>
      <p:bldP spid="374" grpId="0" animBg="1"/>
      <p:bldP spid="375" grpId="0" animBg="1"/>
      <p:bldP spid="376" grpId="0" animBg="1"/>
      <p:bldP spid="378" grpId="0" animBg="1"/>
      <p:bldP spid="379" grpId="0" animBg="1"/>
      <p:bldP spid="380" grpId="0" animBg="1"/>
      <p:bldP spid="382" grpId="0" animBg="1"/>
      <p:bldP spid="383" grpId="0" animBg="1"/>
      <p:bldP spid="384" grpId="0" animBg="1"/>
      <p:bldP spid="106" grpId="0" animBg="1"/>
      <p:bldP spid="107" grpId="0" animBg="1"/>
      <p:bldP spid="108" grpId="0" animBg="1"/>
      <p:bldP spid="110" grpId="0" animBg="1"/>
      <p:bldP spid="111" grpId="0" animBg="1"/>
      <p:bldP spid="112" grpId="0" animBg="1"/>
      <p:bldP spid="114" grpId="0" animBg="1"/>
      <p:bldP spid="115" grpId="0" animBg="1"/>
      <p:bldP spid="116" grpId="0" animBg="1"/>
      <p:bldP spid="118" grpId="0" animBg="1"/>
      <p:bldP spid="119" grpId="0" animBg="1"/>
      <p:bldP spid="120" grpId="0" animBg="1"/>
      <p:bldP spid="122" grpId="0" animBg="1"/>
      <p:bldP spid="123" grpId="0" animBg="1"/>
      <p:bldP spid="124" grpId="0" animBg="1"/>
      <p:bldP spid="126" grpId="0" animBg="1"/>
      <p:bldP spid="127" grpId="0" animBg="1"/>
      <p:bldP spid="128" grpId="0" animBg="1"/>
      <p:bldP spid="130" grpId="0" animBg="1"/>
      <p:bldP spid="131" grpId="0" animBg="1"/>
      <p:bldP spid="132" grpId="0" animBg="1"/>
      <p:bldP spid="134" grpId="0" animBg="1"/>
      <p:bldP spid="135" grpId="0" animBg="1"/>
      <p:bldP spid="136" grpId="0" animBg="1"/>
      <p:bldP spid="138" grpId="0" animBg="1"/>
      <p:bldP spid="139" grpId="0" animBg="1"/>
      <p:bldP spid="140" grpId="0" animBg="1"/>
      <p:bldP spid="142" grpId="0" animBg="1"/>
      <p:bldP spid="143" grpId="0" animBg="1"/>
      <p:bldP spid="144" grpId="0" animBg="1"/>
      <p:bldP spid="146" grpId="0" animBg="1"/>
      <p:bldP spid="147" grpId="0" animBg="1"/>
      <p:bldP spid="148" grpId="0" animBg="1"/>
      <p:bldP spid="150" grpId="0" animBg="1"/>
      <p:bldP spid="151" grpId="0" animBg="1"/>
      <p:bldP spid="152" grpId="0" animBg="1"/>
      <p:bldP spid="154" grpId="0" animBg="1"/>
      <p:bldP spid="155" grpId="0" animBg="1"/>
      <p:bldP spid="156" grpId="0" animBg="1"/>
      <p:bldP spid="158" grpId="0" animBg="1"/>
      <p:bldP spid="159" grpId="0" animBg="1"/>
      <p:bldP spid="160" grpId="0" animBg="1"/>
      <p:bldP spid="162" grpId="0" animBg="1"/>
      <p:bldP spid="163" grpId="0" animBg="1"/>
      <p:bldP spid="164" grpId="0" animBg="1"/>
      <p:bldP spid="166" grpId="0" animBg="1"/>
      <p:bldP spid="167" grpId="0" animBg="1"/>
      <p:bldP spid="168" grpId="0" animBg="1"/>
      <p:bldP spid="170" grpId="0" animBg="1"/>
      <p:bldP spid="173" grpId="0" animBg="1"/>
      <p:bldP spid="174" grpId="0" animBg="1"/>
      <p:bldP spid="176" grpId="0" animBg="1"/>
      <p:bldP spid="177" grpId="0" animBg="1"/>
      <p:bldP spid="178" grpId="0" animBg="1"/>
      <p:bldP spid="180" grpId="0" animBg="1"/>
      <p:bldP spid="181" grpId="0" animBg="1"/>
      <p:bldP spid="182" grpId="0" animBg="1"/>
      <p:bldP spid="184" grpId="0" animBg="1"/>
      <p:bldP spid="185" grpId="0" animBg="1"/>
      <p:bldP spid="186" grpId="0" animBg="1"/>
      <p:bldP spid="188" grpId="0" animBg="1"/>
      <p:bldP spid="189" grpId="0" animBg="1"/>
      <p:bldP spid="190" grpId="0" animBg="1"/>
      <p:bldP spid="192" grpId="0" animBg="1"/>
      <p:bldP spid="193" grpId="0" animBg="1"/>
      <p:bldP spid="194" grpId="0" animBg="1"/>
      <p:bldP spid="196" grpId="0" animBg="1"/>
      <p:bldP spid="197" grpId="0" animBg="1"/>
      <p:bldP spid="198" grpId="0" animBg="1"/>
      <p:bldP spid="200" grpId="0" animBg="1"/>
      <p:bldP spid="201" grpId="0" animBg="1"/>
      <p:bldP spid="202" grpId="0" animBg="1"/>
      <p:bldP spid="206" grpId="0" animBg="1"/>
      <p:bldP spid="209" grpId="0" animBg="1"/>
      <p:bldP spid="210" grpId="0" animBg="1"/>
      <p:bldP spid="212" grpId="0" animBg="1"/>
      <p:bldP spid="213" grpId="0" animBg="1"/>
      <p:bldP spid="2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4730" y="5840033"/>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164730" y="5347422"/>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164730" y="4851875"/>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873303" y="4407877"/>
            <a:ext cx="8094161" cy="36512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873992" y="2745179"/>
            <a:ext cx="8094161"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171757" y="1852296"/>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70268" y="1340844"/>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64123" y="3143056"/>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865971" y="2370745"/>
            <a:ext cx="8102183"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63548" y="831660"/>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b="1" dirty="0" smtClean="0"/>
              <a:t>The DRAM Latency PUF Outline</a:t>
            </a:r>
            <a:endParaRPr lang="en-US" b="1" dirty="0"/>
          </a:p>
        </p:txBody>
      </p:sp>
      <p:sp>
        <p:nvSpPr>
          <p:cNvPr id="29" name="Rectangle 28"/>
          <p:cNvSpPr/>
          <p:nvPr/>
        </p:nvSpPr>
        <p:spPr>
          <a:xfrm>
            <a:off x="873992" y="4009292"/>
            <a:ext cx="8094161" cy="35875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865971" y="3634154"/>
            <a:ext cx="8102183" cy="33601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58999" y="828096"/>
            <a:ext cx="8122024" cy="5318753"/>
          </a:xfrm>
        </p:spPr>
        <p:txBody>
          <a:bodyPr/>
          <a:lstStyle/>
          <a:p>
            <a:pPr marL="0" indent="0">
              <a:buNone/>
            </a:pPr>
            <a:r>
              <a:rPr lang="en-US" sz="2800" dirty="0">
                <a:solidFill>
                  <a:schemeClr val="bg1"/>
                </a:solidFill>
              </a:rPr>
              <a:t>Motivation </a:t>
            </a:r>
            <a:endParaRPr lang="en-US" sz="2800" dirty="0" smtClean="0">
              <a:solidFill>
                <a:schemeClr val="bg1"/>
              </a:solidFill>
            </a:endParaRPr>
          </a:p>
          <a:p>
            <a:pPr marL="0" indent="0">
              <a:buNone/>
            </a:pPr>
            <a:r>
              <a:rPr lang="en-US" sz="2800" dirty="0" smtClean="0">
                <a:solidFill>
                  <a:schemeClr val="bg1"/>
                </a:solidFill>
              </a:rPr>
              <a:t>Effective PUF Characteristics</a:t>
            </a:r>
          </a:p>
          <a:p>
            <a:pPr marL="0" indent="0">
              <a:buNone/>
            </a:pPr>
            <a:r>
              <a:rPr lang="en-US" sz="2800" dirty="0">
                <a:solidFill>
                  <a:schemeClr val="bg1"/>
                </a:solidFill>
              </a:rPr>
              <a:t>DRAM Latency PUF</a:t>
            </a:r>
          </a:p>
          <a:p>
            <a:pPr marL="457200" lvl="1" indent="0">
              <a:buNone/>
            </a:pPr>
            <a:r>
              <a:rPr lang="en-US" sz="2400" dirty="0">
                <a:solidFill>
                  <a:schemeClr val="bg1"/>
                </a:solidFill>
              </a:rPr>
              <a:t>DRAM Operation</a:t>
            </a:r>
          </a:p>
          <a:p>
            <a:pPr marL="457200" lvl="1" indent="0">
              <a:buNone/>
            </a:pPr>
            <a:r>
              <a:rPr lang="en-US" sz="2400" dirty="0">
                <a:solidFill>
                  <a:schemeClr val="bg1"/>
                </a:solidFill>
              </a:rPr>
              <a:t>Key </a:t>
            </a:r>
            <a:r>
              <a:rPr lang="en-US" sz="2400" dirty="0" smtClean="0">
                <a:solidFill>
                  <a:schemeClr val="bg1"/>
                </a:solidFill>
              </a:rPr>
              <a:t>Idea</a:t>
            </a:r>
          </a:p>
          <a:p>
            <a:pPr marL="0" indent="0">
              <a:buNone/>
            </a:pPr>
            <a:r>
              <a:rPr lang="en-US" sz="2800" dirty="0" smtClean="0">
                <a:solidFill>
                  <a:schemeClr val="bg1"/>
                </a:solidFill>
              </a:rPr>
              <a:t>Prior Best DRAM PUF: DRAM Retention PUF</a:t>
            </a:r>
          </a:p>
          <a:p>
            <a:pPr marL="457200" lvl="1" indent="0">
              <a:buNone/>
            </a:pPr>
            <a:r>
              <a:rPr lang="en-US" sz="2400" dirty="0" smtClean="0">
                <a:solidFill>
                  <a:schemeClr val="bg1"/>
                </a:solidFill>
              </a:rPr>
              <a:t>DRAM Cell Retention</a:t>
            </a:r>
          </a:p>
          <a:p>
            <a:pPr marL="457200" lvl="1" indent="0">
              <a:buNone/>
            </a:pPr>
            <a:r>
              <a:rPr lang="en-US" sz="2400" dirty="0" smtClean="0">
                <a:solidFill>
                  <a:schemeClr val="bg1"/>
                </a:solidFill>
              </a:rPr>
              <a:t>Key Idea </a:t>
            </a:r>
          </a:p>
          <a:p>
            <a:pPr marL="457200" lvl="1" indent="0">
              <a:buNone/>
            </a:pPr>
            <a:r>
              <a:rPr lang="en-US" sz="2400" dirty="0" smtClean="0">
                <a:solidFill>
                  <a:schemeClr val="bg1"/>
                </a:solidFill>
              </a:rPr>
              <a:t>Weaknesses</a:t>
            </a:r>
          </a:p>
          <a:p>
            <a:pPr marL="0" indent="0">
              <a:buNone/>
            </a:pPr>
            <a:r>
              <a:rPr lang="en-US" sz="2800" dirty="0" smtClean="0">
                <a:solidFill>
                  <a:schemeClr val="bg1"/>
                </a:solidFill>
              </a:rPr>
              <a:t>Methodology</a:t>
            </a:r>
          </a:p>
          <a:p>
            <a:pPr marL="0" indent="0">
              <a:buNone/>
            </a:pPr>
            <a:r>
              <a:rPr lang="en-US" sz="2800" dirty="0" smtClean="0">
                <a:solidFill>
                  <a:schemeClr val="bg1"/>
                </a:solidFill>
              </a:rPr>
              <a:t>Results</a:t>
            </a:r>
          </a:p>
          <a:p>
            <a:pPr marL="0" indent="0">
              <a:buNone/>
            </a:pPr>
            <a:r>
              <a:rPr lang="en-US" sz="2800" dirty="0" smtClean="0">
                <a:solidFill>
                  <a:schemeClr val="bg1"/>
                </a:solidFill>
              </a:rPr>
              <a:t>Summary</a:t>
            </a:r>
            <a:endParaRPr lang="en-US" sz="2800" dirty="0">
              <a:solidFill>
                <a:schemeClr val="bg1"/>
              </a:solidFill>
            </a:endParaRPr>
          </a:p>
        </p:txBody>
      </p:sp>
    </p:spTree>
    <p:extLst>
      <p:ext uri="{BB962C8B-B14F-4D97-AF65-F5344CB8AC3E}">
        <p14:creationId xmlns:p14="http://schemas.microsoft.com/office/powerpoint/2010/main" val="19917014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Content Placeholder 2"/>
          <p:cNvSpPr>
            <a:spLocks noGrp="1"/>
          </p:cNvSpPr>
          <p:nvPr>
            <p:ph idx="1"/>
          </p:nvPr>
        </p:nvSpPr>
        <p:spPr>
          <a:xfrm>
            <a:off x="209862" y="821579"/>
            <a:ext cx="8853750" cy="1517107"/>
          </a:xfrm>
        </p:spPr>
        <p:txBody>
          <a:bodyPr/>
          <a:lstStyle/>
          <a:p>
            <a:pPr marL="0" indent="0">
              <a:buNone/>
            </a:pPr>
            <a:r>
              <a:rPr lang="en-US" sz="3200" dirty="0" smtClean="0"/>
              <a:t>Generate a </a:t>
            </a:r>
            <a:r>
              <a:rPr lang="en-US" sz="3200" b="1" dirty="0" smtClean="0">
                <a:solidFill>
                  <a:schemeClr val="accent6"/>
                </a:solidFill>
              </a:rPr>
              <a:t>PUF response </a:t>
            </a:r>
            <a:r>
              <a:rPr lang="en-US" sz="3200" dirty="0" smtClean="0"/>
              <a:t>with locations of cells in a </a:t>
            </a:r>
            <a:r>
              <a:rPr lang="en-US" sz="3200" b="1" dirty="0" smtClean="0">
                <a:solidFill>
                  <a:schemeClr val="accent5"/>
                </a:solidFill>
              </a:rPr>
              <a:t>PUF memory segment </a:t>
            </a:r>
            <a:r>
              <a:rPr lang="en-US" sz="3200" dirty="0" smtClean="0"/>
              <a:t>that </a:t>
            </a:r>
            <a:r>
              <a:rPr lang="en-US" sz="3200" b="1" smtClean="0">
                <a:solidFill>
                  <a:srgbClr val="FF0000"/>
                </a:solidFill>
              </a:rPr>
              <a:t>fail</a:t>
            </a:r>
            <a:r>
              <a:rPr lang="en-US" sz="3200" smtClean="0"/>
              <a:t> </a:t>
            </a:r>
            <a:r>
              <a:rPr lang="en-US" sz="3200"/>
              <a:t> </a:t>
            </a:r>
            <a:r>
              <a:rPr lang="en-US" sz="3200" smtClean="0"/>
              <a:t>                        with </a:t>
            </a:r>
            <a:r>
              <a:rPr lang="en-US" sz="3200" dirty="0" smtClean="0"/>
              <a:t>a </a:t>
            </a:r>
            <a:r>
              <a:rPr lang="en-US" sz="3200" b="1" dirty="0" smtClean="0">
                <a:solidFill>
                  <a:schemeClr val="accent6"/>
                </a:solidFill>
              </a:rPr>
              <a:t>refresh interval </a:t>
            </a:r>
            <a:r>
              <a:rPr lang="en-US" sz="3200" b="1" i="1" dirty="0" smtClean="0">
                <a:solidFill>
                  <a:schemeClr val="accent6"/>
                </a:solidFill>
              </a:rPr>
              <a:t>N</a:t>
            </a:r>
            <a:endParaRPr lang="en-US" sz="3200" dirty="0" smtClean="0"/>
          </a:p>
        </p:txBody>
      </p:sp>
      <p:sp>
        <p:nvSpPr>
          <p:cNvPr id="22" name="Title 1"/>
          <p:cNvSpPr txBox="1">
            <a:spLocks/>
          </p:cNvSpPr>
          <p:nvPr/>
        </p:nvSpPr>
        <p:spPr>
          <a:xfrm>
            <a:off x="152400" y="66419"/>
            <a:ext cx="8839200" cy="761999"/>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800" b="1" dirty="0">
                <a:latin typeface="Cambria" panose="02040503050406030204" pitchFamily="18" charset="0"/>
              </a:rPr>
              <a:t>Evaluating a DRAM Retention PUF</a:t>
            </a:r>
          </a:p>
        </p:txBody>
      </p:sp>
      <p:grpSp>
        <p:nvGrpSpPr>
          <p:cNvPr id="323" name="Group 322"/>
          <p:cNvGrpSpPr/>
          <p:nvPr/>
        </p:nvGrpSpPr>
        <p:grpSpPr>
          <a:xfrm>
            <a:off x="3675757" y="2423667"/>
            <a:ext cx="1905141" cy="2704047"/>
            <a:chOff x="3179064" y="1373122"/>
            <a:chExt cx="2560320" cy="3374108"/>
          </a:xfrm>
        </p:grpSpPr>
        <p:cxnSp>
          <p:nvCxnSpPr>
            <p:cNvPr id="337" name="Straight Connector 336"/>
            <p:cNvCxnSpPr/>
            <p:nvPr/>
          </p:nvCxnSpPr>
          <p:spPr>
            <a:xfrm flipH="1" flipV="1">
              <a:off x="4451604" y="1373122"/>
              <a:ext cx="7620" cy="3374108"/>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35" name="Straight Connector 334"/>
            <p:cNvCxnSpPr/>
            <p:nvPr/>
          </p:nvCxnSpPr>
          <p:spPr>
            <a:xfrm flipV="1">
              <a:off x="5099304" y="1373122"/>
              <a:ext cx="0" cy="3374108"/>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33" name="Straight Connector 332"/>
            <p:cNvCxnSpPr/>
            <p:nvPr/>
          </p:nvCxnSpPr>
          <p:spPr>
            <a:xfrm flipV="1">
              <a:off x="5739384" y="1373122"/>
              <a:ext cx="0" cy="3374108"/>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31" name="Straight Connector 330"/>
            <p:cNvCxnSpPr/>
            <p:nvPr/>
          </p:nvCxnSpPr>
          <p:spPr>
            <a:xfrm flipV="1">
              <a:off x="3819144" y="1373122"/>
              <a:ext cx="0" cy="3374108"/>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flipV="1">
              <a:off x="3179064" y="1373122"/>
              <a:ext cx="0" cy="3374108"/>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grpSp>
      <p:grpSp>
        <p:nvGrpSpPr>
          <p:cNvPr id="492" name="Group 491"/>
          <p:cNvGrpSpPr/>
          <p:nvPr/>
        </p:nvGrpSpPr>
        <p:grpSpPr>
          <a:xfrm rot="5400000">
            <a:off x="2634647" y="1023317"/>
            <a:ext cx="1733660" cy="5710862"/>
            <a:chOff x="3179064" y="1411842"/>
            <a:chExt cx="2163259" cy="4237406"/>
          </a:xfrm>
        </p:grpSpPr>
        <p:grpSp>
          <p:nvGrpSpPr>
            <p:cNvPr id="516" name="Group 515"/>
            <p:cNvGrpSpPr/>
            <p:nvPr/>
          </p:nvGrpSpPr>
          <p:grpSpPr>
            <a:xfrm>
              <a:off x="4640539" y="1411842"/>
              <a:ext cx="4" cy="4212468"/>
              <a:chOff x="3367999" y="1465184"/>
              <a:chExt cx="4" cy="4212468"/>
            </a:xfrm>
          </p:grpSpPr>
          <p:cxnSp>
            <p:nvCxnSpPr>
              <p:cNvPr id="526" name="Straight Connector 525"/>
              <p:cNvCxnSpPr/>
              <p:nvPr/>
            </p:nvCxnSpPr>
            <p:spPr>
              <a:xfrm rot="16200000">
                <a:off x="1387496" y="3697149"/>
                <a:ext cx="3961006" cy="0"/>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27" name="Straight Connector 526"/>
              <p:cNvCxnSpPr/>
              <p:nvPr/>
            </p:nvCxnSpPr>
            <p:spPr>
              <a:xfrm rot="16200000">
                <a:off x="3280373" y="1552814"/>
                <a:ext cx="175260" cy="0"/>
              </a:xfrm>
              <a:prstGeom prst="line">
                <a:avLst/>
              </a:prstGeom>
              <a:solidFill>
                <a:schemeClr val="tx1">
                  <a:lumMod val="65000"/>
                  <a:lumOff val="35000"/>
                </a:schemeClr>
              </a:solidFill>
              <a:ln w="38100" cap="rnd">
                <a:solidFill>
                  <a:schemeClr val="bg1">
                    <a:lumMod val="65000"/>
                  </a:schemeClr>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517" name="Group 516"/>
            <p:cNvGrpSpPr/>
            <p:nvPr/>
          </p:nvGrpSpPr>
          <p:grpSpPr>
            <a:xfrm>
              <a:off x="5342321" y="1411842"/>
              <a:ext cx="2" cy="4237406"/>
              <a:chOff x="3422081" y="1465184"/>
              <a:chExt cx="2" cy="4237406"/>
            </a:xfrm>
          </p:grpSpPr>
          <p:cxnSp>
            <p:nvCxnSpPr>
              <p:cNvPr id="524" name="Straight Connector 523"/>
              <p:cNvCxnSpPr/>
              <p:nvPr/>
            </p:nvCxnSpPr>
            <p:spPr>
              <a:xfrm rot="16200000">
                <a:off x="1429108" y="3709617"/>
                <a:ext cx="3985946" cy="0"/>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25" name="Straight Connector 524"/>
              <p:cNvCxnSpPr/>
              <p:nvPr/>
            </p:nvCxnSpPr>
            <p:spPr>
              <a:xfrm rot="16200000">
                <a:off x="3334453" y="1552814"/>
                <a:ext cx="175259" cy="0"/>
              </a:xfrm>
              <a:prstGeom prst="line">
                <a:avLst/>
              </a:prstGeom>
              <a:solidFill>
                <a:schemeClr val="tx1">
                  <a:lumMod val="65000"/>
                  <a:lumOff val="35000"/>
                </a:schemeClr>
              </a:solidFill>
              <a:ln w="38100" cap="rnd">
                <a:solidFill>
                  <a:schemeClr val="bg1">
                    <a:lumMod val="65000"/>
                  </a:schemeClr>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518" name="Group 517"/>
            <p:cNvGrpSpPr/>
            <p:nvPr/>
          </p:nvGrpSpPr>
          <p:grpSpPr>
            <a:xfrm>
              <a:off x="3927988" y="1411842"/>
              <a:ext cx="2" cy="4212468"/>
              <a:chOff x="3287908" y="1465184"/>
              <a:chExt cx="2" cy="4212468"/>
            </a:xfrm>
          </p:grpSpPr>
          <p:cxnSp>
            <p:nvCxnSpPr>
              <p:cNvPr id="522" name="Straight Connector 521"/>
              <p:cNvCxnSpPr/>
              <p:nvPr/>
            </p:nvCxnSpPr>
            <p:spPr>
              <a:xfrm rot="16200000">
                <a:off x="1307404" y="3697148"/>
                <a:ext cx="3961008" cy="0"/>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23" name="Straight Connector 522"/>
              <p:cNvCxnSpPr/>
              <p:nvPr/>
            </p:nvCxnSpPr>
            <p:spPr>
              <a:xfrm rot="16200000">
                <a:off x="3200280" y="1552814"/>
                <a:ext cx="175260" cy="0"/>
              </a:xfrm>
              <a:prstGeom prst="line">
                <a:avLst/>
              </a:prstGeom>
              <a:solidFill>
                <a:schemeClr val="tx1">
                  <a:lumMod val="65000"/>
                  <a:lumOff val="35000"/>
                </a:schemeClr>
              </a:solidFill>
              <a:ln w="38100" cap="rnd">
                <a:solidFill>
                  <a:schemeClr val="bg1">
                    <a:lumMod val="65000"/>
                  </a:schemeClr>
                </a:solidFill>
                <a:prstDash val="sysDot"/>
                <a:round/>
              </a:ln>
            </p:spPr>
            <p:style>
              <a:lnRef idx="1">
                <a:schemeClr val="accent1"/>
              </a:lnRef>
              <a:fillRef idx="0">
                <a:schemeClr val="accent1"/>
              </a:fillRef>
              <a:effectRef idx="0">
                <a:schemeClr val="accent1"/>
              </a:effectRef>
              <a:fontRef idx="minor">
                <a:schemeClr val="tx1"/>
              </a:fontRef>
            </p:style>
          </p:cxnSp>
        </p:grpSp>
        <p:grpSp>
          <p:nvGrpSpPr>
            <p:cNvPr id="519" name="Group 518"/>
            <p:cNvGrpSpPr/>
            <p:nvPr/>
          </p:nvGrpSpPr>
          <p:grpSpPr>
            <a:xfrm>
              <a:off x="3179064" y="1411842"/>
              <a:ext cx="2" cy="4212468"/>
              <a:chOff x="3179064" y="1465184"/>
              <a:chExt cx="2" cy="4212468"/>
            </a:xfrm>
          </p:grpSpPr>
          <p:cxnSp>
            <p:nvCxnSpPr>
              <p:cNvPr id="520" name="Straight Connector 519"/>
              <p:cNvCxnSpPr/>
              <p:nvPr/>
            </p:nvCxnSpPr>
            <p:spPr>
              <a:xfrm rot="16200000">
                <a:off x="1198560" y="3697149"/>
                <a:ext cx="3961007" cy="0"/>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21" name="Straight Connector 520"/>
              <p:cNvCxnSpPr/>
              <p:nvPr/>
            </p:nvCxnSpPr>
            <p:spPr>
              <a:xfrm rot="16200000">
                <a:off x="3091436" y="1552814"/>
                <a:ext cx="175260" cy="0"/>
              </a:xfrm>
              <a:prstGeom prst="line">
                <a:avLst/>
              </a:prstGeom>
              <a:solidFill>
                <a:schemeClr val="tx1">
                  <a:lumMod val="65000"/>
                  <a:lumOff val="35000"/>
                </a:schemeClr>
              </a:solidFill>
              <a:ln w="38100" cap="rnd">
                <a:solidFill>
                  <a:schemeClr val="bg1">
                    <a:lumMod val="65000"/>
                  </a:schemeClr>
                </a:solidFill>
                <a:prstDash val="sysDot"/>
                <a:round/>
              </a:ln>
            </p:spPr>
            <p:style>
              <a:lnRef idx="1">
                <a:schemeClr val="accent1"/>
              </a:lnRef>
              <a:fillRef idx="0">
                <a:schemeClr val="accent1"/>
              </a:fillRef>
              <a:effectRef idx="0">
                <a:schemeClr val="accent1"/>
              </a:effectRef>
              <a:fontRef idx="minor">
                <a:schemeClr val="tx1"/>
              </a:fontRef>
            </p:style>
          </p:cxnSp>
        </p:grpSp>
      </p:grpSp>
      <p:cxnSp>
        <p:nvCxnSpPr>
          <p:cNvPr id="514" name="Straight Connector 513"/>
          <p:cNvCxnSpPr>
            <a:stCxn id="498" idx="0"/>
          </p:cNvCxnSpPr>
          <p:nvPr/>
        </p:nvCxnSpPr>
        <p:spPr>
          <a:xfrm flipH="1" flipV="1">
            <a:off x="1764424" y="2410578"/>
            <a:ext cx="5670" cy="2704047"/>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12" name="Straight Connector 511"/>
          <p:cNvCxnSpPr/>
          <p:nvPr/>
        </p:nvCxnSpPr>
        <p:spPr>
          <a:xfrm flipV="1">
            <a:off x="2724463" y="2432076"/>
            <a:ext cx="0" cy="2704047"/>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10" name="Straight Connector 509"/>
          <p:cNvCxnSpPr/>
          <p:nvPr/>
        </p:nvCxnSpPr>
        <p:spPr>
          <a:xfrm flipV="1">
            <a:off x="2255739" y="2423667"/>
            <a:ext cx="0" cy="2704047"/>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08" name="Straight Connector 507"/>
          <p:cNvCxnSpPr/>
          <p:nvPr/>
        </p:nvCxnSpPr>
        <p:spPr>
          <a:xfrm flipV="1">
            <a:off x="1290559" y="2423667"/>
            <a:ext cx="0" cy="2704047"/>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506" name="Straight Connector 505"/>
          <p:cNvCxnSpPr/>
          <p:nvPr/>
        </p:nvCxnSpPr>
        <p:spPr>
          <a:xfrm flipV="1">
            <a:off x="3188541" y="2432076"/>
            <a:ext cx="0" cy="2704047"/>
          </a:xfrm>
          <a:prstGeom prst="line">
            <a:avLst/>
          </a:prstGeom>
          <a:solidFill>
            <a:schemeClr val="tx1">
              <a:lumMod val="65000"/>
              <a:lumOff val="35000"/>
            </a:schemeClr>
          </a:solidFill>
          <a:ln w="38100" cap="rnd">
            <a:solidFill>
              <a:schemeClr val="bg1">
                <a:lumMod val="65000"/>
              </a:schemeClr>
            </a:solidFill>
            <a:prstDash val="solid"/>
            <a:round/>
          </a:ln>
        </p:spPr>
        <p:style>
          <a:lnRef idx="1">
            <a:schemeClr val="accent1"/>
          </a:lnRef>
          <a:fillRef idx="0">
            <a:schemeClr val="accent1"/>
          </a:fillRef>
          <a:effectRef idx="0">
            <a:schemeClr val="accent1"/>
          </a:effectRef>
          <a:fontRef idx="minor">
            <a:schemeClr val="tx1"/>
          </a:fontRef>
        </p:style>
      </p:cxnSp>
      <p:grpSp>
        <p:nvGrpSpPr>
          <p:cNvPr id="494" name="Group 493"/>
          <p:cNvGrpSpPr/>
          <p:nvPr/>
        </p:nvGrpSpPr>
        <p:grpSpPr>
          <a:xfrm>
            <a:off x="1046274" y="5127714"/>
            <a:ext cx="2381426" cy="316503"/>
            <a:chOff x="2223532" y="4533556"/>
            <a:chExt cx="3200400" cy="394932"/>
          </a:xfrm>
        </p:grpSpPr>
        <p:sp>
          <p:nvSpPr>
            <p:cNvPr id="496" name="Rounded Rectangle 495"/>
            <p:cNvSpPr/>
            <p:nvPr/>
          </p:nvSpPr>
          <p:spPr>
            <a:xfrm>
              <a:off x="222353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65000"/>
                    </a:schemeClr>
                  </a:solidFill>
                </a:rPr>
                <a:t>SA</a:t>
              </a:r>
              <a:endParaRPr lang="en-US" dirty="0">
                <a:solidFill>
                  <a:schemeClr val="bg1">
                    <a:lumMod val="65000"/>
                  </a:schemeClr>
                </a:solidFill>
              </a:endParaRPr>
            </a:p>
          </p:txBody>
        </p:sp>
        <p:sp>
          <p:nvSpPr>
            <p:cNvPr id="497" name="Rounded Rectangle 496"/>
            <p:cNvSpPr/>
            <p:nvPr/>
          </p:nvSpPr>
          <p:spPr>
            <a:xfrm>
              <a:off x="286361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dirty="0" smtClean="0">
                  <a:solidFill>
                    <a:schemeClr val="bg1">
                      <a:lumMod val="65000"/>
                    </a:schemeClr>
                  </a:solidFill>
                </a:rPr>
                <a:t>SA</a:t>
              </a:r>
              <a:endParaRPr lang="en-US" sz="2400" dirty="0">
                <a:solidFill>
                  <a:schemeClr val="bg1">
                    <a:lumMod val="65000"/>
                  </a:schemeClr>
                </a:solidFill>
              </a:endParaRPr>
            </a:p>
          </p:txBody>
        </p:sp>
        <p:sp>
          <p:nvSpPr>
            <p:cNvPr id="498" name="Rounded Rectangle 497"/>
            <p:cNvSpPr/>
            <p:nvPr/>
          </p:nvSpPr>
          <p:spPr>
            <a:xfrm>
              <a:off x="350369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dirty="0" smtClean="0">
                  <a:solidFill>
                    <a:schemeClr val="bg1">
                      <a:lumMod val="65000"/>
                    </a:schemeClr>
                  </a:solidFill>
                </a:rPr>
                <a:t>SA</a:t>
              </a:r>
              <a:endParaRPr lang="en-US" sz="2400" dirty="0">
                <a:solidFill>
                  <a:schemeClr val="bg1">
                    <a:lumMod val="65000"/>
                  </a:schemeClr>
                </a:solidFill>
              </a:endParaRPr>
            </a:p>
          </p:txBody>
        </p:sp>
        <p:sp>
          <p:nvSpPr>
            <p:cNvPr id="499" name="Rounded Rectangle 498"/>
            <p:cNvSpPr/>
            <p:nvPr/>
          </p:nvSpPr>
          <p:spPr>
            <a:xfrm>
              <a:off x="414377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dirty="0" smtClean="0">
                  <a:solidFill>
                    <a:schemeClr val="bg1">
                      <a:lumMod val="65000"/>
                    </a:schemeClr>
                  </a:solidFill>
                </a:rPr>
                <a:t>SA</a:t>
              </a:r>
              <a:endParaRPr lang="en-US" sz="2400" dirty="0">
                <a:solidFill>
                  <a:schemeClr val="bg1">
                    <a:lumMod val="65000"/>
                  </a:schemeClr>
                </a:solidFill>
              </a:endParaRPr>
            </a:p>
          </p:txBody>
        </p:sp>
        <p:sp>
          <p:nvSpPr>
            <p:cNvPr id="500" name="Rounded Rectangle 499"/>
            <p:cNvSpPr/>
            <p:nvPr/>
          </p:nvSpPr>
          <p:spPr>
            <a:xfrm>
              <a:off x="478385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dirty="0" smtClean="0">
                  <a:solidFill>
                    <a:schemeClr val="bg1">
                      <a:lumMod val="65000"/>
                    </a:schemeClr>
                  </a:solidFill>
                </a:rPr>
                <a:t>SA</a:t>
              </a:r>
              <a:endParaRPr lang="en-US" sz="2400" dirty="0">
                <a:solidFill>
                  <a:schemeClr val="bg1">
                    <a:lumMod val="65000"/>
                  </a:schemeClr>
                </a:solidFill>
              </a:endParaRPr>
            </a:p>
          </p:txBody>
        </p:sp>
      </p:grpSp>
      <p:sp>
        <p:nvSpPr>
          <p:cNvPr id="495" name="Rounded Rectangle 494"/>
          <p:cNvSpPr/>
          <p:nvPr/>
        </p:nvSpPr>
        <p:spPr>
          <a:xfrm>
            <a:off x="366364" y="2747222"/>
            <a:ext cx="383855" cy="2265404"/>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800" dirty="0" smtClean="0">
                <a:solidFill>
                  <a:schemeClr val="bg1">
                    <a:lumMod val="65000"/>
                  </a:schemeClr>
                </a:solidFill>
              </a:rPr>
              <a:t>Row Decoder</a:t>
            </a:r>
            <a:endParaRPr lang="en-US" sz="2800" dirty="0">
              <a:solidFill>
                <a:schemeClr val="bg1">
                  <a:lumMod val="65000"/>
                </a:schemeClr>
              </a:solidFill>
            </a:endParaRPr>
          </a:p>
        </p:txBody>
      </p:sp>
      <p:sp>
        <p:nvSpPr>
          <p:cNvPr id="542" name="Oval 541"/>
          <p:cNvSpPr/>
          <p:nvPr/>
        </p:nvSpPr>
        <p:spPr>
          <a:xfrm>
            <a:off x="1048803" y="2746103"/>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43" name="Oval 542"/>
          <p:cNvSpPr/>
          <p:nvPr/>
        </p:nvSpPr>
        <p:spPr>
          <a:xfrm>
            <a:off x="1525088" y="2746103"/>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44" name="Oval 543"/>
          <p:cNvSpPr/>
          <p:nvPr/>
        </p:nvSpPr>
        <p:spPr>
          <a:xfrm>
            <a:off x="2001373" y="2746103"/>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45" name="Oval 544"/>
          <p:cNvSpPr/>
          <p:nvPr/>
        </p:nvSpPr>
        <p:spPr>
          <a:xfrm>
            <a:off x="2477659" y="2746103"/>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46" name="Oval 545"/>
          <p:cNvSpPr/>
          <p:nvPr/>
        </p:nvSpPr>
        <p:spPr>
          <a:xfrm>
            <a:off x="2953944" y="2746103"/>
            <a:ext cx="476285" cy="512967"/>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53" name="Chord 552"/>
          <p:cNvSpPr/>
          <p:nvPr/>
        </p:nvSpPr>
        <p:spPr>
          <a:xfrm>
            <a:off x="1048803" y="2746102"/>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4" name="Chord 553"/>
          <p:cNvSpPr/>
          <p:nvPr/>
        </p:nvSpPr>
        <p:spPr>
          <a:xfrm>
            <a:off x="1525088" y="2746102"/>
            <a:ext cx="476285" cy="512967"/>
          </a:xfrm>
          <a:prstGeom prst="chord">
            <a:avLst>
              <a:gd name="adj1" fmla="val 12747321"/>
              <a:gd name="adj2" fmla="val 1965980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5" name="Chord 554"/>
          <p:cNvSpPr/>
          <p:nvPr/>
        </p:nvSpPr>
        <p:spPr>
          <a:xfrm>
            <a:off x="2001373" y="2746102"/>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6" name="Chord 555"/>
          <p:cNvSpPr/>
          <p:nvPr/>
        </p:nvSpPr>
        <p:spPr>
          <a:xfrm>
            <a:off x="2477658" y="2746102"/>
            <a:ext cx="476285" cy="512967"/>
          </a:xfrm>
          <a:prstGeom prst="chord">
            <a:avLst>
              <a:gd name="adj1" fmla="val 12350173"/>
              <a:gd name="adj2" fmla="val 200350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7" name="Chord 556"/>
          <p:cNvSpPr/>
          <p:nvPr/>
        </p:nvSpPr>
        <p:spPr>
          <a:xfrm>
            <a:off x="2953944" y="2746102"/>
            <a:ext cx="476285" cy="512967"/>
          </a:xfrm>
          <a:prstGeom prst="chord">
            <a:avLst>
              <a:gd name="adj1" fmla="val 11541880"/>
              <a:gd name="adj2" fmla="val 20869922"/>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0" name="Oval 559"/>
          <p:cNvSpPr/>
          <p:nvPr/>
        </p:nvSpPr>
        <p:spPr>
          <a:xfrm>
            <a:off x="1525823" y="2745625"/>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61" name="Oval 560"/>
          <p:cNvSpPr/>
          <p:nvPr/>
        </p:nvSpPr>
        <p:spPr>
          <a:xfrm>
            <a:off x="2002108" y="2745625"/>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62" name="Oval 561"/>
          <p:cNvSpPr/>
          <p:nvPr/>
        </p:nvSpPr>
        <p:spPr>
          <a:xfrm>
            <a:off x="2478394" y="2745625"/>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63" name="Oval 562"/>
          <p:cNvSpPr/>
          <p:nvPr/>
        </p:nvSpPr>
        <p:spPr>
          <a:xfrm>
            <a:off x="2954679" y="2745625"/>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04" name="Content Placeholder 3"/>
          <p:cNvSpPr txBox="1">
            <a:spLocks/>
          </p:cNvSpPr>
          <p:nvPr/>
        </p:nvSpPr>
        <p:spPr>
          <a:xfrm>
            <a:off x="6271636" y="4026679"/>
            <a:ext cx="1908747" cy="7081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smtClean="0">
                <a:solidFill>
                  <a:srgbClr val="C00000"/>
                </a:solidFill>
              </a:rPr>
              <a:t>Fails with refresh interval </a:t>
            </a:r>
            <a:r>
              <a:rPr lang="en-US" sz="2400" b="1" dirty="0" smtClean="0">
                <a:solidFill>
                  <a:srgbClr val="C00000"/>
                </a:solidFill>
              </a:rPr>
              <a:t>X</a:t>
            </a:r>
          </a:p>
        </p:txBody>
      </p:sp>
      <p:cxnSp>
        <p:nvCxnSpPr>
          <p:cNvPr id="205" name="Straight Arrow Connector 204"/>
          <p:cNvCxnSpPr/>
          <p:nvPr/>
        </p:nvCxnSpPr>
        <p:spPr>
          <a:xfrm flipH="1" flipV="1">
            <a:off x="5925504" y="4253638"/>
            <a:ext cx="662628" cy="149518"/>
          </a:xfrm>
          <a:prstGeom prst="straightConnector1">
            <a:avLst/>
          </a:prstGeom>
          <a:ln w="76200">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207" name="Content Placeholder 3"/>
          <p:cNvSpPr txBox="1">
            <a:spLocks/>
          </p:cNvSpPr>
          <p:nvPr/>
        </p:nvSpPr>
        <p:spPr>
          <a:xfrm>
            <a:off x="6503652" y="2011527"/>
            <a:ext cx="2151006" cy="10590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smtClean="0">
                <a:solidFill>
                  <a:schemeClr val="accent6">
                    <a:lumMod val="75000"/>
                  </a:schemeClr>
                </a:solidFill>
              </a:rPr>
              <a:t>Can handle a longer refresh interval</a:t>
            </a:r>
          </a:p>
        </p:txBody>
      </p:sp>
      <p:cxnSp>
        <p:nvCxnSpPr>
          <p:cNvPr id="208" name="Straight Arrow Connector 207"/>
          <p:cNvCxnSpPr>
            <a:stCxn id="207" idx="1"/>
          </p:cNvCxnSpPr>
          <p:nvPr/>
        </p:nvCxnSpPr>
        <p:spPr>
          <a:xfrm flipH="1">
            <a:off x="5925504" y="2541028"/>
            <a:ext cx="578148" cy="284603"/>
          </a:xfrm>
          <a:prstGeom prst="straightConnector1">
            <a:avLst/>
          </a:prstGeom>
          <a:ln w="76200">
            <a:solidFill>
              <a:schemeClr val="accent6">
                <a:lumMod val="75000"/>
              </a:schemeClr>
            </a:solidFill>
            <a:tailEnd type="triangle"/>
          </a:ln>
        </p:spPr>
        <p:style>
          <a:lnRef idx="1">
            <a:schemeClr val="dk1"/>
          </a:lnRef>
          <a:fillRef idx="0">
            <a:schemeClr val="dk1"/>
          </a:fillRef>
          <a:effectRef idx="0">
            <a:schemeClr val="dk1"/>
          </a:effectRef>
          <a:fontRef idx="minor">
            <a:schemeClr val="tx1"/>
          </a:fontRef>
        </p:style>
      </p:cxnSp>
      <p:grpSp>
        <p:nvGrpSpPr>
          <p:cNvPr id="317" name="Group 316"/>
          <p:cNvGrpSpPr/>
          <p:nvPr/>
        </p:nvGrpSpPr>
        <p:grpSpPr>
          <a:xfrm>
            <a:off x="3416314" y="5136123"/>
            <a:ext cx="2381426" cy="316503"/>
            <a:chOff x="2223532" y="4533556"/>
            <a:chExt cx="3200400" cy="394932"/>
          </a:xfrm>
        </p:grpSpPr>
        <p:sp>
          <p:nvSpPr>
            <p:cNvPr id="318" name="Rounded Rectangle 317"/>
            <p:cNvSpPr/>
            <p:nvPr/>
          </p:nvSpPr>
          <p:spPr>
            <a:xfrm>
              <a:off x="222353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65000"/>
                    </a:schemeClr>
                  </a:solidFill>
                </a:rPr>
                <a:t>SA</a:t>
              </a:r>
              <a:endParaRPr lang="en-US" sz="2400" dirty="0">
                <a:solidFill>
                  <a:schemeClr val="bg1">
                    <a:lumMod val="65000"/>
                  </a:schemeClr>
                </a:solidFill>
              </a:endParaRPr>
            </a:p>
          </p:txBody>
        </p:sp>
        <p:sp>
          <p:nvSpPr>
            <p:cNvPr id="319" name="Rounded Rectangle 318"/>
            <p:cNvSpPr/>
            <p:nvPr/>
          </p:nvSpPr>
          <p:spPr>
            <a:xfrm>
              <a:off x="286361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dirty="0" smtClean="0">
                  <a:solidFill>
                    <a:schemeClr val="bg1">
                      <a:lumMod val="65000"/>
                    </a:schemeClr>
                  </a:solidFill>
                </a:rPr>
                <a:t>SA</a:t>
              </a:r>
              <a:endParaRPr lang="en-US" sz="2400" dirty="0">
                <a:solidFill>
                  <a:schemeClr val="bg1">
                    <a:lumMod val="65000"/>
                  </a:schemeClr>
                </a:solidFill>
              </a:endParaRPr>
            </a:p>
          </p:txBody>
        </p:sp>
        <p:sp>
          <p:nvSpPr>
            <p:cNvPr id="320" name="Rounded Rectangle 319"/>
            <p:cNvSpPr/>
            <p:nvPr/>
          </p:nvSpPr>
          <p:spPr>
            <a:xfrm>
              <a:off x="350369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dirty="0" smtClean="0">
                  <a:solidFill>
                    <a:schemeClr val="bg1">
                      <a:lumMod val="65000"/>
                    </a:schemeClr>
                  </a:solidFill>
                </a:rPr>
                <a:t>SA</a:t>
              </a:r>
              <a:endParaRPr lang="en-US" sz="2400" dirty="0">
                <a:solidFill>
                  <a:schemeClr val="bg1">
                    <a:lumMod val="65000"/>
                  </a:schemeClr>
                </a:solidFill>
              </a:endParaRPr>
            </a:p>
          </p:txBody>
        </p:sp>
        <p:sp>
          <p:nvSpPr>
            <p:cNvPr id="321" name="Rounded Rectangle 320"/>
            <p:cNvSpPr/>
            <p:nvPr/>
          </p:nvSpPr>
          <p:spPr>
            <a:xfrm>
              <a:off x="414377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dirty="0" smtClean="0">
                  <a:solidFill>
                    <a:schemeClr val="bg1">
                      <a:lumMod val="65000"/>
                    </a:schemeClr>
                  </a:solidFill>
                </a:rPr>
                <a:t>SA</a:t>
              </a:r>
              <a:endParaRPr lang="en-US" dirty="0">
                <a:solidFill>
                  <a:schemeClr val="bg1">
                    <a:lumMod val="65000"/>
                  </a:schemeClr>
                </a:solidFill>
              </a:endParaRPr>
            </a:p>
          </p:txBody>
        </p:sp>
        <p:sp>
          <p:nvSpPr>
            <p:cNvPr id="322" name="Rounded Rectangle 321"/>
            <p:cNvSpPr/>
            <p:nvPr/>
          </p:nvSpPr>
          <p:spPr>
            <a:xfrm>
              <a:off x="4783852" y="4533556"/>
              <a:ext cx="640080" cy="394932"/>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dirty="0" smtClean="0">
                  <a:solidFill>
                    <a:schemeClr val="bg1">
                      <a:lumMod val="65000"/>
                    </a:schemeClr>
                  </a:solidFill>
                </a:rPr>
                <a:t>SA</a:t>
              </a:r>
              <a:endParaRPr lang="en-US" dirty="0">
                <a:solidFill>
                  <a:schemeClr val="bg1">
                    <a:lumMod val="65000"/>
                  </a:schemeClr>
                </a:solidFill>
              </a:endParaRPr>
            </a:p>
          </p:txBody>
        </p:sp>
      </p:grpSp>
      <p:sp>
        <p:nvSpPr>
          <p:cNvPr id="6" name="TextBox 5"/>
          <p:cNvSpPr txBox="1"/>
          <p:nvPr/>
        </p:nvSpPr>
        <p:spPr>
          <a:xfrm>
            <a:off x="466344" y="5545118"/>
            <a:ext cx="8451613" cy="954107"/>
          </a:xfrm>
          <a:prstGeom prst="rect">
            <a:avLst/>
          </a:prstGeom>
          <a:noFill/>
        </p:spPr>
        <p:txBody>
          <a:bodyPr wrap="square" rtlCol="0">
            <a:spAutoFit/>
          </a:bodyPr>
          <a:lstStyle/>
          <a:p>
            <a:r>
              <a:rPr lang="en-US" sz="2800" dirty="0" smtClean="0"/>
              <a:t>The pattern of retention failures across a segment of DRAM is </a:t>
            </a:r>
            <a:r>
              <a:rPr lang="en-US" sz="2800" b="1" dirty="0" smtClean="0">
                <a:solidFill>
                  <a:schemeClr val="accent6"/>
                </a:solidFill>
              </a:rPr>
              <a:t>unique</a:t>
            </a:r>
            <a:r>
              <a:rPr lang="en-US" sz="2800" dirty="0" smtClean="0"/>
              <a:t> to the device</a:t>
            </a:r>
            <a:endParaRPr lang="en-US" sz="2800" dirty="0"/>
          </a:p>
        </p:txBody>
      </p:sp>
      <p:sp>
        <p:nvSpPr>
          <p:cNvPr id="559" name="Oval 558"/>
          <p:cNvSpPr/>
          <p:nvPr/>
        </p:nvSpPr>
        <p:spPr>
          <a:xfrm>
            <a:off x="1049538" y="2745625"/>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50" name="Oval 349"/>
          <p:cNvSpPr/>
          <p:nvPr/>
        </p:nvSpPr>
        <p:spPr>
          <a:xfrm>
            <a:off x="1527256" y="3322672"/>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51" name="Chord 350"/>
          <p:cNvSpPr/>
          <p:nvPr/>
        </p:nvSpPr>
        <p:spPr>
          <a:xfrm>
            <a:off x="1527256" y="3322671"/>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Oval 351"/>
          <p:cNvSpPr/>
          <p:nvPr/>
        </p:nvSpPr>
        <p:spPr>
          <a:xfrm>
            <a:off x="1527991" y="3322194"/>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54" name="Oval 353"/>
          <p:cNvSpPr/>
          <p:nvPr/>
        </p:nvSpPr>
        <p:spPr>
          <a:xfrm>
            <a:off x="3907493" y="3341295"/>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55" name="Chord 354"/>
          <p:cNvSpPr/>
          <p:nvPr/>
        </p:nvSpPr>
        <p:spPr>
          <a:xfrm>
            <a:off x="3907493" y="3341294"/>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Oval 355"/>
          <p:cNvSpPr/>
          <p:nvPr/>
        </p:nvSpPr>
        <p:spPr>
          <a:xfrm>
            <a:off x="3908228" y="3340817"/>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58" name="Oval 357"/>
          <p:cNvSpPr/>
          <p:nvPr/>
        </p:nvSpPr>
        <p:spPr>
          <a:xfrm>
            <a:off x="4873153" y="4537604"/>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59" name="Chord 358"/>
          <p:cNvSpPr/>
          <p:nvPr/>
        </p:nvSpPr>
        <p:spPr>
          <a:xfrm>
            <a:off x="4873153" y="4537603"/>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Oval 359"/>
          <p:cNvSpPr/>
          <p:nvPr/>
        </p:nvSpPr>
        <p:spPr>
          <a:xfrm>
            <a:off x="4873888" y="4537126"/>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62" name="Oval 361"/>
          <p:cNvSpPr/>
          <p:nvPr/>
        </p:nvSpPr>
        <p:spPr>
          <a:xfrm>
            <a:off x="2498772" y="4498202"/>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63" name="Chord 362"/>
          <p:cNvSpPr/>
          <p:nvPr/>
        </p:nvSpPr>
        <p:spPr>
          <a:xfrm>
            <a:off x="2498772" y="4498201"/>
            <a:ext cx="476285" cy="512967"/>
          </a:xfrm>
          <a:prstGeom prst="chord">
            <a:avLst>
              <a:gd name="adj1" fmla="val 11424034"/>
              <a:gd name="adj2" fmla="val 20947182"/>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Oval 363"/>
          <p:cNvSpPr/>
          <p:nvPr/>
        </p:nvSpPr>
        <p:spPr>
          <a:xfrm>
            <a:off x="2499507" y="4497724"/>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66" name="Oval 365"/>
          <p:cNvSpPr/>
          <p:nvPr/>
        </p:nvSpPr>
        <p:spPr>
          <a:xfrm>
            <a:off x="1057598" y="4494391"/>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67" name="Chord 366"/>
          <p:cNvSpPr/>
          <p:nvPr/>
        </p:nvSpPr>
        <p:spPr>
          <a:xfrm>
            <a:off x="1057598" y="4494390"/>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Oval 367"/>
          <p:cNvSpPr/>
          <p:nvPr/>
        </p:nvSpPr>
        <p:spPr>
          <a:xfrm>
            <a:off x="1058333" y="4493913"/>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70" name="Oval 369"/>
          <p:cNvSpPr/>
          <p:nvPr/>
        </p:nvSpPr>
        <p:spPr>
          <a:xfrm>
            <a:off x="1065013" y="3899627"/>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71" name="Chord 370"/>
          <p:cNvSpPr/>
          <p:nvPr/>
        </p:nvSpPr>
        <p:spPr>
          <a:xfrm>
            <a:off x="1065013" y="3899626"/>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Oval 371"/>
          <p:cNvSpPr/>
          <p:nvPr/>
        </p:nvSpPr>
        <p:spPr>
          <a:xfrm>
            <a:off x="1065748" y="3899149"/>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74" name="Oval 373"/>
          <p:cNvSpPr/>
          <p:nvPr/>
        </p:nvSpPr>
        <p:spPr>
          <a:xfrm>
            <a:off x="3430559" y="3914554"/>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75" name="Chord 374"/>
          <p:cNvSpPr/>
          <p:nvPr/>
        </p:nvSpPr>
        <p:spPr>
          <a:xfrm>
            <a:off x="3430559" y="3914553"/>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Oval 375"/>
          <p:cNvSpPr/>
          <p:nvPr/>
        </p:nvSpPr>
        <p:spPr>
          <a:xfrm>
            <a:off x="3431294" y="3914076"/>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78" name="Oval 377"/>
          <p:cNvSpPr/>
          <p:nvPr/>
        </p:nvSpPr>
        <p:spPr>
          <a:xfrm>
            <a:off x="3906843" y="3904932"/>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79" name="Chord 378"/>
          <p:cNvSpPr/>
          <p:nvPr/>
        </p:nvSpPr>
        <p:spPr>
          <a:xfrm>
            <a:off x="3906843" y="3904931"/>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Oval 379"/>
          <p:cNvSpPr/>
          <p:nvPr/>
        </p:nvSpPr>
        <p:spPr>
          <a:xfrm>
            <a:off x="3907578" y="3904454"/>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82" name="Oval 381"/>
          <p:cNvSpPr/>
          <p:nvPr/>
        </p:nvSpPr>
        <p:spPr>
          <a:xfrm>
            <a:off x="2498772" y="3922123"/>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83" name="Chord 382"/>
          <p:cNvSpPr/>
          <p:nvPr/>
        </p:nvSpPr>
        <p:spPr>
          <a:xfrm>
            <a:off x="2498772" y="3922122"/>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Oval 383"/>
          <p:cNvSpPr/>
          <p:nvPr/>
        </p:nvSpPr>
        <p:spPr>
          <a:xfrm>
            <a:off x="2499507" y="3921645"/>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6" name="Oval 105"/>
          <p:cNvSpPr/>
          <p:nvPr/>
        </p:nvSpPr>
        <p:spPr>
          <a:xfrm>
            <a:off x="3435864" y="2751509"/>
            <a:ext cx="476285" cy="512967"/>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7" name="Chord 106"/>
          <p:cNvSpPr/>
          <p:nvPr/>
        </p:nvSpPr>
        <p:spPr>
          <a:xfrm>
            <a:off x="3435864" y="2751508"/>
            <a:ext cx="476285" cy="512967"/>
          </a:xfrm>
          <a:prstGeom prst="chord">
            <a:avLst>
              <a:gd name="adj1" fmla="val 10745381"/>
              <a:gd name="adj2" fmla="val 66455"/>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a:off x="3436599" y="2751031"/>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0" name="Oval 109"/>
          <p:cNvSpPr/>
          <p:nvPr/>
        </p:nvSpPr>
        <p:spPr>
          <a:xfrm>
            <a:off x="4385014" y="3342112"/>
            <a:ext cx="476285" cy="512967"/>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1" name="Chord 110"/>
          <p:cNvSpPr/>
          <p:nvPr/>
        </p:nvSpPr>
        <p:spPr>
          <a:xfrm>
            <a:off x="4385014" y="3342111"/>
            <a:ext cx="476285" cy="512967"/>
          </a:xfrm>
          <a:prstGeom prst="chord">
            <a:avLst>
              <a:gd name="adj1" fmla="val 10745381"/>
              <a:gd name="adj2" fmla="val 66455"/>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a:off x="4385749" y="3341634"/>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4" name="Oval 113"/>
          <p:cNvSpPr/>
          <p:nvPr/>
        </p:nvSpPr>
        <p:spPr>
          <a:xfrm>
            <a:off x="1537696" y="3896744"/>
            <a:ext cx="476285" cy="512967"/>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5" name="Chord 114"/>
          <p:cNvSpPr/>
          <p:nvPr/>
        </p:nvSpPr>
        <p:spPr>
          <a:xfrm>
            <a:off x="1537696" y="3896743"/>
            <a:ext cx="476285" cy="512967"/>
          </a:xfrm>
          <a:prstGeom prst="chord">
            <a:avLst>
              <a:gd name="adj1" fmla="val 10745381"/>
              <a:gd name="adj2" fmla="val 66455"/>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p:cNvSpPr/>
          <p:nvPr/>
        </p:nvSpPr>
        <p:spPr>
          <a:xfrm>
            <a:off x="1538431" y="3896266"/>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8" name="Oval 117"/>
          <p:cNvSpPr/>
          <p:nvPr/>
        </p:nvSpPr>
        <p:spPr>
          <a:xfrm>
            <a:off x="3903420" y="4496405"/>
            <a:ext cx="476285" cy="512967"/>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9" name="Chord 118"/>
          <p:cNvSpPr/>
          <p:nvPr/>
        </p:nvSpPr>
        <p:spPr>
          <a:xfrm>
            <a:off x="3903420" y="4496404"/>
            <a:ext cx="476285" cy="512967"/>
          </a:xfrm>
          <a:prstGeom prst="chord">
            <a:avLst>
              <a:gd name="adj1" fmla="val 10745381"/>
              <a:gd name="adj2" fmla="val 66455"/>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p:cNvSpPr/>
          <p:nvPr/>
        </p:nvSpPr>
        <p:spPr>
          <a:xfrm>
            <a:off x="3904155" y="4495927"/>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2" name="Oval 121"/>
          <p:cNvSpPr/>
          <p:nvPr/>
        </p:nvSpPr>
        <p:spPr>
          <a:xfrm>
            <a:off x="2014971" y="4492917"/>
            <a:ext cx="476285" cy="512967"/>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3" name="Chord 122"/>
          <p:cNvSpPr/>
          <p:nvPr/>
        </p:nvSpPr>
        <p:spPr>
          <a:xfrm>
            <a:off x="2014971" y="4492916"/>
            <a:ext cx="476285" cy="512967"/>
          </a:xfrm>
          <a:prstGeom prst="chord">
            <a:avLst>
              <a:gd name="adj1" fmla="val 10745381"/>
              <a:gd name="adj2" fmla="val 66455"/>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p:cNvSpPr/>
          <p:nvPr/>
        </p:nvSpPr>
        <p:spPr>
          <a:xfrm>
            <a:off x="2015706" y="4492439"/>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6" name="Oval 125"/>
          <p:cNvSpPr/>
          <p:nvPr/>
        </p:nvSpPr>
        <p:spPr>
          <a:xfrm>
            <a:off x="5352152" y="3928571"/>
            <a:ext cx="476285" cy="512967"/>
          </a:xfrm>
          <a:prstGeom prst="ellipse">
            <a:avLst/>
          </a:prstGeom>
          <a:solidFill>
            <a:srgbClr val="C00000"/>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7" name="Chord 126"/>
          <p:cNvSpPr/>
          <p:nvPr/>
        </p:nvSpPr>
        <p:spPr>
          <a:xfrm>
            <a:off x="5352152" y="3928570"/>
            <a:ext cx="476285" cy="512967"/>
          </a:xfrm>
          <a:prstGeom prst="chord">
            <a:avLst>
              <a:gd name="adj1" fmla="val 10745381"/>
              <a:gd name="adj2" fmla="val 66455"/>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p:cNvSpPr/>
          <p:nvPr/>
        </p:nvSpPr>
        <p:spPr>
          <a:xfrm>
            <a:off x="5352887" y="3928093"/>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0" name="Oval 129"/>
          <p:cNvSpPr/>
          <p:nvPr/>
        </p:nvSpPr>
        <p:spPr>
          <a:xfrm>
            <a:off x="4881780" y="3345216"/>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1" name="Chord 130"/>
          <p:cNvSpPr/>
          <p:nvPr/>
        </p:nvSpPr>
        <p:spPr>
          <a:xfrm>
            <a:off x="4881780" y="3345215"/>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p:cNvSpPr/>
          <p:nvPr/>
        </p:nvSpPr>
        <p:spPr>
          <a:xfrm>
            <a:off x="4882515" y="3344738"/>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4" name="Oval 133"/>
          <p:cNvSpPr/>
          <p:nvPr/>
        </p:nvSpPr>
        <p:spPr>
          <a:xfrm>
            <a:off x="5346458" y="2748247"/>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5" name="Chord 134"/>
          <p:cNvSpPr/>
          <p:nvPr/>
        </p:nvSpPr>
        <p:spPr>
          <a:xfrm>
            <a:off x="5346458" y="2748246"/>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p:cNvSpPr/>
          <p:nvPr/>
        </p:nvSpPr>
        <p:spPr>
          <a:xfrm>
            <a:off x="5347193" y="2747769"/>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8" name="Oval 137"/>
          <p:cNvSpPr/>
          <p:nvPr/>
        </p:nvSpPr>
        <p:spPr>
          <a:xfrm>
            <a:off x="1540664" y="4500947"/>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9" name="Chord 138"/>
          <p:cNvSpPr/>
          <p:nvPr/>
        </p:nvSpPr>
        <p:spPr>
          <a:xfrm>
            <a:off x="1540664" y="4500946"/>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p:cNvSpPr/>
          <p:nvPr/>
        </p:nvSpPr>
        <p:spPr>
          <a:xfrm>
            <a:off x="1541399" y="4500469"/>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2" name="Oval 141"/>
          <p:cNvSpPr/>
          <p:nvPr/>
        </p:nvSpPr>
        <p:spPr>
          <a:xfrm>
            <a:off x="3906201" y="2754332"/>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3" name="Chord 142"/>
          <p:cNvSpPr/>
          <p:nvPr/>
        </p:nvSpPr>
        <p:spPr>
          <a:xfrm>
            <a:off x="3906201" y="2754331"/>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p:cNvSpPr/>
          <p:nvPr/>
        </p:nvSpPr>
        <p:spPr>
          <a:xfrm>
            <a:off x="3906936" y="2753854"/>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6" name="Oval 145"/>
          <p:cNvSpPr/>
          <p:nvPr/>
        </p:nvSpPr>
        <p:spPr>
          <a:xfrm>
            <a:off x="4387855" y="4506632"/>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7" name="Chord 146"/>
          <p:cNvSpPr/>
          <p:nvPr/>
        </p:nvSpPr>
        <p:spPr>
          <a:xfrm>
            <a:off x="4387855" y="4506631"/>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p:cNvSpPr/>
          <p:nvPr/>
        </p:nvSpPr>
        <p:spPr>
          <a:xfrm>
            <a:off x="4388590" y="4506154"/>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0" name="Oval 149"/>
          <p:cNvSpPr/>
          <p:nvPr/>
        </p:nvSpPr>
        <p:spPr>
          <a:xfrm>
            <a:off x="2950156" y="3324137"/>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1" name="Chord 150"/>
          <p:cNvSpPr/>
          <p:nvPr/>
        </p:nvSpPr>
        <p:spPr>
          <a:xfrm>
            <a:off x="2950156" y="3324136"/>
            <a:ext cx="476285" cy="512967"/>
          </a:xfrm>
          <a:prstGeom prst="chord">
            <a:avLst>
              <a:gd name="adj1" fmla="val 12511964"/>
              <a:gd name="adj2" fmla="val 1995565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p:cNvSpPr/>
          <p:nvPr/>
        </p:nvSpPr>
        <p:spPr>
          <a:xfrm>
            <a:off x="2950891" y="3323659"/>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4" name="Oval 153"/>
          <p:cNvSpPr/>
          <p:nvPr/>
        </p:nvSpPr>
        <p:spPr>
          <a:xfrm>
            <a:off x="2005469" y="3320425"/>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5" name="Chord 154"/>
          <p:cNvSpPr/>
          <p:nvPr/>
        </p:nvSpPr>
        <p:spPr>
          <a:xfrm>
            <a:off x="2005469" y="3320424"/>
            <a:ext cx="476285" cy="512967"/>
          </a:xfrm>
          <a:prstGeom prst="chord">
            <a:avLst>
              <a:gd name="adj1" fmla="val 13083115"/>
              <a:gd name="adj2" fmla="val 19328634"/>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p:cNvSpPr/>
          <p:nvPr/>
        </p:nvSpPr>
        <p:spPr>
          <a:xfrm>
            <a:off x="2006204" y="3319947"/>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8" name="Oval 157"/>
          <p:cNvSpPr/>
          <p:nvPr/>
        </p:nvSpPr>
        <p:spPr>
          <a:xfrm>
            <a:off x="2005375" y="3895310"/>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9" name="Chord 158"/>
          <p:cNvSpPr/>
          <p:nvPr/>
        </p:nvSpPr>
        <p:spPr>
          <a:xfrm>
            <a:off x="2005375" y="3895309"/>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p:cNvSpPr/>
          <p:nvPr/>
        </p:nvSpPr>
        <p:spPr>
          <a:xfrm>
            <a:off x="2006110" y="3894832"/>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62" name="Oval 161"/>
          <p:cNvSpPr/>
          <p:nvPr/>
        </p:nvSpPr>
        <p:spPr>
          <a:xfrm>
            <a:off x="2965765" y="4499325"/>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63" name="Chord 162"/>
          <p:cNvSpPr/>
          <p:nvPr/>
        </p:nvSpPr>
        <p:spPr>
          <a:xfrm>
            <a:off x="2965765" y="4499324"/>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p:cNvSpPr/>
          <p:nvPr/>
        </p:nvSpPr>
        <p:spPr>
          <a:xfrm>
            <a:off x="2966500" y="4498847"/>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66" name="Oval 165"/>
          <p:cNvSpPr/>
          <p:nvPr/>
        </p:nvSpPr>
        <p:spPr>
          <a:xfrm>
            <a:off x="4876602" y="2743848"/>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67" name="Chord 166"/>
          <p:cNvSpPr/>
          <p:nvPr/>
        </p:nvSpPr>
        <p:spPr>
          <a:xfrm>
            <a:off x="4876602" y="2743847"/>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67"/>
          <p:cNvSpPr/>
          <p:nvPr/>
        </p:nvSpPr>
        <p:spPr>
          <a:xfrm>
            <a:off x="4877337" y="2743370"/>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0" name="Oval 169"/>
          <p:cNvSpPr/>
          <p:nvPr/>
        </p:nvSpPr>
        <p:spPr>
          <a:xfrm>
            <a:off x="5349254" y="3344815"/>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3" name="Chord 172"/>
          <p:cNvSpPr/>
          <p:nvPr/>
        </p:nvSpPr>
        <p:spPr>
          <a:xfrm>
            <a:off x="5349254" y="3344814"/>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p:cNvSpPr/>
          <p:nvPr/>
        </p:nvSpPr>
        <p:spPr>
          <a:xfrm>
            <a:off x="5349989" y="3344337"/>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6" name="Oval 175"/>
          <p:cNvSpPr/>
          <p:nvPr/>
        </p:nvSpPr>
        <p:spPr>
          <a:xfrm>
            <a:off x="4380160" y="3920382"/>
            <a:ext cx="476285" cy="512967"/>
          </a:xfrm>
          <a:prstGeom prst="ellipse">
            <a:avLst/>
          </a:prstGeom>
          <a:solidFill>
            <a:schemeClr val="accent4"/>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7" name="Chord 176"/>
          <p:cNvSpPr/>
          <p:nvPr/>
        </p:nvSpPr>
        <p:spPr>
          <a:xfrm>
            <a:off x="4380160" y="3920381"/>
            <a:ext cx="476285" cy="512967"/>
          </a:xfrm>
          <a:prstGeom prst="chord">
            <a:avLst>
              <a:gd name="adj1" fmla="val 11755707"/>
              <a:gd name="adj2" fmla="val 20656863"/>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177"/>
          <p:cNvSpPr/>
          <p:nvPr/>
        </p:nvSpPr>
        <p:spPr>
          <a:xfrm>
            <a:off x="4380895" y="3919904"/>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0" name="Oval 179"/>
          <p:cNvSpPr/>
          <p:nvPr/>
        </p:nvSpPr>
        <p:spPr>
          <a:xfrm>
            <a:off x="3431652" y="4492439"/>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1" name="Chord 180"/>
          <p:cNvSpPr/>
          <p:nvPr/>
        </p:nvSpPr>
        <p:spPr>
          <a:xfrm>
            <a:off x="3431652" y="4492438"/>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Oval 181"/>
          <p:cNvSpPr/>
          <p:nvPr/>
        </p:nvSpPr>
        <p:spPr>
          <a:xfrm>
            <a:off x="3432387" y="4491961"/>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4" name="Oval 183"/>
          <p:cNvSpPr/>
          <p:nvPr/>
        </p:nvSpPr>
        <p:spPr>
          <a:xfrm>
            <a:off x="5343490" y="4526873"/>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5" name="Chord 184"/>
          <p:cNvSpPr/>
          <p:nvPr/>
        </p:nvSpPr>
        <p:spPr>
          <a:xfrm>
            <a:off x="5343490" y="4526872"/>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p:cNvSpPr/>
          <p:nvPr/>
        </p:nvSpPr>
        <p:spPr>
          <a:xfrm>
            <a:off x="5344225" y="4526395"/>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8" name="Oval 187"/>
          <p:cNvSpPr/>
          <p:nvPr/>
        </p:nvSpPr>
        <p:spPr>
          <a:xfrm>
            <a:off x="2472338" y="3329627"/>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9" name="Chord 188"/>
          <p:cNvSpPr/>
          <p:nvPr/>
        </p:nvSpPr>
        <p:spPr>
          <a:xfrm>
            <a:off x="2472338" y="3329626"/>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Oval 189"/>
          <p:cNvSpPr/>
          <p:nvPr/>
        </p:nvSpPr>
        <p:spPr>
          <a:xfrm>
            <a:off x="2473073" y="3329149"/>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92" name="Oval 191"/>
          <p:cNvSpPr/>
          <p:nvPr/>
        </p:nvSpPr>
        <p:spPr>
          <a:xfrm>
            <a:off x="4867885" y="3933533"/>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93" name="Chord 192"/>
          <p:cNvSpPr/>
          <p:nvPr/>
        </p:nvSpPr>
        <p:spPr>
          <a:xfrm>
            <a:off x="4867885" y="3933532"/>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p:cNvSpPr/>
          <p:nvPr/>
        </p:nvSpPr>
        <p:spPr>
          <a:xfrm>
            <a:off x="4868620" y="3933055"/>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96" name="Oval 195"/>
          <p:cNvSpPr/>
          <p:nvPr/>
        </p:nvSpPr>
        <p:spPr>
          <a:xfrm>
            <a:off x="1046659" y="3321825"/>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97" name="Chord 196"/>
          <p:cNvSpPr/>
          <p:nvPr/>
        </p:nvSpPr>
        <p:spPr>
          <a:xfrm>
            <a:off x="1046659" y="3321824"/>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Oval 197"/>
          <p:cNvSpPr/>
          <p:nvPr/>
        </p:nvSpPr>
        <p:spPr>
          <a:xfrm>
            <a:off x="1047394" y="3321347"/>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00" name="Oval 199"/>
          <p:cNvSpPr/>
          <p:nvPr/>
        </p:nvSpPr>
        <p:spPr>
          <a:xfrm>
            <a:off x="4384194" y="2754324"/>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01" name="Chord 200"/>
          <p:cNvSpPr/>
          <p:nvPr/>
        </p:nvSpPr>
        <p:spPr>
          <a:xfrm>
            <a:off x="4384194" y="2754323"/>
            <a:ext cx="476285" cy="512967"/>
          </a:xfrm>
          <a:prstGeom prst="chord">
            <a:avLst>
              <a:gd name="adj1" fmla="val 12931907"/>
              <a:gd name="adj2" fmla="val 19491954"/>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Oval 201"/>
          <p:cNvSpPr/>
          <p:nvPr/>
        </p:nvSpPr>
        <p:spPr>
          <a:xfrm>
            <a:off x="4384929" y="2753846"/>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06" name="Oval 205"/>
          <p:cNvSpPr/>
          <p:nvPr/>
        </p:nvSpPr>
        <p:spPr>
          <a:xfrm>
            <a:off x="2965274" y="3933055"/>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09" name="Chord 208"/>
          <p:cNvSpPr/>
          <p:nvPr/>
        </p:nvSpPr>
        <p:spPr>
          <a:xfrm>
            <a:off x="2965274" y="3933054"/>
            <a:ext cx="476285" cy="512967"/>
          </a:xfrm>
          <a:prstGeom prst="chord">
            <a:avLst>
              <a:gd name="adj1" fmla="val 12646583"/>
              <a:gd name="adj2" fmla="val 19740409"/>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Oval 209"/>
          <p:cNvSpPr/>
          <p:nvPr/>
        </p:nvSpPr>
        <p:spPr>
          <a:xfrm>
            <a:off x="2966009" y="3932577"/>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2" name="Oval 211"/>
          <p:cNvSpPr/>
          <p:nvPr/>
        </p:nvSpPr>
        <p:spPr>
          <a:xfrm>
            <a:off x="3432593" y="3330433"/>
            <a:ext cx="476285" cy="512967"/>
          </a:xfrm>
          <a:prstGeom prst="ellipse">
            <a:avLst/>
          </a:prstGeom>
          <a:solidFill>
            <a:schemeClr val="accent6"/>
          </a:solid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3" name="Chord 212"/>
          <p:cNvSpPr/>
          <p:nvPr/>
        </p:nvSpPr>
        <p:spPr>
          <a:xfrm>
            <a:off x="3432593" y="3330432"/>
            <a:ext cx="476285" cy="512967"/>
          </a:xfrm>
          <a:prstGeom prst="chord">
            <a:avLst>
              <a:gd name="adj1" fmla="val 13564824"/>
              <a:gd name="adj2" fmla="val 1885783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Oval 213"/>
          <p:cNvSpPr/>
          <p:nvPr/>
        </p:nvSpPr>
        <p:spPr>
          <a:xfrm>
            <a:off x="3433328" y="3329955"/>
            <a:ext cx="476285" cy="512967"/>
          </a:xfrm>
          <a:prstGeom prst="ellipse">
            <a:avLst/>
          </a:prstGeom>
          <a:noFill/>
          <a:ln w="381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nvGrpSpPr>
          <p:cNvPr id="2" name="Group 1"/>
          <p:cNvGrpSpPr/>
          <p:nvPr/>
        </p:nvGrpSpPr>
        <p:grpSpPr>
          <a:xfrm>
            <a:off x="1056953" y="2817402"/>
            <a:ext cx="4767939" cy="1932958"/>
            <a:chOff x="1056953" y="2817402"/>
            <a:chExt cx="4767939" cy="1932958"/>
          </a:xfrm>
        </p:grpSpPr>
        <p:cxnSp>
          <p:nvCxnSpPr>
            <p:cNvPr id="618" name="Straight Connector 617"/>
            <p:cNvCxnSpPr/>
            <p:nvPr/>
          </p:nvCxnSpPr>
          <p:spPr>
            <a:xfrm flipV="1">
              <a:off x="1560073" y="2864050"/>
              <a:ext cx="40824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19" name="Straight Connector 618"/>
            <p:cNvCxnSpPr/>
            <p:nvPr/>
          </p:nvCxnSpPr>
          <p:spPr>
            <a:xfrm flipV="1">
              <a:off x="2066838" y="2817402"/>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20" name="Straight Connector 619"/>
            <p:cNvCxnSpPr/>
            <p:nvPr/>
          </p:nvCxnSpPr>
          <p:spPr>
            <a:xfrm flipV="1">
              <a:off x="2510580" y="2887943"/>
              <a:ext cx="421248"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21" name="Straight Connector 620"/>
            <p:cNvCxnSpPr/>
            <p:nvPr/>
          </p:nvCxnSpPr>
          <p:spPr>
            <a:xfrm flipV="1">
              <a:off x="2950399" y="2945194"/>
              <a:ext cx="4762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17" name="Straight Connector 616"/>
            <p:cNvCxnSpPr/>
            <p:nvPr/>
          </p:nvCxnSpPr>
          <p:spPr>
            <a:xfrm flipV="1">
              <a:off x="1056953" y="2932699"/>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53" name="Straight Connector 352"/>
            <p:cNvCxnSpPr/>
            <p:nvPr/>
          </p:nvCxnSpPr>
          <p:spPr>
            <a:xfrm flipV="1">
              <a:off x="1535406" y="3509268"/>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p:nvPr/>
          </p:nvCxnSpPr>
          <p:spPr>
            <a:xfrm flipV="1">
              <a:off x="3915643" y="3527891"/>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61" name="Straight Connector 360"/>
            <p:cNvCxnSpPr/>
            <p:nvPr/>
          </p:nvCxnSpPr>
          <p:spPr>
            <a:xfrm flipV="1">
              <a:off x="4881303" y="4724200"/>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65" name="Straight Connector 364"/>
            <p:cNvCxnSpPr/>
            <p:nvPr/>
          </p:nvCxnSpPr>
          <p:spPr>
            <a:xfrm flipV="1">
              <a:off x="2506922" y="4703554"/>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69" name="Straight Connector 368"/>
            <p:cNvCxnSpPr/>
            <p:nvPr/>
          </p:nvCxnSpPr>
          <p:spPr>
            <a:xfrm flipV="1">
              <a:off x="1065748" y="4680987"/>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73" name="Straight Connector 372"/>
            <p:cNvCxnSpPr/>
            <p:nvPr/>
          </p:nvCxnSpPr>
          <p:spPr>
            <a:xfrm flipV="1">
              <a:off x="1130478" y="3970926"/>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77" name="Straight Connector 376"/>
            <p:cNvCxnSpPr/>
            <p:nvPr/>
          </p:nvCxnSpPr>
          <p:spPr>
            <a:xfrm flipV="1">
              <a:off x="3496024" y="3985853"/>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81" name="Straight Connector 380"/>
            <p:cNvCxnSpPr/>
            <p:nvPr/>
          </p:nvCxnSpPr>
          <p:spPr>
            <a:xfrm flipV="1">
              <a:off x="3972308" y="3976231"/>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85" name="Straight Connector 384"/>
            <p:cNvCxnSpPr/>
            <p:nvPr/>
          </p:nvCxnSpPr>
          <p:spPr>
            <a:xfrm flipV="1">
              <a:off x="2564237" y="3993422"/>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V="1">
              <a:off x="3432319" y="3005464"/>
              <a:ext cx="4762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V="1">
              <a:off x="4381469" y="3596067"/>
              <a:ext cx="4762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V="1">
              <a:off x="1534151" y="4150699"/>
              <a:ext cx="4762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flipV="1">
              <a:off x="3899875" y="4750360"/>
              <a:ext cx="4762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V="1">
              <a:off x="2011426" y="4746872"/>
              <a:ext cx="4762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5348607" y="4182526"/>
              <a:ext cx="4762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V="1">
              <a:off x="4947245" y="3416515"/>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V="1">
              <a:off x="5411923" y="2819546"/>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flipV="1">
              <a:off x="1606129" y="4572246"/>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V="1">
              <a:off x="3971666" y="2825631"/>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flipV="1">
              <a:off x="4453320" y="4577931"/>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flipV="1">
              <a:off x="3020310" y="3456393"/>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flipV="1">
              <a:off x="2070934" y="3419858"/>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flipV="1">
              <a:off x="2013525" y="4081906"/>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flipV="1">
              <a:off x="2973915" y="4685921"/>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flipV="1">
              <a:off x="4884752" y="2930444"/>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flipV="1">
              <a:off x="5357404" y="3531411"/>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flipV="1">
              <a:off x="4388310" y="4106978"/>
              <a:ext cx="455873"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V="1">
              <a:off x="3497117" y="4563738"/>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flipV="1">
              <a:off x="5408955" y="4598172"/>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flipV="1">
              <a:off x="2537803" y="3400926"/>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flipV="1">
              <a:off x="4933350" y="4004832"/>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flipV="1">
              <a:off x="1112124" y="3393124"/>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flipV="1">
              <a:off x="4449659" y="2858446"/>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flipV="1">
              <a:off x="3030739" y="4055933"/>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flipV="1">
              <a:off x="3498058" y="3401732"/>
              <a:ext cx="34020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3" name="Rectangle 2"/>
          <p:cNvSpPr/>
          <p:nvPr/>
        </p:nvSpPr>
        <p:spPr>
          <a:xfrm>
            <a:off x="230" y="776384"/>
            <a:ext cx="9144000" cy="5600091"/>
          </a:xfrm>
          <a:prstGeom prst="rect">
            <a:avLst/>
          </a:prstGeom>
          <a:solidFill>
            <a:schemeClr val="bg1">
              <a:alpha val="72000"/>
            </a:schemeClr>
          </a:solidFill>
          <a:ln>
            <a:solidFill>
              <a:schemeClr val="bg1"/>
            </a:solid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TextBox 215"/>
          <p:cNvSpPr txBox="1"/>
          <p:nvPr/>
        </p:nvSpPr>
        <p:spPr>
          <a:xfrm>
            <a:off x="322441" y="2356280"/>
            <a:ext cx="8494721" cy="3662541"/>
          </a:xfrm>
          <a:prstGeom prst="rect">
            <a:avLst/>
          </a:prstGeom>
          <a:solidFill>
            <a:schemeClr val="accent4">
              <a:lumMod val="20000"/>
              <a:lumOff val="80000"/>
            </a:schemeClr>
          </a:solidFill>
          <a:ln w="76200">
            <a:solidFill>
              <a:schemeClr val="accent1"/>
            </a:solidFill>
          </a:ln>
        </p:spPr>
        <p:txBody>
          <a:bodyPr wrap="square" rtlCol="0">
            <a:spAutoFit/>
          </a:bodyPr>
          <a:lstStyle/>
          <a:p>
            <a:pPr algn="ctr"/>
            <a:endParaRPr lang="en-US" sz="3200" b="1" dirty="0" smtClean="0">
              <a:latin typeface="Cambria" charset="0"/>
              <a:ea typeface="Cambria" charset="0"/>
              <a:cs typeface="Cambria" charset="0"/>
            </a:endParaRPr>
          </a:p>
          <a:p>
            <a:pPr algn="ctr"/>
            <a:r>
              <a:rPr lang="en-US" sz="4000" b="1" dirty="0">
                <a:latin typeface="Cambria" charset="0"/>
                <a:ea typeface="Cambria" charset="0"/>
                <a:cs typeface="Cambria" charset="0"/>
              </a:rPr>
              <a:t>W</a:t>
            </a:r>
            <a:r>
              <a:rPr lang="en-US" sz="4000" b="1" dirty="0" smtClean="0">
                <a:latin typeface="Cambria" charset="0"/>
                <a:ea typeface="Cambria" charset="0"/>
                <a:cs typeface="Cambria" charset="0"/>
              </a:rPr>
              <a:t>e </a:t>
            </a:r>
            <a:r>
              <a:rPr lang="en-US" sz="4000" b="1" dirty="0">
                <a:latin typeface="Cambria" charset="0"/>
                <a:ea typeface="Cambria" charset="0"/>
                <a:cs typeface="Cambria" charset="0"/>
              </a:rPr>
              <a:t>use the </a:t>
            </a:r>
            <a:r>
              <a:rPr lang="en-US" sz="4000" b="1" dirty="0">
                <a:solidFill>
                  <a:schemeClr val="accent6">
                    <a:lumMod val="75000"/>
                  </a:schemeClr>
                </a:solidFill>
                <a:latin typeface="Cambria" charset="0"/>
                <a:ea typeface="Cambria" charset="0"/>
                <a:cs typeface="Cambria" charset="0"/>
              </a:rPr>
              <a:t>best methods</a:t>
            </a:r>
            <a:r>
              <a:rPr lang="en-US" sz="4000" b="1" dirty="0">
                <a:latin typeface="Cambria" charset="0"/>
                <a:ea typeface="Cambria" charset="0"/>
                <a:cs typeface="Cambria" charset="0"/>
              </a:rPr>
              <a:t> </a:t>
            </a:r>
            <a:endParaRPr lang="en-US" sz="4000" b="1" dirty="0" smtClean="0">
              <a:latin typeface="Cambria" charset="0"/>
              <a:ea typeface="Cambria" charset="0"/>
              <a:cs typeface="Cambria" charset="0"/>
            </a:endParaRPr>
          </a:p>
          <a:p>
            <a:pPr algn="ctr"/>
            <a:r>
              <a:rPr lang="en-US" sz="4000" b="1" dirty="0">
                <a:latin typeface="Cambria" charset="0"/>
                <a:ea typeface="Cambria" charset="0"/>
                <a:cs typeface="Cambria" charset="0"/>
              </a:rPr>
              <a:t>f</a:t>
            </a:r>
            <a:r>
              <a:rPr lang="en-US" sz="4000" b="1" dirty="0" smtClean="0">
                <a:latin typeface="Cambria" charset="0"/>
                <a:ea typeface="Cambria" charset="0"/>
                <a:cs typeface="Cambria" charset="0"/>
              </a:rPr>
              <a:t>rom prior </a:t>
            </a:r>
            <a:r>
              <a:rPr lang="en-US" sz="4000" b="1" dirty="0">
                <a:latin typeface="Cambria" charset="0"/>
                <a:ea typeface="Cambria" charset="0"/>
                <a:cs typeface="Cambria" charset="0"/>
              </a:rPr>
              <a:t>work </a:t>
            </a:r>
            <a:endParaRPr lang="en-US" sz="4000" b="1" dirty="0" smtClean="0">
              <a:latin typeface="Cambria" charset="0"/>
              <a:ea typeface="Cambria" charset="0"/>
              <a:cs typeface="Cambria" charset="0"/>
            </a:endParaRPr>
          </a:p>
          <a:p>
            <a:pPr algn="ctr"/>
            <a:r>
              <a:rPr lang="en-US" sz="4000" b="1" dirty="0" smtClean="0">
                <a:latin typeface="Cambria" charset="0"/>
                <a:ea typeface="Cambria" charset="0"/>
                <a:cs typeface="Cambria" charset="0"/>
              </a:rPr>
              <a:t>and </a:t>
            </a:r>
            <a:r>
              <a:rPr lang="en-US" sz="4000" b="1" dirty="0">
                <a:solidFill>
                  <a:schemeClr val="accent5"/>
                </a:solidFill>
                <a:latin typeface="Cambria" charset="0"/>
                <a:ea typeface="Cambria" charset="0"/>
                <a:cs typeface="Cambria" charset="0"/>
              </a:rPr>
              <a:t>optimize </a:t>
            </a:r>
            <a:r>
              <a:rPr lang="en-US" sz="4000" b="1" dirty="0" smtClean="0">
                <a:latin typeface="Cambria" charset="0"/>
                <a:ea typeface="Cambria" charset="0"/>
                <a:cs typeface="Cambria" charset="0"/>
              </a:rPr>
              <a:t>the retention PUF </a:t>
            </a:r>
          </a:p>
          <a:p>
            <a:pPr algn="ctr"/>
            <a:r>
              <a:rPr lang="en-US" sz="4000" b="1" dirty="0" smtClean="0">
                <a:latin typeface="Cambria" charset="0"/>
                <a:ea typeface="Cambria" charset="0"/>
                <a:cs typeface="Cambria" charset="0"/>
              </a:rPr>
              <a:t>for </a:t>
            </a:r>
            <a:r>
              <a:rPr lang="en-US" sz="4000" b="1" dirty="0">
                <a:latin typeface="Cambria" charset="0"/>
                <a:ea typeface="Cambria" charset="0"/>
                <a:cs typeface="Cambria" charset="0"/>
              </a:rPr>
              <a:t>our </a:t>
            </a:r>
            <a:r>
              <a:rPr lang="en-US" sz="4000" b="1" dirty="0" smtClean="0">
                <a:latin typeface="Cambria" charset="0"/>
                <a:ea typeface="Cambria" charset="0"/>
                <a:cs typeface="Cambria" charset="0"/>
              </a:rPr>
              <a:t>devices</a:t>
            </a:r>
          </a:p>
          <a:p>
            <a:pPr algn="ctr"/>
            <a:endParaRPr lang="en-US" sz="4000" b="1" dirty="0" smtClean="0">
              <a:latin typeface="Cambria" charset="0"/>
              <a:ea typeface="Cambria" charset="0"/>
              <a:cs typeface="Cambria" charset="0"/>
            </a:endParaRPr>
          </a:p>
        </p:txBody>
      </p:sp>
    </p:spTree>
    <p:extLst>
      <p:ext uri="{BB962C8B-B14F-4D97-AF65-F5344CB8AC3E}">
        <p14:creationId xmlns:p14="http://schemas.microsoft.com/office/powerpoint/2010/main" val="171546166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4730" y="5840033"/>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164730" y="5347422"/>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164730" y="4851875"/>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873303" y="4407877"/>
            <a:ext cx="8094161" cy="365121"/>
          </a:xfrm>
          <a:prstGeom prst="rect">
            <a:avLst/>
          </a:prstGeom>
          <a:solidFill>
            <a:srgbClr val="53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873992" y="2745179"/>
            <a:ext cx="8094161"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171757" y="1852296"/>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70268" y="1340844"/>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64123" y="3143056"/>
            <a:ext cx="8805213" cy="455930"/>
          </a:xfrm>
          <a:prstGeom prst="rect">
            <a:avLst/>
          </a:prstGeom>
          <a:solidFill>
            <a:srgbClr val="53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865971" y="2370745"/>
            <a:ext cx="8102183"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63548" y="831660"/>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b="1" dirty="0" smtClean="0"/>
              <a:t>The DRAM Latency PUF Outline</a:t>
            </a:r>
            <a:endParaRPr lang="en-US" b="1" dirty="0"/>
          </a:p>
        </p:txBody>
      </p:sp>
      <p:sp>
        <p:nvSpPr>
          <p:cNvPr id="29" name="Rectangle 28"/>
          <p:cNvSpPr/>
          <p:nvPr/>
        </p:nvSpPr>
        <p:spPr>
          <a:xfrm>
            <a:off x="873992" y="4009292"/>
            <a:ext cx="8094161" cy="35875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865971" y="3634154"/>
            <a:ext cx="8102183" cy="33601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58999" y="828096"/>
            <a:ext cx="8122024" cy="5318753"/>
          </a:xfrm>
        </p:spPr>
        <p:txBody>
          <a:bodyPr/>
          <a:lstStyle/>
          <a:p>
            <a:pPr marL="0" indent="0">
              <a:buNone/>
            </a:pPr>
            <a:r>
              <a:rPr lang="en-US" sz="2800" dirty="0">
                <a:solidFill>
                  <a:schemeClr val="bg1"/>
                </a:solidFill>
              </a:rPr>
              <a:t>Motivation </a:t>
            </a:r>
            <a:endParaRPr lang="en-US" sz="2800" dirty="0" smtClean="0">
              <a:solidFill>
                <a:schemeClr val="bg1"/>
              </a:solidFill>
            </a:endParaRPr>
          </a:p>
          <a:p>
            <a:pPr marL="0" indent="0">
              <a:buNone/>
            </a:pPr>
            <a:r>
              <a:rPr lang="en-US" sz="2800" dirty="0" smtClean="0">
                <a:solidFill>
                  <a:schemeClr val="bg1"/>
                </a:solidFill>
              </a:rPr>
              <a:t>Effective PUF Characteristics</a:t>
            </a:r>
          </a:p>
          <a:p>
            <a:pPr marL="0" indent="0">
              <a:buNone/>
            </a:pPr>
            <a:r>
              <a:rPr lang="en-US" sz="2800" dirty="0">
                <a:solidFill>
                  <a:schemeClr val="bg1"/>
                </a:solidFill>
              </a:rPr>
              <a:t>DRAM Latency PUF</a:t>
            </a:r>
          </a:p>
          <a:p>
            <a:pPr marL="457200" lvl="1" indent="0">
              <a:buNone/>
            </a:pPr>
            <a:r>
              <a:rPr lang="en-US" sz="2400" dirty="0">
                <a:solidFill>
                  <a:schemeClr val="bg1"/>
                </a:solidFill>
              </a:rPr>
              <a:t>DRAM Operation</a:t>
            </a:r>
          </a:p>
          <a:p>
            <a:pPr marL="457200" lvl="1" indent="0">
              <a:buNone/>
            </a:pPr>
            <a:r>
              <a:rPr lang="en-US" sz="2400" dirty="0">
                <a:solidFill>
                  <a:schemeClr val="bg1"/>
                </a:solidFill>
              </a:rPr>
              <a:t>Key </a:t>
            </a:r>
            <a:r>
              <a:rPr lang="en-US" sz="2400" dirty="0" smtClean="0">
                <a:solidFill>
                  <a:schemeClr val="bg1"/>
                </a:solidFill>
              </a:rPr>
              <a:t>Idea</a:t>
            </a:r>
          </a:p>
          <a:p>
            <a:pPr marL="0" indent="0">
              <a:buNone/>
            </a:pPr>
            <a:r>
              <a:rPr lang="en-US" sz="2800" b="1" dirty="0" smtClean="0">
                <a:solidFill>
                  <a:schemeClr val="bg1"/>
                </a:solidFill>
              </a:rPr>
              <a:t>Prior Best DRAM PUF: DRAM Retention PUF</a:t>
            </a:r>
          </a:p>
          <a:p>
            <a:pPr marL="457200" lvl="1" indent="0">
              <a:buNone/>
            </a:pPr>
            <a:r>
              <a:rPr lang="en-US" sz="2400" dirty="0" smtClean="0">
                <a:solidFill>
                  <a:schemeClr val="bg1"/>
                </a:solidFill>
              </a:rPr>
              <a:t>DRAM Cell Retention</a:t>
            </a:r>
          </a:p>
          <a:p>
            <a:pPr marL="457200" lvl="1" indent="0">
              <a:buNone/>
            </a:pPr>
            <a:r>
              <a:rPr lang="en-US" sz="2400" dirty="0" smtClean="0">
                <a:solidFill>
                  <a:schemeClr val="bg1"/>
                </a:solidFill>
              </a:rPr>
              <a:t>Key Idea </a:t>
            </a:r>
          </a:p>
          <a:p>
            <a:pPr marL="457200" lvl="1" indent="0">
              <a:buNone/>
            </a:pPr>
            <a:r>
              <a:rPr lang="en-US" sz="2400" b="1" dirty="0" smtClean="0">
                <a:solidFill>
                  <a:schemeClr val="bg1"/>
                </a:solidFill>
              </a:rPr>
              <a:t>Weaknesses</a:t>
            </a:r>
          </a:p>
          <a:p>
            <a:pPr marL="0" indent="0">
              <a:buNone/>
            </a:pPr>
            <a:r>
              <a:rPr lang="en-US" sz="2800" dirty="0" smtClean="0">
                <a:solidFill>
                  <a:schemeClr val="bg1"/>
                </a:solidFill>
              </a:rPr>
              <a:t>Methodology</a:t>
            </a:r>
          </a:p>
          <a:p>
            <a:pPr marL="0" indent="0">
              <a:buNone/>
            </a:pPr>
            <a:r>
              <a:rPr lang="en-US" sz="2800" dirty="0" smtClean="0">
                <a:solidFill>
                  <a:schemeClr val="bg1"/>
                </a:solidFill>
              </a:rPr>
              <a:t>Results</a:t>
            </a:r>
          </a:p>
          <a:p>
            <a:pPr marL="0" indent="0">
              <a:buNone/>
            </a:pPr>
            <a:r>
              <a:rPr lang="en-US" sz="2800" dirty="0" smtClean="0">
                <a:solidFill>
                  <a:schemeClr val="bg1"/>
                </a:solidFill>
              </a:rPr>
              <a:t>Summary</a:t>
            </a:r>
            <a:endParaRPr lang="en-US" sz="2800" dirty="0">
              <a:solidFill>
                <a:schemeClr val="bg1"/>
              </a:solidFill>
            </a:endParaRPr>
          </a:p>
        </p:txBody>
      </p:sp>
    </p:spTree>
    <p:extLst>
      <p:ext uri="{BB962C8B-B14F-4D97-AF65-F5344CB8AC3E}">
        <p14:creationId xmlns:p14="http://schemas.microsoft.com/office/powerpoint/2010/main" val="2113940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smtClean="0"/>
              <a:t>DRAM Retention PUF Weaknesses</a:t>
            </a:r>
            <a:endParaRPr lang="en-US" sz="4400" b="1" dirty="0"/>
          </a:p>
        </p:txBody>
      </p:sp>
      <p:sp>
        <p:nvSpPr>
          <p:cNvPr id="3" name="Content Placeholder 2"/>
          <p:cNvSpPr>
            <a:spLocks noGrp="1"/>
          </p:cNvSpPr>
          <p:nvPr>
            <p:ph idx="1"/>
          </p:nvPr>
        </p:nvSpPr>
        <p:spPr>
          <a:xfrm>
            <a:off x="203199" y="763307"/>
            <a:ext cx="8860414" cy="5223156"/>
          </a:xfrm>
        </p:spPr>
        <p:txBody>
          <a:bodyPr/>
          <a:lstStyle/>
          <a:p>
            <a:pPr marL="0" indent="0">
              <a:buNone/>
            </a:pPr>
            <a:r>
              <a:rPr lang="en-US" sz="3000" dirty="0" smtClean="0"/>
              <a:t>DRAM Retention PUF evaluation time is </a:t>
            </a:r>
            <a:r>
              <a:rPr lang="en-US" sz="3000" b="1" dirty="0" smtClean="0">
                <a:solidFill>
                  <a:srgbClr val="C00000"/>
                </a:solidFill>
              </a:rPr>
              <a:t>very long</a:t>
            </a:r>
            <a:r>
              <a:rPr lang="en-US" sz="3000" b="1" dirty="0" smtClean="0"/>
              <a:t> </a:t>
            </a:r>
            <a:r>
              <a:rPr lang="en-US" sz="3000" dirty="0" smtClean="0"/>
              <a:t>and leads to </a:t>
            </a:r>
            <a:r>
              <a:rPr lang="en-US" sz="3000" b="1" dirty="0" smtClean="0">
                <a:solidFill>
                  <a:srgbClr val="C00000"/>
                </a:solidFill>
              </a:rPr>
              <a:t>high system interference</a:t>
            </a:r>
          </a:p>
          <a:p>
            <a:pPr marL="0" indent="0">
              <a:buNone/>
            </a:pPr>
            <a:r>
              <a:rPr lang="en-US" sz="2800" b="1" dirty="0" smtClean="0">
                <a:solidFill>
                  <a:srgbClr val="C00000"/>
                </a:solidFill>
              </a:rPr>
              <a:t>Long evaluation time:</a:t>
            </a:r>
            <a:r>
              <a:rPr lang="en-US" sz="2800" dirty="0" smtClean="0"/>
              <a:t> </a:t>
            </a:r>
          </a:p>
          <a:p>
            <a:pPr marL="914400" lvl="1" indent="-457200">
              <a:buAutoNum type="arabicPeriod"/>
            </a:pPr>
            <a:r>
              <a:rPr lang="en-US" sz="2400" dirty="0" smtClean="0"/>
              <a:t>Most DRAM cells are strong </a:t>
            </a:r>
            <a:r>
              <a:rPr lang="en-US" sz="2400" dirty="0" smtClean="0">
                <a:sym typeface="Wingdings"/>
              </a:rPr>
              <a:t> need to wait for long time to drain charge from capacitors</a:t>
            </a:r>
          </a:p>
          <a:p>
            <a:pPr marL="914400" lvl="1" indent="-457200">
              <a:buAutoNum type="arabicPeriod"/>
            </a:pPr>
            <a:r>
              <a:rPr lang="en-US" sz="2400" dirty="0" smtClean="0"/>
              <a:t>Especially at low temperatures</a:t>
            </a:r>
          </a:p>
          <a:p>
            <a:pPr marL="914400" lvl="1" indent="-457200">
              <a:buAutoNum type="arabicPeriod"/>
            </a:pPr>
            <a:endParaRPr lang="en-US" sz="2400" dirty="0" smtClean="0"/>
          </a:p>
          <a:p>
            <a:pPr marL="0" indent="0">
              <a:buNone/>
            </a:pPr>
            <a:r>
              <a:rPr lang="en-US" sz="2800" b="1" dirty="0" smtClean="0">
                <a:solidFill>
                  <a:srgbClr val="C00000"/>
                </a:solidFill>
              </a:rPr>
              <a:t>High system interference:</a:t>
            </a:r>
          </a:p>
          <a:p>
            <a:pPr marL="914400" lvl="1" indent="-457200">
              <a:buFont typeface="+mj-lt"/>
              <a:buAutoNum type="arabicPeriod"/>
            </a:pPr>
            <a:r>
              <a:rPr lang="en-US" sz="2400" dirty="0" smtClean="0"/>
              <a:t>DRAM refresh can only be disabled at a </a:t>
            </a:r>
            <a:r>
              <a:rPr lang="en-US" sz="2400" b="1" dirty="0" smtClean="0">
                <a:solidFill>
                  <a:srgbClr val="0070C0"/>
                </a:solidFill>
              </a:rPr>
              <a:t>channel granularity </a:t>
            </a:r>
            <a:r>
              <a:rPr lang="en-US" sz="2400" b="1" dirty="0" smtClean="0"/>
              <a:t>(512MB </a:t>
            </a:r>
            <a:r>
              <a:rPr lang="mr-IN" sz="2400" b="1" dirty="0" smtClean="0"/>
              <a:t>–</a:t>
            </a:r>
            <a:r>
              <a:rPr lang="en-US" sz="2400" b="1" dirty="0" smtClean="0"/>
              <a:t> 2GB)</a:t>
            </a:r>
          </a:p>
          <a:p>
            <a:pPr marL="914400" lvl="1" indent="-457200">
              <a:buFont typeface="+mj-lt"/>
              <a:buAutoNum type="arabicPeriod"/>
            </a:pPr>
            <a:r>
              <a:rPr lang="en-US" sz="2400" dirty="0" smtClean="0"/>
              <a:t>Must issue </a:t>
            </a:r>
            <a:r>
              <a:rPr lang="en-US" sz="2400" b="1" dirty="0" smtClean="0">
                <a:solidFill>
                  <a:srgbClr val="0070C0"/>
                </a:solidFill>
              </a:rPr>
              <a:t>manual refreshes</a:t>
            </a:r>
            <a:r>
              <a:rPr lang="en-US" sz="2400" dirty="0" smtClean="0">
                <a:solidFill>
                  <a:srgbClr val="0070C0"/>
                </a:solidFill>
              </a:rPr>
              <a:t> </a:t>
            </a:r>
            <a:r>
              <a:rPr lang="en-US" sz="2400" dirty="0" smtClean="0"/>
              <a:t>to maintain data correctness in the rest of the channel </a:t>
            </a:r>
            <a:r>
              <a:rPr lang="en-US" sz="2400" b="1" dirty="0" smtClean="0">
                <a:solidFill>
                  <a:srgbClr val="C00000"/>
                </a:solidFill>
              </a:rPr>
              <a:t>during entire evaluation time</a:t>
            </a:r>
          </a:p>
          <a:p>
            <a:pPr marL="914400" lvl="1" indent="-457200">
              <a:buFont typeface="+mj-lt"/>
              <a:buAutoNum type="arabicPeriod"/>
            </a:pPr>
            <a:r>
              <a:rPr lang="en-US" sz="2400" dirty="0" smtClean="0"/>
              <a:t>Manually refreshing DRAM consumes </a:t>
            </a:r>
            <a:r>
              <a:rPr lang="en-US" sz="2400" b="1" dirty="0" smtClean="0">
                <a:solidFill>
                  <a:srgbClr val="C00000"/>
                </a:solidFill>
              </a:rPr>
              <a:t>significant</a:t>
            </a:r>
            <a:r>
              <a:rPr lang="en-US" sz="2400" dirty="0" smtClean="0"/>
              <a:t> bandwidth on the DRAM bus </a:t>
            </a:r>
            <a:endParaRPr lang="en-US" sz="2400" dirty="0"/>
          </a:p>
          <a:p>
            <a:pPr marL="0" indent="0">
              <a:buNone/>
            </a:pPr>
            <a:endParaRPr lang="en-US" sz="900" b="1" dirty="0" smtClean="0"/>
          </a:p>
          <a:p>
            <a:pPr marL="0" indent="0">
              <a:buNone/>
            </a:pPr>
            <a:endParaRPr lang="en-US" sz="2400" dirty="0" smtClean="0"/>
          </a:p>
          <a:p>
            <a:pPr marL="0" indent="0">
              <a:buNone/>
            </a:pPr>
            <a:endParaRPr lang="en-US" sz="2400" b="1" dirty="0" smtClean="0"/>
          </a:p>
        </p:txBody>
      </p:sp>
    </p:spTree>
    <p:extLst>
      <p:ext uri="{BB962C8B-B14F-4D97-AF65-F5344CB8AC3E}">
        <p14:creationId xmlns:p14="http://schemas.microsoft.com/office/powerpoint/2010/main" val="969803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smtClean="0"/>
              <a:t>DRAM Retention PUF Weaknesses</a:t>
            </a:r>
            <a:endParaRPr lang="en-US" sz="4400" b="1" dirty="0"/>
          </a:p>
        </p:txBody>
      </p:sp>
      <p:sp>
        <p:nvSpPr>
          <p:cNvPr id="3" name="Content Placeholder 2"/>
          <p:cNvSpPr>
            <a:spLocks noGrp="1"/>
          </p:cNvSpPr>
          <p:nvPr>
            <p:ph idx="1"/>
          </p:nvPr>
        </p:nvSpPr>
        <p:spPr>
          <a:xfrm>
            <a:off x="75991" y="813916"/>
            <a:ext cx="8987622" cy="5586884"/>
          </a:xfrm>
        </p:spPr>
        <p:txBody>
          <a:bodyPr/>
          <a:lstStyle/>
          <a:p>
            <a:pPr marL="0" indent="0">
              <a:buNone/>
            </a:pPr>
            <a:r>
              <a:rPr lang="en-US" sz="3000" dirty="0" smtClean="0"/>
              <a:t>Long evaluation time could be ameliorated in 2 ways:</a:t>
            </a:r>
          </a:p>
          <a:p>
            <a:pPr marL="514350" indent="-514350">
              <a:buFont typeface="+mj-lt"/>
              <a:buAutoNum type="arabicPeriod"/>
            </a:pPr>
            <a:r>
              <a:rPr lang="en-US" sz="2400" b="1" dirty="0" smtClean="0"/>
              <a:t>Increase </a:t>
            </a:r>
            <a:r>
              <a:rPr lang="en-US" sz="2400" b="1" dirty="0"/>
              <a:t>temperature </a:t>
            </a:r>
            <a:r>
              <a:rPr lang="mr-IN" sz="2400" dirty="0"/>
              <a:t>–</a:t>
            </a:r>
            <a:r>
              <a:rPr lang="en-US" sz="2400" dirty="0"/>
              <a:t> higher rate of charge leakage</a:t>
            </a:r>
          </a:p>
          <a:p>
            <a:pPr marL="0" indent="0">
              <a:buNone/>
            </a:pPr>
            <a:r>
              <a:rPr lang="en-US" sz="2400" dirty="0">
                <a:sym typeface="Wingdings"/>
              </a:rPr>
              <a:t>	 </a:t>
            </a:r>
            <a:r>
              <a:rPr lang="en-US" sz="2400" b="1" dirty="0">
                <a:solidFill>
                  <a:schemeClr val="accent6">
                    <a:lumMod val="75000"/>
                  </a:schemeClr>
                </a:solidFill>
                <a:sym typeface="Wingdings"/>
              </a:rPr>
              <a:t>Observe failures </a:t>
            </a:r>
            <a:r>
              <a:rPr lang="en-US" sz="2400" b="1" dirty="0" smtClean="0">
                <a:solidFill>
                  <a:schemeClr val="accent6">
                    <a:lumMod val="75000"/>
                  </a:schemeClr>
                </a:solidFill>
                <a:sym typeface="Wingdings"/>
              </a:rPr>
              <a:t>faster</a:t>
            </a:r>
          </a:p>
          <a:p>
            <a:pPr marL="0" indent="0">
              <a:buNone/>
            </a:pPr>
            <a:r>
              <a:rPr lang="en-US" sz="2400" b="1" dirty="0" smtClean="0">
                <a:solidFill>
                  <a:srgbClr val="C00000"/>
                </a:solidFill>
              </a:rPr>
              <a:t>Unfortunately</a:t>
            </a:r>
            <a:r>
              <a:rPr lang="en-US" sz="2400" b="1" dirty="0" smtClean="0"/>
              <a:t>:</a:t>
            </a:r>
            <a:endParaRPr lang="en-US" sz="2400" dirty="0"/>
          </a:p>
          <a:p>
            <a:pPr marL="0" indent="0">
              <a:buNone/>
            </a:pPr>
            <a:r>
              <a:rPr lang="en-US" sz="2400" dirty="0" smtClean="0"/>
              <a:t>	1. Difficult to control DRAM temperature in the field</a:t>
            </a:r>
          </a:p>
          <a:p>
            <a:pPr marL="0" indent="0">
              <a:buNone/>
            </a:pPr>
            <a:r>
              <a:rPr lang="en-US" sz="2400" dirty="0"/>
              <a:t>	</a:t>
            </a:r>
            <a:r>
              <a:rPr lang="en-US" sz="2400" dirty="0" smtClean="0"/>
              <a:t>2. Operating </a:t>
            </a:r>
            <a:r>
              <a:rPr lang="en-US" sz="2400" dirty="0" smtClean="0"/>
              <a:t>at high </a:t>
            </a:r>
            <a:r>
              <a:rPr lang="en-US" sz="2400" dirty="0" smtClean="0"/>
              <a:t>temperatures is undesirable </a:t>
            </a:r>
          </a:p>
          <a:p>
            <a:pPr marL="0" indent="0">
              <a:buNone/>
            </a:pPr>
            <a:endParaRPr lang="en-US" sz="1050" dirty="0"/>
          </a:p>
          <a:p>
            <a:pPr marL="457200" indent="-457200">
              <a:buFont typeface="+mj-lt"/>
              <a:buAutoNum type="arabicPeriod" startAt="2"/>
            </a:pPr>
            <a:r>
              <a:rPr lang="en-US" sz="2400" b="1" dirty="0"/>
              <a:t>Increase PUF memory segment size </a:t>
            </a:r>
            <a:r>
              <a:rPr lang="mr-IN" sz="2400" dirty="0"/>
              <a:t>–</a:t>
            </a:r>
            <a:r>
              <a:rPr lang="en-US" sz="2400" dirty="0"/>
              <a:t> more cells with low         retention time in PUF memory segment </a:t>
            </a:r>
          </a:p>
          <a:p>
            <a:pPr marL="0" indent="0">
              <a:buNone/>
            </a:pPr>
            <a:r>
              <a:rPr lang="en-US" sz="2400" dirty="0">
                <a:sym typeface="Wingdings"/>
              </a:rPr>
              <a:t>	</a:t>
            </a:r>
            <a:r>
              <a:rPr lang="en-US" sz="2400" dirty="0"/>
              <a:t> </a:t>
            </a:r>
            <a:r>
              <a:rPr lang="en-US" sz="2400" b="1" dirty="0">
                <a:solidFill>
                  <a:schemeClr val="accent6">
                    <a:lumMod val="75000"/>
                  </a:schemeClr>
                </a:solidFill>
              </a:rPr>
              <a:t>Observe more failures </a:t>
            </a:r>
            <a:r>
              <a:rPr lang="en-US" sz="2400" b="1" dirty="0" smtClean="0">
                <a:solidFill>
                  <a:schemeClr val="accent6">
                    <a:lumMod val="75000"/>
                  </a:schemeClr>
                </a:solidFill>
              </a:rPr>
              <a:t>faster</a:t>
            </a:r>
          </a:p>
          <a:p>
            <a:pPr marL="0" indent="0">
              <a:buNone/>
            </a:pPr>
            <a:r>
              <a:rPr lang="en-US" sz="2400" b="1" dirty="0" smtClean="0">
                <a:solidFill>
                  <a:srgbClr val="C00000"/>
                </a:solidFill>
              </a:rPr>
              <a:t>Unfortunately:</a:t>
            </a:r>
            <a:endParaRPr lang="en-US" sz="2400" b="1" dirty="0">
              <a:solidFill>
                <a:srgbClr val="C00000"/>
              </a:solidFill>
            </a:endParaRPr>
          </a:p>
          <a:p>
            <a:pPr lvl="2"/>
            <a:r>
              <a:rPr lang="en-US" dirty="0" smtClean="0"/>
              <a:t>Large </a:t>
            </a:r>
            <a:r>
              <a:rPr lang="en-US" dirty="0"/>
              <a:t>PUF memory segment </a:t>
            </a:r>
            <a:endParaRPr lang="en-US" dirty="0" smtClean="0"/>
          </a:p>
          <a:p>
            <a:pPr marL="0" indent="0">
              <a:buNone/>
            </a:pPr>
            <a:r>
              <a:rPr lang="en-US" sz="2400" dirty="0">
                <a:sym typeface="Wingdings"/>
              </a:rPr>
              <a:t>	 </a:t>
            </a:r>
            <a:r>
              <a:rPr lang="en-US" sz="2400" dirty="0" smtClean="0">
                <a:sym typeface="Wingdings"/>
              </a:rPr>
              <a:t>   </a:t>
            </a:r>
            <a:r>
              <a:rPr lang="en-US" sz="2400" b="1" dirty="0">
                <a:solidFill>
                  <a:srgbClr val="C00000"/>
                </a:solidFill>
                <a:sym typeface="Wingdings"/>
              </a:rPr>
              <a:t>high </a:t>
            </a:r>
            <a:r>
              <a:rPr lang="en-US" sz="2400" b="1" dirty="0" smtClean="0">
                <a:solidFill>
                  <a:srgbClr val="C00000"/>
                </a:solidFill>
                <a:sym typeface="Wingdings"/>
              </a:rPr>
              <a:t>DRAM capacity overhead</a:t>
            </a:r>
            <a:endParaRPr lang="en-US" sz="2400" b="1" dirty="0">
              <a:solidFill>
                <a:srgbClr val="C00000"/>
              </a:solidFill>
            </a:endParaRPr>
          </a:p>
          <a:p>
            <a:endParaRPr lang="en-US" sz="2400" dirty="0"/>
          </a:p>
        </p:txBody>
      </p:sp>
    </p:spTree>
    <p:extLst>
      <p:ext uri="{BB962C8B-B14F-4D97-AF65-F5344CB8AC3E}">
        <p14:creationId xmlns:p14="http://schemas.microsoft.com/office/powerpoint/2010/main" val="1761667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4730" y="5840033"/>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164730" y="5347422"/>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164730" y="4851875"/>
            <a:ext cx="8805213" cy="455930"/>
          </a:xfrm>
          <a:prstGeom prst="rect">
            <a:avLst/>
          </a:prstGeom>
          <a:solidFill>
            <a:srgbClr val="53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873303" y="4407877"/>
            <a:ext cx="8094161" cy="36512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873992" y="2745179"/>
            <a:ext cx="8094161"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171757" y="1852296"/>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70268" y="1340844"/>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64123" y="3143056"/>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865971" y="2370745"/>
            <a:ext cx="8102183"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63548" y="831660"/>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b="1" dirty="0" smtClean="0"/>
              <a:t>The DRAM Latency PUF Outline</a:t>
            </a:r>
            <a:endParaRPr lang="en-US" b="1" dirty="0"/>
          </a:p>
        </p:txBody>
      </p:sp>
      <p:sp>
        <p:nvSpPr>
          <p:cNvPr id="29" name="Rectangle 28"/>
          <p:cNvSpPr/>
          <p:nvPr/>
        </p:nvSpPr>
        <p:spPr>
          <a:xfrm>
            <a:off x="873992" y="4009292"/>
            <a:ext cx="8094161" cy="35875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865971" y="3634154"/>
            <a:ext cx="8102183" cy="33601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58999" y="828096"/>
            <a:ext cx="8122024" cy="5318753"/>
          </a:xfrm>
        </p:spPr>
        <p:txBody>
          <a:bodyPr/>
          <a:lstStyle/>
          <a:p>
            <a:pPr marL="0" indent="0">
              <a:buNone/>
            </a:pPr>
            <a:r>
              <a:rPr lang="en-US" sz="2800" dirty="0">
                <a:solidFill>
                  <a:schemeClr val="bg1"/>
                </a:solidFill>
              </a:rPr>
              <a:t>Motivation </a:t>
            </a:r>
            <a:endParaRPr lang="en-US" sz="2800" dirty="0" smtClean="0">
              <a:solidFill>
                <a:schemeClr val="bg1"/>
              </a:solidFill>
            </a:endParaRPr>
          </a:p>
          <a:p>
            <a:pPr marL="0" indent="0">
              <a:buNone/>
            </a:pPr>
            <a:r>
              <a:rPr lang="en-US" sz="2800" dirty="0" smtClean="0">
                <a:solidFill>
                  <a:schemeClr val="bg1"/>
                </a:solidFill>
              </a:rPr>
              <a:t>Effective PUF Characteristics</a:t>
            </a:r>
          </a:p>
          <a:p>
            <a:pPr marL="0" indent="0">
              <a:buNone/>
            </a:pPr>
            <a:r>
              <a:rPr lang="en-US" sz="2800" dirty="0">
                <a:solidFill>
                  <a:schemeClr val="bg1"/>
                </a:solidFill>
              </a:rPr>
              <a:t>DRAM Latency PUF</a:t>
            </a:r>
          </a:p>
          <a:p>
            <a:pPr marL="457200" lvl="1" indent="0">
              <a:buNone/>
            </a:pPr>
            <a:r>
              <a:rPr lang="en-US" sz="2400" dirty="0">
                <a:solidFill>
                  <a:schemeClr val="bg1"/>
                </a:solidFill>
              </a:rPr>
              <a:t>DRAM Operation</a:t>
            </a:r>
          </a:p>
          <a:p>
            <a:pPr marL="457200" lvl="1" indent="0">
              <a:buNone/>
            </a:pPr>
            <a:r>
              <a:rPr lang="en-US" sz="2400" dirty="0">
                <a:solidFill>
                  <a:schemeClr val="bg1"/>
                </a:solidFill>
              </a:rPr>
              <a:t>Key </a:t>
            </a:r>
            <a:r>
              <a:rPr lang="en-US" sz="2400" dirty="0" smtClean="0">
                <a:solidFill>
                  <a:schemeClr val="bg1"/>
                </a:solidFill>
              </a:rPr>
              <a:t>Idea</a:t>
            </a:r>
          </a:p>
          <a:p>
            <a:pPr marL="0" indent="0">
              <a:buNone/>
            </a:pPr>
            <a:r>
              <a:rPr lang="en-US" sz="2800" dirty="0" smtClean="0">
                <a:solidFill>
                  <a:schemeClr val="bg1"/>
                </a:solidFill>
              </a:rPr>
              <a:t>Prior Best DRAM PUF: DRAM Retention PUF</a:t>
            </a:r>
          </a:p>
          <a:p>
            <a:pPr marL="457200" lvl="1" indent="0">
              <a:buNone/>
            </a:pPr>
            <a:r>
              <a:rPr lang="en-US" sz="2400" dirty="0" smtClean="0">
                <a:solidFill>
                  <a:schemeClr val="bg1"/>
                </a:solidFill>
              </a:rPr>
              <a:t>DRAM Cell Retention</a:t>
            </a:r>
          </a:p>
          <a:p>
            <a:pPr marL="457200" lvl="1" indent="0">
              <a:buNone/>
            </a:pPr>
            <a:r>
              <a:rPr lang="en-US" sz="2400" dirty="0" smtClean="0">
                <a:solidFill>
                  <a:schemeClr val="bg1"/>
                </a:solidFill>
              </a:rPr>
              <a:t>Key Idea </a:t>
            </a:r>
          </a:p>
          <a:p>
            <a:pPr marL="457200" lvl="1" indent="0">
              <a:buNone/>
            </a:pPr>
            <a:r>
              <a:rPr lang="en-US" sz="2400" dirty="0" smtClean="0">
                <a:solidFill>
                  <a:schemeClr val="bg1"/>
                </a:solidFill>
              </a:rPr>
              <a:t>Weaknesses</a:t>
            </a:r>
          </a:p>
          <a:p>
            <a:pPr marL="0" indent="0">
              <a:buNone/>
            </a:pPr>
            <a:r>
              <a:rPr lang="en-US" sz="2800" b="1" dirty="0" smtClean="0">
                <a:solidFill>
                  <a:schemeClr val="bg1"/>
                </a:solidFill>
              </a:rPr>
              <a:t>Methodology</a:t>
            </a:r>
          </a:p>
          <a:p>
            <a:pPr marL="0" indent="0">
              <a:buNone/>
            </a:pPr>
            <a:r>
              <a:rPr lang="en-US" sz="2800" dirty="0" smtClean="0">
                <a:solidFill>
                  <a:schemeClr val="bg1"/>
                </a:solidFill>
              </a:rPr>
              <a:t>Results</a:t>
            </a:r>
          </a:p>
          <a:p>
            <a:pPr marL="0" indent="0">
              <a:buNone/>
            </a:pPr>
            <a:r>
              <a:rPr lang="en-US" sz="2800" dirty="0" smtClean="0">
                <a:solidFill>
                  <a:schemeClr val="bg1"/>
                </a:solidFill>
              </a:rPr>
              <a:t>Summary</a:t>
            </a:r>
            <a:endParaRPr lang="en-US" sz="2800" dirty="0">
              <a:solidFill>
                <a:schemeClr val="bg1"/>
              </a:solidFill>
            </a:endParaRPr>
          </a:p>
        </p:txBody>
      </p:sp>
    </p:spTree>
    <p:extLst>
      <p:ext uri="{BB962C8B-B14F-4D97-AF65-F5344CB8AC3E}">
        <p14:creationId xmlns:p14="http://schemas.microsoft.com/office/powerpoint/2010/main" val="186256991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Methodology</a:t>
            </a:r>
            <a:endParaRPr lang="en-US" b="1" dirty="0"/>
          </a:p>
        </p:txBody>
      </p:sp>
      <p:sp>
        <p:nvSpPr>
          <p:cNvPr id="3" name="Content Placeholder 2"/>
          <p:cNvSpPr>
            <a:spLocks noGrp="1"/>
          </p:cNvSpPr>
          <p:nvPr>
            <p:ph idx="1"/>
          </p:nvPr>
        </p:nvSpPr>
        <p:spPr/>
        <p:txBody>
          <a:bodyPr/>
          <a:lstStyle/>
          <a:p>
            <a:r>
              <a:rPr lang="en-US" b="1" dirty="0" smtClean="0">
                <a:solidFill>
                  <a:schemeClr val="accent6">
                    <a:lumMod val="75000"/>
                  </a:schemeClr>
                </a:solidFill>
              </a:rPr>
              <a:t>223 2y-nm </a:t>
            </a:r>
            <a:r>
              <a:rPr lang="en-US" b="1" dirty="0">
                <a:solidFill>
                  <a:schemeClr val="accent6">
                    <a:lumMod val="75000"/>
                  </a:schemeClr>
                </a:solidFill>
              </a:rPr>
              <a:t>LPDDR4 DRAM </a:t>
            </a:r>
            <a:r>
              <a:rPr lang="en-US" b="1" dirty="0" smtClean="0">
                <a:solidFill>
                  <a:schemeClr val="accent6">
                    <a:lumMod val="75000"/>
                  </a:schemeClr>
                </a:solidFill>
              </a:rPr>
              <a:t>devices</a:t>
            </a:r>
            <a:endParaRPr lang="en-US" b="1" dirty="0">
              <a:solidFill>
                <a:schemeClr val="accent6">
                  <a:lumMod val="75000"/>
                </a:schemeClr>
              </a:solidFill>
            </a:endParaRPr>
          </a:p>
          <a:p>
            <a:pPr lvl="1"/>
            <a:r>
              <a:rPr lang="en-US" sz="2400" b="1" dirty="0" smtClean="0">
                <a:solidFill>
                  <a:srgbClr val="538235"/>
                </a:solidFill>
              </a:rPr>
              <a:t>2GB</a:t>
            </a:r>
            <a:r>
              <a:rPr lang="en-US" sz="2400" dirty="0" smtClean="0"/>
              <a:t> device size</a:t>
            </a:r>
            <a:endParaRPr lang="en-US" sz="2400" dirty="0"/>
          </a:p>
          <a:p>
            <a:pPr lvl="1"/>
            <a:r>
              <a:rPr lang="en-US" sz="2400" dirty="0"/>
              <a:t>From </a:t>
            </a:r>
            <a:r>
              <a:rPr lang="en-US" sz="2400" b="1" dirty="0">
                <a:solidFill>
                  <a:srgbClr val="538235"/>
                </a:solidFill>
              </a:rPr>
              <a:t>3 major DRAM </a:t>
            </a:r>
            <a:r>
              <a:rPr lang="en-US" sz="2400" b="1" dirty="0" smtClean="0">
                <a:solidFill>
                  <a:srgbClr val="538235"/>
                </a:solidFill>
              </a:rPr>
              <a:t>manufacturers</a:t>
            </a:r>
          </a:p>
          <a:p>
            <a:pPr lvl="1"/>
            <a:endParaRPr lang="en-US" sz="2000" dirty="0"/>
          </a:p>
          <a:p>
            <a:r>
              <a:rPr lang="en-US" b="1" dirty="0">
                <a:solidFill>
                  <a:schemeClr val="accent5"/>
                </a:solidFill>
              </a:rPr>
              <a:t>Thermally controlled testing chamber</a:t>
            </a:r>
          </a:p>
          <a:p>
            <a:pPr lvl="1"/>
            <a:r>
              <a:rPr lang="en-US" sz="2400" dirty="0"/>
              <a:t>Ambient temperature range: </a:t>
            </a:r>
            <a:r>
              <a:rPr lang="en-US" sz="2400" b="1" dirty="0">
                <a:solidFill>
                  <a:schemeClr val="accent5"/>
                </a:solidFill>
              </a:rPr>
              <a:t>{40°C – 55°C} ± 0.25°C</a:t>
            </a:r>
          </a:p>
          <a:p>
            <a:pPr lvl="1"/>
            <a:r>
              <a:rPr lang="en-US" sz="2400" dirty="0"/>
              <a:t>DRAM temperature is held at 15°C above </a:t>
            </a:r>
            <a:r>
              <a:rPr lang="en-US" sz="2400" dirty="0" smtClean="0"/>
              <a:t>ambient</a:t>
            </a:r>
          </a:p>
          <a:p>
            <a:pPr lvl="1"/>
            <a:endParaRPr lang="en-US" sz="2000" dirty="0" smtClean="0"/>
          </a:p>
          <a:p>
            <a:r>
              <a:rPr lang="en-US" b="1" dirty="0" smtClean="0">
                <a:solidFill>
                  <a:srgbClr val="7030A0"/>
                </a:solidFill>
              </a:rPr>
              <a:t>Precise control over DRAM commands and timing parameters</a:t>
            </a:r>
          </a:p>
          <a:p>
            <a:pPr lvl="1"/>
            <a:r>
              <a:rPr lang="en-US" sz="2400" dirty="0" smtClean="0"/>
              <a:t>Test retention time effects by </a:t>
            </a:r>
            <a:r>
              <a:rPr lang="en-US" sz="2400" b="1" dirty="0" smtClean="0">
                <a:solidFill>
                  <a:srgbClr val="7030A0"/>
                </a:solidFill>
              </a:rPr>
              <a:t>disabling refresh</a:t>
            </a:r>
          </a:p>
          <a:p>
            <a:pPr lvl="1"/>
            <a:r>
              <a:rPr lang="en-US" sz="2400" dirty="0" smtClean="0"/>
              <a:t>Test reduced latency effects by </a:t>
            </a:r>
            <a:r>
              <a:rPr lang="en-US" sz="2400" b="1" dirty="0" smtClean="0">
                <a:solidFill>
                  <a:srgbClr val="7030A0"/>
                </a:solidFill>
              </a:rPr>
              <a:t>reducing </a:t>
            </a:r>
            <a:r>
              <a:rPr lang="en-US" sz="2400" b="1" dirty="0" err="1" smtClean="0">
                <a:solidFill>
                  <a:srgbClr val="7030A0"/>
                </a:solidFill>
              </a:rPr>
              <a:t>t</a:t>
            </a:r>
            <a:r>
              <a:rPr lang="en-US" sz="2400" b="1" baseline="-25000" dirty="0" err="1" smtClean="0">
                <a:solidFill>
                  <a:srgbClr val="7030A0"/>
                </a:solidFill>
              </a:rPr>
              <a:t>RCD</a:t>
            </a:r>
            <a:r>
              <a:rPr lang="en-US" sz="2400" b="1" dirty="0" smtClean="0">
                <a:solidFill>
                  <a:srgbClr val="7030A0"/>
                </a:solidFill>
              </a:rPr>
              <a:t> parameter</a:t>
            </a:r>
            <a:endParaRPr lang="en-US" sz="2400" b="1" baseline="-25000" dirty="0">
              <a:solidFill>
                <a:srgbClr val="7030A0"/>
              </a:solidFill>
            </a:endParaRPr>
          </a:p>
        </p:txBody>
      </p:sp>
    </p:spTree>
    <p:extLst>
      <p:ext uri="{BB962C8B-B14F-4D97-AF65-F5344CB8AC3E}">
        <p14:creationId xmlns:p14="http://schemas.microsoft.com/office/powerpoint/2010/main" val="1485574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4730" y="5840033"/>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164730" y="5347422"/>
            <a:ext cx="8805213" cy="455930"/>
          </a:xfrm>
          <a:prstGeom prst="rect">
            <a:avLst/>
          </a:prstGeom>
          <a:solidFill>
            <a:srgbClr val="53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164730" y="4851875"/>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873303" y="4407877"/>
            <a:ext cx="8094161" cy="36512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873992" y="2745179"/>
            <a:ext cx="8094161"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171757" y="1852296"/>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70268" y="1340844"/>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64123" y="3143056"/>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865971" y="2370745"/>
            <a:ext cx="8102183"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63548" y="831660"/>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b="1" dirty="0" smtClean="0"/>
              <a:t>The DRAM Latency PUF Outline</a:t>
            </a:r>
            <a:endParaRPr lang="en-US" b="1" dirty="0"/>
          </a:p>
        </p:txBody>
      </p:sp>
      <p:sp>
        <p:nvSpPr>
          <p:cNvPr id="29" name="Rectangle 28"/>
          <p:cNvSpPr/>
          <p:nvPr/>
        </p:nvSpPr>
        <p:spPr>
          <a:xfrm>
            <a:off x="873992" y="4009292"/>
            <a:ext cx="8094161" cy="35875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865971" y="3634154"/>
            <a:ext cx="8102183" cy="33601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58999" y="828096"/>
            <a:ext cx="8122024" cy="5318753"/>
          </a:xfrm>
        </p:spPr>
        <p:txBody>
          <a:bodyPr/>
          <a:lstStyle/>
          <a:p>
            <a:pPr marL="0" indent="0">
              <a:buNone/>
            </a:pPr>
            <a:r>
              <a:rPr lang="en-US" sz="2800" dirty="0">
                <a:solidFill>
                  <a:schemeClr val="bg1"/>
                </a:solidFill>
              </a:rPr>
              <a:t>Motivation </a:t>
            </a:r>
            <a:endParaRPr lang="en-US" sz="2800" dirty="0" smtClean="0">
              <a:solidFill>
                <a:schemeClr val="bg1"/>
              </a:solidFill>
            </a:endParaRPr>
          </a:p>
          <a:p>
            <a:pPr marL="0" indent="0">
              <a:buNone/>
            </a:pPr>
            <a:r>
              <a:rPr lang="en-US" sz="2800" dirty="0" smtClean="0">
                <a:solidFill>
                  <a:schemeClr val="bg1"/>
                </a:solidFill>
              </a:rPr>
              <a:t>Effective PUF Characteristics</a:t>
            </a:r>
          </a:p>
          <a:p>
            <a:pPr marL="0" indent="0">
              <a:buNone/>
            </a:pPr>
            <a:r>
              <a:rPr lang="en-US" sz="2800" dirty="0">
                <a:solidFill>
                  <a:schemeClr val="bg1"/>
                </a:solidFill>
              </a:rPr>
              <a:t>DRAM Latency PUF</a:t>
            </a:r>
          </a:p>
          <a:p>
            <a:pPr marL="457200" lvl="1" indent="0">
              <a:buNone/>
            </a:pPr>
            <a:r>
              <a:rPr lang="en-US" sz="2400" dirty="0">
                <a:solidFill>
                  <a:schemeClr val="bg1"/>
                </a:solidFill>
              </a:rPr>
              <a:t>DRAM Operation</a:t>
            </a:r>
          </a:p>
          <a:p>
            <a:pPr marL="457200" lvl="1" indent="0">
              <a:buNone/>
            </a:pPr>
            <a:r>
              <a:rPr lang="en-US" sz="2400" dirty="0">
                <a:solidFill>
                  <a:schemeClr val="bg1"/>
                </a:solidFill>
              </a:rPr>
              <a:t>Key </a:t>
            </a:r>
            <a:r>
              <a:rPr lang="en-US" sz="2400" dirty="0" smtClean="0">
                <a:solidFill>
                  <a:schemeClr val="bg1"/>
                </a:solidFill>
              </a:rPr>
              <a:t>Idea</a:t>
            </a:r>
          </a:p>
          <a:p>
            <a:pPr marL="0" indent="0">
              <a:buNone/>
            </a:pPr>
            <a:r>
              <a:rPr lang="en-US" sz="2800" dirty="0" smtClean="0">
                <a:solidFill>
                  <a:schemeClr val="bg1"/>
                </a:solidFill>
              </a:rPr>
              <a:t>Prior Best DRAM PUF: DRAM Retention PUF</a:t>
            </a:r>
          </a:p>
          <a:p>
            <a:pPr marL="457200" lvl="1" indent="0">
              <a:buNone/>
            </a:pPr>
            <a:r>
              <a:rPr lang="en-US" sz="2400" dirty="0" smtClean="0">
                <a:solidFill>
                  <a:schemeClr val="bg1"/>
                </a:solidFill>
              </a:rPr>
              <a:t>DRAM Cell Retention</a:t>
            </a:r>
          </a:p>
          <a:p>
            <a:pPr marL="457200" lvl="1" indent="0">
              <a:buNone/>
            </a:pPr>
            <a:r>
              <a:rPr lang="en-US" sz="2400" dirty="0" smtClean="0">
                <a:solidFill>
                  <a:schemeClr val="bg1"/>
                </a:solidFill>
              </a:rPr>
              <a:t>Key Idea </a:t>
            </a:r>
          </a:p>
          <a:p>
            <a:pPr marL="457200" lvl="1" indent="0">
              <a:buNone/>
            </a:pPr>
            <a:r>
              <a:rPr lang="en-US" sz="2400" dirty="0" smtClean="0">
                <a:solidFill>
                  <a:schemeClr val="bg1"/>
                </a:solidFill>
              </a:rPr>
              <a:t>Weaknesses</a:t>
            </a:r>
          </a:p>
          <a:p>
            <a:pPr marL="0" indent="0">
              <a:buNone/>
            </a:pPr>
            <a:r>
              <a:rPr lang="en-US" sz="2800" dirty="0" smtClean="0">
                <a:solidFill>
                  <a:schemeClr val="bg1"/>
                </a:solidFill>
              </a:rPr>
              <a:t>Methodology</a:t>
            </a:r>
          </a:p>
          <a:p>
            <a:pPr marL="0" indent="0">
              <a:buNone/>
            </a:pPr>
            <a:r>
              <a:rPr lang="en-US" sz="2800" b="1" dirty="0" smtClean="0">
                <a:solidFill>
                  <a:schemeClr val="bg1"/>
                </a:solidFill>
              </a:rPr>
              <a:t>Results</a:t>
            </a:r>
          </a:p>
          <a:p>
            <a:pPr marL="0" indent="0">
              <a:buNone/>
            </a:pPr>
            <a:r>
              <a:rPr lang="en-US" sz="2800" dirty="0" smtClean="0">
                <a:solidFill>
                  <a:schemeClr val="bg1"/>
                </a:solidFill>
              </a:rPr>
              <a:t>Summary</a:t>
            </a:r>
            <a:endParaRPr lang="en-US" sz="2800" dirty="0">
              <a:solidFill>
                <a:schemeClr val="bg1"/>
              </a:solidFill>
            </a:endParaRPr>
          </a:p>
        </p:txBody>
      </p:sp>
    </p:spTree>
    <p:extLst>
      <p:ext uri="{BB962C8B-B14F-4D97-AF65-F5344CB8AC3E}">
        <p14:creationId xmlns:p14="http://schemas.microsoft.com/office/powerpoint/2010/main" val="159689278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rotWithShape="1">
          <a:blip r:embed="rId3">
            <a:extLst>
              <a:ext uri="{28A0092B-C50C-407E-A947-70E740481C1C}">
                <a14:useLocalDpi xmlns:a14="http://schemas.microsoft.com/office/drawing/2010/main" val="0"/>
              </a:ext>
            </a:extLst>
          </a:blip>
          <a:srcRect l="1516" t="26764" r="1866" b="2452"/>
          <a:stretch/>
        </p:blipFill>
        <p:spPr>
          <a:xfrm>
            <a:off x="1183341" y="803285"/>
            <a:ext cx="7089290" cy="3564319"/>
          </a:xfrm>
          <a:prstGeom prst="rect">
            <a:avLst/>
          </a:prstGeom>
        </p:spPr>
      </p:pic>
      <p:pic>
        <p:nvPicPr>
          <p:cNvPr id="24" name="Picture 23"/>
          <p:cNvPicPr>
            <a:picLocks noChangeAspect="1"/>
          </p:cNvPicPr>
          <p:nvPr/>
        </p:nvPicPr>
        <p:blipFill rotWithShape="1">
          <a:blip r:embed="rId4">
            <a:extLst>
              <a:ext uri="{28A0092B-C50C-407E-A947-70E740481C1C}">
                <a14:useLocalDpi xmlns:a14="http://schemas.microsoft.com/office/drawing/2010/main" val="0"/>
              </a:ext>
            </a:extLst>
          </a:blip>
          <a:srcRect l="4264" t="30071" r="4412" b="37637"/>
          <a:stretch/>
        </p:blipFill>
        <p:spPr>
          <a:xfrm>
            <a:off x="1387735" y="978946"/>
            <a:ext cx="6680499" cy="1624405"/>
          </a:xfrm>
          <a:prstGeom prst="rect">
            <a:avLst/>
          </a:prstGeom>
        </p:spPr>
      </p:pic>
      <p:pic>
        <p:nvPicPr>
          <p:cNvPr id="17" name="Content Placeholder 3"/>
          <p:cNvPicPr>
            <a:picLocks noGrp="1" noChangeAspect="1"/>
          </p:cNvPicPr>
          <p:nvPr>
            <p:ph idx="1"/>
          </p:nvPr>
        </p:nvPicPr>
        <p:blipFill rotWithShape="1">
          <a:blip r:embed="rId5">
            <a:extLst>
              <a:ext uri="{28A0092B-C50C-407E-A947-70E740481C1C}">
                <a14:useLocalDpi xmlns:a14="http://schemas.microsoft.com/office/drawing/2010/main" val="0"/>
              </a:ext>
            </a:extLst>
          </a:blip>
          <a:srcRect r="91442"/>
          <a:stretch/>
        </p:blipFill>
        <p:spPr>
          <a:xfrm>
            <a:off x="498104" y="813916"/>
            <a:ext cx="657940" cy="3992380"/>
          </a:xfrm>
        </p:spPr>
      </p:pic>
      <p:pic>
        <p:nvPicPr>
          <p:cNvPr id="31" name="Content Placeholder 3"/>
          <p:cNvPicPr>
            <a:picLocks noChangeAspect="1"/>
          </p:cNvPicPr>
          <p:nvPr/>
        </p:nvPicPr>
        <p:blipFill rotWithShape="1">
          <a:blip r:embed="rId5">
            <a:extLst>
              <a:ext uri="{28A0092B-C50C-407E-A947-70E740481C1C}">
                <a14:useLocalDpi xmlns:a14="http://schemas.microsoft.com/office/drawing/2010/main" val="0"/>
              </a:ext>
            </a:extLst>
          </a:blip>
          <a:srcRect l="69243" t="1709" r="871" b="64523"/>
          <a:stretch/>
        </p:blipFill>
        <p:spPr>
          <a:xfrm>
            <a:off x="5920756" y="864195"/>
            <a:ext cx="2297723" cy="1348154"/>
          </a:xfrm>
          <a:prstGeom prst="rect">
            <a:avLst/>
          </a:prstGeom>
        </p:spPr>
      </p:pic>
      <p:pic>
        <p:nvPicPr>
          <p:cNvPr id="32" name="Content Placeholder 3"/>
          <p:cNvPicPr>
            <a:picLocks noChangeAspect="1"/>
          </p:cNvPicPr>
          <p:nvPr/>
        </p:nvPicPr>
        <p:blipFill rotWithShape="1">
          <a:blip r:embed="rId5">
            <a:extLst>
              <a:ext uri="{28A0092B-C50C-407E-A947-70E740481C1C}">
                <a14:useLocalDpi xmlns:a14="http://schemas.microsoft.com/office/drawing/2010/main" val="0"/>
              </a:ext>
            </a:extLst>
          </a:blip>
          <a:srcRect t="88780"/>
          <a:stretch/>
        </p:blipFill>
        <p:spPr>
          <a:xfrm>
            <a:off x="584181" y="4401808"/>
            <a:ext cx="7645420" cy="447957"/>
          </a:xfrm>
          <a:prstGeom prst="rect">
            <a:avLst/>
          </a:prstGeom>
        </p:spPr>
      </p:pic>
      <p:sp>
        <p:nvSpPr>
          <p:cNvPr id="2" name="Title 1"/>
          <p:cNvSpPr>
            <a:spLocks noGrp="1"/>
          </p:cNvSpPr>
          <p:nvPr>
            <p:ph type="title"/>
          </p:nvPr>
        </p:nvSpPr>
        <p:spPr/>
        <p:txBody>
          <a:bodyPr/>
          <a:lstStyle/>
          <a:p>
            <a:r>
              <a:rPr lang="en-US" sz="4400" b="1" dirty="0" smtClean="0"/>
              <a:t>Results </a:t>
            </a:r>
            <a:r>
              <a:rPr lang="mr-IN" sz="4400" b="1" dirty="0" smtClean="0"/>
              <a:t>–</a:t>
            </a:r>
            <a:r>
              <a:rPr lang="en-US" sz="4400" b="1" dirty="0" smtClean="0"/>
              <a:t> PUF Evaluation Latency</a:t>
            </a:r>
            <a:endParaRPr lang="en-US" sz="4400" b="1" dirty="0"/>
          </a:p>
        </p:txBody>
      </p:sp>
      <p:pic>
        <p:nvPicPr>
          <p:cNvPr id="27" name="Picture 26"/>
          <p:cNvPicPr>
            <a:picLocks noChangeAspect="1"/>
          </p:cNvPicPr>
          <p:nvPr/>
        </p:nvPicPr>
        <p:blipFill rotWithShape="1">
          <a:blip r:embed="rId6">
            <a:extLst>
              <a:ext uri="{28A0092B-C50C-407E-A947-70E740481C1C}">
                <a14:useLocalDpi xmlns:a14="http://schemas.microsoft.com/office/drawing/2010/main" val="0"/>
              </a:ext>
            </a:extLst>
          </a:blip>
          <a:srcRect t="92647" b="4412"/>
          <a:stretch/>
        </p:blipFill>
        <p:spPr>
          <a:xfrm>
            <a:off x="1072453" y="4120179"/>
            <a:ext cx="7315200" cy="161366"/>
          </a:xfrm>
          <a:prstGeom prst="rect">
            <a:avLst/>
          </a:prstGeom>
        </p:spPr>
      </p:pic>
      <p:sp>
        <p:nvSpPr>
          <p:cNvPr id="33" name="Rectangle 32"/>
          <p:cNvSpPr/>
          <p:nvPr/>
        </p:nvSpPr>
        <p:spPr>
          <a:xfrm>
            <a:off x="5949234" y="928471"/>
            <a:ext cx="2232240" cy="1828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5949234" y="1122935"/>
            <a:ext cx="2232240" cy="1828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5949234" y="1300464"/>
            <a:ext cx="2232240" cy="1828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5949234" y="1490786"/>
            <a:ext cx="2232240" cy="1828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5956397" y="1748943"/>
            <a:ext cx="2232240" cy="1828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5956397" y="1926883"/>
            <a:ext cx="2232240" cy="1828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Arrow Connector 39"/>
          <p:cNvCxnSpPr/>
          <p:nvPr/>
        </p:nvCxnSpPr>
        <p:spPr>
          <a:xfrm>
            <a:off x="3281116" y="1338187"/>
            <a:ext cx="180622" cy="321518"/>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2493118" y="987265"/>
            <a:ext cx="2307491" cy="369332"/>
          </a:xfrm>
          <a:prstGeom prst="rect">
            <a:avLst/>
          </a:prstGeom>
          <a:noFill/>
        </p:spPr>
        <p:txBody>
          <a:bodyPr wrap="none" rtlCol="0">
            <a:spAutoFit/>
          </a:bodyPr>
          <a:lstStyle/>
          <a:p>
            <a:r>
              <a:rPr lang="en-US" dirty="0"/>
              <a:t>8</a:t>
            </a:r>
            <a:r>
              <a:rPr lang="en-US" dirty="0" smtClean="0"/>
              <a:t>KiB memory segment</a:t>
            </a:r>
            <a:endParaRPr lang="en-US" dirty="0"/>
          </a:p>
        </p:txBody>
      </p:sp>
      <p:cxnSp>
        <p:nvCxnSpPr>
          <p:cNvPr id="63" name="Straight Arrow Connector 62"/>
          <p:cNvCxnSpPr/>
          <p:nvPr/>
        </p:nvCxnSpPr>
        <p:spPr>
          <a:xfrm>
            <a:off x="3777878" y="4036654"/>
            <a:ext cx="170757" cy="166386"/>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3092641" y="3716615"/>
            <a:ext cx="2307491" cy="369332"/>
          </a:xfrm>
          <a:prstGeom prst="rect">
            <a:avLst/>
          </a:prstGeom>
          <a:noFill/>
        </p:spPr>
        <p:txBody>
          <a:bodyPr wrap="square" rtlCol="0">
            <a:spAutoFit/>
          </a:bodyPr>
          <a:lstStyle/>
          <a:p>
            <a:r>
              <a:rPr lang="en-US" dirty="0"/>
              <a:t>8</a:t>
            </a:r>
            <a:r>
              <a:rPr lang="en-US" dirty="0" smtClean="0"/>
              <a:t>KiB memory segment</a:t>
            </a:r>
            <a:endParaRPr lang="en-US" dirty="0"/>
          </a:p>
        </p:txBody>
      </p:sp>
      <p:sp>
        <p:nvSpPr>
          <p:cNvPr id="4" name="Rectangle 3"/>
          <p:cNvSpPr/>
          <p:nvPr/>
        </p:nvSpPr>
        <p:spPr>
          <a:xfrm>
            <a:off x="2120891" y="7420409"/>
            <a:ext cx="4572000" cy="1200329"/>
          </a:xfrm>
          <a:prstGeom prst="rect">
            <a:avLst/>
          </a:prstGeom>
        </p:spPr>
        <p:txBody>
          <a:bodyPr>
            <a:spAutoFit/>
          </a:bodyPr>
          <a:lstStyle/>
          <a:p>
            <a:r>
              <a:rPr lang="en-US" b="1" dirty="0">
                <a:latin typeface="Cambria" charset="0"/>
                <a:ea typeface="Cambria" charset="0"/>
                <a:cs typeface="Cambria" charset="0"/>
              </a:rPr>
              <a:t>Can evaluate a DRAM Latency PUF (88ms) orders of magnitudes </a:t>
            </a:r>
            <a:r>
              <a:rPr lang="en-US" b="1" dirty="0">
                <a:solidFill>
                  <a:schemeClr val="accent6"/>
                </a:solidFill>
                <a:latin typeface="Cambria" charset="0"/>
                <a:ea typeface="Cambria" charset="0"/>
                <a:cs typeface="Cambria" charset="0"/>
              </a:rPr>
              <a:t>faster</a:t>
            </a:r>
            <a:r>
              <a:rPr lang="en-US" b="1" dirty="0">
                <a:latin typeface="Cambria" charset="0"/>
                <a:ea typeface="Cambria" charset="0"/>
                <a:cs typeface="Cambria" charset="0"/>
              </a:rPr>
              <a:t> </a:t>
            </a:r>
            <a:r>
              <a:rPr lang="en-US" b="1" dirty="0">
                <a:solidFill>
                  <a:schemeClr val="accent6"/>
                </a:solidFill>
                <a:latin typeface="Cambria" charset="0"/>
                <a:ea typeface="Cambria" charset="0"/>
                <a:cs typeface="Cambria" charset="0"/>
              </a:rPr>
              <a:t>(152x/1426x at 55</a:t>
            </a:r>
            <a:r>
              <a:rPr lang="en-US" b="1" dirty="0">
                <a:solidFill>
                  <a:srgbClr val="70AD47"/>
                </a:solidFill>
                <a:latin typeface="Cambria" charset="0"/>
                <a:ea typeface="Cambria" charset="0"/>
                <a:cs typeface="Cambria" charset="0"/>
              </a:rPr>
              <a:t>°</a:t>
            </a:r>
            <a:r>
              <a:rPr lang="en-US" b="1" dirty="0">
                <a:solidFill>
                  <a:schemeClr val="accent6"/>
                </a:solidFill>
                <a:latin typeface="Cambria" charset="0"/>
                <a:ea typeface="Cambria" charset="0"/>
                <a:cs typeface="Cambria" charset="0"/>
              </a:rPr>
              <a:t>C/70</a:t>
            </a:r>
            <a:r>
              <a:rPr lang="en-US" b="1" dirty="0">
                <a:solidFill>
                  <a:srgbClr val="70AD47"/>
                </a:solidFill>
                <a:latin typeface="Cambria" charset="0"/>
                <a:ea typeface="Cambria" charset="0"/>
                <a:cs typeface="Cambria" charset="0"/>
              </a:rPr>
              <a:t>°</a:t>
            </a:r>
            <a:r>
              <a:rPr lang="en-US" b="1" dirty="0">
                <a:solidFill>
                  <a:schemeClr val="accent6"/>
                </a:solidFill>
                <a:latin typeface="Cambria" charset="0"/>
                <a:ea typeface="Cambria" charset="0"/>
                <a:cs typeface="Cambria" charset="0"/>
              </a:rPr>
              <a:t>C) </a:t>
            </a:r>
            <a:r>
              <a:rPr lang="en-US" b="1" dirty="0">
                <a:latin typeface="Cambria" charset="0"/>
                <a:ea typeface="Cambria" charset="0"/>
                <a:cs typeface="Cambria" charset="0"/>
              </a:rPr>
              <a:t>than the prior best DRAM PUF with the </a:t>
            </a:r>
            <a:r>
              <a:rPr lang="en-US" b="1" dirty="0">
                <a:solidFill>
                  <a:srgbClr val="7030A0"/>
                </a:solidFill>
                <a:latin typeface="Cambria" charset="0"/>
                <a:ea typeface="Cambria" charset="0"/>
                <a:cs typeface="Cambria" charset="0"/>
              </a:rPr>
              <a:t>same memory segment size</a:t>
            </a:r>
          </a:p>
        </p:txBody>
      </p:sp>
      <p:sp>
        <p:nvSpPr>
          <p:cNvPr id="6" name="Rectangle 5"/>
          <p:cNvSpPr/>
          <p:nvPr/>
        </p:nvSpPr>
        <p:spPr>
          <a:xfrm>
            <a:off x="584181" y="4885295"/>
            <a:ext cx="3096553" cy="461665"/>
          </a:xfrm>
          <a:prstGeom prst="rect">
            <a:avLst/>
          </a:prstGeom>
        </p:spPr>
        <p:txBody>
          <a:bodyPr wrap="none">
            <a:spAutoFit/>
          </a:bodyPr>
          <a:lstStyle/>
          <a:p>
            <a:r>
              <a:rPr lang="en-US" sz="2400" b="1" dirty="0">
                <a:latin typeface="Cambria" charset="0"/>
                <a:ea typeface="Cambria" charset="0"/>
                <a:cs typeface="Cambria" charset="0"/>
              </a:rPr>
              <a:t>DRAM latency PUF is</a:t>
            </a:r>
          </a:p>
        </p:txBody>
      </p:sp>
      <p:sp>
        <p:nvSpPr>
          <p:cNvPr id="7" name="Rectangle 6"/>
          <p:cNvSpPr/>
          <p:nvPr/>
        </p:nvSpPr>
        <p:spPr>
          <a:xfrm>
            <a:off x="1068571" y="5349635"/>
            <a:ext cx="4541756" cy="400110"/>
          </a:xfrm>
          <a:prstGeom prst="rect">
            <a:avLst/>
          </a:prstGeom>
        </p:spPr>
        <p:txBody>
          <a:bodyPr wrap="none">
            <a:spAutoFit/>
          </a:bodyPr>
          <a:lstStyle/>
          <a:p>
            <a:r>
              <a:rPr lang="en-US" sz="2000" b="1" dirty="0" smtClean="0">
                <a:latin typeface="Cambria" charset="0"/>
                <a:ea typeface="Cambria" charset="0"/>
                <a:cs typeface="Cambria" charset="0"/>
              </a:rPr>
              <a:t>1. Fast </a:t>
            </a:r>
            <a:r>
              <a:rPr lang="en-US" sz="2000" b="1" dirty="0">
                <a:latin typeface="Cambria" charset="0"/>
                <a:ea typeface="Cambria" charset="0"/>
                <a:cs typeface="Cambria" charset="0"/>
              </a:rPr>
              <a:t>and constant latency (</a:t>
            </a:r>
            <a:r>
              <a:rPr lang="en-US" sz="2000" b="1" dirty="0">
                <a:solidFill>
                  <a:schemeClr val="accent5"/>
                </a:solidFill>
                <a:latin typeface="Cambria" charset="0"/>
                <a:ea typeface="Cambria" charset="0"/>
                <a:cs typeface="Cambria" charset="0"/>
              </a:rPr>
              <a:t>88.2ms</a:t>
            </a:r>
            <a:r>
              <a:rPr lang="en-US" sz="2000" b="1" dirty="0">
                <a:latin typeface="Cambria" charset="0"/>
                <a:ea typeface="Cambria" charset="0"/>
                <a:cs typeface="Cambria" charset="0"/>
              </a:rPr>
              <a:t>)</a:t>
            </a:r>
          </a:p>
        </p:txBody>
      </p:sp>
      <p:cxnSp>
        <p:nvCxnSpPr>
          <p:cNvPr id="9" name="Straight Arrow Connector 8"/>
          <p:cNvCxnSpPr/>
          <p:nvPr/>
        </p:nvCxnSpPr>
        <p:spPr>
          <a:xfrm>
            <a:off x="1428752" y="1071563"/>
            <a:ext cx="0" cy="3100387"/>
          </a:xfrm>
          <a:prstGeom prst="straightConnector1">
            <a:avLst/>
          </a:prstGeom>
          <a:ln w="47625">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450675" y="2357446"/>
            <a:ext cx="1420582" cy="461665"/>
          </a:xfrm>
          <a:prstGeom prst="rect">
            <a:avLst/>
          </a:prstGeom>
          <a:noFill/>
        </p:spPr>
        <p:txBody>
          <a:bodyPr wrap="none" rtlCol="0">
            <a:spAutoFit/>
          </a:bodyPr>
          <a:lstStyle/>
          <a:p>
            <a:r>
              <a:rPr lang="en-US" sz="2400" b="1" i="1" dirty="0" smtClean="0"/>
              <a:t>33,806.6</a:t>
            </a:r>
            <a:r>
              <a:rPr lang="en-US" sz="2400" b="1" dirty="0" smtClean="0"/>
              <a:t>x</a:t>
            </a:r>
            <a:endParaRPr lang="en-US" sz="2400" b="1" dirty="0"/>
          </a:p>
        </p:txBody>
      </p:sp>
      <p:cxnSp>
        <p:nvCxnSpPr>
          <p:cNvPr id="51" name="Straight Arrow Connector 50"/>
          <p:cNvCxnSpPr/>
          <p:nvPr/>
        </p:nvCxnSpPr>
        <p:spPr>
          <a:xfrm>
            <a:off x="7996240" y="2566988"/>
            <a:ext cx="4760" cy="1604962"/>
          </a:xfrm>
          <a:prstGeom prst="straightConnector1">
            <a:avLst/>
          </a:prstGeom>
          <a:ln w="47625">
            <a:headEnd type="triangle"/>
            <a:tailEnd type="triangle"/>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6995921" y="3078958"/>
            <a:ext cx="1029449" cy="461665"/>
          </a:xfrm>
          <a:prstGeom prst="rect">
            <a:avLst/>
          </a:prstGeom>
          <a:noFill/>
        </p:spPr>
        <p:txBody>
          <a:bodyPr wrap="none" rtlCol="0">
            <a:spAutoFit/>
          </a:bodyPr>
          <a:lstStyle/>
          <a:p>
            <a:r>
              <a:rPr lang="en-US" sz="2400" b="1" i="1" smtClean="0"/>
              <a:t>318.3</a:t>
            </a:r>
            <a:r>
              <a:rPr lang="en-US" sz="2400" b="1" smtClean="0"/>
              <a:t>x</a:t>
            </a:r>
            <a:endParaRPr lang="en-US" sz="2400" b="1" dirty="0"/>
          </a:p>
        </p:txBody>
      </p:sp>
    </p:spTree>
    <p:extLst>
      <p:ext uri="{BB962C8B-B14F-4D97-AF65-F5344CB8AC3E}">
        <p14:creationId xmlns:p14="http://schemas.microsoft.com/office/powerpoint/2010/main" val="339720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left)">
                                      <p:cBhvr>
                                        <p:cTn id="15" dur="1000"/>
                                        <p:tgtEl>
                                          <p:spTgt spid="27"/>
                                        </p:tgtEl>
                                      </p:cBhvr>
                                    </p:animEffect>
                                  </p:childTnLst>
                                </p:cTn>
                              </p:par>
                              <p:par>
                                <p:cTn id="16" presetID="1" presetClass="exit" presetSubtype="0" fill="hold" grpId="0" nodeType="withEffect">
                                  <p:stCondLst>
                                    <p:cond delay="0"/>
                                  </p:stCondLst>
                                  <p:childTnLst>
                                    <p:set>
                                      <p:cBhvr>
                                        <p:cTn id="17" dur="1" fill="hold">
                                          <p:stCondLst>
                                            <p:cond delay="0"/>
                                          </p:stCondLst>
                                        </p:cTn>
                                        <p:tgtEl>
                                          <p:spTgt spid="37"/>
                                        </p:tgtEl>
                                        <p:attrNameLst>
                                          <p:attrName>style.visibility</p:attrName>
                                        </p:attrNameLst>
                                      </p:cBhvr>
                                      <p:to>
                                        <p:strVal val="hidden"/>
                                      </p:to>
                                    </p:set>
                                  </p:childTnLst>
                                </p:cTn>
                              </p:par>
                              <p:par>
                                <p:cTn id="18" presetID="1" presetClass="exit" presetSubtype="0" fill="hold" grpId="0" nodeType="withEffect">
                                  <p:stCondLst>
                                    <p:cond delay="0"/>
                                  </p:stCondLst>
                                  <p:childTnLst>
                                    <p:set>
                                      <p:cBhvr>
                                        <p:cTn id="19" dur="1" fill="hold">
                                          <p:stCondLst>
                                            <p:cond delay="0"/>
                                          </p:stCondLst>
                                        </p:cTn>
                                        <p:tgtEl>
                                          <p:spTgt spid="38"/>
                                        </p:tgtEl>
                                        <p:attrNameLst>
                                          <p:attrName>style.visibility</p:attrName>
                                        </p:attrNameLst>
                                      </p:cBhvr>
                                      <p:to>
                                        <p:strVal val="hidden"/>
                                      </p:to>
                                    </p:set>
                                  </p:childTnLst>
                                </p:cTn>
                              </p:par>
                              <p:par>
                                <p:cTn id="20" presetID="1" presetClass="entr" presetSubtype="0"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childTnLst>
                                </p:cTn>
                              </p:par>
                            </p:childTnLst>
                          </p:cTn>
                        </p:par>
                        <p:par>
                          <p:cTn id="22" fill="hold">
                            <p:stCondLst>
                              <p:cond delay="1000"/>
                            </p:stCondLst>
                            <p:childTnLst>
                              <p:par>
                                <p:cTn id="23" presetID="1" presetClass="entr" presetSubtype="0" fill="hold" nodeType="afterEffect">
                                  <p:stCondLst>
                                    <p:cond delay="0"/>
                                  </p:stCondLst>
                                  <p:childTnLst>
                                    <p:set>
                                      <p:cBhvr>
                                        <p:cTn id="24" dur="1" fill="hold">
                                          <p:stCondLst>
                                            <p:cond delay="0"/>
                                          </p:stCondLst>
                                        </p:cTn>
                                        <p:tgtEl>
                                          <p:spTgt spid="6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4"/>
                                        </p:tgtEl>
                                        <p:attrNameLst>
                                          <p:attrName>style.visibility</p:attrName>
                                        </p:attrNameLst>
                                      </p:cBhvr>
                                      <p:to>
                                        <p:strVal val="visible"/>
                                      </p:to>
                                    </p:set>
                                  </p:childTnLst>
                                </p:cTn>
                              </p:par>
                            </p:childTnLst>
                          </p:cTn>
                        </p:par>
                        <p:par>
                          <p:cTn id="27" fill="hold">
                            <p:stCondLst>
                              <p:cond delay="1000"/>
                            </p:stCondLst>
                            <p:childTnLst>
                              <p:par>
                                <p:cTn id="28" presetID="1" presetClass="entr" presetSubtype="0"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left)">
                                      <p:cBhvr>
                                        <p:cTn id="36" dur="1000"/>
                                        <p:tgtEl>
                                          <p:spTgt spid="24"/>
                                        </p:tgtEl>
                                      </p:cBhvr>
                                    </p:animEffect>
                                  </p:childTnLst>
                                </p:cTn>
                              </p:par>
                              <p:par>
                                <p:cTn id="37" presetID="1" presetClass="exit"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34"/>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par>
                          <p:cTn id="43" fill="hold">
                            <p:stCondLst>
                              <p:cond delay="1000"/>
                            </p:stCondLst>
                            <p:childTnLst>
                              <p:par>
                                <p:cTn id="44" presetID="1" presetClass="entr" presetSubtype="0" fill="hold" nodeType="afterEffect">
                                  <p:stCondLst>
                                    <p:cond delay="0"/>
                                  </p:stCondLst>
                                  <p:childTnLst>
                                    <p:set>
                                      <p:cBhvr>
                                        <p:cTn id="45" dur="1" fill="hold">
                                          <p:stCondLst>
                                            <p:cond delay="0"/>
                                          </p:stCondLst>
                                        </p:cTn>
                                        <p:tgtEl>
                                          <p:spTgt spid="40"/>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47"/>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9"/>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13"/>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53"/>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7" grpId="0" animBg="1"/>
      <p:bldP spid="38" grpId="0" animBg="1"/>
      <p:bldP spid="47" grpId="0"/>
      <p:bldP spid="64" grpId="0"/>
      <p:bldP spid="6" grpId="0"/>
      <p:bldP spid="7" grpId="0"/>
      <p:bldP spid="13" grpId="0"/>
      <p:bldP spid="5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rotWithShape="1">
          <a:blip r:embed="rId3">
            <a:extLst>
              <a:ext uri="{28A0092B-C50C-407E-A947-70E740481C1C}">
                <a14:useLocalDpi xmlns:a14="http://schemas.microsoft.com/office/drawing/2010/main" val="0"/>
              </a:ext>
            </a:extLst>
          </a:blip>
          <a:srcRect l="1516" t="26764" r="1866" b="2452"/>
          <a:stretch/>
        </p:blipFill>
        <p:spPr>
          <a:xfrm>
            <a:off x="1183341" y="803285"/>
            <a:ext cx="7089290" cy="3564319"/>
          </a:xfrm>
          <a:prstGeom prst="rect">
            <a:avLst/>
          </a:prstGeom>
        </p:spPr>
      </p:pic>
      <p:pic>
        <p:nvPicPr>
          <p:cNvPr id="25" name="Picture 24"/>
          <p:cNvPicPr>
            <a:picLocks noChangeAspect="1"/>
          </p:cNvPicPr>
          <p:nvPr/>
        </p:nvPicPr>
        <p:blipFill rotWithShape="1">
          <a:blip r:embed="rId4">
            <a:extLst>
              <a:ext uri="{28A0092B-C50C-407E-A947-70E740481C1C}">
                <a14:useLocalDpi xmlns:a14="http://schemas.microsoft.com/office/drawing/2010/main" val="0"/>
              </a:ext>
            </a:extLst>
          </a:blip>
          <a:srcRect l="4069" t="54390" r="4166" b="29614"/>
          <a:stretch/>
        </p:blipFill>
        <p:spPr>
          <a:xfrm>
            <a:off x="1376979" y="2205318"/>
            <a:ext cx="6712772" cy="796066"/>
          </a:xfrm>
          <a:prstGeom prst="rect">
            <a:avLst/>
          </a:prstGeom>
        </p:spPr>
      </p:pic>
      <p:pic>
        <p:nvPicPr>
          <p:cNvPr id="24" name="Picture 23"/>
          <p:cNvPicPr>
            <a:picLocks noChangeAspect="1"/>
          </p:cNvPicPr>
          <p:nvPr/>
        </p:nvPicPr>
        <p:blipFill rotWithShape="1">
          <a:blip r:embed="rId5">
            <a:extLst>
              <a:ext uri="{28A0092B-C50C-407E-A947-70E740481C1C}">
                <a14:useLocalDpi xmlns:a14="http://schemas.microsoft.com/office/drawing/2010/main" val="0"/>
              </a:ext>
            </a:extLst>
          </a:blip>
          <a:srcRect l="4264" t="30071" r="4412" b="37637"/>
          <a:stretch/>
        </p:blipFill>
        <p:spPr>
          <a:xfrm>
            <a:off x="1387735" y="978946"/>
            <a:ext cx="6680499" cy="1624405"/>
          </a:xfrm>
          <a:prstGeom prst="rect">
            <a:avLst/>
          </a:prstGeom>
        </p:spPr>
      </p:pic>
      <p:pic>
        <p:nvPicPr>
          <p:cNvPr id="17" name="Content Placeholder 3"/>
          <p:cNvPicPr>
            <a:picLocks noGrp="1" noChangeAspect="1"/>
          </p:cNvPicPr>
          <p:nvPr>
            <p:ph idx="1"/>
          </p:nvPr>
        </p:nvPicPr>
        <p:blipFill rotWithShape="1">
          <a:blip r:embed="rId6">
            <a:extLst>
              <a:ext uri="{28A0092B-C50C-407E-A947-70E740481C1C}">
                <a14:useLocalDpi xmlns:a14="http://schemas.microsoft.com/office/drawing/2010/main" val="0"/>
              </a:ext>
            </a:extLst>
          </a:blip>
          <a:srcRect r="91442"/>
          <a:stretch/>
        </p:blipFill>
        <p:spPr>
          <a:xfrm>
            <a:off x="498104" y="813916"/>
            <a:ext cx="657940" cy="3992380"/>
          </a:xfrm>
        </p:spPr>
      </p:pic>
      <p:pic>
        <p:nvPicPr>
          <p:cNvPr id="31" name="Content Placeholder 3"/>
          <p:cNvPicPr>
            <a:picLocks noChangeAspect="1"/>
          </p:cNvPicPr>
          <p:nvPr/>
        </p:nvPicPr>
        <p:blipFill rotWithShape="1">
          <a:blip r:embed="rId6">
            <a:extLst>
              <a:ext uri="{28A0092B-C50C-407E-A947-70E740481C1C}">
                <a14:useLocalDpi xmlns:a14="http://schemas.microsoft.com/office/drawing/2010/main" val="0"/>
              </a:ext>
            </a:extLst>
          </a:blip>
          <a:srcRect l="69243" t="1709" r="871" b="64523"/>
          <a:stretch/>
        </p:blipFill>
        <p:spPr>
          <a:xfrm>
            <a:off x="5920756" y="864195"/>
            <a:ext cx="2297723" cy="1348154"/>
          </a:xfrm>
          <a:prstGeom prst="rect">
            <a:avLst/>
          </a:prstGeom>
        </p:spPr>
      </p:pic>
      <p:pic>
        <p:nvPicPr>
          <p:cNvPr id="32" name="Content Placeholder 3"/>
          <p:cNvPicPr>
            <a:picLocks noChangeAspect="1"/>
          </p:cNvPicPr>
          <p:nvPr/>
        </p:nvPicPr>
        <p:blipFill rotWithShape="1">
          <a:blip r:embed="rId6">
            <a:extLst>
              <a:ext uri="{28A0092B-C50C-407E-A947-70E740481C1C}">
                <a14:useLocalDpi xmlns:a14="http://schemas.microsoft.com/office/drawing/2010/main" val="0"/>
              </a:ext>
            </a:extLst>
          </a:blip>
          <a:srcRect t="88780"/>
          <a:stretch/>
        </p:blipFill>
        <p:spPr>
          <a:xfrm>
            <a:off x="584181" y="4401808"/>
            <a:ext cx="7645420" cy="447957"/>
          </a:xfrm>
          <a:prstGeom prst="rect">
            <a:avLst/>
          </a:prstGeom>
        </p:spPr>
      </p:pic>
      <p:sp>
        <p:nvSpPr>
          <p:cNvPr id="2" name="Title 1"/>
          <p:cNvSpPr>
            <a:spLocks noGrp="1"/>
          </p:cNvSpPr>
          <p:nvPr>
            <p:ph type="title"/>
          </p:nvPr>
        </p:nvSpPr>
        <p:spPr/>
        <p:txBody>
          <a:bodyPr/>
          <a:lstStyle/>
          <a:p>
            <a:r>
              <a:rPr lang="en-US" sz="4400" b="1" dirty="0" smtClean="0"/>
              <a:t>Results </a:t>
            </a:r>
            <a:r>
              <a:rPr lang="mr-IN" sz="4400" b="1" dirty="0" smtClean="0"/>
              <a:t>–</a:t>
            </a:r>
            <a:r>
              <a:rPr lang="en-US" sz="4400" b="1" dirty="0" smtClean="0"/>
              <a:t> PUF Evaluation Latency</a:t>
            </a:r>
            <a:endParaRPr lang="en-US" sz="4400" b="1" dirty="0"/>
          </a:p>
        </p:txBody>
      </p:sp>
      <p:pic>
        <p:nvPicPr>
          <p:cNvPr id="27" name="Picture 26"/>
          <p:cNvPicPr>
            <a:picLocks noChangeAspect="1"/>
          </p:cNvPicPr>
          <p:nvPr/>
        </p:nvPicPr>
        <p:blipFill rotWithShape="1">
          <a:blip r:embed="rId7">
            <a:extLst>
              <a:ext uri="{28A0092B-C50C-407E-A947-70E740481C1C}">
                <a14:useLocalDpi xmlns:a14="http://schemas.microsoft.com/office/drawing/2010/main" val="0"/>
              </a:ext>
            </a:extLst>
          </a:blip>
          <a:srcRect t="92647" b="4412"/>
          <a:stretch/>
        </p:blipFill>
        <p:spPr>
          <a:xfrm>
            <a:off x="1072453" y="4120179"/>
            <a:ext cx="7315200" cy="161366"/>
          </a:xfrm>
          <a:prstGeom prst="rect">
            <a:avLst/>
          </a:prstGeom>
        </p:spPr>
      </p:pic>
      <p:sp>
        <p:nvSpPr>
          <p:cNvPr id="35" name="Rectangle 34"/>
          <p:cNvSpPr/>
          <p:nvPr/>
        </p:nvSpPr>
        <p:spPr>
          <a:xfrm>
            <a:off x="5949234" y="1300464"/>
            <a:ext cx="2232240" cy="1828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5949234" y="1490786"/>
            <a:ext cx="2232240" cy="1828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Arrow Connector 39"/>
          <p:cNvCxnSpPr/>
          <p:nvPr/>
        </p:nvCxnSpPr>
        <p:spPr>
          <a:xfrm>
            <a:off x="3281116" y="1338187"/>
            <a:ext cx="180622" cy="321518"/>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2493118" y="987265"/>
            <a:ext cx="2307491" cy="369332"/>
          </a:xfrm>
          <a:prstGeom prst="rect">
            <a:avLst/>
          </a:prstGeom>
          <a:noFill/>
        </p:spPr>
        <p:txBody>
          <a:bodyPr wrap="none" rtlCol="0">
            <a:spAutoFit/>
          </a:bodyPr>
          <a:lstStyle/>
          <a:p>
            <a:r>
              <a:rPr lang="en-US" dirty="0"/>
              <a:t>8</a:t>
            </a:r>
            <a:r>
              <a:rPr lang="en-US" dirty="0" smtClean="0"/>
              <a:t>KiB memory segment</a:t>
            </a:r>
            <a:endParaRPr lang="en-US" dirty="0"/>
          </a:p>
        </p:txBody>
      </p:sp>
      <p:sp>
        <p:nvSpPr>
          <p:cNvPr id="48" name="TextBox 47"/>
          <p:cNvSpPr txBox="1"/>
          <p:nvPr/>
        </p:nvSpPr>
        <p:spPr>
          <a:xfrm>
            <a:off x="1213411" y="1958952"/>
            <a:ext cx="2424510" cy="369332"/>
          </a:xfrm>
          <a:prstGeom prst="rect">
            <a:avLst/>
          </a:prstGeom>
          <a:noFill/>
        </p:spPr>
        <p:txBody>
          <a:bodyPr wrap="none" rtlCol="0">
            <a:spAutoFit/>
          </a:bodyPr>
          <a:lstStyle/>
          <a:p>
            <a:r>
              <a:rPr lang="en-US" dirty="0" smtClean="0"/>
              <a:t>64KiB memory segment</a:t>
            </a:r>
            <a:endParaRPr lang="en-US" dirty="0"/>
          </a:p>
        </p:txBody>
      </p:sp>
      <p:cxnSp>
        <p:nvCxnSpPr>
          <p:cNvPr id="54" name="Straight Arrow Connector 53"/>
          <p:cNvCxnSpPr/>
          <p:nvPr/>
        </p:nvCxnSpPr>
        <p:spPr>
          <a:xfrm>
            <a:off x="2425666" y="2286339"/>
            <a:ext cx="476925" cy="170913"/>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2120891" y="7420409"/>
            <a:ext cx="4572000" cy="1200329"/>
          </a:xfrm>
          <a:prstGeom prst="rect">
            <a:avLst/>
          </a:prstGeom>
        </p:spPr>
        <p:txBody>
          <a:bodyPr>
            <a:spAutoFit/>
          </a:bodyPr>
          <a:lstStyle/>
          <a:p>
            <a:r>
              <a:rPr lang="en-US" b="1" dirty="0">
                <a:latin typeface="Cambria" charset="0"/>
                <a:ea typeface="Cambria" charset="0"/>
                <a:cs typeface="Cambria" charset="0"/>
              </a:rPr>
              <a:t>Can evaluate a DRAM Latency PUF (88ms) orders of magnitudes </a:t>
            </a:r>
            <a:r>
              <a:rPr lang="en-US" b="1" dirty="0">
                <a:solidFill>
                  <a:schemeClr val="accent6"/>
                </a:solidFill>
                <a:latin typeface="Cambria" charset="0"/>
                <a:ea typeface="Cambria" charset="0"/>
                <a:cs typeface="Cambria" charset="0"/>
              </a:rPr>
              <a:t>faster</a:t>
            </a:r>
            <a:r>
              <a:rPr lang="en-US" b="1" dirty="0">
                <a:latin typeface="Cambria" charset="0"/>
                <a:ea typeface="Cambria" charset="0"/>
                <a:cs typeface="Cambria" charset="0"/>
              </a:rPr>
              <a:t> </a:t>
            </a:r>
            <a:r>
              <a:rPr lang="en-US" b="1" dirty="0">
                <a:solidFill>
                  <a:schemeClr val="accent6"/>
                </a:solidFill>
                <a:latin typeface="Cambria" charset="0"/>
                <a:ea typeface="Cambria" charset="0"/>
                <a:cs typeface="Cambria" charset="0"/>
              </a:rPr>
              <a:t>(152x/1426x at 55</a:t>
            </a:r>
            <a:r>
              <a:rPr lang="en-US" b="1" dirty="0">
                <a:solidFill>
                  <a:srgbClr val="70AD47"/>
                </a:solidFill>
                <a:latin typeface="Cambria" charset="0"/>
                <a:ea typeface="Cambria" charset="0"/>
                <a:cs typeface="Cambria" charset="0"/>
              </a:rPr>
              <a:t>°</a:t>
            </a:r>
            <a:r>
              <a:rPr lang="en-US" b="1" dirty="0">
                <a:solidFill>
                  <a:schemeClr val="accent6"/>
                </a:solidFill>
                <a:latin typeface="Cambria" charset="0"/>
                <a:ea typeface="Cambria" charset="0"/>
                <a:cs typeface="Cambria" charset="0"/>
              </a:rPr>
              <a:t>C/70</a:t>
            </a:r>
            <a:r>
              <a:rPr lang="en-US" b="1" dirty="0">
                <a:solidFill>
                  <a:srgbClr val="70AD47"/>
                </a:solidFill>
                <a:latin typeface="Cambria" charset="0"/>
                <a:ea typeface="Cambria" charset="0"/>
                <a:cs typeface="Cambria" charset="0"/>
              </a:rPr>
              <a:t>°</a:t>
            </a:r>
            <a:r>
              <a:rPr lang="en-US" b="1" dirty="0">
                <a:solidFill>
                  <a:schemeClr val="accent6"/>
                </a:solidFill>
                <a:latin typeface="Cambria" charset="0"/>
                <a:ea typeface="Cambria" charset="0"/>
                <a:cs typeface="Cambria" charset="0"/>
              </a:rPr>
              <a:t>C) </a:t>
            </a:r>
            <a:r>
              <a:rPr lang="en-US" b="1" dirty="0">
                <a:latin typeface="Cambria" charset="0"/>
                <a:ea typeface="Cambria" charset="0"/>
                <a:cs typeface="Cambria" charset="0"/>
              </a:rPr>
              <a:t>than the prior best DRAM PUF with the </a:t>
            </a:r>
            <a:r>
              <a:rPr lang="en-US" b="1" dirty="0">
                <a:solidFill>
                  <a:srgbClr val="7030A0"/>
                </a:solidFill>
                <a:latin typeface="Cambria" charset="0"/>
                <a:ea typeface="Cambria" charset="0"/>
                <a:cs typeface="Cambria" charset="0"/>
              </a:rPr>
              <a:t>same memory segment size</a:t>
            </a:r>
          </a:p>
        </p:txBody>
      </p:sp>
      <p:sp>
        <p:nvSpPr>
          <p:cNvPr id="43" name="Rectangle 42"/>
          <p:cNvSpPr/>
          <p:nvPr/>
        </p:nvSpPr>
        <p:spPr>
          <a:xfrm>
            <a:off x="584181" y="4885295"/>
            <a:ext cx="3096553" cy="461665"/>
          </a:xfrm>
          <a:prstGeom prst="rect">
            <a:avLst/>
          </a:prstGeom>
        </p:spPr>
        <p:txBody>
          <a:bodyPr wrap="none">
            <a:spAutoFit/>
          </a:bodyPr>
          <a:lstStyle/>
          <a:p>
            <a:r>
              <a:rPr lang="en-US" sz="2400" b="1" dirty="0">
                <a:latin typeface="Cambria" charset="0"/>
                <a:ea typeface="Cambria" charset="0"/>
                <a:cs typeface="Cambria" charset="0"/>
              </a:rPr>
              <a:t>DRAM latency PUF is</a:t>
            </a:r>
          </a:p>
        </p:txBody>
      </p:sp>
      <p:sp>
        <p:nvSpPr>
          <p:cNvPr id="45" name="Rectangle 44"/>
          <p:cNvSpPr/>
          <p:nvPr/>
        </p:nvSpPr>
        <p:spPr>
          <a:xfrm>
            <a:off x="1068571" y="5349635"/>
            <a:ext cx="4541756" cy="400110"/>
          </a:xfrm>
          <a:prstGeom prst="rect">
            <a:avLst/>
          </a:prstGeom>
        </p:spPr>
        <p:txBody>
          <a:bodyPr wrap="none">
            <a:spAutoFit/>
          </a:bodyPr>
          <a:lstStyle/>
          <a:p>
            <a:r>
              <a:rPr lang="en-US" sz="2000" b="1" dirty="0" smtClean="0">
                <a:latin typeface="Cambria" charset="0"/>
                <a:ea typeface="Cambria" charset="0"/>
                <a:cs typeface="Cambria" charset="0"/>
              </a:rPr>
              <a:t>1. Fast </a:t>
            </a:r>
            <a:r>
              <a:rPr lang="en-US" sz="2000" b="1" dirty="0">
                <a:latin typeface="Cambria" charset="0"/>
                <a:ea typeface="Cambria" charset="0"/>
                <a:cs typeface="Cambria" charset="0"/>
              </a:rPr>
              <a:t>and constant latency (</a:t>
            </a:r>
            <a:r>
              <a:rPr lang="en-US" sz="2000" b="1" dirty="0">
                <a:solidFill>
                  <a:schemeClr val="accent5"/>
                </a:solidFill>
                <a:latin typeface="Cambria" charset="0"/>
                <a:ea typeface="Cambria" charset="0"/>
                <a:cs typeface="Cambria" charset="0"/>
              </a:rPr>
              <a:t>88.2ms</a:t>
            </a:r>
            <a:r>
              <a:rPr lang="en-US" sz="2000" b="1" dirty="0">
                <a:latin typeface="Cambria" charset="0"/>
                <a:ea typeface="Cambria" charset="0"/>
                <a:cs typeface="Cambria" charset="0"/>
              </a:rPr>
              <a:t>)</a:t>
            </a:r>
          </a:p>
        </p:txBody>
      </p:sp>
      <p:cxnSp>
        <p:nvCxnSpPr>
          <p:cNvPr id="51" name="Straight Arrow Connector 50"/>
          <p:cNvCxnSpPr/>
          <p:nvPr/>
        </p:nvCxnSpPr>
        <p:spPr>
          <a:xfrm>
            <a:off x="3777878" y="4036654"/>
            <a:ext cx="170757" cy="166386"/>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3092641" y="3716615"/>
            <a:ext cx="2307491" cy="369332"/>
          </a:xfrm>
          <a:prstGeom prst="rect">
            <a:avLst/>
          </a:prstGeom>
          <a:noFill/>
        </p:spPr>
        <p:txBody>
          <a:bodyPr wrap="square" rtlCol="0">
            <a:spAutoFit/>
          </a:bodyPr>
          <a:lstStyle/>
          <a:p>
            <a:r>
              <a:rPr lang="en-US" dirty="0"/>
              <a:t>8</a:t>
            </a:r>
            <a:r>
              <a:rPr lang="en-US" dirty="0" smtClean="0"/>
              <a:t>KiB memory segment</a:t>
            </a:r>
            <a:endParaRPr lang="en-US" dirty="0"/>
          </a:p>
        </p:txBody>
      </p:sp>
      <p:cxnSp>
        <p:nvCxnSpPr>
          <p:cNvPr id="55" name="Straight Arrow Connector 54"/>
          <p:cNvCxnSpPr/>
          <p:nvPr/>
        </p:nvCxnSpPr>
        <p:spPr>
          <a:xfrm>
            <a:off x="1428750" y="2357438"/>
            <a:ext cx="2" cy="1814512"/>
          </a:xfrm>
          <a:prstGeom prst="straightConnector1">
            <a:avLst/>
          </a:prstGeom>
          <a:ln w="47625">
            <a:headEnd type="triangle"/>
            <a:tailEnd type="triangle"/>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1428750" y="3001384"/>
            <a:ext cx="1029449" cy="461665"/>
          </a:xfrm>
          <a:prstGeom prst="rect">
            <a:avLst/>
          </a:prstGeom>
          <a:noFill/>
        </p:spPr>
        <p:txBody>
          <a:bodyPr wrap="none" rtlCol="0">
            <a:spAutoFit/>
          </a:bodyPr>
          <a:lstStyle/>
          <a:p>
            <a:r>
              <a:rPr lang="en-US" sz="2400" b="1" i="1" dirty="0" smtClean="0"/>
              <a:t>869.8</a:t>
            </a:r>
            <a:r>
              <a:rPr lang="en-US" sz="2400" b="1" dirty="0" smtClean="0"/>
              <a:t>x</a:t>
            </a:r>
            <a:endParaRPr lang="en-US" sz="2400" b="1" dirty="0"/>
          </a:p>
        </p:txBody>
      </p:sp>
      <p:cxnSp>
        <p:nvCxnSpPr>
          <p:cNvPr id="58" name="Straight Arrow Connector 57"/>
          <p:cNvCxnSpPr/>
          <p:nvPr/>
        </p:nvCxnSpPr>
        <p:spPr>
          <a:xfrm>
            <a:off x="7994669" y="2924869"/>
            <a:ext cx="6331" cy="1247081"/>
          </a:xfrm>
          <a:prstGeom prst="straightConnector1">
            <a:avLst/>
          </a:prstGeom>
          <a:ln w="47625">
            <a:headEnd type="triangle"/>
            <a:tailEnd type="triangle"/>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6965220" y="3293733"/>
            <a:ext cx="1029449" cy="461665"/>
          </a:xfrm>
          <a:prstGeom prst="rect">
            <a:avLst/>
          </a:prstGeom>
          <a:noFill/>
        </p:spPr>
        <p:txBody>
          <a:bodyPr wrap="none" rtlCol="0">
            <a:spAutoFit/>
          </a:bodyPr>
          <a:lstStyle/>
          <a:p>
            <a:r>
              <a:rPr lang="en-US" sz="2400" b="1" i="1" dirty="0" smtClean="0"/>
              <a:t>108.9</a:t>
            </a:r>
            <a:r>
              <a:rPr lang="en-US" sz="2400" b="1" dirty="0" smtClean="0"/>
              <a:t>x</a:t>
            </a:r>
            <a:endParaRPr lang="en-US" sz="2400" b="1" dirty="0"/>
          </a:p>
        </p:txBody>
      </p:sp>
    </p:spTree>
    <p:extLst>
      <p:ext uri="{BB962C8B-B14F-4D97-AF65-F5344CB8AC3E}">
        <p14:creationId xmlns:p14="http://schemas.microsoft.com/office/powerpoint/2010/main" val="1699230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1000"/>
                                        <p:tgtEl>
                                          <p:spTgt spid="25"/>
                                        </p:tgtEl>
                                      </p:cBhvr>
                                    </p:animEffect>
                                  </p:child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6" grpId="0"/>
      <p:bldP spid="6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rotWithShape="1">
          <a:blip r:embed="rId3">
            <a:extLst>
              <a:ext uri="{28A0092B-C50C-407E-A947-70E740481C1C}">
                <a14:useLocalDpi xmlns:a14="http://schemas.microsoft.com/office/drawing/2010/main" val="0"/>
              </a:ext>
            </a:extLst>
          </a:blip>
          <a:srcRect l="1516" t="26764" r="1866" b="2452"/>
          <a:stretch/>
        </p:blipFill>
        <p:spPr>
          <a:xfrm>
            <a:off x="1183341" y="803285"/>
            <a:ext cx="7089290" cy="3564319"/>
          </a:xfrm>
          <a:prstGeom prst="rect">
            <a:avLst/>
          </a:prstGeom>
        </p:spPr>
      </p:pic>
      <p:pic>
        <p:nvPicPr>
          <p:cNvPr id="25" name="Picture 24"/>
          <p:cNvPicPr>
            <a:picLocks noChangeAspect="1"/>
          </p:cNvPicPr>
          <p:nvPr/>
        </p:nvPicPr>
        <p:blipFill rotWithShape="1">
          <a:blip r:embed="rId4">
            <a:extLst>
              <a:ext uri="{28A0092B-C50C-407E-A947-70E740481C1C}">
                <a14:useLocalDpi xmlns:a14="http://schemas.microsoft.com/office/drawing/2010/main" val="0"/>
              </a:ext>
            </a:extLst>
          </a:blip>
          <a:srcRect l="4069" t="54390" r="4166" b="29614"/>
          <a:stretch/>
        </p:blipFill>
        <p:spPr>
          <a:xfrm>
            <a:off x="1376979" y="2205318"/>
            <a:ext cx="6712772" cy="796066"/>
          </a:xfrm>
          <a:prstGeom prst="rect">
            <a:avLst/>
          </a:prstGeom>
        </p:spPr>
      </p:pic>
      <p:pic>
        <p:nvPicPr>
          <p:cNvPr id="24" name="Picture 23"/>
          <p:cNvPicPr>
            <a:picLocks noChangeAspect="1"/>
          </p:cNvPicPr>
          <p:nvPr/>
        </p:nvPicPr>
        <p:blipFill rotWithShape="1">
          <a:blip r:embed="rId5">
            <a:extLst>
              <a:ext uri="{28A0092B-C50C-407E-A947-70E740481C1C}">
                <a14:useLocalDpi xmlns:a14="http://schemas.microsoft.com/office/drawing/2010/main" val="0"/>
              </a:ext>
            </a:extLst>
          </a:blip>
          <a:srcRect l="4264" t="30071" r="4412" b="37637"/>
          <a:stretch/>
        </p:blipFill>
        <p:spPr>
          <a:xfrm>
            <a:off x="1387735" y="978946"/>
            <a:ext cx="6680499" cy="1624405"/>
          </a:xfrm>
          <a:prstGeom prst="rect">
            <a:avLst/>
          </a:prstGeom>
        </p:spPr>
      </p:pic>
      <p:pic>
        <p:nvPicPr>
          <p:cNvPr id="17" name="Content Placeholder 3"/>
          <p:cNvPicPr>
            <a:picLocks noGrp="1" noChangeAspect="1"/>
          </p:cNvPicPr>
          <p:nvPr>
            <p:ph idx="1"/>
          </p:nvPr>
        </p:nvPicPr>
        <p:blipFill rotWithShape="1">
          <a:blip r:embed="rId6">
            <a:extLst>
              <a:ext uri="{28A0092B-C50C-407E-A947-70E740481C1C}">
                <a14:useLocalDpi xmlns:a14="http://schemas.microsoft.com/office/drawing/2010/main" val="0"/>
              </a:ext>
            </a:extLst>
          </a:blip>
          <a:srcRect r="91442"/>
          <a:stretch/>
        </p:blipFill>
        <p:spPr>
          <a:xfrm>
            <a:off x="498104" y="813916"/>
            <a:ext cx="657940" cy="3992380"/>
          </a:xfrm>
        </p:spPr>
      </p:pic>
      <p:pic>
        <p:nvPicPr>
          <p:cNvPr id="31" name="Content Placeholder 3"/>
          <p:cNvPicPr>
            <a:picLocks noChangeAspect="1"/>
          </p:cNvPicPr>
          <p:nvPr/>
        </p:nvPicPr>
        <p:blipFill rotWithShape="1">
          <a:blip r:embed="rId6">
            <a:extLst>
              <a:ext uri="{28A0092B-C50C-407E-A947-70E740481C1C}">
                <a14:useLocalDpi xmlns:a14="http://schemas.microsoft.com/office/drawing/2010/main" val="0"/>
              </a:ext>
            </a:extLst>
          </a:blip>
          <a:srcRect l="69243" t="1709" r="871" b="64523"/>
          <a:stretch/>
        </p:blipFill>
        <p:spPr>
          <a:xfrm>
            <a:off x="5920756" y="864195"/>
            <a:ext cx="2297723" cy="1348154"/>
          </a:xfrm>
          <a:prstGeom prst="rect">
            <a:avLst/>
          </a:prstGeom>
        </p:spPr>
      </p:pic>
      <p:pic>
        <p:nvPicPr>
          <p:cNvPr id="32" name="Content Placeholder 3"/>
          <p:cNvPicPr>
            <a:picLocks noChangeAspect="1"/>
          </p:cNvPicPr>
          <p:nvPr/>
        </p:nvPicPr>
        <p:blipFill rotWithShape="1">
          <a:blip r:embed="rId6">
            <a:extLst>
              <a:ext uri="{28A0092B-C50C-407E-A947-70E740481C1C}">
                <a14:useLocalDpi xmlns:a14="http://schemas.microsoft.com/office/drawing/2010/main" val="0"/>
              </a:ext>
            </a:extLst>
          </a:blip>
          <a:srcRect t="88780"/>
          <a:stretch/>
        </p:blipFill>
        <p:spPr>
          <a:xfrm>
            <a:off x="584181" y="4401808"/>
            <a:ext cx="7645420" cy="447957"/>
          </a:xfrm>
          <a:prstGeom prst="rect">
            <a:avLst/>
          </a:prstGeom>
        </p:spPr>
      </p:pic>
      <p:sp>
        <p:nvSpPr>
          <p:cNvPr id="2" name="Title 1"/>
          <p:cNvSpPr>
            <a:spLocks noGrp="1"/>
          </p:cNvSpPr>
          <p:nvPr>
            <p:ph type="title"/>
          </p:nvPr>
        </p:nvSpPr>
        <p:spPr/>
        <p:txBody>
          <a:bodyPr/>
          <a:lstStyle/>
          <a:p>
            <a:r>
              <a:rPr lang="en-US" sz="4400" b="1" dirty="0" smtClean="0"/>
              <a:t>Results </a:t>
            </a:r>
            <a:r>
              <a:rPr lang="mr-IN" sz="4400" b="1" dirty="0" smtClean="0"/>
              <a:t>–</a:t>
            </a:r>
            <a:r>
              <a:rPr lang="en-US" sz="4400" b="1" dirty="0" smtClean="0"/>
              <a:t> PUF Evaluation Latency</a:t>
            </a:r>
            <a:endParaRPr lang="en-US" sz="4400" b="1" dirty="0"/>
          </a:p>
        </p:txBody>
      </p:sp>
      <p:pic>
        <p:nvPicPr>
          <p:cNvPr id="27" name="Picture 26"/>
          <p:cNvPicPr>
            <a:picLocks noChangeAspect="1"/>
          </p:cNvPicPr>
          <p:nvPr/>
        </p:nvPicPr>
        <p:blipFill rotWithShape="1">
          <a:blip r:embed="rId7">
            <a:extLst>
              <a:ext uri="{28A0092B-C50C-407E-A947-70E740481C1C}">
                <a14:useLocalDpi xmlns:a14="http://schemas.microsoft.com/office/drawing/2010/main" val="0"/>
              </a:ext>
            </a:extLst>
          </a:blip>
          <a:srcRect t="92647" b="4412"/>
          <a:stretch/>
        </p:blipFill>
        <p:spPr>
          <a:xfrm>
            <a:off x="1072453" y="4120179"/>
            <a:ext cx="7315200" cy="161366"/>
          </a:xfrm>
          <a:prstGeom prst="rect">
            <a:avLst/>
          </a:prstGeom>
        </p:spPr>
      </p:pic>
      <p:sp>
        <p:nvSpPr>
          <p:cNvPr id="35" name="Rectangle 34"/>
          <p:cNvSpPr/>
          <p:nvPr/>
        </p:nvSpPr>
        <p:spPr>
          <a:xfrm>
            <a:off x="5949234" y="1300464"/>
            <a:ext cx="2232240" cy="1828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5949234" y="1490786"/>
            <a:ext cx="2232240" cy="1828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Arrow Connector 39"/>
          <p:cNvCxnSpPr/>
          <p:nvPr/>
        </p:nvCxnSpPr>
        <p:spPr>
          <a:xfrm>
            <a:off x="3281116" y="1338187"/>
            <a:ext cx="180622" cy="321518"/>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2493118" y="987265"/>
            <a:ext cx="2307491" cy="369332"/>
          </a:xfrm>
          <a:prstGeom prst="rect">
            <a:avLst/>
          </a:prstGeom>
          <a:noFill/>
        </p:spPr>
        <p:txBody>
          <a:bodyPr wrap="none" rtlCol="0">
            <a:spAutoFit/>
          </a:bodyPr>
          <a:lstStyle/>
          <a:p>
            <a:r>
              <a:rPr lang="en-US" dirty="0"/>
              <a:t>8</a:t>
            </a:r>
            <a:r>
              <a:rPr lang="en-US" dirty="0" smtClean="0"/>
              <a:t>KiB memory segment</a:t>
            </a:r>
            <a:endParaRPr lang="en-US" dirty="0"/>
          </a:p>
        </p:txBody>
      </p:sp>
      <p:sp>
        <p:nvSpPr>
          <p:cNvPr id="48" name="TextBox 47"/>
          <p:cNvSpPr txBox="1"/>
          <p:nvPr/>
        </p:nvSpPr>
        <p:spPr>
          <a:xfrm>
            <a:off x="1213411" y="1958952"/>
            <a:ext cx="2424510" cy="369332"/>
          </a:xfrm>
          <a:prstGeom prst="rect">
            <a:avLst/>
          </a:prstGeom>
          <a:noFill/>
        </p:spPr>
        <p:txBody>
          <a:bodyPr wrap="none" rtlCol="0">
            <a:spAutoFit/>
          </a:bodyPr>
          <a:lstStyle/>
          <a:p>
            <a:r>
              <a:rPr lang="en-US" dirty="0" smtClean="0"/>
              <a:t>64KiB memory segment</a:t>
            </a:r>
            <a:endParaRPr lang="en-US" dirty="0"/>
          </a:p>
        </p:txBody>
      </p:sp>
      <p:cxnSp>
        <p:nvCxnSpPr>
          <p:cNvPr id="54" name="Straight Arrow Connector 53"/>
          <p:cNvCxnSpPr/>
          <p:nvPr/>
        </p:nvCxnSpPr>
        <p:spPr>
          <a:xfrm>
            <a:off x="2425666" y="2286339"/>
            <a:ext cx="476925" cy="170913"/>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2120891" y="7420409"/>
            <a:ext cx="4572000" cy="1200329"/>
          </a:xfrm>
          <a:prstGeom prst="rect">
            <a:avLst/>
          </a:prstGeom>
        </p:spPr>
        <p:txBody>
          <a:bodyPr>
            <a:spAutoFit/>
          </a:bodyPr>
          <a:lstStyle/>
          <a:p>
            <a:r>
              <a:rPr lang="en-US" b="1" dirty="0">
                <a:latin typeface="Cambria" charset="0"/>
                <a:ea typeface="Cambria" charset="0"/>
                <a:cs typeface="Cambria" charset="0"/>
              </a:rPr>
              <a:t>Can evaluate a DRAM Latency PUF (88ms) orders of magnitudes </a:t>
            </a:r>
            <a:r>
              <a:rPr lang="en-US" b="1" dirty="0">
                <a:solidFill>
                  <a:schemeClr val="accent6"/>
                </a:solidFill>
                <a:latin typeface="Cambria" charset="0"/>
                <a:ea typeface="Cambria" charset="0"/>
                <a:cs typeface="Cambria" charset="0"/>
              </a:rPr>
              <a:t>faster</a:t>
            </a:r>
            <a:r>
              <a:rPr lang="en-US" b="1" dirty="0">
                <a:latin typeface="Cambria" charset="0"/>
                <a:ea typeface="Cambria" charset="0"/>
                <a:cs typeface="Cambria" charset="0"/>
              </a:rPr>
              <a:t> </a:t>
            </a:r>
            <a:r>
              <a:rPr lang="en-US" b="1" dirty="0">
                <a:solidFill>
                  <a:schemeClr val="accent6"/>
                </a:solidFill>
                <a:latin typeface="Cambria" charset="0"/>
                <a:ea typeface="Cambria" charset="0"/>
                <a:cs typeface="Cambria" charset="0"/>
              </a:rPr>
              <a:t>(152x/1426x at 55</a:t>
            </a:r>
            <a:r>
              <a:rPr lang="en-US" b="1" dirty="0">
                <a:solidFill>
                  <a:srgbClr val="70AD47"/>
                </a:solidFill>
                <a:latin typeface="Cambria" charset="0"/>
                <a:ea typeface="Cambria" charset="0"/>
                <a:cs typeface="Cambria" charset="0"/>
              </a:rPr>
              <a:t>°</a:t>
            </a:r>
            <a:r>
              <a:rPr lang="en-US" b="1" dirty="0">
                <a:solidFill>
                  <a:schemeClr val="accent6"/>
                </a:solidFill>
                <a:latin typeface="Cambria" charset="0"/>
                <a:ea typeface="Cambria" charset="0"/>
                <a:cs typeface="Cambria" charset="0"/>
              </a:rPr>
              <a:t>C/70</a:t>
            </a:r>
            <a:r>
              <a:rPr lang="en-US" b="1" dirty="0">
                <a:solidFill>
                  <a:srgbClr val="70AD47"/>
                </a:solidFill>
                <a:latin typeface="Cambria" charset="0"/>
                <a:ea typeface="Cambria" charset="0"/>
                <a:cs typeface="Cambria" charset="0"/>
              </a:rPr>
              <a:t>°</a:t>
            </a:r>
            <a:r>
              <a:rPr lang="en-US" b="1" dirty="0">
                <a:solidFill>
                  <a:schemeClr val="accent6"/>
                </a:solidFill>
                <a:latin typeface="Cambria" charset="0"/>
                <a:ea typeface="Cambria" charset="0"/>
                <a:cs typeface="Cambria" charset="0"/>
              </a:rPr>
              <a:t>C) </a:t>
            </a:r>
            <a:r>
              <a:rPr lang="en-US" b="1" dirty="0">
                <a:latin typeface="Cambria" charset="0"/>
                <a:ea typeface="Cambria" charset="0"/>
                <a:cs typeface="Cambria" charset="0"/>
              </a:rPr>
              <a:t>than the prior best DRAM PUF with the </a:t>
            </a:r>
            <a:r>
              <a:rPr lang="en-US" b="1" dirty="0">
                <a:solidFill>
                  <a:srgbClr val="7030A0"/>
                </a:solidFill>
                <a:latin typeface="Cambria" charset="0"/>
                <a:ea typeface="Cambria" charset="0"/>
                <a:cs typeface="Cambria" charset="0"/>
              </a:rPr>
              <a:t>same memory segment size</a:t>
            </a:r>
          </a:p>
        </p:txBody>
      </p:sp>
      <p:sp>
        <p:nvSpPr>
          <p:cNvPr id="43" name="Rectangle 42"/>
          <p:cNvSpPr/>
          <p:nvPr/>
        </p:nvSpPr>
        <p:spPr>
          <a:xfrm>
            <a:off x="584181" y="4885295"/>
            <a:ext cx="3096553" cy="461665"/>
          </a:xfrm>
          <a:prstGeom prst="rect">
            <a:avLst/>
          </a:prstGeom>
        </p:spPr>
        <p:txBody>
          <a:bodyPr wrap="none">
            <a:spAutoFit/>
          </a:bodyPr>
          <a:lstStyle/>
          <a:p>
            <a:r>
              <a:rPr lang="en-US" sz="2400" b="1" dirty="0">
                <a:latin typeface="Cambria" charset="0"/>
                <a:ea typeface="Cambria" charset="0"/>
                <a:cs typeface="Cambria" charset="0"/>
              </a:rPr>
              <a:t>DRAM latency PUF is</a:t>
            </a:r>
          </a:p>
        </p:txBody>
      </p:sp>
      <p:sp>
        <p:nvSpPr>
          <p:cNvPr id="45" name="Rectangle 44"/>
          <p:cNvSpPr/>
          <p:nvPr/>
        </p:nvSpPr>
        <p:spPr>
          <a:xfrm>
            <a:off x="1068571" y="5349635"/>
            <a:ext cx="4541756" cy="400110"/>
          </a:xfrm>
          <a:prstGeom prst="rect">
            <a:avLst/>
          </a:prstGeom>
        </p:spPr>
        <p:txBody>
          <a:bodyPr wrap="none">
            <a:spAutoFit/>
          </a:bodyPr>
          <a:lstStyle/>
          <a:p>
            <a:r>
              <a:rPr lang="en-US" sz="2000" b="1" dirty="0" smtClean="0">
                <a:latin typeface="Cambria" charset="0"/>
                <a:ea typeface="Cambria" charset="0"/>
                <a:cs typeface="Cambria" charset="0"/>
              </a:rPr>
              <a:t>1. Fast </a:t>
            </a:r>
            <a:r>
              <a:rPr lang="en-US" sz="2000" b="1" dirty="0">
                <a:latin typeface="Cambria" charset="0"/>
                <a:ea typeface="Cambria" charset="0"/>
                <a:cs typeface="Cambria" charset="0"/>
              </a:rPr>
              <a:t>and constant latency (</a:t>
            </a:r>
            <a:r>
              <a:rPr lang="en-US" sz="2000" b="1" dirty="0">
                <a:solidFill>
                  <a:schemeClr val="accent5"/>
                </a:solidFill>
                <a:latin typeface="Cambria" charset="0"/>
                <a:ea typeface="Cambria" charset="0"/>
                <a:cs typeface="Cambria" charset="0"/>
              </a:rPr>
              <a:t>88.2ms</a:t>
            </a:r>
            <a:r>
              <a:rPr lang="en-US" sz="2000" b="1" dirty="0">
                <a:latin typeface="Cambria" charset="0"/>
                <a:ea typeface="Cambria" charset="0"/>
                <a:cs typeface="Cambria" charset="0"/>
              </a:rPr>
              <a:t>)</a:t>
            </a:r>
          </a:p>
        </p:txBody>
      </p:sp>
      <p:pic>
        <p:nvPicPr>
          <p:cNvPr id="21" name="Picture 20"/>
          <p:cNvPicPr>
            <a:picLocks noChangeAspect="1"/>
          </p:cNvPicPr>
          <p:nvPr/>
        </p:nvPicPr>
        <p:blipFill rotWithShape="1">
          <a:blip r:embed="rId8">
            <a:extLst>
              <a:ext uri="{28A0092B-C50C-407E-A947-70E740481C1C}">
                <a14:useLocalDpi xmlns:a14="http://schemas.microsoft.com/office/drawing/2010/main" val="0"/>
              </a:ext>
            </a:extLst>
          </a:blip>
          <a:srcRect t="76323" b="16618"/>
          <a:stretch/>
        </p:blipFill>
        <p:spPr>
          <a:xfrm>
            <a:off x="1072453" y="3291840"/>
            <a:ext cx="7315200" cy="387276"/>
          </a:xfrm>
          <a:prstGeom prst="rect">
            <a:avLst/>
          </a:prstGeom>
        </p:spPr>
      </p:pic>
      <p:sp>
        <p:nvSpPr>
          <p:cNvPr id="22" name="TextBox 21"/>
          <p:cNvSpPr txBox="1"/>
          <p:nvPr/>
        </p:nvSpPr>
        <p:spPr>
          <a:xfrm>
            <a:off x="1247918" y="2750857"/>
            <a:ext cx="2501454" cy="369332"/>
          </a:xfrm>
          <a:prstGeom prst="rect">
            <a:avLst/>
          </a:prstGeom>
          <a:noFill/>
        </p:spPr>
        <p:txBody>
          <a:bodyPr wrap="none" rtlCol="0">
            <a:spAutoFit/>
          </a:bodyPr>
          <a:lstStyle/>
          <a:p>
            <a:r>
              <a:rPr lang="en-US" dirty="0" smtClean="0"/>
              <a:t>64MiB memory segment</a:t>
            </a:r>
            <a:endParaRPr lang="en-US" dirty="0"/>
          </a:p>
        </p:txBody>
      </p:sp>
      <p:cxnSp>
        <p:nvCxnSpPr>
          <p:cNvPr id="23" name="Straight Arrow Connector 22"/>
          <p:cNvCxnSpPr/>
          <p:nvPr/>
        </p:nvCxnSpPr>
        <p:spPr>
          <a:xfrm>
            <a:off x="2392517" y="3070460"/>
            <a:ext cx="205272" cy="358811"/>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3777878" y="4036654"/>
            <a:ext cx="170757" cy="166386"/>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092641" y="3716615"/>
            <a:ext cx="2307491" cy="369332"/>
          </a:xfrm>
          <a:prstGeom prst="rect">
            <a:avLst/>
          </a:prstGeom>
          <a:noFill/>
        </p:spPr>
        <p:txBody>
          <a:bodyPr wrap="square" rtlCol="0">
            <a:spAutoFit/>
          </a:bodyPr>
          <a:lstStyle/>
          <a:p>
            <a:r>
              <a:rPr lang="en-US" dirty="0"/>
              <a:t>8</a:t>
            </a:r>
            <a:r>
              <a:rPr lang="en-US" dirty="0" smtClean="0"/>
              <a:t>KiB memory segment</a:t>
            </a:r>
            <a:endParaRPr lang="en-US" dirty="0"/>
          </a:p>
        </p:txBody>
      </p:sp>
      <p:cxnSp>
        <p:nvCxnSpPr>
          <p:cNvPr id="30" name="Straight Arrow Connector 29"/>
          <p:cNvCxnSpPr/>
          <p:nvPr/>
        </p:nvCxnSpPr>
        <p:spPr>
          <a:xfrm>
            <a:off x="1428750" y="3429000"/>
            <a:ext cx="2" cy="742950"/>
          </a:xfrm>
          <a:prstGeom prst="straightConnector1">
            <a:avLst/>
          </a:prstGeom>
          <a:ln w="47625">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1422166" y="3561252"/>
            <a:ext cx="873957" cy="461665"/>
          </a:xfrm>
          <a:prstGeom prst="rect">
            <a:avLst/>
          </a:prstGeom>
          <a:noFill/>
        </p:spPr>
        <p:txBody>
          <a:bodyPr wrap="none" rtlCol="0">
            <a:spAutoFit/>
          </a:bodyPr>
          <a:lstStyle/>
          <a:p>
            <a:r>
              <a:rPr lang="en-US" sz="2400" b="1" i="1" dirty="0" smtClean="0"/>
              <a:t>17.3</a:t>
            </a:r>
            <a:r>
              <a:rPr lang="en-US" sz="2400" b="1" dirty="0" smtClean="0"/>
              <a:t>x</a:t>
            </a:r>
            <a:endParaRPr lang="en-US" sz="2400" b="1" dirty="0"/>
          </a:p>
        </p:txBody>
      </p:sp>
      <p:cxnSp>
        <p:nvCxnSpPr>
          <p:cNvPr id="34" name="Straight Arrow Connector 33"/>
          <p:cNvCxnSpPr/>
          <p:nvPr/>
        </p:nvCxnSpPr>
        <p:spPr>
          <a:xfrm>
            <a:off x="8001000" y="3614738"/>
            <a:ext cx="0" cy="557212"/>
          </a:xfrm>
          <a:prstGeom prst="straightConnector1">
            <a:avLst/>
          </a:prstGeom>
          <a:ln w="47625">
            <a:headEnd type="triangle"/>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7097511" y="3689924"/>
            <a:ext cx="873957" cy="461665"/>
          </a:xfrm>
          <a:prstGeom prst="rect">
            <a:avLst/>
          </a:prstGeom>
          <a:noFill/>
        </p:spPr>
        <p:txBody>
          <a:bodyPr wrap="none" rtlCol="0">
            <a:spAutoFit/>
          </a:bodyPr>
          <a:lstStyle/>
          <a:p>
            <a:r>
              <a:rPr lang="en-US" sz="2400" b="1" i="1" smtClean="0"/>
              <a:t>11.5</a:t>
            </a:r>
            <a:r>
              <a:rPr lang="en-US" sz="2400" b="1" smtClean="0"/>
              <a:t>x</a:t>
            </a:r>
            <a:endParaRPr lang="en-US" sz="2400" b="1" dirty="0"/>
          </a:p>
        </p:txBody>
      </p:sp>
    </p:spTree>
    <p:extLst>
      <p:ext uri="{BB962C8B-B14F-4D97-AF65-F5344CB8AC3E}">
        <p14:creationId xmlns:p14="http://schemas.microsoft.com/office/powerpoint/2010/main" val="1048690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1000"/>
                                        <p:tgtEl>
                                          <p:spTgt spid="21"/>
                                        </p:tgtEl>
                                      </p:cBhvr>
                                    </p:animEffect>
                                  </p:childTnLst>
                                </p:cTn>
                              </p:par>
                            </p:childTnLst>
                          </p:cTn>
                        </p:par>
                        <p:par>
                          <p:cTn id="8" fill="hold">
                            <p:stCondLst>
                              <p:cond delay="1000"/>
                            </p:stCondLst>
                            <p:childTnLst>
                              <p:par>
                                <p:cTn id="9" presetID="1" presetClass="entr" presetSubtype="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3" grpId="0"/>
      <p:bldP spid="3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4730" y="5840033"/>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164730" y="5347422"/>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164730" y="4851875"/>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873303" y="4407877"/>
            <a:ext cx="8094161" cy="36512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873992" y="2745179"/>
            <a:ext cx="8094161"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171757" y="1852296"/>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70268" y="1340844"/>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64123" y="3143056"/>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865971" y="2370745"/>
            <a:ext cx="8102183"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63548" y="831660"/>
            <a:ext cx="8799068" cy="477987"/>
          </a:xfrm>
          <a:prstGeom prst="rect">
            <a:avLst/>
          </a:prstGeom>
          <a:solidFill>
            <a:srgbClr val="53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b="1" dirty="0" smtClean="0"/>
              <a:t>The DRAM Latency PUF Outline</a:t>
            </a:r>
            <a:endParaRPr lang="en-US" b="1" dirty="0"/>
          </a:p>
        </p:txBody>
      </p:sp>
      <p:sp>
        <p:nvSpPr>
          <p:cNvPr id="29" name="Rectangle 28"/>
          <p:cNvSpPr/>
          <p:nvPr/>
        </p:nvSpPr>
        <p:spPr>
          <a:xfrm>
            <a:off x="873992" y="4009292"/>
            <a:ext cx="8094161" cy="35875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865971" y="3634154"/>
            <a:ext cx="8102183" cy="33601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58999" y="828096"/>
            <a:ext cx="8122024" cy="5318753"/>
          </a:xfrm>
        </p:spPr>
        <p:txBody>
          <a:bodyPr/>
          <a:lstStyle/>
          <a:p>
            <a:pPr marL="0" indent="0">
              <a:buNone/>
            </a:pPr>
            <a:r>
              <a:rPr lang="en-US" sz="2800" b="1" dirty="0">
                <a:solidFill>
                  <a:schemeClr val="bg1"/>
                </a:solidFill>
              </a:rPr>
              <a:t>Motivation </a:t>
            </a:r>
            <a:endParaRPr lang="en-US" sz="2800" b="1" dirty="0" smtClean="0">
              <a:solidFill>
                <a:schemeClr val="bg1"/>
              </a:solidFill>
            </a:endParaRPr>
          </a:p>
          <a:p>
            <a:pPr marL="0" indent="0">
              <a:buNone/>
            </a:pPr>
            <a:r>
              <a:rPr lang="en-US" sz="2800" dirty="0" smtClean="0">
                <a:solidFill>
                  <a:schemeClr val="bg1"/>
                </a:solidFill>
              </a:rPr>
              <a:t>Effective PUF Characteristics</a:t>
            </a:r>
          </a:p>
          <a:p>
            <a:pPr marL="0" indent="0">
              <a:buNone/>
            </a:pPr>
            <a:r>
              <a:rPr lang="en-US" sz="2800" dirty="0">
                <a:solidFill>
                  <a:schemeClr val="bg1"/>
                </a:solidFill>
              </a:rPr>
              <a:t>DRAM Latency PUF</a:t>
            </a:r>
          </a:p>
          <a:p>
            <a:pPr marL="457200" lvl="1" indent="0">
              <a:buNone/>
            </a:pPr>
            <a:r>
              <a:rPr lang="en-US" sz="2400" dirty="0">
                <a:solidFill>
                  <a:schemeClr val="bg1"/>
                </a:solidFill>
              </a:rPr>
              <a:t>DRAM Operation</a:t>
            </a:r>
          </a:p>
          <a:p>
            <a:pPr marL="457200" lvl="1" indent="0">
              <a:buNone/>
            </a:pPr>
            <a:r>
              <a:rPr lang="en-US" sz="2400" dirty="0">
                <a:solidFill>
                  <a:schemeClr val="bg1"/>
                </a:solidFill>
              </a:rPr>
              <a:t>Key </a:t>
            </a:r>
            <a:r>
              <a:rPr lang="en-US" sz="2400" dirty="0" smtClean="0">
                <a:solidFill>
                  <a:schemeClr val="bg1"/>
                </a:solidFill>
              </a:rPr>
              <a:t>Idea</a:t>
            </a:r>
          </a:p>
          <a:p>
            <a:pPr marL="0" indent="0">
              <a:buNone/>
            </a:pPr>
            <a:r>
              <a:rPr lang="en-US" sz="2800" dirty="0" smtClean="0">
                <a:solidFill>
                  <a:schemeClr val="bg1"/>
                </a:solidFill>
              </a:rPr>
              <a:t>Prior Best DRAM PUF: DRAM Retention PUF</a:t>
            </a:r>
          </a:p>
          <a:p>
            <a:pPr marL="457200" lvl="1" indent="0">
              <a:buNone/>
            </a:pPr>
            <a:r>
              <a:rPr lang="en-US" sz="2400" dirty="0" smtClean="0">
                <a:solidFill>
                  <a:schemeClr val="bg1"/>
                </a:solidFill>
              </a:rPr>
              <a:t>DRAM Cell Retention</a:t>
            </a:r>
          </a:p>
          <a:p>
            <a:pPr marL="457200" lvl="1" indent="0">
              <a:buNone/>
            </a:pPr>
            <a:r>
              <a:rPr lang="en-US" sz="2400" dirty="0" smtClean="0">
                <a:solidFill>
                  <a:schemeClr val="bg1"/>
                </a:solidFill>
              </a:rPr>
              <a:t>Key Idea </a:t>
            </a:r>
          </a:p>
          <a:p>
            <a:pPr marL="457200" lvl="1" indent="0">
              <a:buNone/>
            </a:pPr>
            <a:r>
              <a:rPr lang="en-US" sz="2400" dirty="0" smtClean="0">
                <a:solidFill>
                  <a:schemeClr val="bg1"/>
                </a:solidFill>
              </a:rPr>
              <a:t>Weaknesses</a:t>
            </a:r>
          </a:p>
          <a:p>
            <a:pPr marL="0" indent="0">
              <a:buNone/>
            </a:pPr>
            <a:r>
              <a:rPr lang="en-US" sz="2800" dirty="0" smtClean="0">
                <a:solidFill>
                  <a:schemeClr val="bg1"/>
                </a:solidFill>
              </a:rPr>
              <a:t>Methodology</a:t>
            </a:r>
          </a:p>
          <a:p>
            <a:pPr marL="0" indent="0">
              <a:buNone/>
            </a:pPr>
            <a:r>
              <a:rPr lang="en-US" sz="2800" dirty="0" smtClean="0">
                <a:solidFill>
                  <a:schemeClr val="bg1"/>
                </a:solidFill>
              </a:rPr>
              <a:t>Results</a:t>
            </a:r>
          </a:p>
          <a:p>
            <a:pPr marL="0" indent="0">
              <a:buNone/>
            </a:pPr>
            <a:r>
              <a:rPr lang="en-US" sz="2800" dirty="0" smtClean="0">
                <a:solidFill>
                  <a:schemeClr val="bg1"/>
                </a:solidFill>
              </a:rPr>
              <a:t>Summary</a:t>
            </a:r>
            <a:endParaRPr lang="en-US" sz="2800" dirty="0">
              <a:solidFill>
                <a:schemeClr val="bg1"/>
              </a:solidFill>
            </a:endParaRPr>
          </a:p>
        </p:txBody>
      </p:sp>
    </p:spTree>
    <p:extLst>
      <p:ext uri="{BB962C8B-B14F-4D97-AF65-F5344CB8AC3E}">
        <p14:creationId xmlns:p14="http://schemas.microsoft.com/office/powerpoint/2010/main" val="43497018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3">
            <a:extLst>
              <a:ext uri="{28A0092B-C50C-407E-A947-70E740481C1C}">
                <a14:useLocalDpi xmlns:a14="http://schemas.microsoft.com/office/drawing/2010/main" val="0"/>
              </a:ext>
            </a:extLst>
          </a:blip>
          <a:srcRect l="3628" t="70626" r="4313" b="17060"/>
          <a:stretch/>
        </p:blipFill>
        <p:spPr>
          <a:xfrm>
            <a:off x="1355464" y="3001384"/>
            <a:ext cx="6734287" cy="645458"/>
          </a:xfrm>
          <a:prstGeom prst="rect">
            <a:avLst/>
          </a:prstGeom>
        </p:spPr>
      </p:pic>
      <p:pic>
        <p:nvPicPr>
          <p:cNvPr id="29" name="Picture 28"/>
          <p:cNvPicPr>
            <a:picLocks noChangeAspect="1"/>
          </p:cNvPicPr>
          <p:nvPr/>
        </p:nvPicPr>
        <p:blipFill rotWithShape="1">
          <a:blip r:embed="rId4">
            <a:extLst>
              <a:ext uri="{28A0092B-C50C-407E-A947-70E740481C1C}">
                <a14:useLocalDpi xmlns:a14="http://schemas.microsoft.com/office/drawing/2010/main" val="0"/>
              </a:ext>
            </a:extLst>
          </a:blip>
          <a:srcRect l="1516" t="26764" r="1866" b="2452"/>
          <a:stretch/>
        </p:blipFill>
        <p:spPr>
          <a:xfrm>
            <a:off x="1183341" y="803285"/>
            <a:ext cx="7089290" cy="3564319"/>
          </a:xfrm>
          <a:prstGeom prst="rect">
            <a:avLst/>
          </a:prstGeom>
        </p:spPr>
      </p:pic>
      <p:pic>
        <p:nvPicPr>
          <p:cNvPr id="25" name="Picture 24"/>
          <p:cNvPicPr>
            <a:picLocks noChangeAspect="1"/>
          </p:cNvPicPr>
          <p:nvPr/>
        </p:nvPicPr>
        <p:blipFill rotWithShape="1">
          <a:blip r:embed="rId5">
            <a:extLst>
              <a:ext uri="{28A0092B-C50C-407E-A947-70E740481C1C}">
                <a14:useLocalDpi xmlns:a14="http://schemas.microsoft.com/office/drawing/2010/main" val="0"/>
              </a:ext>
            </a:extLst>
          </a:blip>
          <a:srcRect l="4069" t="54390" r="4166" b="29614"/>
          <a:stretch/>
        </p:blipFill>
        <p:spPr>
          <a:xfrm>
            <a:off x="1376979" y="2205318"/>
            <a:ext cx="6712772" cy="796066"/>
          </a:xfrm>
          <a:prstGeom prst="rect">
            <a:avLst/>
          </a:prstGeom>
        </p:spPr>
      </p:pic>
      <p:pic>
        <p:nvPicPr>
          <p:cNvPr id="24" name="Picture 23"/>
          <p:cNvPicPr>
            <a:picLocks noChangeAspect="1"/>
          </p:cNvPicPr>
          <p:nvPr/>
        </p:nvPicPr>
        <p:blipFill rotWithShape="1">
          <a:blip r:embed="rId6">
            <a:extLst>
              <a:ext uri="{28A0092B-C50C-407E-A947-70E740481C1C}">
                <a14:useLocalDpi xmlns:a14="http://schemas.microsoft.com/office/drawing/2010/main" val="0"/>
              </a:ext>
            </a:extLst>
          </a:blip>
          <a:srcRect l="4264" t="30071" r="4412" b="37637"/>
          <a:stretch/>
        </p:blipFill>
        <p:spPr>
          <a:xfrm>
            <a:off x="1387735" y="978946"/>
            <a:ext cx="6680499" cy="1624405"/>
          </a:xfrm>
          <a:prstGeom prst="rect">
            <a:avLst/>
          </a:prstGeom>
        </p:spPr>
      </p:pic>
      <p:pic>
        <p:nvPicPr>
          <p:cNvPr id="17" name="Content Placeholder 3"/>
          <p:cNvPicPr>
            <a:picLocks noGrp="1" noChangeAspect="1"/>
          </p:cNvPicPr>
          <p:nvPr>
            <p:ph idx="1"/>
          </p:nvPr>
        </p:nvPicPr>
        <p:blipFill rotWithShape="1">
          <a:blip r:embed="rId7">
            <a:extLst>
              <a:ext uri="{28A0092B-C50C-407E-A947-70E740481C1C}">
                <a14:useLocalDpi xmlns:a14="http://schemas.microsoft.com/office/drawing/2010/main" val="0"/>
              </a:ext>
            </a:extLst>
          </a:blip>
          <a:srcRect r="91442"/>
          <a:stretch/>
        </p:blipFill>
        <p:spPr>
          <a:xfrm>
            <a:off x="498104" y="813916"/>
            <a:ext cx="657940" cy="3992380"/>
          </a:xfrm>
        </p:spPr>
      </p:pic>
      <p:pic>
        <p:nvPicPr>
          <p:cNvPr id="31" name="Content Placeholder 3"/>
          <p:cNvPicPr>
            <a:picLocks noChangeAspect="1"/>
          </p:cNvPicPr>
          <p:nvPr/>
        </p:nvPicPr>
        <p:blipFill rotWithShape="1">
          <a:blip r:embed="rId7">
            <a:extLst>
              <a:ext uri="{28A0092B-C50C-407E-A947-70E740481C1C}">
                <a14:useLocalDpi xmlns:a14="http://schemas.microsoft.com/office/drawing/2010/main" val="0"/>
              </a:ext>
            </a:extLst>
          </a:blip>
          <a:srcRect l="69243" t="1709" r="871" b="64523"/>
          <a:stretch/>
        </p:blipFill>
        <p:spPr>
          <a:xfrm>
            <a:off x="5920756" y="864195"/>
            <a:ext cx="2297723" cy="1348154"/>
          </a:xfrm>
          <a:prstGeom prst="rect">
            <a:avLst/>
          </a:prstGeom>
        </p:spPr>
      </p:pic>
      <p:pic>
        <p:nvPicPr>
          <p:cNvPr id="32" name="Content Placeholder 3"/>
          <p:cNvPicPr>
            <a:picLocks noChangeAspect="1"/>
          </p:cNvPicPr>
          <p:nvPr/>
        </p:nvPicPr>
        <p:blipFill rotWithShape="1">
          <a:blip r:embed="rId7">
            <a:extLst>
              <a:ext uri="{28A0092B-C50C-407E-A947-70E740481C1C}">
                <a14:useLocalDpi xmlns:a14="http://schemas.microsoft.com/office/drawing/2010/main" val="0"/>
              </a:ext>
            </a:extLst>
          </a:blip>
          <a:srcRect t="88780"/>
          <a:stretch/>
        </p:blipFill>
        <p:spPr>
          <a:xfrm>
            <a:off x="584181" y="4401808"/>
            <a:ext cx="7645420" cy="447957"/>
          </a:xfrm>
          <a:prstGeom prst="rect">
            <a:avLst/>
          </a:prstGeom>
        </p:spPr>
      </p:pic>
      <p:sp>
        <p:nvSpPr>
          <p:cNvPr id="2" name="Title 1"/>
          <p:cNvSpPr>
            <a:spLocks noGrp="1"/>
          </p:cNvSpPr>
          <p:nvPr>
            <p:ph type="title"/>
          </p:nvPr>
        </p:nvSpPr>
        <p:spPr/>
        <p:txBody>
          <a:bodyPr/>
          <a:lstStyle/>
          <a:p>
            <a:r>
              <a:rPr lang="en-US" sz="4400" b="1" dirty="0" smtClean="0"/>
              <a:t>Results </a:t>
            </a:r>
            <a:r>
              <a:rPr lang="mr-IN" sz="4400" b="1" dirty="0" smtClean="0"/>
              <a:t>–</a:t>
            </a:r>
            <a:r>
              <a:rPr lang="en-US" sz="4400" b="1" dirty="0" smtClean="0"/>
              <a:t> PUF Evaluation Latency</a:t>
            </a:r>
            <a:endParaRPr lang="en-US" sz="4400" b="1" dirty="0"/>
          </a:p>
        </p:txBody>
      </p:sp>
      <p:pic>
        <p:nvPicPr>
          <p:cNvPr id="18" name="Picture 17"/>
          <p:cNvPicPr>
            <a:picLocks noChangeAspect="1"/>
          </p:cNvPicPr>
          <p:nvPr/>
        </p:nvPicPr>
        <p:blipFill rotWithShape="1">
          <a:blip r:embed="rId8">
            <a:extLst>
              <a:ext uri="{28A0092B-C50C-407E-A947-70E740481C1C}">
                <a14:useLocalDpi xmlns:a14="http://schemas.microsoft.com/office/drawing/2010/main" val="0"/>
              </a:ext>
            </a:extLst>
          </a:blip>
          <a:srcRect l="3730" t="39377" r="3578" b="33137"/>
          <a:stretch/>
        </p:blipFill>
        <p:spPr>
          <a:xfrm>
            <a:off x="1350497" y="1434906"/>
            <a:ext cx="6780629" cy="1392700"/>
          </a:xfrm>
          <a:prstGeom prst="rect">
            <a:avLst/>
          </a:prstGeom>
        </p:spPr>
      </p:pic>
      <p:pic>
        <p:nvPicPr>
          <p:cNvPr id="19" name="Picture 18"/>
          <p:cNvPicPr>
            <a:picLocks noChangeAspect="1"/>
          </p:cNvPicPr>
          <p:nvPr/>
        </p:nvPicPr>
        <p:blipFill rotWithShape="1">
          <a:blip r:embed="rId9">
            <a:extLst>
              <a:ext uri="{28A0092B-C50C-407E-A947-70E740481C1C}">
                <a14:useLocalDpi xmlns:a14="http://schemas.microsoft.com/office/drawing/2010/main" val="0"/>
              </a:ext>
            </a:extLst>
          </a:blip>
          <a:srcRect l="3791" t="57866" r="4353" b="27498"/>
          <a:stretch/>
        </p:blipFill>
        <p:spPr>
          <a:xfrm>
            <a:off x="1360967" y="2392326"/>
            <a:ext cx="6730410" cy="701748"/>
          </a:xfrm>
          <a:prstGeom prst="rect">
            <a:avLst/>
          </a:prstGeom>
        </p:spPr>
      </p:pic>
      <p:pic>
        <p:nvPicPr>
          <p:cNvPr id="20" name="Picture 19"/>
          <p:cNvPicPr>
            <a:picLocks noChangeAspect="1"/>
          </p:cNvPicPr>
          <p:nvPr/>
        </p:nvPicPr>
        <p:blipFill rotWithShape="1">
          <a:blip r:embed="rId10">
            <a:extLst>
              <a:ext uri="{28A0092B-C50C-407E-A947-70E740481C1C}">
                <a14:useLocalDpi xmlns:a14="http://schemas.microsoft.com/office/drawing/2010/main" val="0"/>
              </a:ext>
            </a:extLst>
          </a:blip>
          <a:srcRect t="77553" b="16280"/>
          <a:stretch/>
        </p:blipFill>
        <p:spPr>
          <a:xfrm>
            <a:off x="1068571" y="3361038"/>
            <a:ext cx="7346379" cy="308920"/>
          </a:xfrm>
          <a:prstGeom prst="rect">
            <a:avLst/>
          </a:prstGeom>
        </p:spPr>
      </p:pic>
      <p:pic>
        <p:nvPicPr>
          <p:cNvPr id="21" name="Picture 20" title="jjj"/>
          <p:cNvPicPr>
            <a:picLocks noChangeAspect="1"/>
          </p:cNvPicPr>
          <p:nvPr/>
        </p:nvPicPr>
        <p:blipFill rotWithShape="1">
          <a:blip r:embed="rId11">
            <a:extLst>
              <a:ext uri="{28A0092B-C50C-407E-A947-70E740481C1C}">
                <a14:useLocalDpi xmlns:a14="http://schemas.microsoft.com/office/drawing/2010/main" val="0"/>
              </a:ext>
            </a:extLst>
          </a:blip>
          <a:srcRect l="4163" t="33709" r="4220" b="34652"/>
          <a:stretch/>
        </p:blipFill>
        <p:spPr>
          <a:xfrm>
            <a:off x="1376979" y="1161825"/>
            <a:ext cx="6702014" cy="1581375"/>
          </a:xfrm>
          <a:prstGeom prst="rect">
            <a:avLst/>
          </a:prstGeom>
        </p:spPr>
      </p:pic>
      <p:pic>
        <p:nvPicPr>
          <p:cNvPr id="22" name="Picture 21"/>
          <p:cNvPicPr>
            <a:picLocks noChangeAspect="1"/>
          </p:cNvPicPr>
          <p:nvPr/>
        </p:nvPicPr>
        <p:blipFill rotWithShape="1">
          <a:blip r:embed="rId12">
            <a:extLst>
              <a:ext uri="{28A0092B-C50C-407E-A947-70E740481C1C}">
                <a14:useLocalDpi xmlns:a14="http://schemas.microsoft.com/office/drawing/2010/main" val="0"/>
              </a:ext>
            </a:extLst>
          </a:blip>
          <a:srcRect l="3922" t="54075" r="3578" b="29093"/>
          <a:stretch/>
        </p:blipFill>
        <p:spPr>
          <a:xfrm>
            <a:off x="1366221" y="2162287"/>
            <a:ext cx="6766560" cy="871370"/>
          </a:xfrm>
          <a:prstGeom prst="rect">
            <a:avLst/>
          </a:prstGeom>
        </p:spPr>
      </p:pic>
      <p:pic>
        <p:nvPicPr>
          <p:cNvPr id="26" name="Picture 25"/>
          <p:cNvPicPr>
            <a:picLocks noChangeAspect="1"/>
          </p:cNvPicPr>
          <p:nvPr/>
        </p:nvPicPr>
        <p:blipFill rotWithShape="1">
          <a:blip r:embed="rId13">
            <a:extLst>
              <a:ext uri="{28A0092B-C50C-407E-A947-70E740481C1C}">
                <a14:useLocalDpi xmlns:a14="http://schemas.microsoft.com/office/drawing/2010/main" val="0"/>
              </a:ext>
            </a:extLst>
          </a:blip>
          <a:srcRect t="76323" b="16618"/>
          <a:stretch/>
        </p:blipFill>
        <p:spPr>
          <a:xfrm>
            <a:off x="1072453" y="3291840"/>
            <a:ext cx="7315200" cy="387276"/>
          </a:xfrm>
          <a:prstGeom prst="rect">
            <a:avLst/>
          </a:prstGeom>
        </p:spPr>
      </p:pic>
      <p:pic>
        <p:nvPicPr>
          <p:cNvPr id="27" name="Picture 26"/>
          <p:cNvPicPr>
            <a:picLocks noChangeAspect="1"/>
          </p:cNvPicPr>
          <p:nvPr/>
        </p:nvPicPr>
        <p:blipFill rotWithShape="1">
          <a:blip r:embed="rId14">
            <a:extLst>
              <a:ext uri="{28A0092B-C50C-407E-A947-70E740481C1C}">
                <a14:useLocalDpi xmlns:a14="http://schemas.microsoft.com/office/drawing/2010/main" val="0"/>
              </a:ext>
            </a:extLst>
          </a:blip>
          <a:srcRect t="92647" b="4412"/>
          <a:stretch/>
        </p:blipFill>
        <p:spPr>
          <a:xfrm>
            <a:off x="1072453" y="4120179"/>
            <a:ext cx="7315200" cy="161366"/>
          </a:xfrm>
          <a:prstGeom prst="rect">
            <a:avLst/>
          </a:prstGeom>
        </p:spPr>
      </p:pic>
      <p:sp>
        <p:nvSpPr>
          <p:cNvPr id="35" name="Rectangle 34"/>
          <p:cNvSpPr/>
          <p:nvPr/>
        </p:nvSpPr>
        <p:spPr>
          <a:xfrm>
            <a:off x="5949234" y="1300464"/>
            <a:ext cx="2232240" cy="1828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5949234" y="1490786"/>
            <a:ext cx="2232240" cy="1828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Arrow Connector 39"/>
          <p:cNvCxnSpPr/>
          <p:nvPr/>
        </p:nvCxnSpPr>
        <p:spPr>
          <a:xfrm>
            <a:off x="3281116" y="1338187"/>
            <a:ext cx="180622" cy="321518"/>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3276740" y="1350407"/>
            <a:ext cx="94687" cy="454927"/>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a:off x="3230768" y="1347218"/>
            <a:ext cx="39589" cy="602943"/>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2493118" y="987265"/>
            <a:ext cx="2307491" cy="369332"/>
          </a:xfrm>
          <a:prstGeom prst="rect">
            <a:avLst/>
          </a:prstGeom>
          <a:noFill/>
        </p:spPr>
        <p:txBody>
          <a:bodyPr wrap="none" rtlCol="0">
            <a:spAutoFit/>
          </a:bodyPr>
          <a:lstStyle/>
          <a:p>
            <a:r>
              <a:rPr lang="en-US" dirty="0"/>
              <a:t>8</a:t>
            </a:r>
            <a:r>
              <a:rPr lang="en-US" dirty="0" smtClean="0"/>
              <a:t>KiB memory segment</a:t>
            </a:r>
            <a:endParaRPr lang="en-US" dirty="0"/>
          </a:p>
        </p:txBody>
      </p:sp>
      <p:sp>
        <p:nvSpPr>
          <p:cNvPr id="48" name="TextBox 47"/>
          <p:cNvSpPr txBox="1"/>
          <p:nvPr/>
        </p:nvSpPr>
        <p:spPr>
          <a:xfrm>
            <a:off x="1213411" y="1958952"/>
            <a:ext cx="2424510" cy="369332"/>
          </a:xfrm>
          <a:prstGeom prst="rect">
            <a:avLst/>
          </a:prstGeom>
          <a:noFill/>
        </p:spPr>
        <p:txBody>
          <a:bodyPr wrap="none" rtlCol="0">
            <a:spAutoFit/>
          </a:bodyPr>
          <a:lstStyle/>
          <a:p>
            <a:r>
              <a:rPr lang="en-US" dirty="0" smtClean="0"/>
              <a:t>64KiB memory segment</a:t>
            </a:r>
            <a:endParaRPr lang="en-US" dirty="0"/>
          </a:p>
        </p:txBody>
      </p:sp>
      <p:sp>
        <p:nvSpPr>
          <p:cNvPr id="49" name="TextBox 48"/>
          <p:cNvSpPr txBox="1"/>
          <p:nvPr/>
        </p:nvSpPr>
        <p:spPr>
          <a:xfrm>
            <a:off x="1247918" y="2750857"/>
            <a:ext cx="2501454" cy="369332"/>
          </a:xfrm>
          <a:prstGeom prst="rect">
            <a:avLst/>
          </a:prstGeom>
          <a:noFill/>
        </p:spPr>
        <p:txBody>
          <a:bodyPr wrap="none" rtlCol="0">
            <a:spAutoFit/>
          </a:bodyPr>
          <a:lstStyle/>
          <a:p>
            <a:r>
              <a:rPr lang="en-US" smtClean="0"/>
              <a:t>64MiB </a:t>
            </a:r>
            <a:r>
              <a:rPr lang="en-US" dirty="0" smtClean="0"/>
              <a:t>memory segment</a:t>
            </a:r>
            <a:endParaRPr lang="en-US" dirty="0"/>
          </a:p>
        </p:txBody>
      </p:sp>
      <p:cxnSp>
        <p:nvCxnSpPr>
          <p:cNvPr id="50" name="Straight Arrow Connector 49"/>
          <p:cNvCxnSpPr/>
          <p:nvPr/>
        </p:nvCxnSpPr>
        <p:spPr>
          <a:xfrm flipH="1">
            <a:off x="2425666" y="2271750"/>
            <a:ext cx="563" cy="314516"/>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2434151" y="2281699"/>
            <a:ext cx="196472" cy="198737"/>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2425666" y="2286339"/>
            <a:ext cx="476925" cy="170913"/>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2392160" y="3068749"/>
            <a:ext cx="33506" cy="416729"/>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2392517" y="3070460"/>
            <a:ext cx="205272" cy="358811"/>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2410708" y="3086672"/>
            <a:ext cx="359204" cy="170964"/>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2120891" y="7420409"/>
            <a:ext cx="4572000" cy="1200329"/>
          </a:xfrm>
          <a:prstGeom prst="rect">
            <a:avLst/>
          </a:prstGeom>
        </p:spPr>
        <p:txBody>
          <a:bodyPr>
            <a:spAutoFit/>
          </a:bodyPr>
          <a:lstStyle/>
          <a:p>
            <a:r>
              <a:rPr lang="en-US" b="1" dirty="0">
                <a:latin typeface="Cambria" charset="0"/>
                <a:ea typeface="Cambria" charset="0"/>
                <a:cs typeface="Cambria" charset="0"/>
              </a:rPr>
              <a:t>Can evaluate a DRAM Latency PUF (88ms) orders of magnitudes </a:t>
            </a:r>
            <a:r>
              <a:rPr lang="en-US" b="1" dirty="0">
                <a:solidFill>
                  <a:schemeClr val="accent6"/>
                </a:solidFill>
                <a:latin typeface="Cambria" charset="0"/>
                <a:ea typeface="Cambria" charset="0"/>
                <a:cs typeface="Cambria" charset="0"/>
              </a:rPr>
              <a:t>faster</a:t>
            </a:r>
            <a:r>
              <a:rPr lang="en-US" b="1" dirty="0">
                <a:latin typeface="Cambria" charset="0"/>
                <a:ea typeface="Cambria" charset="0"/>
                <a:cs typeface="Cambria" charset="0"/>
              </a:rPr>
              <a:t> </a:t>
            </a:r>
            <a:r>
              <a:rPr lang="en-US" b="1" dirty="0">
                <a:solidFill>
                  <a:schemeClr val="accent6"/>
                </a:solidFill>
                <a:latin typeface="Cambria" charset="0"/>
                <a:ea typeface="Cambria" charset="0"/>
                <a:cs typeface="Cambria" charset="0"/>
              </a:rPr>
              <a:t>(152x/1426x at 55</a:t>
            </a:r>
            <a:r>
              <a:rPr lang="en-US" b="1" dirty="0">
                <a:solidFill>
                  <a:srgbClr val="70AD47"/>
                </a:solidFill>
                <a:latin typeface="Cambria" charset="0"/>
                <a:ea typeface="Cambria" charset="0"/>
                <a:cs typeface="Cambria" charset="0"/>
              </a:rPr>
              <a:t>°</a:t>
            </a:r>
            <a:r>
              <a:rPr lang="en-US" b="1" dirty="0">
                <a:solidFill>
                  <a:schemeClr val="accent6"/>
                </a:solidFill>
                <a:latin typeface="Cambria" charset="0"/>
                <a:ea typeface="Cambria" charset="0"/>
                <a:cs typeface="Cambria" charset="0"/>
              </a:rPr>
              <a:t>C/70</a:t>
            </a:r>
            <a:r>
              <a:rPr lang="en-US" b="1" dirty="0">
                <a:solidFill>
                  <a:srgbClr val="70AD47"/>
                </a:solidFill>
                <a:latin typeface="Cambria" charset="0"/>
                <a:ea typeface="Cambria" charset="0"/>
                <a:cs typeface="Cambria" charset="0"/>
              </a:rPr>
              <a:t>°</a:t>
            </a:r>
            <a:r>
              <a:rPr lang="en-US" b="1" dirty="0">
                <a:solidFill>
                  <a:schemeClr val="accent6"/>
                </a:solidFill>
                <a:latin typeface="Cambria" charset="0"/>
                <a:ea typeface="Cambria" charset="0"/>
                <a:cs typeface="Cambria" charset="0"/>
              </a:rPr>
              <a:t>C) </a:t>
            </a:r>
            <a:r>
              <a:rPr lang="en-US" b="1" dirty="0">
                <a:latin typeface="Cambria" charset="0"/>
                <a:ea typeface="Cambria" charset="0"/>
                <a:cs typeface="Cambria" charset="0"/>
              </a:rPr>
              <a:t>than the prior best DRAM PUF with the </a:t>
            </a:r>
            <a:r>
              <a:rPr lang="en-US" b="1" dirty="0">
                <a:solidFill>
                  <a:srgbClr val="7030A0"/>
                </a:solidFill>
                <a:latin typeface="Cambria" charset="0"/>
                <a:ea typeface="Cambria" charset="0"/>
                <a:cs typeface="Cambria" charset="0"/>
              </a:rPr>
              <a:t>same memory segment size</a:t>
            </a:r>
          </a:p>
        </p:txBody>
      </p:sp>
      <p:sp>
        <p:nvSpPr>
          <p:cNvPr id="39" name="Rectangle 38"/>
          <p:cNvSpPr/>
          <p:nvPr/>
        </p:nvSpPr>
        <p:spPr>
          <a:xfrm>
            <a:off x="584181" y="4885295"/>
            <a:ext cx="3096553" cy="461665"/>
          </a:xfrm>
          <a:prstGeom prst="rect">
            <a:avLst/>
          </a:prstGeom>
        </p:spPr>
        <p:txBody>
          <a:bodyPr wrap="none">
            <a:spAutoFit/>
          </a:bodyPr>
          <a:lstStyle/>
          <a:p>
            <a:r>
              <a:rPr lang="en-US" sz="2400" b="1" dirty="0">
                <a:latin typeface="Cambria" charset="0"/>
                <a:ea typeface="Cambria" charset="0"/>
                <a:cs typeface="Cambria" charset="0"/>
              </a:rPr>
              <a:t>DRAM latency PUF is</a:t>
            </a:r>
          </a:p>
        </p:txBody>
      </p:sp>
      <p:sp>
        <p:nvSpPr>
          <p:cNvPr id="42" name="Rectangle 41"/>
          <p:cNvSpPr/>
          <p:nvPr/>
        </p:nvSpPr>
        <p:spPr>
          <a:xfrm>
            <a:off x="1068571" y="5349635"/>
            <a:ext cx="4541756" cy="400110"/>
          </a:xfrm>
          <a:prstGeom prst="rect">
            <a:avLst/>
          </a:prstGeom>
        </p:spPr>
        <p:txBody>
          <a:bodyPr wrap="none">
            <a:spAutoFit/>
          </a:bodyPr>
          <a:lstStyle/>
          <a:p>
            <a:r>
              <a:rPr lang="en-US" sz="2000" b="1" dirty="0" smtClean="0">
                <a:latin typeface="Cambria" charset="0"/>
                <a:ea typeface="Cambria" charset="0"/>
                <a:cs typeface="Cambria" charset="0"/>
              </a:rPr>
              <a:t>1. Fast </a:t>
            </a:r>
            <a:r>
              <a:rPr lang="en-US" sz="2000" b="1" dirty="0">
                <a:latin typeface="Cambria" charset="0"/>
                <a:ea typeface="Cambria" charset="0"/>
                <a:cs typeface="Cambria" charset="0"/>
              </a:rPr>
              <a:t>and constant latency (</a:t>
            </a:r>
            <a:r>
              <a:rPr lang="en-US" sz="2000" b="1" dirty="0">
                <a:solidFill>
                  <a:schemeClr val="accent5"/>
                </a:solidFill>
                <a:latin typeface="Cambria" charset="0"/>
                <a:ea typeface="Cambria" charset="0"/>
                <a:cs typeface="Cambria" charset="0"/>
              </a:rPr>
              <a:t>88.2ms</a:t>
            </a:r>
            <a:r>
              <a:rPr lang="en-US" sz="2000" b="1" dirty="0">
                <a:latin typeface="Cambria" charset="0"/>
                <a:ea typeface="Cambria" charset="0"/>
                <a:cs typeface="Cambria" charset="0"/>
              </a:rPr>
              <a:t>)</a:t>
            </a:r>
          </a:p>
        </p:txBody>
      </p:sp>
      <p:sp>
        <p:nvSpPr>
          <p:cNvPr id="43" name="TextBox 42"/>
          <p:cNvSpPr txBox="1"/>
          <p:nvPr/>
        </p:nvSpPr>
        <p:spPr>
          <a:xfrm>
            <a:off x="1068572" y="5735560"/>
            <a:ext cx="7346378" cy="1077218"/>
          </a:xfrm>
          <a:prstGeom prst="rect">
            <a:avLst/>
          </a:prstGeom>
          <a:noFill/>
        </p:spPr>
        <p:txBody>
          <a:bodyPr wrap="square" rtlCol="0">
            <a:spAutoFit/>
          </a:bodyPr>
          <a:lstStyle/>
          <a:p>
            <a:r>
              <a:rPr lang="en-US" sz="2000" b="1" dirty="0" smtClean="0">
                <a:latin typeface="Cambria" charset="0"/>
                <a:ea typeface="Cambria" charset="0"/>
                <a:cs typeface="Cambria" charset="0"/>
              </a:rPr>
              <a:t>2.</a:t>
            </a:r>
            <a:r>
              <a:rPr lang="en-US" sz="2000" b="1" dirty="0" smtClean="0">
                <a:solidFill>
                  <a:schemeClr val="accent6">
                    <a:lumMod val="75000"/>
                  </a:schemeClr>
                </a:solidFill>
                <a:latin typeface="Cambria" charset="0"/>
                <a:ea typeface="Cambria" charset="0"/>
                <a:cs typeface="Cambria" charset="0"/>
              </a:rPr>
              <a:t> </a:t>
            </a:r>
            <a:r>
              <a:rPr lang="en-US" sz="2000" b="1" dirty="0" smtClean="0">
                <a:latin typeface="Cambria" charset="0"/>
                <a:ea typeface="Cambria" charset="0"/>
                <a:cs typeface="Cambria" charset="0"/>
              </a:rPr>
              <a:t>On average,</a:t>
            </a:r>
            <a:r>
              <a:rPr lang="en-US" sz="2000" b="1" dirty="0" smtClean="0">
                <a:solidFill>
                  <a:schemeClr val="accent6">
                    <a:lumMod val="75000"/>
                  </a:schemeClr>
                </a:solidFill>
                <a:latin typeface="Cambria" charset="0"/>
                <a:ea typeface="Cambria" charset="0"/>
                <a:cs typeface="Cambria" charset="0"/>
              </a:rPr>
              <a:t> 102x/860x</a:t>
            </a:r>
            <a:r>
              <a:rPr lang="en-US" sz="2000" b="1" dirty="0" smtClean="0">
                <a:latin typeface="Cambria" charset="0"/>
                <a:ea typeface="Cambria" charset="0"/>
                <a:cs typeface="Cambria" charset="0"/>
              </a:rPr>
              <a:t> faster than the previous </a:t>
            </a:r>
          </a:p>
          <a:p>
            <a:r>
              <a:rPr lang="en-US" sz="2000" b="1" dirty="0" smtClean="0">
                <a:latin typeface="Cambria" charset="0"/>
                <a:ea typeface="Cambria" charset="0"/>
                <a:cs typeface="Cambria" charset="0"/>
              </a:rPr>
              <a:t>DRAM PUF with the same DRAM capacity overhead (64KiB)</a:t>
            </a:r>
          </a:p>
          <a:p>
            <a:endParaRPr lang="en-US" sz="2400" b="1" dirty="0">
              <a:latin typeface="Cambria" charset="0"/>
              <a:ea typeface="Cambria" charset="0"/>
              <a:cs typeface="Cambria" charset="0"/>
            </a:endParaRPr>
          </a:p>
        </p:txBody>
      </p:sp>
      <p:cxnSp>
        <p:nvCxnSpPr>
          <p:cNvPr id="51" name="Straight Arrow Connector 50"/>
          <p:cNvCxnSpPr/>
          <p:nvPr/>
        </p:nvCxnSpPr>
        <p:spPr>
          <a:xfrm>
            <a:off x="3777878" y="4036654"/>
            <a:ext cx="170757" cy="166386"/>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3092641" y="3716615"/>
            <a:ext cx="2307491" cy="369332"/>
          </a:xfrm>
          <a:prstGeom prst="rect">
            <a:avLst/>
          </a:prstGeom>
          <a:noFill/>
        </p:spPr>
        <p:txBody>
          <a:bodyPr wrap="square" rtlCol="0">
            <a:spAutoFit/>
          </a:bodyPr>
          <a:lstStyle/>
          <a:p>
            <a:r>
              <a:rPr lang="en-US" dirty="0"/>
              <a:t>8</a:t>
            </a:r>
            <a:r>
              <a:rPr lang="en-US" dirty="0" smtClean="0"/>
              <a:t>KiB memory segment</a:t>
            </a:r>
            <a:endParaRPr lang="en-US" dirty="0"/>
          </a:p>
        </p:txBody>
      </p:sp>
    </p:spTree>
    <p:extLst>
      <p:ext uri="{BB962C8B-B14F-4D97-AF65-F5344CB8AC3E}">
        <p14:creationId xmlns:p14="http://schemas.microsoft.com/office/powerpoint/2010/main" val="349165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1000"/>
                                        <p:tgtEl>
                                          <p:spTgt spid="23"/>
                                        </p:tgtEl>
                                      </p:cBhvr>
                                    </p:animEffect>
                                  </p:childTnLst>
                                </p:cTn>
                              </p:par>
                              <p:par>
                                <p:cTn id="8" presetID="1" presetClass="exit"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hidden"/>
                                      </p:to>
                                    </p:set>
                                  </p:childTnLst>
                                </p:cTn>
                              </p:par>
                              <p:par>
                                <p:cTn id="10" presetID="22" presetClass="entr" presetSubtype="8"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1000"/>
                                        <p:tgtEl>
                                          <p:spTgt spid="21"/>
                                        </p:tgtEl>
                                      </p:cBhvr>
                                    </p:animEffect>
                                  </p:childTnLst>
                                </p:cTn>
                              </p:par>
                              <p:par>
                                <p:cTn id="13" presetID="22" presetClass="entr" presetSubtype="8"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left)">
                                      <p:cBhvr>
                                        <p:cTn id="15" dur="1000"/>
                                        <p:tgtEl>
                                          <p:spTgt spid="22"/>
                                        </p:tgtEl>
                                      </p:cBhvr>
                                    </p:animEffect>
                                  </p:childTnLst>
                                </p:cTn>
                              </p:par>
                            </p:childTnLst>
                          </p:cTn>
                        </p:par>
                        <p:par>
                          <p:cTn id="16" fill="hold">
                            <p:stCondLst>
                              <p:cond delay="1000"/>
                            </p:stCondLst>
                            <p:childTnLst>
                              <p:par>
                                <p:cTn id="17" presetID="1" presetClass="entr" presetSubtype="0" fill="hold" nodeType="after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1000"/>
                                        <p:tgtEl>
                                          <p:spTgt spid="18"/>
                                        </p:tgtEl>
                                      </p:cBhvr>
                                    </p:animEffect>
                                  </p:childTnLst>
                                </p:cTn>
                              </p:par>
                              <p:par>
                                <p:cTn id="28" presetID="1" presetClass="exit" presetSubtype="0" fill="hold" grpId="0" nodeType="withEffect">
                                  <p:stCondLst>
                                    <p:cond delay="0"/>
                                  </p:stCondLst>
                                  <p:childTnLst>
                                    <p:set>
                                      <p:cBhvr>
                                        <p:cTn id="29" dur="1" fill="hold">
                                          <p:stCondLst>
                                            <p:cond delay="0"/>
                                          </p:stCondLst>
                                        </p:cTn>
                                        <p:tgtEl>
                                          <p:spTgt spid="36"/>
                                        </p:tgtEl>
                                        <p:attrNameLst>
                                          <p:attrName>style.visibility</p:attrName>
                                        </p:attrNameLst>
                                      </p:cBhvr>
                                      <p:to>
                                        <p:strVal val="hidden"/>
                                      </p:to>
                                    </p:set>
                                  </p:childTnLst>
                                </p:cTn>
                              </p:par>
                              <p:par>
                                <p:cTn id="30" presetID="22" presetClass="entr" presetSubtype="8"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1000"/>
                                        <p:tgtEl>
                                          <p:spTgt spid="19"/>
                                        </p:tgtEl>
                                      </p:cBhvr>
                                    </p:animEffect>
                                  </p:childTnLst>
                                </p:cTn>
                              </p:par>
                              <p:par>
                                <p:cTn id="33" presetID="22" presetClass="entr" presetSubtype="8"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1000"/>
                                        <p:tgtEl>
                                          <p:spTgt spid="20"/>
                                        </p:tgtEl>
                                      </p:cBhvr>
                                    </p:animEffect>
                                  </p:childTnLst>
                                </p:cTn>
                              </p:par>
                            </p:childTnLst>
                          </p:cTn>
                        </p:par>
                        <p:par>
                          <p:cTn id="36" fill="hold">
                            <p:stCondLst>
                              <p:cond delay="1000"/>
                            </p:stCondLst>
                            <p:childTnLst>
                              <p:par>
                                <p:cTn id="37" presetID="1" presetClass="entr" presetSubtype="0" fill="hold" nodeType="after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4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smtClean="0"/>
              <a:t>Results </a:t>
            </a:r>
            <a:r>
              <a:rPr lang="mr-IN" sz="4400" b="1" dirty="0" smtClean="0"/>
              <a:t>–</a:t>
            </a:r>
            <a:r>
              <a:rPr lang="en-US" sz="4400" b="1" dirty="0" smtClean="0"/>
              <a:t> System Interference</a:t>
            </a:r>
            <a:endParaRPr lang="en-US" sz="4400" b="1" dirty="0"/>
          </a:p>
        </p:txBody>
      </p:sp>
      <p:sp>
        <p:nvSpPr>
          <p:cNvPr id="5" name="Content Placeholder 4"/>
          <p:cNvSpPr>
            <a:spLocks noGrp="1"/>
          </p:cNvSpPr>
          <p:nvPr>
            <p:ph idx="1"/>
          </p:nvPr>
        </p:nvSpPr>
        <p:spPr>
          <a:xfrm>
            <a:off x="75991" y="911224"/>
            <a:ext cx="8987622" cy="5382896"/>
          </a:xfrm>
        </p:spPr>
        <p:txBody>
          <a:bodyPr/>
          <a:lstStyle/>
          <a:p>
            <a:pPr marL="0" indent="0">
              <a:buNone/>
            </a:pPr>
            <a:r>
              <a:rPr lang="en-US" sz="3200" b="1" dirty="0" smtClean="0"/>
              <a:t>During PUF evaluation on commodity devices:</a:t>
            </a:r>
          </a:p>
          <a:p>
            <a:pPr marL="457200" lvl="1" indent="0">
              <a:buNone/>
            </a:pPr>
            <a:endParaRPr lang="en-US" sz="2400" b="1" dirty="0" smtClean="0">
              <a:solidFill>
                <a:schemeClr val="accent6">
                  <a:lumMod val="75000"/>
                </a:schemeClr>
              </a:solidFill>
            </a:endParaRPr>
          </a:p>
          <a:p>
            <a:r>
              <a:rPr lang="en-US" sz="2800" b="1" dirty="0" smtClean="0">
                <a:solidFill>
                  <a:srgbClr val="C00000"/>
                </a:solidFill>
              </a:rPr>
              <a:t>The DRAM </a:t>
            </a:r>
            <a:r>
              <a:rPr lang="en-US" sz="2800" b="1" dirty="0">
                <a:solidFill>
                  <a:srgbClr val="C00000"/>
                </a:solidFill>
              </a:rPr>
              <a:t>Retention </a:t>
            </a:r>
            <a:r>
              <a:rPr lang="en-US" sz="2800" b="1" dirty="0" smtClean="0">
                <a:solidFill>
                  <a:srgbClr val="C00000"/>
                </a:solidFill>
              </a:rPr>
              <a:t>PUF</a:t>
            </a:r>
            <a:endParaRPr lang="en-US" dirty="0">
              <a:solidFill>
                <a:srgbClr val="C00000"/>
              </a:solidFill>
            </a:endParaRPr>
          </a:p>
          <a:p>
            <a:pPr lvl="1"/>
            <a:r>
              <a:rPr lang="en-US" sz="2400" dirty="0" smtClean="0"/>
              <a:t>Disables refresh at channel granularity </a:t>
            </a:r>
            <a:r>
              <a:rPr lang="en-US" sz="2400" b="1" dirty="0" smtClean="0"/>
              <a:t>(~512MB </a:t>
            </a:r>
            <a:r>
              <a:rPr lang="mr-IN" sz="2400" b="1" dirty="0" smtClean="0"/>
              <a:t>–</a:t>
            </a:r>
            <a:r>
              <a:rPr lang="en-US" sz="2400" b="1" dirty="0" smtClean="0"/>
              <a:t> 2GB)</a:t>
            </a:r>
          </a:p>
          <a:p>
            <a:pPr lvl="2"/>
            <a:r>
              <a:rPr lang="en-US" sz="2000" b="1" dirty="0" smtClean="0">
                <a:solidFill>
                  <a:srgbClr val="C00000"/>
                </a:solidFill>
              </a:rPr>
              <a:t>Issue manual refresh operations </a:t>
            </a:r>
            <a:r>
              <a:rPr lang="en-US" sz="2000" dirty="0" smtClean="0"/>
              <a:t>to rows in channel but not in PUF memory segment to prevent data corruption</a:t>
            </a:r>
            <a:endParaRPr lang="en-US" sz="2000" dirty="0"/>
          </a:p>
          <a:p>
            <a:pPr lvl="1"/>
            <a:r>
              <a:rPr lang="en-US" sz="2400" dirty="0" smtClean="0"/>
              <a:t>Has</a:t>
            </a:r>
            <a:r>
              <a:rPr lang="en-US" sz="2400" b="1" dirty="0" smtClean="0">
                <a:solidFill>
                  <a:srgbClr val="C00000"/>
                </a:solidFill>
              </a:rPr>
              <a:t> long </a:t>
            </a:r>
            <a:r>
              <a:rPr lang="en-US" sz="2400" b="1" dirty="0">
                <a:solidFill>
                  <a:srgbClr val="C00000"/>
                </a:solidFill>
              </a:rPr>
              <a:t>evaluation time</a:t>
            </a:r>
            <a:r>
              <a:rPr lang="en-US" sz="2400" dirty="0"/>
              <a:t> at low temperatures </a:t>
            </a:r>
          </a:p>
          <a:p>
            <a:pPr lvl="1"/>
            <a:endParaRPr lang="en-US" dirty="0" smtClean="0"/>
          </a:p>
          <a:p>
            <a:r>
              <a:rPr lang="en-US" sz="2800" b="1" dirty="0">
                <a:solidFill>
                  <a:schemeClr val="accent6">
                    <a:lumMod val="75000"/>
                  </a:schemeClr>
                </a:solidFill>
              </a:rPr>
              <a:t>The DRAM Latency PUF</a:t>
            </a:r>
          </a:p>
          <a:p>
            <a:pPr lvl="1"/>
            <a:r>
              <a:rPr lang="en-US" sz="2400" dirty="0" smtClean="0"/>
              <a:t>Does not require disabling refresh </a:t>
            </a:r>
          </a:p>
          <a:p>
            <a:pPr lvl="1"/>
            <a:r>
              <a:rPr lang="en-US" sz="2400" dirty="0" smtClean="0"/>
              <a:t>Has short </a:t>
            </a:r>
            <a:r>
              <a:rPr lang="en-US" sz="2400" dirty="0"/>
              <a:t>evaluation </a:t>
            </a:r>
            <a:r>
              <a:rPr lang="en-US" sz="2400" dirty="0" smtClean="0"/>
              <a:t>time </a:t>
            </a:r>
            <a:r>
              <a:rPr lang="en-US" sz="2400" b="1" dirty="0" smtClean="0">
                <a:solidFill>
                  <a:schemeClr val="accent6">
                    <a:lumMod val="75000"/>
                  </a:schemeClr>
                </a:solidFill>
              </a:rPr>
              <a:t>at </a:t>
            </a:r>
            <a:r>
              <a:rPr lang="en-US" sz="2400" b="1" dirty="0">
                <a:solidFill>
                  <a:schemeClr val="accent6">
                    <a:lumMod val="75000"/>
                  </a:schemeClr>
                </a:solidFill>
              </a:rPr>
              <a:t>any operating temperature</a:t>
            </a:r>
          </a:p>
          <a:p>
            <a:endParaRPr lang="en-US" dirty="0"/>
          </a:p>
        </p:txBody>
      </p:sp>
    </p:spTree>
    <p:extLst>
      <p:ext uri="{BB962C8B-B14F-4D97-AF65-F5344CB8AC3E}">
        <p14:creationId xmlns:p14="http://schemas.microsoft.com/office/powerpoint/2010/main" val="565946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Other Results in the Paper</a:t>
            </a:r>
            <a:endParaRPr lang="en-US" b="1" dirty="0"/>
          </a:p>
        </p:txBody>
      </p:sp>
      <p:sp>
        <p:nvSpPr>
          <p:cNvPr id="3" name="Content Placeholder 2"/>
          <p:cNvSpPr>
            <a:spLocks noGrp="1"/>
          </p:cNvSpPr>
          <p:nvPr>
            <p:ph idx="1"/>
          </p:nvPr>
        </p:nvSpPr>
        <p:spPr>
          <a:xfrm>
            <a:off x="47414" y="911224"/>
            <a:ext cx="9068009" cy="5318753"/>
          </a:xfrm>
        </p:spPr>
        <p:txBody>
          <a:bodyPr/>
          <a:lstStyle/>
          <a:p>
            <a:r>
              <a:rPr lang="en-US" sz="3200" b="1" dirty="0" smtClean="0"/>
              <a:t>How the </a:t>
            </a:r>
            <a:r>
              <a:rPr lang="en-US" sz="3200" b="1" dirty="0" smtClean="0">
                <a:solidFill>
                  <a:schemeClr val="accent5"/>
                </a:solidFill>
              </a:rPr>
              <a:t>DRAM latency PUF </a:t>
            </a:r>
            <a:r>
              <a:rPr lang="en-US" sz="3200" b="1" dirty="0" smtClean="0"/>
              <a:t>meets the basic requirements for an effective PUF </a:t>
            </a:r>
          </a:p>
          <a:p>
            <a:r>
              <a:rPr lang="en-US" sz="3200" b="1" dirty="0" smtClean="0"/>
              <a:t>A </a:t>
            </a:r>
            <a:r>
              <a:rPr lang="en-US" sz="3200" b="1" dirty="0" smtClean="0">
                <a:solidFill>
                  <a:schemeClr val="accent6">
                    <a:lumMod val="75000"/>
                  </a:schemeClr>
                </a:solidFill>
              </a:rPr>
              <a:t>detailed </a:t>
            </a:r>
            <a:r>
              <a:rPr lang="en-US" sz="3200" b="1" dirty="0" smtClean="0"/>
              <a:t>analysis on:</a:t>
            </a:r>
          </a:p>
          <a:p>
            <a:pPr lvl="1"/>
            <a:r>
              <a:rPr lang="en-US" sz="2400" dirty="0" smtClean="0"/>
              <a:t>Devices of </a:t>
            </a:r>
            <a:r>
              <a:rPr lang="en-US" sz="2400" b="1" dirty="0" smtClean="0">
                <a:solidFill>
                  <a:schemeClr val="accent5"/>
                </a:solidFill>
              </a:rPr>
              <a:t>the three major DRAM</a:t>
            </a:r>
            <a:r>
              <a:rPr lang="en-US" sz="2400" dirty="0" smtClean="0">
                <a:solidFill>
                  <a:schemeClr val="accent5"/>
                </a:solidFill>
              </a:rPr>
              <a:t> </a:t>
            </a:r>
            <a:r>
              <a:rPr lang="en-US" sz="2400" b="1" dirty="0" smtClean="0">
                <a:solidFill>
                  <a:schemeClr val="accent5"/>
                </a:solidFill>
              </a:rPr>
              <a:t>manufacturers</a:t>
            </a:r>
          </a:p>
          <a:p>
            <a:pPr lvl="1"/>
            <a:r>
              <a:rPr lang="en-US" sz="2400" dirty="0"/>
              <a:t>T</a:t>
            </a:r>
            <a:r>
              <a:rPr lang="en-US" sz="2400" dirty="0" smtClean="0"/>
              <a:t>he </a:t>
            </a:r>
            <a:r>
              <a:rPr lang="en-US" sz="2400" b="1" dirty="0" smtClean="0">
                <a:solidFill>
                  <a:schemeClr val="accent5"/>
                </a:solidFill>
              </a:rPr>
              <a:t>evaluation time</a:t>
            </a:r>
            <a:r>
              <a:rPr lang="en-US" sz="2400" dirty="0" smtClean="0">
                <a:solidFill>
                  <a:schemeClr val="accent5"/>
                </a:solidFill>
              </a:rPr>
              <a:t> </a:t>
            </a:r>
            <a:r>
              <a:rPr lang="en-US" sz="2400" dirty="0" smtClean="0"/>
              <a:t>of a PUF</a:t>
            </a:r>
            <a:endParaRPr lang="en-US" sz="3200" dirty="0"/>
          </a:p>
          <a:p>
            <a:r>
              <a:rPr lang="en-US" sz="3200" b="1" dirty="0" smtClean="0"/>
              <a:t>Further discussion on:</a:t>
            </a:r>
          </a:p>
          <a:p>
            <a:pPr lvl="1"/>
            <a:r>
              <a:rPr lang="en-US" sz="2400" b="1" dirty="0">
                <a:solidFill>
                  <a:schemeClr val="accent6">
                    <a:lumMod val="75000"/>
                  </a:schemeClr>
                </a:solidFill>
              </a:rPr>
              <a:t>O</a:t>
            </a:r>
            <a:r>
              <a:rPr lang="en-US" sz="2400" b="1" dirty="0" smtClean="0">
                <a:solidFill>
                  <a:schemeClr val="accent6">
                    <a:lumMod val="75000"/>
                  </a:schemeClr>
                </a:solidFill>
              </a:rPr>
              <a:t>ptimizing</a:t>
            </a:r>
            <a:r>
              <a:rPr lang="en-US" sz="2400" dirty="0" smtClean="0">
                <a:solidFill>
                  <a:schemeClr val="accent6">
                    <a:lumMod val="75000"/>
                  </a:schemeClr>
                </a:solidFill>
              </a:rPr>
              <a:t> </a:t>
            </a:r>
            <a:r>
              <a:rPr lang="en-US" sz="2400" dirty="0" smtClean="0"/>
              <a:t>retention PUFs</a:t>
            </a:r>
          </a:p>
          <a:p>
            <a:pPr lvl="1"/>
            <a:r>
              <a:rPr lang="en-US" sz="2400" b="1" dirty="0">
                <a:solidFill>
                  <a:schemeClr val="accent5"/>
                </a:solidFill>
              </a:rPr>
              <a:t>S</a:t>
            </a:r>
            <a:r>
              <a:rPr lang="en-US" sz="2400" b="1" dirty="0" smtClean="0">
                <a:solidFill>
                  <a:schemeClr val="accent5"/>
                </a:solidFill>
              </a:rPr>
              <a:t>ystem interference</a:t>
            </a:r>
            <a:r>
              <a:rPr lang="en-US" sz="2400" dirty="0" smtClean="0">
                <a:solidFill>
                  <a:schemeClr val="accent5"/>
                </a:solidFill>
              </a:rPr>
              <a:t> </a:t>
            </a:r>
            <a:r>
              <a:rPr lang="en-US" sz="2400" dirty="0" smtClean="0"/>
              <a:t>of DRAM retention and latency PUFs</a:t>
            </a:r>
          </a:p>
          <a:p>
            <a:pPr lvl="1"/>
            <a:r>
              <a:rPr lang="en-US" sz="2400" dirty="0"/>
              <a:t>A</a:t>
            </a:r>
            <a:r>
              <a:rPr lang="en-US" sz="2400" dirty="0" smtClean="0"/>
              <a:t>lgorithm to </a:t>
            </a:r>
            <a:r>
              <a:rPr lang="en-US" sz="2400" b="1" dirty="0" smtClean="0">
                <a:solidFill>
                  <a:schemeClr val="accent6">
                    <a:lumMod val="75000"/>
                  </a:schemeClr>
                </a:solidFill>
              </a:rPr>
              <a:t>quickly and reliably </a:t>
            </a:r>
            <a:r>
              <a:rPr lang="en-US" sz="2400" dirty="0" smtClean="0"/>
              <a:t>evaluate DRAM latency PUF</a:t>
            </a:r>
          </a:p>
          <a:p>
            <a:pPr lvl="1"/>
            <a:r>
              <a:rPr lang="en-US" sz="2400" b="1" dirty="0">
                <a:solidFill>
                  <a:schemeClr val="accent5"/>
                </a:solidFill>
              </a:rPr>
              <a:t>D</a:t>
            </a:r>
            <a:r>
              <a:rPr lang="en-US" sz="2400" b="1" dirty="0" smtClean="0">
                <a:solidFill>
                  <a:schemeClr val="accent5"/>
                </a:solidFill>
              </a:rPr>
              <a:t>esign considerations </a:t>
            </a:r>
            <a:r>
              <a:rPr lang="en-US" sz="2400" dirty="0" smtClean="0"/>
              <a:t>for a DRAM latency PUF</a:t>
            </a:r>
          </a:p>
          <a:p>
            <a:pPr lvl="1"/>
            <a:r>
              <a:rPr lang="en-US" sz="2400" dirty="0" smtClean="0"/>
              <a:t>The DRAM Latency PUF overhead analysis</a:t>
            </a:r>
          </a:p>
          <a:p>
            <a:pPr lvl="1"/>
            <a:endParaRPr lang="en-US" sz="2400" dirty="0"/>
          </a:p>
        </p:txBody>
      </p:sp>
    </p:spTree>
    <p:extLst>
      <p:ext uri="{BB962C8B-B14F-4D97-AF65-F5344CB8AC3E}">
        <p14:creationId xmlns:p14="http://schemas.microsoft.com/office/powerpoint/2010/main" val="150061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4730" y="5840033"/>
            <a:ext cx="8805213" cy="455930"/>
          </a:xfrm>
          <a:prstGeom prst="rect">
            <a:avLst/>
          </a:prstGeom>
          <a:solidFill>
            <a:srgbClr val="53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164730" y="5347422"/>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164730" y="4851875"/>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873303" y="4407877"/>
            <a:ext cx="8094161" cy="36512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873992" y="2745179"/>
            <a:ext cx="8094161"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171757" y="1852296"/>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70268" y="1340844"/>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64123" y="3143056"/>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865971" y="2370745"/>
            <a:ext cx="8102183"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63548" y="831660"/>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b="1" dirty="0" smtClean="0"/>
              <a:t>The DRAM Latency PUF Outline</a:t>
            </a:r>
            <a:endParaRPr lang="en-US" b="1" dirty="0"/>
          </a:p>
        </p:txBody>
      </p:sp>
      <p:sp>
        <p:nvSpPr>
          <p:cNvPr id="29" name="Rectangle 28"/>
          <p:cNvSpPr/>
          <p:nvPr/>
        </p:nvSpPr>
        <p:spPr>
          <a:xfrm>
            <a:off x="873992" y="4009292"/>
            <a:ext cx="8094161" cy="35875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865971" y="3634154"/>
            <a:ext cx="8102183" cy="33601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58999" y="828096"/>
            <a:ext cx="8122024" cy="5318753"/>
          </a:xfrm>
        </p:spPr>
        <p:txBody>
          <a:bodyPr/>
          <a:lstStyle/>
          <a:p>
            <a:pPr marL="0" indent="0">
              <a:buNone/>
            </a:pPr>
            <a:r>
              <a:rPr lang="en-US" sz="2800" dirty="0">
                <a:solidFill>
                  <a:schemeClr val="bg1"/>
                </a:solidFill>
              </a:rPr>
              <a:t>Motivation </a:t>
            </a:r>
            <a:endParaRPr lang="en-US" sz="2800" dirty="0" smtClean="0">
              <a:solidFill>
                <a:schemeClr val="bg1"/>
              </a:solidFill>
            </a:endParaRPr>
          </a:p>
          <a:p>
            <a:pPr marL="0" indent="0">
              <a:buNone/>
            </a:pPr>
            <a:r>
              <a:rPr lang="en-US" sz="2800" dirty="0" smtClean="0">
                <a:solidFill>
                  <a:schemeClr val="bg1"/>
                </a:solidFill>
              </a:rPr>
              <a:t>Effective PUF Characteristics</a:t>
            </a:r>
          </a:p>
          <a:p>
            <a:pPr marL="0" indent="0">
              <a:buNone/>
            </a:pPr>
            <a:r>
              <a:rPr lang="en-US" sz="2800" dirty="0">
                <a:solidFill>
                  <a:schemeClr val="bg1"/>
                </a:solidFill>
              </a:rPr>
              <a:t>DRAM Latency PUF</a:t>
            </a:r>
          </a:p>
          <a:p>
            <a:pPr marL="457200" lvl="1" indent="0">
              <a:buNone/>
            </a:pPr>
            <a:r>
              <a:rPr lang="en-US" sz="2400" dirty="0">
                <a:solidFill>
                  <a:schemeClr val="bg1"/>
                </a:solidFill>
              </a:rPr>
              <a:t>DRAM Operation</a:t>
            </a:r>
          </a:p>
          <a:p>
            <a:pPr marL="457200" lvl="1" indent="0">
              <a:buNone/>
            </a:pPr>
            <a:r>
              <a:rPr lang="en-US" sz="2400" dirty="0">
                <a:solidFill>
                  <a:schemeClr val="bg1"/>
                </a:solidFill>
              </a:rPr>
              <a:t>Key </a:t>
            </a:r>
            <a:r>
              <a:rPr lang="en-US" sz="2400" dirty="0" smtClean="0">
                <a:solidFill>
                  <a:schemeClr val="bg1"/>
                </a:solidFill>
              </a:rPr>
              <a:t>Idea</a:t>
            </a:r>
          </a:p>
          <a:p>
            <a:pPr marL="0" indent="0">
              <a:buNone/>
            </a:pPr>
            <a:r>
              <a:rPr lang="en-US" sz="2800" dirty="0" smtClean="0">
                <a:solidFill>
                  <a:schemeClr val="bg1"/>
                </a:solidFill>
              </a:rPr>
              <a:t>Prior Best DRAM PUF: DRAM Retention PUF</a:t>
            </a:r>
          </a:p>
          <a:p>
            <a:pPr marL="457200" lvl="1" indent="0">
              <a:buNone/>
            </a:pPr>
            <a:r>
              <a:rPr lang="en-US" sz="2400" dirty="0" smtClean="0">
                <a:solidFill>
                  <a:schemeClr val="bg1"/>
                </a:solidFill>
              </a:rPr>
              <a:t>DRAM Cell Retention</a:t>
            </a:r>
          </a:p>
          <a:p>
            <a:pPr marL="457200" lvl="1" indent="0">
              <a:buNone/>
            </a:pPr>
            <a:r>
              <a:rPr lang="en-US" sz="2400" dirty="0" smtClean="0">
                <a:solidFill>
                  <a:schemeClr val="bg1"/>
                </a:solidFill>
              </a:rPr>
              <a:t>Key Idea </a:t>
            </a:r>
          </a:p>
          <a:p>
            <a:pPr marL="457200" lvl="1" indent="0">
              <a:buNone/>
            </a:pPr>
            <a:r>
              <a:rPr lang="en-US" sz="2400" dirty="0" smtClean="0">
                <a:solidFill>
                  <a:schemeClr val="bg1"/>
                </a:solidFill>
              </a:rPr>
              <a:t>Weaknesses</a:t>
            </a:r>
          </a:p>
          <a:p>
            <a:pPr marL="0" indent="0">
              <a:buNone/>
            </a:pPr>
            <a:r>
              <a:rPr lang="en-US" sz="2800" dirty="0" smtClean="0">
                <a:solidFill>
                  <a:schemeClr val="bg1"/>
                </a:solidFill>
              </a:rPr>
              <a:t>Methodology</a:t>
            </a:r>
          </a:p>
          <a:p>
            <a:pPr marL="0" indent="0">
              <a:buNone/>
            </a:pPr>
            <a:r>
              <a:rPr lang="en-US" sz="2800" dirty="0" smtClean="0">
                <a:solidFill>
                  <a:schemeClr val="bg1"/>
                </a:solidFill>
              </a:rPr>
              <a:t>Results</a:t>
            </a:r>
          </a:p>
          <a:p>
            <a:pPr marL="0" indent="0">
              <a:buNone/>
            </a:pPr>
            <a:r>
              <a:rPr lang="en-US" sz="2800" b="1" dirty="0" smtClean="0">
                <a:solidFill>
                  <a:schemeClr val="bg1"/>
                </a:solidFill>
              </a:rPr>
              <a:t>Summary</a:t>
            </a:r>
            <a:endParaRPr lang="en-US" sz="2800" b="1" dirty="0">
              <a:solidFill>
                <a:schemeClr val="bg1"/>
              </a:solidFill>
            </a:endParaRPr>
          </a:p>
        </p:txBody>
      </p:sp>
    </p:spTree>
    <p:extLst>
      <p:ext uri="{BB962C8B-B14F-4D97-AF65-F5344CB8AC3E}">
        <p14:creationId xmlns:p14="http://schemas.microsoft.com/office/powerpoint/2010/main" val="176914651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Executive Summary</a:t>
            </a:r>
            <a:endParaRPr lang="en-US" b="1" dirty="0"/>
          </a:p>
        </p:txBody>
      </p:sp>
      <p:sp>
        <p:nvSpPr>
          <p:cNvPr id="3" name="Content Placeholder 2"/>
          <p:cNvSpPr>
            <a:spLocks noGrp="1"/>
          </p:cNvSpPr>
          <p:nvPr>
            <p:ph idx="1"/>
          </p:nvPr>
        </p:nvSpPr>
        <p:spPr>
          <a:xfrm>
            <a:off x="75990" y="807706"/>
            <a:ext cx="9068009" cy="5318753"/>
          </a:xfrm>
        </p:spPr>
        <p:txBody>
          <a:bodyPr/>
          <a:lstStyle/>
          <a:p>
            <a:pPr marL="274320" lvl="1" indent="-274320">
              <a:spcBef>
                <a:spcPts val="400"/>
              </a:spcBef>
              <a:buFont typeface="Arial" pitchFamily="34" charset="0"/>
              <a:buChar char="•"/>
            </a:pPr>
            <a:r>
              <a:rPr lang="en-US" sz="2200" b="1" u="sng" dirty="0"/>
              <a:t>Motivation</a:t>
            </a:r>
            <a:r>
              <a:rPr lang="tr-TR" sz="2200" dirty="0" smtClean="0"/>
              <a:t>: </a:t>
            </a:r>
          </a:p>
          <a:p>
            <a:pPr marL="731520" lvl="2" indent="-274320">
              <a:spcBef>
                <a:spcPts val="400"/>
              </a:spcBef>
            </a:pPr>
            <a:r>
              <a:rPr lang="en-US" sz="2200" dirty="0" smtClean="0"/>
              <a:t>We can authenticate a system via </a:t>
            </a:r>
            <a:r>
              <a:rPr lang="en-US" sz="2200" b="1" dirty="0" smtClean="0"/>
              <a:t>unique signatures</a:t>
            </a:r>
            <a:r>
              <a:rPr lang="en-US" sz="2200" dirty="0" smtClean="0"/>
              <a:t> if we can evaluate a </a:t>
            </a:r>
            <a:r>
              <a:rPr lang="en-US" sz="2200" b="1" dirty="0" smtClean="0"/>
              <a:t>Physical </a:t>
            </a:r>
            <a:r>
              <a:rPr lang="en-US" sz="2200" b="1" dirty="0" err="1" smtClean="0"/>
              <a:t>Unclonable</a:t>
            </a:r>
            <a:r>
              <a:rPr lang="en-US" sz="2200" b="1" dirty="0" smtClean="0"/>
              <a:t> Function (PUF) </a:t>
            </a:r>
            <a:r>
              <a:rPr lang="en-US" sz="2200" dirty="0" smtClean="0"/>
              <a:t>on it</a:t>
            </a:r>
          </a:p>
          <a:p>
            <a:pPr marL="731520" lvl="2" indent="-274320">
              <a:spcBef>
                <a:spcPts val="400"/>
              </a:spcBef>
            </a:pPr>
            <a:r>
              <a:rPr lang="en-US" sz="2200" dirty="0" smtClean="0"/>
              <a:t>Signatures </a:t>
            </a:r>
            <a:r>
              <a:rPr lang="en-US" sz="2200" b="1" dirty="0"/>
              <a:t>(PUF response) </a:t>
            </a:r>
            <a:r>
              <a:rPr lang="en-US" sz="2200" dirty="0" smtClean="0"/>
              <a:t>reflect </a:t>
            </a:r>
            <a:r>
              <a:rPr lang="en-US" sz="2200" dirty="0"/>
              <a:t>inherent properties of a </a:t>
            </a:r>
            <a:r>
              <a:rPr lang="en-US" sz="2200" dirty="0" smtClean="0"/>
              <a:t>device</a:t>
            </a:r>
            <a:endParaRPr lang="en-US" sz="2200" b="1" dirty="0" smtClean="0"/>
          </a:p>
          <a:p>
            <a:pPr marL="731520" lvl="2" indent="-274320">
              <a:spcBef>
                <a:spcPts val="400"/>
              </a:spcBef>
            </a:pPr>
            <a:r>
              <a:rPr lang="tr-TR" sz="2200" dirty="0" smtClean="0"/>
              <a:t>DRAM is a </a:t>
            </a:r>
            <a:r>
              <a:rPr lang="en-US" sz="2200" dirty="0" smtClean="0"/>
              <a:t>promising substrate for PUFs because </a:t>
            </a:r>
            <a:r>
              <a:rPr lang="tr-TR" sz="2200" dirty="0" smtClean="0"/>
              <a:t>it </a:t>
            </a:r>
            <a:r>
              <a:rPr lang="en-US" sz="2200" dirty="0" smtClean="0"/>
              <a:t>is </a:t>
            </a:r>
            <a:r>
              <a:rPr lang="en-US" sz="2200" b="1" dirty="0" smtClean="0"/>
              <a:t>widely</a:t>
            </a:r>
            <a:r>
              <a:rPr lang="en-US" sz="2200" dirty="0" smtClean="0"/>
              <a:t> used</a:t>
            </a:r>
          </a:p>
          <a:p>
            <a:pPr marL="274320" indent="-274320">
              <a:spcBef>
                <a:spcPts val="400"/>
              </a:spcBef>
            </a:pPr>
            <a:r>
              <a:rPr lang="en-US" sz="2200" b="1" u="sng" dirty="0" smtClean="0">
                <a:solidFill>
                  <a:srgbClr val="C00000"/>
                </a:solidFill>
              </a:rPr>
              <a:t>Problem</a:t>
            </a:r>
            <a:r>
              <a:rPr lang="en-US" sz="2200" dirty="0" smtClean="0">
                <a:solidFill>
                  <a:srgbClr val="C00000"/>
                </a:solidFill>
              </a:rPr>
              <a:t>: Current DRAM PUFs are 1) very slow, 2) require a DRAM reboot, or 3) require additional custom hardware</a:t>
            </a:r>
          </a:p>
          <a:p>
            <a:pPr marL="274320" indent="-274320">
              <a:spcBef>
                <a:spcPts val="400"/>
              </a:spcBef>
            </a:pPr>
            <a:r>
              <a:rPr lang="en-US" sz="2200" b="1" u="sng" dirty="0" smtClean="0">
                <a:solidFill>
                  <a:schemeClr val="accent1">
                    <a:lumMod val="75000"/>
                  </a:schemeClr>
                </a:solidFill>
              </a:rPr>
              <a:t>Goal</a:t>
            </a:r>
            <a:r>
              <a:rPr lang="en-US" sz="2200" dirty="0" smtClean="0">
                <a:solidFill>
                  <a:schemeClr val="accent1">
                    <a:lumMod val="75000"/>
                  </a:schemeClr>
                </a:solidFill>
              </a:rPr>
              <a:t>: To develop a novel and effective PUF for </a:t>
            </a:r>
            <a:r>
              <a:rPr lang="en-US" sz="2200" b="1" dirty="0" smtClean="0">
                <a:solidFill>
                  <a:schemeClr val="accent1">
                    <a:lumMod val="75000"/>
                  </a:schemeClr>
                </a:solidFill>
              </a:rPr>
              <a:t>existing</a:t>
            </a:r>
            <a:r>
              <a:rPr lang="en-US" sz="2200" dirty="0" smtClean="0">
                <a:solidFill>
                  <a:schemeClr val="accent1">
                    <a:lumMod val="75000"/>
                  </a:schemeClr>
                </a:solidFill>
              </a:rPr>
              <a:t> commodity DRAM devices with </a:t>
            </a:r>
            <a:r>
              <a:rPr lang="en-US" sz="2200" b="1" dirty="0" smtClean="0">
                <a:solidFill>
                  <a:schemeClr val="accent1">
                    <a:lumMod val="75000"/>
                  </a:schemeClr>
                </a:solidFill>
              </a:rPr>
              <a:t>low-latency evaluation time</a:t>
            </a:r>
            <a:r>
              <a:rPr lang="en-US" sz="2200" dirty="0" smtClean="0">
                <a:solidFill>
                  <a:schemeClr val="accent1">
                    <a:lumMod val="75000"/>
                  </a:schemeClr>
                </a:solidFill>
              </a:rPr>
              <a:t> and </a:t>
            </a:r>
            <a:r>
              <a:rPr lang="en-US" sz="2200" b="1" dirty="0" smtClean="0">
                <a:solidFill>
                  <a:schemeClr val="accent1">
                    <a:lumMod val="75000"/>
                  </a:schemeClr>
                </a:solidFill>
              </a:rPr>
              <a:t>low system interference</a:t>
            </a:r>
            <a:r>
              <a:rPr lang="en-US" sz="2200" dirty="0" smtClean="0">
                <a:solidFill>
                  <a:schemeClr val="accent1">
                    <a:lumMod val="75000"/>
                  </a:schemeClr>
                </a:solidFill>
              </a:rPr>
              <a:t> across </a:t>
            </a:r>
            <a:r>
              <a:rPr lang="en-US" sz="2200" b="1" dirty="0" smtClean="0">
                <a:solidFill>
                  <a:schemeClr val="accent1">
                    <a:lumMod val="75000"/>
                  </a:schemeClr>
                </a:solidFill>
              </a:rPr>
              <a:t>all operating temperatures</a:t>
            </a:r>
          </a:p>
          <a:p>
            <a:pPr marL="274320" indent="-274320">
              <a:spcBef>
                <a:spcPts val="400"/>
              </a:spcBef>
            </a:pPr>
            <a:r>
              <a:rPr lang="en-US" sz="2200" b="1" u="sng" dirty="0" smtClean="0">
                <a:solidFill>
                  <a:schemeClr val="accent6">
                    <a:lumMod val="75000"/>
                  </a:schemeClr>
                </a:solidFill>
              </a:rPr>
              <a:t>DRAM Latency PUF:</a:t>
            </a:r>
            <a:r>
              <a:rPr lang="en-US" sz="2200" b="1" dirty="0" smtClean="0">
                <a:solidFill>
                  <a:schemeClr val="accent6">
                    <a:lumMod val="75000"/>
                  </a:schemeClr>
                </a:solidFill>
              </a:rPr>
              <a:t> </a:t>
            </a:r>
            <a:r>
              <a:rPr lang="en-US" sz="2200" dirty="0" smtClean="0">
                <a:solidFill>
                  <a:schemeClr val="accent6">
                    <a:lumMod val="75000"/>
                  </a:schemeClr>
                </a:solidFill>
              </a:rPr>
              <a:t>Reduce DRAM access </a:t>
            </a:r>
            <a:r>
              <a:rPr lang="en-US" sz="2200" dirty="0">
                <a:solidFill>
                  <a:schemeClr val="accent6">
                    <a:lumMod val="75000"/>
                  </a:schemeClr>
                </a:solidFill>
              </a:rPr>
              <a:t>latency </a:t>
            </a:r>
            <a:r>
              <a:rPr lang="en-US" sz="2200" b="1" dirty="0">
                <a:solidFill>
                  <a:schemeClr val="accent6">
                    <a:lumMod val="75000"/>
                  </a:schemeClr>
                </a:solidFill>
              </a:rPr>
              <a:t>below</a:t>
            </a:r>
            <a:r>
              <a:rPr lang="en-US" sz="2200" dirty="0">
                <a:solidFill>
                  <a:schemeClr val="accent6">
                    <a:lumMod val="75000"/>
                  </a:schemeClr>
                </a:solidFill>
              </a:rPr>
              <a:t> </a:t>
            </a:r>
            <a:r>
              <a:rPr lang="en-US" sz="2200" b="1" dirty="0" smtClean="0">
                <a:solidFill>
                  <a:schemeClr val="accent6">
                    <a:lumMod val="75000"/>
                  </a:schemeClr>
                </a:solidFill>
              </a:rPr>
              <a:t>reliable values </a:t>
            </a:r>
            <a:r>
              <a:rPr lang="en-US" sz="2200" dirty="0" smtClean="0">
                <a:solidFill>
                  <a:schemeClr val="accent6">
                    <a:lumMod val="75000"/>
                  </a:schemeClr>
                </a:solidFill>
              </a:rPr>
              <a:t>and exploit the </a:t>
            </a:r>
            <a:r>
              <a:rPr lang="en-US" sz="2200" dirty="0">
                <a:solidFill>
                  <a:schemeClr val="accent6">
                    <a:lumMod val="75000"/>
                  </a:schemeClr>
                </a:solidFill>
              </a:rPr>
              <a:t>resulting error patterns as </a:t>
            </a:r>
            <a:r>
              <a:rPr lang="en-US" sz="2200" b="1" dirty="0">
                <a:solidFill>
                  <a:schemeClr val="accent6">
                    <a:lumMod val="75000"/>
                  </a:schemeClr>
                </a:solidFill>
              </a:rPr>
              <a:t>unique </a:t>
            </a:r>
            <a:r>
              <a:rPr lang="en-US" sz="2200" b="1" dirty="0" smtClean="0">
                <a:solidFill>
                  <a:schemeClr val="accent6">
                    <a:lumMod val="75000"/>
                  </a:schemeClr>
                </a:solidFill>
              </a:rPr>
              <a:t>identifiers</a:t>
            </a:r>
            <a:endParaRPr lang="en-US" sz="2200" b="1" u="sng" dirty="0">
              <a:solidFill>
                <a:schemeClr val="accent6">
                  <a:lumMod val="75000"/>
                </a:schemeClr>
              </a:solidFill>
            </a:endParaRPr>
          </a:p>
          <a:p>
            <a:pPr marL="274320" indent="-274320">
              <a:spcBef>
                <a:spcPts val="400"/>
              </a:spcBef>
            </a:pPr>
            <a:r>
              <a:rPr lang="en-US" sz="2200" b="1" u="sng" dirty="0" smtClean="0">
                <a:solidFill>
                  <a:srgbClr val="7030A0"/>
                </a:solidFill>
              </a:rPr>
              <a:t>Evaluation:</a:t>
            </a:r>
            <a:r>
              <a:rPr lang="en-US" sz="2200" dirty="0" smtClean="0">
                <a:solidFill>
                  <a:srgbClr val="7030A0"/>
                </a:solidFill>
              </a:rPr>
              <a:t> </a:t>
            </a:r>
          </a:p>
          <a:p>
            <a:pPr marL="914400" lvl="2" indent="-457200">
              <a:spcBef>
                <a:spcPts val="400"/>
              </a:spcBef>
              <a:buFont typeface="+mj-lt"/>
              <a:buAutoNum type="arabicPeriod"/>
            </a:pPr>
            <a:r>
              <a:rPr lang="en-US" sz="2200" dirty="0" smtClean="0">
                <a:solidFill>
                  <a:srgbClr val="7030A0"/>
                </a:solidFill>
              </a:rPr>
              <a:t>Experimentally characterize </a:t>
            </a:r>
            <a:r>
              <a:rPr lang="en-US" sz="2200" b="1" dirty="0" smtClean="0">
                <a:solidFill>
                  <a:srgbClr val="7030A0"/>
                </a:solidFill>
              </a:rPr>
              <a:t>223 </a:t>
            </a:r>
            <a:r>
              <a:rPr lang="en-US" sz="2200" b="1" dirty="0">
                <a:solidFill>
                  <a:srgbClr val="7030A0"/>
                </a:solidFill>
              </a:rPr>
              <a:t>real LPDDR4 DRAM </a:t>
            </a:r>
            <a:r>
              <a:rPr lang="en-US" sz="2200" b="1" dirty="0" smtClean="0">
                <a:solidFill>
                  <a:srgbClr val="7030A0"/>
                </a:solidFill>
              </a:rPr>
              <a:t>devices </a:t>
            </a:r>
            <a:endParaRPr lang="en-US" sz="2200" dirty="0" smtClean="0">
              <a:solidFill>
                <a:srgbClr val="7030A0"/>
              </a:solidFill>
            </a:endParaRPr>
          </a:p>
          <a:p>
            <a:pPr marL="457200" lvl="2" indent="0">
              <a:spcBef>
                <a:spcPts val="400"/>
              </a:spcBef>
              <a:buNone/>
            </a:pPr>
            <a:r>
              <a:rPr lang="en-US" sz="2200" dirty="0" smtClean="0">
                <a:solidFill>
                  <a:srgbClr val="7030A0"/>
                </a:solidFill>
              </a:rPr>
              <a:t>2.    </a:t>
            </a:r>
            <a:r>
              <a:rPr lang="en-US" sz="2200" b="1" dirty="0" smtClean="0">
                <a:solidFill>
                  <a:srgbClr val="7030A0"/>
                </a:solidFill>
              </a:rPr>
              <a:t>DRAM latency PUF</a:t>
            </a:r>
            <a:r>
              <a:rPr lang="en-US" sz="2200" b="1" dirty="0">
                <a:solidFill>
                  <a:srgbClr val="7030A0"/>
                </a:solidFill>
              </a:rPr>
              <a:t> </a:t>
            </a:r>
            <a:r>
              <a:rPr lang="en-US" sz="2200" dirty="0" smtClean="0">
                <a:solidFill>
                  <a:srgbClr val="7030A0"/>
                </a:solidFill>
              </a:rPr>
              <a:t>(88.2 </a:t>
            </a:r>
            <a:r>
              <a:rPr lang="en-US" sz="2200" dirty="0" err="1" smtClean="0">
                <a:solidFill>
                  <a:srgbClr val="7030A0"/>
                </a:solidFill>
              </a:rPr>
              <a:t>ms</a:t>
            </a:r>
            <a:r>
              <a:rPr lang="en-US" sz="2200" dirty="0" smtClean="0">
                <a:solidFill>
                  <a:srgbClr val="7030A0"/>
                </a:solidFill>
              </a:rPr>
              <a:t>) achieves a speedup of </a:t>
            </a:r>
            <a:r>
              <a:rPr lang="en-US" sz="2200" b="1" dirty="0" smtClean="0">
                <a:solidFill>
                  <a:srgbClr val="7030A0"/>
                </a:solidFill>
              </a:rPr>
              <a:t>102x/860x</a:t>
            </a:r>
            <a:r>
              <a:rPr lang="en-US" sz="2200" dirty="0" smtClean="0">
                <a:solidFill>
                  <a:srgbClr val="7030A0"/>
                </a:solidFill>
              </a:rPr>
              <a:t>        	at 70°C/55°C over prior DRAM PUF evaluation mechanisms</a:t>
            </a:r>
            <a:endParaRPr lang="en-US" sz="2200" b="1" u="sng" dirty="0" smtClean="0">
              <a:solidFill>
                <a:srgbClr val="7030A0"/>
              </a:solidFill>
            </a:endParaRPr>
          </a:p>
          <a:p>
            <a:pPr marL="731520" lvl="1" indent="-274320">
              <a:spcBef>
                <a:spcPts val="400"/>
              </a:spcBef>
            </a:pPr>
            <a:endParaRPr lang="en-US" sz="2200" b="1" u="sng" dirty="0" smtClean="0"/>
          </a:p>
          <a:p>
            <a:pPr marL="731520" lvl="1" indent="-274320">
              <a:spcBef>
                <a:spcPts val="400"/>
              </a:spcBef>
            </a:pPr>
            <a:endParaRPr lang="tr-TR" sz="2200" b="1" u="sng" dirty="0"/>
          </a:p>
          <a:p>
            <a:endParaRPr lang="en-US" sz="2200" dirty="0"/>
          </a:p>
        </p:txBody>
      </p:sp>
    </p:spTree>
    <p:extLst>
      <p:ext uri="{BB962C8B-B14F-4D97-AF65-F5344CB8AC3E}">
        <p14:creationId xmlns:p14="http://schemas.microsoft.com/office/powerpoint/2010/main" val="756901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3717"/>
            <a:ext cx="9144000" cy="2962508"/>
          </a:xfrm>
          <a:prstGeom prst="rect">
            <a:avLst/>
          </a:prstGeom>
          <a:solidFill>
            <a:schemeClr val="accent6">
              <a:lumMod val="75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6600" b="1" dirty="0">
              <a:solidFill>
                <a:srgbClr val="70AD47"/>
              </a:solidFill>
            </a:endParaRPr>
          </a:p>
        </p:txBody>
      </p:sp>
      <p:sp>
        <p:nvSpPr>
          <p:cNvPr id="102" name="Title 1"/>
          <p:cNvSpPr>
            <a:spLocks noGrp="1"/>
          </p:cNvSpPr>
          <p:nvPr>
            <p:ph type="ctrTitle" idx="4294967295"/>
          </p:nvPr>
        </p:nvSpPr>
        <p:spPr>
          <a:xfrm>
            <a:off x="0" y="176130"/>
            <a:ext cx="9144000" cy="2473836"/>
          </a:xfrm>
          <a:prstGeom prst="rect">
            <a:avLst/>
          </a:prstGeom>
          <a:noFill/>
        </p:spPr>
        <p:txBody>
          <a:bodyPr anchor="ctr">
            <a:noAutofit/>
          </a:bodyPr>
          <a:lstStyle/>
          <a:p>
            <a:pPr algn="ctr">
              <a:lnSpc>
                <a:spcPct val="100000"/>
              </a:lnSpc>
            </a:pPr>
            <a:r>
              <a:rPr lang="en-US" sz="5000" b="1" i="1" dirty="0" smtClean="0">
                <a:solidFill>
                  <a:schemeClr val="bg1">
                    <a:lumMod val="95000"/>
                  </a:schemeClr>
                </a:solidFill>
                <a:latin typeface="Cambria"/>
                <a:cs typeface="Cambria"/>
              </a:rPr>
              <a:t>The DRAM Latency PUF: </a:t>
            </a:r>
            <a:br>
              <a:rPr lang="en-US" sz="5000" b="1" i="1" dirty="0" smtClean="0">
                <a:solidFill>
                  <a:schemeClr val="bg1">
                    <a:lumMod val="95000"/>
                  </a:schemeClr>
                </a:solidFill>
                <a:latin typeface="Cambria"/>
                <a:cs typeface="Cambria"/>
              </a:rPr>
            </a:br>
            <a:r>
              <a:rPr lang="en-US" sz="1200" b="1" i="1" dirty="0">
                <a:solidFill>
                  <a:schemeClr val="bg1">
                    <a:lumMod val="95000"/>
                  </a:schemeClr>
                </a:solidFill>
                <a:latin typeface="Cambria"/>
                <a:cs typeface="Cambria"/>
              </a:rPr>
              <a:t/>
            </a:r>
            <a:br>
              <a:rPr lang="en-US" sz="1200" b="1" i="1" dirty="0">
                <a:solidFill>
                  <a:schemeClr val="bg1">
                    <a:lumMod val="95000"/>
                  </a:schemeClr>
                </a:solidFill>
                <a:latin typeface="Cambria"/>
                <a:cs typeface="Cambria"/>
              </a:rPr>
            </a:br>
            <a:r>
              <a:rPr lang="en-US" sz="3000" b="1" dirty="0" smtClean="0">
                <a:solidFill>
                  <a:schemeClr val="bg1">
                    <a:lumMod val="95000"/>
                  </a:schemeClr>
                </a:solidFill>
                <a:latin typeface="Cambria"/>
                <a:cs typeface="Cambria"/>
              </a:rPr>
              <a:t>Quickly Evaluating Physical </a:t>
            </a:r>
            <a:r>
              <a:rPr lang="en-US" sz="3000" b="1" dirty="0" err="1" smtClean="0">
                <a:solidFill>
                  <a:schemeClr val="bg1">
                    <a:lumMod val="95000"/>
                  </a:schemeClr>
                </a:solidFill>
                <a:latin typeface="Cambria"/>
                <a:cs typeface="Cambria"/>
              </a:rPr>
              <a:t>Unclonable</a:t>
            </a:r>
            <a:r>
              <a:rPr lang="en-US" sz="3000" b="1" dirty="0" smtClean="0">
                <a:solidFill>
                  <a:schemeClr val="bg1">
                    <a:lumMod val="95000"/>
                  </a:schemeClr>
                </a:solidFill>
                <a:latin typeface="Cambria"/>
                <a:cs typeface="Cambria"/>
              </a:rPr>
              <a:t> Functions </a:t>
            </a:r>
            <a:br>
              <a:rPr lang="en-US" sz="3000" b="1" dirty="0" smtClean="0">
                <a:solidFill>
                  <a:schemeClr val="bg1">
                    <a:lumMod val="95000"/>
                  </a:schemeClr>
                </a:solidFill>
                <a:latin typeface="Cambria"/>
                <a:cs typeface="Cambria"/>
              </a:rPr>
            </a:br>
            <a:r>
              <a:rPr lang="en-US" sz="3000" b="1" dirty="0" smtClean="0">
                <a:solidFill>
                  <a:schemeClr val="bg1">
                    <a:lumMod val="95000"/>
                  </a:schemeClr>
                </a:solidFill>
                <a:latin typeface="Cambria"/>
                <a:cs typeface="Cambria"/>
              </a:rPr>
              <a:t>by Exploiting the Latency-Reliability Tradeoff </a:t>
            </a:r>
            <a:br>
              <a:rPr lang="en-US" sz="3000" b="1" dirty="0" smtClean="0">
                <a:solidFill>
                  <a:schemeClr val="bg1">
                    <a:lumMod val="95000"/>
                  </a:schemeClr>
                </a:solidFill>
                <a:latin typeface="Cambria"/>
                <a:cs typeface="Cambria"/>
              </a:rPr>
            </a:br>
            <a:r>
              <a:rPr lang="en-US" sz="3000" b="1" dirty="0" smtClean="0">
                <a:solidFill>
                  <a:schemeClr val="bg1">
                    <a:lumMod val="95000"/>
                  </a:schemeClr>
                </a:solidFill>
                <a:latin typeface="Cambria"/>
                <a:cs typeface="Cambria"/>
              </a:rPr>
              <a:t>in Modern Commodity DRAM Devices</a:t>
            </a:r>
            <a:endParaRPr lang="en-US" sz="3000" b="1" dirty="0">
              <a:solidFill>
                <a:schemeClr val="bg1">
                  <a:lumMod val="95000"/>
                </a:schemeClr>
              </a:solidFill>
              <a:latin typeface="Cambria"/>
              <a:cs typeface="Cambria"/>
            </a:endParaRPr>
          </a:p>
        </p:txBody>
      </p:sp>
      <p:sp>
        <p:nvSpPr>
          <p:cNvPr id="103" name="Subtitle 2"/>
          <p:cNvSpPr>
            <a:spLocks noGrp="1"/>
          </p:cNvSpPr>
          <p:nvPr>
            <p:ph type="subTitle" idx="4294967295"/>
          </p:nvPr>
        </p:nvSpPr>
        <p:spPr>
          <a:xfrm>
            <a:off x="228600" y="3381681"/>
            <a:ext cx="8686800" cy="724829"/>
          </a:xfrm>
          <a:prstGeom prst="rect">
            <a:avLst/>
          </a:prstGeom>
        </p:spPr>
        <p:txBody>
          <a:bodyPr anchor="ctr">
            <a:noAutofit/>
          </a:bodyPr>
          <a:lstStyle/>
          <a:p>
            <a:pPr marL="0" indent="0" algn="ctr">
              <a:buNone/>
            </a:pPr>
            <a:r>
              <a:rPr lang="en-US" sz="2800" b="1" u="sng" dirty="0" err="1" smtClean="0">
                <a:latin typeface="Cambria"/>
                <a:cs typeface="Cambria"/>
              </a:rPr>
              <a:t>Jeremie</a:t>
            </a:r>
            <a:r>
              <a:rPr lang="en-US" sz="2800" b="1" u="sng" dirty="0" smtClean="0">
                <a:latin typeface="Cambria"/>
                <a:cs typeface="Cambria"/>
              </a:rPr>
              <a:t> S. Kim</a:t>
            </a:r>
            <a:r>
              <a:rPr lang="en-US" sz="2800" b="1" dirty="0" smtClean="0">
                <a:latin typeface="Cambria"/>
                <a:cs typeface="Cambria"/>
              </a:rPr>
              <a:t>    </a:t>
            </a:r>
            <a:r>
              <a:rPr lang="en-US" sz="2800" b="1" dirty="0" err="1" smtClean="0">
                <a:latin typeface="Cambria"/>
                <a:cs typeface="Cambria"/>
              </a:rPr>
              <a:t>Minesh</a:t>
            </a:r>
            <a:r>
              <a:rPr lang="en-US" sz="2800" b="1" dirty="0" smtClean="0">
                <a:latin typeface="Cambria"/>
                <a:cs typeface="Cambria"/>
              </a:rPr>
              <a:t> Patel  </a:t>
            </a:r>
          </a:p>
          <a:p>
            <a:pPr marL="0" indent="0" algn="ctr">
              <a:buNone/>
            </a:pPr>
            <a:r>
              <a:rPr lang="en-US" sz="2800" b="1" dirty="0" smtClean="0">
                <a:latin typeface="Cambria"/>
                <a:cs typeface="Cambria"/>
              </a:rPr>
              <a:t>Hasan Hassan </a:t>
            </a:r>
            <a:r>
              <a:rPr lang="en-US" b="1" dirty="0" smtClean="0">
                <a:latin typeface="Cambria"/>
                <a:cs typeface="Cambria"/>
              </a:rPr>
              <a:t>  </a:t>
            </a:r>
            <a:r>
              <a:rPr lang="en-US" sz="2800" b="1" dirty="0" err="1" smtClean="0">
                <a:latin typeface="Cambria"/>
                <a:cs typeface="Cambria"/>
              </a:rPr>
              <a:t>Onur</a:t>
            </a:r>
            <a:r>
              <a:rPr lang="en-US" sz="2800" b="1" dirty="0" smtClean="0">
                <a:latin typeface="Cambria"/>
                <a:cs typeface="Cambria"/>
              </a:rPr>
              <a:t> </a:t>
            </a:r>
            <a:r>
              <a:rPr lang="en-US" sz="2800" b="1" dirty="0" err="1" smtClean="0">
                <a:latin typeface="Cambria"/>
                <a:cs typeface="Cambria"/>
              </a:rPr>
              <a:t>Mutlu</a:t>
            </a:r>
            <a:r>
              <a:rPr lang="en-US" sz="2800" b="1" dirty="0" smtClean="0">
                <a:latin typeface="Cambria"/>
                <a:cs typeface="Cambria"/>
              </a:rPr>
              <a:t>  </a:t>
            </a:r>
            <a:endParaRPr lang="en-US" sz="2800" dirty="0">
              <a:latin typeface="Cambria"/>
              <a:cs typeface="Cambria"/>
            </a:endParaRPr>
          </a:p>
        </p:txBody>
      </p:sp>
      <p:pic>
        <p:nvPicPr>
          <p:cNvPr id="1026" name="Picture 2" descr="http://www.euroc-project.eu/fileadmin/imgEuroc/eurocConsortiumLogos/eth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410" y="5893016"/>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eaphages.org/media/institutions/Burgundy_CMU_JPG_Logo.jpg"/>
          <p:cNvPicPr>
            <a:picLocks noChangeAspect="1" noChangeArrowheads="1"/>
          </p:cNvPicPr>
          <p:nvPr/>
        </p:nvPicPr>
        <p:blipFill rotWithShape="1">
          <a:blip r:embed="rId4">
            <a:extLst>
              <a:ext uri="{28A0092B-C50C-407E-A947-70E740481C1C}">
                <a14:useLocalDpi xmlns:a14="http://schemas.microsoft.com/office/drawing/2010/main" val="0"/>
              </a:ext>
            </a:extLst>
          </a:blip>
          <a:srcRect t="27653" b="26959"/>
          <a:stretch/>
        </p:blipFill>
        <p:spPr bwMode="auto">
          <a:xfrm>
            <a:off x="4716968" y="5909981"/>
            <a:ext cx="4085528" cy="6696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18133" y="4627207"/>
            <a:ext cx="2710200" cy="78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69942" y="4552981"/>
            <a:ext cx="1323444" cy="1123439"/>
          </a:xfrm>
          <a:prstGeom prst="rect">
            <a:avLst/>
          </a:prstGeom>
        </p:spPr>
      </p:pic>
    </p:spTree>
    <p:extLst>
      <p:ext uri="{BB962C8B-B14F-4D97-AF65-F5344CB8AC3E}">
        <p14:creationId xmlns:p14="http://schemas.microsoft.com/office/powerpoint/2010/main" val="34926734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58431123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DRAM Architecture Background</a:t>
            </a:r>
            <a:endParaRPr lang="en-US" dirty="0"/>
          </a:p>
        </p:txBody>
      </p:sp>
      <p:pic>
        <p:nvPicPr>
          <p:cNvPr id="4" name="Picture 3"/>
          <p:cNvPicPr>
            <a:picLocks noChangeAspect="1"/>
          </p:cNvPicPr>
          <p:nvPr/>
        </p:nvPicPr>
        <p:blipFill>
          <a:blip r:embed="rId2"/>
          <a:stretch>
            <a:fillRect/>
          </a:stretch>
        </p:blipFill>
        <p:spPr>
          <a:xfrm>
            <a:off x="0" y="1860335"/>
            <a:ext cx="9123426" cy="2479192"/>
          </a:xfrm>
          <a:prstGeom prst="rect">
            <a:avLst/>
          </a:prstGeom>
        </p:spPr>
      </p:pic>
    </p:spTree>
    <p:extLst>
      <p:ext uri="{BB962C8B-B14F-4D97-AF65-F5344CB8AC3E}">
        <p14:creationId xmlns:p14="http://schemas.microsoft.com/office/powerpoint/2010/main" val="27707776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Evaluating DRAM Retention PUFs</a:t>
            </a:r>
            <a:endParaRPr lang="en-US" dirty="0"/>
          </a:p>
        </p:txBody>
      </p:sp>
      <p:pic>
        <p:nvPicPr>
          <p:cNvPr id="4" name="Picture 3"/>
          <p:cNvPicPr>
            <a:picLocks noChangeAspect="1"/>
          </p:cNvPicPr>
          <p:nvPr/>
        </p:nvPicPr>
        <p:blipFill>
          <a:blip r:embed="rId2"/>
          <a:stretch>
            <a:fillRect/>
          </a:stretch>
        </p:blipFill>
        <p:spPr>
          <a:xfrm>
            <a:off x="0" y="1475509"/>
            <a:ext cx="9215755" cy="4371109"/>
          </a:xfrm>
          <a:prstGeom prst="rect">
            <a:avLst/>
          </a:prstGeom>
        </p:spPr>
      </p:pic>
    </p:spTree>
    <p:extLst>
      <p:ext uri="{BB962C8B-B14F-4D97-AF65-F5344CB8AC3E}">
        <p14:creationId xmlns:p14="http://schemas.microsoft.com/office/powerpoint/2010/main" val="131435539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319920" y="2031422"/>
            <a:ext cx="8499764" cy="2124941"/>
          </a:xfrm>
          <a:prstGeom prst="rect">
            <a:avLst/>
          </a:prstGeom>
        </p:spPr>
      </p:pic>
    </p:spTree>
    <p:extLst>
      <p:ext uri="{BB962C8B-B14F-4D97-AF65-F5344CB8AC3E}">
        <p14:creationId xmlns:p14="http://schemas.microsoft.com/office/powerpoint/2010/main" val="5201586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Motivation</a:t>
            </a:r>
            <a:endParaRPr lang="en-US" b="1" dirty="0"/>
          </a:p>
        </p:txBody>
      </p:sp>
      <p:sp>
        <p:nvSpPr>
          <p:cNvPr id="3" name="Content Placeholder 2"/>
          <p:cNvSpPr>
            <a:spLocks noGrp="1"/>
          </p:cNvSpPr>
          <p:nvPr>
            <p:ph idx="1"/>
          </p:nvPr>
        </p:nvSpPr>
        <p:spPr>
          <a:xfrm>
            <a:off x="75991" y="911225"/>
            <a:ext cx="8987622" cy="2769822"/>
          </a:xfrm>
        </p:spPr>
        <p:txBody>
          <a:bodyPr/>
          <a:lstStyle/>
          <a:p>
            <a:pPr marL="0" indent="0">
              <a:buNone/>
            </a:pPr>
            <a:r>
              <a:rPr lang="en-US" sz="3200" dirty="0" smtClean="0"/>
              <a:t>We want a way to ensure that a system’s components are not </a:t>
            </a:r>
            <a:r>
              <a:rPr lang="en-US" sz="3200" b="1" dirty="0" smtClean="0">
                <a:solidFill>
                  <a:srgbClr val="C00000"/>
                </a:solidFill>
              </a:rPr>
              <a:t>compromised</a:t>
            </a:r>
            <a:endParaRPr lang="en-US" sz="3200" b="1" dirty="0">
              <a:solidFill>
                <a:srgbClr val="C00000"/>
              </a:solidFill>
            </a:endParaRPr>
          </a:p>
          <a:p>
            <a:r>
              <a:rPr lang="en-US" sz="2500" b="1" dirty="0" smtClean="0">
                <a:solidFill>
                  <a:schemeClr val="accent5"/>
                </a:solidFill>
              </a:rPr>
              <a:t>Physical </a:t>
            </a:r>
            <a:r>
              <a:rPr lang="en-US" sz="2500" b="1" dirty="0" err="1" smtClean="0">
                <a:solidFill>
                  <a:schemeClr val="accent5"/>
                </a:solidFill>
              </a:rPr>
              <a:t>Unclonable</a:t>
            </a:r>
            <a:r>
              <a:rPr lang="en-US" sz="2500" b="1" dirty="0" smtClean="0">
                <a:solidFill>
                  <a:schemeClr val="accent5"/>
                </a:solidFill>
              </a:rPr>
              <a:t> Function (PUF):</a:t>
            </a:r>
            <a:r>
              <a:rPr lang="en-US" sz="2500" dirty="0" smtClean="0"/>
              <a:t> a function we </a:t>
            </a:r>
            <a:r>
              <a:rPr lang="en-US" sz="2500" b="1" dirty="0" smtClean="0">
                <a:solidFill>
                  <a:srgbClr val="7030A0"/>
                </a:solidFill>
              </a:rPr>
              <a:t>evaluate</a:t>
            </a:r>
            <a:r>
              <a:rPr lang="en-US" sz="2500" dirty="0" smtClean="0">
                <a:solidFill>
                  <a:srgbClr val="7030A0"/>
                </a:solidFill>
              </a:rPr>
              <a:t> </a:t>
            </a:r>
            <a:r>
              <a:rPr lang="en-US" sz="2500" dirty="0" smtClean="0"/>
              <a:t>on a device to </a:t>
            </a:r>
            <a:r>
              <a:rPr lang="en-US" sz="2500" b="1" dirty="0" smtClean="0">
                <a:solidFill>
                  <a:srgbClr val="7030A0"/>
                </a:solidFill>
              </a:rPr>
              <a:t>generate</a:t>
            </a:r>
            <a:r>
              <a:rPr lang="en-US" sz="2500" dirty="0" smtClean="0">
                <a:solidFill>
                  <a:srgbClr val="7030A0"/>
                </a:solidFill>
              </a:rPr>
              <a:t> </a:t>
            </a:r>
            <a:r>
              <a:rPr lang="en-US" sz="2500" dirty="0" smtClean="0"/>
              <a:t>a </a:t>
            </a:r>
            <a:r>
              <a:rPr lang="en-US" sz="2500" b="1" dirty="0" smtClean="0">
                <a:solidFill>
                  <a:srgbClr val="7030A0"/>
                </a:solidFill>
              </a:rPr>
              <a:t>signature</a:t>
            </a:r>
            <a:r>
              <a:rPr lang="en-US" sz="2500" dirty="0" smtClean="0">
                <a:solidFill>
                  <a:srgbClr val="7030A0"/>
                </a:solidFill>
              </a:rPr>
              <a:t> </a:t>
            </a:r>
            <a:r>
              <a:rPr lang="en-US" sz="2500" b="1" dirty="0" smtClean="0">
                <a:solidFill>
                  <a:schemeClr val="accent6"/>
                </a:solidFill>
              </a:rPr>
              <a:t>unique</a:t>
            </a:r>
            <a:r>
              <a:rPr lang="en-US" sz="2500" dirty="0" smtClean="0">
                <a:solidFill>
                  <a:schemeClr val="accent6"/>
                </a:solidFill>
              </a:rPr>
              <a:t> </a:t>
            </a:r>
            <a:r>
              <a:rPr lang="en-US" sz="2500" dirty="0" smtClean="0"/>
              <a:t>to </a:t>
            </a:r>
            <a:r>
              <a:rPr lang="en-US" sz="2500" dirty="0" smtClean="0"/>
              <a:t>the </a:t>
            </a:r>
            <a:r>
              <a:rPr lang="en-US" sz="2500" dirty="0" smtClean="0"/>
              <a:t>device </a:t>
            </a:r>
          </a:p>
          <a:p>
            <a:r>
              <a:rPr lang="en-US" sz="2500" dirty="0" smtClean="0"/>
              <a:t>We refer to the unique signature as a </a:t>
            </a:r>
            <a:r>
              <a:rPr lang="en-US" sz="2500" b="1" dirty="0" smtClean="0">
                <a:solidFill>
                  <a:schemeClr val="accent5"/>
                </a:solidFill>
              </a:rPr>
              <a:t>PUF response</a:t>
            </a:r>
          </a:p>
          <a:p>
            <a:r>
              <a:rPr lang="en-US" sz="2500" dirty="0" smtClean="0"/>
              <a:t>Often used in a </a:t>
            </a:r>
            <a:r>
              <a:rPr lang="en-US" sz="2500" b="1" dirty="0" smtClean="0">
                <a:solidFill>
                  <a:schemeClr val="accent5"/>
                </a:solidFill>
              </a:rPr>
              <a:t>Challenge-Response Protocol</a:t>
            </a:r>
            <a:r>
              <a:rPr lang="en-US" sz="2500" dirty="0" smtClean="0"/>
              <a:t> </a:t>
            </a:r>
            <a:r>
              <a:rPr lang="en-US" sz="2500" b="1" dirty="0" smtClean="0">
                <a:solidFill>
                  <a:schemeClr val="accent5"/>
                </a:solidFill>
              </a:rPr>
              <a:t>(CRP)</a:t>
            </a:r>
          </a:p>
        </p:txBody>
      </p:sp>
      <p:sp>
        <p:nvSpPr>
          <p:cNvPr id="4" name="Rectangle 3"/>
          <p:cNvSpPr/>
          <p:nvPr/>
        </p:nvSpPr>
        <p:spPr>
          <a:xfrm>
            <a:off x="2085608" y="7220244"/>
            <a:ext cx="4968387" cy="26376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TODO: nice PUF input/output animation showing how a CRP works. Define evaluate, define input, and output (PUF response)</a:t>
            </a:r>
            <a:endParaRPr lang="en-US" sz="2400" b="1" dirty="0"/>
          </a:p>
        </p:txBody>
      </p:sp>
      <p:sp>
        <p:nvSpPr>
          <p:cNvPr id="5" name="Rectangle 4"/>
          <p:cNvSpPr/>
          <p:nvPr/>
        </p:nvSpPr>
        <p:spPr>
          <a:xfrm>
            <a:off x="5895681" y="4029092"/>
            <a:ext cx="2651760" cy="2140633"/>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u="sng" dirty="0" smtClean="0">
                <a:latin typeface="Cambria" charset="0"/>
                <a:ea typeface="Cambria" charset="0"/>
                <a:cs typeface="Cambria" charset="0"/>
              </a:rPr>
              <a:t>Device</a:t>
            </a:r>
            <a:endParaRPr lang="en-US" sz="4800" b="1" u="sng" dirty="0" smtClean="0">
              <a:latin typeface="Cambria" charset="0"/>
              <a:ea typeface="Cambria" charset="0"/>
              <a:cs typeface="Cambria" charset="0"/>
            </a:endParaRPr>
          </a:p>
          <a:p>
            <a:pPr algn="ctr"/>
            <a:endParaRPr lang="en-US" sz="5400" b="1" dirty="0"/>
          </a:p>
        </p:txBody>
      </p:sp>
      <p:sp>
        <p:nvSpPr>
          <p:cNvPr id="6" name="Rectangle 5"/>
          <p:cNvSpPr/>
          <p:nvPr/>
        </p:nvSpPr>
        <p:spPr>
          <a:xfrm>
            <a:off x="146098" y="3968139"/>
            <a:ext cx="2975830" cy="2140633"/>
          </a:xfrm>
          <a:prstGeom prst="rect">
            <a:avLst/>
          </a:prstGeom>
          <a:solidFill>
            <a:srgbClr val="70AD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u="sng" dirty="0" smtClean="0">
                <a:latin typeface="Cambria" charset="0"/>
                <a:ea typeface="Cambria" charset="0"/>
                <a:cs typeface="Cambria" charset="0"/>
              </a:rPr>
              <a:t>Trusted Device</a:t>
            </a:r>
          </a:p>
          <a:p>
            <a:pPr algn="ctr"/>
            <a:endParaRPr lang="en-US" sz="2800" b="1" dirty="0">
              <a:latin typeface="Cambria" charset="0"/>
              <a:ea typeface="Cambria" charset="0"/>
              <a:cs typeface="Cambria" charset="0"/>
            </a:endParaRPr>
          </a:p>
          <a:p>
            <a:pPr algn="ctr"/>
            <a:endParaRPr lang="en-US" sz="2800" b="1" dirty="0">
              <a:latin typeface="Cambria" charset="0"/>
              <a:ea typeface="Cambria" charset="0"/>
              <a:cs typeface="Cambria" charset="0"/>
            </a:endParaRPr>
          </a:p>
        </p:txBody>
      </p:sp>
      <p:cxnSp>
        <p:nvCxnSpPr>
          <p:cNvPr id="9" name="Straight Arrow Connector 8"/>
          <p:cNvCxnSpPr/>
          <p:nvPr/>
        </p:nvCxnSpPr>
        <p:spPr>
          <a:xfrm>
            <a:off x="3258334" y="4779187"/>
            <a:ext cx="2500941" cy="0"/>
          </a:xfrm>
          <a:prstGeom prst="straightConnector1">
            <a:avLst/>
          </a:prstGeom>
          <a:ln w="9842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3253969" y="5270843"/>
            <a:ext cx="2500941" cy="30480"/>
          </a:xfrm>
          <a:prstGeom prst="straightConnector1">
            <a:avLst/>
          </a:prstGeom>
          <a:ln w="98425">
            <a:solidFill>
              <a:srgbClr val="A144EB"/>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527365" y="3812604"/>
            <a:ext cx="2024913" cy="954107"/>
          </a:xfrm>
          <a:prstGeom prst="rect">
            <a:avLst/>
          </a:prstGeom>
          <a:noFill/>
        </p:spPr>
        <p:txBody>
          <a:bodyPr wrap="none" rtlCol="0">
            <a:spAutoFit/>
          </a:bodyPr>
          <a:lstStyle/>
          <a:p>
            <a:pPr algn="ctr"/>
            <a:r>
              <a:rPr lang="en-US" sz="2800" b="1" dirty="0" smtClean="0">
                <a:latin typeface="Cambria" charset="0"/>
                <a:ea typeface="Cambria" charset="0"/>
                <a:cs typeface="Cambria" charset="0"/>
              </a:rPr>
              <a:t>Input:</a:t>
            </a:r>
          </a:p>
          <a:p>
            <a:pPr algn="ctr"/>
            <a:r>
              <a:rPr lang="en-US" sz="2800" b="1" dirty="0" err="1" smtClean="0">
                <a:solidFill>
                  <a:schemeClr val="accent2">
                    <a:lumMod val="75000"/>
                  </a:schemeClr>
                </a:solidFill>
                <a:latin typeface="Cambria" charset="0"/>
                <a:ea typeface="Cambria" charset="0"/>
                <a:cs typeface="Cambria" charset="0"/>
              </a:rPr>
              <a:t>Challenge</a:t>
            </a:r>
            <a:r>
              <a:rPr lang="en-US" sz="2800" b="1" baseline="-25000" dirty="0" err="1" smtClean="0">
                <a:solidFill>
                  <a:schemeClr val="accent2">
                    <a:lumMod val="75000"/>
                  </a:schemeClr>
                </a:solidFill>
                <a:latin typeface="Cambria" charset="0"/>
                <a:ea typeface="Cambria" charset="0"/>
                <a:cs typeface="Cambria" charset="0"/>
              </a:rPr>
              <a:t>X</a:t>
            </a:r>
            <a:endParaRPr lang="en-US" sz="4000" b="1" baseline="-25000" dirty="0">
              <a:solidFill>
                <a:schemeClr val="accent2">
                  <a:lumMod val="75000"/>
                </a:schemeClr>
              </a:solidFill>
              <a:latin typeface="Cambria" charset="0"/>
              <a:ea typeface="Cambria" charset="0"/>
              <a:cs typeface="Cambria" charset="0"/>
            </a:endParaRPr>
          </a:p>
        </p:txBody>
      </p:sp>
      <p:sp>
        <p:nvSpPr>
          <p:cNvPr id="14" name="TextBox 13"/>
          <p:cNvSpPr txBox="1"/>
          <p:nvPr/>
        </p:nvSpPr>
        <p:spPr>
          <a:xfrm>
            <a:off x="3180231" y="5267719"/>
            <a:ext cx="2648417" cy="954107"/>
          </a:xfrm>
          <a:prstGeom prst="rect">
            <a:avLst/>
          </a:prstGeom>
          <a:noFill/>
        </p:spPr>
        <p:txBody>
          <a:bodyPr wrap="none" rtlCol="0">
            <a:spAutoFit/>
          </a:bodyPr>
          <a:lstStyle/>
          <a:p>
            <a:pPr algn="ctr"/>
            <a:r>
              <a:rPr lang="en-US" sz="2800" b="1" dirty="0" smtClean="0">
                <a:latin typeface="Cambria" charset="0"/>
                <a:ea typeface="Cambria" charset="0"/>
                <a:cs typeface="Cambria" charset="0"/>
              </a:rPr>
              <a:t>Output:</a:t>
            </a:r>
          </a:p>
          <a:p>
            <a:pPr algn="ctr"/>
            <a:r>
              <a:rPr lang="en-US" sz="2800" b="1" dirty="0" smtClean="0">
                <a:solidFill>
                  <a:srgbClr val="A144EB"/>
                </a:solidFill>
                <a:latin typeface="Cambria" charset="0"/>
                <a:ea typeface="Cambria" charset="0"/>
                <a:cs typeface="Cambria" charset="0"/>
              </a:rPr>
              <a:t>PUF </a:t>
            </a:r>
            <a:r>
              <a:rPr lang="en-US" sz="2800" b="1" dirty="0" err="1" smtClean="0">
                <a:solidFill>
                  <a:srgbClr val="A144EB"/>
                </a:solidFill>
                <a:latin typeface="Cambria" charset="0"/>
                <a:ea typeface="Cambria" charset="0"/>
                <a:cs typeface="Cambria" charset="0"/>
              </a:rPr>
              <a:t>Response</a:t>
            </a:r>
            <a:r>
              <a:rPr lang="en-US" sz="2800" b="1" baseline="-25000" dirty="0" err="1" smtClean="0">
                <a:solidFill>
                  <a:srgbClr val="A144EB"/>
                </a:solidFill>
                <a:latin typeface="Cambria" charset="0"/>
                <a:ea typeface="Cambria" charset="0"/>
                <a:cs typeface="Cambria" charset="0"/>
              </a:rPr>
              <a:t>X</a:t>
            </a:r>
            <a:endParaRPr lang="en-US" sz="2800" b="1" dirty="0">
              <a:solidFill>
                <a:srgbClr val="A144EB"/>
              </a:solidFill>
              <a:latin typeface="Cambria" charset="0"/>
              <a:ea typeface="Cambria" charset="0"/>
              <a:cs typeface="Cambria" charset="0"/>
            </a:endParaRPr>
          </a:p>
        </p:txBody>
      </p:sp>
      <p:sp>
        <p:nvSpPr>
          <p:cNvPr id="17" name="TextBox 16"/>
          <p:cNvSpPr txBox="1"/>
          <p:nvPr/>
        </p:nvSpPr>
        <p:spPr>
          <a:xfrm>
            <a:off x="6259567" y="5038455"/>
            <a:ext cx="1923988" cy="954107"/>
          </a:xfrm>
          <a:prstGeom prst="rect">
            <a:avLst/>
          </a:prstGeom>
          <a:noFill/>
        </p:spPr>
        <p:txBody>
          <a:bodyPr wrap="none" rtlCol="0">
            <a:spAutoFit/>
          </a:bodyPr>
          <a:lstStyle/>
          <a:p>
            <a:pPr algn="ctr"/>
            <a:r>
              <a:rPr lang="en-US" sz="2800" b="1" dirty="0" smtClean="0">
                <a:solidFill>
                  <a:schemeClr val="bg1"/>
                </a:solidFill>
                <a:latin typeface="Cambria" charset="0"/>
                <a:ea typeface="Cambria" charset="0"/>
                <a:cs typeface="Cambria" charset="0"/>
              </a:rPr>
              <a:t>Evaluating</a:t>
            </a:r>
          </a:p>
          <a:p>
            <a:pPr algn="ctr"/>
            <a:r>
              <a:rPr lang="en-US" sz="2800" b="1" dirty="0" smtClean="0">
                <a:solidFill>
                  <a:schemeClr val="bg1"/>
                </a:solidFill>
                <a:latin typeface="Cambria" charset="0"/>
                <a:ea typeface="Cambria" charset="0"/>
                <a:cs typeface="Cambria" charset="0"/>
              </a:rPr>
              <a:t>PUF       </a:t>
            </a:r>
            <a:endParaRPr lang="en-US" sz="2800" b="1" dirty="0">
              <a:solidFill>
                <a:schemeClr val="bg1"/>
              </a:solidFill>
              <a:latin typeface="Cambria" charset="0"/>
              <a:ea typeface="Cambria" charset="0"/>
              <a:cs typeface="Cambria" charset="0"/>
            </a:endParaRPr>
          </a:p>
        </p:txBody>
      </p:sp>
      <p:sp>
        <p:nvSpPr>
          <p:cNvPr id="18" name="Rectangle 17"/>
          <p:cNvSpPr/>
          <p:nvPr/>
        </p:nvSpPr>
        <p:spPr>
          <a:xfrm>
            <a:off x="7234624" y="5357335"/>
            <a:ext cx="436338" cy="707886"/>
          </a:xfrm>
          <a:prstGeom prst="rect">
            <a:avLst/>
          </a:prstGeom>
        </p:spPr>
        <p:txBody>
          <a:bodyPr wrap="none">
            <a:spAutoFit/>
          </a:bodyPr>
          <a:lstStyle/>
          <a:p>
            <a:r>
              <a:rPr lang="en-US" sz="4000" b="1" dirty="0" smtClean="0">
                <a:solidFill>
                  <a:schemeClr val="bg1"/>
                </a:solidFill>
              </a:rPr>
              <a:t>. </a:t>
            </a:r>
            <a:endParaRPr lang="en-US" sz="4000" dirty="0"/>
          </a:p>
        </p:txBody>
      </p:sp>
      <p:sp>
        <p:nvSpPr>
          <p:cNvPr id="20" name="Rectangle 19"/>
          <p:cNvSpPr/>
          <p:nvPr/>
        </p:nvSpPr>
        <p:spPr>
          <a:xfrm>
            <a:off x="7451337" y="5357335"/>
            <a:ext cx="436338" cy="707886"/>
          </a:xfrm>
          <a:prstGeom prst="rect">
            <a:avLst/>
          </a:prstGeom>
        </p:spPr>
        <p:txBody>
          <a:bodyPr wrap="none">
            <a:spAutoFit/>
          </a:bodyPr>
          <a:lstStyle/>
          <a:p>
            <a:r>
              <a:rPr lang="en-US" sz="4000" b="1" dirty="0" smtClean="0">
                <a:solidFill>
                  <a:schemeClr val="bg1"/>
                </a:solidFill>
              </a:rPr>
              <a:t>. </a:t>
            </a:r>
            <a:endParaRPr lang="en-US" sz="4000" dirty="0"/>
          </a:p>
        </p:txBody>
      </p:sp>
      <p:sp>
        <p:nvSpPr>
          <p:cNvPr id="21" name="Rectangle 20"/>
          <p:cNvSpPr/>
          <p:nvPr/>
        </p:nvSpPr>
        <p:spPr>
          <a:xfrm>
            <a:off x="7676460" y="5356435"/>
            <a:ext cx="436338" cy="707886"/>
          </a:xfrm>
          <a:prstGeom prst="rect">
            <a:avLst/>
          </a:prstGeom>
        </p:spPr>
        <p:txBody>
          <a:bodyPr wrap="none">
            <a:spAutoFit/>
          </a:bodyPr>
          <a:lstStyle/>
          <a:p>
            <a:r>
              <a:rPr lang="en-US" sz="4000" b="1" dirty="0" smtClean="0">
                <a:solidFill>
                  <a:schemeClr val="bg1"/>
                </a:solidFill>
              </a:rPr>
              <a:t>. </a:t>
            </a:r>
            <a:endParaRPr lang="en-US" sz="4000" dirty="0"/>
          </a:p>
        </p:txBody>
      </p:sp>
      <p:sp>
        <p:nvSpPr>
          <p:cNvPr id="16" name="TextBox 15"/>
          <p:cNvSpPr txBox="1"/>
          <p:nvPr/>
        </p:nvSpPr>
        <p:spPr>
          <a:xfrm>
            <a:off x="216855" y="5038455"/>
            <a:ext cx="2980111" cy="954107"/>
          </a:xfrm>
          <a:prstGeom prst="rect">
            <a:avLst/>
          </a:prstGeom>
          <a:noFill/>
        </p:spPr>
        <p:txBody>
          <a:bodyPr wrap="none" rtlCol="0">
            <a:spAutoFit/>
          </a:bodyPr>
          <a:lstStyle/>
          <a:p>
            <a:r>
              <a:rPr lang="en-US" sz="2800" b="1" dirty="0" smtClean="0">
                <a:solidFill>
                  <a:schemeClr val="bg1"/>
                </a:solidFill>
                <a:latin typeface="Cambria" charset="0"/>
                <a:ea typeface="Cambria" charset="0"/>
                <a:cs typeface="Cambria" charset="0"/>
              </a:rPr>
              <a:t>     Checking</a:t>
            </a:r>
          </a:p>
          <a:p>
            <a:pPr algn="ctr"/>
            <a:r>
              <a:rPr lang="en-US" sz="2800" b="1" dirty="0" smtClean="0">
                <a:solidFill>
                  <a:schemeClr val="bg1"/>
                </a:solidFill>
                <a:latin typeface="Cambria" charset="0"/>
                <a:ea typeface="Cambria" charset="0"/>
                <a:cs typeface="Cambria" charset="0"/>
              </a:rPr>
              <a:t>PUF response       </a:t>
            </a:r>
            <a:endParaRPr lang="en-US" sz="2800" b="1" dirty="0">
              <a:solidFill>
                <a:schemeClr val="bg1"/>
              </a:solidFill>
              <a:latin typeface="Cambria" charset="0"/>
              <a:ea typeface="Cambria" charset="0"/>
              <a:cs typeface="Cambria" charset="0"/>
            </a:endParaRPr>
          </a:p>
        </p:txBody>
      </p:sp>
      <p:sp>
        <p:nvSpPr>
          <p:cNvPr id="19" name="Rectangle 18"/>
          <p:cNvSpPr/>
          <p:nvPr/>
        </p:nvSpPr>
        <p:spPr>
          <a:xfrm>
            <a:off x="2458801" y="5357335"/>
            <a:ext cx="436338" cy="707886"/>
          </a:xfrm>
          <a:prstGeom prst="rect">
            <a:avLst/>
          </a:prstGeom>
        </p:spPr>
        <p:txBody>
          <a:bodyPr wrap="none">
            <a:spAutoFit/>
          </a:bodyPr>
          <a:lstStyle/>
          <a:p>
            <a:r>
              <a:rPr lang="en-US" sz="4000" b="1" dirty="0" smtClean="0">
                <a:solidFill>
                  <a:schemeClr val="bg1"/>
                </a:solidFill>
              </a:rPr>
              <a:t>. </a:t>
            </a:r>
            <a:endParaRPr lang="en-US" sz="4000" dirty="0"/>
          </a:p>
        </p:txBody>
      </p:sp>
      <p:sp>
        <p:nvSpPr>
          <p:cNvPr id="22" name="Rectangle 21"/>
          <p:cNvSpPr/>
          <p:nvPr/>
        </p:nvSpPr>
        <p:spPr>
          <a:xfrm>
            <a:off x="2646254" y="5357335"/>
            <a:ext cx="436338" cy="707886"/>
          </a:xfrm>
          <a:prstGeom prst="rect">
            <a:avLst/>
          </a:prstGeom>
        </p:spPr>
        <p:txBody>
          <a:bodyPr wrap="none">
            <a:spAutoFit/>
          </a:bodyPr>
          <a:lstStyle/>
          <a:p>
            <a:r>
              <a:rPr lang="en-US" sz="4000" b="1" dirty="0" smtClean="0">
                <a:solidFill>
                  <a:schemeClr val="bg1"/>
                </a:solidFill>
              </a:rPr>
              <a:t>. </a:t>
            </a:r>
            <a:endParaRPr lang="en-US" sz="4000" dirty="0"/>
          </a:p>
        </p:txBody>
      </p:sp>
      <p:sp>
        <p:nvSpPr>
          <p:cNvPr id="23" name="Rectangle 22"/>
          <p:cNvSpPr/>
          <p:nvPr/>
        </p:nvSpPr>
        <p:spPr>
          <a:xfrm>
            <a:off x="2820172" y="5356435"/>
            <a:ext cx="436338" cy="707886"/>
          </a:xfrm>
          <a:prstGeom prst="rect">
            <a:avLst/>
          </a:prstGeom>
        </p:spPr>
        <p:txBody>
          <a:bodyPr wrap="none">
            <a:spAutoFit/>
          </a:bodyPr>
          <a:lstStyle/>
          <a:p>
            <a:r>
              <a:rPr lang="en-US" sz="4000" b="1" dirty="0" smtClean="0">
                <a:solidFill>
                  <a:schemeClr val="bg1"/>
                </a:solidFill>
              </a:rPr>
              <a:t>. </a:t>
            </a:r>
            <a:endParaRPr lang="en-US" sz="4000" dirty="0"/>
          </a:p>
        </p:txBody>
      </p:sp>
      <p:sp>
        <p:nvSpPr>
          <p:cNvPr id="7" name="TextBox 6"/>
          <p:cNvSpPr txBox="1"/>
          <p:nvPr/>
        </p:nvSpPr>
        <p:spPr>
          <a:xfrm>
            <a:off x="5976426" y="4043037"/>
            <a:ext cx="2516395" cy="523220"/>
          </a:xfrm>
          <a:prstGeom prst="rect">
            <a:avLst/>
          </a:prstGeom>
          <a:noFill/>
        </p:spPr>
        <p:txBody>
          <a:bodyPr wrap="none" rtlCol="0">
            <a:spAutoFit/>
          </a:bodyPr>
          <a:lstStyle/>
          <a:p>
            <a:r>
              <a:rPr lang="en-US" sz="2800" b="1" smtClean="0">
                <a:solidFill>
                  <a:schemeClr val="bg1"/>
                </a:solidFill>
                <a:latin typeface="Cambria" charset="0"/>
                <a:ea typeface="Cambria" charset="0"/>
                <a:cs typeface="Cambria" charset="0"/>
              </a:rPr>
              <a:t>Authenticated</a:t>
            </a:r>
            <a:endParaRPr lang="en-US" sz="2800" b="1" dirty="0">
              <a:solidFill>
                <a:schemeClr val="bg1"/>
              </a:solidFill>
              <a:latin typeface="Cambria" charset="0"/>
              <a:ea typeface="Cambria" charset="0"/>
              <a:cs typeface="Cambria" charset="0"/>
            </a:endParaRPr>
          </a:p>
        </p:txBody>
      </p:sp>
      <p:sp>
        <p:nvSpPr>
          <p:cNvPr id="8" name="Rectangle 7"/>
          <p:cNvSpPr/>
          <p:nvPr/>
        </p:nvSpPr>
        <p:spPr>
          <a:xfrm>
            <a:off x="7870140" y="4394466"/>
            <a:ext cx="748923" cy="769441"/>
          </a:xfrm>
          <a:prstGeom prst="rect">
            <a:avLst/>
          </a:prstGeom>
        </p:spPr>
        <p:txBody>
          <a:bodyPr wrap="none">
            <a:spAutoFit/>
          </a:bodyPr>
          <a:lstStyle/>
          <a:p>
            <a:r>
              <a:rPr lang="en-US" sz="4400" dirty="0">
                <a:solidFill>
                  <a:schemeClr val="accent6">
                    <a:lumMod val="60000"/>
                    <a:lumOff val="40000"/>
                  </a:schemeClr>
                </a:solidFill>
              </a:rPr>
              <a:t>✔</a:t>
            </a:r>
            <a:endParaRPr lang="en-US" sz="4400" dirty="0"/>
          </a:p>
        </p:txBody>
      </p:sp>
    </p:spTree>
    <p:extLst>
      <p:ext uri="{BB962C8B-B14F-4D97-AF65-F5344CB8AC3E}">
        <p14:creationId xmlns:p14="http://schemas.microsoft.com/office/powerpoint/2010/main" val="1105666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1000"/>
                                        <p:tgtEl>
                                          <p:spTgt spid="9"/>
                                        </p:tgtEl>
                                      </p:cBhvr>
                                    </p:animEffect>
                                  </p:childTnLst>
                                </p:cTn>
                              </p:par>
                              <p:par>
                                <p:cTn id="30" presetID="1" presetClass="entr" presetSubtype="0" fill="hold" grpId="0" nodeType="withEffect">
                                  <p:stCondLst>
                                    <p:cond delay="500"/>
                                  </p:stCondLst>
                                  <p:childTnLst>
                                    <p:set>
                                      <p:cBhvr>
                                        <p:cTn id="31" dur="1" fill="hold">
                                          <p:stCondLst>
                                            <p:cond delay="0"/>
                                          </p:stCondLst>
                                        </p:cTn>
                                        <p:tgtEl>
                                          <p:spTgt spid="1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grpId="0" nodeType="afterEffect">
                                  <p:stCondLst>
                                    <p:cond delay="500"/>
                                  </p:stCondLst>
                                  <p:childTnLst>
                                    <p:set>
                                      <p:cBhvr>
                                        <p:cTn id="38" dur="1" fill="hold">
                                          <p:stCondLst>
                                            <p:cond delay="0"/>
                                          </p:stCondLst>
                                        </p:cTn>
                                        <p:tgtEl>
                                          <p:spTgt spid="18"/>
                                        </p:tgtEl>
                                        <p:attrNameLst>
                                          <p:attrName>style.visibility</p:attrName>
                                        </p:attrNameLst>
                                      </p:cBhvr>
                                      <p:to>
                                        <p:strVal val="visible"/>
                                      </p:to>
                                    </p:set>
                                  </p:childTnLst>
                                </p:cTn>
                              </p:par>
                            </p:childTnLst>
                          </p:cTn>
                        </p:par>
                        <p:par>
                          <p:cTn id="39" fill="hold">
                            <p:stCondLst>
                              <p:cond delay="500"/>
                            </p:stCondLst>
                            <p:childTnLst>
                              <p:par>
                                <p:cTn id="40" presetID="1" presetClass="entr" presetSubtype="0" fill="hold" grpId="0" nodeType="afterEffect">
                                  <p:stCondLst>
                                    <p:cond delay="500"/>
                                  </p:stCondLst>
                                  <p:childTnLst>
                                    <p:set>
                                      <p:cBhvr>
                                        <p:cTn id="41" dur="1" fill="hold">
                                          <p:stCondLst>
                                            <p:cond delay="0"/>
                                          </p:stCondLst>
                                        </p:cTn>
                                        <p:tgtEl>
                                          <p:spTgt spid="20"/>
                                        </p:tgtEl>
                                        <p:attrNameLst>
                                          <p:attrName>style.visibility</p:attrName>
                                        </p:attrNameLst>
                                      </p:cBhvr>
                                      <p:to>
                                        <p:strVal val="visible"/>
                                      </p:to>
                                    </p:set>
                                  </p:childTnLst>
                                </p:cTn>
                              </p:par>
                            </p:childTnLst>
                          </p:cTn>
                        </p:par>
                        <p:par>
                          <p:cTn id="42" fill="hold">
                            <p:stCondLst>
                              <p:cond delay="1000"/>
                            </p:stCondLst>
                            <p:childTnLst>
                              <p:par>
                                <p:cTn id="43" presetID="1" presetClass="entr" presetSubtype="0" fill="hold" grpId="0" nodeType="afterEffect">
                                  <p:stCondLst>
                                    <p:cond delay="500"/>
                                  </p:stCondLst>
                                  <p:childTnLst>
                                    <p:set>
                                      <p:cBhvr>
                                        <p:cTn id="44" dur="1" fill="hold">
                                          <p:stCondLst>
                                            <p:cond delay="0"/>
                                          </p:stCondLst>
                                        </p:cTn>
                                        <p:tgtEl>
                                          <p:spTgt spid="21"/>
                                        </p:tgtEl>
                                        <p:attrNameLst>
                                          <p:attrName>style.visibility</p:attrName>
                                        </p:attrNameLst>
                                      </p:cBhvr>
                                      <p:to>
                                        <p:strVal val="visible"/>
                                      </p:to>
                                    </p:set>
                                  </p:childTnLst>
                                </p:cTn>
                              </p:par>
                            </p:childTnLst>
                          </p:cTn>
                        </p:par>
                        <p:par>
                          <p:cTn id="45" fill="hold">
                            <p:stCondLst>
                              <p:cond delay="1500"/>
                            </p:stCondLst>
                            <p:childTnLst>
                              <p:par>
                                <p:cTn id="46" presetID="1" presetClass="exit" presetSubtype="0" fill="hold" grpId="1" nodeType="afterEffect">
                                  <p:stCondLst>
                                    <p:cond delay="500"/>
                                  </p:stCondLst>
                                  <p:childTnLst>
                                    <p:set>
                                      <p:cBhvr>
                                        <p:cTn id="47" dur="1" fill="hold">
                                          <p:stCondLst>
                                            <p:cond delay="0"/>
                                          </p:stCondLst>
                                        </p:cTn>
                                        <p:tgtEl>
                                          <p:spTgt spid="17"/>
                                        </p:tgtEl>
                                        <p:attrNameLst>
                                          <p:attrName>style.visibility</p:attrName>
                                        </p:attrNameLst>
                                      </p:cBhvr>
                                      <p:to>
                                        <p:strVal val="hidden"/>
                                      </p:to>
                                    </p:set>
                                  </p:childTnLst>
                                </p:cTn>
                              </p:par>
                            </p:childTnLst>
                          </p:cTn>
                        </p:par>
                        <p:par>
                          <p:cTn id="48" fill="hold">
                            <p:stCondLst>
                              <p:cond delay="2000"/>
                            </p:stCondLst>
                            <p:childTnLst>
                              <p:par>
                                <p:cTn id="49" presetID="1" presetClass="exit" presetSubtype="0" fill="hold" grpId="1" nodeType="afterEffect">
                                  <p:stCondLst>
                                    <p:cond delay="0"/>
                                  </p:stCondLst>
                                  <p:childTnLst>
                                    <p:set>
                                      <p:cBhvr>
                                        <p:cTn id="50" dur="1" fill="hold">
                                          <p:stCondLst>
                                            <p:cond delay="0"/>
                                          </p:stCondLst>
                                        </p:cTn>
                                        <p:tgtEl>
                                          <p:spTgt spid="20"/>
                                        </p:tgtEl>
                                        <p:attrNameLst>
                                          <p:attrName>style.visibility</p:attrName>
                                        </p:attrNameLst>
                                      </p:cBhvr>
                                      <p:to>
                                        <p:strVal val="hidden"/>
                                      </p:to>
                                    </p:set>
                                  </p:childTnLst>
                                </p:cTn>
                              </p:par>
                            </p:childTnLst>
                          </p:cTn>
                        </p:par>
                        <p:par>
                          <p:cTn id="51" fill="hold">
                            <p:stCondLst>
                              <p:cond delay="2000"/>
                            </p:stCondLst>
                            <p:childTnLst>
                              <p:par>
                                <p:cTn id="52" presetID="1" presetClass="exit" presetSubtype="0" fill="hold" grpId="1" nodeType="afterEffect">
                                  <p:stCondLst>
                                    <p:cond delay="0"/>
                                  </p:stCondLst>
                                  <p:childTnLst>
                                    <p:set>
                                      <p:cBhvr>
                                        <p:cTn id="53" dur="1" fill="hold">
                                          <p:stCondLst>
                                            <p:cond delay="0"/>
                                          </p:stCondLst>
                                        </p:cTn>
                                        <p:tgtEl>
                                          <p:spTgt spid="18"/>
                                        </p:tgtEl>
                                        <p:attrNameLst>
                                          <p:attrName>style.visibility</p:attrName>
                                        </p:attrNameLst>
                                      </p:cBhvr>
                                      <p:to>
                                        <p:strVal val="hidden"/>
                                      </p:to>
                                    </p:set>
                                  </p:childTnLst>
                                </p:cTn>
                              </p:par>
                            </p:childTnLst>
                          </p:cTn>
                        </p:par>
                        <p:par>
                          <p:cTn id="54" fill="hold">
                            <p:stCondLst>
                              <p:cond delay="2000"/>
                            </p:stCondLst>
                            <p:childTnLst>
                              <p:par>
                                <p:cTn id="55" presetID="1" presetClass="exit" presetSubtype="0" fill="hold" grpId="1" nodeType="afterEffect">
                                  <p:stCondLst>
                                    <p:cond delay="0"/>
                                  </p:stCondLst>
                                  <p:childTnLst>
                                    <p:set>
                                      <p:cBhvr>
                                        <p:cTn id="56" dur="1" fill="hold">
                                          <p:stCondLst>
                                            <p:cond delay="0"/>
                                          </p:stCondLst>
                                        </p:cTn>
                                        <p:tgtEl>
                                          <p:spTgt spid="21"/>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2" presetClass="entr" presetSubtype="2" fill="hold" nodeType="click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wipe(right)">
                                      <p:cBhvr>
                                        <p:cTn id="61" dur="1000"/>
                                        <p:tgtEl>
                                          <p:spTgt spid="10"/>
                                        </p:tgtEl>
                                      </p:cBhvr>
                                    </p:animEffect>
                                  </p:childTnLst>
                                </p:cTn>
                              </p:par>
                              <p:par>
                                <p:cTn id="62" presetID="1" presetClass="entr" presetSubtype="0" fill="hold" grpId="0" nodeType="withEffect">
                                  <p:stCondLst>
                                    <p:cond delay="500"/>
                                  </p:stCondLst>
                                  <p:childTnLst>
                                    <p:set>
                                      <p:cBhvr>
                                        <p:cTn id="63" dur="1" fill="hold">
                                          <p:stCondLst>
                                            <p:cond delay="0"/>
                                          </p:stCondLst>
                                        </p:cTn>
                                        <p:tgtEl>
                                          <p:spTgt spid="14"/>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16"/>
                                        </p:tgtEl>
                                        <p:attrNameLst>
                                          <p:attrName>style.visibility</p:attrName>
                                        </p:attrNameLst>
                                      </p:cBhvr>
                                      <p:to>
                                        <p:strVal val="visible"/>
                                      </p:to>
                                    </p:set>
                                  </p:childTnLst>
                                </p:cTn>
                              </p:par>
                            </p:childTnLst>
                          </p:cTn>
                        </p:par>
                        <p:par>
                          <p:cTn id="68" fill="hold">
                            <p:stCondLst>
                              <p:cond delay="0"/>
                            </p:stCondLst>
                            <p:childTnLst>
                              <p:par>
                                <p:cTn id="69" presetID="1" presetClass="entr" presetSubtype="0" fill="hold" grpId="0" nodeType="afterEffect">
                                  <p:stCondLst>
                                    <p:cond delay="500"/>
                                  </p:stCondLst>
                                  <p:childTnLst>
                                    <p:set>
                                      <p:cBhvr>
                                        <p:cTn id="70" dur="1" fill="hold">
                                          <p:stCondLst>
                                            <p:cond delay="0"/>
                                          </p:stCondLst>
                                        </p:cTn>
                                        <p:tgtEl>
                                          <p:spTgt spid="19"/>
                                        </p:tgtEl>
                                        <p:attrNameLst>
                                          <p:attrName>style.visibility</p:attrName>
                                        </p:attrNameLst>
                                      </p:cBhvr>
                                      <p:to>
                                        <p:strVal val="visible"/>
                                      </p:to>
                                    </p:set>
                                  </p:childTnLst>
                                </p:cTn>
                              </p:par>
                            </p:childTnLst>
                          </p:cTn>
                        </p:par>
                        <p:par>
                          <p:cTn id="71" fill="hold">
                            <p:stCondLst>
                              <p:cond delay="500"/>
                            </p:stCondLst>
                            <p:childTnLst>
                              <p:par>
                                <p:cTn id="72" presetID="1" presetClass="entr" presetSubtype="0" fill="hold" grpId="0" nodeType="afterEffect">
                                  <p:stCondLst>
                                    <p:cond delay="500"/>
                                  </p:stCondLst>
                                  <p:childTnLst>
                                    <p:set>
                                      <p:cBhvr>
                                        <p:cTn id="73" dur="1" fill="hold">
                                          <p:stCondLst>
                                            <p:cond delay="0"/>
                                          </p:stCondLst>
                                        </p:cTn>
                                        <p:tgtEl>
                                          <p:spTgt spid="22"/>
                                        </p:tgtEl>
                                        <p:attrNameLst>
                                          <p:attrName>style.visibility</p:attrName>
                                        </p:attrNameLst>
                                      </p:cBhvr>
                                      <p:to>
                                        <p:strVal val="visible"/>
                                      </p:to>
                                    </p:set>
                                  </p:childTnLst>
                                </p:cTn>
                              </p:par>
                            </p:childTnLst>
                          </p:cTn>
                        </p:par>
                        <p:par>
                          <p:cTn id="74" fill="hold">
                            <p:stCondLst>
                              <p:cond delay="1000"/>
                            </p:stCondLst>
                            <p:childTnLst>
                              <p:par>
                                <p:cTn id="75" presetID="1" presetClass="entr" presetSubtype="0" fill="hold" grpId="0" nodeType="afterEffect">
                                  <p:stCondLst>
                                    <p:cond delay="500"/>
                                  </p:stCondLst>
                                  <p:childTnLst>
                                    <p:set>
                                      <p:cBhvr>
                                        <p:cTn id="76" dur="1" fill="hold">
                                          <p:stCondLst>
                                            <p:cond delay="0"/>
                                          </p:stCondLst>
                                        </p:cTn>
                                        <p:tgtEl>
                                          <p:spTgt spid="23"/>
                                        </p:tgtEl>
                                        <p:attrNameLst>
                                          <p:attrName>style.visibility</p:attrName>
                                        </p:attrNameLst>
                                      </p:cBhvr>
                                      <p:to>
                                        <p:strVal val="visible"/>
                                      </p:to>
                                    </p:set>
                                  </p:childTnLst>
                                </p:cTn>
                              </p:par>
                            </p:childTnLst>
                          </p:cTn>
                        </p:par>
                        <p:par>
                          <p:cTn id="77" fill="hold">
                            <p:stCondLst>
                              <p:cond delay="1500"/>
                            </p:stCondLst>
                            <p:childTnLst>
                              <p:par>
                                <p:cTn id="78" presetID="1" presetClass="exit" presetSubtype="0" fill="hold" grpId="1" nodeType="afterEffect">
                                  <p:stCondLst>
                                    <p:cond delay="500"/>
                                  </p:stCondLst>
                                  <p:childTnLst>
                                    <p:set>
                                      <p:cBhvr>
                                        <p:cTn id="79" dur="1" fill="hold">
                                          <p:stCondLst>
                                            <p:cond delay="0"/>
                                          </p:stCondLst>
                                        </p:cTn>
                                        <p:tgtEl>
                                          <p:spTgt spid="16"/>
                                        </p:tgtEl>
                                        <p:attrNameLst>
                                          <p:attrName>style.visibility</p:attrName>
                                        </p:attrNameLst>
                                      </p:cBhvr>
                                      <p:to>
                                        <p:strVal val="hidden"/>
                                      </p:to>
                                    </p:set>
                                  </p:childTnLst>
                                </p:cTn>
                              </p:par>
                            </p:childTnLst>
                          </p:cTn>
                        </p:par>
                        <p:par>
                          <p:cTn id="80" fill="hold">
                            <p:stCondLst>
                              <p:cond delay="2000"/>
                            </p:stCondLst>
                            <p:childTnLst>
                              <p:par>
                                <p:cTn id="81" presetID="1" presetClass="exit" presetSubtype="0" fill="hold" grpId="1" nodeType="afterEffect">
                                  <p:stCondLst>
                                    <p:cond delay="0"/>
                                  </p:stCondLst>
                                  <p:childTnLst>
                                    <p:set>
                                      <p:cBhvr>
                                        <p:cTn id="82" dur="1" fill="hold">
                                          <p:stCondLst>
                                            <p:cond delay="0"/>
                                          </p:stCondLst>
                                        </p:cTn>
                                        <p:tgtEl>
                                          <p:spTgt spid="22"/>
                                        </p:tgtEl>
                                        <p:attrNameLst>
                                          <p:attrName>style.visibility</p:attrName>
                                        </p:attrNameLst>
                                      </p:cBhvr>
                                      <p:to>
                                        <p:strVal val="hidden"/>
                                      </p:to>
                                    </p:set>
                                  </p:childTnLst>
                                </p:cTn>
                              </p:par>
                            </p:childTnLst>
                          </p:cTn>
                        </p:par>
                        <p:par>
                          <p:cTn id="83" fill="hold">
                            <p:stCondLst>
                              <p:cond delay="2000"/>
                            </p:stCondLst>
                            <p:childTnLst>
                              <p:par>
                                <p:cTn id="84" presetID="1" presetClass="exit" presetSubtype="0" fill="hold" grpId="1" nodeType="afterEffect">
                                  <p:stCondLst>
                                    <p:cond delay="0"/>
                                  </p:stCondLst>
                                  <p:childTnLst>
                                    <p:set>
                                      <p:cBhvr>
                                        <p:cTn id="85" dur="1" fill="hold">
                                          <p:stCondLst>
                                            <p:cond delay="0"/>
                                          </p:stCondLst>
                                        </p:cTn>
                                        <p:tgtEl>
                                          <p:spTgt spid="19"/>
                                        </p:tgtEl>
                                        <p:attrNameLst>
                                          <p:attrName>style.visibility</p:attrName>
                                        </p:attrNameLst>
                                      </p:cBhvr>
                                      <p:to>
                                        <p:strVal val="hidden"/>
                                      </p:to>
                                    </p:set>
                                  </p:childTnLst>
                                </p:cTn>
                              </p:par>
                            </p:childTnLst>
                          </p:cTn>
                        </p:par>
                        <p:par>
                          <p:cTn id="86" fill="hold">
                            <p:stCondLst>
                              <p:cond delay="2000"/>
                            </p:stCondLst>
                            <p:childTnLst>
                              <p:par>
                                <p:cTn id="87" presetID="1" presetClass="exit" presetSubtype="0" fill="hold" grpId="1" nodeType="afterEffect">
                                  <p:stCondLst>
                                    <p:cond delay="0"/>
                                  </p:stCondLst>
                                  <p:childTnLst>
                                    <p:set>
                                      <p:cBhvr>
                                        <p:cTn id="88" dur="1" fill="hold">
                                          <p:stCondLst>
                                            <p:cond delay="0"/>
                                          </p:stCondLst>
                                        </p:cTn>
                                        <p:tgtEl>
                                          <p:spTgt spid="23"/>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9" presetClass="entr" presetSubtype="0" fill="hold" grpId="0" nodeType="clickEffect">
                                  <p:stCondLst>
                                    <p:cond delay="0"/>
                                  </p:stCondLst>
                                  <p:childTnLst>
                                    <p:set>
                                      <p:cBhvr>
                                        <p:cTn id="92" dur="1" fill="hold">
                                          <p:stCondLst>
                                            <p:cond delay="0"/>
                                          </p:stCondLst>
                                        </p:cTn>
                                        <p:tgtEl>
                                          <p:spTgt spid="7"/>
                                        </p:tgtEl>
                                        <p:attrNameLst>
                                          <p:attrName>style.visibility</p:attrName>
                                        </p:attrNameLst>
                                      </p:cBhvr>
                                      <p:to>
                                        <p:strVal val="visible"/>
                                      </p:to>
                                    </p:set>
                                    <p:animEffect transition="in" filter="dissolve">
                                      <p:cBhvr>
                                        <p:cTn id="93" dur="500"/>
                                        <p:tgtEl>
                                          <p:spTgt spid="7"/>
                                        </p:tgtEl>
                                      </p:cBhvr>
                                    </p:animEffect>
                                  </p:childTnLst>
                                </p:cTn>
                              </p:par>
                              <p:par>
                                <p:cTn id="94" presetID="9" presetClass="entr" presetSubtype="0" fill="hold" grpId="0" nodeType="withEffect">
                                  <p:stCondLst>
                                    <p:cond delay="0"/>
                                  </p:stCondLst>
                                  <p:childTnLst>
                                    <p:set>
                                      <p:cBhvr>
                                        <p:cTn id="95" dur="1" fill="hold">
                                          <p:stCondLst>
                                            <p:cond delay="0"/>
                                          </p:stCondLst>
                                        </p:cTn>
                                        <p:tgtEl>
                                          <p:spTgt spid="8"/>
                                        </p:tgtEl>
                                        <p:attrNameLst>
                                          <p:attrName>style.visibility</p:attrName>
                                        </p:attrNameLst>
                                      </p:cBhvr>
                                      <p:to>
                                        <p:strVal val="visible"/>
                                      </p:to>
                                    </p:set>
                                    <p:animEffect transition="in" filter="dissolve">
                                      <p:cBhvr>
                                        <p:cTn id="9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P spid="6" grpId="0" animBg="1"/>
      <p:bldP spid="13" grpId="0"/>
      <p:bldP spid="14" grpId="0"/>
      <p:bldP spid="17" grpId="0"/>
      <p:bldP spid="17" grpId="1"/>
      <p:bldP spid="18" grpId="0"/>
      <p:bldP spid="18" grpId="1"/>
      <p:bldP spid="20" grpId="0"/>
      <p:bldP spid="20" grpId="1"/>
      <p:bldP spid="21" grpId="0"/>
      <p:bldP spid="21" grpId="1"/>
      <p:bldP spid="16" grpId="0"/>
      <p:bldP spid="16" grpId="1"/>
      <p:bldP spid="19" grpId="0"/>
      <p:bldP spid="19" grpId="1"/>
      <p:bldP spid="22" grpId="0"/>
      <p:bldP spid="22" grpId="1"/>
      <p:bldP spid="23" grpId="0"/>
      <p:bldP spid="23" grpId="1"/>
      <p:bldP spid="7" grpId="0"/>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450837" y="1779732"/>
            <a:ext cx="8237930" cy="3554268"/>
          </a:xfrm>
          <a:prstGeom prst="rect">
            <a:avLst/>
          </a:prstGeom>
        </p:spPr>
      </p:pic>
    </p:spTree>
    <p:extLst>
      <p:ext uri="{BB962C8B-B14F-4D97-AF65-F5344CB8AC3E}">
        <p14:creationId xmlns:p14="http://schemas.microsoft.com/office/powerpoint/2010/main" val="178521188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952900" y="1066799"/>
            <a:ext cx="7233804" cy="5229256"/>
          </a:xfrm>
          <a:prstGeom prst="rect">
            <a:avLst/>
          </a:prstGeom>
        </p:spPr>
      </p:pic>
    </p:spTree>
    <p:extLst>
      <p:ext uri="{BB962C8B-B14F-4D97-AF65-F5344CB8AC3E}">
        <p14:creationId xmlns:p14="http://schemas.microsoft.com/office/powerpoint/2010/main" val="113391328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167032" y="973859"/>
            <a:ext cx="8896581" cy="1949450"/>
          </a:xfrm>
          <a:prstGeom prst="rect">
            <a:avLst/>
          </a:prstGeom>
        </p:spPr>
      </p:pic>
      <p:pic>
        <p:nvPicPr>
          <p:cNvPr id="5" name="Picture 4"/>
          <p:cNvPicPr>
            <a:picLocks noChangeAspect="1"/>
          </p:cNvPicPr>
          <p:nvPr/>
        </p:nvPicPr>
        <p:blipFill>
          <a:blip r:embed="rId3"/>
          <a:stretch>
            <a:fillRect/>
          </a:stretch>
        </p:blipFill>
        <p:spPr>
          <a:xfrm>
            <a:off x="869207" y="3579667"/>
            <a:ext cx="7492230" cy="2447059"/>
          </a:xfrm>
          <a:prstGeom prst="rect">
            <a:avLst/>
          </a:prstGeom>
        </p:spPr>
      </p:pic>
    </p:spTree>
    <p:extLst>
      <p:ext uri="{BB962C8B-B14F-4D97-AF65-F5344CB8AC3E}">
        <p14:creationId xmlns:p14="http://schemas.microsoft.com/office/powerpoint/2010/main" val="83639956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Temperature Effects</a:t>
            </a:r>
            <a:endParaRPr lang="en-US" dirty="0"/>
          </a:p>
        </p:txBody>
      </p:sp>
      <p:pic>
        <p:nvPicPr>
          <p:cNvPr id="4" name="Picture 3"/>
          <p:cNvPicPr>
            <a:picLocks noChangeAspect="1"/>
          </p:cNvPicPr>
          <p:nvPr/>
        </p:nvPicPr>
        <p:blipFill>
          <a:blip r:embed="rId2"/>
          <a:stretch>
            <a:fillRect/>
          </a:stretch>
        </p:blipFill>
        <p:spPr>
          <a:xfrm>
            <a:off x="225575" y="813916"/>
            <a:ext cx="8688453" cy="5642302"/>
          </a:xfrm>
          <a:prstGeom prst="rect">
            <a:avLst/>
          </a:prstGeom>
        </p:spPr>
      </p:pic>
    </p:spTree>
    <p:extLst>
      <p:ext uri="{BB962C8B-B14F-4D97-AF65-F5344CB8AC3E}">
        <p14:creationId xmlns:p14="http://schemas.microsoft.com/office/powerpoint/2010/main" val="17519837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Evaluating a DRAM Latency PUF</a:t>
            </a:r>
            <a:endParaRPr lang="en-US" dirty="0"/>
          </a:p>
        </p:txBody>
      </p:sp>
      <p:pic>
        <p:nvPicPr>
          <p:cNvPr id="4" name="Picture 3"/>
          <p:cNvPicPr>
            <a:picLocks noChangeAspect="1"/>
          </p:cNvPicPr>
          <p:nvPr/>
        </p:nvPicPr>
        <p:blipFill>
          <a:blip r:embed="rId2"/>
          <a:stretch>
            <a:fillRect/>
          </a:stretch>
        </p:blipFill>
        <p:spPr>
          <a:xfrm>
            <a:off x="490504" y="813916"/>
            <a:ext cx="8158596" cy="5439064"/>
          </a:xfrm>
          <a:prstGeom prst="rect">
            <a:avLst/>
          </a:prstGeom>
        </p:spPr>
      </p:pic>
    </p:spTree>
    <p:extLst>
      <p:ext uri="{BB962C8B-B14F-4D97-AF65-F5344CB8AC3E}">
        <p14:creationId xmlns:p14="http://schemas.microsoft.com/office/powerpoint/2010/main" val="161942925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322144" y="1450686"/>
            <a:ext cx="8495315" cy="3024332"/>
          </a:xfrm>
          <a:prstGeom prst="rect">
            <a:avLst/>
          </a:prstGeom>
        </p:spPr>
      </p:pic>
    </p:spTree>
    <p:extLst>
      <p:ext uri="{BB962C8B-B14F-4D97-AF65-F5344CB8AC3E}">
        <p14:creationId xmlns:p14="http://schemas.microsoft.com/office/powerpoint/2010/main" val="146855173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75991" y="1861127"/>
            <a:ext cx="9234055" cy="2433782"/>
          </a:xfrm>
          <a:prstGeom prst="rect">
            <a:avLst/>
          </a:prstGeom>
        </p:spPr>
      </p:pic>
    </p:spTree>
    <p:extLst>
      <p:ext uri="{BB962C8B-B14F-4D97-AF65-F5344CB8AC3E}">
        <p14:creationId xmlns:p14="http://schemas.microsoft.com/office/powerpoint/2010/main" val="10719667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DRAM Characterization</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91622091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txBox="1">
            <a:spLocks/>
          </p:cNvSpPr>
          <p:nvPr/>
        </p:nvSpPr>
        <p:spPr>
          <a:xfrm>
            <a:off x="152400" y="66419"/>
            <a:ext cx="8839200" cy="761999"/>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800" dirty="0" smtClean="0">
                <a:latin typeface="Cambria" panose="02040503050406030204" pitchFamily="18" charset="0"/>
              </a:rPr>
              <a:t>Sources of Retention Time Variation</a:t>
            </a:r>
            <a:endParaRPr lang="en-US" sz="4800" dirty="0">
              <a:latin typeface="Cambria" panose="02040503050406030204" pitchFamily="18" charset="0"/>
            </a:endParaRPr>
          </a:p>
        </p:txBody>
      </p:sp>
      <p:sp>
        <p:nvSpPr>
          <p:cNvPr id="5" name="Content Placeholder 4"/>
          <p:cNvSpPr>
            <a:spLocks noGrp="1"/>
          </p:cNvSpPr>
          <p:nvPr>
            <p:ph idx="1"/>
          </p:nvPr>
        </p:nvSpPr>
        <p:spPr>
          <a:xfrm>
            <a:off x="75991" y="1133971"/>
            <a:ext cx="8987622" cy="4905586"/>
          </a:xfrm>
        </p:spPr>
        <p:txBody>
          <a:bodyPr/>
          <a:lstStyle/>
          <a:p>
            <a:r>
              <a:rPr lang="en-US" b="1" dirty="0" smtClean="0"/>
              <a:t>Process/voltage/temperature</a:t>
            </a:r>
            <a:endParaRPr lang="en-US" dirty="0" smtClean="0"/>
          </a:p>
          <a:p>
            <a:pPr marL="457200" lvl="1" indent="0">
              <a:buNone/>
            </a:pPr>
            <a:endParaRPr lang="en-US" dirty="0" smtClean="0"/>
          </a:p>
          <a:p>
            <a:r>
              <a:rPr lang="en-US" b="1" dirty="0" smtClean="0"/>
              <a:t>Data pattern dependence (DPD)</a:t>
            </a:r>
          </a:p>
          <a:p>
            <a:pPr lvl="1"/>
            <a:r>
              <a:rPr lang="en-US" dirty="0" smtClean="0"/>
              <a:t>Retention times </a:t>
            </a:r>
            <a:r>
              <a:rPr lang="en-US" b="1" dirty="0" smtClean="0">
                <a:solidFill>
                  <a:srgbClr val="FF0000"/>
                </a:solidFill>
              </a:rPr>
              <a:t>change with data </a:t>
            </a:r>
            <a:r>
              <a:rPr lang="en-US" dirty="0" smtClean="0"/>
              <a:t>in cells/neighbors</a:t>
            </a:r>
          </a:p>
          <a:p>
            <a:pPr lvl="1"/>
            <a:r>
              <a:rPr lang="en-US" dirty="0" smtClean="0"/>
              <a:t>e.g., all 1’s vs. all 0’s</a:t>
            </a:r>
          </a:p>
          <a:p>
            <a:pPr lvl="1"/>
            <a:endParaRPr lang="en-US" dirty="0" smtClean="0"/>
          </a:p>
          <a:p>
            <a:r>
              <a:rPr lang="en-US" b="1" dirty="0" smtClean="0"/>
              <a:t>Variable retention time (VRT)</a:t>
            </a:r>
          </a:p>
          <a:p>
            <a:pPr lvl="1"/>
            <a:r>
              <a:rPr lang="en-US" dirty="0" smtClean="0"/>
              <a:t>Retention time changes </a:t>
            </a:r>
            <a:r>
              <a:rPr lang="en-US" b="1" dirty="0" smtClean="0">
                <a:solidFill>
                  <a:srgbClr val="FF0000"/>
                </a:solidFill>
              </a:rPr>
              <a:t>randomly (unpredictably)</a:t>
            </a:r>
          </a:p>
          <a:p>
            <a:pPr lvl="1"/>
            <a:r>
              <a:rPr lang="en-US" dirty="0" smtClean="0"/>
              <a:t>Due to a combination of various circuit effects</a:t>
            </a:r>
          </a:p>
        </p:txBody>
      </p:sp>
    </p:spTree>
    <p:extLst>
      <p:ext uri="{BB962C8B-B14F-4D97-AF65-F5344CB8AC3E}">
        <p14:creationId xmlns:p14="http://schemas.microsoft.com/office/powerpoint/2010/main" val="3395986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52399" y="4803710"/>
            <a:ext cx="8987622" cy="1538660"/>
          </a:xfrm>
        </p:spPr>
        <p:txBody>
          <a:bodyPr/>
          <a:lstStyle/>
          <a:p>
            <a:r>
              <a:rPr lang="en-US" sz="3200" dirty="0" smtClean="0"/>
              <a:t>New failing cells continue to appear over time</a:t>
            </a:r>
          </a:p>
          <a:p>
            <a:pPr lvl="1"/>
            <a:r>
              <a:rPr lang="en-US" dirty="0" smtClean="0"/>
              <a:t>Attributed to </a:t>
            </a:r>
            <a:r>
              <a:rPr lang="en-US" b="1" dirty="0" smtClean="0"/>
              <a:t>variable </a:t>
            </a:r>
            <a:r>
              <a:rPr lang="en-US" b="1" dirty="0"/>
              <a:t>r</a:t>
            </a:r>
            <a:r>
              <a:rPr lang="en-US" b="1" dirty="0" smtClean="0"/>
              <a:t>etention time (VRT)</a:t>
            </a:r>
          </a:p>
          <a:p>
            <a:r>
              <a:rPr lang="en-US" sz="3200" dirty="0" smtClean="0"/>
              <a:t>The set of failing cells changes over time</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356" y="672619"/>
            <a:ext cx="7837560" cy="3800294"/>
          </a:xfrm>
          <a:prstGeom prst="rect">
            <a:avLst/>
          </a:prstGeom>
        </p:spPr>
      </p:pic>
      <p:sp>
        <p:nvSpPr>
          <p:cNvPr id="6" name="Content Placeholder 2"/>
          <p:cNvSpPr txBox="1">
            <a:spLocks/>
          </p:cNvSpPr>
          <p:nvPr/>
        </p:nvSpPr>
        <p:spPr>
          <a:xfrm>
            <a:off x="893705" y="983160"/>
            <a:ext cx="7437335" cy="6345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2000" b="1" dirty="0" smtClean="0"/>
              <a:t>          Representative chip from Vendor B, 2048ms</a:t>
            </a:r>
            <a:r>
              <a:rPr lang="en-US" sz="2000" b="1" dirty="0"/>
              <a:t>, 45°C</a:t>
            </a:r>
            <a:endParaRPr lang="en-US" sz="2000" b="1" dirty="0" smtClean="0"/>
          </a:p>
        </p:txBody>
      </p:sp>
      <p:sp>
        <p:nvSpPr>
          <p:cNvPr id="9" name="Rectangle 8"/>
          <p:cNvSpPr/>
          <p:nvPr/>
        </p:nvSpPr>
        <p:spPr>
          <a:xfrm rot="16200000">
            <a:off x="-857969" y="2136745"/>
            <a:ext cx="3144934" cy="6960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latin typeface="Cambria" panose="02040503050406030204" pitchFamily="18" charset="0"/>
              </a:rPr>
              <a:t># New Failing Cells</a:t>
            </a:r>
            <a:endParaRPr lang="en-US" sz="2800" dirty="0">
              <a:solidFill>
                <a:schemeClr val="tx1"/>
              </a:solidFill>
              <a:latin typeface="Cambria" panose="02040503050406030204" pitchFamily="18" charset="0"/>
            </a:endParaRPr>
          </a:p>
        </p:txBody>
      </p:sp>
      <p:sp>
        <p:nvSpPr>
          <p:cNvPr id="10" name="Rectangle 9"/>
          <p:cNvSpPr/>
          <p:nvPr/>
        </p:nvSpPr>
        <p:spPr>
          <a:xfrm>
            <a:off x="3515429" y="4059695"/>
            <a:ext cx="2831314" cy="6960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latin typeface="Cambria" panose="02040503050406030204" pitchFamily="18" charset="0"/>
              </a:rPr>
              <a:t>Time (days)</a:t>
            </a:r>
            <a:endParaRPr lang="en-US" sz="2800" dirty="0">
              <a:solidFill>
                <a:schemeClr val="tx1"/>
              </a:solidFill>
              <a:latin typeface="Cambria" panose="02040503050406030204" pitchFamily="18" charset="0"/>
            </a:endParaRPr>
          </a:p>
        </p:txBody>
      </p:sp>
      <p:sp>
        <p:nvSpPr>
          <p:cNvPr id="5" name="TextBox 4"/>
          <p:cNvSpPr txBox="1"/>
          <p:nvPr/>
        </p:nvSpPr>
        <p:spPr>
          <a:xfrm>
            <a:off x="152399" y="2424361"/>
            <a:ext cx="8682366" cy="2123658"/>
          </a:xfrm>
          <a:prstGeom prst="rect">
            <a:avLst/>
          </a:prstGeom>
          <a:solidFill>
            <a:schemeClr val="accent4">
              <a:lumMod val="20000"/>
              <a:lumOff val="80000"/>
            </a:schemeClr>
          </a:solidFill>
          <a:ln w="76200">
            <a:solidFill>
              <a:schemeClr val="accent1"/>
            </a:solidFill>
          </a:ln>
        </p:spPr>
        <p:txBody>
          <a:bodyPr wrap="square" rtlCol="0">
            <a:spAutoFit/>
          </a:bodyPr>
          <a:lstStyle/>
          <a:p>
            <a:pPr algn="ctr"/>
            <a:r>
              <a:rPr lang="en-US" sz="4400" b="1" dirty="0" smtClean="0">
                <a:solidFill>
                  <a:schemeClr val="accent1"/>
                </a:solidFill>
              </a:rPr>
              <a:t>Error </a:t>
            </a:r>
            <a:r>
              <a:rPr lang="en-US" sz="4400" b="1" dirty="0">
                <a:solidFill>
                  <a:schemeClr val="accent1"/>
                </a:solidFill>
              </a:rPr>
              <a:t>correction codes (ECC</a:t>
            </a:r>
            <a:r>
              <a:rPr lang="en-US" sz="4400" b="1" dirty="0" smtClean="0">
                <a:solidFill>
                  <a:schemeClr val="accent1"/>
                </a:solidFill>
              </a:rPr>
              <a:t>)</a:t>
            </a:r>
          </a:p>
          <a:p>
            <a:pPr algn="ctr"/>
            <a:r>
              <a:rPr lang="en-US" sz="4400" b="1" dirty="0" smtClean="0"/>
              <a:t>and</a:t>
            </a:r>
            <a:r>
              <a:rPr lang="en-US" sz="4400" b="1" dirty="0">
                <a:solidFill>
                  <a:srgbClr val="FF0000"/>
                </a:solidFill>
              </a:rPr>
              <a:t> </a:t>
            </a:r>
            <a:r>
              <a:rPr lang="en-US" sz="4400" b="1" dirty="0" smtClean="0">
                <a:solidFill>
                  <a:schemeClr val="accent1"/>
                </a:solidFill>
              </a:rPr>
              <a:t>online </a:t>
            </a:r>
            <a:r>
              <a:rPr lang="en-US" sz="4400" b="1" dirty="0">
                <a:solidFill>
                  <a:schemeClr val="accent1"/>
                </a:solidFill>
              </a:rPr>
              <a:t>profiling </a:t>
            </a:r>
            <a:r>
              <a:rPr lang="en-US" sz="4400" b="1" dirty="0" smtClean="0"/>
              <a:t>are </a:t>
            </a:r>
            <a:r>
              <a:rPr lang="en-US" sz="4400" b="1" i="1" dirty="0" smtClean="0"/>
              <a:t>necessary</a:t>
            </a:r>
            <a:r>
              <a:rPr lang="en-US" sz="4400" b="1" dirty="0"/>
              <a:t> </a:t>
            </a:r>
            <a:endParaRPr lang="en-US" sz="4400" b="1" dirty="0" smtClean="0"/>
          </a:p>
          <a:p>
            <a:pPr algn="ctr"/>
            <a:r>
              <a:rPr lang="en-US" sz="4400" b="1" dirty="0" smtClean="0"/>
              <a:t>to manage new failing cells</a:t>
            </a:r>
          </a:p>
        </p:txBody>
      </p:sp>
      <p:sp>
        <p:nvSpPr>
          <p:cNvPr id="22" name="Title 1"/>
          <p:cNvSpPr txBox="1">
            <a:spLocks/>
          </p:cNvSpPr>
          <p:nvPr/>
        </p:nvSpPr>
        <p:spPr>
          <a:xfrm>
            <a:off x="152400" y="66419"/>
            <a:ext cx="8839200" cy="76199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800" dirty="0" smtClean="0">
                <a:latin typeface="Cambria" panose="02040503050406030204" pitchFamily="18" charset="0"/>
              </a:rPr>
              <a:t>Long-term Continuous Profiling</a:t>
            </a:r>
            <a:endParaRPr lang="en-US" sz="4800" dirty="0">
              <a:latin typeface="Cambria" panose="02040503050406030204" pitchFamily="18" charset="0"/>
            </a:endParaRPr>
          </a:p>
        </p:txBody>
      </p:sp>
    </p:spTree>
    <p:extLst>
      <p:ext uri="{BB962C8B-B14F-4D97-AF65-F5344CB8AC3E}">
        <p14:creationId xmlns:p14="http://schemas.microsoft.com/office/powerpoint/2010/main" val="2462362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Motivation</a:t>
            </a:r>
            <a:endParaRPr lang="en-US" b="1" dirty="0"/>
          </a:p>
        </p:txBody>
      </p:sp>
      <p:sp>
        <p:nvSpPr>
          <p:cNvPr id="3" name="Content Placeholder 2"/>
          <p:cNvSpPr>
            <a:spLocks noGrp="1"/>
          </p:cNvSpPr>
          <p:nvPr>
            <p:ph idx="1"/>
          </p:nvPr>
        </p:nvSpPr>
        <p:spPr>
          <a:xfrm>
            <a:off x="200686" y="911224"/>
            <a:ext cx="8818627" cy="5318753"/>
          </a:xfrm>
        </p:spPr>
        <p:txBody>
          <a:bodyPr/>
          <a:lstStyle/>
          <a:p>
            <a:pPr marL="514350" indent="-514350">
              <a:buAutoNum type="arabicPeriod"/>
            </a:pPr>
            <a:r>
              <a:rPr lang="en-US" sz="3200" dirty="0" smtClean="0"/>
              <a:t>We want a </a:t>
            </a:r>
            <a:r>
              <a:rPr lang="en-US" sz="3200" b="1" dirty="0" smtClean="0">
                <a:solidFill>
                  <a:schemeClr val="accent5"/>
                </a:solidFill>
              </a:rPr>
              <a:t>runtime-accessible</a:t>
            </a:r>
            <a:r>
              <a:rPr lang="en-US" sz="3200" dirty="0" smtClean="0"/>
              <a:t> PUF</a:t>
            </a:r>
            <a:endParaRPr lang="en-US" sz="2400" dirty="0"/>
          </a:p>
          <a:p>
            <a:pPr lvl="1"/>
            <a:r>
              <a:rPr lang="en-US" dirty="0" smtClean="0"/>
              <a:t>Should be evaluated </a:t>
            </a:r>
            <a:r>
              <a:rPr lang="en-US" b="1" dirty="0" smtClean="0">
                <a:solidFill>
                  <a:schemeClr val="accent6">
                    <a:lumMod val="75000"/>
                  </a:schemeClr>
                </a:solidFill>
              </a:rPr>
              <a:t>quickly</a:t>
            </a:r>
            <a:r>
              <a:rPr lang="en-US" dirty="0" smtClean="0">
                <a:solidFill>
                  <a:schemeClr val="accent6">
                    <a:lumMod val="75000"/>
                  </a:schemeClr>
                </a:solidFill>
              </a:rPr>
              <a:t> </a:t>
            </a:r>
            <a:r>
              <a:rPr lang="en-US" dirty="0" smtClean="0"/>
              <a:t>with </a:t>
            </a:r>
            <a:r>
              <a:rPr lang="en-US" b="1" dirty="0" smtClean="0">
                <a:solidFill>
                  <a:schemeClr val="accent6">
                    <a:lumMod val="75000"/>
                  </a:schemeClr>
                </a:solidFill>
              </a:rPr>
              <a:t>minimal</a:t>
            </a:r>
            <a:r>
              <a:rPr lang="en-US" dirty="0" smtClean="0">
                <a:solidFill>
                  <a:schemeClr val="accent6">
                    <a:lumMod val="75000"/>
                  </a:schemeClr>
                </a:solidFill>
              </a:rPr>
              <a:t> </a:t>
            </a:r>
            <a:r>
              <a:rPr lang="en-US" dirty="0" smtClean="0"/>
              <a:t>impact on concurrent applications</a:t>
            </a:r>
          </a:p>
          <a:p>
            <a:pPr lvl="1"/>
            <a:r>
              <a:rPr lang="en-US" dirty="0" smtClean="0"/>
              <a:t>Can protect against </a:t>
            </a:r>
            <a:r>
              <a:rPr lang="en-US" b="1" dirty="0" smtClean="0">
                <a:solidFill>
                  <a:srgbClr val="C00000"/>
                </a:solidFill>
              </a:rPr>
              <a:t>attacks that swap system components with malicious parts</a:t>
            </a:r>
          </a:p>
          <a:p>
            <a:pPr lvl="1"/>
            <a:endParaRPr lang="en-US" sz="4000" dirty="0" smtClean="0"/>
          </a:p>
          <a:p>
            <a:pPr marL="0" indent="0">
              <a:buNone/>
            </a:pPr>
            <a:r>
              <a:rPr lang="en-US" sz="3200" b="1" dirty="0" smtClean="0"/>
              <a:t>2.</a:t>
            </a:r>
            <a:r>
              <a:rPr lang="en-US" sz="3200" dirty="0" smtClean="0"/>
              <a:t>  DRAM is a </a:t>
            </a:r>
            <a:r>
              <a:rPr lang="en-US" sz="3200" b="1" dirty="0" smtClean="0">
                <a:solidFill>
                  <a:schemeClr val="accent6">
                    <a:lumMod val="75000"/>
                  </a:schemeClr>
                </a:solidFill>
              </a:rPr>
              <a:t>promising substrate</a:t>
            </a:r>
            <a:r>
              <a:rPr lang="en-US" sz="3200" b="1" dirty="0" smtClean="0"/>
              <a:t> </a:t>
            </a:r>
            <a:r>
              <a:rPr lang="en-US" sz="3200" dirty="0" smtClean="0"/>
              <a:t>for evaluating PUFs because it is </a:t>
            </a:r>
            <a:r>
              <a:rPr lang="en-US" sz="3200" b="1" dirty="0" smtClean="0">
                <a:solidFill>
                  <a:schemeClr val="accent5"/>
                </a:solidFill>
              </a:rPr>
              <a:t>ubiquitous</a:t>
            </a:r>
            <a:r>
              <a:rPr lang="en-US" sz="3200" dirty="0" smtClean="0">
                <a:solidFill>
                  <a:schemeClr val="accent5"/>
                </a:solidFill>
              </a:rPr>
              <a:t> </a:t>
            </a:r>
            <a:r>
              <a:rPr lang="en-US" sz="3200" dirty="0" smtClean="0"/>
              <a:t>in modern systems</a:t>
            </a:r>
          </a:p>
          <a:p>
            <a:pPr lvl="1"/>
            <a:r>
              <a:rPr lang="en-US" dirty="0" smtClean="0"/>
              <a:t>Unfortunately, current DRAM PUFs are </a:t>
            </a:r>
            <a:r>
              <a:rPr lang="en-US" b="1" dirty="0" smtClean="0">
                <a:solidFill>
                  <a:srgbClr val="C00000"/>
                </a:solidFill>
              </a:rPr>
              <a:t>slow</a:t>
            </a:r>
            <a:r>
              <a:rPr lang="en-US" dirty="0" smtClean="0">
                <a:solidFill>
                  <a:srgbClr val="C00000"/>
                </a:solidFill>
              </a:rPr>
              <a:t> </a:t>
            </a:r>
            <a:r>
              <a:rPr lang="en-US" dirty="0" smtClean="0"/>
              <a:t>and get </a:t>
            </a:r>
            <a:r>
              <a:rPr lang="en-US" b="1" dirty="0" smtClean="0">
                <a:solidFill>
                  <a:srgbClr val="C00000"/>
                </a:solidFill>
              </a:rPr>
              <a:t>exponentially slower </a:t>
            </a:r>
            <a:r>
              <a:rPr lang="en-US" dirty="0" smtClean="0"/>
              <a:t>at lower temperatures</a:t>
            </a:r>
            <a:endParaRPr lang="en-US" dirty="0"/>
          </a:p>
        </p:txBody>
      </p:sp>
    </p:spTree>
    <p:extLst>
      <p:ext uri="{BB962C8B-B14F-4D97-AF65-F5344CB8AC3E}">
        <p14:creationId xmlns:p14="http://schemas.microsoft.com/office/powerpoint/2010/main" val="271540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p:nvPr>
            <p:extLst>
              <p:ext uri="{D42A27DB-BD31-4B8C-83A1-F6EECF244321}">
                <p14:modId xmlns:p14="http://schemas.microsoft.com/office/powerpoint/2010/main" val="2178657834"/>
              </p:ext>
            </p:extLst>
          </p:nvPr>
        </p:nvGraphicFramePr>
        <p:xfrm>
          <a:off x="152400" y="1027612"/>
          <a:ext cx="8839200" cy="5347788"/>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p:cNvSpPr txBox="1"/>
          <p:nvPr/>
        </p:nvSpPr>
        <p:spPr>
          <a:xfrm>
            <a:off x="1450704" y="1570970"/>
            <a:ext cx="3628342" cy="954107"/>
          </a:xfrm>
          <a:prstGeom prst="rect">
            <a:avLst/>
          </a:prstGeom>
          <a:noFill/>
        </p:spPr>
        <p:txBody>
          <a:bodyPr wrap="square" rtlCol="0">
            <a:spAutoFit/>
          </a:bodyPr>
          <a:lstStyle/>
          <a:p>
            <a:pPr algn="ctr"/>
            <a:r>
              <a:rPr lang="en-US" sz="2800" b="1" dirty="0">
                <a:solidFill>
                  <a:schemeClr val="accent6"/>
                </a:solidFill>
                <a:latin typeface="Cambria" panose="02040503050406030204" pitchFamily="18" charset="0"/>
              </a:rPr>
              <a:t>i</a:t>
            </a:r>
            <a:r>
              <a:rPr lang="en-US" sz="2800" b="1" dirty="0" smtClean="0">
                <a:solidFill>
                  <a:schemeClr val="accent6"/>
                </a:solidFill>
                <a:latin typeface="Cambria" panose="02040503050406030204" pitchFamily="18" charset="0"/>
              </a:rPr>
              <a:t>dealized cell </a:t>
            </a:r>
          </a:p>
          <a:p>
            <a:pPr algn="ctr"/>
            <a:r>
              <a:rPr lang="en-US" sz="2800" dirty="0" smtClean="0">
                <a:solidFill>
                  <a:schemeClr val="accent6"/>
                </a:solidFill>
                <a:latin typeface="Cambria" panose="02040503050406030204" pitchFamily="18" charset="0"/>
              </a:rPr>
              <a:t>(retention time = 3s)</a:t>
            </a:r>
            <a:endParaRPr lang="en-US" sz="2800" dirty="0">
              <a:solidFill>
                <a:schemeClr val="accent6"/>
              </a:solidFill>
              <a:latin typeface="Cambria" panose="02040503050406030204" pitchFamily="18" charset="0"/>
            </a:endParaRPr>
          </a:p>
        </p:txBody>
      </p:sp>
      <p:cxnSp>
        <p:nvCxnSpPr>
          <p:cNvPr id="18" name="Elbow Connector 17"/>
          <p:cNvCxnSpPr/>
          <p:nvPr/>
        </p:nvCxnSpPr>
        <p:spPr>
          <a:xfrm flipV="1">
            <a:off x="1659467" y="1129290"/>
            <a:ext cx="7032977" cy="4087647"/>
          </a:xfrm>
          <a:prstGeom prst="bentConnector3">
            <a:avLst/>
          </a:prstGeom>
          <a:ln w="76200">
            <a:solidFill>
              <a:schemeClr val="accent6"/>
            </a:solidFill>
            <a:prstDash val="sysDash"/>
          </a:ln>
        </p:spPr>
        <p:style>
          <a:lnRef idx="1">
            <a:schemeClr val="accent1"/>
          </a:lnRef>
          <a:fillRef idx="0">
            <a:schemeClr val="accent1"/>
          </a:fillRef>
          <a:effectRef idx="0">
            <a:schemeClr val="accent1"/>
          </a:effectRef>
          <a:fontRef idx="minor">
            <a:schemeClr val="tx1"/>
          </a:fontRef>
        </p:style>
      </p:cxnSp>
      <p:sp>
        <p:nvSpPr>
          <p:cNvPr id="25" name="Freeform 24"/>
          <p:cNvSpPr/>
          <p:nvPr/>
        </p:nvSpPr>
        <p:spPr>
          <a:xfrm>
            <a:off x="1659467" y="1129290"/>
            <a:ext cx="7032977" cy="4087646"/>
          </a:xfrm>
          <a:custGeom>
            <a:avLst/>
            <a:gdLst>
              <a:gd name="connsiteX0" fmla="*/ 0 w 1371600"/>
              <a:gd name="connsiteY0" fmla="*/ 1682012 h 1682012"/>
              <a:gd name="connsiteX1" fmla="*/ 457200 w 1371600"/>
              <a:gd name="connsiteY1" fmla="*/ 169 h 1682012"/>
              <a:gd name="connsiteX2" fmla="*/ 1371600 w 1371600"/>
              <a:gd name="connsiteY2" fmla="*/ 1600369 h 1682012"/>
              <a:gd name="connsiteX0" fmla="*/ 0 w 2342218"/>
              <a:gd name="connsiteY0" fmla="*/ 997012 h 997012"/>
              <a:gd name="connsiteX1" fmla="*/ 2318657 w 2342218"/>
              <a:gd name="connsiteY1" fmla="*/ 969 h 997012"/>
              <a:gd name="connsiteX2" fmla="*/ 1371600 w 2342218"/>
              <a:gd name="connsiteY2" fmla="*/ 915369 h 997012"/>
              <a:gd name="connsiteX0" fmla="*/ 0 w 5943600"/>
              <a:gd name="connsiteY0" fmla="*/ 3189165 h 3189165"/>
              <a:gd name="connsiteX1" fmla="*/ 2318657 w 5943600"/>
              <a:gd name="connsiteY1" fmla="*/ 2193122 h 3189165"/>
              <a:gd name="connsiteX2" fmla="*/ 5943600 w 5943600"/>
              <a:gd name="connsiteY2" fmla="*/ 168379 h 3189165"/>
              <a:gd name="connsiteX0" fmla="*/ 0 w 7315200"/>
              <a:gd name="connsiteY0" fmla="*/ 4227654 h 4227654"/>
              <a:gd name="connsiteX1" fmla="*/ 3690257 w 7315200"/>
              <a:gd name="connsiteY1" fmla="*/ 2202911 h 4227654"/>
              <a:gd name="connsiteX2" fmla="*/ 7315200 w 7315200"/>
              <a:gd name="connsiteY2" fmla="*/ 178168 h 4227654"/>
              <a:gd name="connsiteX0" fmla="*/ 0 w 7315200"/>
              <a:gd name="connsiteY0" fmla="*/ 4227654 h 4227654"/>
              <a:gd name="connsiteX1" fmla="*/ 3690257 w 7315200"/>
              <a:gd name="connsiteY1" fmla="*/ 2202911 h 4227654"/>
              <a:gd name="connsiteX2" fmla="*/ 7315200 w 7315200"/>
              <a:gd name="connsiteY2" fmla="*/ 178168 h 4227654"/>
              <a:gd name="connsiteX0" fmla="*/ 0 w 7315200"/>
              <a:gd name="connsiteY0" fmla="*/ 4271237 h 4271237"/>
              <a:gd name="connsiteX1" fmla="*/ 3690257 w 7315200"/>
              <a:gd name="connsiteY1" fmla="*/ 2246494 h 4271237"/>
              <a:gd name="connsiteX2" fmla="*/ 7315200 w 7315200"/>
              <a:gd name="connsiteY2" fmla="*/ 221751 h 4271237"/>
              <a:gd name="connsiteX0" fmla="*/ 0 w 7315200"/>
              <a:gd name="connsiteY0" fmla="*/ 4050389 h 4050389"/>
              <a:gd name="connsiteX1" fmla="*/ 3690257 w 7315200"/>
              <a:gd name="connsiteY1" fmla="*/ 2025646 h 4050389"/>
              <a:gd name="connsiteX2" fmla="*/ 7315200 w 7315200"/>
              <a:gd name="connsiteY2" fmla="*/ 903 h 4050389"/>
              <a:gd name="connsiteX0" fmla="*/ 0 w 7315200"/>
              <a:gd name="connsiteY0" fmla="*/ 4050389 h 4050389"/>
              <a:gd name="connsiteX1" fmla="*/ 3690257 w 7315200"/>
              <a:gd name="connsiteY1" fmla="*/ 2025646 h 4050389"/>
              <a:gd name="connsiteX2" fmla="*/ 7315200 w 7315200"/>
              <a:gd name="connsiteY2" fmla="*/ 903 h 4050389"/>
              <a:gd name="connsiteX0" fmla="*/ 0 w 7315200"/>
              <a:gd name="connsiteY0" fmla="*/ 4049868 h 4049868"/>
              <a:gd name="connsiteX1" fmla="*/ 3690257 w 7315200"/>
              <a:gd name="connsiteY1" fmla="*/ 2025125 h 4049868"/>
              <a:gd name="connsiteX2" fmla="*/ 7315200 w 7315200"/>
              <a:gd name="connsiteY2" fmla="*/ 382 h 4049868"/>
              <a:gd name="connsiteX0" fmla="*/ 0 w 7315200"/>
              <a:gd name="connsiteY0" fmla="*/ 4049868 h 4049868"/>
              <a:gd name="connsiteX1" fmla="*/ 3690257 w 7315200"/>
              <a:gd name="connsiteY1" fmla="*/ 2025125 h 4049868"/>
              <a:gd name="connsiteX2" fmla="*/ 7315200 w 7315200"/>
              <a:gd name="connsiteY2" fmla="*/ 382 h 4049868"/>
              <a:gd name="connsiteX0" fmla="*/ 0 w 7315200"/>
              <a:gd name="connsiteY0" fmla="*/ 4050673 h 4050673"/>
              <a:gd name="connsiteX1" fmla="*/ 3690257 w 7315200"/>
              <a:gd name="connsiteY1" fmla="*/ 2025930 h 4050673"/>
              <a:gd name="connsiteX2" fmla="*/ 7315200 w 7315200"/>
              <a:gd name="connsiteY2" fmla="*/ 1187 h 4050673"/>
              <a:gd name="connsiteX0" fmla="*/ 0 w 6204857"/>
              <a:gd name="connsiteY0" fmla="*/ 4075569 h 4075569"/>
              <a:gd name="connsiteX1" fmla="*/ 3690257 w 6204857"/>
              <a:gd name="connsiteY1" fmla="*/ 2050826 h 4075569"/>
              <a:gd name="connsiteX2" fmla="*/ 6204857 w 6204857"/>
              <a:gd name="connsiteY2" fmla="*/ 1590 h 4075569"/>
              <a:gd name="connsiteX0" fmla="*/ 0 w 6388797"/>
              <a:gd name="connsiteY0" fmla="*/ 4228138 h 4228138"/>
              <a:gd name="connsiteX1" fmla="*/ 3690257 w 6388797"/>
              <a:gd name="connsiteY1" fmla="*/ 2203395 h 4228138"/>
              <a:gd name="connsiteX2" fmla="*/ 6204857 w 6388797"/>
              <a:gd name="connsiteY2" fmla="*/ 154159 h 4228138"/>
              <a:gd name="connsiteX3" fmla="*/ 6196694 w 6388797"/>
              <a:gd name="connsiteY3" fmla="*/ 145997 h 4228138"/>
              <a:gd name="connsiteX0" fmla="*/ 0 w 7339697"/>
              <a:gd name="connsiteY0" fmla="*/ 4228138 h 4228138"/>
              <a:gd name="connsiteX1" fmla="*/ 3690257 w 7339697"/>
              <a:gd name="connsiteY1" fmla="*/ 2203395 h 4228138"/>
              <a:gd name="connsiteX2" fmla="*/ 6204857 w 7339697"/>
              <a:gd name="connsiteY2" fmla="*/ 154159 h 4228138"/>
              <a:gd name="connsiteX3" fmla="*/ 7339694 w 7339697"/>
              <a:gd name="connsiteY3" fmla="*/ 145997 h 4228138"/>
              <a:gd name="connsiteX0" fmla="*/ 0 w 7339699"/>
              <a:gd name="connsiteY0" fmla="*/ 4090480 h 4090480"/>
              <a:gd name="connsiteX1" fmla="*/ 3690257 w 7339699"/>
              <a:gd name="connsiteY1" fmla="*/ 2065737 h 4090480"/>
              <a:gd name="connsiteX2" fmla="*/ 6204857 w 7339699"/>
              <a:gd name="connsiteY2" fmla="*/ 16501 h 4090480"/>
              <a:gd name="connsiteX3" fmla="*/ 7339694 w 7339699"/>
              <a:gd name="connsiteY3" fmla="*/ 8339 h 4090480"/>
              <a:gd name="connsiteX0" fmla="*/ 0 w 7339694"/>
              <a:gd name="connsiteY0" fmla="*/ 4082141 h 4082141"/>
              <a:gd name="connsiteX1" fmla="*/ 3690257 w 7339694"/>
              <a:gd name="connsiteY1" fmla="*/ 2057398 h 4082141"/>
              <a:gd name="connsiteX2" fmla="*/ 6204857 w 7339694"/>
              <a:gd name="connsiteY2" fmla="*/ 8162 h 4082141"/>
              <a:gd name="connsiteX3" fmla="*/ 7339694 w 7339694"/>
              <a:gd name="connsiteY3" fmla="*/ 0 h 4082141"/>
              <a:gd name="connsiteX0" fmla="*/ 0 w 7339694"/>
              <a:gd name="connsiteY0" fmla="*/ 4082141 h 4082141"/>
              <a:gd name="connsiteX1" fmla="*/ 3690257 w 7339694"/>
              <a:gd name="connsiteY1" fmla="*/ 2057398 h 4082141"/>
              <a:gd name="connsiteX2" fmla="*/ 6204857 w 7339694"/>
              <a:gd name="connsiteY2" fmla="*/ 8162 h 4082141"/>
              <a:gd name="connsiteX3" fmla="*/ 7339694 w 7339694"/>
              <a:gd name="connsiteY3" fmla="*/ 0 h 4082141"/>
              <a:gd name="connsiteX0" fmla="*/ 0 w 7307037"/>
              <a:gd name="connsiteY0" fmla="*/ 4082141 h 4082141"/>
              <a:gd name="connsiteX1" fmla="*/ 3690257 w 7307037"/>
              <a:gd name="connsiteY1" fmla="*/ 2057398 h 4082141"/>
              <a:gd name="connsiteX2" fmla="*/ 6204857 w 7307037"/>
              <a:gd name="connsiteY2" fmla="*/ 8162 h 4082141"/>
              <a:gd name="connsiteX3" fmla="*/ 7307037 w 7307037"/>
              <a:gd name="connsiteY3" fmla="*/ 0 h 4082141"/>
              <a:gd name="connsiteX0" fmla="*/ 0 w 7364187"/>
              <a:gd name="connsiteY0" fmla="*/ 4106634 h 4106634"/>
              <a:gd name="connsiteX1" fmla="*/ 3690257 w 7364187"/>
              <a:gd name="connsiteY1" fmla="*/ 2081891 h 4106634"/>
              <a:gd name="connsiteX2" fmla="*/ 6204857 w 7364187"/>
              <a:gd name="connsiteY2" fmla="*/ 32655 h 4106634"/>
              <a:gd name="connsiteX3" fmla="*/ 7364187 w 7364187"/>
              <a:gd name="connsiteY3" fmla="*/ 0 h 4106634"/>
              <a:gd name="connsiteX0" fmla="*/ 0 w 7364187"/>
              <a:gd name="connsiteY0" fmla="*/ 4106634 h 4106634"/>
              <a:gd name="connsiteX1" fmla="*/ 3690257 w 7364187"/>
              <a:gd name="connsiteY1" fmla="*/ 2081891 h 4106634"/>
              <a:gd name="connsiteX2" fmla="*/ 6204857 w 7364187"/>
              <a:gd name="connsiteY2" fmla="*/ 7255 h 4106634"/>
              <a:gd name="connsiteX3" fmla="*/ 7364187 w 7364187"/>
              <a:gd name="connsiteY3" fmla="*/ 0 h 4106634"/>
              <a:gd name="connsiteX0" fmla="*/ 0 w 7364187"/>
              <a:gd name="connsiteY0" fmla="*/ 4106634 h 4106634"/>
              <a:gd name="connsiteX1" fmla="*/ 3690257 w 7364187"/>
              <a:gd name="connsiteY1" fmla="*/ 2081891 h 4106634"/>
              <a:gd name="connsiteX2" fmla="*/ 6204857 w 7364187"/>
              <a:gd name="connsiteY2" fmla="*/ 7255 h 4106634"/>
              <a:gd name="connsiteX3" fmla="*/ 7364187 w 7364187"/>
              <a:gd name="connsiteY3" fmla="*/ 0 h 4106634"/>
              <a:gd name="connsiteX0" fmla="*/ 0 w 7364187"/>
              <a:gd name="connsiteY0" fmla="*/ 4106634 h 4106634"/>
              <a:gd name="connsiteX1" fmla="*/ 3690257 w 7364187"/>
              <a:gd name="connsiteY1" fmla="*/ 2081891 h 4106634"/>
              <a:gd name="connsiteX2" fmla="*/ 6204857 w 7364187"/>
              <a:gd name="connsiteY2" fmla="*/ 7255 h 4106634"/>
              <a:gd name="connsiteX3" fmla="*/ 7364187 w 7364187"/>
              <a:gd name="connsiteY3" fmla="*/ 0 h 4106634"/>
              <a:gd name="connsiteX0" fmla="*/ 279004 w 7643191"/>
              <a:gd name="connsiteY0" fmla="*/ 4106634 h 4241925"/>
              <a:gd name="connsiteX1" fmla="*/ 271749 w 7643191"/>
              <a:gd name="connsiteY1" fmla="*/ 4087586 h 4241925"/>
              <a:gd name="connsiteX2" fmla="*/ 3969261 w 7643191"/>
              <a:gd name="connsiteY2" fmla="*/ 2081891 h 4241925"/>
              <a:gd name="connsiteX3" fmla="*/ 6483861 w 7643191"/>
              <a:gd name="connsiteY3" fmla="*/ 7255 h 4241925"/>
              <a:gd name="connsiteX4" fmla="*/ 7643191 w 7643191"/>
              <a:gd name="connsiteY4" fmla="*/ 0 h 4241925"/>
              <a:gd name="connsiteX0" fmla="*/ 3 w 7364190"/>
              <a:gd name="connsiteY0" fmla="*/ 4106634 h 4241925"/>
              <a:gd name="connsiteX1" fmla="*/ 1065898 w 7364190"/>
              <a:gd name="connsiteY1" fmla="*/ 4087586 h 4241925"/>
              <a:gd name="connsiteX2" fmla="*/ 3690260 w 7364190"/>
              <a:gd name="connsiteY2" fmla="*/ 2081891 h 4241925"/>
              <a:gd name="connsiteX3" fmla="*/ 6204860 w 7364190"/>
              <a:gd name="connsiteY3" fmla="*/ 7255 h 4241925"/>
              <a:gd name="connsiteX4" fmla="*/ 7364190 w 7364190"/>
              <a:gd name="connsiteY4" fmla="*/ 0 h 4241925"/>
              <a:gd name="connsiteX0" fmla="*/ 3 w 7364190"/>
              <a:gd name="connsiteY0" fmla="*/ 4106634 h 4241925"/>
              <a:gd name="connsiteX1" fmla="*/ 1065898 w 7364190"/>
              <a:gd name="connsiteY1" fmla="*/ 4087586 h 4241925"/>
              <a:gd name="connsiteX2" fmla="*/ 3690260 w 7364190"/>
              <a:gd name="connsiteY2" fmla="*/ 2081891 h 4241925"/>
              <a:gd name="connsiteX3" fmla="*/ 6204860 w 7364190"/>
              <a:gd name="connsiteY3" fmla="*/ 7255 h 4241925"/>
              <a:gd name="connsiteX4" fmla="*/ 7364190 w 7364190"/>
              <a:gd name="connsiteY4" fmla="*/ 0 h 4241925"/>
              <a:gd name="connsiteX0" fmla="*/ 6568 w 7370755"/>
              <a:gd name="connsiteY0" fmla="*/ 4106634 h 4106634"/>
              <a:gd name="connsiteX1" fmla="*/ 1072463 w 7370755"/>
              <a:gd name="connsiteY1" fmla="*/ 4087586 h 4106634"/>
              <a:gd name="connsiteX2" fmla="*/ 3696825 w 7370755"/>
              <a:gd name="connsiteY2" fmla="*/ 2081891 h 4106634"/>
              <a:gd name="connsiteX3" fmla="*/ 6211425 w 7370755"/>
              <a:gd name="connsiteY3" fmla="*/ 7255 h 4106634"/>
              <a:gd name="connsiteX4" fmla="*/ 7370755 w 7370755"/>
              <a:gd name="connsiteY4" fmla="*/ 0 h 4106634"/>
              <a:gd name="connsiteX0" fmla="*/ 5841 w 7377171"/>
              <a:gd name="connsiteY0" fmla="*/ 4082821 h 4097592"/>
              <a:gd name="connsiteX1" fmla="*/ 1078879 w 7377171"/>
              <a:gd name="connsiteY1" fmla="*/ 4087586 h 4097592"/>
              <a:gd name="connsiteX2" fmla="*/ 3703241 w 7377171"/>
              <a:gd name="connsiteY2" fmla="*/ 2081891 h 4097592"/>
              <a:gd name="connsiteX3" fmla="*/ 6217841 w 7377171"/>
              <a:gd name="connsiteY3" fmla="*/ 7255 h 4097592"/>
              <a:gd name="connsiteX4" fmla="*/ 7377171 w 7377171"/>
              <a:gd name="connsiteY4" fmla="*/ 0 h 4097592"/>
              <a:gd name="connsiteX0" fmla="*/ 5841 w 7377171"/>
              <a:gd name="connsiteY0" fmla="*/ 4082821 h 4097592"/>
              <a:gd name="connsiteX1" fmla="*/ 1078879 w 7377171"/>
              <a:gd name="connsiteY1" fmla="*/ 4087586 h 4097592"/>
              <a:gd name="connsiteX2" fmla="*/ 3703241 w 7377171"/>
              <a:gd name="connsiteY2" fmla="*/ 2081891 h 4097592"/>
              <a:gd name="connsiteX3" fmla="*/ 6217841 w 7377171"/>
              <a:gd name="connsiteY3" fmla="*/ 7255 h 4097592"/>
              <a:gd name="connsiteX4" fmla="*/ 7377171 w 7377171"/>
              <a:gd name="connsiteY4" fmla="*/ 0 h 4097592"/>
              <a:gd name="connsiteX0" fmla="*/ 7462 w 7378792"/>
              <a:gd name="connsiteY0" fmla="*/ 4082821 h 4087663"/>
              <a:gd name="connsiteX1" fmla="*/ 1080500 w 7378792"/>
              <a:gd name="connsiteY1" fmla="*/ 4087586 h 4087663"/>
              <a:gd name="connsiteX2" fmla="*/ 3704862 w 7378792"/>
              <a:gd name="connsiteY2" fmla="*/ 2081891 h 4087663"/>
              <a:gd name="connsiteX3" fmla="*/ 6219462 w 7378792"/>
              <a:gd name="connsiteY3" fmla="*/ 7255 h 4087663"/>
              <a:gd name="connsiteX4" fmla="*/ 7378792 w 7378792"/>
              <a:gd name="connsiteY4" fmla="*/ 0 h 4087663"/>
              <a:gd name="connsiteX0" fmla="*/ 7462 w 7378792"/>
              <a:gd name="connsiteY0" fmla="*/ 4082821 h 4087663"/>
              <a:gd name="connsiteX1" fmla="*/ 1080500 w 7378792"/>
              <a:gd name="connsiteY1" fmla="*/ 4087586 h 4087663"/>
              <a:gd name="connsiteX2" fmla="*/ 3704862 w 7378792"/>
              <a:gd name="connsiteY2" fmla="*/ 2081891 h 4087663"/>
              <a:gd name="connsiteX3" fmla="*/ 6219462 w 7378792"/>
              <a:gd name="connsiteY3" fmla="*/ 7255 h 4087663"/>
              <a:gd name="connsiteX4" fmla="*/ 7378792 w 7378792"/>
              <a:gd name="connsiteY4" fmla="*/ 0 h 4087663"/>
              <a:gd name="connsiteX0" fmla="*/ 7462 w 7378792"/>
              <a:gd name="connsiteY0" fmla="*/ 4082821 h 4087644"/>
              <a:gd name="connsiteX1" fmla="*/ 1080500 w 7378792"/>
              <a:gd name="connsiteY1" fmla="*/ 4087586 h 4087644"/>
              <a:gd name="connsiteX2" fmla="*/ 3704862 w 7378792"/>
              <a:gd name="connsiteY2" fmla="*/ 2081891 h 4087644"/>
              <a:gd name="connsiteX3" fmla="*/ 6219462 w 7378792"/>
              <a:gd name="connsiteY3" fmla="*/ 7255 h 4087644"/>
              <a:gd name="connsiteX4" fmla="*/ 7378792 w 7378792"/>
              <a:gd name="connsiteY4" fmla="*/ 0 h 4087644"/>
              <a:gd name="connsiteX0" fmla="*/ 7462 w 7378792"/>
              <a:gd name="connsiteY0" fmla="*/ 4082821 h 4087646"/>
              <a:gd name="connsiteX1" fmla="*/ 1080500 w 7378792"/>
              <a:gd name="connsiteY1" fmla="*/ 4087586 h 4087646"/>
              <a:gd name="connsiteX2" fmla="*/ 3704862 w 7378792"/>
              <a:gd name="connsiteY2" fmla="*/ 2081891 h 4087646"/>
              <a:gd name="connsiteX3" fmla="*/ 6219462 w 7378792"/>
              <a:gd name="connsiteY3" fmla="*/ 7255 h 4087646"/>
              <a:gd name="connsiteX4" fmla="*/ 7378792 w 7378792"/>
              <a:gd name="connsiteY4" fmla="*/ 0 h 4087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78792" h="4087646">
                <a:moveTo>
                  <a:pt x="7462" y="4082821"/>
                </a:moveTo>
                <a:cubicBezTo>
                  <a:pt x="6253" y="4079646"/>
                  <a:pt x="-154462" y="4080555"/>
                  <a:pt x="1080500" y="4087586"/>
                </a:cubicBezTo>
                <a:cubicBezTo>
                  <a:pt x="3123023" y="4099379"/>
                  <a:pt x="3541788" y="2396186"/>
                  <a:pt x="3704862" y="2081891"/>
                </a:cubicBezTo>
                <a:cubicBezTo>
                  <a:pt x="3867936" y="1767596"/>
                  <a:pt x="4482737" y="5440"/>
                  <a:pt x="6219462" y="7255"/>
                </a:cubicBezTo>
                <a:cubicBezTo>
                  <a:pt x="7531191" y="-4991"/>
                  <a:pt x="6453506" y="2721"/>
                  <a:pt x="7378792" y="0"/>
                </a:cubicBezTo>
              </a:path>
            </a:pathLst>
          </a:cu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5895119" y="1999676"/>
            <a:ext cx="3313340" cy="954107"/>
          </a:xfrm>
          <a:prstGeom prst="rect">
            <a:avLst/>
          </a:prstGeom>
          <a:noFill/>
          <a:ln>
            <a:noFill/>
          </a:ln>
        </p:spPr>
        <p:txBody>
          <a:bodyPr wrap="square" rtlCol="0">
            <a:spAutoFit/>
          </a:bodyPr>
          <a:lstStyle/>
          <a:p>
            <a:pPr algn="ctr"/>
            <a:r>
              <a:rPr lang="en-US" sz="2800" b="1" dirty="0">
                <a:solidFill>
                  <a:schemeClr val="accent1"/>
                </a:solidFill>
                <a:latin typeface="Cambria" panose="02040503050406030204" pitchFamily="18" charset="0"/>
              </a:rPr>
              <a:t>a</a:t>
            </a:r>
            <a:r>
              <a:rPr lang="en-US" sz="2800" b="1" dirty="0" smtClean="0">
                <a:solidFill>
                  <a:schemeClr val="accent1"/>
                </a:solidFill>
                <a:latin typeface="Cambria" panose="02040503050406030204" pitchFamily="18" charset="0"/>
              </a:rPr>
              <a:t>ctual cell</a:t>
            </a:r>
          </a:p>
          <a:p>
            <a:pPr algn="ctr"/>
            <a:r>
              <a:rPr lang="en-US" sz="2800" dirty="0" smtClean="0">
                <a:solidFill>
                  <a:schemeClr val="accent1"/>
                </a:solidFill>
                <a:latin typeface="Cambria" panose="02040503050406030204" pitchFamily="18" charset="0"/>
              </a:rPr>
              <a:t>N(</a:t>
            </a:r>
            <a:r>
              <a:rPr lang="el-GR" sz="2800" dirty="0" smtClean="0">
                <a:solidFill>
                  <a:schemeClr val="accent1"/>
                </a:solidFill>
                <a:latin typeface="Cambria" panose="02040503050406030204" pitchFamily="18" charset="0"/>
              </a:rPr>
              <a:t>μ</a:t>
            </a:r>
            <a:r>
              <a:rPr lang="en-US" sz="2800" dirty="0" smtClean="0">
                <a:solidFill>
                  <a:schemeClr val="accent1"/>
                </a:solidFill>
                <a:latin typeface="Cambria" panose="02040503050406030204" pitchFamily="18" charset="0"/>
              </a:rPr>
              <a:t>, </a:t>
            </a:r>
            <a:r>
              <a:rPr lang="el-GR" sz="2800" dirty="0" smtClean="0">
                <a:solidFill>
                  <a:schemeClr val="accent1"/>
                </a:solidFill>
                <a:latin typeface="Cambria" panose="02040503050406030204" pitchFamily="18" charset="0"/>
              </a:rPr>
              <a:t>σ</a:t>
            </a:r>
            <a:r>
              <a:rPr lang="en-US" sz="2800" dirty="0" smtClean="0">
                <a:solidFill>
                  <a:schemeClr val="accent1"/>
                </a:solidFill>
                <a:latin typeface="Cambria" panose="02040503050406030204" pitchFamily="18" charset="0"/>
              </a:rPr>
              <a:t>)  |  </a:t>
            </a:r>
            <a:r>
              <a:rPr lang="el-GR" sz="2800" dirty="0" smtClean="0">
                <a:solidFill>
                  <a:schemeClr val="accent1"/>
                </a:solidFill>
                <a:latin typeface="Cambria" panose="02040503050406030204" pitchFamily="18" charset="0"/>
              </a:rPr>
              <a:t>μ</a:t>
            </a:r>
            <a:r>
              <a:rPr lang="en-US" sz="2800" dirty="0" smtClean="0">
                <a:solidFill>
                  <a:schemeClr val="accent1"/>
                </a:solidFill>
                <a:latin typeface="Cambria" panose="02040503050406030204" pitchFamily="18" charset="0"/>
              </a:rPr>
              <a:t> = 3s</a:t>
            </a:r>
            <a:endParaRPr lang="en-US" sz="2800" dirty="0">
              <a:solidFill>
                <a:schemeClr val="accent1"/>
              </a:solidFill>
              <a:latin typeface="Cambria" panose="02040503050406030204" pitchFamily="18" charset="0"/>
            </a:endParaRPr>
          </a:p>
        </p:txBody>
      </p:sp>
      <p:cxnSp>
        <p:nvCxnSpPr>
          <p:cNvPr id="28" name="Straight Arrow Connector 27"/>
          <p:cNvCxnSpPr/>
          <p:nvPr/>
        </p:nvCxnSpPr>
        <p:spPr>
          <a:xfrm flipV="1">
            <a:off x="4459112" y="1735938"/>
            <a:ext cx="504935" cy="222180"/>
          </a:xfrm>
          <a:prstGeom prst="straightConnector1">
            <a:avLst/>
          </a:prstGeom>
          <a:ln w="57150">
            <a:tailEnd type="triangle"/>
          </a:ln>
        </p:spPr>
        <p:style>
          <a:lnRef idx="1">
            <a:schemeClr val="accent6"/>
          </a:lnRef>
          <a:fillRef idx="0">
            <a:schemeClr val="accent6"/>
          </a:fillRef>
          <a:effectRef idx="0">
            <a:schemeClr val="accent6"/>
          </a:effectRef>
          <a:fontRef idx="minor">
            <a:schemeClr val="tx1"/>
          </a:fontRef>
        </p:style>
      </p:cxnSp>
      <p:cxnSp>
        <p:nvCxnSpPr>
          <p:cNvPr id="29" name="Straight Arrow Connector 28"/>
          <p:cNvCxnSpPr/>
          <p:nvPr/>
        </p:nvCxnSpPr>
        <p:spPr>
          <a:xfrm flipH="1" flipV="1">
            <a:off x="5973133" y="2048571"/>
            <a:ext cx="585107" cy="31158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p:nvPr>
        </p:nvSpPr>
        <p:spPr/>
        <p:txBody>
          <a:bodyPr>
            <a:noAutofit/>
          </a:bodyPr>
          <a:lstStyle/>
          <a:p>
            <a:r>
              <a:rPr lang="en-US" sz="4000" dirty="0"/>
              <a:t>Single-cell Failure </a:t>
            </a:r>
            <a:r>
              <a:rPr lang="en-US" sz="4000" dirty="0" smtClean="0"/>
              <a:t>Probability (Cartoon</a:t>
            </a:r>
            <a:r>
              <a:rPr lang="en-US" sz="4000" dirty="0"/>
              <a:t>)</a:t>
            </a:r>
            <a:br>
              <a:rPr lang="en-US" sz="4000" dirty="0"/>
            </a:br>
            <a:endParaRPr lang="en-US" sz="4000" dirty="0"/>
          </a:p>
        </p:txBody>
      </p:sp>
    </p:spTree>
    <p:extLst>
      <p:ext uri="{BB962C8B-B14F-4D97-AF65-F5344CB8AC3E}">
        <p14:creationId xmlns:p14="http://schemas.microsoft.com/office/powerpoint/2010/main" val="2695957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 name="Chart 51"/>
          <p:cNvGraphicFramePr/>
          <p:nvPr>
            <p:extLst>
              <p:ext uri="{D42A27DB-BD31-4B8C-83A1-F6EECF244321}">
                <p14:modId xmlns:p14="http://schemas.microsoft.com/office/powerpoint/2010/main" val="3498475478"/>
              </p:ext>
            </p:extLst>
          </p:nvPr>
        </p:nvGraphicFramePr>
        <p:xfrm>
          <a:off x="1244982" y="1486303"/>
          <a:ext cx="7665474" cy="434172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p:nvPr>
            <p:extLst>
              <p:ext uri="{D42A27DB-BD31-4B8C-83A1-F6EECF244321}">
                <p14:modId xmlns:p14="http://schemas.microsoft.com/office/powerpoint/2010/main" val="4245930700"/>
              </p:ext>
            </p:extLst>
          </p:nvPr>
        </p:nvGraphicFramePr>
        <p:xfrm>
          <a:off x="-75277" y="1492925"/>
          <a:ext cx="9098035" cy="534778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Chart 19"/>
          <p:cNvGraphicFramePr/>
          <p:nvPr>
            <p:extLst>
              <p:ext uri="{D42A27DB-BD31-4B8C-83A1-F6EECF244321}">
                <p14:modId xmlns:p14="http://schemas.microsoft.com/office/powerpoint/2010/main" val="963800936"/>
              </p:ext>
            </p:extLst>
          </p:nvPr>
        </p:nvGraphicFramePr>
        <p:xfrm>
          <a:off x="1257300" y="1470665"/>
          <a:ext cx="7665474" cy="434172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4" name="Chart 13"/>
          <p:cNvGraphicFramePr/>
          <p:nvPr>
            <p:extLst>
              <p:ext uri="{D42A27DB-BD31-4B8C-83A1-F6EECF244321}">
                <p14:modId xmlns:p14="http://schemas.microsoft.com/office/powerpoint/2010/main" val="3823280894"/>
              </p:ext>
            </p:extLst>
          </p:nvPr>
        </p:nvGraphicFramePr>
        <p:xfrm>
          <a:off x="1246702" y="1492925"/>
          <a:ext cx="7665474" cy="4341723"/>
        </p:xfrm>
        <a:graphic>
          <a:graphicData uri="http://schemas.openxmlformats.org/drawingml/2006/chart">
            <c:chart xmlns:c="http://schemas.openxmlformats.org/drawingml/2006/chart" xmlns:r="http://schemas.openxmlformats.org/officeDocument/2006/relationships" r:id="rId6"/>
          </a:graphicData>
        </a:graphic>
      </p:graphicFrame>
      <p:sp>
        <p:nvSpPr>
          <p:cNvPr id="22" name="Title 1"/>
          <p:cNvSpPr txBox="1">
            <a:spLocks/>
          </p:cNvSpPr>
          <p:nvPr/>
        </p:nvSpPr>
        <p:spPr>
          <a:xfrm>
            <a:off x="152400" y="66419"/>
            <a:ext cx="8839200" cy="761999"/>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smtClean="0">
                <a:latin typeface="Cambria" panose="02040503050406030204" pitchFamily="18" charset="0"/>
              </a:rPr>
              <a:t>Single-cell Failure Probability (Real)</a:t>
            </a:r>
            <a:endParaRPr lang="en-US" sz="4800" dirty="0">
              <a:latin typeface="Cambria" panose="02040503050406030204" pitchFamily="18" charset="0"/>
            </a:endParaRPr>
          </a:p>
        </p:txBody>
      </p:sp>
      <p:cxnSp>
        <p:nvCxnSpPr>
          <p:cNvPr id="7" name="Straight Connector 6"/>
          <p:cNvCxnSpPr/>
          <p:nvPr/>
        </p:nvCxnSpPr>
        <p:spPr>
          <a:xfrm>
            <a:off x="4305300" y="1382175"/>
            <a:ext cx="0" cy="431591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2955443" y="852333"/>
            <a:ext cx="2549618" cy="523220"/>
          </a:xfrm>
          <a:prstGeom prst="rect">
            <a:avLst/>
          </a:prstGeom>
          <a:noFill/>
        </p:spPr>
        <p:txBody>
          <a:bodyPr wrap="square" rtlCol="0">
            <a:spAutoFit/>
          </a:bodyPr>
          <a:lstStyle/>
          <a:p>
            <a:pPr algn="ctr"/>
            <a:r>
              <a:rPr lang="en-US" sz="2800" b="1" dirty="0">
                <a:latin typeface="Cambria" panose="02040503050406030204" pitchFamily="18" charset="0"/>
              </a:rPr>
              <a:t>o</a:t>
            </a:r>
            <a:r>
              <a:rPr lang="en-US" sz="2800" b="1" dirty="0" smtClean="0">
                <a:latin typeface="Cambria" panose="02040503050406030204" pitchFamily="18" charset="0"/>
              </a:rPr>
              <a:t>perate here</a:t>
            </a:r>
            <a:endParaRPr lang="en-US" sz="2800" b="1" dirty="0">
              <a:latin typeface="Cambria" panose="02040503050406030204" pitchFamily="18" charset="0"/>
            </a:endParaRPr>
          </a:p>
        </p:txBody>
      </p:sp>
      <p:grpSp>
        <p:nvGrpSpPr>
          <p:cNvPr id="38" name="Group 37"/>
          <p:cNvGrpSpPr/>
          <p:nvPr/>
        </p:nvGrpSpPr>
        <p:grpSpPr>
          <a:xfrm>
            <a:off x="4153638" y="1470665"/>
            <a:ext cx="311228" cy="3792115"/>
            <a:chOff x="4153638" y="1470665"/>
            <a:chExt cx="311228" cy="3792115"/>
          </a:xfrm>
        </p:grpSpPr>
        <p:sp>
          <p:nvSpPr>
            <p:cNvPr id="31" name="Oval 30"/>
            <p:cNvSpPr/>
            <p:nvPr/>
          </p:nvSpPr>
          <p:spPr>
            <a:xfrm>
              <a:off x="4153846" y="1470665"/>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4153846" y="1635363"/>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4153846" y="2694543"/>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4153638" y="3520653"/>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4161958" y="4801796"/>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4161712" y="4959872"/>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9" name="Straight Connector 38"/>
          <p:cNvCxnSpPr/>
          <p:nvPr/>
        </p:nvCxnSpPr>
        <p:spPr>
          <a:xfrm>
            <a:off x="7200900" y="1355591"/>
            <a:ext cx="0" cy="431591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5908583" y="855213"/>
            <a:ext cx="2549618" cy="523220"/>
          </a:xfrm>
          <a:prstGeom prst="rect">
            <a:avLst/>
          </a:prstGeom>
          <a:noFill/>
        </p:spPr>
        <p:txBody>
          <a:bodyPr wrap="square" rtlCol="0">
            <a:spAutoFit/>
          </a:bodyPr>
          <a:lstStyle/>
          <a:p>
            <a:pPr algn="ctr"/>
            <a:r>
              <a:rPr lang="en-US" sz="2800" b="1" dirty="0">
                <a:latin typeface="Cambria" panose="02040503050406030204" pitchFamily="18" charset="0"/>
              </a:rPr>
              <a:t>p</a:t>
            </a:r>
            <a:r>
              <a:rPr lang="en-US" sz="2800" b="1" dirty="0" smtClean="0">
                <a:latin typeface="Cambria" panose="02040503050406030204" pitchFamily="18" charset="0"/>
              </a:rPr>
              <a:t>rofile here</a:t>
            </a:r>
            <a:endParaRPr lang="en-US" sz="2800" b="1" dirty="0">
              <a:latin typeface="Cambria" panose="02040503050406030204" pitchFamily="18" charset="0"/>
            </a:endParaRPr>
          </a:p>
        </p:txBody>
      </p:sp>
      <p:grpSp>
        <p:nvGrpSpPr>
          <p:cNvPr id="41" name="Group 40"/>
          <p:cNvGrpSpPr/>
          <p:nvPr/>
        </p:nvGrpSpPr>
        <p:grpSpPr>
          <a:xfrm>
            <a:off x="7045286" y="1521456"/>
            <a:ext cx="303116" cy="1149320"/>
            <a:chOff x="4153638" y="1470665"/>
            <a:chExt cx="303116" cy="1149320"/>
          </a:xfrm>
        </p:grpSpPr>
        <p:sp>
          <p:nvSpPr>
            <p:cNvPr id="42" name="Oval 41"/>
            <p:cNvSpPr/>
            <p:nvPr/>
          </p:nvSpPr>
          <p:spPr>
            <a:xfrm>
              <a:off x="4153846" y="1470665"/>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4153846" y="1561997"/>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4153846" y="1763320"/>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4153638" y="2317077"/>
              <a:ext cx="302908" cy="30290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p:cNvGrpSpPr/>
          <p:nvPr/>
        </p:nvGrpSpPr>
        <p:grpSpPr>
          <a:xfrm>
            <a:off x="4301879" y="4681288"/>
            <a:ext cx="1492330" cy="860076"/>
            <a:chOff x="4493720" y="4581484"/>
            <a:chExt cx="1492330" cy="860076"/>
          </a:xfrm>
        </p:grpSpPr>
        <p:sp>
          <p:nvSpPr>
            <p:cNvPr id="48" name="TextBox 47"/>
            <p:cNvSpPr txBox="1"/>
            <p:nvPr/>
          </p:nvSpPr>
          <p:spPr>
            <a:xfrm>
              <a:off x="4665582" y="4581484"/>
              <a:ext cx="1201358" cy="523220"/>
            </a:xfrm>
            <a:prstGeom prst="rect">
              <a:avLst/>
            </a:prstGeom>
            <a:noFill/>
          </p:spPr>
          <p:txBody>
            <a:bodyPr wrap="square" rtlCol="0">
              <a:spAutoFit/>
            </a:bodyPr>
            <a:lstStyle/>
            <a:p>
              <a:pPr algn="ctr"/>
              <a:r>
                <a:rPr lang="en-US" sz="2800" b="1" dirty="0" smtClean="0">
                  <a:solidFill>
                    <a:srgbClr val="FF0000"/>
                  </a:solidFill>
                  <a:latin typeface="Cambria" panose="02040503050406030204" pitchFamily="18" charset="0"/>
                </a:rPr>
                <a:t>hard</a:t>
              </a:r>
              <a:endParaRPr lang="en-US" sz="2800" b="1" dirty="0">
                <a:solidFill>
                  <a:srgbClr val="FF0000"/>
                </a:solidFill>
                <a:latin typeface="Cambria" panose="02040503050406030204" pitchFamily="18" charset="0"/>
              </a:endParaRPr>
            </a:p>
          </p:txBody>
        </p:sp>
        <p:sp>
          <p:nvSpPr>
            <p:cNvPr id="49" name="TextBox 48"/>
            <p:cNvSpPr txBox="1"/>
            <p:nvPr/>
          </p:nvSpPr>
          <p:spPr>
            <a:xfrm>
              <a:off x="4493720" y="4918340"/>
              <a:ext cx="1492330" cy="523220"/>
            </a:xfrm>
            <a:prstGeom prst="rect">
              <a:avLst/>
            </a:prstGeom>
            <a:noFill/>
          </p:spPr>
          <p:txBody>
            <a:bodyPr wrap="square" rtlCol="0">
              <a:spAutoFit/>
            </a:bodyPr>
            <a:lstStyle/>
            <a:p>
              <a:pPr algn="ctr"/>
              <a:r>
                <a:rPr lang="en-US" sz="2800" b="1" dirty="0">
                  <a:solidFill>
                    <a:srgbClr val="FF0000"/>
                  </a:solidFill>
                  <a:latin typeface="Cambria" panose="02040503050406030204" pitchFamily="18" charset="0"/>
                </a:rPr>
                <a:t>t</a:t>
              </a:r>
              <a:r>
                <a:rPr lang="en-US" sz="2800" b="1" dirty="0" smtClean="0">
                  <a:solidFill>
                    <a:srgbClr val="FF0000"/>
                  </a:solidFill>
                  <a:latin typeface="Cambria" panose="02040503050406030204" pitchFamily="18" charset="0"/>
                </a:rPr>
                <a:t>o find</a:t>
              </a:r>
              <a:endParaRPr lang="en-US" sz="2800" b="1" dirty="0">
                <a:solidFill>
                  <a:srgbClr val="FF0000"/>
                </a:solidFill>
                <a:latin typeface="Cambria" panose="02040503050406030204" pitchFamily="18" charset="0"/>
              </a:endParaRPr>
            </a:p>
          </p:txBody>
        </p:sp>
      </p:grpSp>
      <p:grpSp>
        <p:nvGrpSpPr>
          <p:cNvPr id="29" name="Group 28"/>
          <p:cNvGrpSpPr/>
          <p:nvPr/>
        </p:nvGrpSpPr>
        <p:grpSpPr>
          <a:xfrm>
            <a:off x="6936223" y="4647699"/>
            <a:ext cx="2560729" cy="860076"/>
            <a:chOff x="4493720" y="4581484"/>
            <a:chExt cx="1492330" cy="860076"/>
          </a:xfrm>
        </p:grpSpPr>
        <p:sp>
          <p:nvSpPr>
            <p:cNvPr id="37" name="TextBox 36"/>
            <p:cNvSpPr txBox="1"/>
            <p:nvPr/>
          </p:nvSpPr>
          <p:spPr>
            <a:xfrm>
              <a:off x="4665582" y="4581484"/>
              <a:ext cx="1201358" cy="523220"/>
            </a:xfrm>
            <a:prstGeom prst="rect">
              <a:avLst/>
            </a:prstGeom>
            <a:noFill/>
          </p:spPr>
          <p:txBody>
            <a:bodyPr wrap="square" rtlCol="0">
              <a:spAutoFit/>
            </a:bodyPr>
            <a:lstStyle/>
            <a:p>
              <a:pPr algn="ctr"/>
              <a:r>
                <a:rPr lang="en-US" sz="2800" b="1" dirty="0" smtClean="0">
                  <a:solidFill>
                    <a:srgbClr val="FF0000"/>
                  </a:solidFill>
                  <a:latin typeface="Cambria" panose="02040503050406030204" pitchFamily="18" charset="0"/>
                </a:rPr>
                <a:t>false</a:t>
              </a:r>
              <a:endParaRPr lang="en-US" sz="2800" b="1" dirty="0">
                <a:solidFill>
                  <a:srgbClr val="FF0000"/>
                </a:solidFill>
                <a:latin typeface="Cambria" panose="02040503050406030204" pitchFamily="18" charset="0"/>
              </a:endParaRPr>
            </a:p>
          </p:txBody>
        </p:sp>
        <p:sp>
          <p:nvSpPr>
            <p:cNvPr id="46" name="TextBox 45"/>
            <p:cNvSpPr txBox="1"/>
            <p:nvPr/>
          </p:nvSpPr>
          <p:spPr>
            <a:xfrm>
              <a:off x="4493720" y="4918340"/>
              <a:ext cx="1492330" cy="523220"/>
            </a:xfrm>
            <a:prstGeom prst="rect">
              <a:avLst/>
            </a:prstGeom>
            <a:noFill/>
          </p:spPr>
          <p:txBody>
            <a:bodyPr wrap="square" rtlCol="0">
              <a:spAutoFit/>
            </a:bodyPr>
            <a:lstStyle/>
            <a:p>
              <a:pPr algn="ctr"/>
              <a:r>
                <a:rPr lang="en-US" sz="2800" b="1" smtClean="0">
                  <a:solidFill>
                    <a:srgbClr val="FF0000"/>
                  </a:solidFill>
                  <a:latin typeface="Cambria" panose="02040503050406030204" pitchFamily="18" charset="0"/>
                </a:rPr>
                <a:t>positives</a:t>
              </a:r>
              <a:endParaRPr lang="en-US" sz="2800" b="1" dirty="0">
                <a:solidFill>
                  <a:srgbClr val="FF0000"/>
                </a:solidFill>
                <a:latin typeface="Cambria" panose="02040503050406030204" pitchFamily="18" charset="0"/>
              </a:endParaRPr>
            </a:p>
          </p:txBody>
        </p:sp>
      </p:grpSp>
      <p:cxnSp>
        <p:nvCxnSpPr>
          <p:cNvPr id="47" name="Straight Arrow Connector 46"/>
          <p:cNvCxnSpPr/>
          <p:nvPr/>
        </p:nvCxnSpPr>
        <p:spPr>
          <a:xfrm flipH="1" flipV="1">
            <a:off x="7885911" y="4200539"/>
            <a:ext cx="187170" cy="43359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H="1" flipV="1">
            <a:off x="6208966" y="4739044"/>
            <a:ext cx="1427231" cy="30256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7094617" y="2275353"/>
            <a:ext cx="1492330" cy="860076"/>
            <a:chOff x="6623835" y="2393045"/>
            <a:chExt cx="1492330" cy="860076"/>
          </a:xfrm>
        </p:grpSpPr>
        <p:sp>
          <p:nvSpPr>
            <p:cNvPr id="5" name="Rectangle 4"/>
            <p:cNvSpPr/>
            <p:nvPr/>
          </p:nvSpPr>
          <p:spPr>
            <a:xfrm>
              <a:off x="7325186" y="2531205"/>
              <a:ext cx="651658" cy="6295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p:cNvGrpSpPr/>
            <p:nvPr/>
          </p:nvGrpSpPr>
          <p:grpSpPr>
            <a:xfrm>
              <a:off x="6623835" y="2393045"/>
              <a:ext cx="1492330" cy="860076"/>
              <a:chOff x="4493720" y="4581484"/>
              <a:chExt cx="1492330" cy="860076"/>
            </a:xfrm>
          </p:grpSpPr>
          <p:sp>
            <p:nvSpPr>
              <p:cNvPr id="27" name="TextBox 26"/>
              <p:cNvSpPr txBox="1"/>
              <p:nvPr/>
            </p:nvSpPr>
            <p:spPr>
              <a:xfrm>
                <a:off x="4665582" y="4581484"/>
                <a:ext cx="1201358" cy="523220"/>
              </a:xfrm>
              <a:prstGeom prst="rect">
                <a:avLst/>
              </a:prstGeom>
              <a:noFill/>
            </p:spPr>
            <p:txBody>
              <a:bodyPr wrap="square" rtlCol="0">
                <a:spAutoFit/>
              </a:bodyPr>
              <a:lstStyle/>
              <a:p>
                <a:pPr algn="ctr"/>
                <a:r>
                  <a:rPr lang="en-US" sz="2800" b="1" dirty="0" smtClean="0">
                    <a:solidFill>
                      <a:srgbClr val="FF0000"/>
                    </a:solidFill>
                    <a:latin typeface="Cambria" panose="02040503050406030204" pitchFamily="18" charset="0"/>
                  </a:rPr>
                  <a:t>easy </a:t>
                </a:r>
                <a:endParaRPr lang="en-US" sz="2800" b="1" dirty="0">
                  <a:solidFill>
                    <a:srgbClr val="FF0000"/>
                  </a:solidFill>
                  <a:latin typeface="Cambria" panose="02040503050406030204" pitchFamily="18" charset="0"/>
                </a:endParaRPr>
              </a:p>
            </p:txBody>
          </p:sp>
          <p:sp>
            <p:nvSpPr>
              <p:cNvPr id="28" name="TextBox 27"/>
              <p:cNvSpPr txBox="1"/>
              <p:nvPr/>
            </p:nvSpPr>
            <p:spPr>
              <a:xfrm>
                <a:off x="4493720" y="4918340"/>
                <a:ext cx="1492330" cy="523220"/>
              </a:xfrm>
              <a:prstGeom prst="rect">
                <a:avLst/>
              </a:prstGeom>
              <a:noFill/>
            </p:spPr>
            <p:txBody>
              <a:bodyPr wrap="square" rtlCol="0">
                <a:spAutoFit/>
              </a:bodyPr>
              <a:lstStyle/>
              <a:p>
                <a:pPr algn="ctr"/>
                <a:r>
                  <a:rPr lang="en-US" sz="2800" b="1" dirty="0" smtClean="0">
                    <a:solidFill>
                      <a:srgbClr val="FF0000"/>
                    </a:solidFill>
                    <a:latin typeface="Cambria" panose="02040503050406030204" pitchFamily="18" charset="0"/>
                  </a:rPr>
                  <a:t>to find</a:t>
                </a:r>
                <a:endParaRPr lang="en-US" sz="2800" b="1" dirty="0">
                  <a:solidFill>
                    <a:srgbClr val="FF0000"/>
                  </a:solidFill>
                  <a:latin typeface="Cambria" panose="02040503050406030204" pitchFamily="18" charset="0"/>
                </a:endParaRPr>
              </a:p>
            </p:txBody>
          </p:sp>
        </p:grpSp>
      </p:grpSp>
      <p:grpSp>
        <p:nvGrpSpPr>
          <p:cNvPr id="2" name="Group 1"/>
          <p:cNvGrpSpPr/>
          <p:nvPr/>
        </p:nvGrpSpPr>
        <p:grpSpPr>
          <a:xfrm>
            <a:off x="4627501" y="3233406"/>
            <a:ext cx="3828715" cy="1305705"/>
            <a:chOff x="7152963" y="2166545"/>
            <a:chExt cx="3828715" cy="1305705"/>
          </a:xfrm>
        </p:grpSpPr>
        <p:sp>
          <p:nvSpPr>
            <p:cNvPr id="63" name="TextBox 62"/>
            <p:cNvSpPr txBox="1"/>
            <p:nvPr/>
          </p:nvSpPr>
          <p:spPr>
            <a:xfrm>
              <a:off x="8306654" y="2518143"/>
              <a:ext cx="2675024" cy="954107"/>
            </a:xfrm>
            <a:prstGeom prst="rect">
              <a:avLst/>
            </a:prstGeom>
            <a:noFill/>
          </p:spPr>
          <p:txBody>
            <a:bodyPr wrap="square" rtlCol="0">
              <a:spAutoFit/>
            </a:bodyPr>
            <a:lstStyle/>
            <a:p>
              <a:pPr algn="ctr"/>
              <a:r>
                <a:rPr lang="en-US" sz="2800" b="1" dirty="0" smtClean="0">
                  <a:solidFill>
                    <a:schemeClr val="accent1"/>
                  </a:solidFill>
                  <a:latin typeface="Cambria" panose="02040503050406030204" pitchFamily="18" charset="0"/>
                </a:rPr>
                <a:t>failed 9 times out of 16 trials</a:t>
              </a:r>
              <a:endParaRPr lang="en-US" sz="2800" b="1" dirty="0">
                <a:solidFill>
                  <a:schemeClr val="accent1"/>
                </a:solidFill>
                <a:latin typeface="Cambria" panose="02040503050406030204" pitchFamily="18" charset="0"/>
              </a:endParaRPr>
            </a:p>
          </p:txBody>
        </p:sp>
        <p:sp>
          <p:nvSpPr>
            <p:cNvPr id="68" name="Oval 67"/>
            <p:cNvSpPr/>
            <p:nvPr/>
          </p:nvSpPr>
          <p:spPr>
            <a:xfrm>
              <a:off x="7152963" y="2166545"/>
              <a:ext cx="302908" cy="302908"/>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9" name="Straight Arrow Connector 68"/>
            <p:cNvCxnSpPr/>
            <p:nvPr/>
          </p:nvCxnSpPr>
          <p:spPr>
            <a:xfrm flipH="1" flipV="1">
              <a:off x="7575294" y="2429630"/>
              <a:ext cx="779607" cy="241146"/>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 name="Straight Connector 3"/>
          <p:cNvCxnSpPr/>
          <p:nvPr/>
        </p:nvCxnSpPr>
        <p:spPr>
          <a:xfrm>
            <a:off x="1394085" y="5115545"/>
            <a:ext cx="2759553" cy="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1394085" y="2514751"/>
            <a:ext cx="5651201" cy="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68054" y="2431708"/>
            <a:ext cx="7918894" cy="2123658"/>
          </a:xfrm>
          <a:prstGeom prst="rect">
            <a:avLst/>
          </a:prstGeom>
          <a:solidFill>
            <a:schemeClr val="accent4">
              <a:lumMod val="20000"/>
              <a:lumOff val="80000"/>
            </a:schemeClr>
          </a:solidFill>
          <a:ln w="76200">
            <a:solidFill>
              <a:schemeClr val="accent1"/>
            </a:solidFill>
          </a:ln>
        </p:spPr>
        <p:txBody>
          <a:bodyPr wrap="square" rtlCol="0">
            <a:spAutoFit/>
          </a:bodyPr>
          <a:lstStyle/>
          <a:p>
            <a:pPr algn="ctr"/>
            <a:r>
              <a:rPr lang="en-US" sz="4400" b="1" dirty="0" smtClean="0"/>
              <a:t>Any cell is more likely to fail </a:t>
            </a:r>
          </a:p>
          <a:p>
            <a:pPr algn="ctr"/>
            <a:r>
              <a:rPr lang="en-US" sz="4400" b="1" dirty="0" smtClean="0"/>
              <a:t>at a </a:t>
            </a:r>
            <a:r>
              <a:rPr lang="en-US" sz="4400" b="1" i="1" dirty="0" smtClean="0">
                <a:solidFill>
                  <a:schemeClr val="accent1"/>
                </a:solidFill>
              </a:rPr>
              <a:t>longer </a:t>
            </a:r>
            <a:r>
              <a:rPr lang="en-US" sz="4400" b="1" dirty="0" smtClean="0">
                <a:solidFill>
                  <a:schemeClr val="accent1"/>
                </a:solidFill>
              </a:rPr>
              <a:t>refresh interval</a:t>
            </a:r>
          </a:p>
          <a:p>
            <a:pPr algn="ctr"/>
            <a:r>
              <a:rPr lang="en-US" sz="4400" b="1" dirty="0" smtClean="0"/>
              <a:t>OR a </a:t>
            </a:r>
            <a:r>
              <a:rPr lang="en-US" sz="4400" b="1" i="1" dirty="0" smtClean="0">
                <a:solidFill>
                  <a:schemeClr val="accent1"/>
                </a:solidFill>
              </a:rPr>
              <a:t>higher</a:t>
            </a:r>
            <a:r>
              <a:rPr lang="en-US" sz="4400" b="1" dirty="0" smtClean="0">
                <a:solidFill>
                  <a:schemeClr val="accent1"/>
                </a:solidFill>
              </a:rPr>
              <a:t> temperature</a:t>
            </a:r>
            <a:endParaRPr lang="tr-TR" sz="4400" b="1" i="1" dirty="0" smtClean="0">
              <a:solidFill>
                <a:schemeClr val="accent1"/>
              </a:solidFill>
            </a:endParaRPr>
          </a:p>
        </p:txBody>
      </p:sp>
    </p:spTree>
    <p:extLst>
      <p:ext uri="{BB962C8B-B14F-4D97-AF65-F5344CB8AC3E}">
        <p14:creationId xmlns:p14="http://schemas.microsoft.com/office/powerpoint/2010/main" val="2506527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2"/>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2"/>
                                        </p:tgtEl>
                                        <p:attrNameLst>
                                          <p:attrName>style.visibility</p:attrName>
                                        </p:attrNameLst>
                                      </p:cBhvr>
                                      <p:to>
                                        <p:strVal val="hidden"/>
                                      </p:to>
                                    </p:set>
                                  </p:childTnLst>
                                </p:cTn>
                              </p:par>
                              <p:par>
                                <p:cTn id="13" presetID="1" presetClass="entr" presetSubtype="0" fill="hold" grpId="1"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1000"/>
                                        <p:tgtEl>
                                          <p:spTgt spid="20"/>
                                        </p:tgtEl>
                                      </p:cBhvr>
                                    </p:animEffect>
                                    <p:set>
                                      <p:cBhvr>
                                        <p:cTn id="19" dur="1" fill="hold">
                                          <p:stCondLst>
                                            <p:cond delay="999"/>
                                          </p:stCondLst>
                                        </p:cTn>
                                        <p:tgtEl>
                                          <p:spTgt spid="20"/>
                                        </p:tgtEl>
                                        <p:attrNameLst>
                                          <p:attrName>style.visibility</p:attrName>
                                        </p:attrNameLst>
                                      </p:cBhvr>
                                      <p:to>
                                        <p:strVal val="hidden"/>
                                      </p:to>
                                    </p:se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7"/>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additive="base">
                                        <p:cTn id="65" dur="500" fill="hold"/>
                                        <p:tgtEl>
                                          <p:spTgt spid="15"/>
                                        </p:tgtEl>
                                        <p:attrNameLst>
                                          <p:attrName>ppt_x</p:attrName>
                                        </p:attrNameLst>
                                      </p:cBhvr>
                                      <p:tavLst>
                                        <p:tav tm="0">
                                          <p:val>
                                            <p:strVal val="#ppt_x"/>
                                          </p:val>
                                        </p:tav>
                                        <p:tav tm="100000">
                                          <p:val>
                                            <p:strVal val="#ppt_x"/>
                                          </p:val>
                                        </p:tav>
                                      </p:tavLst>
                                    </p:anim>
                                    <p:anim calcmode="lin" valueType="num">
                                      <p:cBhvr additive="base">
                                        <p:cTn id="6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2" grpId="0">
        <p:bldAsOne/>
      </p:bldGraphic>
      <p:bldGraphic spid="20" grpId="0">
        <p:bldAsOne/>
      </p:bldGraphic>
      <p:bldGraphic spid="20" grpId="1">
        <p:bldAsOne/>
      </p:bldGraphic>
      <p:bldGraphic spid="14" grpId="0">
        <p:bldAsOne/>
      </p:bldGraphic>
      <p:bldP spid="30" grpId="0"/>
      <p:bldP spid="40" grpId="0"/>
      <p:bldP spid="1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Temperature Relationship</a:t>
            </a:r>
            <a:endParaRPr lang="en-US" dirty="0"/>
          </a:p>
        </p:txBody>
      </p:sp>
      <p:sp>
        <p:nvSpPr>
          <p:cNvPr id="3" name="Content Placeholder 2"/>
          <p:cNvSpPr>
            <a:spLocks noGrp="1"/>
          </p:cNvSpPr>
          <p:nvPr>
            <p:ph idx="1"/>
          </p:nvPr>
        </p:nvSpPr>
        <p:spPr>
          <a:xfrm>
            <a:off x="75991" y="911224"/>
            <a:ext cx="8987622" cy="2326651"/>
          </a:xfrm>
        </p:spPr>
        <p:txBody>
          <a:bodyPr/>
          <a:lstStyle/>
          <a:p>
            <a:r>
              <a:rPr lang="en-US" dirty="0" smtClean="0"/>
              <a:t>Well-fitting exponential relationship:</a:t>
            </a:r>
          </a:p>
          <a:p>
            <a:endParaRPr lang="en-US" dirty="0"/>
          </a:p>
          <a:p>
            <a:endParaRPr lang="en-US" dirty="0" smtClean="0"/>
          </a:p>
          <a:p>
            <a:r>
              <a:rPr lang="en-US" dirty="0" smtClean="0"/>
              <a:t>E.g., 10°C ~ 10x more failures </a:t>
            </a:r>
            <a:endParaRPr lang="en-US" dirty="0"/>
          </a:p>
        </p:txBody>
      </p:sp>
      <p:pic>
        <p:nvPicPr>
          <p:cNvPr id="4" name="Picture 3"/>
          <p:cNvPicPr>
            <a:picLocks noChangeAspect="1"/>
          </p:cNvPicPr>
          <p:nvPr/>
        </p:nvPicPr>
        <p:blipFill>
          <a:blip r:embed="rId2"/>
          <a:stretch>
            <a:fillRect/>
          </a:stretch>
        </p:blipFill>
        <p:spPr>
          <a:xfrm>
            <a:off x="154964" y="1754355"/>
            <a:ext cx="8829675" cy="688604"/>
          </a:xfrm>
          <a:prstGeom prst="rect">
            <a:avLst/>
          </a:prstGeom>
        </p:spPr>
      </p:pic>
    </p:spTree>
    <p:extLst>
      <p:ext uri="{BB962C8B-B14F-4D97-AF65-F5344CB8AC3E}">
        <p14:creationId xmlns:p14="http://schemas.microsoft.com/office/powerpoint/2010/main" val="394668982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Retention Failures @ 45°C</a:t>
            </a:r>
            <a:endParaRPr lang="en-US" dirty="0"/>
          </a:p>
        </p:txBody>
      </p:sp>
      <p:pic>
        <p:nvPicPr>
          <p:cNvPr id="4" name="Picture 3"/>
          <p:cNvPicPr>
            <a:picLocks noChangeAspect="1"/>
          </p:cNvPicPr>
          <p:nvPr/>
        </p:nvPicPr>
        <p:blipFill>
          <a:blip r:embed="rId2"/>
          <a:stretch>
            <a:fillRect/>
          </a:stretch>
        </p:blipFill>
        <p:spPr>
          <a:xfrm>
            <a:off x="659027" y="737728"/>
            <a:ext cx="7644714" cy="5758664"/>
          </a:xfrm>
          <a:prstGeom prst="rect">
            <a:avLst/>
          </a:prstGeom>
        </p:spPr>
      </p:pic>
    </p:spTree>
    <p:extLst>
      <p:ext uri="{BB962C8B-B14F-4D97-AF65-F5344CB8AC3E}">
        <p14:creationId xmlns:p14="http://schemas.microsoft.com/office/powerpoint/2010/main" val="229487064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txBox="1">
            <a:spLocks/>
          </p:cNvSpPr>
          <p:nvPr/>
        </p:nvSpPr>
        <p:spPr>
          <a:xfrm>
            <a:off x="152400" y="66419"/>
            <a:ext cx="8839200" cy="76199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800" dirty="0" smtClean="0">
                <a:latin typeface="Cambria" panose="02040503050406030204" pitchFamily="18" charset="0"/>
              </a:rPr>
              <a:t>VRT Failure Accumulation Rate</a:t>
            </a:r>
            <a:endParaRPr lang="en-US" sz="4800" dirty="0">
              <a:latin typeface="Cambria" panose="02040503050406030204" pitchFamily="18" charset="0"/>
            </a:endParaRPr>
          </a:p>
        </p:txBody>
      </p:sp>
      <p:pic>
        <p:nvPicPr>
          <p:cNvPr id="2" name="Picture 1"/>
          <p:cNvPicPr>
            <a:picLocks noChangeAspect="1"/>
          </p:cNvPicPr>
          <p:nvPr/>
        </p:nvPicPr>
        <p:blipFill>
          <a:blip r:embed="rId3"/>
          <a:stretch>
            <a:fillRect/>
          </a:stretch>
        </p:blipFill>
        <p:spPr>
          <a:xfrm>
            <a:off x="152400" y="1191275"/>
            <a:ext cx="8697985" cy="4885839"/>
          </a:xfrm>
          <a:prstGeom prst="rect">
            <a:avLst/>
          </a:prstGeom>
        </p:spPr>
      </p:pic>
    </p:spTree>
    <p:extLst>
      <p:ext uri="{BB962C8B-B14F-4D97-AF65-F5344CB8AC3E}">
        <p14:creationId xmlns:p14="http://schemas.microsoft.com/office/powerpoint/2010/main" val="358522771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smtClean="0"/>
              <a:t>800 Rounds of Profiling @ 2048ms, 45°C</a:t>
            </a:r>
            <a:endParaRPr lang="en-US" sz="3800" dirty="0"/>
          </a:p>
        </p:txBody>
      </p:sp>
      <p:pic>
        <p:nvPicPr>
          <p:cNvPr id="4" name="Picture 3"/>
          <p:cNvPicPr>
            <a:picLocks noChangeAspect="1"/>
          </p:cNvPicPr>
          <p:nvPr/>
        </p:nvPicPr>
        <p:blipFill>
          <a:blip r:embed="rId2"/>
          <a:stretch>
            <a:fillRect/>
          </a:stretch>
        </p:blipFill>
        <p:spPr>
          <a:xfrm>
            <a:off x="97148" y="1515762"/>
            <a:ext cx="8966465" cy="4231288"/>
          </a:xfrm>
          <a:prstGeom prst="rect">
            <a:avLst/>
          </a:prstGeom>
        </p:spPr>
      </p:pic>
    </p:spTree>
    <p:extLst>
      <p:ext uri="{BB962C8B-B14F-4D97-AF65-F5344CB8AC3E}">
        <p14:creationId xmlns:p14="http://schemas.microsoft.com/office/powerpoint/2010/main" val="398733419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a:t>800 Rounds of Profiling @ 2048ms, 45°C</a:t>
            </a:r>
          </a:p>
        </p:txBody>
      </p:sp>
      <p:pic>
        <p:nvPicPr>
          <p:cNvPr id="4" name="Picture 3"/>
          <p:cNvPicPr>
            <a:picLocks noChangeAspect="1"/>
          </p:cNvPicPr>
          <p:nvPr/>
        </p:nvPicPr>
        <p:blipFill>
          <a:blip r:embed="rId2"/>
          <a:stretch>
            <a:fillRect/>
          </a:stretch>
        </p:blipFill>
        <p:spPr>
          <a:xfrm>
            <a:off x="1173042" y="813916"/>
            <a:ext cx="6628763" cy="5558739"/>
          </a:xfrm>
          <a:prstGeom prst="rect">
            <a:avLst/>
          </a:prstGeom>
        </p:spPr>
      </p:pic>
    </p:spTree>
    <p:extLst>
      <p:ext uri="{BB962C8B-B14F-4D97-AF65-F5344CB8AC3E}">
        <p14:creationId xmlns:p14="http://schemas.microsoft.com/office/powerpoint/2010/main" val="414896957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600" dirty="0" smtClean="0"/>
              <a:t>Individual Cell Failure Probabilities</a:t>
            </a:r>
            <a:endParaRPr lang="en-US" sz="4600" dirty="0"/>
          </a:p>
        </p:txBody>
      </p:sp>
      <p:sp>
        <p:nvSpPr>
          <p:cNvPr id="3" name="Content Placeholder 2"/>
          <p:cNvSpPr>
            <a:spLocks noGrp="1"/>
          </p:cNvSpPr>
          <p:nvPr>
            <p:ph idx="1"/>
          </p:nvPr>
        </p:nvSpPr>
        <p:spPr>
          <a:xfrm>
            <a:off x="12285" y="5318468"/>
            <a:ext cx="8987622" cy="999954"/>
          </a:xfrm>
        </p:spPr>
        <p:txBody>
          <a:bodyPr/>
          <a:lstStyle/>
          <a:p>
            <a:r>
              <a:rPr lang="en-US" sz="2800" dirty="0" smtClean="0"/>
              <a:t>Single </a:t>
            </a:r>
            <a:r>
              <a:rPr lang="en-US" sz="2800" dirty="0"/>
              <a:t>representative chip of Vendor B at </a:t>
            </a:r>
            <a:r>
              <a:rPr lang="en-US" sz="2800" dirty="0" smtClean="0"/>
              <a:t>40° C</a:t>
            </a:r>
            <a:endParaRPr lang="en-US" sz="2800" dirty="0"/>
          </a:p>
          <a:p>
            <a:r>
              <a:rPr lang="en-US" sz="2800" dirty="0" smtClean="0"/>
              <a:t>Refresh </a:t>
            </a:r>
            <a:r>
              <a:rPr lang="en-US" sz="2800" dirty="0"/>
              <a:t>intervals ranging from 64ms to </a:t>
            </a:r>
            <a:r>
              <a:rPr lang="en-US" sz="2800" dirty="0" smtClean="0"/>
              <a:t>4096ms</a:t>
            </a:r>
            <a:endParaRPr lang="en-US" sz="2800" dirty="0"/>
          </a:p>
        </p:txBody>
      </p:sp>
      <p:pic>
        <p:nvPicPr>
          <p:cNvPr id="4" name="Picture 3"/>
          <p:cNvPicPr>
            <a:picLocks noChangeAspect="1"/>
          </p:cNvPicPr>
          <p:nvPr/>
        </p:nvPicPr>
        <p:blipFill>
          <a:blip r:embed="rId2"/>
          <a:stretch>
            <a:fillRect/>
          </a:stretch>
        </p:blipFill>
        <p:spPr>
          <a:xfrm>
            <a:off x="222421" y="1021408"/>
            <a:ext cx="8567351" cy="4173491"/>
          </a:xfrm>
          <a:prstGeom prst="rect">
            <a:avLst/>
          </a:prstGeom>
        </p:spPr>
      </p:pic>
    </p:spTree>
    <p:extLst>
      <p:ext uri="{BB962C8B-B14F-4D97-AF65-F5344CB8AC3E}">
        <p14:creationId xmlns:p14="http://schemas.microsoft.com/office/powerpoint/2010/main" val="56442267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Individual Cell Failure Distributions</a:t>
            </a:r>
            <a:endParaRPr lang="en-US" sz="4400" dirty="0"/>
          </a:p>
        </p:txBody>
      </p:sp>
      <p:pic>
        <p:nvPicPr>
          <p:cNvPr id="5" name="Picture 4"/>
          <p:cNvPicPr>
            <a:picLocks noChangeAspect="1"/>
          </p:cNvPicPr>
          <p:nvPr/>
        </p:nvPicPr>
        <p:blipFill>
          <a:blip r:embed="rId2"/>
          <a:stretch>
            <a:fillRect/>
          </a:stretch>
        </p:blipFill>
        <p:spPr>
          <a:xfrm>
            <a:off x="1493615" y="879819"/>
            <a:ext cx="6152374" cy="5694811"/>
          </a:xfrm>
          <a:prstGeom prst="rect">
            <a:avLst/>
          </a:prstGeom>
        </p:spPr>
      </p:pic>
    </p:spTree>
    <p:extLst>
      <p:ext uri="{BB962C8B-B14F-4D97-AF65-F5344CB8AC3E}">
        <p14:creationId xmlns:p14="http://schemas.microsoft.com/office/powerpoint/2010/main" val="184398089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txBox="1">
            <a:spLocks/>
          </p:cNvSpPr>
          <p:nvPr/>
        </p:nvSpPr>
        <p:spPr>
          <a:xfrm>
            <a:off x="152400" y="66419"/>
            <a:ext cx="8839200" cy="761999"/>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800" dirty="0" smtClean="0">
                <a:latin typeface="Cambria" panose="02040503050406030204" pitchFamily="18" charset="0"/>
              </a:rPr>
              <a:t>Single-cell Failures With Temperature</a:t>
            </a:r>
            <a:endParaRPr lang="en-US" sz="4800" dirty="0">
              <a:latin typeface="Cambria" panose="02040503050406030204" pitchFamily="18" charset="0"/>
            </a:endParaRPr>
          </a:p>
        </p:txBody>
      </p:sp>
      <p:pic>
        <p:nvPicPr>
          <p:cNvPr id="2" name="Picture 1"/>
          <p:cNvPicPr>
            <a:picLocks noChangeAspect="1"/>
          </p:cNvPicPr>
          <p:nvPr/>
        </p:nvPicPr>
        <p:blipFill>
          <a:blip r:embed="rId3"/>
          <a:stretch>
            <a:fillRect/>
          </a:stretch>
        </p:blipFill>
        <p:spPr>
          <a:xfrm>
            <a:off x="277879" y="1296460"/>
            <a:ext cx="8441871" cy="3917825"/>
          </a:xfrm>
          <a:prstGeom prst="rect">
            <a:avLst/>
          </a:prstGeom>
        </p:spPr>
      </p:pic>
      <p:sp>
        <p:nvSpPr>
          <p:cNvPr id="4" name="Content Placeholder 2"/>
          <p:cNvSpPr>
            <a:spLocks noGrp="1"/>
          </p:cNvSpPr>
          <p:nvPr>
            <p:ph idx="1"/>
          </p:nvPr>
        </p:nvSpPr>
        <p:spPr>
          <a:xfrm>
            <a:off x="12285" y="5318468"/>
            <a:ext cx="8987622" cy="999954"/>
          </a:xfrm>
        </p:spPr>
        <p:txBody>
          <a:bodyPr/>
          <a:lstStyle/>
          <a:p>
            <a:r>
              <a:rPr lang="en-US" sz="2800" dirty="0" smtClean="0"/>
              <a:t>Single </a:t>
            </a:r>
            <a:r>
              <a:rPr lang="en-US" sz="2800" dirty="0"/>
              <a:t>representative chip of Vendor </a:t>
            </a:r>
            <a:r>
              <a:rPr lang="en-US" sz="2800" dirty="0" smtClean="0"/>
              <a:t>B</a:t>
            </a:r>
          </a:p>
          <a:p>
            <a:r>
              <a:rPr lang="en-US" sz="2800" dirty="0" smtClean="0"/>
              <a:t>{mean, </a:t>
            </a:r>
            <a:r>
              <a:rPr lang="en-US" sz="2800" dirty="0" err="1" smtClean="0"/>
              <a:t>std</a:t>
            </a:r>
            <a:r>
              <a:rPr lang="en-US" sz="2800" dirty="0" smtClean="0"/>
              <a:t>} for cells between 64ms and 4096ms</a:t>
            </a:r>
            <a:endParaRPr lang="en-US" sz="2800" dirty="0"/>
          </a:p>
        </p:txBody>
      </p:sp>
    </p:spTree>
    <p:extLst>
      <p:ext uri="{BB962C8B-B14F-4D97-AF65-F5344CB8AC3E}">
        <p14:creationId xmlns:p14="http://schemas.microsoft.com/office/powerpoint/2010/main" val="24882477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4730" y="5840033"/>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164730" y="5347422"/>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164730" y="4851875"/>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873303" y="4407877"/>
            <a:ext cx="8094161" cy="36512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873992" y="2745179"/>
            <a:ext cx="8094161"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171757" y="1852296"/>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70268" y="1340844"/>
            <a:ext cx="8799068" cy="477987"/>
          </a:xfrm>
          <a:prstGeom prst="rect">
            <a:avLst/>
          </a:prstGeom>
          <a:solidFill>
            <a:srgbClr val="53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64123" y="3143056"/>
            <a:ext cx="8805213" cy="4559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865971" y="2370745"/>
            <a:ext cx="8102183" cy="3243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63548" y="831660"/>
            <a:ext cx="8799068" cy="4779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b="1" dirty="0" smtClean="0"/>
              <a:t>The DRAM Latency PUF Outline</a:t>
            </a:r>
            <a:endParaRPr lang="en-US" b="1" dirty="0"/>
          </a:p>
        </p:txBody>
      </p:sp>
      <p:sp>
        <p:nvSpPr>
          <p:cNvPr id="29" name="Rectangle 28"/>
          <p:cNvSpPr/>
          <p:nvPr/>
        </p:nvSpPr>
        <p:spPr>
          <a:xfrm>
            <a:off x="873992" y="4009292"/>
            <a:ext cx="8094161" cy="35875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865971" y="3634154"/>
            <a:ext cx="8102183" cy="33601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58999" y="828096"/>
            <a:ext cx="8122024" cy="5318753"/>
          </a:xfrm>
        </p:spPr>
        <p:txBody>
          <a:bodyPr/>
          <a:lstStyle/>
          <a:p>
            <a:pPr marL="0" indent="0">
              <a:buNone/>
            </a:pPr>
            <a:r>
              <a:rPr lang="en-US" sz="2800" dirty="0">
                <a:solidFill>
                  <a:schemeClr val="bg1"/>
                </a:solidFill>
              </a:rPr>
              <a:t>Motivation </a:t>
            </a:r>
            <a:endParaRPr lang="en-US" sz="2800" dirty="0" smtClean="0">
              <a:solidFill>
                <a:schemeClr val="bg1"/>
              </a:solidFill>
            </a:endParaRPr>
          </a:p>
          <a:p>
            <a:pPr marL="0" indent="0">
              <a:buNone/>
            </a:pPr>
            <a:r>
              <a:rPr lang="en-US" sz="2800" b="1" dirty="0" smtClean="0">
                <a:solidFill>
                  <a:schemeClr val="bg1"/>
                </a:solidFill>
              </a:rPr>
              <a:t>Effective PUF Characteristics</a:t>
            </a:r>
          </a:p>
          <a:p>
            <a:pPr marL="0" indent="0">
              <a:buNone/>
            </a:pPr>
            <a:r>
              <a:rPr lang="en-US" sz="2800" dirty="0">
                <a:solidFill>
                  <a:schemeClr val="bg1"/>
                </a:solidFill>
              </a:rPr>
              <a:t>DRAM Latency PUF</a:t>
            </a:r>
          </a:p>
          <a:p>
            <a:pPr marL="457200" lvl="1" indent="0">
              <a:buNone/>
            </a:pPr>
            <a:r>
              <a:rPr lang="en-US" sz="2400" dirty="0">
                <a:solidFill>
                  <a:schemeClr val="bg1"/>
                </a:solidFill>
              </a:rPr>
              <a:t>DRAM Operation</a:t>
            </a:r>
          </a:p>
          <a:p>
            <a:pPr marL="457200" lvl="1" indent="0">
              <a:buNone/>
            </a:pPr>
            <a:r>
              <a:rPr lang="en-US" sz="2400" dirty="0">
                <a:solidFill>
                  <a:schemeClr val="bg1"/>
                </a:solidFill>
              </a:rPr>
              <a:t>Key </a:t>
            </a:r>
            <a:r>
              <a:rPr lang="en-US" sz="2400" dirty="0" smtClean="0">
                <a:solidFill>
                  <a:schemeClr val="bg1"/>
                </a:solidFill>
              </a:rPr>
              <a:t>Idea</a:t>
            </a:r>
          </a:p>
          <a:p>
            <a:pPr marL="0" indent="0">
              <a:buNone/>
            </a:pPr>
            <a:r>
              <a:rPr lang="en-US" sz="2800" dirty="0" smtClean="0">
                <a:solidFill>
                  <a:schemeClr val="bg1"/>
                </a:solidFill>
              </a:rPr>
              <a:t>Prior Best DRAM PUF: DRAM Retention PUF</a:t>
            </a:r>
          </a:p>
          <a:p>
            <a:pPr marL="457200" lvl="1" indent="0">
              <a:buNone/>
            </a:pPr>
            <a:r>
              <a:rPr lang="en-US" sz="2400" dirty="0" smtClean="0">
                <a:solidFill>
                  <a:schemeClr val="bg1"/>
                </a:solidFill>
              </a:rPr>
              <a:t>DRAM Cell Retention</a:t>
            </a:r>
          </a:p>
          <a:p>
            <a:pPr marL="457200" lvl="1" indent="0">
              <a:buNone/>
            </a:pPr>
            <a:r>
              <a:rPr lang="en-US" sz="2400" dirty="0" smtClean="0">
                <a:solidFill>
                  <a:schemeClr val="bg1"/>
                </a:solidFill>
              </a:rPr>
              <a:t>Key Idea </a:t>
            </a:r>
          </a:p>
          <a:p>
            <a:pPr marL="457200" lvl="1" indent="0">
              <a:buNone/>
            </a:pPr>
            <a:r>
              <a:rPr lang="en-US" sz="2400" dirty="0" smtClean="0">
                <a:solidFill>
                  <a:schemeClr val="bg1"/>
                </a:solidFill>
              </a:rPr>
              <a:t>Weaknesses</a:t>
            </a:r>
          </a:p>
          <a:p>
            <a:pPr marL="0" indent="0">
              <a:buNone/>
            </a:pPr>
            <a:r>
              <a:rPr lang="en-US" sz="2800" dirty="0" smtClean="0">
                <a:solidFill>
                  <a:schemeClr val="bg1"/>
                </a:solidFill>
              </a:rPr>
              <a:t>Methodology</a:t>
            </a:r>
          </a:p>
          <a:p>
            <a:pPr marL="0" indent="0">
              <a:buNone/>
            </a:pPr>
            <a:r>
              <a:rPr lang="en-US" sz="2800" dirty="0" smtClean="0">
                <a:solidFill>
                  <a:schemeClr val="bg1"/>
                </a:solidFill>
              </a:rPr>
              <a:t>Results</a:t>
            </a:r>
          </a:p>
          <a:p>
            <a:pPr marL="0" indent="0">
              <a:buNone/>
            </a:pPr>
            <a:r>
              <a:rPr lang="en-US" sz="2800" dirty="0" smtClean="0">
                <a:solidFill>
                  <a:schemeClr val="bg1"/>
                </a:solidFill>
              </a:rPr>
              <a:t>Summary</a:t>
            </a:r>
            <a:endParaRPr lang="en-US" sz="2800" dirty="0">
              <a:solidFill>
                <a:schemeClr val="bg1"/>
              </a:solidFill>
            </a:endParaRPr>
          </a:p>
        </p:txBody>
      </p:sp>
    </p:spTree>
    <p:extLst>
      <p:ext uri="{BB962C8B-B14F-4D97-AF65-F5344CB8AC3E}">
        <p14:creationId xmlns:p14="http://schemas.microsoft.com/office/powerpoint/2010/main" val="15783002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4091381" y="2920743"/>
            <a:ext cx="1341142" cy="574766"/>
          </a:xfrm>
          <a:prstGeom prst="roundRect">
            <a:avLst/>
          </a:prstGeom>
          <a:solidFill>
            <a:srgbClr val="431B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PUF Response</a:t>
            </a:r>
            <a:r>
              <a:rPr lang="en-US" b="1" baseline="-25000" dirty="0" smtClean="0"/>
              <a:t>0</a:t>
            </a:r>
            <a:endParaRPr lang="en-US" b="1" baseline="-25000" dirty="0"/>
          </a:p>
        </p:txBody>
      </p:sp>
      <p:sp>
        <p:nvSpPr>
          <p:cNvPr id="23" name="Rounded Rectangle 22"/>
          <p:cNvSpPr/>
          <p:nvPr/>
        </p:nvSpPr>
        <p:spPr>
          <a:xfrm>
            <a:off x="4094762" y="2905221"/>
            <a:ext cx="1341142" cy="574766"/>
          </a:xfrm>
          <a:prstGeom prst="roundRect">
            <a:avLst/>
          </a:prstGeom>
          <a:solidFill>
            <a:srgbClr val="431A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PUF Response</a:t>
            </a:r>
            <a:r>
              <a:rPr lang="en-US" b="1" baseline="-25000" dirty="0" smtClean="0"/>
              <a:t>0</a:t>
            </a:r>
            <a:endParaRPr lang="en-US" b="1" dirty="0"/>
          </a:p>
        </p:txBody>
      </p:sp>
      <p:sp>
        <p:nvSpPr>
          <p:cNvPr id="49" name="Rounded Rectangle 48"/>
          <p:cNvSpPr/>
          <p:nvPr/>
        </p:nvSpPr>
        <p:spPr>
          <a:xfrm>
            <a:off x="4086151" y="4067815"/>
            <a:ext cx="1341142" cy="574766"/>
          </a:xfrm>
          <a:prstGeom prst="roundRect">
            <a:avLst/>
          </a:prstGeom>
          <a:solidFill>
            <a:srgbClr val="8B71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PUF </a:t>
            </a:r>
            <a:r>
              <a:rPr lang="en-US" b="1" dirty="0" err="1" smtClean="0"/>
              <a:t>Response</a:t>
            </a:r>
            <a:r>
              <a:rPr lang="en-US" b="1" baseline="-25000" dirty="0" err="1"/>
              <a:t>N</a:t>
            </a:r>
            <a:endParaRPr lang="en-US" b="1" dirty="0"/>
          </a:p>
        </p:txBody>
      </p:sp>
      <p:sp>
        <p:nvSpPr>
          <p:cNvPr id="50" name="Rounded Rectangle 49"/>
          <p:cNvSpPr/>
          <p:nvPr/>
        </p:nvSpPr>
        <p:spPr>
          <a:xfrm>
            <a:off x="4091381" y="3494279"/>
            <a:ext cx="1341142" cy="574766"/>
          </a:xfrm>
          <a:prstGeom prst="roundRect">
            <a:avLst/>
          </a:prstGeom>
          <a:solidFill>
            <a:srgbClr val="A144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PUF Response</a:t>
            </a:r>
            <a:r>
              <a:rPr lang="en-US" b="1" baseline="-25000" dirty="0" smtClean="0"/>
              <a:t>1</a:t>
            </a:r>
            <a:endParaRPr lang="en-US" b="1" dirty="0"/>
          </a:p>
        </p:txBody>
      </p:sp>
      <p:sp>
        <p:nvSpPr>
          <p:cNvPr id="2" name="Title 1"/>
          <p:cNvSpPr>
            <a:spLocks noGrp="1"/>
          </p:cNvSpPr>
          <p:nvPr>
            <p:ph type="title"/>
          </p:nvPr>
        </p:nvSpPr>
        <p:spPr/>
        <p:txBody>
          <a:bodyPr/>
          <a:lstStyle/>
          <a:p>
            <a:r>
              <a:rPr lang="en-US" b="1" dirty="0" smtClean="0"/>
              <a:t>Effective PUF Characteristics</a:t>
            </a:r>
            <a:endParaRPr lang="en-US" b="1" dirty="0"/>
          </a:p>
        </p:txBody>
      </p:sp>
      <p:sp>
        <p:nvSpPr>
          <p:cNvPr id="6" name="Rectangle 5"/>
          <p:cNvSpPr/>
          <p:nvPr/>
        </p:nvSpPr>
        <p:spPr>
          <a:xfrm>
            <a:off x="236792" y="3267172"/>
            <a:ext cx="1776643" cy="1223263"/>
          </a:xfrm>
          <a:prstGeom prst="rect">
            <a:avLst/>
          </a:prstGeom>
          <a:solidFill>
            <a:srgbClr val="70AD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Cambria" charset="0"/>
                <a:ea typeface="Cambria" charset="0"/>
                <a:cs typeface="Cambria" charset="0"/>
              </a:rPr>
              <a:t>Trusted Device</a:t>
            </a:r>
            <a:endParaRPr lang="en-US" sz="3200" b="1" dirty="0">
              <a:latin typeface="Cambria" charset="0"/>
              <a:ea typeface="Cambria" charset="0"/>
              <a:cs typeface="Cambria" charset="0"/>
            </a:endParaRPr>
          </a:p>
        </p:txBody>
      </p:sp>
      <p:cxnSp>
        <p:nvCxnSpPr>
          <p:cNvPr id="16" name="Straight Arrow Connector 15"/>
          <p:cNvCxnSpPr/>
          <p:nvPr/>
        </p:nvCxnSpPr>
        <p:spPr>
          <a:xfrm flipV="1">
            <a:off x="2095242" y="3237691"/>
            <a:ext cx="1698172" cy="287383"/>
          </a:xfrm>
          <a:prstGeom prst="straightConnector1">
            <a:avLst/>
          </a:prstGeom>
          <a:ln w="762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065038" y="2905221"/>
            <a:ext cx="671979" cy="584775"/>
          </a:xfrm>
          <a:prstGeom prst="rect">
            <a:avLst/>
          </a:prstGeom>
          <a:noFill/>
        </p:spPr>
        <p:txBody>
          <a:bodyPr wrap="none" rtlCol="0">
            <a:spAutoFit/>
          </a:bodyPr>
          <a:lstStyle/>
          <a:p>
            <a:r>
              <a:rPr lang="en-US" sz="3200" b="1" dirty="0" smtClean="0">
                <a:latin typeface="Cambria" charset="0"/>
                <a:ea typeface="Cambria" charset="0"/>
                <a:cs typeface="Cambria" charset="0"/>
              </a:rPr>
              <a:t>==</a:t>
            </a:r>
            <a:endParaRPr lang="en-US" sz="3200" b="1" dirty="0">
              <a:latin typeface="Cambria" charset="0"/>
              <a:ea typeface="Cambria" charset="0"/>
              <a:cs typeface="Cambria" charset="0"/>
            </a:endParaRPr>
          </a:p>
        </p:txBody>
      </p:sp>
      <p:sp>
        <p:nvSpPr>
          <p:cNvPr id="25" name="Rectangle 24"/>
          <p:cNvSpPr/>
          <p:nvPr/>
        </p:nvSpPr>
        <p:spPr>
          <a:xfrm>
            <a:off x="75991" y="739543"/>
            <a:ext cx="2991674" cy="461665"/>
          </a:xfrm>
          <a:prstGeom prst="rect">
            <a:avLst/>
          </a:prstGeom>
        </p:spPr>
        <p:txBody>
          <a:bodyPr wrap="square">
            <a:spAutoFit/>
          </a:bodyPr>
          <a:lstStyle/>
          <a:p>
            <a:r>
              <a:rPr lang="en-US" sz="2400" b="1" dirty="0" smtClean="0">
                <a:latin typeface="Cambria" charset="0"/>
                <a:ea typeface="Cambria" charset="0"/>
                <a:cs typeface="Cambria" charset="0"/>
              </a:rPr>
              <a:t>1. Repeatability</a:t>
            </a:r>
            <a:endParaRPr lang="en-US" sz="2400" dirty="0">
              <a:latin typeface="Cambria" charset="0"/>
              <a:ea typeface="Cambria" charset="0"/>
              <a:cs typeface="Cambria" charset="0"/>
            </a:endParaRPr>
          </a:p>
        </p:txBody>
      </p:sp>
      <p:sp>
        <p:nvSpPr>
          <p:cNvPr id="35" name="Rectangle 34"/>
          <p:cNvSpPr/>
          <p:nvPr/>
        </p:nvSpPr>
        <p:spPr>
          <a:xfrm rot="21009331">
            <a:off x="2273825" y="3058771"/>
            <a:ext cx="1340353" cy="369332"/>
          </a:xfrm>
          <a:prstGeom prst="rect">
            <a:avLst/>
          </a:prstGeom>
        </p:spPr>
        <p:txBody>
          <a:bodyPr wrap="square">
            <a:spAutoFit/>
          </a:bodyPr>
          <a:lstStyle/>
          <a:p>
            <a:r>
              <a:rPr lang="en-US" b="1" smtClean="0">
                <a:latin typeface="Cambria" charset="0"/>
                <a:ea typeface="Cambria" charset="0"/>
                <a:cs typeface="Cambria" charset="0"/>
              </a:rPr>
              <a:t>Challenge</a:t>
            </a:r>
            <a:r>
              <a:rPr lang="en-US" b="1" baseline="-25000" smtClean="0">
                <a:latin typeface="Cambria" charset="0"/>
                <a:ea typeface="Cambria" charset="0"/>
                <a:cs typeface="Cambria" charset="0"/>
              </a:rPr>
              <a:t>0</a:t>
            </a:r>
            <a:endParaRPr lang="en-US" sz="1600" dirty="0">
              <a:latin typeface="Cambria" charset="0"/>
              <a:ea typeface="Cambria" charset="0"/>
              <a:cs typeface="Cambria" charset="0"/>
            </a:endParaRPr>
          </a:p>
        </p:txBody>
      </p:sp>
      <p:sp>
        <p:nvSpPr>
          <p:cNvPr id="9" name="Rectangle 8"/>
          <p:cNvSpPr/>
          <p:nvPr/>
        </p:nvSpPr>
        <p:spPr>
          <a:xfrm>
            <a:off x="3938008" y="2905221"/>
            <a:ext cx="1654650" cy="1737360"/>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Cambria" charset="0"/>
                <a:ea typeface="Cambria" charset="0"/>
                <a:cs typeface="Cambria" charset="0"/>
              </a:rPr>
              <a:t>DRAM</a:t>
            </a:r>
            <a:endParaRPr lang="en-US" sz="3200" b="1" baseline="-25000" dirty="0">
              <a:latin typeface="Cambria" charset="0"/>
              <a:ea typeface="Cambria" charset="0"/>
              <a:cs typeface="Cambria" charset="0"/>
            </a:endParaRPr>
          </a:p>
          <a:p>
            <a:pPr algn="ctr"/>
            <a:r>
              <a:rPr lang="en-US" sz="3200" b="1" dirty="0" smtClean="0">
                <a:latin typeface="Cambria" charset="0"/>
                <a:ea typeface="Cambria" charset="0"/>
                <a:cs typeface="Cambria" charset="0"/>
              </a:rPr>
              <a:t>Device 0</a:t>
            </a:r>
          </a:p>
        </p:txBody>
      </p:sp>
    </p:spTree>
    <p:extLst>
      <p:ext uri="{BB962C8B-B14F-4D97-AF65-F5344CB8AC3E}">
        <p14:creationId xmlns:p14="http://schemas.microsoft.com/office/powerpoint/2010/main" val="1066559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par>
                                <p:cTn id="26" presetID="22" presetClass="entr" presetSubtype="8" fill="hold" grpId="2"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left)">
                                      <p:cBhvr>
                                        <p:cTn id="28" dur="500"/>
                                        <p:tgtEl>
                                          <p:spTgt spid="35"/>
                                        </p:tgtEl>
                                      </p:cBhvr>
                                    </p:animEffect>
                                  </p:childTnLst>
                                </p:cTn>
                              </p:par>
                            </p:childTnLst>
                          </p:cTn>
                        </p:par>
                        <p:par>
                          <p:cTn id="29" fill="hold">
                            <p:stCondLst>
                              <p:cond delay="500"/>
                            </p:stCondLst>
                            <p:childTnLst>
                              <p:par>
                                <p:cTn id="30" presetID="0" presetClass="path" presetSubtype="0" accel="50000" decel="50000" fill="hold" grpId="0" nodeType="afterEffect">
                                  <p:stCondLst>
                                    <p:cond delay="0"/>
                                  </p:stCondLst>
                                  <p:childTnLst>
                                    <p:animMotion origin="layout" path="M 3.05556E-6 0.00949 L 0.3934 0.00949 " pathEditMode="relative" rAng="0" ptsTypes="AA">
                                      <p:cBhvr>
                                        <p:cTn id="31" dur="500" fill="hold"/>
                                        <p:tgtEl>
                                          <p:spTgt spid="23"/>
                                        </p:tgtEl>
                                        <p:attrNameLst>
                                          <p:attrName>ppt_x</p:attrName>
                                          <p:attrName>ppt_y</p:attrName>
                                        </p:attrNameLst>
                                      </p:cBhvr>
                                      <p:rCtr x="19670" y="0"/>
                                    </p:animMotion>
                                  </p:childTnLst>
                                </p:cTn>
                              </p:par>
                              <p:par>
                                <p:cTn id="32" presetID="22" presetClass="exit" presetSubtype="8" fill="hold" nodeType="withEffect">
                                  <p:stCondLst>
                                    <p:cond delay="0"/>
                                  </p:stCondLst>
                                  <p:childTnLst>
                                    <p:animEffect transition="out" filter="wipe(left)">
                                      <p:cBhvr>
                                        <p:cTn id="33" dur="500"/>
                                        <p:tgtEl>
                                          <p:spTgt spid="16"/>
                                        </p:tgtEl>
                                      </p:cBhvr>
                                    </p:animEffect>
                                    <p:set>
                                      <p:cBhvr>
                                        <p:cTn id="34" dur="1" fill="hold">
                                          <p:stCondLst>
                                            <p:cond delay="499"/>
                                          </p:stCondLst>
                                        </p:cTn>
                                        <p:tgtEl>
                                          <p:spTgt spid="16"/>
                                        </p:tgtEl>
                                        <p:attrNameLst>
                                          <p:attrName>style.visibility</p:attrName>
                                        </p:attrNameLst>
                                      </p:cBhvr>
                                      <p:to>
                                        <p:strVal val="hidden"/>
                                      </p:to>
                                    </p:set>
                                  </p:childTnLst>
                                </p:cTn>
                              </p:par>
                              <p:par>
                                <p:cTn id="35" presetID="22" presetClass="exit" presetSubtype="8" fill="hold" grpId="4" nodeType="withEffect">
                                  <p:stCondLst>
                                    <p:cond delay="0"/>
                                  </p:stCondLst>
                                  <p:childTnLst>
                                    <p:animEffect transition="out" filter="wipe(left)">
                                      <p:cBhvr>
                                        <p:cTn id="36" dur="500"/>
                                        <p:tgtEl>
                                          <p:spTgt spid="35"/>
                                        </p:tgtEl>
                                      </p:cBhvr>
                                    </p:animEffect>
                                    <p:set>
                                      <p:cBhvr>
                                        <p:cTn id="37" dur="1" fill="hold">
                                          <p:stCondLst>
                                            <p:cond delay="499"/>
                                          </p:stCondLst>
                                        </p:cTn>
                                        <p:tgtEl>
                                          <p:spTgt spid="35"/>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par>
                                <p:cTn id="43" presetID="22" presetClass="entr" presetSubtype="8" fill="hold" grpId="3"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wipe(left)">
                                      <p:cBhvr>
                                        <p:cTn id="45" dur="500"/>
                                        <p:tgtEl>
                                          <p:spTgt spid="35"/>
                                        </p:tgtEl>
                                      </p:cBhvr>
                                    </p:animEffect>
                                  </p:childTnLst>
                                </p:cTn>
                              </p:par>
                            </p:childTnLst>
                          </p:cTn>
                        </p:par>
                        <p:par>
                          <p:cTn id="46" fill="hold">
                            <p:stCondLst>
                              <p:cond delay="500"/>
                            </p:stCondLst>
                            <p:childTnLst>
                              <p:par>
                                <p:cTn id="47" presetID="0" presetClass="path" presetSubtype="0" accel="50000" decel="50000" fill="hold" grpId="0" nodeType="afterEffect">
                                  <p:stCondLst>
                                    <p:cond delay="0"/>
                                  </p:stCondLst>
                                  <p:childTnLst>
                                    <p:animMotion origin="layout" path="M 2.77778E-7 0.01088 L 0.17483 0.01088 " pathEditMode="relative" rAng="0" ptsTypes="AA">
                                      <p:cBhvr>
                                        <p:cTn id="48" dur="500" fill="hold"/>
                                        <p:tgtEl>
                                          <p:spTgt spid="21"/>
                                        </p:tgtEl>
                                        <p:attrNameLst>
                                          <p:attrName>ppt_x</p:attrName>
                                          <p:attrName>ppt_y</p:attrName>
                                        </p:attrNameLst>
                                      </p:cBhvr>
                                      <p:rCtr x="8733" y="0"/>
                                    </p:animMotion>
                                  </p:childTnLst>
                                </p:cTn>
                              </p:par>
                              <p:par>
                                <p:cTn id="49" presetID="22" presetClass="exit" presetSubtype="8" fill="hold" nodeType="withEffect">
                                  <p:stCondLst>
                                    <p:cond delay="0"/>
                                  </p:stCondLst>
                                  <p:childTnLst>
                                    <p:animEffect transition="out" filter="wipe(left)">
                                      <p:cBhvr>
                                        <p:cTn id="50" dur="500"/>
                                        <p:tgtEl>
                                          <p:spTgt spid="16"/>
                                        </p:tgtEl>
                                      </p:cBhvr>
                                    </p:animEffect>
                                    <p:set>
                                      <p:cBhvr>
                                        <p:cTn id="51" dur="1" fill="hold">
                                          <p:stCondLst>
                                            <p:cond delay="499"/>
                                          </p:stCondLst>
                                        </p:cTn>
                                        <p:tgtEl>
                                          <p:spTgt spid="16"/>
                                        </p:tgtEl>
                                        <p:attrNameLst>
                                          <p:attrName>style.visibility</p:attrName>
                                        </p:attrNameLst>
                                      </p:cBhvr>
                                      <p:to>
                                        <p:strVal val="hidden"/>
                                      </p:to>
                                    </p:set>
                                  </p:childTnLst>
                                </p:cTn>
                              </p:par>
                              <p:par>
                                <p:cTn id="52" presetID="22" presetClass="exit" presetSubtype="8" fill="hold" grpId="5" nodeType="withEffect">
                                  <p:stCondLst>
                                    <p:cond delay="0"/>
                                  </p:stCondLst>
                                  <p:childTnLst>
                                    <p:animEffect transition="out" filter="wipe(left)">
                                      <p:cBhvr>
                                        <p:cTn id="53" dur="500"/>
                                        <p:tgtEl>
                                          <p:spTgt spid="35"/>
                                        </p:tgtEl>
                                      </p:cBhvr>
                                    </p:animEffect>
                                    <p:set>
                                      <p:cBhvr>
                                        <p:cTn id="54" dur="1" fill="hold">
                                          <p:stCondLst>
                                            <p:cond delay="499"/>
                                          </p:stCondLst>
                                        </p:cTn>
                                        <p:tgtEl>
                                          <p:spTgt spid="35"/>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2" nodeType="clickEffect">
                                  <p:stCondLst>
                                    <p:cond delay="0"/>
                                  </p:stCondLst>
                                  <p:childTnLst>
                                    <p:set>
                                      <p:cBhvr>
                                        <p:cTn id="62" dur="1" fill="hold">
                                          <p:stCondLst>
                                            <p:cond delay="0"/>
                                          </p:stCondLst>
                                        </p:cTn>
                                        <p:tgtEl>
                                          <p:spTgt spid="23"/>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24"/>
                                        </p:tgtEl>
                                        <p:attrNameLst>
                                          <p:attrName>style.visibility</p:attrName>
                                        </p:attrNameLst>
                                      </p:cBhvr>
                                      <p:to>
                                        <p:strVal val="hidden"/>
                                      </p:to>
                                    </p:set>
                                  </p:childTnLst>
                                </p:cTn>
                              </p:par>
                              <p:par>
                                <p:cTn id="65" presetID="1" presetClass="exit" presetSubtype="0" fill="hold" grpId="2" nodeType="withEffect">
                                  <p:stCondLst>
                                    <p:cond delay="0"/>
                                  </p:stCondLst>
                                  <p:childTnLst>
                                    <p:set>
                                      <p:cBhvr>
                                        <p:cTn id="66"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1" grpId="2" animBg="1"/>
      <p:bldP spid="23" grpId="0" animBg="1"/>
      <p:bldP spid="23" grpId="1" animBg="1"/>
      <p:bldP spid="23" grpId="2" animBg="1"/>
      <p:bldP spid="49" grpId="1" animBg="1"/>
      <p:bldP spid="50" grpId="1" animBg="1"/>
      <p:bldP spid="6" grpId="0" animBg="1"/>
      <p:bldP spid="24" grpId="0"/>
      <p:bldP spid="24" grpId="1"/>
      <p:bldP spid="25" grpId="0"/>
      <p:bldP spid="35" grpId="2"/>
      <p:bldP spid="35" grpId="3"/>
      <p:bldP spid="35" grpId="4"/>
      <p:bldP spid="35" grpId="5"/>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4091381" y="2920743"/>
            <a:ext cx="1341142" cy="574766"/>
          </a:xfrm>
          <a:prstGeom prst="roundRect">
            <a:avLst/>
          </a:prstGeom>
          <a:solidFill>
            <a:srgbClr val="431B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PUF Response</a:t>
            </a:r>
            <a:r>
              <a:rPr lang="en-US" b="1" baseline="-25000" dirty="0" smtClean="0"/>
              <a:t>0</a:t>
            </a:r>
            <a:endParaRPr lang="en-US" b="1" baseline="-25000" dirty="0"/>
          </a:p>
        </p:txBody>
      </p:sp>
      <p:sp>
        <p:nvSpPr>
          <p:cNvPr id="23" name="Rounded Rectangle 22"/>
          <p:cNvSpPr/>
          <p:nvPr/>
        </p:nvSpPr>
        <p:spPr>
          <a:xfrm>
            <a:off x="4094762" y="2905221"/>
            <a:ext cx="1341142" cy="574766"/>
          </a:xfrm>
          <a:prstGeom prst="roundRect">
            <a:avLst/>
          </a:prstGeom>
          <a:solidFill>
            <a:srgbClr val="431A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PUF Response</a:t>
            </a:r>
            <a:r>
              <a:rPr lang="en-US" b="1" baseline="-25000" dirty="0" smtClean="0"/>
              <a:t>0</a:t>
            </a:r>
            <a:endParaRPr lang="en-US" b="1" dirty="0"/>
          </a:p>
        </p:txBody>
      </p:sp>
      <p:sp>
        <p:nvSpPr>
          <p:cNvPr id="49" name="Rounded Rectangle 48"/>
          <p:cNvSpPr/>
          <p:nvPr/>
        </p:nvSpPr>
        <p:spPr>
          <a:xfrm>
            <a:off x="4086151" y="4067815"/>
            <a:ext cx="1341142" cy="574766"/>
          </a:xfrm>
          <a:prstGeom prst="roundRect">
            <a:avLst/>
          </a:prstGeom>
          <a:solidFill>
            <a:srgbClr val="8B71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PUF </a:t>
            </a:r>
            <a:r>
              <a:rPr lang="en-US" b="1" dirty="0" err="1" smtClean="0"/>
              <a:t>Response</a:t>
            </a:r>
            <a:r>
              <a:rPr lang="en-US" b="1" baseline="-25000" dirty="0" err="1"/>
              <a:t>N</a:t>
            </a:r>
            <a:endParaRPr lang="en-US" b="1" dirty="0"/>
          </a:p>
        </p:txBody>
      </p:sp>
      <p:sp>
        <p:nvSpPr>
          <p:cNvPr id="50" name="Rounded Rectangle 49"/>
          <p:cNvSpPr/>
          <p:nvPr/>
        </p:nvSpPr>
        <p:spPr>
          <a:xfrm>
            <a:off x="4091381" y="3494279"/>
            <a:ext cx="1341142" cy="574766"/>
          </a:xfrm>
          <a:prstGeom prst="roundRect">
            <a:avLst/>
          </a:prstGeom>
          <a:solidFill>
            <a:srgbClr val="A144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PUF Response</a:t>
            </a:r>
            <a:r>
              <a:rPr lang="en-US" b="1" baseline="-25000" dirty="0" smtClean="0"/>
              <a:t>1</a:t>
            </a:r>
            <a:endParaRPr lang="en-US" b="1" dirty="0"/>
          </a:p>
        </p:txBody>
      </p:sp>
      <p:sp>
        <p:nvSpPr>
          <p:cNvPr id="2" name="Title 1"/>
          <p:cNvSpPr>
            <a:spLocks noGrp="1"/>
          </p:cNvSpPr>
          <p:nvPr>
            <p:ph type="title"/>
          </p:nvPr>
        </p:nvSpPr>
        <p:spPr/>
        <p:txBody>
          <a:bodyPr/>
          <a:lstStyle/>
          <a:p>
            <a:r>
              <a:rPr lang="en-US" b="1" dirty="0" smtClean="0"/>
              <a:t>Effective PUF Characteristics</a:t>
            </a:r>
            <a:endParaRPr lang="en-US" b="1" dirty="0"/>
          </a:p>
        </p:txBody>
      </p:sp>
      <p:sp>
        <p:nvSpPr>
          <p:cNvPr id="6" name="Rectangle 5"/>
          <p:cNvSpPr/>
          <p:nvPr/>
        </p:nvSpPr>
        <p:spPr>
          <a:xfrm>
            <a:off x="236792" y="3267172"/>
            <a:ext cx="1776643" cy="1223263"/>
          </a:xfrm>
          <a:prstGeom prst="rect">
            <a:avLst/>
          </a:prstGeom>
          <a:solidFill>
            <a:srgbClr val="70AD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Cambria" charset="0"/>
                <a:ea typeface="Cambria" charset="0"/>
                <a:cs typeface="Cambria" charset="0"/>
              </a:rPr>
              <a:t>Trusted Device</a:t>
            </a:r>
            <a:endParaRPr lang="en-US" sz="3200" b="1" dirty="0">
              <a:latin typeface="Cambria" charset="0"/>
              <a:ea typeface="Cambria" charset="0"/>
              <a:cs typeface="Cambria" charset="0"/>
            </a:endParaRPr>
          </a:p>
        </p:txBody>
      </p:sp>
      <p:cxnSp>
        <p:nvCxnSpPr>
          <p:cNvPr id="16" name="Straight Arrow Connector 15"/>
          <p:cNvCxnSpPr/>
          <p:nvPr/>
        </p:nvCxnSpPr>
        <p:spPr>
          <a:xfrm flipV="1">
            <a:off x="2095242" y="3237691"/>
            <a:ext cx="1698172" cy="287383"/>
          </a:xfrm>
          <a:prstGeom prst="straightConnector1">
            <a:avLst/>
          </a:prstGeom>
          <a:ln w="762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75991" y="739543"/>
            <a:ext cx="2991674" cy="461665"/>
          </a:xfrm>
          <a:prstGeom prst="rect">
            <a:avLst/>
          </a:prstGeom>
        </p:spPr>
        <p:txBody>
          <a:bodyPr wrap="square">
            <a:spAutoFit/>
          </a:bodyPr>
          <a:lstStyle/>
          <a:p>
            <a:r>
              <a:rPr lang="en-US" sz="2400" b="1" dirty="0" smtClean="0">
                <a:latin typeface="Cambria" charset="0"/>
                <a:ea typeface="Cambria" charset="0"/>
                <a:cs typeface="Cambria" charset="0"/>
              </a:rPr>
              <a:t>1. Repeatability</a:t>
            </a:r>
            <a:endParaRPr lang="en-US" sz="2400" dirty="0">
              <a:latin typeface="Cambria" charset="0"/>
              <a:ea typeface="Cambria" charset="0"/>
              <a:cs typeface="Cambria" charset="0"/>
            </a:endParaRPr>
          </a:p>
        </p:txBody>
      </p:sp>
      <p:sp>
        <p:nvSpPr>
          <p:cNvPr id="26" name="Rectangle 25"/>
          <p:cNvSpPr/>
          <p:nvPr/>
        </p:nvSpPr>
        <p:spPr>
          <a:xfrm>
            <a:off x="75991" y="1155011"/>
            <a:ext cx="2991674" cy="461665"/>
          </a:xfrm>
          <a:prstGeom prst="rect">
            <a:avLst/>
          </a:prstGeom>
        </p:spPr>
        <p:txBody>
          <a:bodyPr wrap="square">
            <a:spAutoFit/>
          </a:bodyPr>
          <a:lstStyle/>
          <a:p>
            <a:r>
              <a:rPr lang="en-US" sz="2400" b="1" dirty="0" smtClean="0">
                <a:latin typeface="Cambria" charset="0"/>
                <a:ea typeface="Cambria" charset="0"/>
                <a:cs typeface="Cambria" charset="0"/>
              </a:rPr>
              <a:t>2. Diffuseness</a:t>
            </a:r>
            <a:endParaRPr lang="en-US" sz="2400" dirty="0">
              <a:latin typeface="Cambria" charset="0"/>
              <a:ea typeface="Cambria" charset="0"/>
              <a:cs typeface="Cambria" charset="0"/>
            </a:endParaRPr>
          </a:p>
        </p:txBody>
      </p:sp>
      <p:cxnSp>
        <p:nvCxnSpPr>
          <p:cNvPr id="30" name="Straight Arrow Connector 29"/>
          <p:cNvCxnSpPr/>
          <p:nvPr/>
        </p:nvCxnSpPr>
        <p:spPr>
          <a:xfrm flipV="1">
            <a:off x="2091142" y="3706329"/>
            <a:ext cx="1681144" cy="27504"/>
          </a:xfrm>
          <a:prstGeom prst="straightConnector1">
            <a:avLst/>
          </a:prstGeom>
          <a:ln w="762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2116370" y="4334781"/>
            <a:ext cx="1655916" cy="147952"/>
          </a:xfrm>
          <a:prstGeom prst="straightConnector1">
            <a:avLst/>
          </a:prstGeom>
          <a:ln w="762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rot="5400000">
            <a:off x="2972782" y="3637674"/>
            <a:ext cx="554960" cy="769441"/>
          </a:xfrm>
          <a:prstGeom prst="rect">
            <a:avLst/>
          </a:prstGeom>
          <a:noFill/>
        </p:spPr>
        <p:txBody>
          <a:bodyPr wrap="none" rtlCol="0">
            <a:spAutoFit/>
          </a:bodyPr>
          <a:lstStyle/>
          <a:p>
            <a:r>
              <a:rPr lang="en-US" sz="4400" spc="-150" dirty="0" smtClean="0"/>
              <a:t>...</a:t>
            </a:r>
            <a:endParaRPr lang="en-US" sz="4400" spc="-150" dirty="0"/>
          </a:p>
        </p:txBody>
      </p:sp>
      <p:sp>
        <p:nvSpPr>
          <p:cNvPr id="35" name="Rectangle 34"/>
          <p:cNvSpPr/>
          <p:nvPr/>
        </p:nvSpPr>
        <p:spPr>
          <a:xfrm rot="21009331">
            <a:off x="2273825" y="3058771"/>
            <a:ext cx="1340353" cy="369332"/>
          </a:xfrm>
          <a:prstGeom prst="rect">
            <a:avLst/>
          </a:prstGeom>
        </p:spPr>
        <p:txBody>
          <a:bodyPr wrap="square">
            <a:spAutoFit/>
          </a:bodyPr>
          <a:lstStyle/>
          <a:p>
            <a:r>
              <a:rPr lang="en-US" b="1" smtClean="0">
                <a:latin typeface="Cambria" charset="0"/>
                <a:ea typeface="Cambria" charset="0"/>
                <a:cs typeface="Cambria" charset="0"/>
              </a:rPr>
              <a:t>Challenge</a:t>
            </a:r>
            <a:r>
              <a:rPr lang="en-US" b="1" baseline="-25000" smtClean="0">
                <a:latin typeface="Cambria" charset="0"/>
                <a:ea typeface="Cambria" charset="0"/>
                <a:cs typeface="Cambria" charset="0"/>
              </a:rPr>
              <a:t>0</a:t>
            </a:r>
            <a:endParaRPr lang="en-US" sz="1600" dirty="0">
              <a:latin typeface="Cambria" charset="0"/>
              <a:ea typeface="Cambria" charset="0"/>
              <a:cs typeface="Cambria" charset="0"/>
            </a:endParaRPr>
          </a:p>
        </p:txBody>
      </p:sp>
      <p:sp>
        <p:nvSpPr>
          <p:cNvPr id="36" name="Rectangle 35"/>
          <p:cNvSpPr/>
          <p:nvPr/>
        </p:nvSpPr>
        <p:spPr>
          <a:xfrm>
            <a:off x="2316461" y="3401763"/>
            <a:ext cx="1372690" cy="369332"/>
          </a:xfrm>
          <a:prstGeom prst="rect">
            <a:avLst/>
          </a:prstGeom>
        </p:spPr>
        <p:txBody>
          <a:bodyPr wrap="square">
            <a:spAutoFit/>
          </a:bodyPr>
          <a:lstStyle/>
          <a:p>
            <a:r>
              <a:rPr lang="en-US" b="1" smtClean="0">
                <a:latin typeface="Cambria" charset="0"/>
                <a:ea typeface="Cambria" charset="0"/>
                <a:cs typeface="Cambria" charset="0"/>
              </a:rPr>
              <a:t>Challenge</a:t>
            </a:r>
            <a:r>
              <a:rPr lang="en-US" b="1" baseline="-25000" smtClean="0">
                <a:latin typeface="Cambria" charset="0"/>
                <a:ea typeface="Cambria" charset="0"/>
                <a:cs typeface="Cambria" charset="0"/>
              </a:rPr>
              <a:t>1</a:t>
            </a:r>
            <a:endParaRPr lang="en-US" sz="1600" dirty="0">
              <a:latin typeface="Cambria" charset="0"/>
              <a:ea typeface="Cambria" charset="0"/>
              <a:cs typeface="Cambria" charset="0"/>
            </a:endParaRPr>
          </a:p>
        </p:txBody>
      </p:sp>
      <p:sp>
        <p:nvSpPr>
          <p:cNvPr id="37" name="Rectangle 36"/>
          <p:cNvSpPr/>
          <p:nvPr/>
        </p:nvSpPr>
        <p:spPr>
          <a:xfrm rot="247902">
            <a:off x="2293543" y="4097450"/>
            <a:ext cx="1344978" cy="369332"/>
          </a:xfrm>
          <a:prstGeom prst="rect">
            <a:avLst/>
          </a:prstGeom>
        </p:spPr>
        <p:txBody>
          <a:bodyPr wrap="square">
            <a:spAutoFit/>
          </a:bodyPr>
          <a:lstStyle/>
          <a:p>
            <a:r>
              <a:rPr lang="en-US" b="1" smtClean="0">
                <a:latin typeface="Cambria" charset="0"/>
                <a:ea typeface="Cambria" charset="0"/>
                <a:cs typeface="Cambria" charset="0"/>
              </a:rPr>
              <a:t>Challenge</a:t>
            </a:r>
            <a:r>
              <a:rPr lang="en-US" b="1" baseline="-25000" smtClean="0">
                <a:latin typeface="Cambria" charset="0"/>
                <a:ea typeface="Cambria" charset="0"/>
                <a:cs typeface="Cambria" charset="0"/>
              </a:rPr>
              <a:t>N</a:t>
            </a:r>
            <a:endParaRPr lang="en-US" sz="1600" dirty="0">
              <a:latin typeface="Cambria" charset="0"/>
              <a:ea typeface="Cambria" charset="0"/>
              <a:cs typeface="Cambria" charset="0"/>
            </a:endParaRPr>
          </a:p>
        </p:txBody>
      </p:sp>
      <p:sp>
        <p:nvSpPr>
          <p:cNvPr id="9" name="Rectangle 8"/>
          <p:cNvSpPr/>
          <p:nvPr/>
        </p:nvSpPr>
        <p:spPr>
          <a:xfrm>
            <a:off x="3938008" y="2905221"/>
            <a:ext cx="1654650" cy="1737360"/>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Cambria" charset="0"/>
                <a:ea typeface="Cambria" charset="0"/>
                <a:cs typeface="Cambria" charset="0"/>
              </a:rPr>
              <a:t>DRAM</a:t>
            </a:r>
            <a:endParaRPr lang="en-US" sz="3200" b="1" baseline="-25000" dirty="0">
              <a:latin typeface="Cambria" charset="0"/>
              <a:ea typeface="Cambria" charset="0"/>
              <a:cs typeface="Cambria" charset="0"/>
            </a:endParaRPr>
          </a:p>
          <a:p>
            <a:pPr algn="ctr"/>
            <a:r>
              <a:rPr lang="en-US" sz="3200" b="1" dirty="0" smtClean="0">
                <a:latin typeface="Cambria" charset="0"/>
                <a:ea typeface="Cambria" charset="0"/>
                <a:cs typeface="Cambria" charset="0"/>
              </a:rPr>
              <a:t>Device 0</a:t>
            </a:r>
          </a:p>
        </p:txBody>
      </p:sp>
    </p:spTree>
    <p:extLst>
      <p:ext uri="{BB962C8B-B14F-4D97-AF65-F5344CB8AC3E}">
        <p14:creationId xmlns:p14="http://schemas.microsoft.com/office/powerpoint/2010/main" val="325781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wipe(left)">
                                      <p:cBhvr>
                                        <p:cTn id="14" dur="1000"/>
                                        <p:tgtEl>
                                          <p:spTgt spid="35"/>
                                        </p:tgtEl>
                                      </p:cBhvr>
                                    </p:animEffect>
                                  </p:childTnLst>
                                </p:cTn>
                              </p:par>
                              <p:par>
                                <p:cTn id="15" presetID="22" presetClass="entr" presetSubtype="8" fill="hold" nodeType="withEffect">
                                  <p:stCondLst>
                                    <p:cond delay="250"/>
                                  </p:stCondLst>
                                  <p:childTnLst>
                                    <p:set>
                                      <p:cBhvr>
                                        <p:cTn id="16" dur="1" fill="hold">
                                          <p:stCondLst>
                                            <p:cond delay="0"/>
                                          </p:stCondLst>
                                        </p:cTn>
                                        <p:tgtEl>
                                          <p:spTgt spid="30"/>
                                        </p:tgtEl>
                                        <p:attrNameLst>
                                          <p:attrName>style.visibility</p:attrName>
                                        </p:attrNameLst>
                                      </p:cBhvr>
                                      <p:to>
                                        <p:strVal val="visible"/>
                                      </p:to>
                                    </p:set>
                                    <p:animEffect transition="in" filter="wipe(left)">
                                      <p:cBhvr>
                                        <p:cTn id="17" dur="500"/>
                                        <p:tgtEl>
                                          <p:spTgt spid="30"/>
                                        </p:tgtEl>
                                      </p:cBhvr>
                                    </p:animEffect>
                                  </p:childTnLst>
                                </p:cTn>
                              </p:par>
                              <p:par>
                                <p:cTn id="18" presetID="22" presetClass="entr" presetSubtype="8" fill="hold" grpId="0" nodeType="withEffect">
                                  <p:stCondLst>
                                    <p:cond delay="250"/>
                                  </p:stCondLst>
                                  <p:childTnLst>
                                    <p:set>
                                      <p:cBhvr>
                                        <p:cTn id="19" dur="1" fill="hold">
                                          <p:stCondLst>
                                            <p:cond delay="0"/>
                                          </p:stCondLst>
                                        </p:cTn>
                                        <p:tgtEl>
                                          <p:spTgt spid="36"/>
                                        </p:tgtEl>
                                        <p:attrNameLst>
                                          <p:attrName>style.visibility</p:attrName>
                                        </p:attrNameLst>
                                      </p:cBhvr>
                                      <p:to>
                                        <p:strVal val="visible"/>
                                      </p:to>
                                    </p:set>
                                    <p:animEffect transition="in" filter="wipe(left)">
                                      <p:cBhvr>
                                        <p:cTn id="20" dur="1000"/>
                                        <p:tgtEl>
                                          <p:spTgt spid="36"/>
                                        </p:tgtEl>
                                      </p:cBhvr>
                                    </p:animEffect>
                                  </p:childTnLst>
                                </p:cTn>
                              </p:par>
                              <p:par>
                                <p:cTn id="21" presetID="22" presetClass="entr" presetSubtype="1" fill="hold" grpId="0" nodeType="withEffect">
                                  <p:stCondLst>
                                    <p:cond delay="500"/>
                                  </p:stCondLst>
                                  <p:childTnLst>
                                    <p:set>
                                      <p:cBhvr>
                                        <p:cTn id="22" dur="1" fill="hold">
                                          <p:stCondLst>
                                            <p:cond delay="0"/>
                                          </p:stCondLst>
                                        </p:cTn>
                                        <p:tgtEl>
                                          <p:spTgt spid="43"/>
                                        </p:tgtEl>
                                        <p:attrNameLst>
                                          <p:attrName>style.visibility</p:attrName>
                                        </p:attrNameLst>
                                      </p:cBhvr>
                                      <p:to>
                                        <p:strVal val="visible"/>
                                      </p:to>
                                    </p:set>
                                    <p:animEffect transition="in" filter="wipe(up)">
                                      <p:cBhvr>
                                        <p:cTn id="23" dur="500"/>
                                        <p:tgtEl>
                                          <p:spTgt spid="43"/>
                                        </p:tgtEl>
                                      </p:cBhvr>
                                    </p:animEffect>
                                  </p:childTnLst>
                                </p:cTn>
                              </p:par>
                              <p:par>
                                <p:cTn id="24" presetID="22" presetClass="entr" presetSubtype="8" fill="hold" nodeType="withEffect">
                                  <p:stCondLst>
                                    <p:cond delay="750"/>
                                  </p:stCondLst>
                                  <p:childTnLst>
                                    <p:set>
                                      <p:cBhvr>
                                        <p:cTn id="25" dur="1" fill="hold">
                                          <p:stCondLst>
                                            <p:cond delay="0"/>
                                          </p:stCondLst>
                                        </p:cTn>
                                        <p:tgtEl>
                                          <p:spTgt spid="41"/>
                                        </p:tgtEl>
                                        <p:attrNameLst>
                                          <p:attrName>style.visibility</p:attrName>
                                        </p:attrNameLst>
                                      </p:cBhvr>
                                      <p:to>
                                        <p:strVal val="visible"/>
                                      </p:to>
                                    </p:set>
                                    <p:animEffect transition="in" filter="wipe(left)">
                                      <p:cBhvr>
                                        <p:cTn id="26" dur="500"/>
                                        <p:tgtEl>
                                          <p:spTgt spid="41"/>
                                        </p:tgtEl>
                                      </p:cBhvr>
                                    </p:animEffect>
                                  </p:childTnLst>
                                </p:cTn>
                              </p:par>
                              <p:par>
                                <p:cTn id="27" presetID="22" presetClass="entr" presetSubtype="8" fill="hold" grpId="0" nodeType="withEffect">
                                  <p:stCondLst>
                                    <p:cond delay="750"/>
                                  </p:stCondLst>
                                  <p:childTnLst>
                                    <p:set>
                                      <p:cBhvr>
                                        <p:cTn id="28" dur="1" fill="hold">
                                          <p:stCondLst>
                                            <p:cond delay="0"/>
                                          </p:stCondLst>
                                        </p:cTn>
                                        <p:tgtEl>
                                          <p:spTgt spid="37"/>
                                        </p:tgtEl>
                                        <p:attrNameLst>
                                          <p:attrName>style.visibility</p:attrName>
                                        </p:attrNameLst>
                                      </p:cBhvr>
                                      <p:to>
                                        <p:strVal val="visible"/>
                                      </p:to>
                                    </p:set>
                                    <p:animEffect transition="in" filter="wipe(left)">
                                      <p:cBhvr>
                                        <p:cTn id="29" dur="1000"/>
                                        <p:tgtEl>
                                          <p:spTgt spid="37"/>
                                        </p:tgtEl>
                                      </p:cBhvr>
                                    </p:animEffect>
                                  </p:childTnLst>
                                </p:cTn>
                              </p:par>
                              <p:par>
                                <p:cTn id="30" presetID="1" presetClass="entr" presetSubtype="0" fill="hold" grpId="3" nodeType="withEffect">
                                  <p:stCondLst>
                                    <p:cond delay="0"/>
                                  </p:stCondLst>
                                  <p:childTnLst>
                                    <p:set>
                                      <p:cBhvr>
                                        <p:cTn id="31" dur="1" fill="hold">
                                          <p:stCondLst>
                                            <p:cond delay="0"/>
                                          </p:stCondLst>
                                        </p:cTn>
                                        <p:tgtEl>
                                          <p:spTgt spid="23"/>
                                        </p:tgtEl>
                                        <p:attrNameLst>
                                          <p:attrName>style.visibility</p:attrName>
                                        </p:attrNameLst>
                                      </p:cBhvr>
                                      <p:to>
                                        <p:strVal val="visible"/>
                                      </p:to>
                                    </p:set>
                                  </p:childTnLst>
                                </p:cTn>
                              </p:par>
                              <p:par>
                                <p:cTn id="32" presetID="0" presetClass="path" presetSubtype="0" accel="50000" decel="50000" fill="hold" grpId="4" nodeType="withEffect">
                                  <p:stCondLst>
                                    <p:cond delay="0"/>
                                  </p:stCondLst>
                                  <p:childTnLst>
                                    <p:animMotion origin="layout" path="M 3.05556E-6 7.40741E-7 L 0.17795 0.00139 " pathEditMode="relative" rAng="0" ptsTypes="AA">
                                      <p:cBhvr>
                                        <p:cTn id="33" dur="1000" fill="hold"/>
                                        <p:tgtEl>
                                          <p:spTgt spid="23"/>
                                        </p:tgtEl>
                                        <p:attrNameLst>
                                          <p:attrName>ppt_x</p:attrName>
                                          <p:attrName>ppt_y</p:attrName>
                                        </p:attrNameLst>
                                      </p:cBhvr>
                                      <p:rCtr x="8889" y="69"/>
                                    </p:animMotion>
                                  </p:childTnLst>
                                </p:cTn>
                              </p:par>
                              <p:par>
                                <p:cTn id="34" presetID="0" presetClass="path" presetSubtype="0" accel="50000" decel="50000" fill="hold" grpId="0" nodeType="withEffect">
                                  <p:stCondLst>
                                    <p:cond delay="250"/>
                                  </p:stCondLst>
                                  <p:childTnLst>
                                    <p:animMotion origin="layout" path="M 2.77778E-7 1.11111E-6 L 0.17795 -0.0007 " pathEditMode="relative" rAng="0" ptsTypes="AA">
                                      <p:cBhvr>
                                        <p:cTn id="35" dur="1000" fill="hold"/>
                                        <p:tgtEl>
                                          <p:spTgt spid="50"/>
                                        </p:tgtEl>
                                        <p:attrNameLst>
                                          <p:attrName>ppt_x</p:attrName>
                                          <p:attrName>ppt_y</p:attrName>
                                        </p:attrNameLst>
                                      </p:cBhvr>
                                      <p:rCtr x="8889" y="-46"/>
                                    </p:animMotion>
                                  </p:childTnLst>
                                </p:cTn>
                              </p:par>
                              <p:par>
                                <p:cTn id="36" presetID="0" presetClass="path" presetSubtype="0" accel="50000" decel="50000" fill="hold" grpId="1" nodeType="withEffect">
                                  <p:stCondLst>
                                    <p:cond delay="750"/>
                                  </p:stCondLst>
                                  <p:childTnLst>
                                    <p:animMotion origin="layout" path="M 1.11111E-6 -3.7037E-6 L 0.17969 0.00301 " pathEditMode="relative" rAng="0" ptsTypes="AA">
                                      <p:cBhvr>
                                        <p:cTn id="37" dur="1000" fill="hold"/>
                                        <p:tgtEl>
                                          <p:spTgt spid="49"/>
                                        </p:tgtEl>
                                        <p:attrNameLst>
                                          <p:attrName>ppt_x</p:attrName>
                                          <p:attrName>ppt_y</p:attrName>
                                        </p:attrNameLst>
                                      </p:cBhvr>
                                      <p:rCtr x="8976" y="1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3" animBg="1"/>
      <p:bldP spid="23" grpId="4" animBg="1"/>
      <p:bldP spid="49" grpId="1" animBg="1"/>
      <p:bldP spid="50" grpId="0" animBg="1"/>
      <p:bldP spid="26" grpId="0"/>
      <p:bldP spid="43" grpId="0"/>
      <p:bldP spid="35" grpId="0"/>
      <p:bldP spid="36" grpId="0"/>
      <p:bldP spid="37"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50305</TotalTime>
  <Words>8889</Words>
  <Application>Microsoft Macintosh PowerPoint</Application>
  <PresentationFormat>On-screen Show (4:3)</PresentationFormat>
  <Paragraphs>1042</Paragraphs>
  <Slides>69</Slides>
  <Notes>50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69</vt:i4>
      </vt:variant>
    </vt:vector>
  </HeadingPairs>
  <TitlesOfParts>
    <vt:vector size="77" baseType="lpstr">
      <vt:lpstr>Calibri</vt:lpstr>
      <vt:lpstr>Calibri Light</vt:lpstr>
      <vt:lpstr>Cambria</vt:lpstr>
      <vt:lpstr>Cambria Math</vt:lpstr>
      <vt:lpstr>Mangal</vt:lpstr>
      <vt:lpstr>Wingdings</vt:lpstr>
      <vt:lpstr>Arial</vt:lpstr>
      <vt:lpstr>Office Theme</vt:lpstr>
      <vt:lpstr>The DRAM Latency PUF:   Quickly Evaluating Physical Unclonable Functions  by Exploiting the Latency-Reliability Tradeoff  in Modern Commodity DRAM Devices</vt:lpstr>
      <vt:lpstr>Executive Summary</vt:lpstr>
      <vt:lpstr>The DRAM Latency PUF Outline</vt:lpstr>
      <vt:lpstr>The DRAM Latency PUF Outline</vt:lpstr>
      <vt:lpstr>Motivation</vt:lpstr>
      <vt:lpstr>Motivation</vt:lpstr>
      <vt:lpstr>The DRAM Latency PUF Outline</vt:lpstr>
      <vt:lpstr>Effective PUF Characteristics</vt:lpstr>
      <vt:lpstr>Effective PUF Characteristics</vt:lpstr>
      <vt:lpstr>Effective PUF Characteristics</vt:lpstr>
      <vt:lpstr>Effective PUF Characteristics</vt:lpstr>
      <vt:lpstr>Effective PUF Characteristics</vt:lpstr>
      <vt:lpstr>Effective PUF Characteristics</vt:lpstr>
      <vt:lpstr>Effective PUF Characteristics</vt:lpstr>
      <vt:lpstr>The DRAM Latency PUF Outline</vt:lpstr>
      <vt:lpstr>DRAM Accesses and Failures</vt:lpstr>
      <vt:lpstr>DRAM Accesses and Failures</vt:lpstr>
      <vt:lpstr>The DRAM Latency PUF Outline</vt:lpstr>
      <vt:lpstr>DRAM Latency PUF Key Idea</vt:lpstr>
      <vt:lpstr>DRAM Latency PUF Key Idea</vt:lpstr>
      <vt:lpstr>Evaluating a DRAM Latency PUF</vt:lpstr>
      <vt:lpstr>Evaluating a DRAM Latency PUF</vt:lpstr>
      <vt:lpstr>Evaluating a DRAM Latency PUF</vt:lpstr>
      <vt:lpstr>The DRAM Latency PUF Outline</vt:lpstr>
      <vt:lpstr>DRAM Cell Leakage</vt:lpstr>
      <vt:lpstr>DRAM Cell Retention</vt:lpstr>
      <vt:lpstr>PowerPoint Presentation</vt:lpstr>
      <vt:lpstr>The DRAM Latency PUF Outline</vt:lpstr>
      <vt:lpstr>PowerPoint Presentation</vt:lpstr>
      <vt:lpstr>PowerPoint Presentation</vt:lpstr>
      <vt:lpstr>The DRAM Latency PUF Outline</vt:lpstr>
      <vt:lpstr>DRAM Retention PUF Weaknesses</vt:lpstr>
      <vt:lpstr>DRAM Retention PUF Weaknesses</vt:lpstr>
      <vt:lpstr>The DRAM Latency PUF Outline</vt:lpstr>
      <vt:lpstr>Methodology</vt:lpstr>
      <vt:lpstr>The DRAM Latency PUF Outline</vt:lpstr>
      <vt:lpstr>Results – PUF Evaluation Latency</vt:lpstr>
      <vt:lpstr>Results – PUF Evaluation Latency</vt:lpstr>
      <vt:lpstr>Results – PUF Evaluation Latency</vt:lpstr>
      <vt:lpstr>Results – PUF Evaluation Latency</vt:lpstr>
      <vt:lpstr>Results – System Interference</vt:lpstr>
      <vt:lpstr>Other Results in the Paper</vt:lpstr>
      <vt:lpstr>The DRAM Latency PUF Outline</vt:lpstr>
      <vt:lpstr>Executive Summary</vt:lpstr>
      <vt:lpstr>The DRAM Latency PUF:   Quickly Evaluating Physical Unclonable Functions  by Exploiting the Latency-Reliability Tradeoff  in Modern Commodity DRAM Devices</vt:lpstr>
      <vt:lpstr>PowerPoint Presentation</vt:lpstr>
      <vt:lpstr>DRAM Architecture Background</vt:lpstr>
      <vt:lpstr>Evaluating DRAM Retention PUFs</vt:lpstr>
      <vt:lpstr>PowerPoint Presentation</vt:lpstr>
      <vt:lpstr>PowerPoint Presentation</vt:lpstr>
      <vt:lpstr>PowerPoint Presentation</vt:lpstr>
      <vt:lpstr>PowerPoint Presentation</vt:lpstr>
      <vt:lpstr>Temperature Effects</vt:lpstr>
      <vt:lpstr>Evaluating a DRAM Latency PUF</vt:lpstr>
      <vt:lpstr>PowerPoint Presentation</vt:lpstr>
      <vt:lpstr>PowerPoint Presentation</vt:lpstr>
      <vt:lpstr>DRAM Characterization</vt:lpstr>
      <vt:lpstr>PowerPoint Presentation</vt:lpstr>
      <vt:lpstr>PowerPoint Presentation</vt:lpstr>
      <vt:lpstr>Single-cell Failure Probability (Cartoon) </vt:lpstr>
      <vt:lpstr>PowerPoint Presentation</vt:lpstr>
      <vt:lpstr>Temperature Relationship</vt:lpstr>
      <vt:lpstr>Retention Failures @ 45°C</vt:lpstr>
      <vt:lpstr>PowerPoint Presentation</vt:lpstr>
      <vt:lpstr>800 Rounds of Profiling @ 2048ms, 45°C</vt:lpstr>
      <vt:lpstr>800 Rounds of Profiling @ 2048ms, 45°C</vt:lpstr>
      <vt:lpstr>Individual Cell Failure Probabilities</vt:lpstr>
      <vt:lpstr>Individual Cell Failure Distributions</vt:lpstr>
      <vt:lpstr>PowerPoint Presentation</vt:lpstr>
    </vt:vector>
  </TitlesOfParts>
  <Company>Razer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Minesh Patel</dc:creator>
  <cp:lastModifiedBy>Microsoft Office User</cp:lastModifiedBy>
  <cp:revision>3889</cp:revision>
  <cp:lastPrinted>2018-02-26T17:35:43Z</cp:lastPrinted>
  <dcterms:created xsi:type="dcterms:W3CDTF">2017-06-05T15:22:10Z</dcterms:created>
  <dcterms:modified xsi:type="dcterms:W3CDTF">2018-02-26T17:36:48Z</dcterms:modified>
</cp:coreProperties>
</file>