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4" r:id="rId2"/>
    <p:sldId id="490" r:id="rId3"/>
    <p:sldId id="491" r:id="rId4"/>
    <p:sldId id="493" r:id="rId5"/>
    <p:sldId id="494" r:id="rId6"/>
    <p:sldId id="497" r:id="rId7"/>
    <p:sldId id="540" r:id="rId8"/>
    <p:sldId id="519" r:id="rId9"/>
    <p:sldId id="515" r:id="rId10"/>
    <p:sldId id="508" r:id="rId11"/>
    <p:sldId id="523" r:id="rId12"/>
    <p:sldId id="539" r:id="rId13"/>
    <p:sldId id="541" r:id="rId14"/>
    <p:sldId id="542" r:id="rId15"/>
    <p:sldId id="54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1"/>
    <a:srgbClr val="FFFF00"/>
    <a:srgbClr val="FFF0C1"/>
    <a:srgbClr val="FFE181"/>
    <a:srgbClr val="0D3533"/>
    <a:srgbClr val="025076"/>
    <a:srgbClr val="045872"/>
    <a:srgbClr val="FF8181"/>
    <a:srgbClr val="0075A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9508" autoAdjust="0"/>
  </p:normalViewPr>
  <p:slideViewPr>
    <p:cSldViewPr showGuides="1">
      <p:cViewPr varScale="1">
        <p:scale>
          <a:sx n="108" d="100"/>
          <a:sy n="108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2" d="100"/>
          <a:sy n="92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0EEBC-8707-4F18-A94E-6A35A1C72AAE}" type="datetimeFigureOut">
              <a:rPr lang="en-US" smtClean="0"/>
              <a:t>6/23/14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A0347-8749-4659-AFE1-165915F3C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70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70F52-BA6D-4F81-A8A6-234C14A38110}" type="datetimeFigureOut">
              <a:rPr lang="en-US" smtClean="0"/>
              <a:t>6/23/14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AB90D-FD29-4A5F-A91F-CD65CF7C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Hi,</a:t>
            </a:r>
            <a:r>
              <a:rPr lang="en-US" baseline="0" dirty="0" smtClean="0"/>
              <a:t> my name is </a:t>
            </a:r>
            <a:r>
              <a:rPr lang="en-US" baseline="0" dirty="0" err="1" smtClean="0"/>
              <a:t>Yoongu</a:t>
            </a:r>
            <a:r>
              <a:rPr lang="en-US" baseline="0" dirty="0" smtClean="0"/>
              <a:t> Kim. Later today I’ll be presenting “Flipping Bits in Memory Without Accessing Them: An Experimental Study of DRAM Disturbance Errors.”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6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demonstrate the</a:t>
            </a:r>
            <a:r>
              <a:rPr lang="en-US" baseline="0" dirty="0" smtClean="0"/>
              <a:t> errors on multiple x86 systems. </a:t>
            </a:r>
            <a:r>
              <a:rPr lang="en-US" dirty="0" smtClean="0"/>
              <a:t>Shown to the bottom-left is a</a:t>
            </a:r>
            <a:r>
              <a:rPr lang="en-US" baseline="0" dirty="0" smtClean="0"/>
              <a:t> “disturbance kernel”. When executed, it forces two rows to be opened and closed one after the other – over and over again. Consequently</a:t>
            </a:r>
            <a:r>
              <a:rPr lang="en-US" dirty="0" smtClean="0"/>
              <a:t>, it induces many errors in the module.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5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demonstrate the</a:t>
            </a:r>
            <a:r>
              <a:rPr lang="en-US" baseline="0" dirty="0" smtClean="0"/>
              <a:t> errors on multiple x86 systems. </a:t>
            </a:r>
            <a:r>
              <a:rPr lang="en-US" dirty="0" smtClean="0"/>
              <a:t>Shown to the bottom-left is a</a:t>
            </a:r>
            <a:r>
              <a:rPr lang="en-US" baseline="0" dirty="0" smtClean="0"/>
              <a:t> “disturbance kernel”. When executed, it forces two rows to be opened and closed one after the other – over and over again. Consequently</a:t>
            </a:r>
            <a:r>
              <a:rPr lang="en-US" dirty="0" smtClean="0"/>
              <a:t>, it induces many errors in the module.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20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total, we</a:t>
            </a:r>
            <a:r>
              <a:rPr lang="en-US" baseline="0" dirty="0" smtClean="0"/>
              <a:t> tested 129 modules from three different manufacturers (shown in blue, red, green) and found errors in 85% of the modules. We show that disturbance errors are a recent phenomenon, affecting modules manufactured only after 2009 or 10. Also, the number of errors in a module can be high as 10 million. Although most modules are vulnerable today, I will discuss solutions to fix this problem.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24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total, we</a:t>
            </a:r>
            <a:r>
              <a:rPr lang="en-US" baseline="0" dirty="0" smtClean="0"/>
              <a:t> tested 129 modules from three different manufacturers (shown in blue, red, green) and found errors in 85% of the modules. We show that disturbance errors are a recent phenomenon, affecting modules manufactured only after 2009 or 10. Also, the number of errors in a module can be high as 10 million. Although most modules are vulnerable today, I will discuss solutions to fix this problem.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13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total, we</a:t>
            </a:r>
            <a:r>
              <a:rPr lang="en-US" baseline="0" dirty="0" smtClean="0"/>
              <a:t> tested 129 modules from three different manufacturers (shown in blue, red, green) and found errors in 85% of the modules. We show that disturbance errors are a recent phenomenon, affecting modules manufactured only after 2009 or 10. Also, the number of errors in a module can be high as 10 million. Although most modules are vulnerable today, I will discuss solutions to fix this problem.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24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3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DRAM chip</a:t>
            </a:r>
            <a:r>
              <a:rPr lang="en-US" baseline="0" dirty="0" smtClean="0"/>
              <a:t> consists of many rows of cells. To access a row, it must first be opened by raising the voltage of its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. And after the row is accessed, it is closed by lowering the voltage of its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. But, we observed that repeatedly opening and closing a row causes errors -- called disturbance errors -- in adjacent rows.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DRAM chip</a:t>
            </a:r>
            <a:r>
              <a:rPr lang="en-US" baseline="0" dirty="0" smtClean="0"/>
              <a:t> consists of many rows of cells. To access a row, it must first be opened by raising the voltage of its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. And after the row is accessed, it is closed by lowering the voltage of its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. But, we observed that repeatedly opening and closing a row causes errors -- called disturbance errors -- in adjacent rows.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6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DRAM chip</a:t>
            </a:r>
            <a:r>
              <a:rPr lang="en-US" baseline="0" dirty="0" smtClean="0"/>
              <a:t> consists of many rows of cells. To access a row, it must first be opened by raising the voltage of its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. And after the row is accessed, it is closed by lowering the voltage of its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. But, we observed that repeatedly opening and closing a row causes errors -- called disturbance errors -- in adjacent rows.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92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DRAM chip</a:t>
            </a:r>
            <a:r>
              <a:rPr lang="en-US" baseline="0" dirty="0" smtClean="0"/>
              <a:t> consists of many rows of cells. To access a row, it must first be opened by raising the voltage of its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. And after the row is accessed, it is closed by lowering the voltage of its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. But, we observed that repeatedly opening and closing a row causes errors -- called disturbance errors -- in adjacent rows.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3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DRAM chip</a:t>
            </a:r>
            <a:r>
              <a:rPr lang="en-US" baseline="0" dirty="0" smtClean="0"/>
              <a:t> consists of many rows of cells. To access a row, it must first be opened by raising the voltage of its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. And after the row is accessed, it is closed by lowering the voltage of its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. But, we observed that repeatedly opening and closing a row causes errors -- called disturbance errors -- in adjacent rows.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5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DRAM chip</a:t>
            </a:r>
            <a:r>
              <a:rPr lang="en-US" baseline="0" dirty="0" smtClean="0"/>
              <a:t> consists of many rows of cells. To access a row, it must first be opened by raising the voltage of its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. And after the row is accessed, it is closed by lowering the voltage of its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. But, we observed that repeatedly opening and closing a row causes errors -- called disturbance errors -- in adjacent rows.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8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demonstrate the</a:t>
            </a:r>
            <a:r>
              <a:rPr lang="en-US" baseline="0" dirty="0" smtClean="0"/>
              <a:t> errors on multiple x86 systems. </a:t>
            </a:r>
            <a:r>
              <a:rPr lang="en-US" dirty="0" smtClean="0"/>
              <a:t>Shown to the bottom-left is a</a:t>
            </a:r>
            <a:r>
              <a:rPr lang="en-US" baseline="0" dirty="0" smtClean="0"/>
              <a:t> “disturbance kernel”. When executed, it forces two rows to be opened and closed one after the other – over and over again. Consequently</a:t>
            </a:r>
            <a:r>
              <a:rPr lang="en-US" dirty="0" smtClean="0"/>
              <a:t>, it induces many errors in the module.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24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demonstrate the</a:t>
            </a:r>
            <a:r>
              <a:rPr lang="en-US" baseline="0" dirty="0" smtClean="0"/>
              <a:t> errors on multiple x86 systems. </a:t>
            </a:r>
            <a:r>
              <a:rPr lang="en-US" dirty="0" smtClean="0"/>
              <a:t>Shown to the bottom-left is a</a:t>
            </a:r>
            <a:r>
              <a:rPr lang="en-US" baseline="0" dirty="0" smtClean="0"/>
              <a:t> “disturbance kernel”. When executed, it forces two rows to be opened and closed one after the other – over and over again. Consequently</a:t>
            </a:r>
            <a:r>
              <a:rPr lang="en-US" dirty="0" smtClean="0"/>
              <a:t>, it induces many errors in the module.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0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‹#›</a:t>
            </a:fld>
            <a:r>
              <a:rPr lang="en-US" smtClean="0"/>
              <a:t>/4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7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4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6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1880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4D2B188-1D62-4FCA-8363-938AD4629BBB}" type="slidenum">
              <a:rPr lang="en-US" smtClean="0"/>
              <a:pPr/>
              <a:t>‹#›</a:t>
            </a:fld>
            <a:r>
              <a:rPr lang="en-US" smtClean="0"/>
              <a:t>/4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5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7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9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3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0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4D2B188-1D62-4FCA-8363-938AD4629BBB}" type="slidenum">
              <a:rPr lang="en-US" smtClean="0"/>
              <a:pPr/>
              <a:t>‹#›</a:t>
            </a:fld>
            <a:r>
              <a:rPr lang="en-US" smtClean="0"/>
              <a:t>/4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2.wdp"/><Relationship Id="rId5" Type="http://schemas.openxmlformats.org/officeDocument/2006/relationships/image" Target="../media/image70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2.wdp"/><Relationship Id="rId5" Type="http://schemas.openxmlformats.org/officeDocument/2006/relationships/image" Target="../media/image70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2057401"/>
          </a:xfrm>
          <a:noFill/>
        </p:spPr>
        <p:txBody>
          <a:bodyPr anchor="ctr">
            <a:noAutofit/>
          </a:bodyPr>
          <a:lstStyle/>
          <a:p>
            <a:r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Flipping Bits in Memory Without Accessing Them:</a:t>
            </a:r>
            <a:endParaRPr 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057400"/>
            <a:ext cx="9144000" cy="13811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solidFill>
                  <a:schemeClr val="bg1"/>
                </a:solidFill>
              </a:rPr>
              <a:t>DRAM Disturbance Errors</a:t>
            </a:r>
            <a:endParaRPr lang="en-US" sz="6600" b="1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965496"/>
            <a:ext cx="3200400" cy="485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23582"/>
            <a:ext cx="1371600" cy="905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907514"/>
            <a:ext cx="1828800" cy="52914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0" y="3429000"/>
            <a:ext cx="91440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Yoongu Kim</a:t>
            </a:r>
          </a:p>
          <a:p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Ross Daly, Jeremie Kim, Chris Fallin, Ji Hye Lee, </a:t>
            </a:r>
          </a:p>
          <a:p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Donghyuk Lee, Chris Wilkerson, Konrad Lai, Onur Mutlu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93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78" y="990600"/>
            <a:ext cx="3761672" cy="254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133770"/>
            <a:ext cx="1752600" cy="175260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3429000" y="1567009"/>
            <a:ext cx="1411106" cy="895352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8601"/>
            <a:ext cx="45720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DRAM Module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8600"/>
            <a:ext cx="32385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x86 CPU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3678" y="2762545"/>
            <a:ext cx="376167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RAM"/>
          <p:cNvSpPr/>
          <p:nvPr/>
        </p:nvSpPr>
        <p:spPr>
          <a:xfrm>
            <a:off x="5029200" y="3200400"/>
            <a:ext cx="3657599" cy="3104856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w"/>
          <p:cNvSpPr/>
          <p:nvPr/>
        </p:nvSpPr>
        <p:spPr>
          <a:xfrm>
            <a:off x="6096000" y="5527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RowY"/>
          <p:cNvSpPr/>
          <p:nvPr/>
        </p:nvSpPr>
        <p:spPr>
          <a:xfrm>
            <a:off x="6096000" y="5146764"/>
            <a:ext cx="2133600" cy="381000"/>
          </a:xfrm>
          <a:prstGeom prst="rect">
            <a:avLst/>
          </a:prstGeom>
          <a:solidFill>
            <a:srgbClr val="FF8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 </a:t>
            </a:r>
            <a:endParaRPr lang="en-US" sz="2800" b="1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30" name="Row"/>
          <p:cNvSpPr/>
          <p:nvPr/>
        </p:nvSpPr>
        <p:spPr>
          <a:xfrm>
            <a:off x="6096000" y="4765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ow"/>
          <p:cNvSpPr/>
          <p:nvPr/>
        </p:nvSpPr>
        <p:spPr>
          <a:xfrm>
            <a:off x="6096000" y="4384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owX"/>
          <p:cNvSpPr/>
          <p:nvPr/>
        </p:nvSpPr>
        <p:spPr>
          <a:xfrm>
            <a:off x="6096000" y="4003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 </a:t>
            </a:r>
            <a:endParaRPr lang="en-US" sz="2800" b="1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33" name="Row"/>
          <p:cNvSpPr/>
          <p:nvPr/>
        </p:nvSpPr>
        <p:spPr>
          <a:xfrm>
            <a:off x="6096000" y="3622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PU"/>
          <p:cNvSpPr/>
          <p:nvPr/>
        </p:nvSpPr>
        <p:spPr>
          <a:xfrm>
            <a:off x="457200" y="3200400"/>
            <a:ext cx="3657600" cy="3104856"/>
          </a:xfrm>
          <a:prstGeom prst="roundRect">
            <a:avLst>
              <a:gd name="adj" fmla="val 11319"/>
            </a:avLst>
          </a:prstGeom>
          <a:solidFill>
            <a:srgbClr val="0D3533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114300">
              <a:lnSpc>
                <a:spcPct val="90000"/>
              </a:lnSpc>
            </a:pPr>
            <a:r>
              <a:rPr lang="en-US" sz="2800" u="sng" smtClean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), %eax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), %ebx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clflush 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clflush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">
              <a:lnSpc>
                <a:spcPct val="90000"/>
              </a:lnSpc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mfence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jmp </a:t>
            </a:r>
            <a:r>
              <a:rPr lang="en-US" sz="2800" u="sng" smtClean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2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YArrow"/>
          <p:cNvCxnSpPr>
            <a:stCxn id="37" idx="3"/>
          </p:cNvCxnSpPr>
          <p:nvPr/>
        </p:nvCxnSpPr>
        <p:spPr>
          <a:xfrm>
            <a:off x="5715000" y="5337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Y"/>
          <p:cNvSpPr/>
          <p:nvPr/>
        </p:nvSpPr>
        <p:spPr>
          <a:xfrm>
            <a:off x="5105401" y="5146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0" name="XArrow"/>
          <p:cNvCxnSpPr>
            <a:stCxn id="41" idx="3"/>
          </p:cNvCxnSpPr>
          <p:nvPr/>
        </p:nvCxnSpPr>
        <p:spPr>
          <a:xfrm>
            <a:off x="5715000" y="4194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X"/>
          <p:cNvSpPr/>
          <p:nvPr/>
        </p:nvSpPr>
        <p:spPr>
          <a:xfrm>
            <a:off x="5105401" y="4003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1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78" y="990600"/>
            <a:ext cx="3761672" cy="254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133770"/>
            <a:ext cx="1752600" cy="175260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3429000" y="1567009"/>
            <a:ext cx="1411106" cy="895352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8601"/>
            <a:ext cx="45720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DRAM Module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8600"/>
            <a:ext cx="32385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x86 CPU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3678" y="2762545"/>
            <a:ext cx="376167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RAM"/>
          <p:cNvSpPr/>
          <p:nvPr/>
        </p:nvSpPr>
        <p:spPr>
          <a:xfrm>
            <a:off x="5029200" y="3200400"/>
            <a:ext cx="3657599" cy="3104856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w"/>
          <p:cNvSpPr/>
          <p:nvPr/>
        </p:nvSpPr>
        <p:spPr>
          <a:xfrm>
            <a:off x="6096000" y="5527764"/>
            <a:ext cx="2133600" cy="381000"/>
          </a:xfrm>
          <a:prstGeom prst="rect">
            <a:avLst/>
          </a:prstGeom>
          <a:solidFill>
            <a:srgbClr val="FFE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RowY"/>
          <p:cNvSpPr/>
          <p:nvPr/>
        </p:nvSpPr>
        <p:spPr>
          <a:xfrm>
            <a:off x="6096000" y="5146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 </a:t>
            </a:r>
            <a:endParaRPr lang="en-US" sz="2800" b="1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30" name="Row"/>
          <p:cNvSpPr/>
          <p:nvPr/>
        </p:nvSpPr>
        <p:spPr>
          <a:xfrm>
            <a:off x="6096000" y="4765764"/>
            <a:ext cx="2133600" cy="381000"/>
          </a:xfrm>
          <a:prstGeom prst="rect">
            <a:avLst/>
          </a:prstGeom>
          <a:solidFill>
            <a:srgbClr val="FFE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ow"/>
          <p:cNvSpPr/>
          <p:nvPr/>
        </p:nvSpPr>
        <p:spPr>
          <a:xfrm>
            <a:off x="6096000" y="4384764"/>
            <a:ext cx="2133600" cy="381000"/>
          </a:xfrm>
          <a:prstGeom prst="rect">
            <a:avLst/>
          </a:prstGeom>
          <a:solidFill>
            <a:srgbClr val="FFE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owX"/>
          <p:cNvSpPr/>
          <p:nvPr/>
        </p:nvSpPr>
        <p:spPr>
          <a:xfrm>
            <a:off x="6096000" y="4003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 </a:t>
            </a:r>
            <a:endParaRPr lang="en-US" sz="2800" b="1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33" name="Row"/>
          <p:cNvSpPr/>
          <p:nvPr/>
        </p:nvSpPr>
        <p:spPr>
          <a:xfrm>
            <a:off x="6096000" y="3622764"/>
            <a:ext cx="2133600" cy="381000"/>
          </a:xfrm>
          <a:prstGeom prst="rect">
            <a:avLst/>
          </a:prstGeom>
          <a:solidFill>
            <a:srgbClr val="FFE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PU"/>
          <p:cNvSpPr/>
          <p:nvPr/>
        </p:nvSpPr>
        <p:spPr>
          <a:xfrm>
            <a:off x="457200" y="3200400"/>
            <a:ext cx="3657600" cy="3104856"/>
          </a:xfrm>
          <a:prstGeom prst="roundRect">
            <a:avLst>
              <a:gd name="adj" fmla="val 11319"/>
            </a:avLst>
          </a:prstGeom>
          <a:solidFill>
            <a:srgbClr val="0D3533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114300">
              <a:lnSpc>
                <a:spcPct val="90000"/>
              </a:lnSpc>
            </a:pPr>
            <a:r>
              <a:rPr lang="en-US" sz="2800" u="sng" smtClean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), %eax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), %ebx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clflush 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clflush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">
              <a:lnSpc>
                <a:spcPct val="90000"/>
              </a:lnSpc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mfence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jmp </a:t>
            </a:r>
            <a:r>
              <a:rPr lang="en-US" sz="2800" u="sng" smtClean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2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Error"/>
          <p:cNvSpPr/>
          <p:nvPr/>
        </p:nvSpPr>
        <p:spPr>
          <a:xfrm>
            <a:off x="6600825" y="4765763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rror"/>
          <p:cNvSpPr/>
          <p:nvPr/>
        </p:nvSpPr>
        <p:spPr>
          <a:xfrm>
            <a:off x="6981825" y="5527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rror"/>
          <p:cNvSpPr/>
          <p:nvPr/>
        </p:nvSpPr>
        <p:spPr>
          <a:xfrm>
            <a:off x="6600825" y="5527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rror"/>
          <p:cNvSpPr/>
          <p:nvPr/>
        </p:nvSpPr>
        <p:spPr>
          <a:xfrm>
            <a:off x="7362825" y="5527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rror"/>
          <p:cNvSpPr/>
          <p:nvPr/>
        </p:nvSpPr>
        <p:spPr>
          <a:xfrm>
            <a:off x="7743825" y="4765762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rror"/>
          <p:cNvSpPr/>
          <p:nvPr/>
        </p:nvSpPr>
        <p:spPr>
          <a:xfrm>
            <a:off x="7743825" y="3622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rror"/>
          <p:cNvSpPr/>
          <p:nvPr/>
        </p:nvSpPr>
        <p:spPr>
          <a:xfrm>
            <a:off x="7362825" y="4384763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rror"/>
          <p:cNvSpPr/>
          <p:nvPr/>
        </p:nvSpPr>
        <p:spPr>
          <a:xfrm>
            <a:off x="6981825" y="4384763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rror"/>
          <p:cNvSpPr/>
          <p:nvPr/>
        </p:nvSpPr>
        <p:spPr>
          <a:xfrm>
            <a:off x="6981825" y="3622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rror"/>
          <p:cNvSpPr/>
          <p:nvPr/>
        </p:nvSpPr>
        <p:spPr>
          <a:xfrm>
            <a:off x="6219825" y="3622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rror"/>
          <p:cNvSpPr/>
          <p:nvPr/>
        </p:nvSpPr>
        <p:spPr>
          <a:xfrm>
            <a:off x="6219825" y="4384763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rror"/>
          <p:cNvSpPr/>
          <p:nvPr/>
        </p:nvSpPr>
        <p:spPr>
          <a:xfrm>
            <a:off x="6219825" y="4765763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rror"/>
          <p:cNvSpPr/>
          <p:nvPr/>
        </p:nvSpPr>
        <p:spPr>
          <a:xfrm>
            <a:off x="7362825" y="4765762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YArrow"/>
          <p:cNvCxnSpPr>
            <a:stCxn id="51" idx="3"/>
          </p:cNvCxnSpPr>
          <p:nvPr/>
        </p:nvCxnSpPr>
        <p:spPr>
          <a:xfrm>
            <a:off x="5715000" y="5337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Y"/>
          <p:cNvSpPr/>
          <p:nvPr/>
        </p:nvSpPr>
        <p:spPr>
          <a:xfrm>
            <a:off x="5105401" y="5146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2" name="XArrow"/>
          <p:cNvCxnSpPr>
            <a:stCxn id="53" idx="3"/>
          </p:cNvCxnSpPr>
          <p:nvPr/>
        </p:nvCxnSpPr>
        <p:spPr>
          <a:xfrm>
            <a:off x="5715000" y="4194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X"/>
          <p:cNvSpPr/>
          <p:nvPr/>
        </p:nvSpPr>
        <p:spPr>
          <a:xfrm>
            <a:off x="5105401" y="4003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3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228601"/>
            <a:ext cx="7315200" cy="9133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Most Modules At Risk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62000" y="1447801"/>
            <a:ext cx="2147590" cy="1295400"/>
            <a:chOff x="990600" y="1676400"/>
            <a:chExt cx="2147590" cy="1295400"/>
          </a:xfrm>
        </p:grpSpPr>
        <p:grpSp>
          <p:nvGrpSpPr>
            <p:cNvPr id="59" name="Group 58"/>
            <p:cNvGrpSpPr/>
            <p:nvPr/>
          </p:nvGrpSpPr>
          <p:grpSpPr>
            <a:xfrm>
              <a:off x="990600" y="1676400"/>
              <a:ext cx="2147590" cy="1295400"/>
              <a:chOff x="914400" y="2095500"/>
              <a:chExt cx="2147590" cy="1295400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524000" y="2095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433810" y="2171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357610" y="2247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81410" y="2324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05210" y="24003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129010" y="2476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066800" y="2552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90600" y="2628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14400" y="2705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0" name="X"/>
            <p:cNvSpPr/>
            <p:nvPr/>
          </p:nvSpPr>
          <p:spPr>
            <a:xfrm>
              <a:off x="990600" y="1676400"/>
              <a:ext cx="2147590" cy="78105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algn="ctr"/>
              <a:r>
                <a:rPr lang="en-US" sz="5400" b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rPr>
                <a:t>86%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498205" y="1447801"/>
            <a:ext cx="2147590" cy="1295401"/>
            <a:chOff x="3581400" y="1676399"/>
            <a:chExt cx="2147590" cy="1295401"/>
          </a:xfrm>
        </p:grpSpPr>
        <p:grpSp>
          <p:nvGrpSpPr>
            <p:cNvPr id="71" name="Group 70"/>
            <p:cNvGrpSpPr/>
            <p:nvPr/>
          </p:nvGrpSpPr>
          <p:grpSpPr>
            <a:xfrm>
              <a:off x="3581400" y="1676400"/>
              <a:ext cx="2147590" cy="1295400"/>
              <a:chOff x="914400" y="2095500"/>
              <a:chExt cx="2147590" cy="1295400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524000" y="2095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433810" y="2171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357610" y="2247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81410" y="2324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05210" y="24003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129010" y="2476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066800" y="2552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90600" y="2628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14400" y="2705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2" name="X"/>
            <p:cNvSpPr/>
            <p:nvPr/>
          </p:nvSpPr>
          <p:spPr>
            <a:xfrm>
              <a:off x="3581400" y="1676399"/>
              <a:ext cx="2147590" cy="76200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algn="ctr"/>
              <a:r>
                <a:rPr lang="en-US" sz="5400" b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rPr>
                <a:t>83%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248400" y="1447800"/>
            <a:ext cx="2147590" cy="1295401"/>
            <a:chOff x="6414790" y="1676399"/>
            <a:chExt cx="2147590" cy="1295401"/>
          </a:xfrm>
        </p:grpSpPr>
        <p:grpSp>
          <p:nvGrpSpPr>
            <p:cNvPr id="83" name="Group 82"/>
            <p:cNvGrpSpPr/>
            <p:nvPr/>
          </p:nvGrpSpPr>
          <p:grpSpPr>
            <a:xfrm>
              <a:off x="6414790" y="1676400"/>
              <a:ext cx="2147590" cy="1295400"/>
              <a:chOff x="914400" y="2095500"/>
              <a:chExt cx="2147590" cy="1295400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524000" y="2095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433810" y="2171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357610" y="2247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81410" y="2324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05210" y="24003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129010" y="2476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066800" y="2552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90600" y="2628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14400" y="2705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4" name="X"/>
            <p:cNvSpPr/>
            <p:nvPr/>
          </p:nvSpPr>
          <p:spPr>
            <a:xfrm>
              <a:off x="6414790" y="1676399"/>
              <a:ext cx="2147590" cy="76200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algn="ctr"/>
              <a:r>
                <a:rPr lang="en-US" sz="5400" b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rPr>
                <a:t>88%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385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228601"/>
            <a:ext cx="7315200" cy="9133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Most Modules At Risk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62000" y="1447801"/>
            <a:ext cx="2147590" cy="1295400"/>
            <a:chOff x="990600" y="1676400"/>
            <a:chExt cx="2147590" cy="1295400"/>
          </a:xfrm>
        </p:grpSpPr>
        <p:grpSp>
          <p:nvGrpSpPr>
            <p:cNvPr id="59" name="Group 58"/>
            <p:cNvGrpSpPr/>
            <p:nvPr/>
          </p:nvGrpSpPr>
          <p:grpSpPr>
            <a:xfrm>
              <a:off x="990600" y="1676400"/>
              <a:ext cx="2147590" cy="1295400"/>
              <a:chOff x="914400" y="2095500"/>
              <a:chExt cx="2147590" cy="1295400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524000" y="2095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433810" y="2171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357610" y="2247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81410" y="2324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05210" y="24003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129010" y="2476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066800" y="2552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90600" y="2628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14400" y="2705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0" name="X"/>
            <p:cNvSpPr/>
            <p:nvPr/>
          </p:nvSpPr>
          <p:spPr>
            <a:xfrm>
              <a:off x="990600" y="1676400"/>
              <a:ext cx="2147590" cy="78105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algn="ctr"/>
              <a:r>
                <a:rPr lang="en-US" sz="5400" b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rPr>
                <a:t>86%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498205" y="1447801"/>
            <a:ext cx="2147590" cy="1295401"/>
            <a:chOff x="3581400" y="1676399"/>
            <a:chExt cx="2147590" cy="1295401"/>
          </a:xfrm>
        </p:grpSpPr>
        <p:grpSp>
          <p:nvGrpSpPr>
            <p:cNvPr id="71" name="Group 70"/>
            <p:cNvGrpSpPr/>
            <p:nvPr/>
          </p:nvGrpSpPr>
          <p:grpSpPr>
            <a:xfrm>
              <a:off x="3581400" y="1676400"/>
              <a:ext cx="2147590" cy="1295400"/>
              <a:chOff x="914400" y="2095500"/>
              <a:chExt cx="2147590" cy="1295400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524000" y="2095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433810" y="2171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357610" y="2247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81410" y="2324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05210" y="24003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129010" y="2476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066800" y="2552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90600" y="2628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14400" y="2705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2" name="X"/>
            <p:cNvSpPr/>
            <p:nvPr/>
          </p:nvSpPr>
          <p:spPr>
            <a:xfrm>
              <a:off x="3581400" y="1676399"/>
              <a:ext cx="2147590" cy="76200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algn="ctr"/>
              <a:r>
                <a:rPr lang="en-US" sz="5400" b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rPr>
                <a:t>83%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248400" y="1447800"/>
            <a:ext cx="2147590" cy="1295401"/>
            <a:chOff x="6414790" y="1676399"/>
            <a:chExt cx="2147590" cy="1295401"/>
          </a:xfrm>
        </p:grpSpPr>
        <p:grpSp>
          <p:nvGrpSpPr>
            <p:cNvPr id="83" name="Group 82"/>
            <p:cNvGrpSpPr/>
            <p:nvPr/>
          </p:nvGrpSpPr>
          <p:grpSpPr>
            <a:xfrm>
              <a:off x="6414790" y="1676400"/>
              <a:ext cx="2147590" cy="1295400"/>
              <a:chOff x="914400" y="2095500"/>
              <a:chExt cx="2147590" cy="1295400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524000" y="2095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433810" y="2171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357610" y="2247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81410" y="2324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05210" y="24003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129010" y="2476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066800" y="2552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90600" y="2628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14400" y="2705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4" name="X"/>
            <p:cNvSpPr/>
            <p:nvPr/>
          </p:nvSpPr>
          <p:spPr>
            <a:xfrm>
              <a:off x="6414790" y="1676399"/>
              <a:ext cx="2147590" cy="76200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algn="ctr"/>
              <a:r>
                <a:rPr lang="en-US" sz="5400" b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rPr>
                <a:t>88%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X"/>
              <p:cNvSpPr/>
              <p:nvPr/>
            </p:nvSpPr>
            <p:spPr>
              <a:xfrm>
                <a:off x="609600" y="3429000"/>
                <a:ext cx="2438400" cy="91440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Ins="9144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3600" i="1" smtClean="0">
                    <a:solidFill>
                      <a:schemeClr val="accent1"/>
                    </a:solidFill>
                    <a:latin typeface="+mj-lt"/>
                    <a:cs typeface="Courier New" panose="02070309020205020404" pitchFamily="49" charset="0"/>
                  </a:rPr>
                  <a:t>After</a:t>
                </a:r>
              </a:p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𝟐𝟎𝟏𝟎</m:t>
                      </m:r>
                    </m:oMath>
                  </m:oMathPara>
                </a14:m>
                <a:endParaRPr lang="en-US" sz="4400" b="1" smtClean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4" name="X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29000"/>
                <a:ext cx="2438400" cy="914400"/>
              </a:xfrm>
              <a:prstGeom prst="rect">
                <a:avLst/>
              </a:prstGeom>
              <a:blipFill rotWithShape="0">
                <a:blip r:embed="rId5"/>
                <a:stretch>
                  <a:fillRect t="-31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X"/>
              <p:cNvSpPr/>
              <p:nvPr/>
            </p:nvSpPr>
            <p:spPr>
              <a:xfrm>
                <a:off x="3352800" y="3429000"/>
                <a:ext cx="2438400" cy="91440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Ins="9144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3600" i="1" smtClean="0">
                    <a:solidFill>
                      <a:schemeClr val="accent2"/>
                    </a:solidFill>
                    <a:latin typeface="+mj-lt"/>
                    <a:cs typeface="Courier New" panose="02070309020205020404" pitchFamily="49" charset="0"/>
                  </a:rPr>
                  <a:t>After</a:t>
                </a:r>
              </a:p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𝟐𝟎𝟏𝟎</m:t>
                      </m:r>
                    </m:oMath>
                  </m:oMathPara>
                </a14:m>
                <a:endParaRPr lang="en-US" sz="4400" b="1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5" name="X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429000"/>
                <a:ext cx="2438400" cy="914400"/>
              </a:xfrm>
              <a:prstGeom prst="rect">
                <a:avLst/>
              </a:prstGeom>
              <a:blipFill rotWithShape="0">
                <a:blip r:embed="rId6"/>
                <a:stretch>
                  <a:fillRect t="-31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X"/>
              <p:cNvSpPr/>
              <p:nvPr/>
            </p:nvSpPr>
            <p:spPr>
              <a:xfrm>
                <a:off x="6096000" y="3429000"/>
                <a:ext cx="2438400" cy="91440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Ins="9144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3600" i="1" smtClean="0">
                    <a:solidFill>
                      <a:schemeClr val="accent6"/>
                    </a:solidFill>
                    <a:latin typeface="+mj-lt"/>
                    <a:cs typeface="Courier New" panose="02070309020205020404" pitchFamily="49" charset="0"/>
                  </a:rPr>
                  <a:t>After</a:t>
                </a:r>
              </a:p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𝟐𝟎𝟎</m:t>
                      </m:r>
                      <m:r>
                        <a:rPr lang="en-US" sz="4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𝟗</m:t>
                      </m:r>
                    </m:oMath>
                  </m:oMathPara>
                </a14:m>
                <a:endParaRPr lang="en-US" sz="4400" b="1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6" name="X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2438400" cy="914400"/>
              </a:xfrm>
              <a:prstGeom prst="rect">
                <a:avLst/>
              </a:prstGeom>
              <a:blipFill rotWithShape="0">
                <a:blip r:embed="rId7"/>
                <a:stretch>
                  <a:fillRect t="-31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16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228601"/>
            <a:ext cx="7315200" cy="9133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Most Modules At Risk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62000" y="1447801"/>
            <a:ext cx="2147590" cy="1295400"/>
            <a:chOff x="990600" y="1676400"/>
            <a:chExt cx="2147590" cy="1295400"/>
          </a:xfrm>
        </p:grpSpPr>
        <p:grpSp>
          <p:nvGrpSpPr>
            <p:cNvPr id="59" name="Group 58"/>
            <p:cNvGrpSpPr/>
            <p:nvPr/>
          </p:nvGrpSpPr>
          <p:grpSpPr>
            <a:xfrm>
              <a:off x="990600" y="1676400"/>
              <a:ext cx="2147590" cy="1295400"/>
              <a:chOff x="914400" y="2095500"/>
              <a:chExt cx="2147590" cy="1295400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524000" y="2095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433810" y="2171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357610" y="2247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81410" y="2324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05210" y="24003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129010" y="2476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066800" y="2552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90600" y="2628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14400" y="2705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0" name="X"/>
            <p:cNvSpPr/>
            <p:nvPr/>
          </p:nvSpPr>
          <p:spPr>
            <a:xfrm>
              <a:off x="990600" y="1676400"/>
              <a:ext cx="2147590" cy="78105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algn="ctr"/>
              <a:r>
                <a:rPr lang="en-US" sz="5400" b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rPr>
                <a:t>86%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498205" y="1447801"/>
            <a:ext cx="2147590" cy="1295401"/>
            <a:chOff x="3581400" y="1676399"/>
            <a:chExt cx="2147590" cy="1295401"/>
          </a:xfrm>
        </p:grpSpPr>
        <p:grpSp>
          <p:nvGrpSpPr>
            <p:cNvPr id="71" name="Group 70"/>
            <p:cNvGrpSpPr/>
            <p:nvPr/>
          </p:nvGrpSpPr>
          <p:grpSpPr>
            <a:xfrm>
              <a:off x="3581400" y="1676400"/>
              <a:ext cx="2147590" cy="1295400"/>
              <a:chOff x="914400" y="2095500"/>
              <a:chExt cx="2147590" cy="1295400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524000" y="2095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433810" y="2171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357610" y="2247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81410" y="2324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05210" y="24003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129010" y="2476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066800" y="2552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90600" y="2628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14400" y="2705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2" name="X"/>
            <p:cNvSpPr/>
            <p:nvPr/>
          </p:nvSpPr>
          <p:spPr>
            <a:xfrm>
              <a:off x="3581400" y="1676399"/>
              <a:ext cx="2147590" cy="76200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algn="ctr"/>
              <a:r>
                <a:rPr lang="en-US" sz="5400" b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rPr>
                <a:t>83%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248400" y="1447800"/>
            <a:ext cx="2147590" cy="1295401"/>
            <a:chOff x="6414790" y="1676399"/>
            <a:chExt cx="2147590" cy="1295401"/>
          </a:xfrm>
        </p:grpSpPr>
        <p:grpSp>
          <p:nvGrpSpPr>
            <p:cNvPr id="83" name="Group 82"/>
            <p:cNvGrpSpPr/>
            <p:nvPr/>
          </p:nvGrpSpPr>
          <p:grpSpPr>
            <a:xfrm>
              <a:off x="6414790" y="1676400"/>
              <a:ext cx="2147590" cy="1295400"/>
              <a:chOff x="914400" y="2095500"/>
              <a:chExt cx="2147590" cy="1295400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524000" y="2095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433810" y="2171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357610" y="2247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81410" y="2324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05210" y="24003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129010" y="2476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066800" y="2552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90600" y="2628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14400" y="2705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4" name="X"/>
            <p:cNvSpPr/>
            <p:nvPr/>
          </p:nvSpPr>
          <p:spPr>
            <a:xfrm>
              <a:off x="6414790" y="1676399"/>
              <a:ext cx="2147590" cy="76200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algn="ctr"/>
              <a:r>
                <a:rPr lang="en-US" sz="5400" b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rPr>
                <a:t>88%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X"/>
              <p:cNvSpPr/>
              <p:nvPr/>
            </p:nvSpPr>
            <p:spPr>
              <a:xfrm>
                <a:off x="609600" y="3429000"/>
                <a:ext cx="2438400" cy="91440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Ins="9144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3600" i="1" smtClean="0">
                    <a:solidFill>
                      <a:schemeClr val="accent1"/>
                    </a:solidFill>
                    <a:latin typeface="+mj-lt"/>
                    <a:cs typeface="Courier New" panose="02070309020205020404" pitchFamily="49" charset="0"/>
                  </a:rPr>
                  <a:t>After</a:t>
                </a:r>
              </a:p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𝟐𝟎𝟏𝟎</m:t>
                      </m:r>
                    </m:oMath>
                  </m:oMathPara>
                </a14:m>
                <a:endParaRPr lang="en-US" sz="4400" b="1" smtClean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4" name="X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29000"/>
                <a:ext cx="2438400" cy="914400"/>
              </a:xfrm>
              <a:prstGeom prst="rect">
                <a:avLst/>
              </a:prstGeom>
              <a:blipFill rotWithShape="0">
                <a:blip r:embed="rId5"/>
                <a:stretch>
                  <a:fillRect t="-31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X"/>
              <p:cNvSpPr/>
              <p:nvPr/>
            </p:nvSpPr>
            <p:spPr>
              <a:xfrm>
                <a:off x="3352800" y="3429000"/>
                <a:ext cx="2438400" cy="91440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Ins="9144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3600" i="1" smtClean="0">
                    <a:solidFill>
                      <a:schemeClr val="accent2"/>
                    </a:solidFill>
                    <a:latin typeface="+mj-lt"/>
                    <a:cs typeface="Courier New" panose="02070309020205020404" pitchFamily="49" charset="0"/>
                  </a:rPr>
                  <a:t>After</a:t>
                </a:r>
              </a:p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𝟐𝟎𝟏𝟎</m:t>
                      </m:r>
                    </m:oMath>
                  </m:oMathPara>
                </a14:m>
                <a:endParaRPr lang="en-US" sz="4400" b="1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5" name="X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429000"/>
                <a:ext cx="2438400" cy="914400"/>
              </a:xfrm>
              <a:prstGeom prst="rect">
                <a:avLst/>
              </a:prstGeom>
              <a:blipFill rotWithShape="0">
                <a:blip r:embed="rId6"/>
                <a:stretch>
                  <a:fillRect t="-31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X"/>
              <p:cNvSpPr/>
              <p:nvPr/>
            </p:nvSpPr>
            <p:spPr>
              <a:xfrm>
                <a:off x="6096000" y="3429000"/>
                <a:ext cx="2438400" cy="91440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Ins="9144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3600" i="1" smtClean="0">
                    <a:solidFill>
                      <a:schemeClr val="accent6"/>
                    </a:solidFill>
                    <a:latin typeface="+mj-lt"/>
                    <a:cs typeface="Courier New" panose="02070309020205020404" pitchFamily="49" charset="0"/>
                  </a:rPr>
                  <a:t>After</a:t>
                </a:r>
              </a:p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𝟐𝟎𝟎</m:t>
                      </m:r>
                      <m:r>
                        <a:rPr lang="en-US" sz="4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𝟗</m:t>
                      </m:r>
                    </m:oMath>
                  </m:oMathPara>
                </a14:m>
                <a:endParaRPr lang="en-US" sz="4400" b="1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6" name="X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2438400" cy="914400"/>
              </a:xfrm>
              <a:prstGeom prst="rect">
                <a:avLst/>
              </a:prstGeom>
              <a:blipFill rotWithShape="0">
                <a:blip r:embed="rId7"/>
                <a:stretch>
                  <a:fillRect t="-31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X"/>
              <p:cNvSpPr/>
              <p:nvPr/>
            </p:nvSpPr>
            <p:spPr>
              <a:xfrm>
                <a:off x="533400" y="5257800"/>
                <a:ext cx="2590800" cy="91440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Ins="91440"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US" sz="4400" b="1" i="1" smtClean="0">
                  <a:solidFill>
                    <a:schemeClr val="accent1"/>
                  </a:solidFill>
                  <a:latin typeface="+mj-lt"/>
                  <a:cs typeface="Courier New" panose="02070309020205020404" pitchFamily="49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3600" i="1" smtClean="0">
                    <a:solidFill>
                      <a:schemeClr val="accent1"/>
                    </a:solidFill>
                    <a:latin typeface="+mj-lt"/>
                    <a:cs typeface="Courier New" panose="02070309020205020404" pitchFamily="49" charset="0"/>
                  </a:rPr>
                  <a:t>Errors</a:t>
                </a:r>
                <a:endParaRPr lang="en-US" sz="3600" i="1">
                  <a:solidFill>
                    <a:schemeClr val="accent1"/>
                  </a:solidFill>
                  <a:latin typeface="+mj-lt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7" name="X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257800"/>
                <a:ext cx="2590800" cy="914400"/>
              </a:xfrm>
              <a:prstGeom prst="rect">
                <a:avLst/>
              </a:prstGeom>
              <a:blipFill rotWithShape="0">
                <a:blip r:embed="rId8"/>
                <a:stretch>
                  <a:fillRect t="-12000" b="-35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X"/>
              <p:cNvSpPr/>
              <p:nvPr/>
            </p:nvSpPr>
            <p:spPr>
              <a:xfrm>
                <a:off x="3352800" y="5257800"/>
                <a:ext cx="2438400" cy="91440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Ins="91440"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US" sz="4400" b="1" i="1" smtClean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3600" i="1" smtClean="0">
                    <a:solidFill>
                      <a:schemeClr val="accent2"/>
                    </a:solidFill>
                    <a:latin typeface="+mj-lt"/>
                    <a:cs typeface="Courier New" panose="02070309020205020404" pitchFamily="49" charset="0"/>
                  </a:rPr>
                  <a:t>Errors</a:t>
                </a:r>
                <a:endParaRPr lang="en-US" sz="3600" i="1">
                  <a:solidFill>
                    <a:schemeClr val="accent2"/>
                  </a:solidFill>
                  <a:latin typeface="+mj-lt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8" name="X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257800"/>
                <a:ext cx="2438400" cy="914400"/>
              </a:xfrm>
              <a:prstGeom prst="rect">
                <a:avLst/>
              </a:prstGeom>
              <a:blipFill rotWithShape="0">
                <a:blip r:embed="rId9"/>
                <a:stretch>
                  <a:fillRect t="-11333" b="-35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X"/>
              <p:cNvSpPr/>
              <p:nvPr/>
            </p:nvSpPr>
            <p:spPr>
              <a:xfrm>
                <a:off x="6096000" y="5257800"/>
                <a:ext cx="2438400" cy="91440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Ins="91440"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4400" b="1" i="1" smtClean="0">
                  <a:solidFill>
                    <a:schemeClr val="accent6"/>
                  </a:solidFill>
                  <a:latin typeface="+mj-lt"/>
                  <a:cs typeface="Courier New" panose="02070309020205020404" pitchFamily="49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3600" i="1" smtClean="0">
                    <a:solidFill>
                      <a:schemeClr val="accent6"/>
                    </a:solidFill>
                    <a:latin typeface="+mj-lt"/>
                    <a:cs typeface="Courier New" panose="02070309020205020404" pitchFamily="49" charset="0"/>
                  </a:rPr>
                  <a:t>Errors</a:t>
                </a:r>
                <a:endParaRPr lang="en-US" sz="3600" i="1">
                  <a:solidFill>
                    <a:schemeClr val="accent6"/>
                  </a:solidFill>
                  <a:latin typeface="+mj-lt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9" name="X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57800"/>
                <a:ext cx="2438400" cy="914400"/>
              </a:xfrm>
              <a:prstGeom prst="rect">
                <a:avLst/>
              </a:prstGeom>
              <a:blipFill rotWithShape="0">
                <a:blip r:embed="rId10"/>
                <a:stretch>
                  <a:fillRect t="-13333" b="-35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76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2057401"/>
          </a:xfrm>
          <a:noFill/>
        </p:spPr>
        <p:txBody>
          <a:bodyPr anchor="ctr">
            <a:noAutofit/>
          </a:bodyPr>
          <a:lstStyle/>
          <a:p>
            <a:r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Flipping Bits in Memory Without Accessing Them:</a:t>
            </a:r>
            <a:endParaRPr 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057400"/>
            <a:ext cx="9144000" cy="13811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solidFill>
                  <a:schemeClr val="bg1"/>
                </a:solidFill>
              </a:rPr>
              <a:t>DRAM Disturbance Errors</a:t>
            </a:r>
            <a:endParaRPr lang="en-US" sz="6600" b="1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965496"/>
            <a:ext cx="3200400" cy="485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23582"/>
            <a:ext cx="1371600" cy="905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907514"/>
            <a:ext cx="1828800" cy="529145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0" y="3438525"/>
            <a:ext cx="9144000" cy="2526972"/>
          </a:xfrm>
        </p:spPr>
        <p:txBody>
          <a:bodyPr anchor="ctr">
            <a:noAutofit/>
          </a:bodyPr>
          <a:lstStyle/>
          <a:p>
            <a:r>
              <a:rPr lang="en-US" sz="13800" b="1" smtClean="0">
                <a:solidFill>
                  <a:srgbClr val="FF0000"/>
                </a:solidFill>
                <a:latin typeface="+mj-lt"/>
              </a:rPr>
              <a:t>4:30 </a:t>
            </a:r>
            <a:r>
              <a:rPr lang="en-US" sz="13800" b="1" dirty="0" smtClean="0">
                <a:solidFill>
                  <a:srgbClr val="FF0000"/>
                </a:solidFill>
                <a:latin typeface="+mj-lt"/>
              </a:rPr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274104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141913"/>
            <a:ext cx="7315200" cy="3962400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371600" y="1903913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71600" y="25135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Wordline"/>
          <p:cNvCxnSpPr/>
          <p:nvPr/>
        </p:nvCxnSpPr>
        <p:spPr>
          <a:xfrm flipH="1">
            <a:off x="1371600" y="3123113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371600" y="37327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371600" y="4343401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28601"/>
            <a:ext cx="7315200" cy="9133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DRAM Chip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161009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22087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ow"/>
          <p:cNvSpPr/>
          <p:nvPr/>
        </p:nvSpPr>
        <p:spPr>
          <a:xfrm>
            <a:off x="1828800" y="28183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34279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4037512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1675311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000" smtClean="0">
                <a:latin typeface="+mj-lt"/>
              </a:rPr>
              <a:t> Wordline</a:t>
            </a:r>
            <a:endParaRPr lang="en-US" sz="4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197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141913"/>
            <a:ext cx="7315200" cy="3962400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371600" y="1903913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71600" y="25135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Wordline"/>
          <p:cNvCxnSpPr/>
          <p:nvPr/>
        </p:nvCxnSpPr>
        <p:spPr>
          <a:xfrm flipH="1">
            <a:off x="1371600" y="3123113"/>
            <a:ext cx="45720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371600" y="37327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371600" y="4343401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28601"/>
            <a:ext cx="7315200" cy="9133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DRAM Chip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161009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22087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ow"/>
          <p:cNvSpPr/>
          <p:nvPr/>
        </p:nvSpPr>
        <p:spPr>
          <a:xfrm>
            <a:off x="1828800" y="2818313"/>
            <a:ext cx="3657600" cy="609600"/>
          </a:xfrm>
          <a:prstGeom prst="rect">
            <a:avLst/>
          </a:prstGeom>
          <a:solidFill>
            <a:srgbClr val="FF8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smtClean="0">
                <a:solidFill>
                  <a:schemeClr val="tx1"/>
                </a:solidFill>
                <a:latin typeface="+mj-lt"/>
              </a:rPr>
              <a:t>Opened Row</a:t>
            </a:r>
            <a:endParaRPr lang="en-US" sz="4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34279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4037512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1675311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000" smtClean="0">
                <a:latin typeface="+mj-lt"/>
              </a:rPr>
              <a:t> Wordline</a:t>
            </a:r>
            <a:endParaRPr lang="en-US" sz="4000">
              <a:latin typeface="+mj-lt"/>
            </a:endParaRPr>
          </a:p>
        </p:txBody>
      </p:sp>
      <p:sp>
        <p:nvSpPr>
          <p:cNvPr id="22" name="High Volt"/>
          <p:cNvSpPr txBox="1"/>
          <p:nvPr/>
        </p:nvSpPr>
        <p:spPr>
          <a:xfrm>
            <a:off x="5943600" y="2894512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b="1" i="1" smtClean="0">
                <a:solidFill>
                  <a:srgbClr val="FF0000"/>
                </a:solidFill>
                <a:latin typeface="+mj-lt"/>
              </a:rPr>
              <a:t>V</a:t>
            </a:r>
            <a:r>
              <a:rPr lang="en-US" sz="5400" b="1" i="1" baseline="-20000" smtClean="0">
                <a:solidFill>
                  <a:srgbClr val="FF0000"/>
                </a:solidFill>
                <a:latin typeface="+mj-lt"/>
              </a:rPr>
              <a:t>HIGH</a:t>
            </a:r>
            <a:endParaRPr lang="en-US" sz="4800" b="1" i="1" baseline="-200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357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141913"/>
            <a:ext cx="7315200" cy="3962400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371600" y="1903913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71600" y="25135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Wordline"/>
          <p:cNvCxnSpPr/>
          <p:nvPr/>
        </p:nvCxnSpPr>
        <p:spPr>
          <a:xfrm flipH="1">
            <a:off x="1371600" y="3123113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371600" y="37327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371600" y="4343401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28601"/>
            <a:ext cx="7315200" cy="9133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DRAM Chip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161009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22087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ow"/>
          <p:cNvSpPr/>
          <p:nvPr/>
        </p:nvSpPr>
        <p:spPr>
          <a:xfrm>
            <a:off x="1828800" y="28183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smtClean="0">
                <a:solidFill>
                  <a:schemeClr val="tx1"/>
                </a:solidFill>
                <a:latin typeface="+mj-lt"/>
              </a:rPr>
              <a:t>Closed Row</a:t>
            </a:r>
            <a:endParaRPr lang="en-US" sz="4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34279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4037512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1675311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000" smtClean="0">
                <a:latin typeface="+mj-lt"/>
              </a:rPr>
              <a:t> Wordline</a:t>
            </a:r>
            <a:endParaRPr lang="en-US" sz="4000">
              <a:latin typeface="+mj-lt"/>
            </a:endParaRPr>
          </a:p>
        </p:txBody>
      </p:sp>
      <p:sp>
        <p:nvSpPr>
          <p:cNvPr id="23" name="High Volt"/>
          <p:cNvSpPr txBox="1"/>
          <p:nvPr/>
        </p:nvSpPr>
        <p:spPr>
          <a:xfrm>
            <a:off x="5943600" y="2894512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4800" b="1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</a:t>
            </a:r>
            <a:r>
              <a:rPr lang="en-US" sz="5400" b="1" i="1" baseline="-20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LOW</a:t>
            </a:r>
            <a:endParaRPr lang="en-US" sz="4800" b="1" i="1" baseline="-200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68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141913"/>
            <a:ext cx="7315200" cy="3962400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371600" y="1903913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71600" y="25135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Wordline"/>
          <p:cNvCxnSpPr/>
          <p:nvPr/>
        </p:nvCxnSpPr>
        <p:spPr>
          <a:xfrm flipH="1">
            <a:off x="1371600" y="3123113"/>
            <a:ext cx="45720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371600" y="37327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371600" y="4343401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28601"/>
            <a:ext cx="7315200" cy="9133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DRAM Chip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161009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22087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ow"/>
          <p:cNvSpPr/>
          <p:nvPr/>
        </p:nvSpPr>
        <p:spPr>
          <a:xfrm>
            <a:off x="1828800" y="2818313"/>
            <a:ext cx="3657600" cy="609600"/>
          </a:xfrm>
          <a:prstGeom prst="rect">
            <a:avLst/>
          </a:prstGeom>
          <a:solidFill>
            <a:srgbClr val="FF8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chemeClr val="tx1"/>
                </a:solidFill>
                <a:latin typeface="+mj-lt"/>
              </a:rPr>
              <a:t> Opened Row</a:t>
            </a:r>
            <a:endParaRPr lang="en-US" sz="4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34279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4037512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1675311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000" smtClean="0">
                <a:latin typeface="+mj-lt"/>
              </a:rPr>
              <a:t> Wordline</a:t>
            </a:r>
            <a:endParaRPr lang="en-US" sz="4000">
              <a:latin typeface="+mj-lt"/>
            </a:endParaRPr>
          </a:p>
        </p:txBody>
      </p:sp>
      <p:sp>
        <p:nvSpPr>
          <p:cNvPr id="21" name="High Volt"/>
          <p:cNvSpPr txBox="1"/>
          <p:nvPr/>
        </p:nvSpPr>
        <p:spPr>
          <a:xfrm>
            <a:off x="5943600" y="2894512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b="1" i="1" smtClean="0">
                <a:solidFill>
                  <a:srgbClr val="FF0000"/>
                </a:solidFill>
                <a:latin typeface="+mj-lt"/>
              </a:rPr>
              <a:t>V</a:t>
            </a:r>
            <a:r>
              <a:rPr lang="en-US" sz="5400" b="1" i="1" baseline="-20000" smtClean="0">
                <a:solidFill>
                  <a:srgbClr val="FF0000"/>
                </a:solidFill>
                <a:latin typeface="+mj-lt"/>
              </a:rPr>
              <a:t>HIGH</a:t>
            </a:r>
            <a:endParaRPr lang="en-US" sz="4800" b="1" i="1" baseline="-200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363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141913"/>
            <a:ext cx="7315200" cy="3962400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371600" y="1903913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71600" y="25135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Wordline"/>
          <p:cNvCxnSpPr/>
          <p:nvPr/>
        </p:nvCxnSpPr>
        <p:spPr>
          <a:xfrm flipH="1">
            <a:off x="1371600" y="3123113"/>
            <a:ext cx="45720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371600" y="37327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371600" y="4343401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28601"/>
            <a:ext cx="7315200" cy="9133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DRAM Chip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161009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2208713"/>
            <a:ext cx="3657600" cy="609600"/>
          </a:xfrm>
          <a:prstGeom prst="rect">
            <a:avLst/>
          </a:prstGeom>
          <a:solidFill>
            <a:srgbClr val="FFE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ow"/>
          <p:cNvSpPr/>
          <p:nvPr/>
        </p:nvSpPr>
        <p:spPr>
          <a:xfrm>
            <a:off x="1828800" y="2818313"/>
            <a:ext cx="3657600" cy="609600"/>
          </a:xfrm>
          <a:prstGeom prst="rect">
            <a:avLst/>
          </a:prstGeom>
          <a:solidFill>
            <a:srgbClr val="FF8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chemeClr val="tx1"/>
                </a:solidFill>
                <a:latin typeface="+mj-lt"/>
              </a:rPr>
              <a:t> Opened Row</a:t>
            </a:r>
            <a:endParaRPr lang="en-US" sz="4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3427913"/>
            <a:ext cx="3657600" cy="609600"/>
          </a:xfrm>
          <a:prstGeom prst="rect">
            <a:avLst/>
          </a:prstGeom>
          <a:solidFill>
            <a:srgbClr val="FFE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4037512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1675311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000" smtClean="0">
                <a:latin typeface="+mj-lt"/>
              </a:rPr>
              <a:t> Wordline</a:t>
            </a:r>
            <a:endParaRPr lang="en-US" sz="4000">
              <a:latin typeface="+mj-lt"/>
            </a:endParaRPr>
          </a:p>
        </p:txBody>
      </p:sp>
      <p:sp>
        <p:nvSpPr>
          <p:cNvPr id="21" name="Error"/>
          <p:cNvSpPr/>
          <p:nvPr/>
        </p:nvSpPr>
        <p:spPr>
          <a:xfrm>
            <a:off x="4876800" y="2204223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rror"/>
          <p:cNvSpPr/>
          <p:nvPr/>
        </p:nvSpPr>
        <p:spPr>
          <a:xfrm>
            <a:off x="4267200" y="3431317"/>
            <a:ext cx="609600" cy="609599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rror"/>
          <p:cNvSpPr/>
          <p:nvPr/>
        </p:nvSpPr>
        <p:spPr>
          <a:xfrm>
            <a:off x="3657600" y="2204223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rror"/>
          <p:cNvSpPr/>
          <p:nvPr/>
        </p:nvSpPr>
        <p:spPr>
          <a:xfrm>
            <a:off x="2419350" y="2204223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rror"/>
          <p:cNvSpPr/>
          <p:nvPr/>
        </p:nvSpPr>
        <p:spPr>
          <a:xfrm>
            <a:off x="3657600" y="3424510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igh Volt"/>
          <p:cNvSpPr txBox="1"/>
          <p:nvPr/>
        </p:nvSpPr>
        <p:spPr>
          <a:xfrm>
            <a:off x="5943600" y="2894512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b="1" i="1" smtClean="0">
                <a:solidFill>
                  <a:srgbClr val="FF0000"/>
                </a:solidFill>
                <a:latin typeface="+mj-lt"/>
              </a:rPr>
              <a:t>V</a:t>
            </a:r>
            <a:r>
              <a:rPr lang="en-US" sz="5400" b="1" i="1" baseline="-20000" smtClean="0">
                <a:solidFill>
                  <a:srgbClr val="FF0000"/>
                </a:solidFill>
                <a:latin typeface="+mj-lt"/>
              </a:rPr>
              <a:t>HIGH</a:t>
            </a:r>
            <a:endParaRPr lang="en-US" sz="4800" b="1" i="1" baseline="-200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264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141913"/>
            <a:ext cx="7315200" cy="3962400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371600" y="1903913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71600" y="25135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Wordline"/>
          <p:cNvCxnSpPr/>
          <p:nvPr/>
        </p:nvCxnSpPr>
        <p:spPr>
          <a:xfrm flipH="1">
            <a:off x="1371600" y="3123113"/>
            <a:ext cx="45720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371600" y="37327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371600" y="4343401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28601"/>
            <a:ext cx="7315200" cy="9133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DRAM Chip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161009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2208713"/>
            <a:ext cx="3657600" cy="609600"/>
          </a:xfrm>
          <a:prstGeom prst="rect">
            <a:avLst/>
          </a:prstGeom>
          <a:solidFill>
            <a:srgbClr val="FFE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ow"/>
          <p:cNvSpPr/>
          <p:nvPr/>
        </p:nvSpPr>
        <p:spPr>
          <a:xfrm>
            <a:off x="1828800" y="2818313"/>
            <a:ext cx="3657600" cy="609600"/>
          </a:xfrm>
          <a:prstGeom prst="rect">
            <a:avLst/>
          </a:prstGeom>
          <a:solidFill>
            <a:srgbClr val="FF8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chemeClr val="tx1"/>
                </a:solidFill>
                <a:latin typeface="+mj-lt"/>
              </a:rPr>
              <a:t> Opened Row</a:t>
            </a:r>
            <a:endParaRPr lang="en-US" sz="4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3427913"/>
            <a:ext cx="3657600" cy="609600"/>
          </a:xfrm>
          <a:prstGeom prst="rect">
            <a:avLst/>
          </a:prstGeom>
          <a:solidFill>
            <a:srgbClr val="FFE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4037512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1675311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000" smtClean="0">
                <a:latin typeface="+mj-lt"/>
              </a:rPr>
              <a:t> Wordline</a:t>
            </a:r>
            <a:endParaRPr lang="en-US" sz="4000">
              <a:latin typeface="+mj-lt"/>
            </a:endParaRPr>
          </a:p>
        </p:txBody>
      </p:sp>
      <p:sp>
        <p:nvSpPr>
          <p:cNvPr id="21" name="Error"/>
          <p:cNvSpPr/>
          <p:nvPr/>
        </p:nvSpPr>
        <p:spPr>
          <a:xfrm>
            <a:off x="4876800" y="2204223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rror"/>
          <p:cNvSpPr/>
          <p:nvPr/>
        </p:nvSpPr>
        <p:spPr>
          <a:xfrm>
            <a:off x="4267200" y="3431317"/>
            <a:ext cx="609600" cy="609599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rror"/>
          <p:cNvSpPr/>
          <p:nvPr/>
        </p:nvSpPr>
        <p:spPr>
          <a:xfrm>
            <a:off x="3657600" y="2204223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rror"/>
          <p:cNvSpPr/>
          <p:nvPr/>
        </p:nvSpPr>
        <p:spPr>
          <a:xfrm>
            <a:off x="2419350" y="2204223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unchline"/>
          <p:cNvSpPr txBox="1"/>
          <p:nvPr/>
        </p:nvSpPr>
        <p:spPr>
          <a:xfrm>
            <a:off x="533400" y="5257800"/>
            <a:ext cx="8077200" cy="11430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i="1" smtClean="0">
                <a:latin typeface="+mj-lt"/>
              </a:rPr>
              <a:t>Repeatedly opening and closing a row induces </a:t>
            </a:r>
            <a:r>
              <a:rPr lang="en-US" sz="3600" b="1" i="1" smtClean="0">
                <a:solidFill>
                  <a:srgbClr val="FF0000"/>
                </a:solidFill>
                <a:latin typeface="+mj-lt"/>
              </a:rPr>
              <a:t>disturbance errors</a:t>
            </a:r>
            <a:r>
              <a:rPr lang="en-US" sz="3600" i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i="1" smtClean="0">
                <a:latin typeface="+mj-lt"/>
              </a:rPr>
              <a:t>in adjacent rows</a:t>
            </a:r>
            <a:endParaRPr lang="en-US" sz="3600" i="1">
              <a:latin typeface="+mj-lt"/>
            </a:endParaRPr>
          </a:p>
        </p:txBody>
      </p:sp>
      <p:sp>
        <p:nvSpPr>
          <p:cNvPr id="28" name="Error"/>
          <p:cNvSpPr/>
          <p:nvPr/>
        </p:nvSpPr>
        <p:spPr>
          <a:xfrm>
            <a:off x="3657600" y="3424510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igh Volt"/>
          <p:cNvSpPr txBox="1"/>
          <p:nvPr/>
        </p:nvSpPr>
        <p:spPr>
          <a:xfrm>
            <a:off x="5943600" y="2894512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b="1" i="1" smtClean="0">
                <a:solidFill>
                  <a:srgbClr val="FF0000"/>
                </a:solidFill>
                <a:latin typeface="+mj-lt"/>
              </a:rPr>
              <a:t>V</a:t>
            </a:r>
            <a:r>
              <a:rPr lang="en-US" sz="5400" b="1" i="1" baseline="-20000" smtClean="0">
                <a:solidFill>
                  <a:srgbClr val="FF0000"/>
                </a:solidFill>
                <a:latin typeface="+mj-lt"/>
              </a:rPr>
              <a:t>HIGH</a:t>
            </a:r>
            <a:endParaRPr lang="en-US" sz="4800" b="1" i="1" baseline="-200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105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78" y="990600"/>
            <a:ext cx="3761672" cy="254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133770"/>
            <a:ext cx="1752600" cy="175260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3429000" y="1567009"/>
            <a:ext cx="1411106" cy="895352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8601"/>
            <a:ext cx="45720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DRAM Module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8600"/>
            <a:ext cx="32385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x86 CPU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3678" y="2762545"/>
            <a:ext cx="376167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RAM"/>
          <p:cNvSpPr/>
          <p:nvPr/>
        </p:nvSpPr>
        <p:spPr>
          <a:xfrm>
            <a:off x="5029200" y="3200400"/>
            <a:ext cx="3657599" cy="3104856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YArrow"/>
          <p:cNvCxnSpPr>
            <a:stCxn id="26" idx="3"/>
            <a:endCxn id="29" idx="1"/>
          </p:cNvCxnSpPr>
          <p:nvPr/>
        </p:nvCxnSpPr>
        <p:spPr>
          <a:xfrm>
            <a:off x="5715000" y="5337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Y"/>
          <p:cNvSpPr/>
          <p:nvPr/>
        </p:nvSpPr>
        <p:spPr>
          <a:xfrm>
            <a:off x="5105401" y="5146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XArrow"/>
          <p:cNvCxnSpPr>
            <a:stCxn id="25" idx="3"/>
          </p:cNvCxnSpPr>
          <p:nvPr/>
        </p:nvCxnSpPr>
        <p:spPr>
          <a:xfrm>
            <a:off x="5715000" y="4194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X"/>
          <p:cNvSpPr/>
          <p:nvPr/>
        </p:nvSpPr>
        <p:spPr>
          <a:xfrm>
            <a:off x="5105401" y="4003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Row"/>
          <p:cNvSpPr/>
          <p:nvPr/>
        </p:nvSpPr>
        <p:spPr>
          <a:xfrm>
            <a:off x="6096000" y="5527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RowY"/>
          <p:cNvSpPr/>
          <p:nvPr/>
        </p:nvSpPr>
        <p:spPr>
          <a:xfrm>
            <a:off x="6096000" y="5146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30" name="Row"/>
          <p:cNvSpPr/>
          <p:nvPr/>
        </p:nvSpPr>
        <p:spPr>
          <a:xfrm>
            <a:off x="6096000" y="4765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ow"/>
          <p:cNvSpPr/>
          <p:nvPr/>
        </p:nvSpPr>
        <p:spPr>
          <a:xfrm>
            <a:off x="6096000" y="4384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owX"/>
          <p:cNvSpPr/>
          <p:nvPr/>
        </p:nvSpPr>
        <p:spPr>
          <a:xfrm>
            <a:off x="6096000" y="4003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33" name="Row"/>
          <p:cNvSpPr/>
          <p:nvPr/>
        </p:nvSpPr>
        <p:spPr>
          <a:xfrm>
            <a:off x="6096000" y="3622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PU"/>
          <p:cNvSpPr/>
          <p:nvPr/>
        </p:nvSpPr>
        <p:spPr>
          <a:xfrm>
            <a:off x="457200" y="3200400"/>
            <a:ext cx="3657600" cy="3104856"/>
          </a:xfrm>
          <a:prstGeom prst="roundRect">
            <a:avLst>
              <a:gd name="adj" fmla="val 11319"/>
            </a:avLst>
          </a:prstGeom>
          <a:solidFill>
            <a:srgbClr val="0D3533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114300">
              <a:lnSpc>
                <a:spcPct val="90000"/>
              </a:lnSpc>
            </a:pPr>
            <a:r>
              <a:rPr lang="en-US" sz="2800" u="sng" smtClean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), %eax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), %ebx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clflush 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clflush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">
              <a:lnSpc>
                <a:spcPct val="90000"/>
              </a:lnSpc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mfence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jmp </a:t>
            </a:r>
            <a:r>
              <a:rPr lang="en-US" sz="2800" u="sng" smtClean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2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4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133770"/>
            <a:ext cx="17526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78" y="990600"/>
            <a:ext cx="3761672" cy="25420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eft-Right Arrow 2"/>
          <p:cNvSpPr/>
          <p:nvPr/>
        </p:nvSpPr>
        <p:spPr>
          <a:xfrm>
            <a:off x="3429000" y="1567009"/>
            <a:ext cx="1411106" cy="895352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8601"/>
            <a:ext cx="45720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DRAM Module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8600"/>
            <a:ext cx="32385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x86 CPU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3678" y="2762545"/>
            <a:ext cx="376167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RAM"/>
          <p:cNvSpPr/>
          <p:nvPr/>
        </p:nvSpPr>
        <p:spPr>
          <a:xfrm>
            <a:off x="5029200" y="3200400"/>
            <a:ext cx="3657599" cy="3104856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w"/>
          <p:cNvSpPr/>
          <p:nvPr/>
        </p:nvSpPr>
        <p:spPr>
          <a:xfrm>
            <a:off x="6096000" y="5527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RowY"/>
          <p:cNvSpPr/>
          <p:nvPr/>
        </p:nvSpPr>
        <p:spPr>
          <a:xfrm>
            <a:off x="6096000" y="5146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 </a:t>
            </a:r>
            <a:endParaRPr lang="en-US" sz="2800" b="1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30" name="Row"/>
          <p:cNvSpPr/>
          <p:nvPr/>
        </p:nvSpPr>
        <p:spPr>
          <a:xfrm>
            <a:off x="6096000" y="4765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ow"/>
          <p:cNvSpPr/>
          <p:nvPr/>
        </p:nvSpPr>
        <p:spPr>
          <a:xfrm>
            <a:off x="6096000" y="4384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owX"/>
          <p:cNvSpPr/>
          <p:nvPr/>
        </p:nvSpPr>
        <p:spPr>
          <a:xfrm>
            <a:off x="6096000" y="4003764"/>
            <a:ext cx="2133600" cy="381000"/>
          </a:xfrm>
          <a:prstGeom prst="rect">
            <a:avLst/>
          </a:prstGeom>
          <a:solidFill>
            <a:srgbClr val="FF8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 </a:t>
            </a:r>
            <a:endParaRPr lang="en-US" sz="2800" b="1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33" name="Row"/>
          <p:cNvSpPr/>
          <p:nvPr/>
        </p:nvSpPr>
        <p:spPr>
          <a:xfrm>
            <a:off x="6096000" y="3622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PU"/>
          <p:cNvSpPr/>
          <p:nvPr/>
        </p:nvSpPr>
        <p:spPr>
          <a:xfrm>
            <a:off x="457200" y="3200400"/>
            <a:ext cx="3657600" cy="3104856"/>
          </a:xfrm>
          <a:prstGeom prst="roundRect">
            <a:avLst>
              <a:gd name="adj" fmla="val 11319"/>
            </a:avLst>
          </a:prstGeom>
          <a:solidFill>
            <a:srgbClr val="0D3533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114300">
              <a:lnSpc>
                <a:spcPct val="90000"/>
              </a:lnSpc>
            </a:pPr>
            <a:r>
              <a:rPr lang="en-US" sz="2800" u="sng" smtClean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), %eax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), %ebx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clflush 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clflush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">
              <a:lnSpc>
                <a:spcPct val="90000"/>
              </a:lnSpc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mfence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jmp </a:t>
            </a:r>
            <a:r>
              <a:rPr lang="en-US" sz="2800" u="sng" smtClean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2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0" name="YArrow"/>
          <p:cNvCxnSpPr>
            <a:stCxn id="21" idx="3"/>
          </p:cNvCxnSpPr>
          <p:nvPr/>
        </p:nvCxnSpPr>
        <p:spPr>
          <a:xfrm>
            <a:off x="5715000" y="5337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Y"/>
          <p:cNvSpPr/>
          <p:nvPr/>
        </p:nvSpPr>
        <p:spPr>
          <a:xfrm>
            <a:off x="5105401" y="5146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XArrow"/>
          <p:cNvCxnSpPr>
            <a:stCxn id="27" idx="3"/>
          </p:cNvCxnSpPr>
          <p:nvPr/>
        </p:nvCxnSpPr>
        <p:spPr>
          <a:xfrm>
            <a:off x="5715000" y="4194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X"/>
          <p:cNvSpPr/>
          <p:nvPr/>
        </p:nvSpPr>
        <p:spPr>
          <a:xfrm>
            <a:off x="5105401" y="4003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2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8897</TotalTime>
  <Words>1310</Words>
  <Application>Microsoft Macintosh PowerPoint</Application>
  <PresentationFormat>On-screen Show (4:3)</PresentationFormat>
  <Paragraphs>165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Flipping Bits in Memory Without Accessing Them: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Flipping Bits in Memory Without Accessing Them: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yoongu</dc:creator>
  <cp:lastModifiedBy>Onur Mutlu</cp:lastModifiedBy>
  <cp:revision>616</cp:revision>
  <dcterms:created xsi:type="dcterms:W3CDTF">2014-06-05T00:32:34Z</dcterms:created>
  <dcterms:modified xsi:type="dcterms:W3CDTF">2014-06-23T23:13:31Z</dcterms:modified>
</cp:coreProperties>
</file>