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0"/>
  </p:notesMasterIdLst>
  <p:handoutMasterIdLst>
    <p:handoutMasterId r:id="rId41"/>
  </p:handoutMasterIdLst>
  <p:sldIdLst>
    <p:sldId id="274" r:id="rId2"/>
    <p:sldId id="361" r:id="rId3"/>
    <p:sldId id="526" r:id="rId4"/>
    <p:sldId id="321" r:id="rId5"/>
    <p:sldId id="530" r:id="rId6"/>
    <p:sldId id="534" r:id="rId7"/>
    <p:sldId id="386" r:id="rId8"/>
    <p:sldId id="381" r:id="rId9"/>
    <p:sldId id="540" r:id="rId10"/>
    <p:sldId id="485" r:id="rId11"/>
    <p:sldId id="810" r:id="rId12"/>
    <p:sldId id="475" r:id="rId13"/>
    <p:sldId id="700" r:id="rId14"/>
    <p:sldId id="474" r:id="rId15"/>
    <p:sldId id="516" r:id="rId16"/>
    <p:sldId id="551" r:id="rId17"/>
    <p:sldId id="517" r:id="rId18"/>
    <p:sldId id="811" r:id="rId19"/>
    <p:sldId id="701" r:id="rId20"/>
    <p:sldId id="760" r:id="rId21"/>
    <p:sldId id="682" r:id="rId22"/>
    <p:sldId id="791" r:id="rId23"/>
    <p:sldId id="704" r:id="rId24"/>
    <p:sldId id="762" r:id="rId25"/>
    <p:sldId id="709" r:id="rId26"/>
    <p:sldId id="769" r:id="rId27"/>
    <p:sldId id="710" r:id="rId28"/>
    <p:sldId id="692" r:id="rId29"/>
    <p:sldId id="820" r:id="rId30"/>
    <p:sldId id="822" r:id="rId31"/>
    <p:sldId id="713" r:id="rId32"/>
    <p:sldId id="714" r:id="rId33"/>
    <p:sldId id="571" r:id="rId34"/>
    <p:sldId id="809" r:id="rId35"/>
    <p:sldId id="817" r:id="rId36"/>
    <p:sldId id="819" r:id="rId37"/>
    <p:sldId id="707" r:id="rId38"/>
    <p:sldId id="740" r:id="rId39"/>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00"/>
    <a:srgbClr val="AFABAB"/>
    <a:srgbClr val="699FD2"/>
    <a:srgbClr val="F27A33"/>
    <a:srgbClr val="5A97D1"/>
    <a:srgbClr val="E8772A"/>
    <a:srgbClr val="70AE46"/>
    <a:srgbClr val="6EAE3F"/>
    <a:srgbClr val="82A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2" autoAdjust="0"/>
    <p:restoredTop sz="97553" autoAdjust="0"/>
  </p:normalViewPr>
  <p:slideViewPr>
    <p:cSldViewPr showGuides="1">
      <p:cViewPr varScale="1">
        <p:scale>
          <a:sx n="109" d="100"/>
          <a:sy n="109" d="100"/>
        </p:scale>
        <p:origin x="-172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1002" y="72"/>
      </p:cViewPr>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E3A320F2-0222-4F9A-9B4B-23861EA014DD}" type="datetime1">
              <a:rPr lang="en-US" smtClean="0"/>
              <a:t>6/23/14</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3636F2-AAAA-4996-B2C9-0909AC5494D8}" type="slidenum">
              <a:rPr lang="en-US" smtClean="0"/>
              <a:t>‹#›</a:t>
            </a:fld>
            <a:endParaRPr lang="en-US"/>
          </a:p>
        </p:txBody>
      </p:sp>
    </p:spTree>
    <p:extLst>
      <p:ext uri="{BB962C8B-B14F-4D97-AF65-F5344CB8AC3E}">
        <p14:creationId xmlns:p14="http://schemas.microsoft.com/office/powerpoint/2010/main" val="20086301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4F69DEF-4668-4BDD-8B02-8E33D3A0F21C}" type="datetime1">
              <a:rPr lang="en-US" smtClean="0"/>
              <a:t>6/23/14</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EF7F79D3-8C36-4CB5-B03B-F440DA7B71AF}" type="slidenum">
              <a:rPr lang="en-US" smtClean="0"/>
              <a:t>‹#›</a:t>
            </a:fld>
            <a:endParaRPr lang="en-US"/>
          </a:p>
        </p:txBody>
      </p:sp>
    </p:spTree>
    <p:extLst>
      <p:ext uri="{BB962C8B-B14F-4D97-AF65-F5344CB8AC3E}">
        <p14:creationId xmlns:p14="http://schemas.microsoft.com/office/powerpoint/2010/main" val="15848749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Hi, my name is </a:t>
            </a:r>
            <a:r>
              <a:rPr lang="en-US" altLang="ko-KR" sz="1200" kern="1200" dirty="0" err="1" smtClean="0">
                <a:solidFill>
                  <a:schemeClr val="tx1"/>
                </a:solidFill>
                <a:effectLst/>
                <a:latin typeface="+mn-lt"/>
                <a:ea typeface="+mn-ea"/>
                <a:cs typeface="+mn-cs"/>
              </a:rPr>
              <a:t>Yoongu</a:t>
            </a:r>
            <a:r>
              <a:rPr lang="en-US" altLang="ko-KR" sz="1200" kern="1200" dirty="0" smtClean="0">
                <a:solidFill>
                  <a:schemeClr val="tx1"/>
                </a:solidFill>
                <a:effectLst/>
                <a:latin typeface="+mn-lt"/>
                <a:ea typeface="+mn-ea"/>
                <a:cs typeface="+mn-cs"/>
              </a:rPr>
              <a:t> Kim. And today, I am presenting "Flipping Bits in Memory Without Accessing Them: An Experimental Study of DRAM Disturbance Errors." This is a work done in collaboration with my co-authors from Carnegie Mellon and Intel.</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a:t>
            </a:fld>
            <a:endParaRPr lang="en-US"/>
          </a:p>
        </p:txBody>
      </p:sp>
    </p:spTree>
    <p:extLst>
      <p:ext uri="{BB962C8B-B14F-4D97-AF65-F5344CB8AC3E}">
        <p14:creationId xmlns:p14="http://schemas.microsoft.com/office/powerpoint/2010/main" val="1230224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assembly code that behaves precisely in the manner that I just described. It first opens row X and fetches a </a:t>
            </a:r>
            <a:r>
              <a:rPr lang="en-US" baseline="0" dirty="0" err="1" smtClean="0"/>
              <a:t>cacheline</a:t>
            </a:r>
            <a:r>
              <a:rPr lang="en-US" baseline="0" dirty="0" smtClean="0"/>
              <a:t> into the processor. But since the next access is to a different row, the processor is forced to close row X before opening row Y. And from row Y, another </a:t>
            </a:r>
            <a:r>
              <a:rPr lang="en-US" baseline="0" dirty="0" err="1" smtClean="0"/>
              <a:t>cacheline</a:t>
            </a:r>
            <a:r>
              <a:rPr lang="en-US" baseline="0" dirty="0" smtClean="0"/>
              <a:t> is fetched. Subsequently, the two flush instructions evict the </a:t>
            </a:r>
            <a:r>
              <a:rPr lang="en-US" baseline="0" dirty="0" err="1" smtClean="0"/>
              <a:t>cachelines</a:t>
            </a:r>
            <a:r>
              <a:rPr lang="en-US" baseline="0" dirty="0" smtClean="0"/>
              <a:t> from the processor. Each iteration of the code toggles the two rows X and Y, and after many iterations, many errors appear in adjacent rows.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10</a:t>
            </a:fld>
            <a:endParaRPr lang="en-US"/>
          </a:p>
        </p:txBody>
      </p:sp>
    </p:spTree>
    <p:extLst>
      <p:ext uri="{BB962C8B-B14F-4D97-AF65-F5344CB8AC3E}">
        <p14:creationId xmlns:p14="http://schemas.microsoft.com/office/powerpoint/2010/main" val="38805152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executed the code on four different processors, all four of them yielded errors. Intel </a:t>
            </a:r>
            <a:r>
              <a:rPr lang="en-US" baseline="0" dirty="0" err="1" smtClean="0"/>
              <a:t>Haswell</a:t>
            </a:r>
            <a:r>
              <a:rPr lang="en-US" baseline="0" dirty="0" smtClean="0"/>
              <a:t> has the most errors, at 23 thousand, because it has the highest rate of accessing DRAM.</a:t>
            </a:r>
          </a:p>
          <a:p>
            <a:endParaRPr lang="en-US" baseline="0" dirty="0" smtClean="0"/>
          </a:p>
          <a:p>
            <a:r>
              <a:rPr lang="en-US" baseline="0" dirty="0" smtClean="0"/>
              <a:t>Later on, I’ll show that we can induce as many as ten million disturbance errors in a more controlled environment.</a:t>
            </a:r>
          </a:p>
          <a:p>
            <a:endParaRPr lang="en-US" baseline="0" dirty="0" smtClean="0"/>
          </a:p>
          <a:p>
            <a:r>
              <a:rPr lang="en-US" baseline="0" dirty="0" smtClean="0"/>
              <a:t>From this, we conclude that disturbance errors are a serious reliability issue.</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11</a:t>
            </a:fld>
            <a:endParaRPr lang="en-US"/>
          </a:p>
        </p:txBody>
      </p:sp>
    </p:spTree>
    <p:extLst>
      <p:ext uri="{BB962C8B-B14F-4D97-AF65-F5344CB8AC3E}">
        <p14:creationId xmlns:p14="http://schemas.microsoft.com/office/powerpoint/2010/main" val="30462935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addition, they have serious implications for security</a:t>
            </a:r>
          </a:p>
          <a:p>
            <a:endParaRPr lang="en-US" baseline="0" dirty="0" smtClean="0"/>
          </a:p>
          <a:p>
            <a:r>
              <a:rPr lang="en-US" baseline="0" dirty="0" smtClean="0"/>
              <a:t>When disturbance errors occur, they could breach memory protection. This is because an OS page fits inside a DRAM row. So an error in a different DRAM row means an error in a different OS page.</a:t>
            </a:r>
          </a:p>
          <a:p>
            <a:endParaRPr lang="en-US" baseline="0" dirty="0" smtClean="0"/>
          </a:p>
          <a:p>
            <a:r>
              <a:rPr lang="en-US" baseline="0" dirty="0" smtClean="0"/>
              <a:t>This opens up a vulnerability to disturbance attacks. Just by accessing its own page, a malicious program could corrupt pages belonging to another program.</a:t>
            </a:r>
          </a:p>
          <a:p>
            <a:endParaRPr lang="en-US" baseline="0" dirty="0" smtClean="0"/>
          </a:p>
          <a:p>
            <a:r>
              <a:rPr lang="en-US" baseline="0" dirty="0" smtClean="0"/>
              <a:t>And, as shown previously, we constructed a proof-of-concept using only user-level instructions.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12</a:t>
            </a:fld>
            <a:endParaRPr lang="en-US"/>
          </a:p>
        </p:txBody>
      </p:sp>
    </p:spTree>
    <p:extLst>
      <p:ext uri="{BB962C8B-B14F-4D97-AF65-F5344CB8AC3E}">
        <p14:creationId xmlns:p14="http://schemas.microsoft.com/office/powerpoint/2010/main" val="2410609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the errors occur? We see three possible causes.</a:t>
            </a:r>
          </a:p>
          <a:p>
            <a:endParaRPr lang="en-US" dirty="0" smtClean="0"/>
          </a:p>
          <a:p>
            <a:r>
              <a:rPr lang="en-US" dirty="0" smtClean="0"/>
              <a:t>First, there could electromagnetic</a:t>
            </a:r>
            <a:r>
              <a:rPr lang="en-US" baseline="0" dirty="0" smtClean="0"/>
              <a:t> coupling between adjacent </a:t>
            </a:r>
            <a:r>
              <a:rPr lang="en-US" baseline="0" dirty="0" err="1" smtClean="0"/>
              <a:t>wordlines</a:t>
            </a:r>
            <a:r>
              <a:rPr lang="en-US" baseline="0" dirty="0" smtClean="0"/>
              <a:t>. When the voltage of one is toggled, it could briefly increase the voltage of the other and facilitate the leakage of charge.</a:t>
            </a:r>
          </a:p>
          <a:p>
            <a:endParaRPr lang="en-US" baseline="0" dirty="0" smtClean="0"/>
          </a:p>
          <a:p>
            <a:r>
              <a:rPr lang="en-US" baseline="0" dirty="0" smtClean="0"/>
              <a:t>Two other possibilities are conductive bridges and hot-carrier injection.</a:t>
            </a:r>
          </a:p>
          <a:p>
            <a:endParaRPr lang="en-US" baseline="0" dirty="0" smtClean="0"/>
          </a:p>
          <a:p>
            <a:r>
              <a:rPr lang="en-US" baseline="0" dirty="0" smtClean="0"/>
              <a:t>At least one manufacturer confirmed that these three could play a role in the disturbance errors we see them today.</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13</a:t>
            </a:fld>
            <a:endParaRPr lang="en-US"/>
          </a:p>
        </p:txBody>
      </p:sp>
    </p:spTree>
    <p:extLst>
      <p:ext uri="{BB962C8B-B14F-4D97-AF65-F5344CB8AC3E}">
        <p14:creationId xmlns:p14="http://schemas.microsoft.com/office/powerpoint/2010/main" val="3096099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 will characterize the errors.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14</a:t>
            </a:fld>
            <a:endParaRPr lang="en-US"/>
          </a:p>
        </p:txBody>
      </p:sp>
    </p:spTree>
    <p:extLst>
      <p:ext uri="{BB962C8B-B14F-4D97-AF65-F5344CB8AC3E}">
        <p14:creationId xmlns:p14="http://schemas.microsoft.com/office/powerpoint/2010/main" val="26781278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high-level block diagram of our testing infrastructure.</a:t>
            </a:r>
          </a:p>
          <a:p>
            <a:endParaRPr lang="en-US" dirty="0" smtClean="0"/>
          </a:p>
          <a:p>
            <a:r>
              <a:rPr lang="en-US" dirty="0" smtClean="0"/>
              <a:t>We programmed an FPGA board with a </a:t>
            </a:r>
            <a:r>
              <a:rPr lang="en-US" dirty="0" err="1" smtClean="0"/>
              <a:t>PCIe</a:t>
            </a:r>
            <a:r>
              <a:rPr lang="en-US" baseline="0" dirty="0" smtClean="0"/>
              <a:t> module, a DRAM controller module, and a custom test engine. The FPGA is connected to a computer, from which we control the FPGAs using a custom software library.</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15</a:t>
            </a:fld>
            <a:endParaRPr lang="en-US"/>
          </a:p>
        </p:txBody>
      </p:sp>
    </p:spTree>
    <p:extLst>
      <p:ext uri="{BB962C8B-B14F-4D97-AF65-F5344CB8AC3E}">
        <p14:creationId xmlns:p14="http://schemas.microsoft.com/office/powerpoint/2010/main" val="1921364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photo of our infrastructure,</a:t>
            </a:r>
            <a:r>
              <a:rPr lang="en-US" baseline="0" dirty="0" smtClean="0"/>
              <a:t> that we built mostly from scratch.</a:t>
            </a:r>
            <a:endParaRPr lang="en-US" dirty="0" smtClean="0"/>
          </a:p>
          <a:p>
            <a:endParaRPr lang="en-US" dirty="0" smtClean="0"/>
          </a:p>
          <a:p>
            <a:r>
              <a:rPr lang="en-US" dirty="0" smtClean="0"/>
              <a:t>For</a:t>
            </a:r>
            <a:r>
              <a:rPr lang="en-US" baseline="0" dirty="0" smtClean="0"/>
              <a:t> higher throughput, we employ eight FPGAs, all of which are enclosed in thermally-regulated environment.</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16</a:t>
            </a:fld>
            <a:endParaRPr lang="en-US"/>
          </a:p>
        </p:txBody>
      </p:sp>
    </p:spTree>
    <p:extLst>
      <p:ext uri="{BB962C8B-B14F-4D97-AF65-F5344CB8AC3E}">
        <p14:creationId xmlns:p14="http://schemas.microsoft.com/office/powerpoint/2010/main" val="193515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tested 129 DRAM modules from thee manufacturers: company</a:t>
            </a:r>
            <a:r>
              <a:rPr lang="en-US" baseline="0" dirty="0" smtClean="0"/>
              <a:t> A, B, and C.</a:t>
            </a:r>
          </a:p>
          <a:p>
            <a:endParaRPr lang="en-US" baseline="0" dirty="0" smtClean="0"/>
          </a:p>
          <a:p>
            <a:r>
              <a:rPr lang="en-US" baseline="0" dirty="0" smtClean="0"/>
              <a:t>Their manufacture date ranges from 2008 to 2014. And their capacity ranges from half a gigabyte to two gigabytes.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17</a:t>
            </a:fld>
            <a:endParaRPr lang="en-US"/>
          </a:p>
        </p:txBody>
      </p:sp>
    </p:spTree>
    <p:extLst>
      <p:ext uri="{BB962C8B-B14F-4D97-AF65-F5344CB8AC3E}">
        <p14:creationId xmlns:p14="http://schemas.microsoft.com/office/powerpoint/2010/main" val="2560806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will present the characterization</a:t>
            </a:r>
            <a:r>
              <a:rPr lang="en-US" baseline="0" dirty="0" smtClean="0"/>
              <a:t> results, one-by-one.</a:t>
            </a:r>
          </a:p>
          <a:p>
            <a:endParaRPr lang="en-US" baseline="0" dirty="0" smtClean="0"/>
          </a:p>
          <a:p>
            <a:r>
              <a:rPr lang="en-US" baseline="0" dirty="0" smtClean="0"/>
              <a:t>First, I show that most modules are at risk. Second, I show the number of errors in a module as a function of the manufacture date. Third, I show that the errors are symptomatic of charge loss. Fourth, I show that an aggressor induces errors in adjacent rows. Fifth, I show several sensitivity studies. And, finally, I briefly describe other results in the paper. </a:t>
            </a: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18</a:t>
            </a:fld>
            <a:endParaRPr lang="en-US"/>
          </a:p>
        </p:txBody>
      </p:sp>
    </p:spTree>
    <p:extLst>
      <p:ext uri="{BB962C8B-B14F-4D97-AF65-F5344CB8AC3E}">
        <p14:creationId xmlns:p14="http://schemas.microsoft.com/office/powerpoint/2010/main" val="23679908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all three manufacturers, we were able to induce errors in more than 80% of their modules. And, for some modules, we were able to induce as many as ten million errors. From this, we conclude that most modules are at risk.</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19</a:t>
            </a:fld>
            <a:endParaRPr lang="en-US"/>
          </a:p>
        </p:txBody>
      </p:sp>
    </p:spTree>
    <p:extLst>
      <p:ext uri="{BB962C8B-B14F-4D97-AF65-F5344CB8AC3E}">
        <p14:creationId xmlns:p14="http://schemas.microsoft.com/office/powerpoint/2010/main" val="3098075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ko-KR" sz="1200" kern="1200" dirty="0" smtClean="0">
                <a:solidFill>
                  <a:schemeClr val="tx1"/>
                </a:solidFill>
                <a:effectLst/>
                <a:latin typeface="+mn-lt"/>
                <a:ea typeface="+mn-ea"/>
                <a:cs typeface="+mn-cs"/>
              </a:rPr>
              <a:t>A DRAM chip consists of multiple rows of cells,</a:t>
            </a:r>
            <a:r>
              <a:rPr lang="en-US" altLang="ko-KR" sz="1200" kern="1200" baseline="0" dirty="0" smtClean="0">
                <a:solidFill>
                  <a:schemeClr val="tx1"/>
                </a:solidFill>
                <a:effectLst/>
                <a:latin typeface="+mn-lt"/>
                <a:ea typeface="+mn-ea"/>
                <a:cs typeface="+mn-cs"/>
              </a:rPr>
              <a:t> where</a:t>
            </a:r>
            <a:r>
              <a:rPr lang="en-US" altLang="ko-KR" sz="1200" kern="1200" dirty="0" smtClean="0">
                <a:solidFill>
                  <a:schemeClr val="tx1"/>
                </a:solidFill>
                <a:effectLst/>
                <a:latin typeface="+mn-lt"/>
                <a:ea typeface="+mn-ea"/>
                <a:cs typeface="+mn-cs"/>
              </a:rPr>
              <a:t> each row is associated with a wire called the </a:t>
            </a:r>
            <a:r>
              <a:rPr lang="en-US" altLang="ko-KR" sz="1200" kern="1200" dirty="0" err="1" smtClean="0">
                <a:solidFill>
                  <a:schemeClr val="tx1"/>
                </a:solidFill>
                <a:effectLst/>
                <a:latin typeface="+mn-lt"/>
                <a:ea typeface="+mn-ea"/>
                <a:cs typeface="+mn-cs"/>
              </a:rPr>
              <a:t>wordline</a:t>
            </a:r>
            <a:r>
              <a:rPr lang="en-US" altLang="ko-KR" sz="1200" kern="1200" dirty="0" smtClean="0">
                <a:solidFill>
                  <a:schemeClr val="tx1"/>
                </a:solidFill>
                <a:effectLst/>
                <a:latin typeface="+mn-lt"/>
                <a:ea typeface="+mn-ea"/>
                <a:cs typeface="+mn-cs"/>
              </a:rPr>
              <a:t>. To access a row, the </a:t>
            </a:r>
            <a:r>
              <a:rPr lang="en-US" altLang="ko-KR" sz="1200" kern="1200" dirty="0" err="1" smtClean="0">
                <a:solidFill>
                  <a:schemeClr val="tx1"/>
                </a:solidFill>
                <a:effectLst/>
                <a:latin typeface="+mn-lt"/>
                <a:ea typeface="+mn-ea"/>
                <a:cs typeface="+mn-cs"/>
              </a:rPr>
              <a:t>wordline</a:t>
            </a:r>
            <a:r>
              <a:rPr lang="en-US" altLang="ko-KR" sz="1200" kern="1200" dirty="0" smtClean="0">
                <a:solidFill>
                  <a:schemeClr val="tx1"/>
                </a:solidFill>
                <a:effectLst/>
                <a:latin typeface="+mn-lt"/>
                <a:ea typeface="+mn-ea"/>
                <a:cs typeface="+mn-cs"/>
              </a:rPr>
              <a:t> voltage must be increased, thereby opening the row. After accessing the row, the </a:t>
            </a:r>
            <a:r>
              <a:rPr lang="en-US" altLang="ko-KR" sz="1200" kern="1200" dirty="0" err="1" smtClean="0">
                <a:solidFill>
                  <a:schemeClr val="tx1"/>
                </a:solidFill>
                <a:effectLst/>
                <a:latin typeface="+mn-lt"/>
                <a:ea typeface="+mn-ea"/>
                <a:cs typeface="+mn-cs"/>
              </a:rPr>
              <a:t>wordline</a:t>
            </a:r>
            <a:r>
              <a:rPr lang="en-US" altLang="ko-KR" sz="1200" kern="1200" dirty="0" smtClean="0">
                <a:solidFill>
                  <a:schemeClr val="tx1"/>
                </a:solidFill>
                <a:effectLst/>
                <a:latin typeface="+mn-lt"/>
                <a:ea typeface="+mn-ea"/>
                <a:cs typeface="+mn-cs"/>
              </a:rPr>
              <a:t> voltage is decreased, thereby closing the row. But if we repeat this procedure, on the same row, over, and over again, we observed that some cells in adjacent rows lose their data. We refer to the row being accessed as the aggressor, and the rows having errors as its victims. In other words,</a:t>
            </a:r>
            <a:r>
              <a:rPr lang="en-US" altLang="ko-KR" sz="1200" kern="1200" baseline="0" dirty="0" smtClean="0">
                <a:solidFill>
                  <a:schemeClr val="tx1"/>
                </a:solidFill>
                <a:effectLst/>
                <a:latin typeface="+mn-lt"/>
                <a:ea typeface="+mn-ea"/>
                <a:cs typeface="+mn-cs"/>
              </a:rPr>
              <a:t> </a:t>
            </a:r>
            <a:r>
              <a:rPr lang="en-US" altLang="ko-KR" sz="1200" kern="1200" dirty="0" smtClean="0">
                <a:solidFill>
                  <a:schemeClr val="tx1"/>
                </a:solidFill>
                <a:effectLst/>
                <a:latin typeface="+mn-lt"/>
                <a:ea typeface="+mn-ea"/>
                <a:cs typeface="+mn-cs"/>
              </a:rPr>
              <a:t>repeatedly opening and closing a row induces disturbance errors in adjacent rows.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a:t>
            </a:fld>
            <a:endParaRPr lang="en-US"/>
          </a:p>
        </p:txBody>
      </p:sp>
    </p:spTree>
    <p:extLst>
      <p:ext uri="{BB962C8B-B14F-4D97-AF65-F5344CB8AC3E}">
        <p14:creationId xmlns:p14="http://schemas.microsoft.com/office/powerpoint/2010/main" val="1269801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the x-axis is</a:t>
            </a:r>
            <a:r>
              <a:rPr lang="en-US" baseline="0" dirty="0" smtClean="0"/>
              <a:t> the module manufacture date. And the y-axis is the number of errors in a module, normalized to one billion cells. In 2008 and 2009, there are no errors. But, in 2010, we first start to see errors in C modules. After 2010, the errors start to proliferate. For A and B modules, we first start to see errors in 2011. In particular, all modules from 2012 and 2013 are vulnerable.</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20</a:t>
            </a:fld>
            <a:endParaRPr lang="en-US"/>
          </a:p>
        </p:txBody>
      </p:sp>
    </p:spTree>
    <p:extLst>
      <p:ext uri="{BB962C8B-B14F-4D97-AF65-F5344CB8AC3E}">
        <p14:creationId xmlns:p14="http://schemas.microsoft.com/office/powerpoint/2010/main" val="4200664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Depending on which way a</a:t>
            </a:r>
            <a:r>
              <a:rPr lang="en-US" baseline="0" dirty="0" smtClean="0"/>
              <a:t> bit flips, there are two types of errors: one to zero and zero to one. However, we observed that a given cell suffers from only type of error.</a:t>
            </a:r>
          </a:p>
          <a:p>
            <a:endParaRPr lang="en-US" baseline="0" dirty="0" smtClean="0"/>
          </a:p>
          <a:p>
            <a:r>
              <a:rPr lang="en-US" baseline="0" dirty="0" smtClean="0"/>
              <a:t>This is closely related to an intrinsic property of DRAM cells called orientation. There are two types of DRAM cells. True cells use the charged state to represent a data of ‘1’, whereas anti cells use the charged state to represent a data of ‘0’. And it is entirely up to the manufacturers to decide which types of cells they implement.</a:t>
            </a:r>
          </a:p>
          <a:p>
            <a:endParaRPr lang="en-US" baseline="0" dirty="0" smtClean="0"/>
          </a:p>
          <a:p>
            <a:r>
              <a:rPr lang="en-US" baseline="0" dirty="0" smtClean="0"/>
              <a:t>We found that true-cells have only one to zero errors, and that anti-cells have only zero to one errors. From this, we conclude that the errors are manifestations of charge loss.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21</a:t>
            </a:fld>
            <a:endParaRPr lang="en-US"/>
          </a:p>
        </p:txBody>
      </p:sp>
    </p:spTree>
    <p:extLst>
      <p:ext uri="{BB962C8B-B14F-4D97-AF65-F5344CB8AC3E}">
        <p14:creationId xmlns:p14="http://schemas.microsoft.com/office/powerpoint/2010/main" val="1950026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the x-axis is</a:t>
            </a:r>
            <a:r>
              <a:rPr lang="en-US" baseline="0" dirty="0" smtClean="0"/>
              <a:t> the</a:t>
            </a:r>
            <a:r>
              <a:rPr lang="en-US" dirty="0" smtClean="0"/>
              <a:t> row-address difference</a:t>
            </a:r>
            <a:r>
              <a:rPr lang="en-US" baseline="0" dirty="0" smtClean="0"/>
              <a:t> between an aggressor and its victims. And the y-axis is the number of victim-aggressor pairs that correspond to the row-address difference. For all three modules, we see strong peaks at plus/minus 1. This implies that aggressors and victims have consecutive row-addresses, in other words, they are adjacent.</a:t>
            </a:r>
          </a:p>
          <a:p>
            <a:endParaRPr lang="en-US" baseline="0" dirty="0" smtClean="0"/>
          </a:p>
          <a:p>
            <a:r>
              <a:rPr lang="en-US" baseline="0" dirty="0" smtClean="0"/>
              <a:t>However, the figure also shows some victims that are not adjacent to the aggressor. We believe this could be caused by two reasons. First, depending on the mapping, two rows that are physically adjacent within the DRAM chip may not have consecutive row-addresses. Second, fault rows are often re-mapped to spare rows that may reside on a different portion of the DRAM chip.</a:t>
            </a:r>
          </a:p>
          <a:p>
            <a:endParaRPr lang="en-US" baseline="0" dirty="0" smtClean="0"/>
          </a:p>
          <a:p>
            <a:r>
              <a:rPr lang="en-US" baseline="0" dirty="0" smtClean="0"/>
              <a:t>Nevertheless, we conclude that the vast majority of aggressors &amp; victims are adjacent.</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22</a:t>
            </a:fld>
            <a:endParaRPr lang="en-US"/>
          </a:p>
        </p:txBody>
      </p:sp>
    </p:spTree>
    <p:extLst>
      <p:ext uri="{BB962C8B-B14F-4D97-AF65-F5344CB8AC3E}">
        <p14:creationId xmlns:p14="http://schemas.microsoft.com/office/powerpoint/2010/main" val="4368372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a:t>
            </a:r>
            <a:r>
              <a:rPr lang="en-US" baseline="0" dirty="0" smtClean="0"/>
              <a:t> the sensitivity of the errors to different test parameters. For each module, we tested their rows one-by-one. And for each row, we first initialize the module with a data-pattern. Then, we opened and closed the row repeatedly, while also refreshing the module periodically. In the end, we read out the module to find the errors.</a:t>
            </a:r>
          </a:p>
          <a:p>
            <a:endParaRPr lang="en-US" baseline="0" dirty="0" smtClean="0"/>
          </a:p>
          <a:p>
            <a:r>
              <a:rPr lang="en-US" baseline="0" dirty="0" smtClean="0"/>
              <a:t>In this context, there are three different test parameters. First, the access-interval determines how quickly the row is opened and closed. Second, the refresh-interval determines how long the access-pattern is sustained for. Third, the data-pattern determines the initial state of the module.</a:t>
            </a:r>
          </a:p>
          <a:p>
            <a:endParaRPr lang="en-US" baseline="0" dirty="0" smtClean="0"/>
          </a:p>
          <a:p>
            <a:r>
              <a:rPr lang="en-US" dirty="0" smtClean="0"/>
              <a:t>Now let’s take a look at the effect of varying the first test parameter: the access-interval.</a:t>
            </a:r>
          </a:p>
        </p:txBody>
      </p:sp>
      <p:sp>
        <p:nvSpPr>
          <p:cNvPr id="4" name="Slide Number Placeholder 3"/>
          <p:cNvSpPr>
            <a:spLocks noGrp="1"/>
          </p:cNvSpPr>
          <p:nvPr>
            <p:ph type="sldNum" sz="quarter" idx="10"/>
          </p:nvPr>
        </p:nvSpPr>
        <p:spPr/>
        <p:txBody>
          <a:bodyPr/>
          <a:lstStyle/>
          <a:p>
            <a:fld id="{EF7F79D3-8C36-4CB5-B03B-F440DA7B71AF}" type="slidenum">
              <a:rPr lang="en-US" smtClean="0"/>
              <a:t>23</a:t>
            </a:fld>
            <a:endParaRPr lang="en-US"/>
          </a:p>
        </p:txBody>
      </p:sp>
    </p:spTree>
    <p:extLst>
      <p:ext uri="{BB962C8B-B14F-4D97-AF65-F5344CB8AC3E}">
        <p14:creationId xmlns:p14="http://schemas.microsoft.com/office/powerpoint/2010/main" val="3924757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the x-axis</a:t>
            </a:r>
            <a:r>
              <a:rPr lang="en-US" baseline="0" dirty="0" smtClean="0"/>
              <a:t> is the interval at which we access the aggressor. And the y-axis is the number of errors. To comply with the DRAM standard, we employ a default value of 55ns in our experiments. However, as we increase the access-interval, we see that the number of errors decreases. In particular, at 500ns, there are no errors for all three modules.</a:t>
            </a:r>
          </a:p>
          <a:p>
            <a:endParaRPr lang="en-US" baseline="0" dirty="0" smtClean="0"/>
          </a:p>
          <a:p>
            <a:r>
              <a:rPr lang="en-US" baseline="0" dirty="0" smtClean="0"/>
              <a:t>From this, we conclude that less frequent accesses induce fewer errors.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24</a:t>
            </a:fld>
            <a:endParaRPr lang="en-US"/>
          </a:p>
        </p:txBody>
      </p:sp>
    </p:spTree>
    <p:extLst>
      <p:ext uri="{BB962C8B-B14F-4D97-AF65-F5344CB8AC3E}">
        <p14:creationId xmlns:p14="http://schemas.microsoft.com/office/powerpoint/2010/main" val="13634242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let’s take a look at the effect of varying the second test parameter: the refresh-interval.</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25</a:t>
            </a:fld>
            <a:endParaRPr lang="en-US"/>
          </a:p>
        </p:txBody>
      </p:sp>
    </p:spTree>
    <p:extLst>
      <p:ext uri="{BB962C8B-B14F-4D97-AF65-F5344CB8AC3E}">
        <p14:creationId xmlns:p14="http://schemas.microsoft.com/office/powerpoint/2010/main" val="1781961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figure, the x-axis</a:t>
            </a:r>
            <a:r>
              <a:rPr lang="en-US" baseline="0" dirty="0" smtClean="0"/>
              <a:t> is the refresh-interval. And the y-axis is the number of errors. To comply with the DRAM standard, we employ a default value of 64ms in our experiments. However, as we decrease the refresh-interval, we see that the number of errors decreases. In particular, when the refresh is shortened by 7x, there are no errors for all three modules.</a:t>
            </a:r>
          </a:p>
          <a:p>
            <a:endParaRPr lang="en-US" baseline="0" dirty="0" smtClean="0"/>
          </a:p>
          <a:p>
            <a:r>
              <a:rPr lang="en-US" baseline="0" dirty="0" smtClean="0"/>
              <a:t>From this, we conclude that more frequent accesses induce fewer errors.</a:t>
            </a:r>
            <a:endParaRPr lang="en-US" dirty="0" smtClean="0"/>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26</a:t>
            </a:fld>
            <a:endParaRPr lang="en-US"/>
          </a:p>
        </p:txBody>
      </p:sp>
    </p:spTree>
    <p:extLst>
      <p:ext uri="{BB962C8B-B14F-4D97-AF65-F5344CB8AC3E}">
        <p14:creationId xmlns:p14="http://schemas.microsoft.com/office/powerpoint/2010/main" val="1876260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Now let’s take a look at the effect of varying the third test parameter: the data-pattern.</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27</a:t>
            </a:fld>
            <a:endParaRPr lang="en-US"/>
          </a:p>
        </p:txBody>
      </p:sp>
    </p:spTree>
    <p:extLst>
      <p:ext uri="{BB962C8B-B14F-4D97-AF65-F5344CB8AC3E}">
        <p14:creationId xmlns:p14="http://schemas.microsoft.com/office/powerpoint/2010/main" val="34394223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tested the modules with four different data-patterns:</a:t>
            </a:r>
            <a:r>
              <a:rPr lang="en-US" baseline="0" dirty="0" smtClean="0"/>
              <a:t> Solid, inverse Solid, </a:t>
            </a:r>
            <a:r>
              <a:rPr lang="en-US" baseline="0" dirty="0" err="1" smtClean="0"/>
              <a:t>RowStripe</a:t>
            </a:r>
            <a:r>
              <a:rPr lang="en-US" baseline="0" dirty="0" smtClean="0"/>
              <a:t>, and inverse </a:t>
            </a:r>
            <a:r>
              <a:rPr lang="en-US" baseline="0" dirty="0" err="1" smtClean="0"/>
              <a:t>RowStripe</a:t>
            </a:r>
            <a:r>
              <a:rPr lang="en-US" baseline="0" dirty="0" smtClean="0"/>
              <a:t>. Solid and inverse Solid give us full coverage since each cell is tested with both 1s and 0s. And the same applies to </a:t>
            </a:r>
            <a:r>
              <a:rPr lang="en-US" baseline="0" dirty="0" err="1" smtClean="0"/>
              <a:t>RowStripe</a:t>
            </a:r>
            <a:r>
              <a:rPr lang="en-US" baseline="0" dirty="0" smtClean="0"/>
              <a:t> and its inverse.</a:t>
            </a:r>
          </a:p>
          <a:p>
            <a:endParaRPr lang="en-US" baseline="0" dirty="0" smtClean="0"/>
          </a:p>
          <a:p>
            <a:r>
              <a:rPr lang="en-US" baseline="0" dirty="0" smtClean="0"/>
              <a:t>However, we found that the </a:t>
            </a:r>
            <a:r>
              <a:rPr lang="en-US" baseline="0" dirty="0" err="1" smtClean="0"/>
              <a:t>rowstripe</a:t>
            </a:r>
            <a:r>
              <a:rPr lang="en-US" baseline="0" dirty="0" smtClean="0"/>
              <a:t> pattern had 10 times as more errors than the solid pattern. We also tested many other data-patterns, including random, but found </a:t>
            </a:r>
            <a:r>
              <a:rPr lang="en-US" baseline="0" dirty="0" err="1" smtClean="0"/>
              <a:t>RowStripe</a:t>
            </a:r>
            <a:r>
              <a:rPr lang="en-US" baseline="0" dirty="0" smtClean="0"/>
              <a:t> to induce the most errors.</a:t>
            </a:r>
          </a:p>
          <a:p>
            <a:endParaRPr lang="en-US" baseline="0" dirty="0" smtClean="0"/>
          </a:p>
          <a:p>
            <a:r>
              <a:rPr lang="en-US" baseline="0" dirty="0" smtClean="0"/>
              <a:t>Therefore, we conclude that errors are affected by data stored in other cells due to differences in coupling effects between the cells.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28</a:t>
            </a:fld>
            <a:endParaRPr lang="en-US"/>
          </a:p>
        </p:txBody>
      </p:sp>
    </p:spTree>
    <p:extLst>
      <p:ext uri="{BB962C8B-B14F-4D97-AF65-F5344CB8AC3E}">
        <p14:creationId xmlns:p14="http://schemas.microsoft.com/office/powerpoint/2010/main" val="1852416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what we learned from the sensitivity studies,</a:t>
            </a:r>
            <a:r>
              <a:rPr lang="en-US" baseline="0" dirty="0" smtClean="0"/>
              <a:t> there are two naive solutions that immediately present themselves.</a:t>
            </a:r>
          </a:p>
          <a:p>
            <a:endParaRPr lang="en-US" baseline="0" dirty="0" smtClean="0"/>
          </a:p>
          <a:p>
            <a:r>
              <a:rPr lang="en-US" baseline="0" dirty="0" smtClean="0"/>
              <a:t>First, we can throttle accesses to the same row. If the access-interval is greater than 500ns, I showed how errors are not induced. We can achieve the same effect by limiting the maximum number of accesses to the same row to be less than 128K, within a refresh interval.</a:t>
            </a:r>
          </a:p>
          <a:p>
            <a:endParaRPr lang="en-US" baseline="0" dirty="0" smtClean="0"/>
          </a:p>
          <a:p>
            <a:r>
              <a:rPr lang="en-US" baseline="0" dirty="0" smtClean="0"/>
              <a:t>Second, we can refresh the module more frequently. If the refresh-interval is shortened by 7x, I showed how errors can be prevented.</a:t>
            </a:r>
          </a:p>
          <a:p>
            <a:endParaRPr lang="en-US" baseline="0" dirty="0" smtClean="0"/>
          </a:p>
          <a:p>
            <a:r>
              <a:rPr lang="en-US" baseline="0" dirty="0" smtClean="0"/>
              <a:t>However, both naive solutions introduce significant overhead in both performance and power. Later on, I will propose a much more efficient solution.</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29</a:t>
            </a:fld>
            <a:endParaRPr lang="en-US"/>
          </a:p>
        </p:txBody>
      </p:sp>
    </p:spTree>
    <p:extLst>
      <p:ext uri="{BB962C8B-B14F-4D97-AF65-F5344CB8AC3E}">
        <p14:creationId xmlns:p14="http://schemas.microsoft.com/office/powerpoint/2010/main" val="1369669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sz="1200" kern="1200" dirty="0" smtClean="0">
                <a:solidFill>
                  <a:schemeClr val="tx1"/>
                </a:solidFill>
                <a:effectLst/>
                <a:latin typeface="+mn-lt"/>
                <a:ea typeface="+mn-ea"/>
                <a:cs typeface="+mn-cs"/>
              </a:rPr>
              <a:t>Here is a quick summary of our paper.</a:t>
            </a:r>
            <a:endParaRPr lang="en-US" sz="1200" kern="1200" dirty="0" smtClean="0">
              <a:solidFill>
                <a:schemeClr val="tx1"/>
              </a:solidFill>
              <a:effectLst/>
              <a:latin typeface="+mn-lt"/>
              <a:ea typeface="+mn-ea"/>
              <a:cs typeface="+mn-cs"/>
            </a:endParaRPr>
          </a:p>
          <a:p>
            <a:r>
              <a:rPr lang="ko-KR" alt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altLang="ko-KR" sz="1200" kern="1200" dirty="0" smtClean="0">
                <a:solidFill>
                  <a:schemeClr val="tx1"/>
                </a:solidFill>
                <a:effectLst/>
                <a:latin typeface="+mn-lt"/>
                <a:ea typeface="+mn-ea"/>
                <a:cs typeface="+mn-cs"/>
              </a:rPr>
              <a:t>First, we expose the existence, and the prevalence, of disturbance errors in DRAM chips of today. Among 129</a:t>
            </a:r>
            <a:r>
              <a:rPr lang="en-US" altLang="ko-KR" sz="1200" kern="1200" baseline="0" dirty="0" smtClean="0">
                <a:solidFill>
                  <a:schemeClr val="tx1"/>
                </a:solidFill>
                <a:effectLst/>
                <a:latin typeface="+mn-lt"/>
                <a:ea typeface="+mn-ea"/>
                <a:cs typeface="+mn-cs"/>
              </a:rPr>
              <a:t> DRAM </a:t>
            </a:r>
            <a:r>
              <a:rPr lang="en-US" altLang="ko-KR" sz="1200" kern="1200" dirty="0" smtClean="0">
                <a:solidFill>
                  <a:schemeClr val="tx1"/>
                </a:solidFill>
                <a:effectLst/>
                <a:latin typeface="+mn-lt"/>
                <a:ea typeface="+mn-ea"/>
                <a:cs typeface="+mn-cs"/>
              </a:rPr>
              <a:t>modules that we tested, we were able to induce errors in 110 modules,</a:t>
            </a:r>
            <a:r>
              <a:rPr lang="en-US" altLang="ko-KR" sz="1200" kern="1200" baseline="0" dirty="0" smtClean="0">
                <a:solidFill>
                  <a:schemeClr val="tx1"/>
                </a:solidFill>
                <a:effectLst/>
                <a:latin typeface="+mn-lt"/>
                <a:ea typeface="+mn-ea"/>
                <a:cs typeface="+mn-cs"/>
              </a:rPr>
              <a:t> all of which were manufactured in 2010 or later.</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Second, we characterize the cause and symptoms of disturbance errors. When a row is repeatedly toggled, we show that it accelerates the leakage of charge in adjacent rows, through a coupling effect between the rows.</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Third, we prevent errors using a system-level approach. Each time a row is opened and closed, our idea is to refresh the charge stored in the adjacent rows with a low probability, thereby offsetting the leakage effect of disturbance.</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a:t>
            </a:fld>
            <a:endParaRPr lang="en-US"/>
          </a:p>
        </p:txBody>
      </p:sp>
    </p:spTree>
    <p:extLst>
      <p:ext uri="{BB962C8B-B14F-4D97-AF65-F5344CB8AC3E}">
        <p14:creationId xmlns:p14="http://schemas.microsoft.com/office/powerpoint/2010/main" val="20226417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I have presented</a:t>
            </a:r>
            <a:r>
              <a:rPr lang="en-US" baseline="0" dirty="0" smtClean="0"/>
              <a:t> the five major characterization results, I will go on to describe briefly several other results we have in the paper.</a:t>
            </a:r>
            <a:endParaRPr lang="en-US" dirty="0" smtClean="0"/>
          </a:p>
        </p:txBody>
      </p:sp>
      <p:sp>
        <p:nvSpPr>
          <p:cNvPr id="4" name="Slide Number Placeholder 3"/>
          <p:cNvSpPr>
            <a:spLocks noGrp="1"/>
          </p:cNvSpPr>
          <p:nvPr>
            <p:ph type="sldNum" sz="quarter" idx="10"/>
          </p:nvPr>
        </p:nvSpPr>
        <p:spPr/>
        <p:txBody>
          <a:bodyPr/>
          <a:lstStyle/>
          <a:p>
            <a:fld id="{EF7F79D3-8C36-4CB5-B03B-F440DA7B71AF}" type="slidenum">
              <a:rPr lang="en-US" smtClean="0"/>
              <a:t>30</a:t>
            </a:fld>
            <a:endParaRPr lang="en-US"/>
          </a:p>
        </p:txBody>
      </p:sp>
    </p:spTree>
    <p:extLst>
      <p:ext uri="{BB962C8B-B14F-4D97-AF65-F5344CB8AC3E}">
        <p14:creationId xmlns:p14="http://schemas.microsoft.com/office/powerpoint/2010/main" val="16689993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show that victim cells are not weak cells, which are cells that are inherently leaky. According to our experiments, we saw almost no overlap between them.</a:t>
            </a:r>
          </a:p>
          <a:p>
            <a:endParaRPr lang="en-US" baseline="0" dirty="0" smtClean="0"/>
          </a:p>
          <a:p>
            <a:r>
              <a:rPr lang="en-US" baseline="0" dirty="0" smtClean="0"/>
              <a:t>Second, we show that errors are not strongly affected by temperature. In all of the tests so far, we set the temperature to 50 degrees Celsius. But even when we changed the temperature by 20 degrees, the number of errors changed by less than 15 percent.</a:t>
            </a:r>
          </a:p>
          <a:p>
            <a:endParaRPr lang="en-US" baseline="0" dirty="0" smtClean="0"/>
          </a:p>
          <a:p>
            <a:r>
              <a:rPr lang="en-US" baseline="0" dirty="0" smtClean="0"/>
              <a:t>Third, we show that errors are repeatable. Across ten iterations of testing, more than 70% of victim cells had errors in every iteration.</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31</a:t>
            </a:fld>
            <a:endParaRPr lang="en-US"/>
          </a:p>
        </p:txBody>
      </p:sp>
    </p:spTree>
    <p:extLst>
      <p:ext uri="{BB962C8B-B14F-4D97-AF65-F5344CB8AC3E}">
        <p14:creationId xmlns:p14="http://schemas.microsoft.com/office/powerpoint/2010/main" val="25552716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Fourth, we show that there</a:t>
            </a:r>
            <a:r>
              <a:rPr lang="en-US" baseline="0" dirty="0" smtClean="0"/>
              <a:t> are as many as four errors per </a:t>
            </a:r>
            <a:r>
              <a:rPr lang="en-US" baseline="0" dirty="0" err="1" smtClean="0"/>
              <a:t>cacheline</a:t>
            </a:r>
            <a:r>
              <a:rPr lang="en-US" baseline="0" dirty="0" smtClean="0"/>
              <a:t>. From this, we conclude that simple ECC schemes (for example, SECDED) cannot prevent all errors.</a:t>
            </a:r>
          </a:p>
          <a:p>
            <a:endParaRPr lang="en-US" baseline="0" dirty="0" smtClean="0"/>
          </a:p>
          <a:p>
            <a:r>
              <a:rPr lang="en-US" baseline="0" dirty="0" smtClean="0"/>
              <a:t>Fifth, we show that the number of cells &amp; rows affected by an aggressor can be as high as 110 or 9, respectively.</a:t>
            </a:r>
          </a:p>
          <a:p>
            <a:endParaRPr lang="en-US" baseline="0" dirty="0" smtClean="0"/>
          </a:p>
          <a:p>
            <a:r>
              <a:rPr lang="en-US" baseline="0" dirty="0" smtClean="0"/>
              <a:t>Lastly, we show that a very small fraction of victim cells experience an error when either one of the aggressors is toggled.</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32</a:t>
            </a:fld>
            <a:endParaRPr lang="en-US"/>
          </a:p>
        </p:txBody>
      </p:sp>
    </p:spTree>
    <p:extLst>
      <p:ext uri="{BB962C8B-B14F-4D97-AF65-F5344CB8AC3E}">
        <p14:creationId xmlns:p14="http://schemas.microsoft.com/office/powerpoint/2010/main" val="17818552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present solutions.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33</a:t>
            </a:fld>
            <a:endParaRPr lang="en-US"/>
          </a:p>
        </p:txBody>
      </p:sp>
    </p:spTree>
    <p:extLst>
      <p:ext uri="{BB962C8B-B14F-4D97-AF65-F5344CB8AC3E}">
        <p14:creationId xmlns:p14="http://schemas.microsoft.com/office/powerpoint/2010/main" val="36324943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a:t>
            </a:r>
            <a:r>
              <a:rPr lang="en-US" baseline="0" dirty="0" smtClean="0"/>
              <a:t> a list of four potential solutions to disturbance errors: making better DRAM chips, refreshing more frequently, employing sophisticated ECC schemes, and using hardware counters to track the number of accesses to different rows.</a:t>
            </a:r>
          </a:p>
          <a:p>
            <a:endParaRPr lang="en-US" baseline="0" dirty="0" smtClean="0"/>
          </a:p>
          <a:p>
            <a:r>
              <a:rPr lang="en-US" baseline="0" dirty="0" smtClean="0"/>
              <a:t>However, all of these solutions incur a large overhead in terms cost, power, performance, and/or complexity.</a:t>
            </a:r>
          </a:p>
        </p:txBody>
      </p:sp>
      <p:sp>
        <p:nvSpPr>
          <p:cNvPr id="4" name="Slide Number Placeholder 3"/>
          <p:cNvSpPr>
            <a:spLocks noGrp="1"/>
          </p:cNvSpPr>
          <p:nvPr>
            <p:ph type="sldNum" sz="quarter" idx="10"/>
          </p:nvPr>
        </p:nvSpPr>
        <p:spPr/>
        <p:txBody>
          <a:bodyPr/>
          <a:lstStyle/>
          <a:p>
            <a:fld id="{EF7F79D3-8C36-4CB5-B03B-F440DA7B71AF}" type="slidenum">
              <a:rPr lang="en-US" smtClean="0"/>
              <a:t>34</a:t>
            </a:fld>
            <a:endParaRPr lang="en-US"/>
          </a:p>
        </p:txBody>
      </p:sp>
    </p:spTree>
    <p:extLst>
      <p:ext uri="{BB962C8B-B14F-4D97-AF65-F5344CB8AC3E}">
        <p14:creationId xmlns:p14="http://schemas.microsoft.com/office/powerpoint/2010/main" val="36920343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provide a more efficient solution, called PARA,</a:t>
            </a:r>
            <a:r>
              <a:rPr lang="en-US" dirty="0" smtClean="0"/>
              <a:t> which stands for probabilistic adjacent row activation.</a:t>
            </a:r>
          </a:p>
          <a:p>
            <a:endParaRPr lang="en-US" dirty="0" smtClean="0"/>
          </a:p>
          <a:p>
            <a:r>
              <a:rPr lang="en-US" dirty="0" smtClean="0"/>
              <a:t>The</a:t>
            </a:r>
            <a:r>
              <a:rPr lang="en-US" baseline="0" dirty="0" smtClean="0"/>
              <a:t> key idea is thus: after closing a row, we activate (i.e., refresh) one of its neighbors with a low probability, for example, p equal to 0.005.</a:t>
            </a:r>
          </a:p>
          <a:p>
            <a:endParaRPr lang="en-US" baseline="0" dirty="0" smtClean="0"/>
          </a:p>
          <a:p>
            <a:r>
              <a:rPr lang="en-US" baseline="0" dirty="0" smtClean="0"/>
              <a:t>PARA provides a strong reliability guarantee even under the worst-case access patterns to DRAM. When we set p to 0.005, the expected number of errors in one year is 9.4 times 10 to the negative 14. This probability is much lower the failure rate of other hardware components, for example, the hard-disk drive.</a:t>
            </a:r>
          </a:p>
          <a:p>
            <a:endParaRPr lang="en-US" baseline="0" dirty="0" smtClean="0"/>
          </a:p>
          <a:p>
            <a:r>
              <a:rPr lang="en-US" baseline="0" dirty="0" smtClean="0"/>
              <a:t>And by adjusting the value of p, PARA can provide an arbitrarily strong-degree of protection against errors. </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35</a:t>
            </a:fld>
            <a:endParaRPr lang="en-US"/>
          </a:p>
        </p:txBody>
      </p:sp>
    </p:spTree>
    <p:extLst>
      <p:ext uri="{BB962C8B-B14F-4D97-AF65-F5344CB8AC3E}">
        <p14:creationId xmlns:p14="http://schemas.microsoft.com/office/powerpoint/2010/main" val="1519072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 has many</a:t>
            </a:r>
            <a:r>
              <a:rPr lang="en-US" baseline="0" dirty="0" smtClean="0"/>
              <a:t> advantages. Since it refreshes row infrequently, it has low power and low performance-overhead. Simulated across 29 benchmarks, we saw an average of only 0.2% slowdown and a maximum of only 0.75% slowdown.</a:t>
            </a:r>
          </a:p>
          <a:p>
            <a:endParaRPr lang="en-US" baseline="0" dirty="0" smtClean="0"/>
          </a:p>
          <a:p>
            <a:r>
              <a:rPr lang="en-US" baseline="0" dirty="0" smtClean="0"/>
              <a:t>In addition, due to its stateless nature, PARA has low cost and complexity.</a:t>
            </a:r>
          </a:p>
          <a:p>
            <a:endParaRPr lang="en-US" baseline="0" dirty="0" smtClean="0"/>
          </a:p>
          <a:p>
            <a:r>
              <a:rPr lang="en-US" baseline="0" dirty="0" smtClean="0"/>
              <a:t>Therefore, PARA is an effective and low-overhead solution to prevent disturbance errors.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36</a:t>
            </a:fld>
            <a:endParaRPr lang="en-US"/>
          </a:p>
        </p:txBody>
      </p:sp>
    </p:spTree>
    <p:extLst>
      <p:ext uri="{BB962C8B-B14F-4D97-AF65-F5344CB8AC3E}">
        <p14:creationId xmlns:p14="http://schemas.microsoft.com/office/powerpoint/2010/main" val="580925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 conclude the talk. We demonstrated</a:t>
            </a:r>
            <a:r>
              <a:rPr lang="en-US" baseline="0" dirty="0" smtClean="0"/>
              <a:t> that disturbance errors widespread in DRAM chips sold and used today.</a:t>
            </a:r>
            <a:endParaRPr lang="en-US" dirty="0" smtClean="0"/>
          </a:p>
          <a:p>
            <a:endParaRPr lang="en-US" dirty="0" smtClean="0"/>
          </a:p>
          <a:p>
            <a:r>
              <a:rPr lang="en-US" dirty="0" smtClean="0"/>
              <a:t>We showed that when a row is opened repeatedly, adjacent rows leak charge at an accelerated rate.</a:t>
            </a:r>
          </a:p>
          <a:p>
            <a:endParaRPr lang="en-US" dirty="0" smtClean="0"/>
          </a:p>
          <a:p>
            <a:r>
              <a:rPr lang="en-US" dirty="0" smtClean="0"/>
              <a:t>We proposed a stateless solution, PARA,</a:t>
            </a:r>
            <a:r>
              <a:rPr lang="en-US" baseline="0" dirty="0" smtClean="0"/>
              <a:t> that prevents disturbance errors with low overhead.</a:t>
            </a:r>
          </a:p>
          <a:p>
            <a:endParaRPr lang="en-US" baseline="0" dirty="0" smtClean="0"/>
          </a:p>
          <a:p>
            <a:r>
              <a:rPr lang="en-US" baseline="0" dirty="0" smtClean="0"/>
              <a:t>We have exposed a real manifestation of the difficulties in DRAM scaling. And as these effects are exacerbated, new and unforeseen types of failures may appear in the future.  And we believe that exposing these issues to the computer architecture community is the first step toward enabling better solutions.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37</a:t>
            </a:fld>
            <a:endParaRPr lang="en-US"/>
          </a:p>
        </p:txBody>
      </p:sp>
    </p:spTree>
    <p:extLst>
      <p:ext uri="{BB962C8B-B14F-4D97-AF65-F5344CB8AC3E}">
        <p14:creationId xmlns:p14="http://schemas.microsoft.com/office/powerpoint/2010/main" val="3737260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I’ll take questions.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38</a:t>
            </a:fld>
            <a:endParaRPr lang="en-US"/>
          </a:p>
        </p:txBody>
      </p:sp>
    </p:spTree>
    <p:extLst>
      <p:ext uri="{BB962C8B-B14F-4D97-AF65-F5344CB8AC3E}">
        <p14:creationId xmlns:p14="http://schemas.microsoft.com/office/powerpoint/2010/main" val="236361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a:t>
            </a:r>
            <a:r>
              <a:rPr lang="en-US" baseline="0" dirty="0" smtClean="0"/>
              <a:t> outline of my talk.</a:t>
            </a:r>
            <a:endParaRPr lang="en-US" dirty="0" smtClean="0"/>
          </a:p>
          <a:p>
            <a:endParaRPr lang="en-US" dirty="0" smtClean="0"/>
          </a:p>
          <a:p>
            <a:r>
              <a:rPr lang="en-US" dirty="0" smtClean="0"/>
              <a:t>First,</a:t>
            </a:r>
            <a:r>
              <a:rPr lang="en-US" baseline="0" dirty="0" smtClean="0"/>
              <a:t> I’ll provide the historical context behind DRAM disturbance errors. Second, I’ll demonstrate the errors on real systems. Third, I’ll characterize the errors using an FPGA-based testing platform. And finally, I’ll discuss several potential solutions to prevent the errors.</a:t>
            </a:r>
          </a:p>
          <a:p>
            <a:endParaRPr lang="en-US" baseline="0" dirty="0" smtClean="0"/>
          </a:p>
          <a:p>
            <a:r>
              <a:rPr lang="en-US" baseline="0" dirty="0" smtClean="0"/>
              <a:t>But, first, let us take a trip down memory lane.</a:t>
            </a:r>
          </a:p>
        </p:txBody>
      </p:sp>
      <p:sp>
        <p:nvSpPr>
          <p:cNvPr id="4" name="Slide Number Placeholder 3"/>
          <p:cNvSpPr>
            <a:spLocks noGrp="1"/>
          </p:cNvSpPr>
          <p:nvPr>
            <p:ph type="sldNum" sz="quarter" idx="10"/>
          </p:nvPr>
        </p:nvSpPr>
        <p:spPr/>
        <p:txBody>
          <a:bodyPr/>
          <a:lstStyle/>
          <a:p>
            <a:fld id="{EF7F79D3-8C36-4CB5-B03B-F440DA7B71AF}" type="slidenum">
              <a:rPr lang="en-US" smtClean="0"/>
              <a:t>4</a:t>
            </a:fld>
            <a:endParaRPr lang="en-US"/>
          </a:p>
        </p:txBody>
      </p:sp>
    </p:spTree>
    <p:extLst>
      <p:ext uri="{BB962C8B-B14F-4D97-AF65-F5344CB8AC3E}">
        <p14:creationId xmlns:p14="http://schemas.microsoft.com/office/powerpoint/2010/main" val="1326384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1968, IBM was granted the original patent on DRAM.</a:t>
            </a:r>
          </a:p>
          <a:p>
            <a:endParaRPr lang="en-US" baseline="0" dirty="0" smtClean="0"/>
          </a:p>
          <a:p>
            <a:r>
              <a:rPr lang="en-US" baseline="0" dirty="0" smtClean="0"/>
              <a:t>And in 1971, Intel commercialized the first DRAM chip, the Intel 1103, which suffered from </a:t>
            </a:r>
            <a:r>
              <a:rPr lang="en-US" baseline="0" dirty="0" err="1" smtClean="0"/>
              <a:t>bitline</a:t>
            </a:r>
            <a:r>
              <a:rPr lang="en-US" baseline="0" dirty="0" smtClean="0"/>
              <a:t>-to-cell coupling. According to Joel Karp, who was one of its designers, the 1103 had “this big fat metal line with full signals running right over the storage node of the cell.” As a solution, Joel told me that they reduced the width of the </a:t>
            </a:r>
            <a:r>
              <a:rPr lang="en-US" baseline="0" dirty="0" err="1" smtClean="0"/>
              <a:t>bitline</a:t>
            </a:r>
            <a:r>
              <a:rPr lang="en-US" baseline="0" dirty="0" smtClean="0"/>
              <a:t> and nudged it slightly off to the side.</a:t>
            </a:r>
          </a:p>
          <a:p>
            <a:endParaRPr lang="en-US" baseline="0" dirty="0" smtClean="0"/>
          </a:p>
          <a:p>
            <a:r>
              <a:rPr lang="en-US" baseline="0" dirty="0" smtClean="0"/>
              <a:t>As you can see, coupling in DRAM has been with us ever since the very first DRAM chips.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5</a:t>
            </a:fld>
            <a:endParaRPr lang="en-US"/>
          </a:p>
        </p:txBody>
      </p:sp>
    </p:spTree>
    <p:extLst>
      <p:ext uri="{BB962C8B-B14F-4D97-AF65-F5344CB8AC3E}">
        <p14:creationId xmlns:p14="http://schemas.microsoft.com/office/powerpoint/2010/main" val="2078374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Forty</a:t>
            </a:r>
            <a:r>
              <a:rPr lang="en-US" baseline="0" dirty="0" smtClean="0"/>
              <a:t>-two years later, in 2013, we observed row-to-row coupling in off-the-shelf DRAM chips. According to our experiments, the earliest DRAM chips that suffer from this effect date back to 2010. And just this year, in 2014, several Intel patents were published that mention a problem that they say is widely referred to as “Row Hammer” in the industry.</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6</a:t>
            </a:fld>
            <a:endParaRPr lang="en-US"/>
          </a:p>
        </p:txBody>
      </p:sp>
    </p:spTree>
    <p:extLst>
      <p:ext uri="{BB962C8B-B14F-4D97-AF65-F5344CB8AC3E}">
        <p14:creationId xmlns:p14="http://schemas.microsoft.com/office/powerpoint/2010/main" val="303809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what lessons can we</a:t>
            </a:r>
            <a:r>
              <a:rPr lang="en-US" baseline="0" dirty="0" smtClean="0"/>
              <a:t> draw from history?</a:t>
            </a:r>
          </a:p>
          <a:p>
            <a:endParaRPr lang="en-US" baseline="0" dirty="0" smtClean="0"/>
          </a:p>
          <a:p>
            <a:r>
              <a:rPr lang="en-US" baseline="0" dirty="0" smtClean="0"/>
              <a:t>First of all, we learned that coupling in DRAM is not new at all. And if not properly addressed, it could lead to disturbance errors. In fact, coupling in DRAM has been, and continues to be, a major hurdle in DRAM scaling.</a:t>
            </a:r>
          </a:p>
          <a:p>
            <a:endParaRPr lang="en-US" baseline="0" dirty="0" smtClean="0"/>
          </a:p>
          <a:p>
            <a:r>
              <a:rPr lang="en-US" baseline="0" dirty="0" smtClean="0"/>
              <a:t>Historically, DRAM manufacturers have been employing a two-pronged approach to contain disturbance errors. During design-time, they try to improve circuit-level isolation. And during production-time, they try to test for errors.</a:t>
            </a:r>
          </a:p>
          <a:p>
            <a:endParaRPr lang="en-US" baseline="0" dirty="0" smtClean="0"/>
          </a:p>
          <a:p>
            <a:r>
              <a:rPr lang="en-US" baseline="0" dirty="0" smtClean="0"/>
              <a:t>Despite their efforts, however, we show that disturbance errors have been slipping into the field since as early as 2010.</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7</a:t>
            </a:fld>
            <a:endParaRPr lang="en-US"/>
          </a:p>
        </p:txBody>
      </p:sp>
    </p:spTree>
    <p:extLst>
      <p:ext uri="{BB962C8B-B14F-4D97-AF65-F5344CB8AC3E}">
        <p14:creationId xmlns:p14="http://schemas.microsoft.com/office/powerpoint/2010/main" val="38770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 talk about how disturbance errors can be induced on real</a:t>
            </a:r>
            <a:r>
              <a:rPr lang="en-US" baseline="0" dirty="0" smtClean="0"/>
              <a:t> systems.</a:t>
            </a:r>
            <a:endParaRPr lang="en-US" dirty="0"/>
          </a:p>
        </p:txBody>
      </p:sp>
      <p:sp>
        <p:nvSpPr>
          <p:cNvPr id="4" name="Slide Number Placeholder 3"/>
          <p:cNvSpPr>
            <a:spLocks noGrp="1"/>
          </p:cNvSpPr>
          <p:nvPr>
            <p:ph type="sldNum" sz="quarter" idx="10"/>
          </p:nvPr>
        </p:nvSpPr>
        <p:spPr/>
        <p:txBody>
          <a:bodyPr/>
          <a:lstStyle/>
          <a:p>
            <a:fld id="{EF7F79D3-8C36-4CB5-B03B-F440DA7B71AF}" type="slidenum">
              <a:rPr lang="en-US" smtClean="0"/>
              <a:t>8</a:t>
            </a:fld>
            <a:endParaRPr lang="en-US"/>
          </a:p>
        </p:txBody>
      </p:sp>
    </p:spTree>
    <p:extLst>
      <p:ext uri="{BB962C8B-B14F-4D97-AF65-F5344CB8AC3E}">
        <p14:creationId xmlns:p14="http://schemas.microsoft.com/office/powerpoint/2010/main" val="35107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setup of the system where we induce disturbance errors. It has an x86 processor connected to a DRAM module, which is initially populated with a known data-pattern – in this case, all ‘1’s. Our goal, is to construct a program that repeatedly toggles the row at address X.</a:t>
            </a:r>
          </a:p>
          <a:p>
            <a:endParaRPr lang="en-US" baseline="0" dirty="0" smtClean="0"/>
          </a:p>
          <a:p>
            <a:r>
              <a:rPr lang="en-US" baseline="0" dirty="0" smtClean="0"/>
              <a:t>However, this cannot be achieved just by issuing many loads to address X. This is because of two reasons. First, cache hits in the processor prevent the load from reaching DRAM. But we can avoid this by flushing X from the cache. Second, when there are consecutive accesses to the same row, the processor keeps the row open without closing it. But we can avoid this by interleaving accesses to two different rows: X and Y.</a:t>
            </a:r>
          </a:p>
          <a:p>
            <a:endParaRPr lang="en-US" baseline="0" dirty="0" smtClean="0"/>
          </a:p>
          <a:p>
            <a:endParaRPr lang="en-US" baseline="0" dirty="0" smtClean="0"/>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EF7F79D3-8C36-4CB5-B03B-F440DA7B71AF}" type="slidenum">
              <a:rPr lang="en-US" smtClean="0"/>
              <a:t>9</a:t>
            </a:fld>
            <a:endParaRPr lang="en-US"/>
          </a:p>
        </p:txBody>
      </p:sp>
    </p:spTree>
    <p:extLst>
      <p:ext uri="{BB962C8B-B14F-4D97-AF65-F5344CB8AC3E}">
        <p14:creationId xmlns:p14="http://schemas.microsoft.com/office/powerpoint/2010/main" val="338537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6127497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1471947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4168761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1"/>
            <a:ext cx="8382000" cy="761999"/>
          </a:xfrm>
        </p:spPr>
        <p:txBody>
          <a:bodyPr>
            <a:noAutofit/>
          </a:bodyPr>
          <a:lstStyle>
            <a:lvl1pPr>
              <a:defRPr sz="4800" b="1"/>
            </a:lvl1pPr>
          </a:lstStyle>
          <a:p>
            <a:r>
              <a:rPr lang="en-US" smtClean="0"/>
              <a:t>Click to edit Master title style</a:t>
            </a:r>
            <a:endParaRPr lang="en-US" dirty="0"/>
          </a:p>
        </p:txBody>
      </p:sp>
      <p:sp>
        <p:nvSpPr>
          <p:cNvPr id="3" name="Content Placeholder 2"/>
          <p:cNvSpPr>
            <a:spLocks noGrp="1"/>
          </p:cNvSpPr>
          <p:nvPr>
            <p:ph idx="1"/>
          </p:nvPr>
        </p:nvSpPr>
        <p:spPr>
          <a:xfrm>
            <a:off x="381000" y="1066800"/>
            <a:ext cx="8382000" cy="5638800"/>
          </a:xfrm>
        </p:spPr>
        <p:txBody>
          <a:bodyPr>
            <a:noAutofit/>
          </a:bodyPr>
          <a:lstStyle>
            <a:lvl1pPr marL="285750" indent="-285750">
              <a:defRPr sz="3600">
                <a:latin typeface="+mj-lt"/>
              </a:defRPr>
            </a:lvl1pPr>
            <a:lvl2pPr marL="742950" indent="-285750">
              <a:buFont typeface="Calibri Light" panose="020F0302020204030204" pitchFamily="34" charset="0"/>
              <a:buChar char="–"/>
              <a:defRPr sz="3200">
                <a:latin typeface="+mj-lt"/>
              </a:defRPr>
            </a:lvl2pPr>
            <a:lvl3pPr>
              <a:defRPr sz="2800">
                <a:latin typeface="+mj-lt"/>
              </a:defRPr>
            </a:lvl3pPr>
            <a:lvl4pPr>
              <a:defRPr sz="2400">
                <a:latin typeface="+mj-lt"/>
              </a:defRPr>
            </a:lvl4pPr>
            <a:lvl5pPr>
              <a:defRPr sz="2400">
                <a:latin typeface="+mj-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2"/>
          </p:nvPr>
        </p:nvSpPr>
        <p:spPr>
          <a:xfrm>
            <a:off x="8077200" y="6340475"/>
            <a:ext cx="685800" cy="365125"/>
          </a:xfrm>
        </p:spPr>
        <p:txBody>
          <a:bodyPr/>
          <a:lstStyle>
            <a:lvl1pPr>
              <a:defRPr sz="2000">
                <a:latin typeface="Cambria Math" panose="02040503050406030204" pitchFamily="18" charset="0"/>
                <a:ea typeface="Cambria Math" panose="02040503050406030204" pitchFamily="18" charset="0"/>
              </a:defRPr>
            </a:lvl1pPr>
          </a:lstStyle>
          <a:p>
            <a:fld id="{D4D2B188-1D62-4FCA-8363-938AD4629BBB}" type="slidenum">
              <a:rPr lang="en-US" smtClean="0"/>
              <a:pPr/>
              <a:t>‹#›</a:t>
            </a:fld>
            <a:endParaRPr lang="en-US"/>
          </a:p>
        </p:txBody>
      </p:sp>
    </p:spTree>
    <p:extLst>
      <p:ext uri="{BB962C8B-B14F-4D97-AF65-F5344CB8AC3E}">
        <p14:creationId xmlns:p14="http://schemas.microsoft.com/office/powerpoint/2010/main" val="43455361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288268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370858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97067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38755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4184539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26471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2B188-1D62-4FCA-8363-938AD4629BBB}" type="slidenum">
              <a:rPr lang="en-US" smtClean="0"/>
              <a:t>‹#›</a:t>
            </a:fld>
            <a:endParaRPr lang="en-US"/>
          </a:p>
        </p:txBody>
      </p:sp>
    </p:spTree>
    <p:extLst>
      <p:ext uri="{BB962C8B-B14F-4D97-AF65-F5344CB8AC3E}">
        <p14:creationId xmlns:p14="http://schemas.microsoft.com/office/powerpoint/2010/main" val="9312023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1"/>
            <a:ext cx="8686800" cy="106679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1219200"/>
            <a:ext cx="8686800" cy="550227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2B188-1D62-4FCA-8363-938AD4629BBB}" type="slidenum">
              <a:rPr lang="en-US" smtClean="0"/>
              <a:t>‹#›</a:t>
            </a:fld>
            <a:endParaRPr lang="en-US"/>
          </a:p>
        </p:txBody>
      </p:sp>
    </p:spTree>
    <p:extLst>
      <p:ext uri="{BB962C8B-B14F-4D97-AF65-F5344CB8AC3E}">
        <p14:creationId xmlns:p14="http://schemas.microsoft.com/office/powerpoint/2010/main" val="771722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microsoft.com/office/2007/relationships/hdphoto" Target="../media/hdphoto1.wdp"/><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4"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image" Target="../media/image17.jp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a:noFill/>
        </p:spPr>
        <p:txBody>
          <a:bodyPr anchor="ctr">
            <a:noAutofit/>
          </a:bodyPr>
          <a:lstStyle/>
          <a:p>
            <a:r>
              <a:rPr lang="en-US" b="1" dirty="0" smtClean="0">
                <a:solidFill>
                  <a:schemeClr val="tx1">
                    <a:lumMod val="85000"/>
                    <a:lumOff val="15000"/>
                  </a:schemeClr>
                </a:solidFill>
              </a:rPr>
              <a:t>Flipping Bits in Memory Without Accessing Them</a:t>
            </a:r>
            <a:endParaRPr lang="en-US" b="1" dirty="0">
              <a:solidFill>
                <a:schemeClr val="tx1">
                  <a:lumMod val="85000"/>
                  <a:lumOff val="15000"/>
                </a:schemeClr>
              </a:solidFill>
            </a:endParaRPr>
          </a:p>
        </p:txBody>
      </p:sp>
      <p:sp>
        <p:nvSpPr>
          <p:cNvPr id="3" name="Subtitle 2"/>
          <p:cNvSpPr>
            <a:spLocks noGrp="1"/>
          </p:cNvSpPr>
          <p:nvPr>
            <p:ph type="subTitle" idx="1"/>
          </p:nvPr>
        </p:nvSpPr>
        <p:spPr>
          <a:xfrm>
            <a:off x="0" y="3429000"/>
            <a:ext cx="9144000" cy="2438400"/>
          </a:xfrm>
        </p:spPr>
        <p:txBody>
          <a:bodyPr anchor="ctr">
            <a:noAutofit/>
          </a:bodyPr>
          <a:lstStyle/>
          <a:p>
            <a:r>
              <a:rPr lang="en-US" sz="5400" smtClean="0">
                <a:solidFill>
                  <a:schemeClr val="tx1">
                    <a:lumMod val="85000"/>
                    <a:lumOff val="15000"/>
                  </a:schemeClr>
                </a:solidFill>
                <a:latin typeface="+mj-lt"/>
              </a:rPr>
              <a:t>Yoongu Kim</a:t>
            </a:r>
          </a:p>
          <a:p>
            <a:r>
              <a:rPr lang="en-US" sz="2800" smtClean="0">
                <a:solidFill>
                  <a:schemeClr val="tx1">
                    <a:lumMod val="85000"/>
                    <a:lumOff val="15000"/>
                  </a:schemeClr>
                </a:solidFill>
                <a:latin typeface="+mj-lt"/>
              </a:rPr>
              <a:t>Ross Daly, Jeremie Kim, Chris Fallin, Ji Hye Lee, </a:t>
            </a:r>
          </a:p>
          <a:p>
            <a:r>
              <a:rPr lang="en-US" sz="2800" smtClean="0">
                <a:solidFill>
                  <a:schemeClr val="tx1">
                    <a:lumMod val="85000"/>
                    <a:lumOff val="15000"/>
                  </a:schemeClr>
                </a:solidFill>
                <a:latin typeface="+mj-lt"/>
              </a:rPr>
              <a:t>Donghyuk Lee, Chris Wilkerson, Konrad Lai, Onur Mutlu</a:t>
            </a:r>
            <a:endParaRPr lang="en-US" sz="2800">
              <a:solidFill>
                <a:schemeClr val="tx1">
                  <a:lumMod val="85000"/>
                  <a:lumOff val="15000"/>
                </a:schemeClr>
              </a:solidFill>
              <a:latin typeface="+mj-lt"/>
            </a:endParaRPr>
          </a:p>
        </p:txBody>
      </p:sp>
      <p:sp>
        <p:nvSpPr>
          <p:cNvPr id="8" name="Title 1"/>
          <p:cNvSpPr txBox="1">
            <a:spLocks/>
          </p:cNvSpPr>
          <p:nvPr/>
        </p:nvSpPr>
        <p:spPr>
          <a:xfrm>
            <a:off x="0" y="2047875"/>
            <a:ext cx="9144000" cy="1381125"/>
          </a:xfrm>
          <a:prstGeom prst="rect">
            <a:avLst/>
          </a:prstGeom>
          <a:solidFill>
            <a:schemeClr val="tx1">
              <a:lumMod val="85000"/>
              <a:lumOff val="1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smtClean="0">
                <a:solidFill>
                  <a:schemeClr val="bg1"/>
                </a:solidFill>
              </a:rPr>
              <a:t>DRAM Disturbance Errors</a:t>
            </a:r>
            <a:endParaRPr lang="en-US" sz="6600" b="1">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965496"/>
            <a:ext cx="3200400" cy="48505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23582"/>
            <a:ext cx="1371600" cy="90581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907514"/>
            <a:ext cx="1828800" cy="529145"/>
          </a:xfrm>
          <a:prstGeom prst="rect">
            <a:avLst/>
          </a:prstGeom>
        </p:spPr>
      </p:pic>
    </p:spTree>
    <p:extLst>
      <p:ext uri="{BB962C8B-B14F-4D97-AF65-F5344CB8AC3E}">
        <p14:creationId xmlns:p14="http://schemas.microsoft.com/office/powerpoint/2010/main" val="2779378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Induce Errors</a:t>
            </a: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50" y="1400176"/>
            <a:ext cx="1752600" cy="1752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72050" y="1257006"/>
            <a:ext cx="3761672" cy="2542032"/>
          </a:xfrm>
          <a:prstGeom prst="rect">
            <a:avLst/>
          </a:prstGeom>
        </p:spPr>
      </p:pic>
      <p:sp>
        <p:nvSpPr>
          <p:cNvPr id="3" name="Left-Right Arrow 2"/>
          <p:cNvSpPr/>
          <p:nvPr/>
        </p:nvSpPr>
        <p:spPr>
          <a:xfrm>
            <a:off x="3276600" y="1827362"/>
            <a:ext cx="1695450" cy="895352"/>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mj-lt"/>
              </a:rPr>
              <a:t>DDR3</a:t>
            </a:r>
            <a:endParaRPr lang="en-US" sz="3600" b="1">
              <a:latin typeface="+mj-lt"/>
            </a:endParaRPr>
          </a:p>
        </p:txBody>
      </p:sp>
      <p:sp>
        <p:nvSpPr>
          <p:cNvPr id="6" name="TextBox 5"/>
          <p:cNvSpPr txBox="1"/>
          <p:nvPr/>
        </p:nvSpPr>
        <p:spPr>
          <a:xfrm>
            <a:off x="4972050" y="914401"/>
            <a:ext cx="3761672" cy="638176"/>
          </a:xfrm>
          <a:prstGeom prst="rect">
            <a:avLst/>
          </a:prstGeom>
          <a:noFill/>
        </p:spPr>
        <p:txBody>
          <a:bodyPr wrap="square" rtlCol="0" anchor="ctr">
            <a:noAutofit/>
          </a:bodyPr>
          <a:lstStyle/>
          <a:p>
            <a:pPr algn="ctr"/>
            <a:r>
              <a:rPr lang="en-US" sz="3600" b="1" smtClean="0">
                <a:solidFill>
                  <a:schemeClr val="tx1">
                    <a:lumMod val="65000"/>
                    <a:lumOff val="35000"/>
                  </a:schemeClr>
                </a:solidFill>
                <a:latin typeface="+mj-lt"/>
              </a:rPr>
              <a:t>DRAM Module</a:t>
            </a:r>
            <a:endParaRPr lang="en-US" sz="3600" b="1">
              <a:solidFill>
                <a:schemeClr val="tx1">
                  <a:lumMod val="65000"/>
                  <a:lumOff val="35000"/>
                </a:schemeClr>
              </a:solidFill>
              <a:latin typeface="+mj-lt"/>
            </a:endParaRPr>
          </a:p>
        </p:txBody>
      </p:sp>
      <p:sp>
        <p:nvSpPr>
          <p:cNvPr id="7" name="TextBox 6"/>
          <p:cNvSpPr txBox="1"/>
          <p:nvPr/>
        </p:nvSpPr>
        <p:spPr>
          <a:xfrm>
            <a:off x="685800" y="914400"/>
            <a:ext cx="3238500" cy="638176"/>
          </a:xfrm>
          <a:prstGeom prst="rect">
            <a:avLst/>
          </a:prstGeom>
          <a:noFill/>
        </p:spPr>
        <p:txBody>
          <a:bodyPr wrap="square" rtlCol="0" anchor="ctr">
            <a:noAutofit/>
          </a:bodyPr>
          <a:lstStyle/>
          <a:p>
            <a:pPr algn="ctr"/>
            <a:r>
              <a:rPr lang="en-US" sz="3600" b="1" smtClean="0">
                <a:solidFill>
                  <a:schemeClr val="tx1">
                    <a:lumMod val="65000"/>
                    <a:lumOff val="35000"/>
                  </a:schemeClr>
                </a:solidFill>
                <a:latin typeface="+mj-lt"/>
              </a:rPr>
              <a:t>x86 CPU</a:t>
            </a:r>
            <a:endParaRPr lang="en-US" sz="3600" b="1">
              <a:solidFill>
                <a:schemeClr val="tx1">
                  <a:lumMod val="65000"/>
                  <a:lumOff val="35000"/>
                </a:schemeClr>
              </a:solidFill>
              <a:latin typeface="+mj-lt"/>
            </a:endParaRPr>
          </a:p>
        </p:txBody>
      </p:sp>
      <p:sp>
        <p:nvSpPr>
          <p:cNvPr id="4" name="Rectangle 3"/>
          <p:cNvSpPr/>
          <p:nvPr/>
        </p:nvSpPr>
        <p:spPr>
          <a:xfrm>
            <a:off x="4972050" y="3028951"/>
            <a:ext cx="376167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RAM"/>
          <p:cNvSpPr/>
          <p:nvPr/>
        </p:nvSpPr>
        <p:spPr>
          <a:xfrm>
            <a:off x="5105400" y="3352801"/>
            <a:ext cx="3505200" cy="3048000"/>
          </a:xfrm>
          <a:prstGeom prst="roundRect">
            <a:avLst>
              <a:gd name="adj" fmla="val 11319"/>
            </a:avLst>
          </a:prstGeom>
          <a:solidFill>
            <a:schemeClr val="bg1">
              <a:lumMod val="7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YArrow"/>
          <p:cNvCxnSpPr>
            <a:stCxn id="26" idx="3"/>
            <a:endCxn id="29" idx="1"/>
          </p:cNvCxnSpPr>
          <p:nvPr/>
        </p:nvCxnSpPr>
        <p:spPr>
          <a:xfrm>
            <a:off x="5715000" y="5448300"/>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6" name="Y"/>
          <p:cNvSpPr/>
          <p:nvPr/>
        </p:nvSpPr>
        <p:spPr>
          <a:xfrm>
            <a:off x="5105401" y="5257800"/>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a:solidFill>
                  <a:srgbClr val="FF0000"/>
                </a:solidFill>
                <a:latin typeface="Courier New" panose="02070309020205020404" pitchFamily="49" charset="0"/>
                <a:cs typeface="Courier New" panose="02070309020205020404" pitchFamily="49" charset="0"/>
              </a:rPr>
              <a:t>Y</a:t>
            </a:r>
            <a:endParaRPr lang="en-US" sz="2800" b="1">
              <a:solidFill>
                <a:srgbClr val="FF0000"/>
              </a:solidFill>
              <a:latin typeface="Courier New" panose="02070309020205020404" pitchFamily="49" charset="0"/>
              <a:cs typeface="Courier New" panose="02070309020205020404" pitchFamily="49" charset="0"/>
            </a:endParaRPr>
          </a:p>
        </p:txBody>
      </p:sp>
      <p:cxnSp>
        <p:nvCxnSpPr>
          <p:cNvPr id="9" name="XArrow"/>
          <p:cNvCxnSpPr>
            <a:stCxn id="25" idx="3"/>
          </p:cNvCxnSpPr>
          <p:nvPr/>
        </p:nvCxnSpPr>
        <p:spPr>
          <a:xfrm>
            <a:off x="5715000" y="4305300"/>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5" name="X"/>
          <p:cNvSpPr/>
          <p:nvPr/>
        </p:nvSpPr>
        <p:spPr>
          <a:xfrm>
            <a:off x="5105401" y="4114800"/>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smtClean="0">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
        <p:nvSpPr>
          <p:cNvPr id="28" name="Row"/>
          <p:cNvSpPr/>
          <p:nvPr/>
        </p:nvSpPr>
        <p:spPr>
          <a:xfrm>
            <a:off x="6096000" y="5638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3600">
              <a:solidFill>
                <a:schemeClr val="tx1"/>
              </a:solidFill>
              <a:latin typeface="Courier New" panose="02070309020205020404" pitchFamily="49" charset="0"/>
              <a:cs typeface="Courier New" panose="02070309020205020404" pitchFamily="49" charset="0"/>
            </a:endParaRPr>
          </a:p>
        </p:txBody>
      </p:sp>
      <p:sp>
        <p:nvSpPr>
          <p:cNvPr id="29"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0"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1"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2"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3" name="Row"/>
          <p:cNvSpPr/>
          <p:nvPr/>
        </p:nvSpPr>
        <p:spPr>
          <a:xfrm>
            <a:off x="6096000" y="3733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16" name="CPU"/>
          <p:cNvSpPr/>
          <p:nvPr/>
        </p:nvSpPr>
        <p:spPr>
          <a:xfrm>
            <a:off x="419100" y="3352800"/>
            <a:ext cx="3771900" cy="3048001"/>
          </a:xfrm>
          <a:prstGeom prst="roundRect">
            <a:avLst>
              <a:gd name="adj" fmla="val 11319"/>
            </a:avLst>
          </a:prstGeom>
          <a:solidFill>
            <a:srgbClr val="0D3533"/>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4300">
              <a:lnSpc>
                <a:spcPct val="90000"/>
              </a:lnSpc>
            </a:pPr>
            <a:r>
              <a:rPr lang="en-US" sz="2800" u="sng" smtClean="0">
                <a:latin typeface="Courier New" panose="02070309020205020404" pitchFamily="49" charset="0"/>
                <a:cs typeface="Courier New" panose="02070309020205020404" pitchFamily="49" charset="0"/>
              </a:rPr>
              <a:t>loop</a:t>
            </a:r>
            <a:r>
              <a:rPr lang="en-US" sz="2800" smtClean="0">
                <a:latin typeface="Courier New" panose="02070309020205020404" pitchFamily="49" charset="0"/>
                <a:cs typeface="Courier New" panose="02070309020205020404" pitchFamily="49" charset="0"/>
              </a:rPr>
              <a:t>:</a:t>
            </a:r>
          </a:p>
          <a:p>
            <a:pPr marL="114300">
              <a:lnSpc>
                <a:spcPct val="90000"/>
              </a:lnSpc>
            </a:pPr>
            <a:r>
              <a:rPr lang="en-US" sz="2800" smtClean="0">
                <a:latin typeface="Courier New" panose="02070309020205020404" pitchFamily="49" charset="0"/>
                <a:cs typeface="Courier New" panose="02070309020205020404" pitchFamily="49" charset="0"/>
              </a:rPr>
              <a:t>  mov (</a:t>
            </a:r>
            <a:r>
              <a:rPr lang="en-US" sz="2800" b="1" smtClean="0">
                <a:solidFill>
                  <a:srgbClr val="FF0000"/>
                </a:solidFill>
                <a:latin typeface="Courier New" panose="02070309020205020404" pitchFamily="49" charset="0"/>
                <a:cs typeface="Courier New" panose="02070309020205020404" pitchFamily="49" charset="0"/>
              </a:rPr>
              <a:t>X</a:t>
            </a:r>
            <a:r>
              <a:rPr lang="en-US" sz="2800" smtClean="0">
                <a:latin typeface="Courier New" panose="02070309020205020404" pitchFamily="49" charset="0"/>
                <a:cs typeface="Courier New" panose="02070309020205020404" pitchFamily="49" charset="0"/>
              </a:rPr>
              <a:t>), %eax</a:t>
            </a:r>
          </a:p>
          <a:p>
            <a:pPr marL="114300">
              <a:lnSpc>
                <a:spcPct val="90000"/>
              </a:lnSpc>
            </a:pPr>
            <a:r>
              <a:rPr lang="en-US" sz="2800" smtClean="0">
                <a:latin typeface="Courier New" panose="02070309020205020404" pitchFamily="49" charset="0"/>
                <a:cs typeface="Courier New" panose="02070309020205020404" pitchFamily="49" charset="0"/>
              </a:rPr>
              <a:t>  mov (</a:t>
            </a:r>
            <a:r>
              <a:rPr lang="en-US" sz="2800" b="1" smtClean="0">
                <a:solidFill>
                  <a:srgbClr val="FF0000"/>
                </a:solidFill>
                <a:latin typeface="Courier New" panose="02070309020205020404" pitchFamily="49" charset="0"/>
                <a:cs typeface="Courier New" panose="02070309020205020404" pitchFamily="49" charset="0"/>
              </a:rPr>
              <a:t>Y</a:t>
            </a:r>
            <a:r>
              <a:rPr lang="en-US" sz="2800" smtClean="0">
                <a:latin typeface="Courier New" panose="02070309020205020404" pitchFamily="49" charset="0"/>
                <a:cs typeface="Courier New" panose="02070309020205020404" pitchFamily="49" charset="0"/>
              </a:rPr>
              <a:t>), %ebx</a:t>
            </a:r>
          </a:p>
          <a:p>
            <a:pPr marL="114300">
              <a:lnSpc>
                <a:spcPct val="90000"/>
              </a:lnSpc>
            </a:pPr>
            <a:r>
              <a:rPr lang="en-US" sz="2800" smtClean="0">
                <a:latin typeface="Courier New" panose="02070309020205020404" pitchFamily="49" charset="0"/>
                <a:cs typeface="Courier New" panose="02070309020205020404" pitchFamily="49" charset="0"/>
              </a:rPr>
              <a:t>  clflush </a:t>
            </a:r>
            <a:r>
              <a:rPr lang="en-US" sz="2800">
                <a:latin typeface="Courier New" panose="02070309020205020404" pitchFamily="49" charset="0"/>
                <a:cs typeface="Courier New" panose="02070309020205020404" pitchFamily="49" charset="0"/>
              </a:rPr>
              <a:t>(</a:t>
            </a:r>
            <a:r>
              <a:rPr lang="en-US" sz="2800" b="1">
                <a:solidFill>
                  <a:srgbClr val="FF0000"/>
                </a:solidFill>
                <a:latin typeface="Courier New" panose="02070309020205020404" pitchFamily="49" charset="0"/>
                <a:cs typeface="Courier New" panose="02070309020205020404" pitchFamily="49" charset="0"/>
              </a:rPr>
              <a:t>X</a:t>
            </a:r>
            <a:r>
              <a:rPr lang="en-US" sz="2800">
                <a:latin typeface="Courier New" panose="02070309020205020404" pitchFamily="49" charset="0"/>
                <a:cs typeface="Courier New" panose="02070309020205020404" pitchFamily="49" charset="0"/>
              </a:rPr>
              <a:t>)</a:t>
            </a:r>
            <a:endParaRPr lang="en-US" sz="2800" smtClean="0">
              <a:latin typeface="Courier New" panose="02070309020205020404" pitchFamily="49" charset="0"/>
              <a:cs typeface="Courier New" panose="02070309020205020404" pitchFamily="49" charset="0"/>
            </a:endParaRPr>
          </a:p>
          <a:p>
            <a:pPr marL="114300">
              <a:lnSpc>
                <a:spcPct val="90000"/>
              </a:lnSpc>
            </a:pPr>
            <a:r>
              <a:rPr lang="en-US" sz="2800">
                <a:latin typeface="Courier New" panose="02070309020205020404" pitchFamily="49" charset="0"/>
                <a:cs typeface="Courier New" panose="02070309020205020404" pitchFamily="49" charset="0"/>
              </a:rPr>
              <a:t> </a:t>
            </a:r>
            <a:r>
              <a:rPr lang="en-US" sz="2800" smtClean="0">
                <a:latin typeface="Courier New" panose="02070309020205020404" pitchFamily="49" charset="0"/>
                <a:cs typeface="Courier New" panose="02070309020205020404" pitchFamily="49" charset="0"/>
              </a:rPr>
              <a:t> clflush (</a:t>
            </a:r>
            <a:r>
              <a:rPr lang="en-US" sz="2800" b="1" smtClean="0">
                <a:solidFill>
                  <a:srgbClr val="FF0000"/>
                </a:solidFill>
                <a:latin typeface="Courier New" panose="02070309020205020404" pitchFamily="49" charset="0"/>
                <a:cs typeface="Courier New" panose="02070309020205020404" pitchFamily="49" charset="0"/>
              </a:rPr>
              <a:t>Y</a:t>
            </a:r>
            <a:r>
              <a:rPr lang="en-US" sz="2800" smtClean="0">
                <a:latin typeface="Courier New" panose="02070309020205020404" pitchFamily="49" charset="0"/>
                <a:cs typeface="Courier New" panose="02070309020205020404" pitchFamily="49" charset="0"/>
              </a:rPr>
              <a:t>)</a:t>
            </a:r>
          </a:p>
          <a:p>
            <a:pPr marL="114300">
              <a:lnSpc>
                <a:spcPct val="90000"/>
              </a:lnSpc>
            </a:pPr>
            <a:r>
              <a:rPr lang="en-US" sz="2800">
                <a:latin typeface="Courier New" panose="02070309020205020404" pitchFamily="49" charset="0"/>
                <a:cs typeface="Courier New" panose="02070309020205020404" pitchFamily="49" charset="0"/>
              </a:rPr>
              <a:t> </a:t>
            </a:r>
            <a:r>
              <a:rPr lang="en-US" sz="2800" smtClean="0">
                <a:latin typeface="Courier New" panose="02070309020205020404" pitchFamily="49" charset="0"/>
                <a:cs typeface="Courier New" panose="02070309020205020404" pitchFamily="49" charset="0"/>
              </a:rPr>
              <a:t> mfence</a:t>
            </a:r>
          </a:p>
          <a:p>
            <a:pPr marL="114300">
              <a:lnSpc>
                <a:spcPct val="90000"/>
              </a:lnSpc>
            </a:pPr>
            <a:r>
              <a:rPr lang="en-US" sz="2800" smtClean="0">
                <a:latin typeface="Courier New" panose="02070309020205020404" pitchFamily="49" charset="0"/>
                <a:cs typeface="Courier New" panose="02070309020205020404" pitchFamily="49" charset="0"/>
              </a:rPr>
              <a:t>  jmp </a:t>
            </a:r>
            <a:r>
              <a:rPr lang="en-US" sz="2800" u="sng" smtClean="0">
                <a:latin typeface="Courier New" panose="02070309020205020404" pitchFamily="49" charset="0"/>
                <a:cs typeface="Courier New" panose="02070309020205020404" pitchFamily="49" charset="0"/>
              </a:rPr>
              <a:t>loop</a:t>
            </a:r>
            <a:endParaRPr lang="en-US" sz="2800">
              <a:latin typeface="Courier New" panose="02070309020205020404" pitchFamily="49" charset="0"/>
              <a:cs typeface="Courier New" panose="02070309020205020404" pitchFamily="49" charset="0"/>
            </a:endParaRPr>
          </a:p>
        </p:txBody>
      </p:sp>
      <p:sp>
        <p:nvSpPr>
          <p:cNvPr id="38" name="CachelineY"/>
          <p:cNvSpPr/>
          <p:nvPr/>
        </p:nvSpPr>
        <p:spPr>
          <a:xfrm>
            <a:off x="6096000" y="5256362"/>
            <a:ext cx="10668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a:t>
            </a:r>
            <a:endParaRPr lang="en-US" sz="2800">
              <a:solidFill>
                <a:schemeClr val="tx1"/>
              </a:solidFill>
              <a:latin typeface="Courier New" panose="02070309020205020404" pitchFamily="49" charset="0"/>
              <a:cs typeface="Courier New" panose="02070309020205020404" pitchFamily="49" charset="0"/>
            </a:endParaRPr>
          </a:p>
        </p:txBody>
      </p:sp>
      <p:sp>
        <p:nvSpPr>
          <p:cNvPr id="34" name="CachelineX"/>
          <p:cNvSpPr/>
          <p:nvPr/>
        </p:nvSpPr>
        <p:spPr>
          <a:xfrm>
            <a:off x="6096000" y="4114800"/>
            <a:ext cx="10668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a:t>
            </a:r>
            <a:endParaRPr lang="en-US" sz="2800">
              <a:solidFill>
                <a:schemeClr val="tx1"/>
              </a:solidFill>
              <a:latin typeface="Courier New" panose="02070309020205020404" pitchFamily="49" charset="0"/>
              <a:cs typeface="Courier New" panose="02070309020205020404" pitchFamily="49" charset="0"/>
            </a:endParaRPr>
          </a:p>
        </p:txBody>
      </p:sp>
      <p:sp>
        <p:nvSpPr>
          <p:cNvPr id="41" name="Error"/>
          <p:cNvSpPr/>
          <p:nvPr/>
        </p:nvSpPr>
        <p:spPr>
          <a:xfrm>
            <a:off x="6096000" y="5637510"/>
            <a:ext cx="2133600" cy="3810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b="1" dirty="0" smtClean="0">
                <a:solidFill>
                  <a:srgbClr val="FF0000"/>
                </a:solidFill>
                <a:latin typeface="Courier New" panose="02070309020205020404" pitchFamily="49" charset="0"/>
                <a:cs typeface="Courier New" panose="02070309020205020404" pitchFamily="49" charset="0"/>
              </a:rPr>
              <a:t>0</a:t>
            </a:r>
            <a:r>
              <a:rPr lang="en-US" sz="2800" dirty="0" smtClean="0">
                <a:solidFill>
                  <a:schemeClr val="tx1"/>
                </a:solidFill>
                <a:latin typeface="Courier New" panose="02070309020205020404" pitchFamily="49" charset="0"/>
                <a:cs typeface="Courier New" panose="02070309020205020404" pitchFamily="49" charset="0"/>
              </a:rPr>
              <a:t>11</a:t>
            </a:r>
            <a:r>
              <a:rPr lang="en-US" sz="2800" b="1" dirty="0" smtClean="0">
                <a:solidFill>
                  <a:srgbClr val="FF0000"/>
                </a:solidFill>
                <a:latin typeface="Courier New" panose="02070309020205020404" pitchFamily="49" charset="0"/>
                <a:cs typeface="Courier New" panose="02070309020205020404" pitchFamily="49" charset="0"/>
              </a:rPr>
              <a:t>0</a:t>
            </a:r>
            <a:r>
              <a:rPr lang="en-US" sz="2800" dirty="0" smtClean="0">
                <a:solidFill>
                  <a:schemeClr val="tx1"/>
                </a:solidFill>
                <a:latin typeface="Courier New" panose="02070309020205020404" pitchFamily="49" charset="0"/>
                <a:cs typeface="Courier New" panose="02070309020205020404" pitchFamily="49" charset="0"/>
              </a:rPr>
              <a:t>1111</a:t>
            </a:r>
            <a:r>
              <a:rPr lang="en-US" sz="2800" b="1" dirty="0" smtClean="0">
                <a:solidFill>
                  <a:srgbClr val="FF0000"/>
                </a:solidFill>
                <a:latin typeface="Courier New" panose="02070309020205020404" pitchFamily="49" charset="0"/>
                <a:cs typeface="Courier New" panose="02070309020205020404" pitchFamily="49" charset="0"/>
              </a:rPr>
              <a:t>0</a:t>
            </a:r>
            <a:endParaRPr lang="en-US" sz="2800" dirty="0">
              <a:solidFill>
                <a:srgbClr val="FF0000"/>
              </a:solidFill>
              <a:latin typeface="Courier New" panose="02070309020205020404" pitchFamily="49" charset="0"/>
              <a:cs typeface="Courier New" panose="02070309020205020404" pitchFamily="49" charset="0"/>
            </a:endParaRPr>
          </a:p>
        </p:txBody>
      </p:sp>
      <p:sp>
        <p:nvSpPr>
          <p:cNvPr id="40" name="Error"/>
          <p:cNvSpPr/>
          <p:nvPr/>
        </p:nvSpPr>
        <p:spPr>
          <a:xfrm>
            <a:off x="6096000" y="4873924"/>
            <a:ext cx="2133600" cy="3810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a:t>
            </a:r>
            <a:r>
              <a:rPr lang="en-US" sz="2800" b="1" dirty="0" smtClean="0">
                <a:solidFill>
                  <a:srgbClr val="FF0000"/>
                </a:solidFill>
                <a:latin typeface="Courier New" panose="02070309020205020404" pitchFamily="49" charset="0"/>
                <a:cs typeface="Courier New" panose="02070309020205020404" pitchFamily="49" charset="0"/>
              </a:rPr>
              <a:t>000</a:t>
            </a:r>
            <a:r>
              <a:rPr lang="en-US" sz="2800" dirty="0" smtClean="0">
                <a:solidFill>
                  <a:schemeClr val="tx1"/>
                </a:solidFill>
                <a:latin typeface="Courier New" panose="02070309020205020404" pitchFamily="49" charset="0"/>
                <a:cs typeface="Courier New" panose="02070309020205020404" pitchFamily="49" charset="0"/>
              </a:rPr>
              <a:t>1</a:t>
            </a:r>
            <a:r>
              <a:rPr lang="en-US" sz="2800" b="1" dirty="0" smtClean="0">
                <a:solidFill>
                  <a:srgbClr val="FF0000"/>
                </a:solidFill>
                <a:latin typeface="Courier New" panose="02070309020205020404" pitchFamily="49" charset="0"/>
                <a:cs typeface="Courier New" panose="02070309020205020404" pitchFamily="49" charset="0"/>
              </a:rPr>
              <a:t>0</a:t>
            </a:r>
            <a:r>
              <a:rPr lang="en-US" sz="2800" dirty="0" smtClean="0">
                <a:solidFill>
                  <a:schemeClr val="tx1"/>
                </a:solidFill>
                <a:latin typeface="Courier New" panose="02070309020205020404" pitchFamily="49" charset="0"/>
                <a:cs typeface="Courier New" panose="02070309020205020404" pitchFamily="49" charset="0"/>
              </a:rPr>
              <a:t>11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37" name="Error"/>
          <p:cNvSpPr/>
          <p:nvPr/>
        </p:nvSpPr>
        <p:spPr>
          <a:xfrm>
            <a:off x="6096000" y="4496295"/>
            <a:ext cx="2133600" cy="3810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a:t>
            </a:r>
            <a:r>
              <a:rPr lang="en-US" sz="2800" b="1" dirty="0" smtClean="0">
                <a:solidFill>
                  <a:srgbClr val="FF0000"/>
                </a:solidFill>
                <a:latin typeface="Courier New" panose="02070309020205020404" pitchFamily="49" charset="0"/>
                <a:cs typeface="Courier New" panose="02070309020205020404" pitchFamily="49" charset="0"/>
              </a:rPr>
              <a:t>0</a:t>
            </a:r>
            <a:r>
              <a:rPr lang="en-US" sz="2800" dirty="0" smtClean="0">
                <a:solidFill>
                  <a:schemeClr val="tx1"/>
                </a:solidFill>
                <a:latin typeface="Courier New" panose="02070309020205020404" pitchFamily="49" charset="0"/>
                <a:cs typeface="Courier New" panose="02070309020205020404" pitchFamily="49" charset="0"/>
              </a:rPr>
              <a:t>11111</a:t>
            </a:r>
            <a:r>
              <a:rPr lang="en-US" sz="2800" b="1" dirty="0" smtClean="0">
                <a:solidFill>
                  <a:srgbClr val="FF0000"/>
                </a:solidFill>
                <a:latin typeface="Courier New" panose="02070309020205020404" pitchFamily="49" charset="0"/>
                <a:cs typeface="Courier New" panose="02070309020205020404" pitchFamily="49" charset="0"/>
              </a:rPr>
              <a:t>0</a:t>
            </a:r>
            <a:r>
              <a:rPr lang="en-US" sz="2800" dirty="0" smtClean="0">
                <a:solidFill>
                  <a:schemeClr val="tx1"/>
                </a:solidFill>
                <a:latin typeface="Courier New" panose="02070309020205020404" pitchFamily="49" charset="0"/>
                <a:cs typeface="Courier New" panose="02070309020205020404" pitchFamily="49" charset="0"/>
              </a:rPr>
              <a:t>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35" name="Error"/>
          <p:cNvSpPr/>
          <p:nvPr/>
        </p:nvSpPr>
        <p:spPr>
          <a:xfrm>
            <a:off x="6096000" y="3733652"/>
            <a:ext cx="2133600" cy="3810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b="1" dirty="0" smtClean="0">
                <a:solidFill>
                  <a:srgbClr val="FF0000"/>
                </a:solidFill>
                <a:latin typeface="Courier New" panose="02070309020205020404" pitchFamily="49" charset="0"/>
                <a:cs typeface="Courier New" panose="02070309020205020404" pitchFamily="49" charset="0"/>
              </a:rPr>
              <a:t>00</a:t>
            </a:r>
            <a:r>
              <a:rPr lang="en-US" sz="2800" dirty="0" smtClean="0">
                <a:solidFill>
                  <a:schemeClr val="tx1"/>
                </a:solidFill>
                <a:latin typeface="Courier New" panose="02070309020205020404" pitchFamily="49" charset="0"/>
                <a:cs typeface="Courier New" panose="02070309020205020404" pitchFamily="49" charset="0"/>
              </a:rPr>
              <a:t>111</a:t>
            </a:r>
            <a:r>
              <a:rPr lang="en-US" sz="2800" b="1" dirty="0" smtClean="0">
                <a:solidFill>
                  <a:srgbClr val="FF0000"/>
                </a:solidFill>
                <a:latin typeface="Courier New" panose="02070309020205020404" pitchFamily="49" charset="0"/>
                <a:cs typeface="Courier New" panose="02070309020205020404" pitchFamily="49" charset="0"/>
              </a:rPr>
              <a:t>0</a:t>
            </a:r>
            <a:r>
              <a:rPr lang="en-US" sz="2800" dirty="0" smtClean="0">
                <a:solidFill>
                  <a:schemeClr val="tx1"/>
                </a:solidFill>
                <a:latin typeface="Courier New" panose="02070309020205020404" pitchFamily="49" charset="0"/>
                <a:cs typeface="Courier New" panose="02070309020205020404" pitchFamily="49" charset="0"/>
              </a:rPr>
              <a:t>111</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5326911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mph" presetSubtype="2" fill="hold" nodeType="clickEffect">
                                  <p:stCondLst>
                                    <p:cond delay="0"/>
                                  </p:stCondLst>
                                  <p:childTnLst>
                                    <p:animClr clrSpc="rgb" dir="cw">
                                      <p:cBhvr>
                                        <p:cTn id="13" dur="10" fill="hold"/>
                                        <p:tgtEl>
                                          <p:spTgt spid="32"/>
                                        </p:tgtEl>
                                        <p:attrNameLst>
                                          <p:attrName>fillcolor</p:attrName>
                                        </p:attrNameLst>
                                      </p:cBhvr>
                                      <p:to>
                                        <a:srgbClr val="FF8181"/>
                                      </p:to>
                                    </p:animClr>
                                    <p:set>
                                      <p:cBhvr>
                                        <p:cTn id="14" dur="10" fill="hold"/>
                                        <p:tgtEl>
                                          <p:spTgt spid="32"/>
                                        </p:tgtEl>
                                        <p:attrNameLst>
                                          <p:attrName>fill.type</p:attrName>
                                        </p:attrNameLst>
                                      </p:cBhvr>
                                      <p:to>
                                        <p:strVal val="solid"/>
                                      </p:to>
                                    </p:set>
                                    <p:set>
                                      <p:cBhvr>
                                        <p:cTn id="15" dur="10" fill="hold"/>
                                        <p:tgtEl>
                                          <p:spTgt spid="3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1" nodeType="clickEffect">
                                  <p:stCondLst>
                                    <p:cond delay="0"/>
                                  </p:stCondLst>
                                  <p:childTnLst>
                                    <p:set>
                                      <p:cBhvr>
                                        <p:cTn id="19" dur="1" fill="hold">
                                          <p:stCondLst>
                                            <p:cond delay="0"/>
                                          </p:stCondLst>
                                        </p:cTn>
                                        <p:tgtEl>
                                          <p:spTgt spid="34"/>
                                        </p:tgtEl>
                                        <p:attrNameLst>
                                          <p:attrName>style.visibility</p:attrName>
                                        </p:attrNameLst>
                                      </p:cBhvr>
                                      <p:to>
                                        <p:strVal val="visible"/>
                                      </p:to>
                                    </p:set>
                                  </p:childTnLst>
                                </p:cTn>
                              </p:par>
                              <p:par>
                                <p:cTn id="20" presetID="42" presetClass="path" presetSubtype="0" accel="75000" decel="25000" fill="hold" grpId="0" nodeType="withEffect">
                                  <p:stCondLst>
                                    <p:cond delay="500"/>
                                  </p:stCondLst>
                                  <p:childTnLst>
                                    <p:animMotion origin="layout" path="M 1.11022E-16 0.00208 L -0.26667 -0.03218 " pathEditMode="relative" rAng="0" ptsTypes="AA">
                                      <p:cBhvr>
                                        <p:cTn id="21" dur="1250" fill="hold"/>
                                        <p:tgtEl>
                                          <p:spTgt spid="34"/>
                                        </p:tgtEl>
                                        <p:attrNameLst>
                                          <p:attrName>ppt_x</p:attrName>
                                          <p:attrName>ppt_y</p:attrName>
                                        </p:attrNameLst>
                                      </p:cBhvr>
                                      <p:rCtr x="-13333" y="-1713"/>
                                    </p:animMotion>
                                  </p:childTnLst>
                                </p:cTn>
                              </p:par>
                            </p:childTnLst>
                          </p:cTn>
                        </p:par>
                      </p:childTnLst>
                    </p:cTn>
                  </p:par>
                  <p:par>
                    <p:cTn id="22" fill="hold">
                      <p:stCondLst>
                        <p:cond delay="indefinite"/>
                      </p:stCondLst>
                      <p:childTnLst>
                        <p:par>
                          <p:cTn id="23" fill="hold">
                            <p:stCondLst>
                              <p:cond delay="0"/>
                            </p:stCondLst>
                            <p:childTnLst>
                              <p:par>
                                <p:cTn id="24" presetID="1" presetClass="emph" presetSubtype="2" fill="hold" nodeType="clickEffect">
                                  <p:stCondLst>
                                    <p:cond delay="0"/>
                                  </p:stCondLst>
                                  <p:childTnLst>
                                    <p:animClr clrSpc="rgb" dir="cw">
                                      <p:cBhvr>
                                        <p:cTn id="25" dur="10" fill="hold"/>
                                        <p:tgtEl>
                                          <p:spTgt spid="32"/>
                                        </p:tgtEl>
                                        <p:attrNameLst>
                                          <p:attrName>fillcolor</p:attrName>
                                        </p:attrNameLst>
                                      </p:cBhvr>
                                      <p:to>
                                        <a:srgbClr val="FFFFFF"/>
                                      </p:to>
                                    </p:animClr>
                                    <p:set>
                                      <p:cBhvr>
                                        <p:cTn id="26" dur="10" fill="hold"/>
                                        <p:tgtEl>
                                          <p:spTgt spid="32"/>
                                        </p:tgtEl>
                                        <p:attrNameLst>
                                          <p:attrName>fill.type</p:attrName>
                                        </p:attrNameLst>
                                      </p:cBhvr>
                                      <p:to>
                                        <p:strVal val="solid"/>
                                      </p:to>
                                    </p:set>
                                    <p:set>
                                      <p:cBhvr>
                                        <p:cTn id="27" dur="10" fill="hold"/>
                                        <p:tgtEl>
                                          <p:spTgt spid="32"/>
                                        </p:tgtEl>
                                        <p:attrNameLst>
                                          <p:attrName>fill.on</p:attrName>
                                        </p:attrNameLst>
                                      </p:cBhvr>
                                      <p:to>
                                        <p:strVal val="true"/>
                                      </p:to>
                                    </p:set>
                                  </p:childTnLst>
                                </p:cTn>
                              </p:par>
                              <p:par>
                                <p:cTn id="28" presetID="1" presetClass="emph" presetSubtype="2" fill="hold" nodeType="withEffect">
                                  <p:stCondLst>
                                    <p:cond delay="0"/>
                                  </p:stCondLst>
                                  <p:childTnLst>
                                    <p:animClr clrSpc="rgb" dir="cw">
                                      <p:cBhvr>
                                        <p:cTn id="29" dur="10" fill="hold"/>
                                        <p:tgtEl>
                                          <p:spTgt spid="29"/>
                                        </p:tgtEl>
                                        <p:attrNameLst>
                                          <p:attrName>fillcolor</p:attrName>
                                        </p:attrNameLst>
                                      </p:cBhvr>
                                      <p:to>
                                        <a:srgbClr val="FF8181"/>
                                      </p:to>
                                    </p:animClr>
                                    <p:set>
                                      <p:cBhvr>
                                        <p:cTn id="30" dur="10" fill="hold"/>
                                        <p:tgtEl>
                                          <p:spTgt spid="29"/>
                                        </p:tgtEl>
                                        <p:attrNameLst>
                                          <p:attrName>fill.type</p:attrName>
                                        </p:attrNameLst>
                                      </p:cBhvr>
                                      <p:to>
                                        <p:strVal val="solid"/>
                                      </p:to>
                                    </p:set>
                                    <p:set>
                                      <p:cBhvr>
                                        <p:cTn id="31" dur="10" fill="hold"/>
                                        <p:tgtEl>
                                          <p:spTgt spid="29"/>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42" presetClass="path" presetSubtype="0" accel="75000" decel="25000" fill="hold" grpId="0" nodeType="withEffect">
                                  <p:stCondLst>
                                    <p:cond delay="500"/>
                                  </p:stCondLst>
                                  <p:childTnLst>
                                    <p:animMotion origin="layout" path="M 1.11022E-16 -2.96296E-6 L -0.26667 -0.14282 " pathEditMode="relative" rAng="0" ptsTypes="AA">
                                      <p:cBhvr>
                                        <p:cTn id="37" dur="1250" fill="hold"/>
                                        <p:tgtEl>
                                          <p:spTgt spid="38"/>
                                        </p:tgtEl>
                                        <p:attrNameLst>
                                          <p:attrName>ppt_x</p:attrName>
                                          <p:attrName>ppt_y</p:attrName>
                                        </p:attrNameLst>
                                      </p:cBhvr>
                                      <p:rCtr x="-13333" y="-7153"/>
                                    </p:animMotion>
                                  </p:childTnLst>
                                </p:cTn>
                              </p:par>
                            </p:childTnLst>
                          </p:cTn>
                        </p:par>
                      </p:childTnLst>
                    </p:cTn>
                  </p:par>
                  <p:par>
                    <p:cTn id="38" fill="hold">
                      <p:stCondLst>
                        <p:cond delay="indefinite"/>
                      </p:stCondLst>
                      <p:childTnLst>
                        <p:par>
                          <p:cTn id="39" fill="hold">
                            <p:stCondLst>
                              <p:cond delay="0"/>
                            </p:stCondLst>
                            <p:childTnLst>
                              <p:par>
                                <p:cTn id="40" presetID="2" presetClass="exit" presetSubtype="4" accel="75000" fill="hold" grpId="2" nodeType="clickEffect">
                                  <p:stCondLst>
                                    <p:cond delay="0"/>
                                  </p:stCondLst>
                                  <p:childTnLst>
                                    <p:anim calcmode="lin" valueType="num">
                                      <p:cBhvr additive="base">
                                        <p:cTn id="41" dur="1000"/>
                                        <p:tgtEl>
                                          <p:spTgt spid="34"/>
                                        </p:tgtEl>
                                        <p:attrNameLst>
                                          <p:attrName>ppt_x</p:attrName>
                                        </p:attrNameLst>
                                      </p:cBhvr>
                                      <p:tavLst>
                                        <p:tav tm="0">
                                          <p:val>
                                            <p:strVal val="ppt_x"/>
                                          </p:val>
                                        </p:tav>
                                        <p:tav tm="100000">
                                          <p:val>
                                            <p:strVal val="ppt_x"/>
                                          </p:val>
                                        </p:tav>
                                      </p:tavLst>
                                    </p:anim>
                                    <p:anim calcmode="lin" valueType="num">
                                      <p:cBhvr additive="base">
                                        <p:cTn id="42" dur="1000"/>
                                        <p:tgtEl>
                                          <p:spTgt spid="34"/>
                                        </p:tgtEl>
                                        <p:attrNameLst>
                                          <p:attrName>ppt_y</p:attrName>
                                        </p:attrNameLst>
                                      </p:cBhvr>
                                      <p:tavLst>
                                        <p:tav tm="0">
                                          <p:val>
                                            <p:strVal val="ppt_y"/>
                                          </p:val>
                                        </p:tav>
                                        <p:tav tm="100000">
                                          <p:val>
                                            <p:strVal val="1+ppt_h/2"/>
                                          </p:val>
                                        </p:tav>
                                      </p:tavLst>
                                    </p:anim>
                                    <p:set>
                                      <p:cBhvr>
                                        <p:cTn id="43" dur="1" fill="hold">
                                          <p:stCondLst>
                                            <p:cond delay="999"/>
                                          </p:stCondLst>
                                        </p:cTn>
                                        <p:tgtEl>
                                          <p:spTgt spid="34"/>
                                        </p:tgtEl>
                                        <p:attrNameLst>
                                          <p:attrName>style.visibility</p:attrName>
                                        </p:attrNameLst>
                                      </p:cBhvr>
                                      <p:to>
                                        <p:strVal val="hidden"/>
                                      </p:to>
                                    </p:set>
                                  </p:childTnLst>
                                </p:cTn>
                              </p:par>
                              <p:par>
                                <p:cTn id="44" presetID="2" presetClass="exit" presetSubtype="4" accel="75000" fill="hold" grpId="2" nodeType="withEffect">
                                  <p:stCondLst>
                                    <p:cond delay="0"/>
                                  </p:stCondLst>
                                  <p:childTnLst>
                                    <p:anim calcmode="lin" valueType="num">
                                      <p:cBhvr additive="base">
                                        <p:cTn id="45" dur="1000"/>
                                        <p:tgtEl>
                                          <p:spTgt spid="38"/>
                                        </p:tgtEl>
                                        <p:attrNameLst>
                                          <p:attrName>ppt_x</p:attrName>
                                        </p:attrNameLst>
                                      </p:cBhvr>
                                      <p:tavLst>
                                        <p:tav tm="0">
                                          <p:val>
                                            <p:strVal val="ppt_x"/>
                                          </p:val>
                                        </p:tav>
                                        <p:tav tm="100000">
                                          <p:val>
                                            <p:strVal val="ppt_x"/>
                                          </p:val>
                                        </p:tav>
                                      </p:tavLst>
                                    </p:anim>
                                    <p:anim calcmode="lin" valueType="num">
                                      <p:cBhvr additive="base">
                                        <p:cTn id="46" dur="1000"/>
                                        <p:tgtEl>
                                          <p:spTgt spid="38"/>
                                        </p:tgtEl>
                                        <p:attrNameLst>
                                          <p:attrName>ppt_y</p:attrName>
                                        </p:attrNameLst>
                                      </p:cBhvr>
                                      <p:tavLst>
                                        <p:tav tm="0">
                                          <p:val>
                                            <p:strVal val="ppt_y"/>
                                          </p:val>
                                        </p:tav>
                                        <p:tav tm="100000">
                                          <p:val>
                                            <p:strVal val="1+ppt_h/2"/>
                                          </p:val>
                                        </p:tav>
                                      </p:tavLst>
                                    </p:anim>
                                    <p:set>
                                      <p:cBhvr>
                                        <p:cTn id="47" dur="1" fill="hold">
                                          <p:stCondLst>
                                            <p:cond delay="999"/>
                                          </p:stCondLst>
                                        </p:cTn>
                                        <p:tgtEl>
                                          <p:spTgt spid="3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10" fill="hold"/>
                                        <p:tgtEl>
                                          <p:spTgt spid="32"/>
                                        </p:tgtEl>
                                        <p:attrNameLst>
                                          <p:attrName>fillcolor</p:attrName>
                                        </p:attrNameLst>
                                      </p:cBhvr>
                                      <p:to>
                                        <a:srgbClr val="FF8181"/>
                                      </p:to>
                                    </p:animClr>
                                    <p:set>
                                      <p:cBhvr>
                                        <p:cTn id="52" dur="10" fill="hold"/>
                                        <p:tgtEl>
                                          <p:spTgt spid="32"/>
                                        </p:tgtEl>
                                        <p:attrNameLst>
                                          <p:attrName>fill.type</p:attrName>
                                        </p:attrNameLst>
                                      </p:cBhvr>
                                      <p:to>
                                        <p:strVal val="solid"/>
                                      </p:to>
                                    </p:set>
                                    <p:set>
                                      <p:cBhvr>
                                        <p:cTn id="53" dur="10" fill="hold"/>
                                        <p:tgtEl>
                                          <p:spTgt spid="32"/>
                                        </p:tgtEl>
                                        <p:attrNameLst>
                                          <p:attrName>fill.on</p:attrName>
                                        </p:attrNameLst>
                                      </p:cBhvr>
                                      <p:to>
                                        <p:strVal val="true"/>
                                      </p:to>
                                    </p:set>
                                  </p:childTnLst>
                                </p:cTn>
                              </p:par>
                              <p:par>
                                <p:cTn id="54" presetID="1" presetClass="emph" presetSubtype="2" fill="hold" nodeType="withEffect">
                                  <p:stCondLst>
                                    <p:cond delay="0"/>
                                  </p:stCondLst>
                                  <p:childTnLst>
                                    <p:animClr clrSpc="rgb" dir="cw">
                                      <p:cBhvr>
                                        <p:cTn id="55" dur="10" fill="hold"/>
                                        <p:tgtEl>
                                          <p:spTgt spid="29"/>
                                        </p:tgtEl>
                                        <p:attrNameLst>
                                          <p:attrName>fillcolor</p:attrName>
                                        </p:attrNameLst>
                                      </p:cBhvr>
                                      <p:to>
                                        <a:srgbClr val="FFFFFF"/>
                                      </p:to>
                                    </p:animClr>
                                    <p:set>
                                      <p:cBhvr>
                                        <p:cTn id="56" dur="10" fill="hold"/>
                                        <p:tgtEl>
                                          <p:spTgt spid="29"/>
                                        </p:tgtEl>
                                        <p:attrNameLst>
                                          <p:attrName>fill.type</p:attrName>
                                        </p:attrNameLst>
                                      </p:cBhvr>
                                      <p:to>
                                        <p:strVal val="solid"/>
                                      </p:to>
                                    </p:set>
                                    <p:set>
                                      <p:cBhvr>
                                        <p:cTn id="57" dur="10" fill="hold"/>
                                        <p:tgtEl>
                                          <p:spTgt spid="29"/>
                                        </p:tgtEl>
                                        <p:attrNameLst>
                                          <p:attrName>fill.on</p:attrName>
                                        </p:attrNameLst>
                                      </p:cBhvr>
                                      <p:to>
                                        <p:strVal val="true"/>
                                      </p:to>
                                    </p:set>
                                  </p:childTnLst>
                                </p:cTn>
                              </p:par>
                              <p:par>
                                <p:cTn id="58" presetID="1" presetClass="emph" presetSubtype="2" fill="hold" nodeType="withEffect">
                                  <p:stCondLst>
                                    <p:cond delay="500"/>
                                  </p:stCondLst>
                                  <p:childTnLst>
                                    <p:animClr clrSpc="rgb" dir="cw">
                                      <p:cBhvr>
                                        <p:cTn id="59" dur="10" fill="hold"/>
                                        <p:tgtEl>
                                          <p:spTgt spid="32"/>
                                        </p:tgtEl>
                                        <p:attrNameLst>
                                          <p:attrName>fillcolor</p:attrName>
                                        </p:attrNameLst>
                                      </p:cBhvr>
                                      <p:to>
                                        <a:srgbClr val="FFFFFF"/>
                                      </p:to>
                                    </p:animClr>
                                    <p:set>
                                      <p:cBhvr>
                                        <p:cTn id="60" dur="10" fill="hold"/>
                                        <p:tgtEl>
                                          <p:spTgt spid="32"/>
                                        </p:tgtEl>
                                        <p:attrNameLst>
                                          <p:attrName>fill.type</p:attrName>
                                        </p:attrNameLst>
                                      </p:cBhvr>
                                      <p:to>
                                        <p:strVal val="solid"/>
                                      </p:to>
                                    </p:set>
                                    <p:set>
                                      <p:cBhvr>
                                        <p:cTn id="61" dur="10" fill="hold"/>
                                        <p:tgtEl>
                                          <p:spTgt spid="32"/>
                                        </p:tgtEl>
                                        <p:attrNameLst>
                                          <p:attrName>fill.on</p:attrName>
                                        </p:attrNameLst>
                                      </p:cBhvr>
                                      <p:to>
                                        <p:strVal val="true"/>
                                      </p:to>
                                    </p:set>
                                  </p:childTnLst>
                                </p:cTn>
                              </p:par>
                              <p:par>
                                <p:cTn id="62" presetID="1" presetClass="emph" presetSubtype="2" fill="hold" nodeType="withEffect">
                                  <p:stCondLst>
                                    <p:cond delay="500"/>
                                  </p:stCondLst>
                                  <p:childTnLst>
                                    <p:animClr clrSpc="rgb" dir="cw">
                                      <p:cBhvr>
                                        <p:cTn id="63" dur="10" fill="hold"/>
                                        <p:tgtEl>
                                          <p:spTgt spid="29"/>
                                        </p:tgtEl>
                                        <p:attrNameLst>
                                          <p:attrName>fillcolor</p:attrName>
                                        </p:attrNameLst>
                                      </p:cBhvr>
                                      <p:to>
                                        <a:srgbClr val="FF8181"/>
                                      </p:to>
                                    </p:animClr>
                                    <p:set>
                                      <p:cBhvr>
                                        <p:cTn id="64" dur="10" fill="hold"/>
                                        <p:tgtEl>
                                          <p:spTgt spid="29"/>
                                        </p:tgtEl>
                                        <p:attrNameLst>
                                          <p:attrName>fill.type</p:attrName>
                                        </p:attrNameLst>
                                      </p:cBhvr>
                                      <p:to>
                                        <p:strVal val="solid"/>
                                      </p:to>
                                    </p:set>
                                    <p:set>
                                      <p:cBhvr>
                                        <p:cTn id="65" dur="10" fill="hold"/>
                                        <p:tgtEl>
                                          <p:spTgt spid="29"/>
                                        </p:tgtEl>
                                        <p:attrNameLst>
                                          <p:attrName>fill.on</p:attrName>
                                        </p:attrNameLst>
                                      </p:cBhvr>
                                      <p:to>
                                        <p:strVal val="true"/>
                                      </p:to>
                                    </p:set>
                                  </p:childTnLst>
                                </p:cTn>
                              </p:par>
                              <p:par>
                                <p:cTn id="66" presetID="1" presetClass="emph" presetSubtype="2" fill="hold" nodeType="withEffect">
                                  <p:stCondLst>
                                    <p:cond delay="1000"/>
                                  </p:stCondLst>
                                  <p:childTnLst>
                                    <p:animClr clrSpc="rgb" dir="cw">
                                      <p:cBhvr>
                                        <p:cTn id="67" dur="10" fill="hold"/>
                                        <p:tgtEl>
                                          <p:spTgt spid="32"/>
                                        </p:tgtEl>
                                        <p:attrNameLst>
                                          <p:attrName>fillcolor</p:attrName>
                                        </p:attrNameLst>
                                      </p:cBhvr>
                                      <p:to>
                                        <a:srgbClr val="FF8181"/>
                                      </p:to>
                                    </p:animClr>
                                    <p:set>
                                      <p:cBhvr>
                                        <p:cTn id="68" dur="10" fill="hold"/>
                                        <p:tgtEl>
                                          <p:spTgt spid="32"/>
                                        </p:tgtEl>
                                        <p:attrNameLst>
                                          <p:attrName>fill.type</p:attrName>
                                        </p:attrNameLst>
                                      </p:cBhvr>
                                      <p:to>
                                        <p:strVal val="solid"/>
                                      </p:to>
                                    </p:set>
                                    <p:set>
                                      <p:cBhvr>
                                        <p:cTn id="69" dur="10" fill="hold"/>
                                        <p:tgtEl>
                                          <p:spTgt spid="32"/>
                                        </p:tgtEl>
                                        <p:attrNameLst>
                                          <p:attrName>fill.on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29"/>
                                        </p:tgtEl>
                                        <p:attrNameLst>
                                          <p:attrName>fillcolor</p:attrName>
                                        </p:attrNameLst>
                                      </p:cBhvr>
                                      <p:to>
                                        <a:srgbClr val="FFFFFF"/>
                                      </p:to>
                                    </p:animClr>
                                    <p:set>
                                      <p:cBhvr>
                                        <p:cTn id="72" dur="10" fill="hold"/>
                                        <p:tgtEl>
                                          <p:spTgt spid="29"/>
                                        </p:tgtEl>
                                        <p:attrNameLst>
                                          <p:attrName>fill.type</p:attrName>
                                        </p:attrNameLst>
                                      </p:cBhvr>
                                      <p:to>
                                        <p:strVal val="solid"/>
                                      </p:to>
                                    </p:set>
                                    <p:set>
                                      <p:cBhvr>
                                        <p:cTn id="73" dur="10" fill="hold"/>
                                        <p:tgtEl>
                                          <p:spTgt spid="29"/>
                                        </p:tgtEl>
                                        <p:attrNameLst>
                                          <p:attrName>fill.on</p:attrName>
                                        </p:attrNameLst>
                                      </p:cBhvr>
                                      <p:to>
                                        <p:strVal val="true"/>
                                      </p:to>
                                    </p:set>
                                  </p:childTnLst>
                                </p:cTn>
                              </p:par>
                              <p:par>
                                <p:cTn id="74" presetID="1" presetClass="emph" presetSubtype="2" fill="hold" nodeType="withEffect">
                                  <p:stCondLst>
                                    <p:cond delay="1500"/>
                                  </p:stCondLst>
                                  <p:childTnLst>
                                    <p:animClr clrSpc="rgb" dir="cw">
                                      <p:cBhvr>
                                        <p:cTn id="75" dur="10" fill="hold"/>
                                        <p:tgtEl>
                                          <p:spTgt spid="32"/>
                                        </p:tgtEl>
                                        <p:attrNameLst>
                                          <p:attrName>fillcolor</p:attrName>
                                        </p:attrNameLst>
                                      </p:cBhvr>
                                      <p:to>
                                        <a:srgbClr val="FFFFFF"/>
                                      </p:to>
                                    </p:animClr>
                                    <p:set>
                                      <p:cBhvr>
                                        <p:cTn id="76" dur="10" fill="hold"/>
                                        <p:tgtEl>
                                          <p:spTgt spid="32"/>
                                        </p:tgtEl>
                                        <p:attrNameLst>
                                          <p:attrName>fill.type</p:attrName>
                                        </p:attrNameLst>
                                      </p:cBhvr>
                                      <p:to>
                                        <p:strVal val="solid"/>
                                      </p:to>
                                    </p:set>
                                    <p:set>
                                      <p:cBhvr>
                                        <p:cTn id="77" dur="10" fill="hold"/>
                                        <p:tgtEl>
                                          <p:spTgt spid="32"/>
                                        </p:tgtEl>
                                        <p:attrNameLst>
                                          <p:attrName>fill.on</p:attrName>
                                        </p:attrNameLst>
                                      </p:cBhvr>
                                      <p:to>
                                        <p:strVal val="true"/>
                                      </p:to>
                                    </p:set>
                                  </p:childTnLst>
                                </p:cTn>
                              </p:par>
                              <p:par>
                                <p:cTn id="78" presetID="1" presetClass="emph" presetSubtype="2" fill="hold" nodeType="withEffect">
                                  <p:stCondLst>
                                    <p:cond delay="1500"/>
                                  </p:stCondLst>
                                  <p:childTnLst>
                                    <p:animClr clrSpc="rgb" dir="cw">
                                      <p:cBhvr>
                                        <p:cTn id="79" dur="10" fill="hold"/>
                                        <p:tgtEl>
                                          <p:spTgt spid="29"/>
                                        </p:tgtEl>
                                        <p:attrNameLst>
                                          <p:attrName>fillcolor</p:attrName>
                                        </p:attrNameLst>
                                      </p:cBhvr>
                                      <p:to>
                                        <a:srgbClr val="FF8181"/>
                                      </p:to>
                                    </p:animClr>
                                    <p:set>
                                      <p:cBhvr>
                                        <p:cTn id="80" dur="10" fill="hold"/>
                                        <p:tgtEl>
                                          <p:spTgt spid="29"/>
                                        </p:tgtEl>
                                        <p:attrNameLst>
                                          <p:attrName>fill.type</p:attrName>
                                        </p:attrNameLst>
                                      </p:cBhvr>
                                      <p:to>
                                        <p:strVal val="solid"/>
                                      </p:to>
                                    </p:set>
                                    <p:set>
                                      <p:cBhvr>
                                        <p:cTn id="81" dur="10" fill="hold"/>
                                        <p:tgtEl>
                                          <p:spTgt spid="29"/>
                                        </p:tgtEl>
                                        <p:attrNameLst>
                                          <p:attrName>fill.on</p:attrName>
                                        </p:attrNameLst>
                                      </p:cBhvr>
                                      <p:to>
                                        <p:strVal val="true"/>
                                      </p:to>
                                    </p:set>
                                  </p:childTnLst>
                                </p:cTn>
                              </p:par>
                              <p:par>
                                <p:cTn id="82" presetID="1" presetClass="emph" presetSubtype="2" fill="hold" nodeType="withEffect">
                                  <p:stCondLst>
                                    <p:cond delay="2000"/>
                                  </p:stCondLst>
                                  <p:childTnLst>
                                    <p:animClr clrSpc="rgb" dir="cw">
                                      <p:cBhvr>
                                        <p:cTn id="83" dur="10" fill="hold"/>
                                        <p:tgtEl>
                                          <p:spTgt spid="32"/>
                                        </p:tgtEl>
                                        <p:attrNameLst>
                                          <p:attrName>fillcolor</p:attrName>
                                        </p:attrNameLst>
                                      </p:cBhvr>
                                      <p:to>
                                        <a:srgbClr val="FF8181"/>
                                      </p:to>
                                    </p:animClr>
                                    <p:set>
                                      <p:cBhvr>
                                        <p:cTn id="84" dur="10" fill="hold"/>
                                        <p:tgtEl>
                                          <p:spTgt spid="32"/>
                                        </p:tgtEl>
                                        <p:attrNameLst>
                                          <p:attrName>fill.type</p:attrName>
                                        </p:attrNameLst>
                                      </p:cBhvr>
                                      <p:to>
                                        <p:strVal val="solid"/>
                                      </p:to>
                                    </p:set>
                                    <p:set>
                                      <p:cBhvr>
                                        <p:cTn id="85" dur="10" fill="hold"/>
                                        <p:tgtEl>
                                          <p:spTgt spid="32"/>
                                        </p:tgtEl>
                                        <p:attrNameLst>
                                          <p:attrName>fill.on</p:attrName>
                                        </p:attrNameLst>
                                      </p:cBhvr>
                                      <p:to>
                                        <p:strVal val="true"/>
                                      </p:to>
                                    </p:set>
                                  </p:childTnLst>
                                </p:cTn>
                              </p:par>
                              <p:par>
                                <p:cTn id="86" presetID="1" presetClass="emph" presetSubtype="2" fill="hold" nodeType="withEffect">
                                  <p:stCondLst>
                                    <p:cond delay="2000"/>
                                  </p:stCondLst>
                                  <p:childTnLst>
                                    <p:animClr clrSpc="rgb" dir="cw">
                                      <p:cBhvr>
                                        <p:cTn id="87" dur="10" fill="hold"/>
                                        <p:tgtEl>
                                          <p:spTgt spid="29"/>
                                        </p:tgtEl>
                                        <p:attrNameLst>
                                          <p:attrName>fillcolor</p:attrName>
                                        </p:attrNameLst>
                                      </p:cBhvr>
                                      <p:to>
                                        <a:srgbClr val="FFFFFF"/>
                                      </p:to>
                                    </p:animClr>
                                    <p:set>
                                      <p:cBhvr>
                                        <p:cTn id="88" dur="10" fill="hold"/>
                                        <p:tgtEl>
                                          <p:spTgt spid="29"/>
                                        </p:tgtEl>
                                        <p:attrNameLst>
                                          <p:attrName>fill.type</p:attrName>
                                        </p:attrNameLst>
                                      </p:cBhvr>
                                      <p:to>
                                        <p:strVal val="solid"/>
                                      </p:to>
                                    </p:set>
                                    <p:set>
                                      <p:cBhvr>
                                        <p:cTn id="89" dur="10" fill="hold"/>
                                        <p:tgtEl>
                                          <p:spTgt spid="29"/>
                                        </p:tgtEl>
                                        <p:attrNameLst>
                                          <p:attrName>fill.on</p:attrName>
                                        </p:attrNameLst>
                                      </p:cBhvr>
                                      <p:to>
                                        <p:strVal val="true"/>
                                      </p:to>
                                    </p:set>
                                  </p:childTnLst>
                                </p:cTn>
                              </p:par>
                              <p:par>
                                <p:cTn id="90" presetID="1" presetClass="emph" presetSubtype="2" fill="hold" nodeType="withEffect">
                                  <p:stCondLst>
                                    <p:cond delay="2500"/>
                                  </p:stCondLst>
                                  <p:childTnLst>
                                    <p:animClr clrSpc="rgb" dir="cw">
                                      <p:cBhvr>
                                        <p:cTn id="91" dur="10" fill="hold"/>
                                        <p:tgtEl>
                                          <p:spTgt spid="32"/>
                                        </p:tgtEl>
                                        <p:attrNameLst>
                                          <p:attrName>fillcolor</p:attrName>
                                        </p:attrNameLst>
                                      </p:cBhvr>
                                      <p:to>
                                        <a:srgbClr val="FFFFFF"/>
                                      </p:to>
                                    </p:animClr>
                                    <p:set>
                                      <p:cBhvr>
                                        <p:cTn id="92" dur="10" fill="hold"/>
                                        <p:tgtEl>
                                          <p:spTgt spid="32"/>
                                        </p:tgtEl>
                                        <p:attrNameLst>
                                          <p:attrName>fill.type</p:attrName>
                                        </p:attrNameLst>
                                      </p:cBhvr>
                                      <p:to>
                                        <p:strVal val="solid"/>
                                      </p:to>
                                    </p:set>
                                    <p:set>
                                      <p:cBhvr>
                                        <p:cTn id="93" dur="10" fill="hold"/>
                                        <p:tgtEl>
                                          <p:spTgt spid="32"/>
                                        </p:tgtEl>
                                        <p:attrNameLst>
                                          <p:attrName>fill.on</p:attrName>
                                        </p:attrNameLst>
                                      </p:cBhvr>
                                      <p:to>
                                        <p:strVal val="true"/>
                                      </p:to>
                                    </p:set>
                                  </p:childTnLst>
                                </p:cTn>
                              </p:par>
                              <p:par>
                                <p:cTn id="94" presetID="1" presetClass="emph" presetSubtype="2" fill="hold" nodeType="withEffect">
                                  <p:stCondLst>
                                    <p:cond delay="2500"/>
                                  </p:stCondLst>
                                  <p:childTnLst>
                                    <p:animClr clrSpc="rgb" dir="cw">
                                      <p:cBhvr>
                                        <p:cTn id="95" dur="10" fill="hold"/>
                                        <p:tgtEl>
                                          <p:spTgt spid="29"/>
                                        </p:tgtEl>
                                        <p:attrNameLst>
                                          <p:attrName>fillcolor</p:attrName>
                                        </p:attrNameLst>
                                      </p:cBhvr>
                                      <p:to>
                                        <a:srgbClr val="FF8181"/>
                                      </p:to>
                                    </p:animClr>
                                    <p:set>
                                      <p:cBhvr>
                                        <p:cTn id="96" dur="10" fill="hold"/>
                                        <p:tgtEl>
                                          <p:spTgt spid="29"/>
                                        </p:tgtEl>
                                        <p:attrNameLst>
                                          <p:attrName>fill.type</p:attrName>
                                        </p:attrNameLst>
                                      </p:cBhvr>
                                      <p:to>
                                        <p:strVal val="solid"/>
                                      </p:to>
                                    </p:set>
                                    <p:set>
                                      <p:cBhvr>
                                        <p:cTn id="97" dur="10" fill="hold"/>
                                        <p:tgtEl>
                                          <p:spTgt spid="29"/>
                                        </p:tgtEl>
                                        <p:attrNameLst>
                                          <p:attrName>fill.on</p:attrName>
                                        </p:attrNameLst>
                                      </p:cBhvr>
                                      <p:to>
                                        <p:strVal val="true"/>
                                      </p:to>
                                    </p:set>
                                  </p:childTnLst>
                                </p:cTn>
                              </p:par>
                              <p:par>
                                <p:cTn id="98" presetID="1" presetClass="emph" presetSubtype="2" fill="hold" nodeType="withEffect">
                                  <p:stCondLst>
                                    <p:cond delay="3000"/>
                                  </p:stCondLst>
                                  <p:childTnLst>
                                    <p:animClr clrSpc="rgb" dir="cw">
                                      <p:cBhvr>
                                        <p:cTn id="99" dur="10" fill="hold"/>
                                        <p:tgtEl>
                                          <p:spTgt spid="29"/>
                                        </p:tgtEl>
                                        <p:attrNameLst>
                                          <p:attrName>fillcolor</p:attrName>
                                        </p:attrNameLst>
                                      </p:cBhvr>
                                      <p:to>
                                        <a:srgbClr val="FFFFFF"/>
                                      </p:to>
                                    </p:animClr>
                                    <p:set>
                                      <p:cBhvr>
                                        <p:cTn id="100" dur="10" fill="hold"/>
                                        <p:tgtEl>
                                          <p:spTgt spid="29"/>
                                        </p:tgtEl>
                                        <p:attrNameLst>
                                          <p:attrName>fill.type</p:attrName>
                                        </p:attrNameLst>
                                      </p:cBhvr>
                                      <p:to>
                                        <p:strVal val="solid"/>
                                      </p:to>
                                    </p:set>
                                    <p:set>
                                      <p:cBhvr>
                                        <p:cTn id="101" dur="10" fill="hold"/>
                                        <p:tgtEl>
                                          <p:spTgt spid="29"/>
                                        </p:tgtEl>
                                        <p:attrNameLst>
                                          <p:attrName>fill.on</p:attrName>
                                        </p:attrNameLst>
                                      </p:cBhvr>
                                      <p:to>
                                        <p:strVal val="true"/>
                                      </p:to>
                                    </p:set>
                                  </p:childTnLst>
                                </p:cTn>
                              </p:par>
                            </p:childTnLst>
                          </p:cTn>
                        </p:par>
                        <p:par>
                          <p:cTn id="102" fill="hold">
                            <p:stCondLst>
                              <p:cond delay="3010"/>
                            </p:stCondLst>
                            <p:childTnLst>
                              <p:par>
                                <p:cTn id="103" presetID="10" presetClass="entr" presetSubtype="0" fill="hold" grpId="0" nodeType="after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fade">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8" grpId="0" animBg="1"/>
      <p:bldP spid="38" grpId="1" animBg="1"/>
      <p:bldP spid="38" grpId="2" animBg="1"/>
      <p:bldP spid="34" grpId="0" animBg="1"/>
      <p:bldP spid="34" grpId="1" animBg="1"/>
      <p:bldP spid="34" grpId="2" animBg="1"/>
      <p:bldP spid="41" grpId="0" animBg="1"/>
      <p:bldP spid="40" grpId="0" animBg="1"/>
      <p:bldP spid="37" grpId="0" animBg="1"/>
      <p:bldP spid="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Number of Disturbance Errors</a:t>
            </a:r>
          </a:p>
        </p:txBody>
      </p:sp>
      <p:sp>
        <p:nvSpPr>
          <p:cNvPr id="3" name="Content Placeholder 2"/>
          <p:cNvSpPr>
            <a:spLocks noGrp="1"/>
          </p:cNvSpPr>
          <p:nvPr>
            <p:ph idx="1"/>
          </p:nvPr>
        </p:nvSpPr>
        <p:spPr>
          <a:xfrm>
            <a:off x="381000" y="1066800"/>
            <a:ext cx="8382000" cy="5638800"/>
          </a:xfrm>
        </p:spPr>
        <p:txBody>
          <a:bodyPr/>
          <a:lstStyle/>
          <a:p>
            <a:pPr marL="0" indent="0">
              <a:buNone/>
            </a:pPr>
            <a:endParaRPr lang="en-US" i="1" dirty="0"/>
          </a:p>
          <a:p>
            <a:pPr marL="0" indent="0">
              <a:buNone/>
            </a:pPr>
            <a:endParaRPr lang="en-US" i="1" dirty="0" smtClean="0"/>
          </a:p>
          <a:p>
            <a:pPr marL="0" indent="0">
              <a:buNone/>
            </a:pPr>
            <a:endParaRPr lang="en-US" i="1" dirty="0"/>
          </a:p>
          <a:p>
            <a:pPr marL="0" indent="0">
              <a:buNone/>
            </a:pPr>
            <a:endParaRPr lang="en-US" i="1" dirty="0" smtClean="0"/>
          </a:p>
          <a:p>
            <a:pPr marL="0" indent="0">
              <a:buNone/>
            </a:pPr>
            <a:endParaRPr lang="en-US" i="1" dirty="0"/>
          </a:p>
          <a:p>
            <a:pPr marL="0" indent="0">
              <a:buNone/>
            </a:pPr>
            <a:endParaRPr lang="en-US" sz="2400" i="1" dirty="0" smtClean="0">
              <a:solidFill>
                <a:srgbClr val="FF0000"/>
              </a:solidFill>
            </a:endParaRPr>
          </a:p>
          <a:p>
            <a:r>
              <a:rPr lang="en-US" sz="3200" i="1" dirty="0" smtClean="0"/>
              <a:t>In a more controlled environment, we can induce as many as </a:t>
            </a:r>
            <a:r>
              <a:rPr lang="en-US" sz="3200" i="1" dirty="0" smtClean="0">
                <a:solidFill>
                  <a:srgbClr val="FF0000"/>
                </a:solidFill>
              </a:rPr>
              <a:t>ten million</a:t>
            </a:r>
            <a:r>
              <a:rPr lang="en-US" sz="3200" i="1" dirty="0" smtClean="0"/>
              <a:t> disturbance errors</a:t>
            </a:r>
          </a:p>
          <a:p>
            <a:r>
              <a:rPr lang="en-US" sz="3200" i="1" dirty="0" smtClean="0">
                <a:solidFill>
                  <a:srgbClr val="FF0000"/>
                </a:solidFill>
              </a:rPr>
              <a:t>Disturbance errors are a serious reliability issue</a:t>
            </a:r>
            <a:endParaRPr lang="en-US" sz="3200" i="1" dirty="0">
              <a:solidFill>
                <a:srgbClr val="FF0000"/>
              </a:solidFill>
            </a:endParaRPr>
          </a:p>
        </p:txBody>
      </p:sp>
      <p:graphicFrame>
        <p:nvGraphicFramePr>
          <p:cNvPr id="4" name="Content Placeholder 4"/>
          <p:cNvGraphicFramePr>
            <a:graphicFrameLocks/>
          </p:cNvGraphicFramePr>
          <p:nvPr>
            <p:extLst>
              <p:ext uri="{D42A27DB-BD31-4B8C-83A1-F6EECF244321}">
                <p14:modId xmlns:p14="http://schemas.microsoft.com/office/powerpoint/2010/main" val="4027826412"/>
              </p:ext>
            </p:extLst>
          </p:nvPr>
        </p:nvGraphicFramePr>
        <p:xfrm>
          <a:off x="761999" y="1143000"/>
          <a:ext cx="7620002" cy="3200400"/>
        </p:xfrm>
        <a:graphic>
          <a:graphicData uri="http://schemas.openxmlformats.org/drawingml/2006/table">
            <a:tbl>
              <a:tblPr>
                <a:tableStyleId>{9D7B26C5-4107-4FEC-AEDC-1716B250A1EF}</a:tableStyleId>
              </a:tblPr>
              <a:tblGrid>
                <a:gridCol w="3736732"/>
                <a:gridCol w="1597269"/>
                <a:gridCol w="2286001"/>
              </a:tblGrid>
              <a:tr h="640080">
                <a:tc>
                  <a:txBody>
                    <a:bodyPr/>
                    <a:lstStyle/>
                    <a:p>
                      <a:pPr algn="ctr"/>
                      <a:r>
                        <a:rPr lang="en-US" sz="3200" b="1" dirty="0" smtClean="0">
                          <a:solidFill>
                            <a:schemeClr val="bg1"/>
                          </a:solidFill>
                          <a:latin typeface="+mj-lt"/>
                        </a:rPr>
                        <a:t>CPU Architecture</a:t>
                      </a:r>
                      <a:endParaRPr lang="en-US" sz="32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dirty="0" smtClean="0">
                          <a:solidFill>
                            <a:schemeClr val="bg1"/>
                          </a:solidFill>
                          <a:latin typeface="+mj-lt"/>
                          <a:cs typeface="Courier New" panose="02070309020205020404" pitchFamily="49" charset="0"/>
                        </a:rPr>
                        <a:t>Errors</a:t>
                      </a:r>
                      <a:endParaRPr lang="en-US" sz="2800" b="1" dirty="0">
                        <a:solidFill>
                          <a:schemeClr val="bg1"/>
                        </a:solidFill>
                        <a:latin typeface="Courier New" panose="02070309020205020404" pitchFamily="49" charset="0"/>
                        <a:cs typeface="Courier New" panose="02070309020205020404" pitchFamily="49"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c>
                  <a:txBody>
                    <a:bodyPr/>
                    <a:lstStyle/>
                    <a:p>
                      <a:pPr algn="ctr"/>
                      <a:r>
                        <a:rPr lang="en-US" sz="3200" b="1" smtClean="0">
                          <a:solidFill>
                            <a:schemeClr val="bg1"/>
                          </a:solidFill>
                          <a:latin typeface="+mj-lt"/>
                        </a:rPr>
                        <a:t>Access-Rate</a:t>
                      </a:r>
                      <a:endParaRPr lang="en-US" sz="3200" b="1">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75000"/>
                        <a:lumOff val="25000"/>
                      </a:schemeClr>
                    </a:solidFill>
                  </a:tcPr>
                </a:tc>
              </a:tr>
              <a:tr h="640080">
                <a:tc>
                  <a:txBody>
                    <a:bodyPr/>
                    <a:lstStyle/>
                    <a:p>
                      <a:r>
                        <a:rPr lang="en-US" sz="2800" b="0" smtClean="0">
                          <a:solidFill>
                            <a:schemeClr val="tx1"/>
                          </a:solidFill>
                          <a:latin typeface="+mj-lt"/>
                        </a:rPr>
                        <a:t>Intel Haswell (2013)</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22.9K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12.3M/sec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Ivy</a:t>
                      </a:r>
                      <a:r>
                        <a:rPr lang="en-US" sz="2800" b="0" baseline="0" smtClean="0">
                          <a:solidFill>
                            <a:schemeClr val="tx1"/>
                          </a:solidFill>
                          <a:latin typeface="+mj-lt"/>
                        </a:rPr>
                        <a:t> Bridge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20.7K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11.7M/sec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Intel Sandy Bridge (2011)</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16.1K</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smtClean="0">
                          <a:latin typeface="Cambria" panose="02040503050406030204" pitchFamily="18" charset="0"/>
                        </a:rPr>
                        <a:t>11.6M/sec</a:t>
                      </a:r>
                      <a:endParaRPr lang="en-US" sz="280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0080">
                <a:tc>
                  <a:txBody>
                    <a:bodyPr/>
                    <a:lstStyle/>
                    <a:p>
                      <a:r>
                        <a:rPr lang="en-US" sz="2800" b="0" smtClean="0">
                          <a:solidFill>
                            <a:schemeClr val="tx1"/>
                          </a:solidFill>
                          <a:latin typeface="+mj-lt"/>
                        </a:rPr>
                        <a:t>AMD</a:t>
                      </a:r>
                      <a:r>
                        <a:rPr lang="en-US" sz="2800" b="0" baseline="0" smtClean="0">
                          <a:solidFill>
                            <a:schemeClr val="tx1"/>
                          </a:solidFill>
                          <a:latin typeface="+mj-lt"/>
                        </a:rPr>
                        <a:t> Piledriver (2012)</a:t>
                      </a:r>
                      <a:endParaRPr lang="en-US" sz="2800" b="0">
                        <a:solidFill>
                          <a:schemeClr val="tx1"/>
                        </a:solidFill>
                        <a:latin typeface="+mj-lt"/>
                      </a:endParaRPr>
                    </a:p>
                  </a:txBody>
                  <a:tcPr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0" dirty="0" smtClean="0">
                          <a:solidFill>
                            <a:srgbClr val="FF0000"/>
                          </a:solidFill>
                          <a:latin typeface="Cambria" panose="02040503050406030204" pitchFamily="18" charset="0"/>
                          <a:ea typeface="Cambria Math" panose="02040503050406030204" pitchFamily="18" charset="0"/>
                          <a:cs typeface="Times New Roman" panose="02020603050405020304" pitchFamily="18" charset="0"/>
                        </a:rPr>
                        <a:t>59</a:t>
                      </a:r>
                      <a:endParaRPr lang="en-US" sz="2800" b="0" dirty="0">
                        <a:solidFill>
                          <a:srgbClr val="FF0000"/>
                        </a:solidFill>
                        <a:latin typeface="Cambria" panose="02040503050406030204" pitchFamily="18" charset="0"/>
                        <a:ea typeface="Cambria Math" panose="02040503050406030204" pitchFamily="18" charset="0"/>
                        <a:cs typeface="Times New Roman" panose="020206030504050203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smtClean="0">
                          <a:latin typeface="Cambria" panose="02040503050406030204" pitchFamily="18" charset="0"/>
                        </a:rPr>
                        <a:t>6.1M/sec</a:t>
                      </a:r>
                      <a:endParaRPr lang="en-US" sz="2800" dirty="0">
                        <a:latin typeface="Cambria" panose="02040503050406030204" pitchFamily="18"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Slide Number Placeholder 5"/>
          <p:cNvSpPr>
            <a:spLocks noGrp="1"/>
          </p:cNvSpPr>
          <p:nvPr>
            <p:ph type="sldNum" sz="quarter" idx="12"/>
          </p:nvPr>
        </p:nvSpPr>
        <p:spPr/>
        <p:txBody>
          <a:bodyPr/>
          <a:lstStyle/>
          <a:p>
            <a:fld id="{D4D2B188-1D62-4FCA-8363-938AD4629BBB}" type="slidenum">
              <a:rPr lang="en-US" smtClean="0"/>
              <a:pPr/>
              <a:t>11</a:t>
            </a:fld>
            <a:endParaRPr lang="en-US"/>
          </a:p>
        </p:txBody>
      </p:sp>
    </p:spTree>
    <p:extLst>
      <p:ext uri="{BB962C8B-B14F-4D97-AF65-F5344CB8AC3E}">
        <p14:creationId xmlns:p14="http://schemas.microsoft.com/office/powerpoint/2010/main" val="7805945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Security Implications</a:t>
            </a:r>
            <a:endParaRPr lang="en-US"/>
          </a:p>
        </p:txBody>
      </p:sp>
      <p:sp>
        <p:nvSpPr>
          <p:cNvPr id="3" name="Content Placeholder 2"/>
          <p:cNvSpPr>
            <a:spLocks noGrp="1"/>
          </p:cNvSpPr>
          <p:nvPr>
            <p:ph idx="1"/>
          </p:nvPr>
        </p:nvSpPr>
        <p:spPr/>
        <p:txBody>
          <a:bodyPr/>
          <a:lstStyle/>
          <a:p>
            <a:r>
              <a:rPr lang="en-US" i="1" dirty="0" smtClean="0">
                <a:solidFill>
                  <a:schemeClr val="tx2"/>
                </a:solidFill>
              </a:rPr>
              <a:t>Breach of memory protection</a:t>
            </a:r>
          </a:p>
          <a:p>
            <a:pPr lvl="1"/>
            <a:r>
              <a:rPr lang="en-US" sz="2800" dirty="0" smtClean="0"/>
              <a:t>OS page (4KB) fits inside DRAM row (8KB)</a:t>
            </a:r>
          </a:p>
          <a:p>
            <a:pPr lvl="1"/>
            <a:r>
              <a:rPr lang="en-US" sz="2800" dirty="0"/>
              <a:t>Adjacent DRAM row </a:t>
            </a:r>
            <a:r>
              <a:rPr lang="en-US" sz="2800" dirty="0" smtClean="0">
                <a:sym typeface="Wingdings" panose="05000000000000000000" pitchFamily="2" charset="2"/>
              </a:rPr>
              <a:t></a:t>
            </a:r>
            <a:r>
              <a:rPr lang="en-US" sz="2800" dirty="0" smtClean="0"/>
              <a:t> </a:t>
            </a:r>
            <a:r>
              <a:rPr lang="en-US" sz="2800" dirty="0"/>
              <a:t>Different OS page</a:t>
            </a:r>
          </a:p>
          <a:p>
            <a:endParaRPr lang="en-US" sz="2400" dirty="0" smtClean="0"/>
          </a:p>
          <a:p>
            <a:r>
              <a:rPr lang="en-US" i="1" dirty="0" smtClean="0">
                <a:solidFill>
                  <a:schemeClr val="tx2"/>
                </a:solidFill>
              </a:rPr>
              <a:t>Vulnerability: </a:t>
            </a:r>
            <a:r>
              <a:rPr lang="en-US" i="1" dirty="0" smtClean="0">
                <a:solidFill>
                  <a:srgbClr val="FF0000"/>
                </a:solidFill>
              </a:rPr>
              <a:t>disturbance attack</a:t>
            </a:r>
          </a:p>
          <a:p>
            <a:pPr lvl="1"/>
            <a:r>
              <a:rPr lang="en-US" sz="2800" dirty="0"/>
              <a:t>B</a:t>
            </a:r>
            <a:r>
              <a:rPr lang="en-US" sz="2800" dirty="0" smtClean="0"/>
              <a:t>y accessing its own page, a program could </a:t>
            </a:r>
            <a:br>
              <a:rPr lang="en-US" sz="2800" dirty="0" smtClean="0"/>
            </a:br>
            <a:r>
              <a:rPr lang="en-US" sz="2800" dirty="0" smtClean="0"/>
              <a:t>corrupt pages belonging to another program</a:t>
            </a:r>
          </a:p>
          <a:p>
            <a:endParaRPr lang="en-US" sz="2400" dirty="0" smtClean="0"/>
          </a:p>
          <a:p>
            <a:r>
              <a:rPr lang="en-US" i="1" dirty="0" smtClean="0">
                <a:solidFill>
                  <a:schemeClr val="tx2"/>
                </a:solidFill>
              </a:rPr>
              <a:t>We constructed a proof-of-concept</a:t>
            </a:r>
          </a:p>
          <a:p>
            <a:pPr lvl="1"/>
            <a:r>
              <a:rPr lang="en-US" sz="2800" dirty="0" smtClean="0"/>
              <a:t>Using only user-level instructions</a:t>
            </a:r>
          </a:p>
          <a:p>
            <a:endParaRPr lang="en-US" sz="3200" dirty="0" smtClean="0"/>
          </a:p>
          <a:p>
            <a:endParaRPr lang="en-US" dirty="0"/>
          </a:p>
        </p:txBody>
      </p:sp>
      <p:sp>
        <p:nvSpPr>
          <p:cNvPr id="5" name="Slide Number Placeholder 4"/>
          <p:cNvSpPr>
            <a:spLocks noGrp="1"/>
          </p:cNvSpPr>
          <p:nvPr>
            <p:ph type="sldNum" sz="quarter" idx="12"/>
          </p:nvPr>
        </p:nvSpPr>
        <p:spPr/>
        <p:txBody>
          <a:bodyPr/>
          <a:lstStyle/>
          <a:p>
            <a:fld id="{D4D2B188-1D62-4FCA-8363-938AD4629BBB}" type="slidenum">
              <a:rPr lang="en-US" smtClean="0"/>
              <a:pPr/>
              <a:t>12</a:t>
            </a:fld>
            <a:endParaRPr lang="en-US"/>
          </a:p>
        </p:txBody>
      </p:sp>
    </p:spTree>
    <p:extLst>
      <p:ext uri="{BB962C8B-B14F-4D97-AF65-F5344CB8AC3E}">
        <p14:creationId xmlns:p14="http://schemas.microsoft.com/office/powerpoint/2010/main" val="14448718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Mechanics of Disturbance Errors</a:t>
            </a:r>
            <a:endParaRPr lang="en-US" dirty="0"/>
          </a:p>
        </p:txBody>
      </p:sp>
      <p:sp>
        <p:nvSpPr>
          <p:cNvPr id="3" name="Content Placeholder 2"/>
          <p:cNvSpPr>
            <a:spLocks noGrp="1"/>
          </p:cNvSpPr>
          <p:nvPr>
            <p:ph idx="1"/>
          </p:nvPr>
        </p:nvSpPr>
        <p:spPr/>
        <p:txBody>
          <a:bodyPr/>
          <a:lstStyle/>
          <a:p>
            <a:pPr>
              <a:lnSpc>
                <a:spcPct val="100000"/>
              </a:lnSpc>
            </a:pPr>
            <a:r>
              <a:rPr lang="en-US" i="1" dirty="0" smtClean="0">
                <a:solidFill>
                  <a:schemeClr val="tx2"/>
                </a:solidFill>
              </a:rPr>
              <a:t>Cause 1: Electromagnetic coupling</a:t>
            </a:r>
          </a:p>
          <a:p>
            <a:pPr lvl="1">
              <a:lnSpc>
                <a:spcPct val="100000"/>
              </a:lnSpc>
            </a:pPr>
            <a:r>
              <a:rPr lang="en-US" sz="2800" dirty="0" smtClean="0"/>
              <a:t>Toggling the </a:t>
            </a:r>
            <a:r>
              <a:rPr lang="en-US" sz="2800" dirty="0" err="1" smtClean="0"/>
              <a:t>wordline</a:t>
            </a:r>
            <a:r>
              <a:rPr lang="en-US" sz="2800" dirty="0" smtClean="0"/>
              <a:t> voltage briefly increases the voltage of adjacent </a:t>
            </a:r>
            <a:r>
              <a:rPr lang="en-US" sz="2800" dirty="0" err="1" smtClean="0"/>
              <a:t>wordlines</a:t>
            </a:r>
            <a:endParaRPr lang="en-US" sz="2800" dirty="0" smtClean="0"/>
          </a:p>
          <a:p>
            <a:pPr lvl="1">
              <a:lnSpc>
                <a:spcPct val="100000"/>
              </a:lnSpc>
            </a:pPr>
            <a:r>
              <a:rPr lang="en-US" sz="2800" dirty="0" smtClean="0"/>
              <a:t>Slightly opens adjacent rows </a:t>
            </a:r>
            <a:r>
              <a:rPr lang="en-US" sz="2400" dirty="0" smtClean="0">
                <a:sym typeface="Wingdings" panose="05000000000000000000" pitchFamily="2" charset="2"/>
              </a:rPr>
              <a:t></a:t>
            </a:r>
            <a:r>
              <a:rPr lang="en-US" sz="2800" dirty="0" smtClean="0">
                <a:sym typeface="Wingdings" panose="05000000000000000000" pitchFamily="2" charset="2"/>
              </a:rPr>
              <a:t> Charge </a:t>
            </a:r>
            <a:r>
              <a:rPr lang="en-US" sz="2800" dirty="0" smtClean="0"/>
              <a:t>leakage</a:t>
            </a:r>
          </a:p>
          <a:p>
            <a:pPr>
              <a:lnSpc>
                <a:spcPct val="100000"/>
              </a:lnSpc>
            </a:pPr>
            <a:r>
              <a:rPr lang="en-US" i="1" dirty="0" smtClean="0">
                <a:solidFill>
                  <a:schemeClr val="tx2"/>
                </a:solidFill>
              </a:rPr>
              <a:t>Cause 2: Conductive bridges</a:t>
            </a:r>
          </a:p>
          <a:p>
            <a:pPr>
              <a:lnSpc>
                <a:spcPct val="100000"/>
              </a:lnSpc>
            </a:pPr>
            <a:r>
              <a:rPr lang="en-US" i="1" dirty="0" smtClean="0">
                <a:solidFill>
                  <a:schemeClr val="tx2"/>
                </a:solidFill>
              </a:rPr>
              <a:t>Cause 3: Hot-carrier injection</a:t>
            </a:r>
            <a:endParaRPr lang="en-US" sz="1000" i="1" dirty="0" smtClean="0">
              <a:solidFill>
                <a:schemeClr val="tx2"/>
              </a:solidFill>
            </a:endParaRPr>
          </a:p>
          <a:p>
            <a:pPr marL="0" indent="0">
              <a:lnSpc>
                <a:spcPct val="100000"/>
              </a:lnSpc>
              <a:buNone/>
            </a:pPr>
            <a:endParaRPr lang="en-US" sz="1600" i="1" dirty="0" smtClean="0">
              <a:solidFill>
                <a:srgbClr val="FF0000"/>
              </a:solidFill>
            </a:endParaRPr>
          </a:p>
          <a:p>
            <a:pPr marL="0" indent="0">
              <a:lnSpc>
                <a:spcPct val="100000"/>
              </a:lnSpc>
              <a:buNone/>
            </a:pPr>
            <a:endParaRPr lang="en-US" sz="2800" i="1" dirty="0" smtClean="0">
              <a:solidFill>
                <a:srgbClr val="FF0000"/>
              </a:solidFill>
            </a:endParaRPr>
          </a:p>
          <a:p>
            <a:pPr marL="0" indent="0">
              <a:lnSpc>
                <a:spcPct val="100000"/>
              </a:lnSpc>
              <a:buNone/>
            </a:pPr>
            <a:r>
              <a:rPr lang="en-US" i="1" dirty="0" smtClean="0">
                <a:solidFill>
                  <a:srgbClr val="FF0000"/>
                </a:solidFill>
              </a:rPr>
              <a:t>Confirmed by at least one manufacturer</a:t>
            </a:r>
            <a:endParaRPr lang="en-US" i="1" dirty="0">
              <a:solidFill>
                <a:srgbClr val="FF0000"/>
              </a:solidFill>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pPr/>
              <a:t>13</a:t>
            </a:fld>
            <a:endParaRPr lang="en-US"/>
          </a:p>
        </p:txBody>
      </p:sp>
    </p:spTree>
    <p:extLst>
      <p:ext uri="{BB962C8B-B14F-4D97-AF65-F5344CB8AC3E}">
        <p14:creationId xmlns:p14="http://schemas.microsoft.com/office/powerpoint/2010/main" val="12416465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685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1. Historical Context</a:t>
            </a:r>
            <a:endParaRPr lang="en-US" sz="4400" b="1">
              <a:latin typeface="+mj-lt"/>
            </a:endParaRPr>
          </a:p>
        </p:txBody>
      </p:sp>
      <p:sp>
        <p:nvSpPr>
          <p:cNvPr id="4" name="Rounded Rectangle 3"/>
          <p:cNvSpPr/>
          <p:nvPr/>
        </p:nvSpPr>
        <p:spPr>
          <a:xfrm>
            <a:off x="609600" y="2209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2. Demonstration (Real System)</a:t>
            </a:r>
            <a:endParaRPr lang="en-US" sz="4400" b="1">
              <a:latin typeface="+mj-lt"/>
            </a:endParaRPr>
          </a:p>
        </p:txBody>
      </p:sp>
      <p:sp>
        <p:nvSpPr>
          <p:cNvPr id="5" name="Rounded Rectangle 4"/>
          <p:cNvSpPr/>
          <p:nvPr/>
        </p:nvSpPr>
        <p:spPr>
          <a:xfrm>
            <a:off x="609600" y="3733800"/>
            <a:ext cx="80010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3. Characterization (FPGA-Based)</a:t>
            </a:r>
            <a:endParaRPr lang="en-US" sz="4400" b="1">
              <a:latin typeface="+mj-lt"/>
            </a:endParaRPr>
          </a:p>
        </p:txBody>
      </p:sp>
      <p:sp>
        <p:nvSpPr>
          <p:cNvPr id="7" name="Rounded Rectangle 6"/>
          <p:cNvSpPr/>
          <p:nvPr/>
        </p:nvSpPr>
        <p:spPr>
          <a:xfrm>
            <a:off x="609600" y="5257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latin typeface="+mj-lt"/>
              </a:rPr>
              <a:t> 4. Solutions</a:t>
            </a:r>
            <a:endParaRPr lang="en-US" sz="4400" b="1" dirty="0">
              <a:latin typeface="+mj-lt"/>
            </a:endParaRPr>
          </a:p>
        </p:txBody>
      </p:sp>
      <p:sp>
        <p:nvSpPr>
          <p:cNvPr id="3" name="Slide Number Placeholder 2"/>
          <p:cNvSpPr>
            <a:spLocks noGrp="1"/>
          </p:cNvSpPr>
          <p:nvPr>
            <p:ph type="sldNum" sz="quarter" idx="12"/>
          </p:nvPr>
        </p:nvSpPr>
        <p:spPr/>
        <p:txBody>
          <a:bodyPr/>
          <a:lstStyle/>
          <a:p>
            <a:fld id="{D4D2B188-1D62-4FCA-8363-938AD4629BBB}" type="slidenum">
              <a:rPr lang="en-US" smtClean="0"/>
              <a:pPr/>
              <a:t>14</a:t>
            </a:fld>
            <a:endParaRPr lang="en-US"/>
          </a:p>
        </p:txBody>
      </p:sp>
    </p:spTree>
    <p:extLst>
      <p:ext uri="{BB962C8B-B14F-4D97-AF65-F5344CB8AC3E}">
        <p14:creationId xmlns:p14="http://schemas.microsoft.com/office/powerpoint/2010/main" val="18968968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Infrastructure</a:t>
            </a:r>
            <a:endParaRPr lang="en-US"/>
          </a:p>
        </p:txBody>
      </p:sp>
      <p:sp>
        <p:nvSpPr>
          <p:cNvPr id="30" name="Rounded Rectangle 29"/>
          <p:cNvSpPr/>
          <p:nvPr/>
        </p:nvSpPr>
        <p:spPr>
          <a:xfrm>
            <a:off x="3657600" y="1143002"/>
            <a:ext cx="4572000" cy="5029198"/>
          </a:xfrm>
          <a:prstGeom prst="roundRect">
            <a:avLst>
              <a:gd name="adj" fmla="val 6749"/>
            </a:avLst>
          </a:prstGeom>
          <a:solidFill>
            <a:schemeClr val="bg1">
              <a:lumMod val="85000"/>
            </a:schemeClr>
          </a:solidFill>
          <a:ln w="38100">
            <a:noFill/>
            <a:prstDash val="sysDash"/>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14" name="Rectangle 13"/>
          <p:cNvSpPr/>
          <p:nvPr/>
        </p:nvSpPr>
        <p:spPr>
          <a:xfrm>
            <a:off x="5029200" y="2057400"/>
            <a:ext cx="2743200" cy="914400"/>
          </a:xfrm>
          <a:prstGeom prst="rect">
            <a:avLst/>
          </a:prstGeom>
          <a:solidFill>
            <a:srgbClr val="FF0000"/>
          </a:solidFill>
          <a:ln w="76200">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smtClean="0">
                <a:latin typeface="+mj-lt"/>
              </a:rPr>
              <a:t>Test Engine</a:t>
            </a:r>
            <a:endParaRPr lang="en-US" sz="4000" b="1">
              <a:latin typeface="+mj-lt"/>
            </a:endParaRPr>
          </a:p>
        </p:txBody>
      </p:sp>
      <p:sp>
        <p:nvSpPr>
          <p:cNvPr id="19" name="Rectangle 18"/>
          <p:cNvSpPr/>
          <p:nvPr/>
        </p:nvSpPr>
        <p:spPr>
          <a:xfrm>
            <a:off x="5029200" y="2971800"/>
            <a:ext cx="2743200" cy="914400"/>
          </a:xfrm>
          <a:prstGeom prst="rect">
            <a:avLst/>
          </a:prstGeom>
          <a:solidFill>
            <a:schemeClr val="tx1">
              <a:lumMod val="75000"/>
              <a:lumOff val="25000"/>
            </a:schemeClr>
          </a:solidFill>
          <a:ln w="76200">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smtClean="0">
                <a:latin typeface="+mj-lt"/>
              </a:rPr>
              <a:t>DRAM Ctrl</a:t>
            </a:r>
            <a:endParaRPr lang="en-US" sz="4000" b="1">
              <a:latin typeface="+mj-lt"/>
            </a:endParaRPr>
          </a:p>
        </p:txBody>
      </p:sp>
      <p:sp>
        <p:nvSpPr>
          <p:cNvPr id="20" name="Rectangle 19"/>
          <p:cNvSpPr/>
          <p:nvPr/>
        </p:nvSpPr>
        <p:spPr>
          <a:xfrm rot="16200000">
            <a:off x="3657601" y="2514601"/>
            <a:ext cx="1828798" cy="914400"/>
          </a:xfrm>
          <a:prstGeom prst="rect">
            <a:avLst/>
          </a:prstGeom>
          <a:solidFill>
            <a:schemeClr val="tx1">
              <a:lumMod val="75000"/>
              <a:lumOff val="25000"/>
            </a:schemeClr>
          </a:solidFill>
          <a:ln w="76200">
            <a:solidFill>
              <a:schemeClr val="bg1">
                <a:lumMod val="85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smtClean="0">
                <a:latin typeface="+mj-lt"/>
              </a:rPr>
              <a:t>PCIe</a:t>
            </a:r>
            <a:endParaRPr lang="en-US" sz="4000" b="1">
              <a:latin typeface="+mj-lt"/>
            </a:endParaRPr>
          </a:p>
        </p:txBody>
      </p:sp>
      <p:pic>
        <p:nvPicPr>
          <p:cNvPr id="21" name="Picture 20"/>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5469" t="10597" r="5469" b="30636"/>
          <a:stretch/>
        </p:blipFill>
        <p:spPr>
          <a:xfrm>
            <a:off x="5029200" y="4495800"/>
            <a:ext cx="2743200" cy="1223212"/>
          </a:xfrm>
          <a:prstGeom prst="rect">
            <a:avLst/>
          </a:prstGeom>
          <a:noFill/>
          <a:ln>
            <a:noFill/>
          </a:ln>
        </p:spPr>
      </p:pic>
      <p:cxnSp>
        <p:nvCxnSpPr>
          <p:cNvPr id="22" name="Straight Arrow Connector 21"/>
          <p:cNvCxnSpPr>
            <a:endCxn id="21" idx="0"/>
          </p:cNvCxnSpPr>
          <p:nvPr/>
        </p:nvCxnSpPr>
        <p:spPr>
          <a:xfrm>
            <a:off x="6400800" y="3886200"/>
            <a:ext cx="0" cy="609600"/>
          </a:xfrm>
          <a:prstGeom prst="straightConnector1">
            <a:avLst/>
          </a:prstGeom>
          <a:ln w="38100">
            <a:solidFill>
              <a:schemeClr val="tx1">
                <a:lumMod val="75000"/>
                <a:lumOff val="25000"/>
              </a:schemeClr>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943600" y="3886200"/>
            <a:ext cx="0" cy="609600"/>
          </a:xfrm>
          <a:prstGeom prst="straightConnector1">
            <a:avLst/>
          </a:prstGeom>
          <a:ln w="38100">
            <a:solidFill>
              <a:schemeClr val="tx1">
                <a:lumMod val="75000"/>
                <a:lumOff val="25000"/>
              </a:schemeClr>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58000" y="3886200"/>
            <a:ext cx="0" cy="609600"/>
          </a:xfrm>
          <a:prstGeom prst="straightConnector1">
            <a:avLst/>
          </a:prstGeom>
          <a:ln w="38100">
            <a:solidFill>
              <a:schemeClr val="tx1">
                <a:lumMod val="75000"/>
                <a:lumOff val="25000"/>
              </a:schemeClr>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136570" y="1143002"/>
            <a:ext cx="3635829" cy="914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smtClean="0">
                <a:solidFill>
                  <a:schemeClr val="tx1">
                    <a:lumMod val="75000"/>
                    <a:lumOff val="25000"/>
                  </a:schemeClr>
                </a:solidFill>
                <a:latin typeface="+mj-lt"/>
              </a:rPr>
              <a:t>FPGA Board</a:t>
            </a:r>
            <a:endParaRPr lang="en-US" sz="4400" b="1">
              <a:solidFill>
                <a:schemeClr val="tx1">
                  <a:lumMod val="75000"/>
                  <a:lumOff val="25000"/>
                </a:schemeClr>
              </a:solidFill>
              <a:latin typeface="+mj-lt"/>
            </a:endParaRPr>
          </a:p>
        </p:txBody>
      </p:sp>
      <p:pic>
        <p:nvPicPr>
          <p:cNvPr id="33" name="Picture 32"/>
          <p:cNvPicPr>
            <a:picLocks noChangeAspect="1"/>
          </p:cNvPicPr>
          <p:nvPr/>
        </p:nvPicPr>
        <p:blipFill rotWithShape="1">
          <a:blip r:embed="rId5">
            <a:extLst>
              <a:ext uri="{28A0092B-C50C-407E-A947-70E740481C1C}">
                <a14:useLocalDpi xmlns:a14="http://schemas.microsoft.com/office/drawing/2010/main" val="0"/>
              </a:ext>
            </a:extLst>
          </a:blip>
          <a:srcRect l="29945" t="2199" r="30494"/>
          <a:stretch/>
        </p:blipFill>
        <p:spPr>
          <a:xfrm flipH="1">
            <a:off x="939800" y="2127630"/>
            <a:ext cx="1651000" cy="3059935"/>
          </a:xfrm>
          <a:prstGeom prst="rect">
            <a:avLst/>
          </a:prstGeom>
        </p:spPr>
      </p:pic>
      <p:cxnSp>
        <p:nvCxnSpPr>
          <p:cNvPr id="34" name="Straight Arrow Connector 33"/>
          <p:cNvCxnSpPr/>
          <p:nvPr/>
        </p:nvCxnSpPr>
        <p:spPr>
          <a:xfrm>
            <a:off x="5486400" y="3886200"/>
            <a:ext cx="0" cy="609600"/>
          </a:xfrm>
          <a:prstGeom prst="straightConnector1">
            <a:avLst/>
          </a:prstGeom>
          <a:ln w="38100">
            <a:solidFill>
              <a:schemeClr val="tx1">
                <a:lumMod val="75000"/>
                <a:lumOff val="25000"/>
              </a:schemeClr>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315200" y="3886200"/>
            <a:ext cx="0" cy="609600"/>
          </a:xfrm>
          <a:prstGeom prst="straightConnector1">
            <a:avLst/>
          </a:prstGeom>
          <a:ln w="38100">
            <a:solidFill>
              <a:schemeClr val="tx1">
                <a:lumMod val="75000"/>
                <a:lumOff val="25000"/>
              </a:schemeClr>
            </a:solidFill>
            <a:headEnd type="arrow" w="lg" len="sm"/>
            <a:tailEnd type="arrow" w="lg" len="sm"/>
          </a:ln>
        </p:spPr>
        <p:style>
          <a:lnRef idx="1">
            <a:schemeClr val="accent1"/>
          </a:lnRef>
          <a:fillRef idx="0">
            <a:schemeClr val="accent1"/>
          </a:fillRef>
          <a:effectRef idx="0">
            <a:schemeClr val="accent1"/>
          </a:effectRef>
          <a:fontRef idx="minor">
            <a:schemeClr val="tx1"/>
          </a:fontRef>
        </p:style>
      </p:cxnSp>
      <p:sp>
        <p:nvSpPr>
          <p:cNvPr id="26" name="Left-Right Arrow 25"/>
          <p:cNvSpPr/>
          <p:nvPr/>
        </p:nvSpPr>
        <p:spPr>
          <a:xfrm>
            <a:off x="2666999" y="2667000"/>
            <a:ext cx="1447801" cy="609600"/>
          </a:xfrm>
          <a:prstGeom prst="lef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latin typeface="+mj-lt"/>
            </a:endParaRPr>
          </a:p>
        </p:txBody>
      </p:sp>
      <p:sp>
        <p:nvSpPr>
          <p:cNvPr id="27" name="Rectangle 26"/>
          <p:cNvSpPr/>
          <p:nvPr/>
        </p:nvSpPr>
        <p:spPr>
          <a:xfrm>
            <a:off x="939799" y="1143002"/>
            <a:ext cx="1651001" cy="914400"/>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smtClean="0">
                <a:solidFill>
                  <a:schemeClr val="tx1">
                    <a:lumMod val="75000"/>
                    <a:lumOff val="25000"/>
                  </a:schemeClr>
                </a:solidFill>
                <a:latin typeface="+mj-lt"/>
              </a:rPr>
              <a:t>PC</a:t>
            </a:r>
            <a:endParaRPr lang="en-US" sz="4400" b="1">
              <a:solidFill>
                <a:schemeClr val="tx1">
                  <a:lumMod val="75000"/>
                  <a:lumOff val="25000"/>
                </a:schemeClr>
              </a:solidFill>
              <a:latin typeface="+mj-lt"/>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pPr/>
              <a:t>15</a:t>
            </a:fld>
            <a:endParaRPr lang="en-US"/>
          </a:p>
        </p:txBody>
      </p:sp>
    </p:spTree>
    <p:extLst>
      <p:ext uri="{BB962C8B-B14F-4D97-AF65-F5344CB8AC3E}">
        <p14:creationId xmlns:p14="http://schemas.microsoft.com/office/powerpoint/2010/main" val="12070760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Rectangle 6"/>
          <p:cNvSpPr/>
          <p:nvPr/>
        </p:nvSpPr>
        <p:spPr>
          <a:xfrm>
            <a:off x="304802" y="1143000"/>
            <a:ext cx="2209798" cy="15240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2400" b="1" smtClean="0">
                <a:solidFill>
                  <a:srgbClr val="FFFF00"/>
                </a:solidFill>
                <a:effectLst>
                  <a:outerShdw blurRad="38100" dist="38100" dir="2700000" algn="tl">
                    <a:srgbClr val="000000">
                      <a:alpha val="43137"/>
                    </a:srgbClr>
                  </a:outerShdw>
                </a:effectLst>
              </a:rPr>
              <a:t>Temperature</a:t>
            </a:r>
          </a:p>
          <a:p>
            <a:pPr algn="ctr">
              <a:lnSpc>
                <a:spcPct val="90000"/>
              </a:lnSpc>
            </a:pPr>
            <a:r>
              <a:rPr lang="en-US" sz="2400" b="1" smtClean="0">
                <a:solidFill>
                  <a:srgbClr val="FFFF00"/>
                </a:solidFill>
                <a:effectLst>
                  <a:outerShdw blurRad="38100" dist="38100" dir="2700000" algn="tl">
                    <a:srgbClr val="000000">
                      <a:alpha val="43137"/>
                    </a:srgbClr>
                  </a:outerShdw>
                </a:effectLst>
              </a:rPr>
              <a:t>Controller</a:t>
            </a:r>
            <a:endParaRPr lang="en-US" sz="2400" b="1">
              <a:solidFill>
                <a:srgbClr val="FFFF00"/>
              </a:solidFill>
              <a:effectLst>
                <a:outerShdw blurRad="38100" dist="38100" dir="2700000" algn="tl">
                  <a:srgbClr val="000000">
                    <a:alpha val="43137"/>
                  </a:srgbClr>
                </a:outerShdw>
              </a:effectLst>
            </a:endParaRPr>
          </a:p>
          <a:p>
            <a:pPr algn="ctr">
              <a:lnSpc>
                <a:spcPct val="90000"/>
              </a:lnSpc>
            </a:pPr>
            <a:endParaRPr lang="en-US" sz="3200" b="1" smtClean="0">
              <a:solidFill>
                <a:srgbClr val="FFFF00"/>
              </a:solidFill>
              <a:effectLst>
                <a:outerShdw blurRad="38100" dist="38100" dir="2700000" algn="tl">
                  <a:srgbClr val="000000">
                    <a:alpha val="43137"/>
                  </a:srgbClr>
                </a:outerShdw>
              </a:effectLst>
            </a:endParaRPr>
          </a:p>
        </p:txBody>
      </p:sp>
      <p:sp>
        <p:nvSpPr>
          <p:cNvPr id="10" name="Rectangle 9"/>
          <p:cNvSpPr/>
          <p:nvPr/>
        </p:nvSpPr>
        <p:spPr>
          <a:xfrm>
            <a:off x="304802" y="2667000"/>
            <a:ext cx="2209798" cy="2743201"/>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effectLst>
                  <a:outerShdw blurRad="38100" dist="38100" dir="2700000" algn="tl">
                    <a:srgbClr val="000000">
                      <a:alpha val="43137"/>
                    </a:srgbClr>
                  </a:outerShdw>
                </a:effectLst>
              </a:rPr>
              <a:t>PC</a:t>
            </a:r>
            <a:endParaRPr lang="en-US" sz="2400" b="1">
              <a:solidFill>
                <a:srgbClr val="FFFF00"/>
              </a:solidFill>
              <a:effectLst>
                <a:outerShdw blurRad="38100" dist="38100" dir="2700000" algn="tl">
                  <a:srgbClr val="000000">
                    <a:alpha val="43137"/>
                  </a:srgbClr>
                </a:outerShdw>
              </a:effectLst>
            </a:endParaRPr>
          </a:p>
        </p:txBody>
      </p:sp>
      <p:sp>
        <p:nvSpPr>
          <p:cNvPr id="11" name="Rectangle 10"/>
          <p:cNvSpPr/>
          <p:nvPr/>
        </p:nvSpPr>
        <p:spPr>
          <a:xfrm>
            <a:off x="4572000" y="1639386"/>
            <a:ext cx="1447800" cy="255161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FFFF00"/>
                </a:solidFill>
                <a:effectLst>
                  <a:outerShdw blurRad="38100" dist="38100" dir="2700000" algn="tl">
                    <a:srgbClr val="000000">
                      <a:alpha val="43137"/>
                    </a:srgbClr>
                  </a:outerShdw>
                </a:effectLst>
              </a:rPr>
              <a:t>Heater</a:t>
            </a:r>
          </a:p>
        </p:txBody>
      </p:sp>
      <p:sp>
        <p:nvSpPr>
          <p:cNvPr id="13" name="Rectangle 12"/>
          <p:cNvSpPr/>
          <p:nvPr/>
        </p:nvSpPr>
        <p:spPr>
          <a:xfrm>
            <a:off x="25146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FFFF00"/>
                </a:solidFill>
                <a:effectLst>
                  <a:outerShdw blurRad="38100" dist="38100" dir="2700000" algn="tl">
                    <a:srgbClr val="000000">
                      <a:alpha val="43137"/>
                    </a:srgbClr>
                  </a:outerShdw>
                </a:effectLst>
              </a:rPr>
              <a:t>FPGAs</a:t>
            </a:r>
            <a:endParaRPr lang="en-US" sz="3200" b="1" dirty="0">
              <a:solidFill>
                <a:srgbClr val="FFFF00"/>
              </a:solidFill>
              <a:effectLst>
                <a:outerShdw blurRad="38100" dist="38100" dir="2700000" algn="tl">
                  <a:srgbClr val="000000">
                    <a:alpha val="43137"/>
                  </a:srgbClr>
                </a:outerShdw>
              </a:effectLst>
            </a:endParaRPr>
          </a:p>
        </p:txBody>
      </p:sp>
      <p:sp>
        <p:nvSpPr>
          <p:cNvPr id="14" name="Rectangle 13"/>
          <p:cNvSpPr/>
          <p:nvPr/>
        </p:nvSpPr>
        <p:spPr>
          <a:xfrm>
            <a:off x="6019800" y="1639389"/>
            <a:ext cx="2057400" cy="3770812"/>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3200" b="1" dirty="0" smtClean="0">
                <a:solidFill>
                  <a:srgbClr val="FFFF00"/>
                </a:solidFill>
                <a:effectLst>
                  <a:outerShdw blurRad="38100" dist="38100" dir="2700000" algn="tl">
                    <a:srgbClr val="000000">
                      <a:alpha val="43137"/>
                    </a:srgbClr>
                  </a:outerShdw>
                </a:effectLst>
              </a:rPr>
              <a:t>FPGAs</a:t>
            </a:r>
            <a:endParaRPr lang="en-US" sz="3200"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18220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Tested DDR3 DRAM Modules</a:t>
            </a:r>
            <a:endParaRPr lang="en-US" dirty="0"/>
          </a:p>
        </p:txBody>
      </p:sp>
      <p:grpSp>
        <p:nvGrpSpPr>
          <p:cNvPr id="4" name="Group 3"/>
          <p:cNvGrpSpPr/>
          <p:nvPr/>
        </p:nvGrpSpPr>
        <p:grpSpPr>
          <a:xfrm>
            <a:off x="762000" y="2057399"/>
            <a:ext cx="2147590" cy="1295400"/>
            <a:chOff x="990600" y="1676400"/>
            <a:chExt cx="2147590" cy="1295400"/>
          </a:xfrm>
        </p:grpSpPr>
        <p:grpSp>
          <p:nvGrpSpPr>
            <p:cNvPr id="5" name="Group 4"/>
            <p:cNvGrpSpPr/>
            <p:nvPr/>
          </p:nvGrpSpPr>
          <p:grpSpPr>
            <a:xfrm>
              <a:off x="990600" y="1676400"/>
              <a:ext cx="2147590" cy="1295400"/>
              <a:chOff x="914400" y="2095500"/>
              <a:chExt cx="2147590" cy="129540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9" name="Picture 8"/>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10" name="Picture 9"/>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11" name="Picture 10"/>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13" name="Picture 12"/>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15" name="Picture 14"/>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6" name="X"/>
            <p:cNvSpPr/>
            <p:nvPr/>
          </p:nvSpPr>
          <p:spPr>
            <a:xfrm>
              <a:off x="990600" y="1676400"/>
              <a:ext cx="2147590" cy="78105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4400" smtClean="0">
                  <a:solidFill>
                    <a:schemeClr val="tx1"/>
                  </a:solidFill>
                  <a:latin typeface="Cambria Math" panose="02040503050406030204" pitchFamily="18" charset="0"/>
                  <a:ea typeface="Cambria Math" panose="02040503050406030204" pitchFamily="18" charset="0"/>
                  <a:cs typeface="Courier New" panose="02070309020205020404" pitchFamily="49" charset="0"/>
                </a:rPr>
                <a:t>43</a:t>
              </a:r>
            </a:p>
          </p:txBody>
        </p:sp>
      </p:grpSp>
      <p:grpSp>
        <p:nvGrpSpPr>
          <p:cNvPr id="16" name="Group 15"/>
          <p:cNvGrpSpPr/>
          <p:nvPr/>
        </p:nvGrpSpPr>
        <p:grpSpPr>
          <a:xfrm>
            <a:off x="3498205" y="2057399"/>
            <a:ext cx="2147590" cy="1295401"/>
            <a:chOff x="3581400" y="1676399"/>
            <a:chExt cx="2147590" cy="1295401"/>
          </a:xfrm>
        </p:grpSpPr>
        <p:grpSp>
          <p:nvGrpSpPr>
            <p:cNvPr id="17" name="Group 16"/>
            <p:cNvGrpSpPr/>
            <p:nvPr/>
          </p:nvGrpSpPr>
          <p:grpSpPr>
            <a:xfrm>
              <a:off x="3581400" y="1676400"/>
              <a:ext cx="2147590" cy="1295400"/>
              <a:chOff x="914400" y="2095500"/>
              <a:chExt cx="2147590" cy="1295400"/>
            </a:xfrm>
          </p:grpSpPr>
          <p:pic>
            <p:nvPicPr>
              <p:cNvPr id="19" name="Picture 18"/>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20" name="Picture 19"/>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21" name="Picture 20"/>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22" name="Picture 21"/>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23" name="Picture 22"/>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24" name="Picture 23"/>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25" name="Picture 24"/>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26" name="Picture 25"/>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27" name="Picture 26"/>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18" name="X"/>
            <p:cNvSpPr/>
            <p:nvPr/>
          </p:nvSpPr>
          <p:spPr>
            <a:xfrm>
              <a:off x="3581400" y="1676399"/>
              <a:ext cx="2147590" cy="76200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4400" smtClean="0">
                  <a:solidFill>
                    <a:schemeClr val="tx1"/>
                  </a:solidFill>
                  <a:latin typeface="Cambria Math" panose="02040503050406030204" pitchFamily="18" charset="0"/>
                  <a:ea typeface="Cambria Math" panose="02040503050406030204" pitchFamily="18" charset="0"/>
                  <a:cs typeface="Courier New" panose="02070309020205020404" pitchFamily="49" charset="0"/>
                </a:rPr>
                <a:t>54</a:t>
              </a:r>
            </a:p>
          </p:txBody>
        </p:sp>
      </p:grpSp>
      <p:grpSp>
        <p:nvGrpSpPr>
          <p:cNvPr id="28" name="Group 27"/>
          <p:cNvGrpSpPr/>
          <p:nvPr/>
        </p:nvGrpSpPr>
        <p:grpSpPr>
          <a:xfrm>
            <a:off x="6248400" y="2057398"/>
            <a:ext cx="2147590" cy="1295401"/>
            <a:chOff x="6414790" y="1676399"/>
            <a:chExt cx="2147590" cy="1295401"/>
          </a:xfrm>
        </p:grpSpPr>
        <p:grpSp>
          <p:nvGrpSpPr>
            <p:cNvPr id="29" name="Group 28"/>
            <p:cNvGrpSpPr/>
            <p:nvPr/>
          </p:nvGrpSpPr>
          <p:grpSpPr>
            <a:xfrm>
              <a:off x="6414790" y="1676400"/>
              <a:ext cx="2147590" cy="1295400"/>
              <a:chOff x="914400" y="2095500"/>
              <a:chExt cx="2147590" cy="1295400"/>
            </a:xfrm>
          </p:grpSpPr>
          <p:pic>
            <p:nvPicPr>
              <p:cNvPr id="31" name="Picture 30"/>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32" name="Picture 31"/>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38" name="Picture 37"/>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39" name="Picture 38"/>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30" name="X"/>
            <p:cNvSpPr/>
            <p:nvPr/>
          </p:nvSpPr>
          <p:spPr>
            <a:xfrm>
              <a:off x="6414790" y="1676399"/>
              <a:ext cx="2147590" cy="76200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4400" smtClean="0">
                  <a:solidFill>
                    <a:schemeClr val="tx1"/>
                  </a:solidFill>
                  <a:latin typeface="Cambria Math" panose="02040503050406030204" pitchFamily="18" charset="0"/>
                  <a:ea typeface="Cambria Math" panose="02040503050406030204" pitchFamily="18" charset="0"/>
                  <a:cs typeface="Courier New" panose="02070309020205020404" pitchFamily="49" charset="0"/>
                </a:rPr>
                <a:t>32</a:t>
              </a:r>
            </a:p>
          </p:txBody>
        </p:sp>
      </p:grpSp>
      <p:sp>
        <p:nvSpPr>
          <p:cNvPr id="41" name="Rectangle 40"/>
          <p:cNvSpPr/>
          <p:nvPr/>
        </p:nvSpPr>
        <p:spPr>
          <a:xfrm>
            <a:off x="609602"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a:solidFill>
                  <a:schemeClr val="accent1"/>
                </a:solidFill>
                <a:latin typeface="+mj-lt"/>
              </a:rPr>
              <a:t>C</a:t>
            </a:r>
            <a:r>
              <a:rPr lang="en-US" sz="3200" dirty="0" smtClean="0">
                <a:solidFill>
                  <a:schemeClr val="accent1"/>
                </a:solidFill>
                <a:latin typeface="+mj-lt"/>
              </a:rPr>
              <a:t>ompany</a:t>
            </a:r>
            <a:r>
              <a:rPr lang="en-US" sz="4000" b="1" dirty="0" smtClean="0">
                <a:solidFill>
                  <a:schemeClr val="accent1"/>
                </a:solidFill>
              </a:rPr>
              <a:t> </a:t>
            </a:r>
            <a:r>
              <a:rPr lang="en-US" sz="4400" b="1" dirty="0">
                <a:solidFill>
                  <a:schemeClr val="accent1"/>
                </a:solidFill>
                <a:latin typeface="+mj-lt"/>
              </a:rPr>
              <a:t>A</a:t>
            </a:r>
            <a:r>
              <a:rPr lang="en-US" sz="3200" b="1" dirty="0">
                <a:solidFill>
                  <a:schemeClr val="accent1"/>
                </a:solidFill>
              </a:rPr>
              <a:t> </a:t>
            </a:r>
            <a:endParaRPr lang="en-US" sz="4000" dirty="0" smtClean="0">
              <a:solidFill>
                <a:schemeClr val="accent1"/>
              </a:solidFill>
              <a:latin typeface="+mj-lt"/>
            </a:endParaRPr>
          </a:p>
        </p:txBody>
      </p:sp>
      <p:sp>
        <p:nvSpPr>
          <p:cNvPr id="42" name="Rectangle 41"/>
          <p:cNvSpPr/>
          <p:nvPr/>
        </p:nvSpPr>
        <p:spPr>
          <a:xfrm>
            <a:off x="3352801" y="1066801"/>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solidFill>
                  <a:schemeClr val="accent2"/>
                </a:solidFill>
                <a:latin typeface="+mj-lt"/>
              </a:rPr>
              <a:t>Company </a:t>
            </a:r>
            <a:r>
              <a:rPr lang="en-US" sz="4400" b="1" dirty="0" smtClean="0">
                <a:solidFill>
                  <a:schemeClr val="accent2"/>
                </a:solidFill>
                <a:latin typeface="+mj-lt"/>
              </a:rPr>
              <a:t>B</a:t>
            </a:r>
            <a:endParaRPr lang="en-US" sz="4000" b="1" dirty="0" smtClean="0">
              <a:solidFill>
                <a:schemeClr val="accent2"/>
              </a:solidFill>
              <a:latin typeface="+mj-lt"/>
            </a:endParaRPr>
          </a:p>
        </p:txBody>
      </p:sp>
      <p:sp>
        <p:nvSpPr>
          <p:cNvPr id="43" name="Rectangle 42"/>
          <p:cNvSpPr/>
          <p:nvPr/>
        </p:nvSpPr>
        <p:spPr>
          <a:xfrm>
            <a:off x="6096001"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200" dirty="0" smtClean="0">
                <a:solidFill>
                  <a:schemeClr val="accent6"/>
                </a:solidFill>
                <a:latin typeface="+mj-lt"/>
              </a:rPr>
              <a:t>Company </a:t>
            </a:r>
            <a:r>
              <a:rPr lang="en-US" sz="4400" b="1" dirty="0" smtClean="0">
                <a:solidFill>
                  <a:schemeClr val="accent6"/>
                </a:solidFill>
                <a:latin typeface="+mj-lt"/>
              </a:rPr>
              <a:t>C</a:t>
            </a:r>
            <a:endParaRPr lang="en-US" sz="4800" b="1" dirty="0" smtClean="0">
              <a:solidFill>
                <a:schemeClr val="accent6"/>
              </a:solidFill>
              <a:latin typeface="+mj-lt"/>
            </a:endParaRPr>
          </a:p>
        </p:txBody>
      </p:sp>
      <p:sp>
        <p:nvSpPr>
          <p:cNvPr id="44" name="Content Placeholder 2"/>
          <p:cNvSpPr>
            <a:spLocks noGrp="1"/>
          </p:cNvSpPr>
          <p:nvPr>
            <p:ph idx="1"/>
          </p:nvPr>
        </p:nvSpPr>
        <p:spPr>
          <a:xfrm>
            <a:off x="1828800" y="3886199"/>
            <a:ext cx="5486400" cy="2285998"/>
          </a:xfrm>
        </p:spPr>
        <p:txBody>
          <a:bodyPr anchor="ctr"/>
          <a:lstStyle/>
          <a:p>
            <a:r>
              <a:rPr lang="en-US" dirty="0" smtClean="0"/>
              <a:t>Total: </a:t>
            </a:r>
            <a:r>
              <a:rPr lang="en-US" dirty="0" smtClean="0">
                <a:latin typeface="Cambria Math" panose="02040503050406030204" pitchFamily="18" charset="0"/>
                <a:ea typeface="Cambria Math" panose="02040503050406030204" pitchFamily="18" charset="0"/>
              </a:rPr>
              <a:t>129</a:t>
            </a:r>
          </a:p>
          <a:p>
            <a:r>
              <a:rPr lang="en-US" dirty="0" smtClean="0"/>
              <a:t>Vintage</a:t>
            </a:r>
            <a:r>
              <a:rPr lang="en-US" dirty="0"/>
              <a:t>: </a:t>
            </a:r>
            <a:r>
              <a:rPr lang="en-US" dirty="0" smtClean="0">
                <a:latin typeface="Cambria Math" panose="02040503050406030204" pitchFamily="18" charset="0"/>
                <a:ea typeface="Cambria Math" panose="02040503050406030204" pitchFamily="18" charset="0"/>
                <a:cs typeface="Courier New" panose="02070309020205020404" pitchFamily="49" charset="0"/>
              </a:rPr>
              <a:t>2008 – 2014</a:t>
            </a:r>
            <a:endParaRPr lang="en-US" dirty="0">
              <a:latin typeface="Cambria Math" panose="02040503050406030204" pitchFamily="18" charset="0"/>
              <a:ea typeface="Cambria Math" panose="02040503050406030204" pitchFamily="18" charset="0"/>
              <a:cs typeface="Courier New" panose="02070309020205020404" pitchFamily="49" charset="0"/>
            </a:endParaRPr>
          </a:p>
          <a:p>
            <a:r>
              <a:rPr lang="en-US" dirty="0" smtClean="0"/>
              <a:t>Capacity: </a:t>
            </a:r>
            <a:r>
              <a:rPr lang="en-US" dirty="0" smtClean="0">
                <a:latin typeface="Cambria Math" panose="02040503050406030204" pitchFamily="18" charset="0"/>
                <a:ea typeface="Cambria Math" panose="02040503050406030204" pitchFamily="18" charset="0"/>
              </a:rPr>
              <a:t>512MB – 2GB</a:t>
            </a:r>
          </a:p>
        </p:txBody>
      </p:sp>
      <p:sp>
        <p:nvSpPr>
          <p:cNvPr id="40" name="Slide Number Placeholder 39"/>
          <p:cNvSpPr>
            <a:spLocks noGrp="1"/>
          </p:cNvSpPr>
          <p:nvPr>
            <p:ph type="sldNum" sz="quarter" idx="12"/>
          </p:nvPr>
        </p:nvSpPr>
        <p:spPr/>
        <p:txBody>
          <a:bodyPr/>
          <a:lstStyle/>
          <a:p>
            <a:fld id="{D4D2B188-1D62-4FCA-8363-938AD4629BBB}" type="slidenum">
              <a:rPr lang="en-US" smtClean="0"/>
              <a:pPr/>
              <a:t>17</a:t>
            </a:fld>
            <a:endParaRPr lang="en-US"/>
          </a:p>
        </p:txBody>
      </p:sp>
    </p:spTree>
    <p:extLst>
      <p:ext uri="{BB962C8B-B14F-4D97-AF65-F5344CB8AC3E}">
        <p14:creationId xmlns:p14="http://schemas.microsoft.com/office/powerpoint/2010/main" val="103076791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Results</a:t>
            </a:r>
            <a:endParaRPr lang="en-US" dirty="0"/>
          </a:p>
        </p:txBody>
      </p:sp>
      <p:sp>
        <p:nvSpPr>
          <p:cNvPr id="3" name="Content Placeholder 2"/>
          <p:cNvSpPr>
            <a:spLocks noGrp="1"/>
          </p:cNvSpPr>
          <p:nvPr>
            <p:ph idx="1"/>
          </p:nvPr>
        </p:nvSpPr>
        <p:spPr/>
        <p:txBody>
          <a:bodyPr/>
          <a:lstStyle/>
          <a:p>
            <a:pPr marL="517525" indent="-517525">
              <a:buFont typeface="+mj-lt"/>
              <a:buAutoNum type="arabicPeriod"/>
            </a:pPr>
            <a:r>
              <a:rPr lang="en-US" sz="4000" dirty="0" smtClean="0"/>
              <a:t>Most Modules Are at Risk</a:t>
            </a:r>
          </a:p>
          <a:p>
            <a:pPr marL="517525" indent="-517525">
              <a:buFont typeface="+mj-lt"/>
              <a:buAutoNum type="arabicPeriod"/>
            </a:pPr>
            <a:r>
              <a:rPr lang="en-US" sz="4000" dirty="0" smtClean="0"/>
              <a:t>Errors vs. Vintage</a:t>
            </a:r>
          </a:p>
          <a:p>
            <a:pPr marL="517525" indent="-517525">
              <a:buFont typeface="+mj-lt"/>
              <a:buAutoNum type="arabicPeriod"/>
            </a:pPr>
            <a:r>
              <a:rPr lang="en-US" sz="4000" dirty="0" smtClean="0"/>
              <a:t>Error = Charge Loss</a:t>
            </a:r>
          </a:p>
          <a:p>
            <a:pPr marL="517525" indent="-517525">
              <a:buFont typeface="+mj-lt"/>
              <a:buAutoNum type="arabicPeriod"/>
            </a:pPr>
            <a:r>
              <a:rPr lang="en-US" sz="4000" dirty="0"/>
              <a:t>Adjacency: Aggressor &amp; Victim</a:t>
            </a:r>
          </a:p>
          <a:p>
            <a:pPr marL="517525" indent="-517525">
              <a:buFont typeface="+mj-lt"/>
              <a:buAutoNum type="arabicPeriod"/>
            </a:pPr>
            <a:r>
              <a:rPr lang="en-US" sz="4000" dirty="0" smtClean="0"/>
              <a:t>Sensitivity Studies</a:t>
            </a:r>
            <a:endParaRPr lang="en-US" sz="2400" dirty="0" smtClean="0"/>
          </a:p>
          <a:p>
            <a:pPr marL="517525" indent="-517525">
              <a:buFont typeface="+mj-lt"/>
              <a:buAutoNum type="arabicPeriod"/>
            </a:pPr>
            <a:r>
              <a:rPr lang="en-US" sz="4000" dirty="0" smtClean="0"/>
              <a:t>Other Results in Paper</a:t>
            </a:r>
            <a:endParaRPr lang="en-US" sz="4000" dirty="0"/>
          </a:p>
        </p:txBody>
      </p:sp>
      <p:sp>
        <p:nvSpPr>
          <p:cNvPr id="4" name="Slide Number Placeholder 3"/>
          <p:cNvSpPr>
            <a:spLocks noGrp="1"/>
          </p:cNvSpPr>
          <p:nvPr>
            <p:ph type="sldNum" sz="quarter" idx="12"/>
          </p:nvPr>
        </p:nvSpPr>
        <p:spPr/>
        <p:txBody>
          <a:bodyPr/>
          <a:lstStyle/>
          <a:p>
            <a:fld id="{D4D2B188-1D62-4FCA-8363-938AD4629BBB}" type="slidenum">
              <a:rPr lang="en-US" smtClean="0"/>
              <a:pPr/>
              <a:t>18</a:t>
            </a:fld>
            <a:endParaRPr lang="en-US"/>
          </a:p>
        </p:txBody>
      </p:sp>
    </p:spTree>
    <p:extLst>
      <p:ext uri="{BB962C8B-B14F-4D97-AF65-F5344CB8AC3E}">
        <p14:creationId xmlns:p14="http://schemas.microsoft.com/office/powerpoint/2010/main" val="398889443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Most </a:t>
            </a:r>
            <a:r>
              <a:rPr lang="en-US" dirty="0"/>
              <a:t>Modules </a:t>
            </a:r>
            <a:r>
              <a:rPr lang="en-US" dirty="0" smtClean="0"/>
              <a:t>Are at </a:t>
            </a:r>
            <a:r>
              <a:rPr lang="en-US" dirty="0"/>
              <a:t>Risk</a:t>
            </a:r>
          </a:p>
        </p:txBody>
      </p:sp>
      <p:grpSp>
        <p:nvGrpSpPr>
          <p:cNvPr id="5" name="Group 4"/>
          <p:cNvGrpSpPr/>
          <p:nvPr/>
        </p:nvGrpSpPr>
        <p:grpSpPr>
          <a:xfrm>
            <a:off x="762000" y="2057399"/>
            <a:ext cx="2147590" cy="1295400"/>
            <a:chOff x="914400" y="2095500"/>
            <a:chExt cx="2147590" cy="1295400"/>
          </a:xfrm>
        </p:grpSpPr>
        <p:pic>
          <p:nvPicPr>
            <p:cNvPr id="7" name="Picture 6"/>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8" name="Picture 7"/>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9" name="Picture 8"/>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10" name="Picture 9"/>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11" name="Picture 10"/>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12" name="Picture 11"/>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13" name="Picture 12"/>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14" name="Picture 13"/>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15" name="Picture 14"/>
            <p:cNvPicPr>
              <a:picLocks noChangeAspect="1"/>
            </p:cNvPicPr>
            <p:nvPr/>
          </p:nvPicPr>
          <p:blipFill rotWithShape="1">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6" name="X"/>
          <p:cNvSpPr/>
          <p:nvPr/>
        </p:nvSpPr>
        <p:spPr>
          <a:xfrm>
            <a:off x="762000" y="2057399"/>
            <a:ext cx="214759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lvl="0" algn="ctr">
              <a:lnSpc>
                <a:spcPct val="90000"/>
              </a:lnSpc>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86%</a:t>
            </a:r>
          </a:p>
          <a:p>
            <a:pPr lvl="0" algn="ctr">
              <a:lnSpc>
                <a:spcPct val="90000"/>
              </a:lnSpc>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(37/43)</a:t>
            </a:r>
          </a:p>
        </p:txBody>
      </p:sp>
      <p:grpSp>
        <p:nvGrpSpPr>
          <p:cNvPr id="17" name="Group 16"/>
          <p:cNvGrpSpPr/>
          <p:nvPr/>
        </p:nvGrpSpPr>
        <p:grpSpPr>
          <a:xfrm>
            <a:off x="3498205" y="2057400"/>
            <a:ext cx="2147590" cy="1295400"/>
            <a:chOff x="914400" y="2095500"/>
            <a:chExt cx="2147590" cy="1295400"/>
          </a:xfrm>
        </p:grpSpPr>
        <p:pic>
          <p:nvPicPr>
            <p:cNvPr id="19" name="Picture 18"/>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20" name="Picture 19"/>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21" name="Picture 20"/>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22" name="Picture 21"/>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23" name="Picture 22"/>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24" name="Picture 23"/>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25" name="Picture 24"/>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26" name="Picture 25"/>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27" name="Picture 26"/>
            <p:cNvPicPr>
              <a:picLocks noChangeAspect="1"/>
            </p:cNvPicPr>
            <p:nvPr/>
          </p:nvPicPr>
          <p:blipFill rotWithShape="1">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18" name="X"/>
          <p:cNvSpPr/>
          <p:nvPr/>
        </p:nvSpPr>
        <p:spPr>
          <a:xfrm>
            <a:off x="3498205" y="2057399"/>
            <a:ext cx="2147590" cy="9906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lvl="0" algn="ctr">
              <a:lnSpc>
                <a:spcPct val="90000"/>
              </a:lnSpc>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83%</a:t>
            </a:r>
          </a:p>
          <a:p>
            <a:pPr lvl="0" algn="ctr">
              <a:lnSpc>
                <a:spcPct val="90000"/>
              </a:lnSpc>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(45/54)</a:t>
            </a:r>
          </a:p>
        </p:txBody>
      </p:sp>
      <p:grpSp>
        <p:nvGrpSpPr>
          <p:cNvPr id="29" name="Group 28"/>
          <p:cNvGrpSpPr/>
          <p:nvPr/>
        </p:nvGrpSpPr>
        <p:grpSpPr>
          <a:xfrm>
            <a:off x="6248400" y="2057399"/>
            <a:ext cx="2147590" cy="1295400"/>
            <a:chOff x="914400" y="2095500"/>
            <a:chExt cx="2147590" cy="1295400"/>
          </a:xfrm>
        </p:grpSpPr>
        <p:pic>
          <p:nvPicPr>
            <p:cNvPr id="31" name="Picture 30"/>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524000" y="2095500"/>
              <a:ext cx="1537990" cy="685800"/>
            </a:xfrm>
            <a:prstGeom prst="rect">
              <a:avLst/>
            </a:prstGeom>
            <a:noFill/>
            <a:ln>
              <a:noFill/>
            </a:ln>
          </p:spPr>
        </p:pic>
        <p:pic>
          <p:nvPicPr>
            <p:cNvPr id="32" name="Picture 31"/>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433810" y="2171700"/>
              <a:ext cx="1537990" cy="685800"/>
            </a:xfrm>
            <a:prstGeom prst="rect">
              <a:avLst/>
            </a:prstGeom>
            <a:noFill/>
            <a:ln>
              <a:noFill/>
            </a:ln>
          </p:spPr>
        </p:pic>
        <p:pic>
          <p:nvPicPr>
            <p:cNvPr id="33" name="Picture 32"/>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357610" y="2247900"/>
              <a:ext cx="1537990" cy="685800"/>
            </a:xfrm>
            <a:prstGeom prst="rect">
              <a:avLst/>
            </a:prstGeom>
            <a:noFill/>
            <a:ln>
              <a:noFill/>
            </a:ln>
          </p:spPr>
        </p:pic>
        <p:pic>
          <p:nvPicPr>
            <p:cNvPr id="34" name="Picture 33"/>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81410" y="2324100"/>
              <a:ext cx="1537990" cy="685800"/>
            </a:xfrm>
            <a:prstGeom prst="rect">
              <a:avLst/>
            </a:prstGeom>
            <a:noFill/>
            <a:ln>
              <a:noFill/>
            </a:ln>
          </p:spPr>
        </p:pic>
        <p:pic>
          <p:nvPicPr>
            <p:cNvPr id="35" name="Picture 34"/>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205210" y="2400300"/>
              <a:ext cx="1537990" cy="685800"/>
            </a:xfrm>
            <a:prstGeom prst="rect">
              <a:avLst/>
            </a:prstGeom>
            <a:noFill/>
            <a:ln>
              <a:noFill/>
            </a:ln>
          </p:spPr>
        </p:pic>
        <p:pic>
          <p:nvPicPr>
            <p:cNvPr id="36" name="Picture 35"/>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129010" y="2476500"/>
              <a:ext cx="1537990" cy="685800"/>
            </a:xfrm>
            <a:prstGeom prst="rect">
              <a:avLst/>
            </a:prstGeom>
            <a:noFill/>
            <a:ln>
              <a:noFill/>
            </a:ln>
          </p:spPr>
        </p:pic>
        <p:pic>
          <p:nvPicPr>
            <p:cNvPr id="37" name="Picture 36"/>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1066800" y="2552700"/>
              <a:ext cx="1537990" cy="685800"/>
            </a:xfrm>
            <a:prstGeom prst="rect">
              <a:avLst/>
            </a:prstGeom>
            <a:noFill/>
            <a:ln>
              <a:noFill/>
            </a:ln>
          </p:spPr>
        </p:pic>
        <p:pic>
          <p:nvPicPr>
            <p:cNvPr id="38" name="Picture 37"/>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90600" y="2628900"/>
              <a:ext cx="1537990" cy="685800"/>
            </a:xfrm>
            <a:prstGeom prst="rect">
              <a:avLst/>
            </a:prstGeom>
            <a:noFill/>
            <a:ln>
              <a:noFill/>
            </a:ln>
          </p:spPr>
        </p:pic>
        <p:pic>
          <p:nvPicPr>
            <p:cNvPr id="39" name="Picture 38"/>
            <p:cNvPicPr>
              <a:picLocks noChangeAspect="1"/>
            </p:cNvPicPr>
            <p:nvPr/>
          </p:nvPicPr>
          <p:blipFill rotWithShape="1">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backgroundRemoval t="9842" b="70299" l="4988" r="95012"/>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rcRect l="5469" t="10597" r="5469" b="30636"/>
            <a:stretch/>
          </p:blipFill>
          <p:spPr>
            <a:xfrm>
              <a:off x="914400" y="2705100"/>
              <a:ext cx="1537990" cy="685800"/>
            </a:xfrm>
            <a:prstGeom prst="rect">
              <a:avLst/>
            </a:prstGeom>
            <a:noFill/>
            <a:ln>
              <a:noFill/>
            </a:ln>
          </p:spPr>
        </p:pic>
      </p:grpSp>
      <p:sp>
        <p:nvSpPr>
          <p:cNvPr id="30" name="X"/>
          <p:cNvSpPr/>
          <p:nvPr/>
        </p:nvSpPr>
        <p:spPr>
          <a:xfrm>
            <a:off x="6248400" y="2057398"/>
            <a:ext cx="2147590" cy="1066801"/>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lvl="0" algn="ctr">
              <a:lnSpc>
                <a:spcPct val="90000"/>
              </a:lnSpc>
            </a:pPr>
            <a:r>
              <a:rPr lang="en-US" sz="4400" b="1"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88%</a:t>
            </a:r>
          </a:p>
          <a:p>
            <a:pPr lvl="0" algn="ctr">
              <a:lnSpc>
                <a:spcPct val="90000"/>
              </a:lnSpc>
            </a:pPr>
            <a:r>
              <a:rPr lang="en-US" sz="3200" dirty="0">
                <a:solidFill>
                  <a:prstClr val="black"/>
                </a:solidFill>
                <a:latin typeface="Cambria Math" panose="02040503050406030204" pitchFamily="18" charset="0"/>
                <a:ea typeface="Cambria Math" panose="02040503050406030204" pitchFamily="18" charset="0"/>
                <a:cs typeface="Courier New" panose="02070309020205020404" pitchFamily="49" charset="0"/>
              </a:rPr>
              <a:t>(28/32)</a:t>
            </a:r>
          </a:p>
        </p:txBody>
      </p:sp>
      <p:sp>
        <p:nvSpPr>
          <p:cNvPr id="41" name="Rectangle 40"/>
          <p:cNvSpPr/>
          <p:nvPr/>
        </p:nvSpPr>
        <p:spPr>
          <a:xfrm>
            <a:off x="609602"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smtClean="0">
                <a:solidFill>
                  <a:schemeClr val="accent1"/>
                </a:solidFill>
                <a:latin typeface="+mj-lt"/>
              </a:rPr>
              <a:t>A</a:t>
            </a:r>
            <a:r>
              <a:rPr lang="en-US" sz="4000" b="1" smtClean="0">
                <a:solidFill>
                  <a:schemeClr val="accent1"/>
                </a:solidFill>
                <a:latin typeface="+mj-lt"/>
              </a:rPr>
              <a:t> </a:t>
            </a:r>
            <a:r>
              <a:rPr lang="en-US" sz="3200" smtClean="0">
                <a:solidFill>
                  <a:schemeClr val="accent1"/>
                </a:solidFill>
                <a:latin typeface="+mj-lt"/>
              </a:rPr>
              <a:t>company</a:t>
            </a:r>
            <a:endParaRPr lang="en-US" sz="4000" smtClean="0">
              <a:solidFill>
                <a:schemeClr val="accent1"/>
              </a:solidFill>
              <a:latin typeface="+mj-lt"/>
            </a:endParaRPr>
          </a:p>
        </p:txBody>
      </p:sp>
      <p:sp>
        <p:nvSpPr>
          <p:cNvPr id="42" name="Rectangle 41"/>
          <p:cNvSpPr/>
          <p:nvPr/>
        </p:nvSpPr>
        <p:spPr>
          <a:xfrm>
            <a:off x="3352801" y="1066801"/>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smtClean="0">
                <a:solidFill>
                  <a:schemeClr val="accent2"/>
                </a:solidFill>
                <a:latin typeface="+mj-lt"/>
              </a:rPr>
              <a:t>B</a:t>
            </a:r>
            <a:r>
              <a:rPr lang="en-US" sz="4000" smtClean="0">
                <a:solidFill>
                  <a:schemeClr val="accent2"/>
                </a:solidFill>
                <a:latin typeface="+mj-lt"/>
              </a:rPr>
              <a:t> </a:t>
            </a:r>
            <a:r>
              <a:rPr lang="en-US" sz="3200" smtClean="0">
                <a:solidFill>
                  <a:schemeClr val="accent2"/>
                </a:solidFill>
                <a:latin typeface="+mj-lt"/>
              </a:rPr>
              <a:t>company</a:t>
            </a:r>
            <a:endParaRPr lang="en-US" sz="4000" smtClean="0">
              <a:solidFill>
                <a:schemeClr val="accent2"/>
              </a:solidFill>
              <a:latin typeface="+mj-lt"/>
            </a:endParaRPr>
          </a:p>
        </p:txBody>
      </p:sp>
      <p:sp>
        <p:nvSpPr>
          <p:cNvPr id="43" name="Rectangle 42"/>
          <p:cNvSpPr/>
          <p:nvPr/>
        </p:nvSpPr>
        <p:spPr>
          <a:xfrm>
            <a:off x="6096001" y="1066800"/>
            <a:ext cx="2438398" cy="533399"/>
          </a:xfrm>
          <a:prstGeom prst="rect">
            <a:avLst/>
          </a:prstGeom>
          <a:noFill/>
          <a:ln w="762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smtClean="0">
                <a:solidFill>
                  <a:schemeClr val="accent6"/>
                </a:solidFill>
                <a:latin typeface="+mj-lt"/>
              </a:rPr>
              <a:t>C </a:t>
            </a:r>
            <a:r>
              <a:rPr lang="en-US" sz="3200" smtClean="0">
                <a:solidFill>
                  <a:schemeClr val="accent6"/>
                </a:solidFill>
                <a:latin typeface="+mj-lt"/>
              </a:rPr>
              <a:t>company</a:t>
            </a:r>
            <a:endParaRPr lang="en-US" sz="4000" smtClean="0">
              <a:solidFill>
                <a:schemeClr val="accent6"/>
              </a:solidFill>
              <a:latin typeface="+mj-lt"/>
            </a:endParaRPr>
          </a:p>
        </p:txBody>
      </p:sp>
      <p:sp>
        <p:nvSpPr>
          <p:cNvPr id="45" name="X"/>
          <p:cNvSpPr/>
          <p:nvPr/>
        </p:nvSpPr>
        <p:spPr>
          <a:xfrm>
            <a:off x="748010"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3600" dirty="0" smtClean="0">
                <a:solidFill>
                  <a:schemeClr val="accent1"/>
                </a:solidFill>
                <a:latin typeface="+mj-lt"/>
                <a:cs typeface="Courier New" panose="02070309020205020404" pitchFamily="49" charset="0"/>
              </a:rPr>
              <a:t>Up to</a:t>
            </a:r>
          </a:p>
          <a:p>
            <a:pPr algn="ctr"/>
            <a:r>
              <a:rPr lang="en-US" sz="4400" b="1" dirty="0" smtClean="0">
                <a:solidFill>
                  <a:schemeClr val="accent1"/>
                </a:solidFill>
                <a:latin typeface="Cambria Math" panose="02040503050406030204" pitchFamily="18" charset="0"/>
                <a:ea typeface="Cambria Math" panose="02040503050406030204" pitchFamily="18" charset="0"/>
                <a:cs typeface="Courier New" panose="02070309020205020404" pitchFamily="49" charset="0"/>
              </a:rPr>
              <a:t>1.0×10</a:t>
            </a:r>
            <a:r>
              <a:rPr lang="en-US" sz="4400" b="1" baseline="30000" dirty="0" smtClean="0">
                <a:solidFill>
                  <a:schemeClr val="accent1"/>
                </a:solidFill>
                <a:latin typeface="Cambria Math" panose="02040503050406030204" pitchFamily="18" charset="0"/>
                <a:ea typeface="Cambria Math" panose="02040503050406030204" pitchFamily="18" charset="0"/>
                <a:cs typeface="Courier New" panose="02070309020205020404" pitchFamily="49" charset="0"/>
              </a:rPr>
              <a:t>7</a:t>
            </a:r>
            <a:r>
              <a:rPr lang="en-US" sz="3600" dirty="0" smtClean="0">
                <a:solidFill>
                  <a:schemeClr val="accent1"/>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smtClean="0">
                <a:solidFill>
                  <a:schemeClr val="accent1"/>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chemeClr val="accent1"/>
                </a:solidFill>
                <a:latin typeface="+mj-lt"/>
                <a:cs typeface="Courier New" panose="02070309020205020404" pitchFamily="49" charset="0"/>
              </a:rPr>
              <a:t>errors </a:t>
            </a:r>
          </a:p>
        </p:txBody>
      </p:sp>
      <p:sp>
        <p:nvSpPr>
          <p:cNvPr id="46" name="X"/>
          <p:cNvSpPr/>
          <p:nvPr/>
        </p:nvSpPr>
        <p:spPr>
          <a:xfrm>
            <a:off x="3484215"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3600" dirty="0" smtClean="0">
                <a:solidFill>
                  <a:schemeClr val="accent2"/>
                </a:solidFill>
                <a:latin typeface="+mj-lt"/>
                <a:cs typeface="Courier New" panose="02070309020205020404" pitchFamily="49" charset="0"/>
              </a:rPr>
              <a:t>Up to</a:t>
            </a:r>
          </a:p>
          <a:p>
            <a:pPr algn="ctr"/>
            <a:r>
              <a:rPr lang="en-US" sz="4400" b="1" dirty="0" smtClean="0">
                <a:solidFill>
                  <a:schemeClr val="accent2"/>
                </a:solidFill>
                <a:latin typeface="Cambria Math" panose="02040503050406030204" pitchFamily="18" charset="0"/>
                <a:ea typeface="Cambria Math" panose="02040503050406030204" pitchFamily="18" charset="0"/>
                <a:cs typeface="Courier New" panose="02070309020205020404" pitchFamily="49" charset="0"/>
              </a:rPr>
              <a:t>2.7×10</a:t>
            </a:r>
            <a:r>
              <a:rPr lang="en-US" sz="4400" b="1" baseline="30000" dirty="0" smtClean="0">
                <a:solidFill>
                  <a:schemeClr val="accent2"/>
                </a:solidFill>
                <a:latin typeface="Cambria Math" panose="02040503050406030204" pitchFamily="18" charset="0"/>
                <a:ea typeface="Cambria Math" panose="02040503050406030204" pitchFamily="18" charset="0"/>
                <a:cs typeface="Courier New" panose="02070309020205020404" pitchFamily="49" charset="0"/>
              </a:rPr>
              <a:t>6</a:t>
            </a:r>
            <a:r>
              <a:rPr lang="en-US" sz="3600" dirty="0" smtClean="0">
                <a:solidFill>
                  <a:schemeClr val="accent2"/>
                </a:solidFill>
                <a:latin typeface="Cambria Math" panose="02040503050406030204" pitchFamily="18" charset="0"/>
                <a:ea typeface="Cambria Math" panose="02040503050406030204" pitchFamily="18" charset="0"/>
                <a:cs typeface="Courier New" panose="02070309020205020404" pitchFamily="49" charset="0"/>
              </a:rPr>
              <a:t/>
            </a:r>
            <a:br>
              <a:rPr lang="en-US" sz="3600" dirty="0" smtClean="0">
                <a:solidFill>
                  <a:schemeClr val="accent2"/>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chemeClr val="accent2"/>
                </a:solidFill>
                <a:latin typeface="+mj-lt"/>
                <a:cs typeface="Courier New" panose="02070309020205020404" pitchFamily="49" charset="0"/>
              </a:rPr>
              <a:t>errors </a:t>
            </a:r>
          </a:p>
        </p:txBody>
      </p:sp>
      <p:sp>
        <p:nvSpPr>
          <p:cNvPr id="47" name="X"/>
          <p:cNvSpPr/>
          <p:nvPr/>
        </p:nvSpPr>
        <p:spPr>
          <a:xfrm>
            <a:off x="6234410" y="4343400"/>
            <a:ext cx="2161580" cy="9144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r>
              <a:rPr lang="en-US" sz="3600" dirty="0" smtClean="0">
                <a:solidFill>
                  <a:schemeClr val="accent6"/>
                </a:solidFill>
                <a:latin typeface="+mj-lt"/>
                <a:cs typeface="Courier New" panose="02070309020205020404" pitchFamily="49" charset="0"/>
              </a:rPr>
              <a:t>Up to</a:t>
            </a:r>
          </a:p>
          <a:p>
            <a:pPr algn="ctr"/>
            <a:r>
              <a:rPr lang="en-US" sz="4400" b="1" dirty="0" smtClean="0">
                <a:solidFill>
                  <a:schemeClr val="accent6"/>
                </a:solidFill>
                <a:latin typeface="Cambria Math" panose="02040503050406030204" pitchFamily="18" charset="0"/>
                <a:ea typeface="Cambria Math" panose="02040503050406030204" pitchFamily="18" charset="0"/>
                <a:cs typeface="Courier New" panose="02070309020205020404" pitchFamily="49" charset="0"/>
              </a:rPr>
              <a:t>3.3×10</a:t>
            </a:r>
            <a:r>
              <a:rPr lang="en-US" sz="4400" b="1" baseline="30000" dirty="0" smtClean="0">
                <a:solidFill>
                  <a:schemeClr val="accent6"/>
                </a:solidFill>
                <a:latin typeface="Cambria Math" panose="02040503050406030204" pitchFamily="18" charset="0"/>
                <a:ea typeface="Cambria Math" panose="02040503050406030204" pitchFamily="18" charset="0"/>
                <a:cs typeface="Courier New" panose="02070309020205020404" pitchFamily="49" charset="0"/>
              </a:rPr>
              <a:t>5</a:t>
            </a:r>
            <a:r>
              <a:rPr lang="en-US" sz="3600" dirty="0" smtClean="0">
                <a:solidFill>
                  <a:schemeClr val="accent6"/>
                </a:solidFill>
                <a:latin typeface="Cambria Math" panose="02040503050406030204" pitchFamily="18" charset="0"/>
                <a:ea typeface="Cambria Math" panose="02040503050406030204" pitchFamily="18" charset="0"/>
                <a:cs typeface="Courier New" panose="02070309020205020404" pitchFamily="49" charset="0"/>
              </a:rPr>
              <a:t> </a:t>
            </a:r>
            <a:br>
              <a:rPr lang="en-US" sz="3600" dirty="0" smtClean="0">
                <a:solidFill>
                  <a:schemeClr val="accent6"/>
                </a:solidFill>
                <a:latin typeface="Cambria Math" panose="02040503050406030204" pitchFamily="18" charset="0"/>
                <a:ea typeface="Cambria Math" panose="02040503050406030204" pitchFamily="18" charset="0"/>
                <a:cs typeface="Courier New" panose="02070309020205020404" pitchFamily="49" charset="0"/>
              </a:rPr>
            </a:br>
            <a:r>
              <a:rPr lang="en-US" sz="3600" dirty="0" smtClean="0">
                <a:solidFill>
                  <a:schemeClr val="accent6"/>
                </a:solidFill>
                <a:latin typeface="+mj-lt"/>
                <a:cs typeface="Courier New" panose="02070309020205020404" pitchFamily="49" charset="0"/>
              </a:rPr>
              <a:t>errors </a:t>
            </a:r>
          </a:p>
        </p:txBody>
      </p:sp>
      <p:sp>
        <p:nvSpPr>
          <p:cNvPr id="4" name="Slide Number Placeholder 3"/>
          <p:cNvSpPr>
            <a:spLocks noGrp="1"/>
          </p:cNvSpPr>
          <p:nvPr>
            <p:ph type="sldNum" sz="quarter" idx="12"/>
          </p:nvPr>
        </p:nvSpPr>
        <p:spPr/>
        <p:txBody>
          <a:bodyPr/>
          <a:lstStyle/>
          <a:p>
            <a:fld id="{D4D2B188-1D62-4FCA-8363-938AD4629BBB}" type="slidenum">
              <a:rPr lang="en-US" smtClean="0"/>
              <a:pPr/>
              <a:t>19</a:t>
            </a:fld>
            <a:endParaRPr lang="en-US"/>
          </a:p>
        </p:txBody>
      </p:sp>
    </p:spTree>
    <p:extLst>
      <p:ext uri="{BB962C8B-B14F-4D97-AF65-F5344CB8AC3E}">
        <p14:creationId xmlns:p14="http://schemas.microsoft.com/office/powerpoint/2010/main" val="7629591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914400" y="1141913"/>
            <a:ext cx="7315200" cy="3962400"/>
          </a:xfrm>
          <a:prstGeom prst="roundRect">
            <a:avLst>
              <a:gd name="adj" fmla="val 11319"/>
            </a:avLst>
          </a:prstGeom>
          <a:solidFill>
            <a:schemeClr val="bg1">
              <a:lumMod val="8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p:nvCxnSpPr>
        <p:spPr>
          <a:xfrm flipH="1" flipV="1">
            <a:off x="1371600" y="1903913"/>
            <a:ext cx="4572000" cy="2"/>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1371600" y="2513514"/>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Wordline"/>
          <p:cNvCxnSpPr/>
          <p:nvPr/>
        </p:nvCxnSpPr>
        <p:spPr>
          <a:xfrm flipH="1">
            <a:off x="1371600" y="3123113"/>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371600" y="3732714"/>
            <a:ext cx="4572000" cy="0"/>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flipV="1">
            <a:off x="1371600" y="4343401"/>
            <a:ext cx="4572000" cy="2"/>
          </a:xfrm>
          <a:prstGeom prst="line">
            <a:avLst/>
          </a:prstGeom>
          <a:ln w="76200" cap="rnd">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400" y="228601"/>
            <a:ext cx="7315200" cy="913312"/>
          </a:xfrm>
          <a:prstGeom prst="rect">
            <a:avLst/>
          </a:prstGeom>
          <a:noFill/>
        </p:spPr>
        <p:txBody>
          <a:bodyPr wrap="square" rtlCol="0" anchor="ctr">
            <a:noAutofit/>
          </a:bodyPr>
          <a:lstStyle/>
          <a:p>
            <a:pPr algn="ctr"/>
            <a:r>
              <a:rPr lang="en-US" sz="5400" b="1" smtClean="0">
                <a:solidFill>
                  <a:schemeClr val="tx1">
                    <a:lumMod val="65000"/>
                    <a:lumOff val="35000"/>
                  </a:schemeClr>
                </a:solidFill>
                <a:latin typeface="+mj-lt"/>
              </a:rPr>
              <a:t>DRAM Chip</a:t>
            </a:r>
            <a:endParaRPr lang="en-US" sz="5400" b="1">
              <a:solidFill>
                <a:schemeClr val="tx1">
                  <a:lumMod val="65000"/>
                  <a:lumOff val="35000"/>
                </a:schemeClr>
              </a:solidFill>
              <a:latin typeface="+mj-lt"/>
            </a:endParaRPr>
          </a:p>
        </p:txBody>
      </p:sp>
      <p:sp>
        <p:nvSpPr>
          <p:cNvPr id="15" name="Rectangle 14"/>
          <p:cNvSpPr/>
          <p:nvPr/>
        </p:nvSpPr>
        <p:spPr>
          <a:xfrm>
            <a:off x="1828800" y="161009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schemeClr val="tx1"/>
                </a:solidFill>
                <a:latin typeface="+mj-lt"/>
              </a:rPr>
              <a:t> Row of Cells</a:t>
            </a:r>
            <a:endParaRPr lang="en-US" sz="4000">
              <a:solidFill>
                <a:schemeClr val="tx1"/>
              </a:solidFill>
              <a:latin typeface="+mj-lt"/>
            </a:endParaRPr>
          </a:p>
        </p:txBody>
      </p:sp>
      <p:sp>
        <p:nvSpPr>
          <p:cNvPr id="16" name="Rectangle 15"/>
          <p:cNvSpPr/>
          <p:nvPr/>
        </p:nvSpPr>
        <p:spPr>
          <a:xfrm>
            <a:off x="1828800" y="22087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schemeClr val="tx1"/>
                </a:solidFill>
                <a:latin typeface="+mj-lt"/>
              </a:rPr>
              <a:t> Row</a:t>
            </a:r>
            <a:endParaRPr lang="en-US" sz="4000">
              <a:solidFill>
                <a:schemeClr val="tx1"/>
              </a:solidFill>
              <a:latin typeface="+mj-lt"/>
            </a:endParaRPr>
          </a:p>
        </p:txBody>
      </p:sp>
      <p:sp>
        <p:nvSpPr>
          <p:cNvPr id="17" name="Row"/>
          <p:cNvSpPr/>
          <p:nvPr/>
        </p:nvSpPr>
        <p:spPr>
          <a:xfrm>
            <a:off x="1828800" y="28183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schemeClr val="tx1"/>
                </a:solidFill>
                <a:latin typeface="+mj-lt"/>
              </a:rPr>
              <a:t> Row</a:t>
            </a:r>
            <a:endParaRPr lang="en-US" sz="4000">
              <a:solidFill>
                <a:schemeClr val="tx1"/>
              </a:solidFill>
              <a:latin typeface="+mj-lt"/>
            </a:endParaRPr>
          </a:p>
        </p:txBody>
      </p:sp>
      <p:sp>
        <p:nvSpPr>
          <p:cNvPr id="18" name="Rectangle 17"/>
          <p:cNvSpPr/>
          <p:nvPr/>
        </p:nvSpPr>
        <p:spPr>
          <a:xfrm>
            <a:off x="1828800" y="3427913"/>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schemeClr val="tx1"/>
                </a:solidFill>
                <a:latin typeface="+mj-lt"/>
              </a:rPr>
              <a:t> Row</a:t>
            </a:r>
            <a:endParaRPr lang="en-US" sz="4000">
              <a:solidFill>
                <a:schemeClr val="tx1"/>
              </a:solidFill>
              <a:latin typeface="+mj-lt"/>
            </a:endParaRPr>
          </a:p>
        </p:txBody>
      </p:sp>
      <p:sp>
        <p:nvSpPr>
          <p:cNvPr id="19" name="Rectangle 18"/>
          <p:cNvSpPr/>
          <p:nvPr/>
        </p:nvSpPr>
        <p:spPr>
          <a:xfrm>
            <a:off x="1828800" y="4037512"/>
            <a:ext cx="3657600" cy="6096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smtClean="0">
                <a:solidFill>
                  <a:schemeClr val="tx1"/>
                </a:solidFill>
                <a:latin typeface="+mj-lt"/>
              </a:rPr>
              <a:t> Row</a:t>
            </a:r>
            <a:endParaRPr lang="en-US" sz="4000">
              <a:solidFill>
                <a:schemeClr val="tx1"/>
              </a:solidFill>
              <a:latin typeface="+mj-lt"/>
            </a:endParaRPr>
          </a:p>
        </p:txBody>
      </p:sp>
      <p:sp>
        <p:nvSpPr>
          <p:cNvPr id="20" name="TextBox 19"/>
          <p:cNvSpPr txBox="1"/>
          <p:nvPr/>
        </p:nvSpPr>
        <p:spPr>
          <a:xfrm>
            <a:off x="5943600" y="1675311"/>
            <a:ext cx="2286000" cy="457201"/>
          </a:xfrm>
          <a:prstGeom prst="rect">
            <a:avLst/>
          </a:prstGeom>
          <a:noFill/>
        </p:spPr>
        <p:txBody>
          <a:bodyPr wrap="square" rtlCol="0" anchor="ctr">
            <a:noAutofit/>
          </a:bodyPr>
          <a:lstStyle/>
          <a:p>
            <a:r>
              <a:rPr lang="en-US" sz="4000" smtClean="0">
                <a:latin typeface="+mj-lt"/>
              </a:rPr>
              <a:t> Wordline</a:t>
            </a:r>
            <a:endParaRPr lang="en-US" sz="4000">
              <a:latin typeface="+mj-lt"/>
            </a:endParaRPr>
          </a:p>
        </p:txBody>
      </p:sp>
      <p:sp>
        <p:nvSpPr>
          <p:cNvPr id="21" name="Low Volt"/>
          <p:cNvSpPr txBox="1"/>
          <p:nvPr/>
        </p:nvSpPr>
        <p:spPr>
          <a:xfrm>
            <a:off x="5943600" y="2894512"/>
            <a:ext cx="2286000" cy="457201"/>
          </a:xfrm>
          <a:prstGeom prst="rect">
            <a:avLst/>
          </a:prstGeom>
          <a:noFill/>
        </p:spPr>
        <p:txBody>
          <a:bodyPr wrap="square" rtlCol="0" anchor="ctr">
            <a:noAutofit/>
          </a:bodyPr>
          <a:lstStyle/>
          <a:p>
            <a:r>
              <a:rPr lang="en-US" sz="4400" b="1" i="1" smtClean="0">
                <a:solidFill>
                  <a:schemeClr val="tx1">
                    <a:lumMod val="65000"/>
                    <a:lumOff val="35000"/>
                  </a:schemeClr>
                </a:solidFill>
                <a:latin typeface="+mj-lt"/>
              </a:rPr>
              <a:t> V</a:t>
            </a:r>
            <a:r>
              <a:rPr lang="en-US" sz="4800" b="1" i="1" baseline="-20000" smtClean="0">
                <a:solidFill>
                  <a:schemeClr val="tx1">
                    <a:lumMod val="65000"/>
                    <a:lumOff val="35000"/>
                  </a:schemeClr>
                </a:solidFill>
                <a:latin typeface="+mj-lt"/>
              </a:rPr>
              <a:t>LOW</a:t>
            </a:r>
            <a:endParaRPr lang="en-US" sz="4400" b="1" i="1" baseline="-20000">
              <a:solidFill>
                <a:schemeClr val="tx1">
                  <a:lumMod val="65000"/>
                  <a:lumOff val="35000"/>
                </a:schemeClr>
              </a:solidFill>
              <a:latin typeface="+mj-lt"/>
            </a:endParaRPr>
          </a:p>
        </p:txBody>
      </p:sp>
      <p:sp>
        <p:nvSpPr>
          <p:cNvPr id="22" name="High Volt"/>
          <p:cNvSpPr txBox="1"/>
          <p:nvPr/>
        </p:nvSpPr>
        <p:spPr>
          <a:xfrm>
            <a:off x="5943600" y="2895277"/>
            <a:ext cx="2286000" cy="457201"/>
          </a:xfrm>
          <a:prstGeom prst="rect">
            <a:avLst/>
          </a:prstGeom>
          <a:noFill/>
        </p:spPr>
        <p:txBody>
          <a:bodyPr wrap="square" rtlCol="0" anchor="ctr">
            <a:noAutofit/>
          </a:bodyPr>
          <a:lstStyle/>
          <a:p>
            <a:r>
              <a:rPr lang="en-US" sz="4400" b="1" smtClean="0">
                <a:solidFill>
                  <a:srgbClr val="FF0000"/>
                </a:solidFill>
                <a:latin typeface="+mj-lt"/>
              </a:rPr>
              <a:t> </a:t>
            </a:r>
            <a:r>
              <a:rPr lang="en-US" sz="4400" b="1" i="1">
                <a:solidFill>
                  <a:srgbClr val="FF0000"/>
                </a:solidFill>
                <a:latin typeface="+mj-lt"/>
              </a:rPr>
              <a:t>V</a:t>
            </a:r>
            <a:r>
              <a:rPr lang="en-US" sz="4800" b="1" i="1" baseline="-20000">
                <a:solidFill>
                  <a:srgbClr val="FF0000"/>
                </a:solidFill>
                <a:latin typeface="+mj-lt"/>
              </a:rPr>
              <a:t>HIGH</a:t>
            </a:r>
            <a:endParaRPr lang="en-US" sz="4400" b="1" i="1" baseline="-20000">
              <a:solidFill>
                <a:srgbClr val="FF0000"/>
              </a:solidFill>
              <a:latin typeface="+mj-lt"/>
            </a:endParaRPr>
          </a:p>
        </p:txBody>
      </p:sp>
      <p:sp>
        <p:nvSpPr>
          <p:cNvPr id="23" name="Error"/>
          <p:cNvSpPr/>
          <p:nvPr/>
        </p:nvSpPr>
        <p:spPr>
          <a:xfrm>
            <a:off x="487680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Error"/>
          <p:cNvSpPr/>
          <p:nvPr/>
        </p:nvSpPr>
        <p:spPr>
          <a:xfrm>
            <a:off x="4267200" y="3431317"/>
            <a:ext cx="609600" cy="609599"/>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rror"/>
          <p:cNvSpPr/>
          <p:nvPr/>
        </p:nvSpPr>
        <p:spPr>
          <a:xfrm>
            <a:off x="365760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Error"/>
          <p:cNvSpPr/>
          <p:nvPr/>
        </p:nvSpPr>
        <p:spPr>
          <a:xfrm>
            <a:off x="3657600" y="3424510"/>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Error"/>
          <p:cNvSpPr/>
          <p:nvPr/>
        </p:nvSpPr>
        <p:spPr>
          <a:xfrm>
            <a:off x="2419350" y="2204223"/>
            <a:ext cx="609600" cy="609600"/>
          </a:xfrm>
          <a:prstGeom prst="mathMultiply">
            <a:avLst/>
          </a:prstGeom>
          <a:solidFill>
            <a:srgbClr val="FFFF00"/>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Victim"/>
          <p:cNvSpPr/>
          <p:nvPr/>
        </p:nvSpPr>
        <p:spPr>
          <a:xfrm>
            <a:off x="1828800" y="3428458"/>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b="1" smtClean="0">
                <a:solidFill>
                  <a:schemeClr val="bg1"/>
                </a:solidFill>
                <a:latin typeface="+mj-lt"/>
              </a:rPr>
              <a:t> </a:t>
            </a:r>
            <a:r>
              <a:rPr lang="en-US" sz="4000" b="1" smtClean="0">
                <a:solidFill>
                  <a:schemeClr val="tx1"/>
                </a:solidFill>
                <a:latin typeface="+mj-lt"/>
              </a:rPr>
              <a:t>Victim Row</a:t>
            </a:r>
            <a:endParaRPr lang="en-US" sz="4000" b="1">
              <a:solidFill>
                <a:schemeClr val="tx1"/>
              </a:solidFill>
              <a:latin typeface="+mj-lt"/>
            </a:endParaRPr>
          </a:p>
        </p:txBody>
      </p:sp>
      <p:sp>
        <p:nvSpPr>
          <p:cNvPr id="32" name="Victim"/>
          <p:cNvSpPr/>
          <p:nvPr/>
        </p:nvSpPr>
        <p:spPr>
          <a:xfrm>
            <a:off x="1828800" y="2210711"/>
            <a:ext cx="3657600" cy="609600"/>
          </a:xfrm>
          <a:prstGeom prst="rect">
            <a:avLst/>
          </a:prstGeom>
          <a:solidFill>
            <a:schemeClr val="accent4"/>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b="1" smtClean="0">
                <a:solidFill>
                  <a:schemeClr val="bg1"/>
                </a:solidFill>
                <a:latin typeface="+mj-lt"/>
              </a:rPr>
              <a:t> </a:t>
            </a:r>
            <a:r>
              <a:rPr lang="en-US" sz="4000" b="1" smtClean="0">
                <a:solidFill>
                  <a:schemeClr val="tx1"/>
                </a:solidFill>
                <a:latin typeface="+mj-lt"/>
              </a:rPr>
              <a:t>Victim Row</a:t>
            </a:r>
            <a:endParaRPr lang="en-US" sz="4000" b="1">
              <a:solidFill>
                <a:schemeClr val="tx1"/>
              </a:solidFill>
              <a:latin typeface="+mj-lt"/>
            </a:endParaRPr>
          </a:p>
        </p:txBody>
      </p:sp>
      <p:sp>
        <p:nvSpPr>
          <p:cNvPr id="33" name="Aggressor"/>
          <p:cNvSpPr/>
          <p:nvPr/>
        </p:nvSpPr>
        <p:spPr>
          <a:xfrm>
            <a:off x="1828800" y="2818314"/>
            <a:ext cx="3657600" cy="609600"/>
          </a:xfrm>
          <a:prstGeom prst="rect">
            <a:avLst/>
          </a:prstGeom>
          <a:solidFill>
            <a:srgbClr val="FF0000"/>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sz="4000" b="1" smtClean="0">
                <a:solidFill>
                  <a:schemeClr val="bg1"/>
                </a:solidFill>
                <a:latin typeface="+mj-lt"/>
              </a:rPr>
              <a:t> Aggressor Row</a:t>
            </a:r>
            <a:endParaRPr lang="en-US" sz="4000" b="1">
              <a:solidFill>
                <a:schemeClr val="bg1"/>
              </a:solidFill>
              <a:latin typeface="+mj-lt"/>
            </a:endParaRPr>
          </a:p>
        </p:txBody>
      </p:sp>
      <p:sp>
        <p:nvSpPr>
          <p:cNvPr id="34" name="Punchline"/>
          <p:cNvSpPr txBox="1"/>
          <p:nvPr/>
        </p:nvSpPr>
        <p:spPr>
          <a:xfrm>
            <a:off x="533400" y="5257800"/>
            <a:ext cx="8077200" cy="1143002"/>
          </a:xfrm>
          <a:prstGeom prst="rect">
            <a:avLst/>
          </a:prstGeom>
          <a:noFill/>
        </p:spPr>
        <p:txBody>
          <a:bodyPr wrap="square" rtlCol="0" anchor="ctr">
            <a:noAutofit/>
          </a:bodyPr>
          <a:lstStyle/>
          <a:p>
            <a:r>
              <a:rPr lang="en-US" sz="3600" i="1" smtClean="0">
                <a:latin typeface="+mj-lt"/>
              </a:rPr>
              <a:t>Repeatedly opening and closing a row induces </a:t>
            </a:r>
            <a:r>
              <a:rPr lang="en-US" sz="3600" b="1" i="1" smtClean="0">
                <a:solidFill>
                  <a:srgbClr val="FF0000"/>
                </a:solidFill>
                <a:latin typeface="+mj-lt"/>
              </a:rPr>
              <a:t>disturbance errors</a:t>
            </a:r>
            <a:r>
              <a:rPr lang="en-US" sz="3600" i="1" smtClean="0">
                <a:solidFill>
                  <a:srgbClr val="FF0000"/>
                </a:solidFill>
                <a:latin typeface="+mj-lt"/>
              </a:rPr>
              <a:t> </a:t>
            </a:r>
            <a:r>
              <a:rPr lang="en-US" sz="3600" i="1" smtClean="0">
                <a:latin typeface="+mj-lt"/>
              </a:rPr>
              <a:t>in adjacent rows</a:t>
            </a:r>
            <a:endParaRPr lang="en-US" sz="3600" i="1">
              <a:latin typeface="+mj-lt"/>
            </a:endParaRPr>
          </a:p>
        </p:txBody>
      </p:sp>
      <p:sp>
        <p:nvSpPr>
          <p:cNvPr id="35" name="Opened"/>
          <p:cNvSpPr txBox="1"/>
          <p:nvPr/>
        </p:nvSpPr>
        <p:spPr>
          <a:xfrm>
            <a:off x="3124200" y="2899003"/>
            <a:ext cx="2209800" cy="457201"/>
          </a:xfrm>
          <a:prstGeom prst="rect">
            <a:avLst/>
          </a:prstGeom>
          <a:noFill/>
        </p:spPr>
        <p:txBody>
          <a:bodyPr wrap="square" rtlCol="0" anchor="ctr">
            <a:noAutofit/>
          </a:bodyPr>
          <a:lstStyle/>
          <a:p>
            <a:pPr algn="r"/>
            <a:r>
              <a:rPr lang="en-US" sz="4000" b="1" i="1" smtClean="0">
                <a:latin typeface="+mj-lt"/>
              </a:rPr>
              <a:t>Opened</a:t>
            </a:r>
          </a:p>
        </p:txBody>
      </p:sp>
      <p:sp>
        <p:nvSpPr>
          <p:cNvPr id="28" name="Closed"/>
          <p:cNvSpPr txBox="1"/>
          <p:nvPr/>
        </p:nvSpPr>
        <p:spPr>
          <a:xfrm>
            <a:off x="3133725" y="2899002"/>
            <a:ext cx="2200275" cy="457201"/>
          </a:xfrm>
          <a:prstGeom prst="rect">
            <a:avLst/>
          </a:prstGeom>
          <a:noFill/>
        </p:spPr>
        <p:txBody>
          <a:bodyPr wrap="square" rtlCol="0" anchor="ctr">
            <a:noAutofit/>
          </a:bodyPr>
          <a:lstStyle/>
          <a:p>
            <a:pPr algn="r"/>
            <a:r>
              <a:rPr lang="en-US" sz="4000" b="1" i="1" smtClean="0">
                <a:latin typeface="+mj-lt"/>
              </a:rPr>
              <a:t>Closed</a:t>
            </a:r>
          </a:p>
        </p:txBody>
      </p:sp>
      <p:sp>
        <p:nvSpPr>
          <p:cNvPr id="3" name="Slide Number Placeholder 2"/>
          <p:cNvSpPr>
            <a:spLocks noGrp="1"/>
          </p:cNvSpPr>
          <p:nvPr>
            <p:ph type="sldNum" sz="quarter" idx="12"/>
          </p:nvPr>
        </p:nvSpPr>
        <p:spPr/>
        <p:txBody>
          <a:bodyPr/>
          <a:lstStyle/>
          <a:p>
            <a:fld id="{D4D2B188-1D62-4FCA-8363-938AD4629BBB}" type="slidenum">
              <a:rPr lang="en-US" smtClean="0"/>
              <a:pPr/>
              <a:t>2</a:t>
            </a:fld>
            <a:endParaRPr lang="en-US"/>
          </a:p>
        </p:txBody>
      </p:sp>
    </p:spTree>
    <p:extLst>
      <p:ext uri="{BB962C8B-B14F-4D97-AF65-F5344CB8AC3E}">
        <p14:creationId xmlns:p14="http://schemas.microsoft.com/office/powerpoint/2010/main" val="3639879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childTnLst>
                                </p:cTn>
                              </p:par>
                              <p:par>
                                <p:cTn id="8" presetID="7" presetClass="emph" presetSubtype="2" fill="hold" nodeType="withEffect">
                                  <p:stCondLst>
                                    <p:cond delay="0"/>
                                  </p:stCondLst>
                                  <p:childTnLst>
                                    <p:animClr clrSpc="rgb" dir="cw">
                                      <p:cBhvr>
                                        <p:cTn id="9" dur="750" fill="hold"/>
                                        <p:tgtEl>
                                          <p:spTgt spid="11"/>
                                        </p:tgtEl>
                                        <p:attrNameLst>
                                          <p:attrName>stroke.color</p:attrName>
                                        </p:attrNameLst>
                                      </p:cBhvr>
                                      <p:to>
                                        <a:srgbClr val="FF0000"/>
                                      </p:to>
                                    </p:animClr>
                                    <p:set>
                                      <p:cBhvr>
                                        <p:cTn id="10" dur="750" fill="hold"/>
                                        <p:tgtEl>
                                          <p:spTgt spid="11"/>
                                        </p:tgtEl>
                                        <p:attrNameLst>
                                          <p:attrName>stroke.on</p:attrName>
                                        </p:attrNameLst>
                                      </p:cBhvr>
                                      <p:to>
                                        <p:strVal val="true"/>
                                      </p:to>
                                    </p:set>
                                  </p:childTnLst>
                                </p:cTn>
                              </p:par>
                              <p:par>
                                <p:cTn id="11" presetID="1" presetClass="emph" presetSubtype="2" fill="hold" nodeType="withEffect">
                                  <p:stCondLst>
                                    <p:cond delay="0"/>
                                  </p:stCondLst>
                                  <p:childTnLst>
                                    <p:animClr clrSpc="rgb" dir="cw">
                                      <p:cBhvr>
                                        <p:cTn id="12" dur="750" fill="hold"/>
                                        <p:tgtEl>
                                          <p:spTgt spid="17"/>
                                        </p:tgtEl>
                                        <p:attrNameLst>
                                          <p:attrName>fillcolor</p:attrName>
                                        </p:attrNameLst>
                                      </p:cBhvr>
                                      <p:to>
                                        <a:srgbClr val="FF0000"/>
                                      </p:to>
                                    </p:animClr>
                                    <p:set>
                                      <p:cBhvr>
                                        <p:cTn id="13" dur="750" fill="hold"/>
                                        <p:tgtEl>
                                          <p:spTgt spid="17"/>
                                        </p:tgtEl>
                                        <p:attrNameLst>
                                          <p:attrName>fill.type</p:attrName>
                                        </p:attrNameLst>
                                      </p:cBhvr>
                                      <p:to>
                                        <p:strVal val="solid"/>
                                      </p:to>
                                    </p:set>
                                    <p:set>
                                      <p:cBhvr>
                                        <p:cTn id="14" dur="750" fill="hold"/>
                                        <p:tgtEl>
                                          <p:spTgt spid="17"/>
                                        </p:tgtEl>
                                        <p:attrNameLst>
                                          <p:attrName>fill.on</p:attrName>
                                        </p:attrNameLst>
                                      </p:cBhvr>
                                      <p:to>
                                        <p:strVal val="true"/>
                                      </p:to>
                                    </p:set>
                                  </p:childTnLst>
                                </p:cTn>
                              </p:par>
                              <p:par>
                                <p:cTn id="15" presetID="10"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75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22"/>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7" presetClass="emph" presetSubtype="2" fill="hold" nodeType="withEffect">
                                  <p:stCondLst>
                                    <p:cond delay="0"/>
                                  </p:stCondLst>
                                  <p:childTnLst>
                                    <p:animClr clrSpc="rgb" dir="cw">
                                      <p:cBhvr>
                                        <p:cTn id="26" dur="500" fill="hold"/>
                                        <p:tgtEl>
                                          <p:spTgt spid="11"/>
                                        </p:tgtEl>
                                        <p:attrNameLst>
                                          <p:attrName>stroke.color</p:attrName>
                                        </p:attrNameLst>
                                      </p:cBhvr>
                                      <p:to>
                                        <a:srgbClr val="595959"/>
                                      </p:to>
                                    </p:animClr>
                                    <p:set>
                                      <p:cBhvr>
                                        <p:cTn id="27" dur="500" fill="hold"/>
                                        <p:tgtEl>
                                          <p:spTgt spid="11"/>
                                        </p:tgtEl>
                                        <p:attrNameLst>
                                          <p:attrName>stroke.on</p:attrName>
                                        </p:attrNameLst>
                                      </p:cBhvr>
                                      <p:to>
                                        <p:strVal val="true"/>
                                      </p:to>
                                    </p:set>
                                  </p:childTnLst>
                                </p:cTn>
                              </p:par>
                              <p:par>
                                <p:cTn id="28" presetID="1" presetClass="emph" presetSubtype="2" fill="hold" nodeType="withEffect">
                                  <p:stCondLst>
                                    <p:cond delay="0"/>
                                  </p:stCondLst>
                                  <p:childTnLst>
                                    <p:animClr clrSpc="rgb" dir="cw">
                                      <p:cBhvr>
                                        <p:cTn id="29" dur="500" fill="hold"/>
                                        <p:tgtEl>
                                          <p:spTgt spid="17"/>
                                        </p:tgtEl>
                                        <p:attrNameLst>
                                          <p:attrName>fillcolor</p:attrName>
                                        </p:attrNameLst>
                                      </p:cBhvr>
                                      <p:to>
                                        <a:srgbClr val="FFFFFF"/>
                                      </p:to>
                                    </p:animClr>
                                    <p:set>
                                      <p:cBhvr>
                                        <p:cTn id="30" dur="500" fill="hold"/>
                                        <p:tgtEl>
                                          <p:spTgt spid="17"/>
                                        </p:tgtEl>
                                        <p:attrNameLst>
                                          <p:attrName>fill.type</p:attrName>
                                        </p:attrNameLst>
                                      </p:cBhvr>
                                      <p:to>
                                        <p:strVal val="solid"/>
                                      </p:to>
                                    </p:set>
                                    <p:set>
                                      <p:cBhvr>
                                        <p:cTn id="31" dur="500" fill="hold"/>
                                        <p:tgtEl>
                                          <p:spTgt spid="17"/>
                                        </p:tgtEl>
                                        <p:attrNameLst>
                                          <p:attrName>fill.on</p:attrName>
                                        </p:attrNameLst>
                                      </p:cBhvr>
                                      <p:to>
                                        <p:strVal val="true"/>
                                      </p:to>
                                    </p:set>
                                  </p:childTnLst>
                                </p:cTn>
                              </p:par>
                              <p:par>
                                <p:cTn id="32" presetID="1" presetClass="exit" presetSubtype="0" fill="hold" grpId="1" nodeType="withEffect">
                                  <p:stCondLst>
                                    <p:cond delay="0"/>
                                  </p:stCondLst>
                                  <p:childTnLst>
                                    <p:set>
                                      <p:cBhvr>
                                        <p:cTn id="33" dur="1" fill="hold">
                                          <p:stCondLst>
                                            <p:cond delay="0"/>
                                          </p:stCondLst>
                                        </p:cTn>
                                        <p:tgtEl>
                                          <p:spTgt spid="35"/>
                                        </p:tgtEl>
                                        <p:attrNameLst>
                                          <p:attrName>style.visibility</p:attrName>
                                        </p:attrNameLst>
                                      </p:cBhvr>
                                      <p:to>
                                        <p:strVal val="hidden"/>
                                      </p:to>
                                    </p:set>
                                  </p:childTnLst>
                                </p:cTn>
                              </p:par>
                              <p:par>
                                <p:cTn id="34" presetID="10" presetClass="entr" presetSubtype="0" fill="hold" grpId="0" nodeType="withEffect">
                                  <p:stCondLst>
                                    <p:cond delay="25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250"/>
                                        <p:tgtEl>
                                          <p:spTgt spid="2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8"/>
                                        </p:tgtEl>
                                        <p:attrNameLst>
                                          <p:attrName>style.visibility</p:attrName>
                                        </p:attrNameLst>
                                      </p:cBhvr>
                                      <p:to>
                                        <p:strVal val="hidden"/>
                                      </p:to>
                                    </p:set>
                                  </p:childTnLst>
                                </p:cTn>
                              </p:par>
                              <p:par>
                                <p:cTn id="41" presetID="1" presetClass="entr" presetSubtype="0" fill="hold" grpId="2"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xit"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hidden"/>
                                      </p:to>
                                    </p:set>
                                  </p:childTnLst>
                                </p:cTn>
                              </p:par>
                              <p:par>
                                <p:cTn id="45" presetID="7" presetClass="emph" presetSubtype="2" fill="hold" nodeType="withEffect">
                                  <p:stCondLst>
                                    <p:cond delay="0"/>
                                  </p:stCondLst>
                                  <p:childTnLst>
                                    <p:animClr clrSpc="rgb" dir="cw">
                                      <p:cBhvr>
                                        <p:cTn id="46" dur="10" fill="hold"/>
                                        <p:tgtEl>
                                          <p:spTgt spid="11"/>
                                        </p:tgtEl>
                                        <p:attrNameLst>
                                          <p:attrName>stroke.color</p:attrName>
                                        </p:attrNameLst>
                                      </p:cBhvr>
                                      <p:to>
                                        <a:srgbClr val="FF0000"/>
                                      </p:to>
                                    </p:animClr>
                                    <p:set>
                                      <p:cBhvr>
                                        <p:cTn id="47" dur="10" fill="hold"/>
                                        <p:tgtEl>
                                          <p:spTgt spid="11"/>
                                        </p:tgtEl>
                                        <p:attrNameLst>
                                          <p:attrName>stroke.on</p:attrName>
                                        </p:attrNameLst>
                                      </p:cBhvr>
                                      <p:to>
                                        <p:strVal val="true"/>
                                      </p:to>
                                    </p:set>
                                  </p:childTnLst>
                                </p:cTn>
                              </p:par>
                              <p:par>
                                <p:cTn id="48" presetID="1" presetClass="emph" presetSubtype="2" fill="hold" nodeType="withEffect">
                                  <p:stCondLst>
                                    <p:cond delay="0"/>
                                  </p:stCondLst>
                                  <p:childTnLst>
                                    <p:animClr clrSpc="rgb" dir="cw">
                                      <p:cBhvr>
                                        <p:cTn id="49" dur="10" fill="hold"/>
                                        <p:tgtEl>
                                          <p:spTgt spid="17"/>
                                        </p:tgtEl>
                                        <p:attrNameLst>
                                          <p:attrName>fillcolor</p:attrName>
                                        </p:attrNameLst>
                                      </p:cBhvr>
                                      <p:to>
                                        <a:srgbClr val="FF0000"/>
                                      </p:to>
                                    </p:animClr>
                                    <p:set>
                                      <p:cBhvr>
                                        <p:cTn id="50" dur="10" fill="hold"/>
                                        <p:tgtEl>
                                          <p:spTgt spid="17"/>
                                        </p:tgtEl>
                                        <p:attrNameLst>
                                          <p:attrName>fill.type</p:attrName>
                                        </p:attrNameLst>
                                      </p:cBhvr>
                                      <p:to>
                                        <p:strVal val="solid"/>
                                      </p:to>
                                    </p:set>
                                    <p:set>
                                      <p:cBhvr>
                                        <p:cTn id="51" dur="10" fill="hold"/>
                                        <p:tgtEl>
                                          <p:spTgt spid="17"/>
                                        </p:tgtEl>
                                        <p:attrNameLst>
                                          <p:attrName>fill.on</p:attrName>
                                        </p:attrNameLst>
                                      </p:cBhvr>
                                      <p:to>
                                        <p:strVal val="true"/>
                                      </p:to>
                                    </p:set>
                                  </p:childTnLst>
                                </p:cTn>
                              </p:par>
                              <p:par>
                                <p:cTn id="52" presetID="1" presetClass="exit" presetSubtype="0" fill="hold" grpId="3" nodeType="withEffect">
                                  <p:stCondLst>
                                    <p:cond delay="500"/>
                                  </p:stCondLst>
                                  <p:childTnLst>
                                    <p:set>
                                      <p:cBhvr>
                                        <p:cTn id="53" dur="1" fill="hold">
                                          <p:stCondLst>
                                            <p:cond delay="0"/>
                                          </p:stCondLst>
                                        </p:cTn>
                                        <p:tgtEl>
                                          <p:spTgt spid="22"/>
                                        </p:tgtEl>
                                        <p:attrNameLst>
                                          <p:attrName>style.visibility</p:attrName>
                                        </p:attrNameLst>
                                      </p:cBhvr>
                                      <p:to>
                                        <p:strVal val="hidden"/>
                                      </p:to>
                                    </p:set>
                                  </p:childTnLst>
                                </p:cTn>
                              </p:par>
                              <p:par>
                                <p:cTn id="54" presetID="1" presetClass="entr" presetSubtype="0" fill="hold" grpId="2" nodeType="withEffect">
                                  <p:stCondLst>
                                    <p:cond delay="500"/>
                                  </p:stCondLst>
                                  <p:childTnLst>
                                    <p:set>
                                      <p:cBhvr>
                                        <p:cTn id="55" dur="1" fill="hold">
                                          <p:stCondLst>
                                            <p:cond delay="0"/>
                                          </p:stCondLst>
                                        </p:cTn>
                                        <p:tgtEl>
                                          <p:spTgt spid="21"/>
                                        </p:tgtEl>
                                        <p:attrNameLst>
                                          <p:attrName>style.visibility</p:attrName>
                                        </p:attrNameLst>
                                      </p:cBhvr>
                                      <p:to>
                                        <p:strVal val="visible"/>
                                      </p:to>
                                    </p:set>
                                  </p:childTnLst>
                                </p:cTn>
                              </p:par>
                              <p:par>
                                <p:cTn id="56" presetID="7" presetClass="emph" presetSubtype="2" fill="hold" nodeType="withEffect">
                                  <p:stCondLst>
                                    <p:cond delay="500"/>
                                  </p:stCondLst>
                                  <p:childTnLst>
                                    <p:animClr clrSpc="rgb" dir="cw">
                                      <p:cBhvr>
                                        <p:cTn id="57" dur="10" fill="hold"/>
                                        <p:tgtEl>
                                          <p:spTgt spid="11"/>
                                        </p:tgtEl>
                                        <p:attrNameLst>
                                          <p:attrName>stroke.color</p:attrName>
                                        </p:attrNameLst>
                                      </p:cBhvr>
                                      <p:to>
                                        <a:srgbClr val="595959"/>
                                      </p:to>
                                    </p:animClr>
                                    <p:set>
                                      <p:cBhvr>
                                        <p:cTn id="58" dur="10" fill="hold"/>
                                        <p:tgtEl>
                                          <p:spTgt spid="11"/>
                                        </p:tgtEl>
                                        <p:attrNameLst>
                                          <p:attrName>stroke.on</p:attrName>
                                        </p:attrNameLst>
                                      </p:cBhvr>
                                      <p:to>
                                        <p:strVal val="true"/>
                                      </p:to>
                                    </p:set>
                                  </p:childTnLst>
                                </p:cTn>
                              </p:par>
                              <p:par>
                                <p:cTn id="59" presetID="1" presetClass="emph" presetSubtype="2" fill="hold" nodeType="withEffect">
                                  <p:stCondLst>
                                    <p:cond delay="500"/>
                                  </p:stCondLst>
                                  <p:childTnLst>
                                    <p:animClr clrSpc="rgb" dir="cw">
                                      <p:cBhvr>
                                        <p:cTn id="60" dur="10" fill="hold"/>
                                        <p:tgtEl>
                                          <p:spTgt spid="17"/>
                                        </p:tgtEl>
                                        <p:attrNameLst>
                                          <p:attrName>fillcolor</p:attrName>
                                        </p:attrNameLst>
                                      </p:cBhvr>
                                      <p:to>
                                        <a:srgbClr val="FFFFFF"/>
                                      </p:to>
                                    </p:animClr>
                                    <p:set>
                                      <p:cBhvr>
                                        <p:cTn id="61" dur="10" fill="hold"/>
                                        <p:tgtEl>
                                          <p:spTgt spid="17"/>
                                        </p:tgtEl>
                                        <p:attrNameLst>
                                          <p:attrName>fill.type</p:attrName>
                                        </p:attrNameLst>
                                      </p:cBhvr>
                                      <p:to>
                                        <p:strVal val="solid"/>
                                      </p:to>
                                    </p:set>
                                    <p:set>
                                      <p:cBhvr>
                                        <p:cTn id="62" dur="10" fill="hold"/>
                                        <p:tgtEl>
                                          <p:spTgt spid="17"/>
                                        </p:tgtEl>
                                        <p:attrNameLst>
                                          <p:attrName>fill.on</p:attrName>
                                        </p:attrNameLst>
                                      </p:cBhvr>
                                      <p:to>
                                        <p:strVal val="true"/>
                                      </p:to>
                                    </p:set>
                                  </p:childTnLst>
                                </p:cTn>
                              </p:par>
                              <p:par>
                                <p:cTn id="63" presetID="1" presetClass="entr" presetSubtype="0" fill="hold" grpId="9" nodeType="withEffect">
                                  <p:stCondLst>
                                    <p:cond delay="1000"/>
                                  </p:stCondLst>
                                  <p:childTnLst>
                                    <p:set>
                                      <p:cBhvr>
                                        <p:cTn id="64" dur="1" fill="hold">
                                          <p:stCondLst>
                                            <p:cond delay="0"/>
                                          </p:stCondLst>
                                        </p:cTn>
                                        <p:tgtEl>
                                          <p:spTgt spid="22"/>
                                        </p:tgtEl>
                                        <p:attrNameLst>
                                          <p:attrName>style.visibility</p:attrName>
                                        </p:attrNameLst>
                                      </p:cBhvr>
                                      <p:to>
                                        <p:strVal val="visible"/>
                                      </p:to>
                                    </p:set>
                                  </p:childTnLst>
                                </p:cTn>
                              </p:par>
                              <p:par>
                                <p:cTn id="65" presetID="1" presetClass="exit" presetSubtype="0" fill="hold" grpId="3" nodeType="withEffect">
                                  <p:stCondLst>
                                    <p:cond delay="1000"/>
                                  </p:stCondLst>
                                  <p:childTnLst>
                                    <p:set>
                                      <p:cBhvr>
                                        <p:cTn id="66" dur="1" fill="hold">
                                          <p:stCondLst>
                                            <p:cond delay="0"/>
                                          </p:stCondLst>
                                        </p:cTn>
                                        <p:tgtEl>
                                          <p:spTgt spid="21"/>
                                        </p:tgtEl>
                                        <p:attrNameLst>
                                          <p:attrName>style.visibility</p:attrName>
                                        </p:attrNameLst>
                                      </p:cBhvr>
                                      <p:to>
                                        <p:strVal val="hidden"/>
                                      </p:to>
                                    </p:set>
                                  </p:childTnLst>
                                </p:cTn>
                              </p:par>
                              <p:par>
                                <p:cTn id="67" presetID="7" presetClass="emph" presetSubtype="2" fill="hold" nodeType="withEffect">
                                  <p:stCondLst>
                                    <p:cond delay="1000"/>
                                  </p:stCondLst>
                                  <p:childTnLst>
                                    <p:animClr clrSpc="rgb" dir="cw">
                                      <p:cBhvr>
                                        <p:cTn id="68" dur="10" fill="hold"/>
                                        <p:tgtEl>
                                          <p:spTgt spid="11"/>
                                        </p:tgtEl>
                                        <p:attrNameLst>
                                          <p:attrName>stroke.color</p:attrName>
                                        </p:attrNameLst>
                                      </p:cBhvr>
                                      <p:to>
                                        <a:srgbClr val="FF0000"/>
                                      </p:to>
                                    </p:animClr>
                                    <p:set>
                                      <p:cBhvr>
                                        <p:cTn id="69" dur="10" fill="hold"/>
                                        <p:tgtEl>
                                          <p:spTgt spid="11"/>
                                        </p:tgtEl>
                                        <p:attrNameLst>
                                          <p:attrName>stroke.on</p:attrName>
                                        </p:attrNameLst>
                                      </p:cBhvr>
                                      <p:to>
                                        <p:strVal val="true"/>
                                      </p:to>
                                    </p:set>
                                  </p:childTnLst>
                                </p:cTn>
                              </p:par>
                              <p:par>
                                <p:cTn id="70" presetID="1" presetClass="emph" presetSubtype="2" fill="hold" nodeType="withEffect">
                                  <p:stCondLst>
                                    <p:cond delay="1000"/>
                                  </p:stCondLst>
                                  <p:childTnLst>
                                    <p:animClr clrSpc="rgb" dir="cw">
                                      <p:cBhvr>
                                        <p:cTn id="71" dur="10" fill="hold"/>
                                        <p:tgtEl>
                                          <p:spTgt spid="17"/>
                                        </p:tgtEl>
                                        <p:attrNameLst>
                                          <p:attrName>fillcolor</p:attrName>
                                        </p:attrNameLst>
                                      </p:cBhvr>
                                      <p:to>
                                        <a:srgbClr val="FF0000"/>
                                      </p:to>
                                    </p:animClr>
                                    <p:set>
                                      <p:cBhvr>
                                        <p:cTn id="72" dur="10" fill="hold"/>
                                        <p:tgtEl>
                                          <p:spTgt spid="17"/>
                                        </p:tgtEl>
                                        <p:attrNameLst>
                                          <p:attrName>fill.type</p:attrName>
                                        </p:attrNameLst>
                                      </p:cBhvr>
                                      <p:to>
                                        <p:strVal val="solid"/>
                                      </p:to>
                                    </p:set>
                                    <p:set>
                                      <p:cBhvr>
                                        <p:cTn id="73" dur="10" fill="hold"/>
                                        <p:tgtEl>
                                          <p:spTgt spid="17"/>
                                        </p:tgtEl>
                                        <p:attrNameLst>
                                          <p:attrName>fill.on</p:attrName>
                                        </p:attrNameLst>
                                      </p:cBhvr>
                                      <p:to>
                                        <p:strVal val="true"/>
                                      </p:to>
                                    </p:set>
                                  </p:childTnLst>
                                </p:cTn>
                              </p:par>
                              <p:par>
                                <p:cTn id="74" presetID="1" presetClass="exit" presetSubtype="0" fill="hold" grpId="4" nodeType="withEffect">
                                  <p:stCondLst>
                                    <p:cond delay="1500"/>
                                  </p:stCondLst>
                                  <p:childTnLst>
                                    <p:set>
                                      <p:cBhvr>
                                        <p:cTn id="75" dur="1" fill="hold">
                                          <p:stCondLst>
                                            <p:cond delay="0"/>
                                          </p:stCondLst>
                                        </p:cTn>
                                        <p:tgtEl>
                                          <p:spTgt spid="22"/>
                                        </p:tgtEl>
                                        <p:attrNameLst>
                                          <p:attrName>style.visibility</p:attrName>
                                        </p:attrNameLst>
                                      </p:cBhvr>
                                      <p:to>
                                        <p:strVal val="hidden"/>
                                      </p:to>
                                    </p:set>
                                  </p:childTnLst>
                                </p:cTn>
                              </p:par>
                              <p:par>
                                <p:cTn id="76" presetID="1" presetClass="entr" presetSubtype="0" fill="hold" grpId="4" nodeType="withEffect">
                                  <p:stCondLst>
                                    <p:cond delay="1500"/>
                                  </p:stCondLst>
                                  <p:childTnLst>
                                    <p:set>
                                      <p:cBhvr>
                                        <p:cTn id="77" dur="1" fill="hold">
                                          <p:stCondLst>
                                            <p:cond delay="0"/>
                                          </p:stCondLst>
                                        </p:cTn>
                                        <p:tgtEl>
                                          <p:spTgt spid="21"/>
                                        </p:tgtEl>
                                        <p:attrNameLst>
                                          <p:attrName>style.visibility</p:attrName>
                                        </p:attrNameLst>
                                      </p:cBhvr>
                                      <p:to>
                                        <p:strVal val="visible"/>
                                      </p:to>
                                    </p:set>
                                  </p:childTnLst>
                                </p:cTn>
                              </p:par>
                              <p:par>
                                <p:cTn id="78" presetID="7" presetClass="emph" presetSubtype="2" fill="hold" nodeType="withEffect">
                                  <p:stCondLst>
                                    <p:cond delay="1500"/>
                                  </p:stCondLst>
                                  <p:childTnLst>
                                    <p:animClr clrSpc="rgb" dir="cw">
                                      <p:cBhvr>
                                        <p:cTn id="79" dur="10" fill="hold"/>
                                        <p:tgtEl>
                                          <p:spTgt spid="11"/>
                                        </p:tgtEl>
                                        <p:attrNameLst>
                                          <p:attrName>stroke.color</p:attrName>
                                        </p:attrNameLst>
                                      </p:cBhvr>
                                      <p:to>
                                        <a:srgbClr val="595959"/>
                                      </p:to>
                                    </p:animClr>
                                    <p:set>
                                      <p:cBhvr>
                                        <p:cTn id="80" dur="10" fill="hold"/>
                                        <p:tgtEl>
                                          <p:spTgt spid="11"/>
                                        </p:tgtEl>
                                        <p:attrNameLst>
                                          <p:attrName>stroke.on</p:attrName>
                                        </p:attrNameLst>
                                      </p:cBhvr>
                                      <p:to>
                                        <p:strVal val="true"/>
                                      </p:to>
                                    </p:set>
                                  </p:childTnLst>
                                </p:cTn>
                              </p:par>
                              <p:par>
                                <p:cTn id="81" presetID="1" presetClass="emph" presetSubtype="2" fill="hold" nodeType="withEffect">
                                  <p:stCondLst>
                                    <p:cond delay="1500"/>
                                  </p:stCondLst>
                                  <p:childTnLst>
                                    <p:animClr clrSpc="rgb" dir="cw">
                                      <p:cBhvr>
                                        <p:cTn id="82" dur="10" fill="hold"/>
                                        <p:tgtEl>
                                          <p:spTgt spid="17"/>
                                        </p:tgtEl>
                                        <p:attrNameLst>
                                          <p:attrName>fillcolor</p:attrName>
                                        </p:attrNameLst>
                                      </p:cBhvr>
                                      <p:to>
                                        <a:srgbClr val="FFFFFF"/>
                                      </p:to>
                                    </p:animClr>
                                    <p:set>
                                      <p:cBhvr>
                                        <p:cTn id="83" dur="10" fill="hold"/>
                                        <p:tgtEl>
                                          <p:spTgt spid="17"/>
                                        </p:tgtEl>
                                        <p:attrNameLst>
                                          <p:attrName>fill.type</p:attrName>
                                        </p:attrNameLst>
                                      </p:cBhvr>
                                      <p:to>
                                        <p:strVal val="solid"/>
                                      </p:to>
                                    </p:set>
                                    <p:set>
                                      <p:cBhvr>
                                        <p:cTn id="84" dur="10" fill="hold"/>
                                        <p:tgtEl>
                                          <p:spTgt spid="17"/>
                                        </p:tgtEl>
                                        <p:attrNameLst>
                                          <p:attrName>fill.on</p:attrName>
                                        </p:attrNameLst>
                                      </p:cBhvr>
                                      <p:to>
                                        <p:strVal val="true"/>
                                      </p:to>
                                    </p:set>
                                  </p:childTnLst>
                                </p:cTn>
                              </p:par>
                              <p:par>
                                <p:cTn id="85" presetID="1" presetClass="entr" presetSubtype="0" fill="hold" grpId="5" nodeType="withEffect">
                                  <p:stCondLst>
                                    <p:cond delay="2000"/>
                                  </p:stCondLst>
                                  <p:childTnLst>
                                    <p:set>
                                      <p:cBhvr>
                                        <p:cTn id="86" dur="1" fill="hold">
                                          <p:stCondLst>
                                            <p:cond delay="0"/>
                                          </p:stCondLst>
                                        </p:cTn>
                                        <p:tgtEl>
                                          <p:spTgt spid="22"/>
                                        </p:tgtEl>
                                        <p:attrNameLst>
                                          <p:attrName>style.visibility</p:attrName>
                                        </p:attrNameLst>
                                      </p:cBhvr>
                                      <p:to>
                                        <p:strVal val="visible"/>
                                      </p:to>
                                    </p:set>
                                  </p:childTnLst>
                                </p:cTn>
                              </p:par>
                              <p:par>
                                <p:cTn id="87" presetID="1" presetClass="exit" presetSubtype="0" fill="hold" grpId="5" nodeType="withEffect">
                                  <p:stCondLst>
                                    <p:cond delay="2000"/>
                                  </p:stCondLst>
                                  <p:childTnLst>
                                    <p:set>
                                      <p:cBhvr>
                                        <p:cTn id="88" dur="1" fill="hold">
                                          <p:stCondLst>
                                            <p:cond delay="0"/>
                                          </p:stCondLst>
                                        </p:cTn>
                                        <p:tgtEl>
                                          <p:spTgt spid="21"/>
                                        </p:tgtEl>
                                        <p:attrNameLst>
                                          <p:attrName>style.visibility</p:attrName>
                                        </p:attrNameLst>
                                      </p:cBhvr>
                                      <p:to>
                                        <p:strVal val="hidden"/>
                                      </p:to>
                                    </p:set>
                                  </p:childTnLst>
                                </p:cTn>
                              </p:par>
                              <p:par>
                                <p:cTn id="89" presetID="7" presetClass="emph" presetSubtype="2" fill="hold" nodeType="withEffect">
                                  <p:stCondLst>
                                    <p:cond delay="2000"/>
                                  </p:stCondLst>
                                  <p:childTnLst>
                                    <p:animClr clrSpc="rgb" dir="cw">
                                      <p:cBhvr>
                                        <p:cTn id="90" dur="10" fill="hold"/>
                                        <p:tgtEl>
                                          <p:spTgt spid="11"/>
                                        </p:tgtEl>
                                        <p:attrNameLst>
                                          <p:attrName>stroke.color</p:attrName>
                                        </p:attrNameLst>
                                      </p:cBhvr>
                                      <p:to>
                                        <a:srgbClr val="FF0000"/>
                                      </p:to>
                                    </p:animClr>
                                    <p:set>
                                      <p:cBhvr>
                                        <p:cTn id="91" dur="10" fill="hold"/>
                                        <p:tgtEl>
                                          <p:spTgt spid="11"/>
                                        </p:tgtEl>
                                        <p:attrNameLst>
                                          <p:attrName>stroke.on</p:attrName>
                                        </p:attrNameLst>
                                      </p:cBhvr>
                                      <p:to>
                                        <p:strVal val="true"/>
                                      </p:to>
                                    </p:set>
                                  </p:childTnLst>
                                </p:cTn>
                              </p:par>
                              <p:par>
                                <p:cTn id="92" presetID="1" presetClass="emph" presetSubtype="2" fill="hold" nodeType="withEffect">
                                  <p:stCondLst>
                                    <p:cond delay="2000"/>
                                  </p:stCondLst>
                                  <p:childTnLst>
                                    <p:animClr clrSpc="rgb" dir="cw">
                                      <p:cBhvr>
                                        <p:cTn id="93" dur="10" fill="hold"/>
                                        <p:tgtEl>
                                          <p:spTgt spid="17"/>
                                        </p:tgtEl>
                                        <p:attrNameLst>
                                          <p:attrName>fillcolor</p:attrName>
                                        </p:attrNameLst>
                                      </p:cBhvr>
                                      <p:to>
                                        <a:srgbClr val="FF0000"/>
                                      </p:to>
                                    </p:animClr>
                                    <p:set>
                                      <p:cBhvr>
                                        <p:cTn id="94" dur="10" fill="hold"/>
                                        <p:tgtEl>
                                          <p:spTgt spid="17"/>
                                        </p:tgtEl>
                                        <p:attrNameLst>
                                          <p:attrName>fill.type</p:attrName>
                                        </p:attrNameLst>
                                      </p:cBhvr>
                                      <p:to>
                                        <p:strVal val="solid"/>
                                      </p:to>
                                    </p:set>
                                    <p:set>
                                      <p:cBhvr>
                                        <p:cTn id="95" dur="10" fill="hold"/>
                                        <p:tgtEl>
                                          <p:spTgt spid="17"/>
                                        </p:tgtEl>
                                        <p:attrNameLst>
                                          <p:attrName>fill.on</p:attrName>
                                        </p:attrNameLst>
                                      </p:cBhvr>
                                      <p:to>
                                        <p:strVal val="true"/>
                                      </p:to>
                                    </p:set>
                                  </p:childTnLst>
                                </p:cTn>
                              </p:par>
                              <p:par>
                                <p:cTn id="96" presetID="1" presetClass="exit" presetSubtype="0" fill="hold" grpId="6" nodeType="withEffect">
                                  <p:stCondLst>
                                    <p:cond delay="2500"/>
                                  </p:stCondLst>
                                  <p:childTnLst>
                                    <p:set>
                                      <p:cBhvr>
                                        <p:cTn id="97" dur="1" fill="hold">
                                          <p:stCondLst>
                                            <p:cond delay="0"/>
                                          </p:stCondLst>
                                        </p:cTn>
                                        <p:tgtEl>
                                          <p:spTgt spid="22"/>
                                        </p:tgtEl>
                                        <p:attrNameLst>
                                          <p:attrName>style.visibility</p:attrName>
                                        </p:attrNameLst>
                                      </p:cBhvr>
                                      <p:to>
                                        <p:strVal val="hidden"/>
                                      </p:to>
                                    </p:set>
                                  </p:childTnLst>
                                </p:cTn>
                              </p:par>
                              <p:par>
                                <p:cTn id="98" presetID="1" presetClass="entr" presetSubtype="0" fill="hold" grpId="6" nodeType="withEffect">
                                  <p:stCondLst>
                                    <p:cond delay="2500"/>
                                  </p:stCondLst>
                                  <p:childTnLst>
                                    <p:set>
                                      <p:cBhvr>
                                        <p:cTn id="99" dur="1" fill="hold">
                                          <p:stCondLst>
                                            <p:cond delay="0"/>
                                          </p:stCondLst>
                                        </p:cTn>
                                        <p:tgtEl>
                                          <p:spTgt spid="21"/>
                                        </p:tgtEl>
                                        <p:attrNameLst>
                                          <p:attrName>style.visibility</p:attrName>
                                        </p:attrNameLst>
                                      </p:cBhvr>
                                      <p:to>
                                        <p:strVal val="visible"/>
                                      </p:to>
                                    </p:set>
                                  </p:childTnLst>
                                </p:cTn>
                              </p:par>
                              <p:par>
                                <p:cTn id="100" presetID="7" presetClass="emph" presetSubtype="2" fill="hold" nodeType="withEffect">
                                  <p:stCondLst>
                                    <p:cond delay="2500"/>
                                  </p:stCondLst>
                                  <p:childTnLst>
                                    <p:animClr clrSpc="rgb" dir="cw">
                                      <p:cBhvr>
                                        <p:cTn id="101" dur="10" fill="hold"/>
                                        <p:tgtEl>
                                          <p:spTgt spid="11"/>
                                        </p:tgtEl>
                                        <p:attrNameLst>
                                          <p:attrName>stroke.color</p:attrName>
                                        </p:attrNameLst>
                                      </p:cBhvr>
                                      <p:to>
                                        <a:srgbClr val="595959"/>
                                      </p:to>
                                    </p:animClr>
                                    <p:set>
                                      <p:cBhvr>
                                        <p:cTn id="102" dur="10" fill="hold"/>
                                        <p:tgtEl>
                                          <p:spTgt spid="11"/>
                                        </p:tgtEl>
                                        <p:attrNameLst>
                                          <p:attrName>stroke.on</p:attrName>
                                        </p:attrNameLst>
                                      </p:cBhvr>
                                      <p:to>
                                        <p:strVal val="true"/>
                                      </p:to>
                                    </p:set>
                                  </p:childTnLst>
                                </p:cTn>
                              </p:par>
                              <p:par>
                                <p:cTn id="103" presetID="1" presetClass="emph" presetSubtype="2" fill="hold" nodeType="withEffect">
                                  <p:stCondLst>
                                    <p:cond delay="2500"/>
                                  </p:stCondLst>
                                  <p:childTnLst>
                                    <p:animClr clrSpc="rgb" dir="cw">
                                      <p:cBhvr>
                                        <p:cTn id="104" dur="10" fill="hold"/>
                                        <p:tgtEl>
                                          <p:spTgt spid="17"/>
                                        </p:tgtEl>
                                        <p:attrNameLst>
                                          <p:attrName>fillcolor</p:attrName>
                                        </p:attrNameLst>
                                      </p:cBhvr>
                                      <p:to>
                                        <a:srgbClr val="FFFFFF"/>
                                      </p:to>
                                    </p:animClr>
                                    <p:set>
                                      <p:cBhvr>
                                        <p:cTn id="105" dur="10" fill="hold"/>
                                        <p:tgtEl>
                                          <p:spTgt spid="17"/>
                                        </p:tgtEl>
                                        <p:attrNameLst>
                                          <p:attrName>fill.type</p:attrName>
                                        </p:attrNameLst>
                                      </p:cBhvr>
                                      <p:to>
                                        <p:strVal val="solid"/>
                                      </p:to>
                                    </p:set>
                                    <p:set>
                                      <p:cBhvr>
                                        <p:cTn id="106" dur="10" fill="hold"/>
                                        <p:tgtEl>
                                          <p:spTgt spid="17"/>
                                        </p:tgtEl>
                                        <p:attrNameLst>
                                          <p:attrName>fill.on</p:attrName>
                                        </p:attrNameLst>
                                      </p:cBhvr>
                                      <p:to>
                                        <p:strVal val="true"/>
                                      </p:to>
                                    </p:set>
                                  </p:childTnLst>
                                </p:cTn>
                              </p:par>
                              <p:par>
                                <p:cTn id="107" presetID="1" presetClass="entr" presetSubtype="0" fill="hold" grpId="7" nodeType="withEffect">
                                  <p:stCondLst>
                                    <p:cond delay="3000"/>
                                  </p:stCondLst>
                                  <p:childTnLst>
                                    <p:set>
                                      <p:cBhvr>
                                        <p:cTn id="108" dur="1" fill="hold">
                                          <p:stCondLst>
                                            <p:cond delay="0"/>
                                          </p:stCondLst>
                                        </p:cTn>
                                        <p:tgtEl>
                                          <p:spTgt spid="22"/>
                                        </p:tgtEl>
                                        <p:attrNameLst>
                                          <p:attrName>style.visibility</p:attrName>
                                        </p:attrNameLst>
                                      </p:cBhvr>
                                      <p:to>
                                        <p:strVal val="visible"/>
                                      </p:to>
                                    </p:set>
                                  </p:childTnLst>
                                </p:cTn>
                              </p:par>
                              <p:par>
                                <p:cTn id="109" presetID="1" presetClass="exit" presetSubtype="0" fill="hold" grpId="7" nodeType="withEffect">
                                  <p:stCondLst>
                                    <p:cond delay="3000"/>
                                  </p:stCondLst>
                                  <p:childTnLst>
                                    <p:set>
                                      <p:cBhvr>
                                        <p:cTn id="110" dur="1" fill="hold">
                                          <p:stCondLst>
                                            <p:cond delay="0"/>
                                          </p:stCondLst>
                                        </p:cTn>
                                        <p:tgtEl>
                                          <p:spTgt spid="21"/>
                                        </p:tgtEl>
                                        <p:attrNameLst>
                                          <p:attrName>style.visibility</p:attrName>
                                        </p:attrNameLst>
                                      </p:cBhvr>
                                      <p:to>
                                        <p:strVal val="hidden"/>
                                      </p:to>
                                    </p:set>
                                  </p:childTnLst>
                                </p:cTn>
                              </p:par>
                              <p:par>
                                <p:cTn id="111" presetID="7" presetClass="emph" presetSubtype="2" fill="hold" nodeType="withEffect">
                                  <p:stCondLst>
                                    <p:cond delay="3000"/>
                                  </p:stCondLst>
                                  <p:childTnLst>
                                    <p:animClr clrSpc="rgb" dir="cw">
                                      <p:cBhvr>
                                        <p:cTn id="112" dur="10" fill="hold"/>
                                        <p:tgtEl>
                                          <p:spTgt spid="11"/>
                                        </p:tgtEl>
                                        <p:attrNameLst>
                                          <p:attrName>stroke.color</p:attrName>
                                        </p:attrNameLst>
                                      </p:cBhvr>
                                      <p:to>
                                        <a:srgbClr val="FF0000"/>
                                      </p:to>
                                    </p:animClr>
                                    <p:set>
                                      <p:cBhvr>
                                        <p:cTn id="113" dur="10" fill="hold"/>
                                        <p:tgtEl>
                                          <p:spTgt spid="11"/>
                                        </p:tgtEl>
                                        <p:attrNameLst>
                                          <p:attrName>stroke.on</p:attrName>
                                        </p:attrNameLst>
                                      </p:cBhvr>
                                      <p:to>
                                        <p:strVal val="true"/>
                                      </p:to>
                                    </p:set>
                                  </p:childTnLst>
                                </p:cTn>
                              </p:par>
                              <p:par>
                                <p:cTn id="114" presetID="1" presetClass="emph" presetSubtype="2" fill="hold" nodeType="withEffect">
                                  <p:stCondLst>
                                    <p:cond delay="3000"/>
                                  </p:stCondLst>
                                  <p:childTnLst>
                                    <p:animClr clrSpc="rgb" dir="cw">
                                      <p:cBhvr>
                                        <p:cTn id="115" dur="10" fill="hold"/>
                                        <p:tgtEl>
                                          <p:spTgt spid="17"/>
                                        </p:tgtEl>
                                        <p:attrNameLst>
                                          <p:attrName>fillcolor</p:attrName>
                                        </p:attrNameLst>
                                      </p:cBhvr>
                                      <p:to>
                                        <a:srgbClr val="FF0000"/>
                                      </p:to>
                                    </p:animClr>
                                    <p:set>
                                      <p:cBhvr>
                                        <p:cTn id="116" dur="10" fill="hold"/>
                                        <p:tgtEl>
                                          <p:spTgt spid="17"/>
                                        </p:tgtEl>
                                        <p:attrNameLst>
                                          <p:attrName>fill.type</p:attrName>
                                        </p:attrNameLst>
                                      </p:cBhvr>
                                      <p:to>
                                        <p:strVal val="solid"/>
                                      </p:to>
                                    </p:set>
                                    <p:set>
                                      <p:cBhvr>
                                        <p:cTn id="117" dur="10" fill="hold"/>
                                        <p:tgtEl>
                                          <p:spTgt spid="17"/>
                                        </p:tgtEl>
                                        <p:attrNameLst>
                                          <p:attrName>fill.on</p:attrName>
                                        </p:attrNameLst>
                                      </p:cBhvr>
                                      <p:to>
                                        <p:strVal val="true"/>
                                      </p:to>
                                    </p:set>
                                  </p:childTnLst>
                                </p:cTn>
                              </p:par>
                              <p:par>
                                <p:cTn id="118" presetID="1" presetClass="exit" presetSubtype="0" fill="hold" grpId="8" nodeType="withEffect">
                                  <p:stCondLst>
                                    <p:cond delay="3500"/>
                                  </p:stCondLst>
                                  <p:childTnLst>
                                    <p:set>
                                      <p:cBhvr>
                                        <p:cTn id="119" dur="1" fill="hold">
                                          <p:stCondLst>
                                            <p:cond delay="0"/>
                                          </p:stCondLst>
                                        </p:cTn>
                                        <p:tgtEl>
                                          <p:spTgt spid="22"/>
                                        </p:tgtEl>
                                        <p:attrNameLst>
                                          <p:attrName>style.visibility</p:attrName>
                                        </p:attrNameLst>
                                      </p:cBhvr>
                                      <p:to>
                                        <p:strVal val="hidden"/>
                                      </p:to>
                                    </p:set>
                                  </p:childTnLst>
                                </p:cTn>
                              </p:par>
                              <p:par>
                                <p:cTn id="120" presetID="1" presetClass="entr" presetSubtype="0" fill="hold" grpId="8" nodeType="withEffect">
                                  <p:stCondLst>
                                    <p:cond delay="3500"/>
                                  </p:stCondLst>
                                  <p:childTnLst>
                                    <p:set>
                                      <p:cBhvr>
                                        <p:cTn id="121" dur="1" fill="hold">
                                          <p:stCondLst>
                                            <p:cond delay="0"/>
                                          </p:stCondLst>
                                        </p:cTn>
                                        <p:tgtEl>
                                          <p:spTgt spid="21"/>
                                        </p:tgtEl>
                                        <p:attrNameLst>
                                          <p:attrName>style.visibility</p:attrName>
                                        </p:attrNameLst>
                                      </p:cBhvr>
                                      <p:to>
                                        <p:strVal val="visible"/>
                                      </p:to>
                                    </p:set>
                                  </p:childTnLst>
                                </p:cTn>
                              </p:par>
                              <p:par>
                                <p:cTn id="122" presetID="7" presetClass="emph" presetSubtype="2" fill="hold" nodeType="withEffect">
                                  <p:stCondLst>
                                    <p:cond delay="3500"/>
                                  </p:stCondLst>
                                  <p:childTnLst>
                                    <p:animClr clrSpc="rgb" dir="cw">
                                      <p:cBhvr>
                                        <p:cTn id="123" dur="10" fill="hold"/>
                                        <p:tgtEl>
                                          <p:spTgt spid="11"/>
                                        </p:tgtEl>
                                        <p:attrNameLst>
                                          <p:attrName>stroke.color</p:attrName>
                                        </p:attrNameLst>
                                      </p:cBhvr>
                                      <p:to>
                                        <a:srgbClr val="595959"/>
                                      </p:to>
                                    </p:animClr>
                                    <p:set>
                                      <p:cBhvr>
                                        <p:cTn id="124" dur="10" fill="hold"/>
                                        <p:tgtEl>
                                          <p:spTgt spid="11"/>
                                        </p:tgtEl>
                                        <p:attrNameLst>
                                          <p:attrName>stroke.on</p:attrName>
                                        </p:attrNameLst>
                                      </p:cBhvr>
                                      <p:to>
                                        <p:strVal val="true"/>
                                      </p:to>
                                    </p:set>
                                  </p:childTnLst>
                                </p:cTn>
                              </p:par>
                              <p:par>
                                <p:cTn id="125" presetID="1" presetClass="emph" presetSubtype="2" fill="hold" nodeType="withEffect">
                                  <p:stCondLst>
                                    <p:cond delay="3500"/>
                                  </p:stCondLst>
                                  <p:childTnLst>
                                    <p:animClr clrSpc="rgb" dir="cw">
                                      <p:cBhvr>
                                        <p:cTn id="126" dur="10" fill="hold"/>
                                        <p:tgtEl>
                                          <p:spTgt spid="17"/>
                                        </p:tgtEl>
                                        <p:attrNameLst>
                                          <p:attrName>fillcolor</p:attrName>
                                        </p:attrNameLst>
                                      </p:cBhvr>
                                      <p:to>
                                        <a:srgbClr val="FFFFFF"/>
                                      </p:to>
                                    </p:animClr>
                                    <p:set>
                                      <p:cBhvr>
                                        <p:cTn id="127" dur="10" fill="hold"/>
                                        <p:tgtEl>
                                          <p:spTgt spid="17"/>
                                        </p:tgtEl>
                                        <p:attrNameLst>
                                          <p:attrName>fill.type</p:attrName>
                                        </p:attrNameLst>
                                      </p:cBhvr>
                                      <p:to>
                                        <p:strVal val="solid"/>
                                      </p:to>
                                    </p:set>
                                    <p:set>
                                      <p:cBhvr>
                                        <p:cTn id="128" dur="10" fill="hold"/>
                                        <p:tgtEl>
                                          <p:spTgt spid="17"/>
                                        </p:tgtEl>
                                        <p:attrNameLst>
                                          <p:attrName>fill.on</p:attrName>
                                        </p:attrNameLst>
                                      </p:cBhvr>
                                      <p:to>
                                        <p:strVal val="true"/>
                                      </p:to>
                                    </p:set>
                                  </p:childTnLst>
                                </p:cTn>
                              </p:par>
                              <p:par>
                                <p:cTn id="129" presetID="1" presetClass="entr" presetSubtype="0" fill="hold" grpId="10" nodeType="withEffect">
                                  <p:stCondLst>
                                    <p:cond delay="4000"/>
                                  </p:stCondLst>
                                  <p:childTnLst>
                                    <p:set>
                                      <p:cBhvr>
                                        <p:cTn id="130" dur="1" fill="hold">
                                          <p:stCondLst>
                                            <p:cond delay="0"/>
                                          </p:stCondLst>
                                        </p:cTn>
                                        <p:tgtEl>
                                          <p:spTgt spid="22"/>
                                        </p:tgtEl>
                                        <p:attrNameLst>
                                          <p:attrName>style.visibility</p:attrName>
                                        </p:attrNameLst>
                                      </p:cBhvr>
                                      <p:to>
                                        <p:strVal val="visible"/>
                                      </p:to>
                                    </p:set>
                                  </p:childTnLst>
                                </p:cTn>
                              </p:par>
                              <p:par>
                                <p:cTn id="131" presetID="1" presetClass="exit" presetSubtype="0" fill="hold" grpId="9" nodeType="withEffect">
                                  <p:stCondLst>
                                    <p:cond delay="4000"/>
                                  </p:stCondLst>
                                  <p:childTnLst>
                                    <p:set>
                                      <p:cBhvr>
                                        <p:cTn id="132" dur="1" fill="hold">
                                          <p:stCondLst>
                                            <p:cond delay="0"/>
                                          </p:stCondLst>
                                        </p:cTn>
                                        <p:tgtEl>
                                          <p:spTgt spid="21"/>
                                        </p:tgtEl>
                                        <p:attrNameLst>
                                          <p:attrName>style.visibility</p:attrName>
                                        </p:attrNameLst>
                                      </p:cBhvr>
                                      <p:to>
                                        <p:strVal val="hidden"/>
                                      </p:to>
                                    </p:set>
                                  </p:childTnLst>
                                </p:cTn>
                              </p:par>
                              <p:par>
                                <p:cTn id="133" presetID="7" presetClass="emph" presetSubtype="2" fill="hold" nodeType="withEffect">
                                  <p:stCondLst>
                                    <p:cond delay="4000"/>
                                  </p:stCondLst>
                                  <p:childTnLst>
                                    <p:animClr clrSpc="rgb" dir="cw">
                                      <p:cBhvr>
                                        <p:cTn id="134" dur="10" fill="hold"/>
                                        <p:tgtEl>
                                          <p:spTgt spid="11"/>
                                        </p:tgtEl>
                                        <p:attrNameLst>
                                          <p:attrName>stroke.color</p:attrName>
                                        </p:attrNameLst>
                                      </p:cBhvr>
                                      <p:to>
                                        <a:srgbClr val="FF0000"/>
                                      </p:to>
                                    </p:animClr>
                                    <p:set>
                                      <p:cBhvr>
                                        <p:cTn id="135" dur="10" fill="hold"/>
                                        <p:tgtEl>
                                          <p:spTgt spid="11"/>
                                        </p:tgtEl>
                                        <p:attrNameLst>
                                          <p:attrName>stroke.on</p:attrName>
                                        </p:attrNameLst>
                                      </p:cBhvr>
                                      <p:to>
                                        <p:strVal val="true"/>
                                      </p:to>
                                    </p:set>
                                  </p:childTnLst>
                                </p:cTn>
                              </p:par>
                              <p:par>
                                <p:cTn id="136" presetID="1" presetClass="emph" presetSubtype="2" fill="hold" nodeType="withEffect">
                                  <p:stCondLst>
                                    <p:cond delay="4000"/>
                                  </p:stCondLst>
                                  <p:childTnLst>
                                    <p:animClr clrSpc="rgb" dir="cw">
                                      <p:cBhvr>
                                        <p:cTn id="137" dur="10" fill="hold"/>
                                        <p:tgtEl>
                                          <p:spTgt spid="17"/>
                                        </p:tgtEl>
                                        <p:attrNameLst>
                                          <p:attrName>fillcolor</p:attrName>
                                        </p:attrNameLst>
                                      </p:cBhvr>
                                      <p:to>
                                        <a:srgbClr val="FF0000"/>
                                      </p:to>
                                    </p:animClr>
                                    <p:set>
                                      <p:cBhvr>
                                        <p:cTn id="138" dur="10" fill="hold"/>
                                        <p:tgtEl>
                                          <p:spTgt spid="17"/>
                                        </p:tgtEl>
                                        <p:attrNameLst>
                                          <p:attrName>fill.type</p:attrName>
                                        </p:attrNameLst>
                                      </p:cBhvr>
                                      <p:to>
                                        <p:strVal val="solid"/>
                                      </p:to>
                                    </p:set>
                                    <p:set>
                                      <p:cBhvr>
                                        <p:cTn id="139" dur="10" fill="hold"/>
                                        <p:tgtEl>
                                          <p:spTgt spid="17"/>
                                        </p:tgtEl>
                                        <p:attrNameLst>
                                          <p:attrName>fill.on</p:attrName>
                                        </p:attrNameLst>
                                      </p:cBhvr>
                                      <p:to>
                                        <p:strVal val="true"/>
                                      </p:to>
                                    </p:set>
                                  </p:childTnLst>
                                </p:cTn>
                              </p:par>
                              <p:par>
                                <p:cTn id="140" presetID="1" presetClass="exit" presetSubtype="0" fill="hold" grpId="11" nodeType="withEffect">
                                  <p:stCondLst>
                                    <p:cond delay="4500"/>
                                  </p:stCondLst>
                                  <p:childTnLst>
                                    <p:set>
                                      <p:cBhvr>
                                        <p:cTn id="141" dur="1" fill="hold">
                                          <p:stCondLst>
                                            <p:cond delay="0"/>
                                          </p:stCondLst>
                                        </p:cTn>
                                        <p:tgtEl>
                                          <p:spTgt spid="22"/>
                                        </p:tgtEl>
                                        <p:attrNameLst>
                                          <p:attrName>style.visibility</p:attrName>
                                        </p:attrNameLst>
                                      </p:cBhvr>
                                      <p:to>
                                        <p:strVal val="hidden"/>
                                      </p:to>
                                    </p:set>
                                  </p:childTnLst>
                                </p:cTn>
                              </p:par>
                              <p:par>
                                <p:cTn id="142" presetID="1" presetClass="entr" presetSubtype="0" fill="hold" grpId="10" nodeType="withEffect">
                                  <p:stCondLst>
                                    <p:cond delay="4500"/>
                                  </p:stCondLst>
                                  <p:childTnLst>
                                    <p:set>
                                      <p:cBhvr>
                                        <p:cTn id="143" dur="1" fill="hold">
                                          <p:stCondLst>
                                            <p:cond delay="0"/>
                                          </p:stCondLst>
                                        </p:cTn>
                                        <p:tgtEl>
                                          <p:spTgt spid="21"/>
                                        </p:tgtEl>
                                        <p:attrNameLst>
                                          <p:attrName>style.visibility</p:attrName>
                                        </p:attrNameLst>
                                      </p:cBhvr>
                                      <p:to>
                                        <p:strVal val="visible"/>
                                      </p:to>
                                    </p:set>
                                  </p:childTnLst>
                                </p:cTn>
                              </p:par>
                              <p:par>
                                <p:cTn id="144" presetID="7" presetClass="emph" presetSubtype="2" fill="hold" nodeType="withEffect">
                                  <p:stCondLst>
                                    <p:cond delay="4500"/>
                                  </p:stCondLst>
                                  <p:childTnLst>
                                    <p:animClr clrSpc="rgb" dir="cw">
                                      <p:cBhvr>
                                        <p:cTn id="145" dur="10" fill="hold"/>
                                        <p:tgtEl>
                                          <p:spTgt spid="11"/>
                                        </p:tgtEl>
                                        <p:attrNameLst>
                                          <p:attrName>stroke.color</p:attrName>
                                        </p:attrNameLst>
                                      </p:cBhvr>
                                      <p:to>
                                        <a:srgbClr val="FF0000"/>
                                      </p:to>
                                    </p:animClr>
                                    <p:set>
                                      <p:cBhvr>
                                        <p:cTn id="146" dur="10" fill="hold"/>
                                        <p:tgtEl>
                                          <p:spTgt spid="11"/>
                                        </p:tgtEl>
                                        <p:attrNameLst>
                                          <p:attrName>stroke.on</p:attrName>
                                        </p:attrNameLst>
                                      </p:cBhvr>
                                      <p:to>
                                        <p:strVal val="true"/>
                                      </p:to>
                                    </p:set>
                                  </p:childTnLst>
                                </p:cTn>
                              </p:par>
                              <p:par>
                                <p:cTn id="147" presetID="1" presetClass="emph" presetSubtype="2" fill="hold" nodeType="withEffect">
                                  <p:stCondLst>
                                    <p:cond delay="4500"/>
                                  </p:stCondLst>
                                  <p:childTnLst>
                                    <p:animClr clrSpc="rgb" dir="cw">
                                      <p:cBhvr>
                                        <p:cTn id="148" dur="10" fill="hold"/>
                                        <p:tgtEl>
                                          <p:spTgt spid="17"/>
                                        </p:tgtEl>
                                        <p:attrNameLst>
                                          <p:attrName>fillcolor</p:attrName>
                                        </p:attrNameLst>
                                      </p:cBhvr>
                                      <p:to>
                                        <a:srgbClr val="FFFFFF"/>
                                      </p:to>
                                    </p:animClr>
                                    <p:set>
                                      <p:cBhvr>
                                        <p:cTn id="149" dur="10" fill="hold"/>
                                        <p:tgtEl>
                                          <p:spTgt spid="17"/>
                                        </p:tgtEl>
                                        <p:attrNameLst>
                                          <p:attrName>fill.type</p:attrName>
                                        </p:attrNameLst>
                                      </p:cBhvr>
                                      <p:to>
                                        <p:strVal val="solid"/>
                                      </p:to>
                                    </p:set>
                                    <p:set>
                                      <p:cBhvr>
                                        <p:cTn id="150" dur="10" fill="hold"/>
                                        <p:tgtEl>
                                          <p:spTgt spid="17"/>
                                        </p:tgtEl>
                                        <p:attrNameLst>
                                          <p:attrName>fill.on</p:attrName>
                                        </p:attrNameLst>
                                      </p:cBhvr>
                                      <p:to>
                                        <p:strVal val="true"/>
                                      </p:to>
                                    </p:set>
                                  </p:childTnLst>
                                </p:cTn>
                              </p:par>
                              <p:par>
                                <p:cTn id="151" presetID="1" presetClass="entr" presetSubtype="0" fill="hold" grpId="12" nodeType="withEffect">
                                  <p:stCondLst>
                                    <p:cond delay="5000"/>
                                  </p:stCondLst>
                                  <p:childTnLst>
                                    <p:set>
                                      <p:cBhvr>
                                        <p:cTn id="152" dur="1" fill="hold">
                                          <p:stCondLst>
                                            <p:cond delay="0"/>
                                          </p:stCondLst>
                                        </p:cTn>
                                        <p:tgtEl>
                                          <p:spTgt spid="22"/>
                                        </p:tgtEl>
                                        <p:attrNameLst>
                                          <p:attrName>style.visibility</p:attrName>
                                        </p:attrNameLst>
                                      </p:cBhvr>
                                      <p:to>
                                        <p:strVal val="visible"/>
                                      </p:to>
                                    </p:set>
                                  </p:childTnLst>
                                </p:cTn>
                              </p:par>
                              <p:par>
                                <p:cTn id="153" presetID="1" presetClass="exit" presetSubtype="0" fill="hold" grpId="11" nodeType="withEffect">
                                  <p:stCondLst>
                                    <p:cond delay="5000"/>
                                  </p:stCondLst>
                                  <p:childTnLst>
                                    <p:set>
                                      <p:cBhvr>
                                        <p:cTn id="154" dur="1" fill="hold">
                                          <p:stCondLst>
                                            <p:cond delay="0"/>
                                          </p:stCondLst>
                                        </p:cTn>
                                        <p:tgtEl>
                                          <p:spTgt spid="21"/>
                                        </p:tgtEl>
                                        <p:attrNameLst>
                                          <p:attrName>style.visibility</p:attrName>
                                        </p:attrNameLst>
                                      </p:cBhvr>
                                      <p:to>
                                        <p:strVal val="hidden"/>
                                      </p:to>
                                    </p:set>
                                  </p:childTnLst>
                                </p:cTn>
                              </p:par>
                              <p:par>
                                <p:cTn id="155" presetID="7" presetClass="emph" presetSubtype="2" fill="hold" nodeType="withEffect">
                                  <p:stCondLst>
                                    <p:cond delay="5000"/>
                                  </p:stCondLst>
                                  <p:childTnLst>
                                    <p:animClr clrSpc="rgb" dir="cw">
                                      <p:cBhvr>
                                        <p:cTn id="156" dur="10" fill="hold"/>
                                        <p:tgtEl>
                                          <p:spTgt spid="11"/>
                                        </p:tgtEl>
                                        <p:attrNameLst>
                                          <p:attrName>stroke.color</p:attrName>
                                        </p:attrNameLst>
                                      </p:cBhvr>
                                      <p:to>
                                        <a:srgbClr val="FF0000"/>
                                      </p:to>
                                    </p:animClr>
                                    <p:set>
                                      <p:cBhvr>
                                        <p:cTn id="157" dur="10" fill="hold"/>
                                        <p:tgtEl>
                                          <p:spTgt spid="11"/>
                                        </p:tgtEl>
                                        <p:attrNameLst>
                                          <p:attrName>stroke.on</p:attrName>
                                        </p:attrNameLst>
                                      </p:cBhvr>
                                      <p:to>
                                        <p:strVal val="true"/>
                                      </p:to>
                                    </p:set>
                                  </p:childTnLst>
                                </p:cTn>
                              </p:par>
                              <p:par>
                                <p:cTn id="158" presetID="1" presetClass="emph" presetSubtype="2" fill="hold" nodeType="withEffect">
                                  <p:stCondLst>
                                    <p:cond delay="5000"/>
                                  </p:stCondLst>
                                  <p:childTnLst>
                                    <p:animClr clrSpc="rgb" dir="cw">
                                      <p:cBhvr>
                                        <p:cTn id="159" dur="10" fill="hold"/>
                                        <p:tgtEl>
                                          <p:spTgt spid="17"/>
                                        </p:tgtEl>
                                        <p:attrNameLst>
                                          <p:attrName>fillcolor</p:attrName>
                                        </p:attrNameLst>
                                      </p:cBhvr>
                                      <p:to>
                                        <a:srgbClr val="FF0000"/>
                                      </p:to>
                                    </p:animClr>
                                    <p:set>
                                      <p:cBhvr>
                                        <p:cTn id="160" dur="10" fill="hold"/>
                                        <p:tgtEl>
                                          <p:spTgt spid="17"/>
                                        </p:tgtEl>
                                        <p:attrNameLst>
                                          <p:attrName>fill.type</p:attrName>
                                        </p:attrNameLst>
                                      </p:cBhvr>
                                      <p:to>
                                        <p:strVal val="solid"/>
                                      </p:to>
                                    </p:set>
                                    <p:set>
                                      <p:cBhvr>
                                        <p:cTn id="161" dur="10" fill="hold"/>
                                        <p:tgtEl>
                                          <p:spTgt spid="17"/>
                                        </p:tgtEl>
                                        <p:attrNameLst>
                                          <p:attrName>fill.on</p:attrName>
                                        </p:attrNameLst>
                                      </p:cBhvr>
                                      <p:to>
                                        <p:strVal val="true"/>
                                      </p:to>
                                    </p:set>
                                  </p:childTnLst>
                                </p:cTn>
                              </p:par>
                              <p:par>
                                <p:cTn id="162" presetID="10" presetClass="entr" presetSubtype="0" fill="hold" grpId="0" nodeType="withEffect">
                                  <p:stCondLst>
                                    <p:cond delay="1500"/>
                                  </p:stCondLst>
                                  <p:childTnLst>
                                    <p:set>
                                      <p:cBhvr>
                                        <p:cTn id="163" dur="1" fill="hold">
                                          <p:stCondLst>
                                            <p:cond delay="0"/>
                                          </p:stCondLst>
                                        </p:cTn>
                                        <p:tgtEl>
                                          <p:spTgt spid="23"/>
                                        </p:tgtEl>
                                        <p:attrNameLst>
                                          <p:attrName>style.visibility</p:attrName>
                                        </p:attrNameLst>
                                      </p:cBhvr>
                                      <p:to>
                                        <p:strVal val="visible"/>
                                      </p:to>
                                    </p:set>
                                    <p:animEffect transition="in" filter="fade">
                                      <p:cBhvr>
                                        <p:cTn id="164" dur="3000"/>
                                        <p:tgtEl>
                                          <p:spTgt spid="23"/>
                                        </p:tgtEl>
                                      </p:cBhvr>
                                    </p:animEffect>
                                  </p:childTnLst>
                                </p:cTn>
                              </p:par>
                              <p:par>
                                <p:cTn id="165" presetID="10" presetClass="entr" presetSubtype="0" fill="hold" grpId="0" nodeType="withEffect">
                                  <p:stCondLst>
                                    <p:cond delay="2000"/>
                                  </p:stCondLst>
                                  <p:childTnLst>
                                    <p:set>
                                      <p:cBhvr>
                                        <p:cTn id="166" dur="1" fill="hold">
                                          <p:stCondLst>
                                            <p:cond delay="0"/>
                                          </p:stCondLst>
                                        </p:cTn>
                                        <p:tgtEl>
                                          <p:spTgt spid="24"/>
                                        </p:tgtEl>
                                        <p:attrNameLst>
                                          <p:attrName>style.visibility</p:attrName>
                                        </p:attrNameLst>
                                      </p:cBhvr>
                                      <p:to>
                                        <p:strVal val="visible"/>
                                      </p:to>
                                    </p:set>
                                    <p:animEffect transition="in" filter="fade">
                                      <p:cBhvr>
                                        <p:cTn id="167" dur="3000"/>
                                        <p:tgtEl>
                                          <p:spTgt spid="24"/>
                                        </p:tgtEl>
                                      </p:cBhvr>
                                    </p:animEffect>
                                  </p:childTnLst>
                                </p:cTn>
                              </p:par>
                              <p:par>
                                <p:cTn id="168" presetID="10" presetClass="entr" presetSubtype="0" fill="hold" grpId="0" nodeType="withEffect">
                                  <p:stCondLst>
                                    <p:cond delay="2000"/>
                                  </p:stCondLst>
                                  <p:childTnLst>
                                    <p:set>
                                      <p:cBhvr>
                                        <p:cTn id="169" dur="1" fill="hold">
                                          <p:stCondLst>
                                            <p:cond delay="0"/>
                                          </p:stCondLst>
                                        </p:cTn>
                                        <p:tgtEl>
                                          <p:spTgt spid="27"/>
                                        </p:tgtEl>
                                        <p:attrNameLst>
                                          <p:attrName>style.visibility</p:attrName>
                                        </p:attrNameLst>
                                      </p:cBhvr>
                                      <p:to>
                                        <p:strVal val="visible"/>
                                      </p:to>
                                    </p:set>
                                    <p:animEffect transition="in" filter="fade">
                                      <p:cBhvr>
                                        <p:cTn id="170" dur="3000"/>
                                        <p:tgtEl>
                                          <p:spTgt spid="27"/>
                                        </p:tgtEl>
                                      </p:cBhvr>
                                    </p:animEffect>
                                  </p:childTnLst>
                                </p:cTn>
                              </p:par>
                              <p:par>
                                <p:cTn id="171" presetID="10" presetClass="entr" presetSubtype="0" fill="hold" grpId="0" nodeType="withEffect">
                                  <p:stCondLst>
                                    <p:cond delay="2500"/>
                                  </p:stCondLst>
                                  <p:childTnLst>
                                    <p:set>
                                      <p:cBhvr>
                                        <p:cTn id="172" dur="1" fill="hold">
                                          <p:stCondLst>
                                            <p:cond delay="0"/>
                                          </p:stCondLst>
                                        </p:cTn>
                                        <p:tgtEl>
                                          <p:spTgt spid="26"/>
                                        </p:tgtEl>
                                        <p:attrNameLst>
                                          <p:attrName>style.visibility</p:attrName>
                                        </p:attrNameLst>
                                      </p:cBhvr>
                                      <p:to>
                                        <p:strVal val="visible"/>
                                      </p:to>
                                    </p:set>
                                    <p:animEffect transition="in" filter="fade">
                                      <p:cBhvr>
                                        <p:cTn id="173" dur="3000"/>
                                        <p:tgtEl>
                                          <p:spTgt spid="26"/>
                                        </p:tgtEl>
                                      </p:cBhvr>
                                    </p:animEffect>
                                  </p:childTnLst>
                                </p:cTn>
                              </p:par>
                              <p:par>
                                <p:cTn id="174" presetID="10" presetClass="entr" presetSubtype="0" fill="hold" grpId="0" nodeType="withEffect">
                                  <p:stCondLst>
                                    <p:cond delay="2500"/>
                                  </p:stCondLst>
                                  <p:childTnLst>
                                    <p:set>
                                      <p:cBhvr>
                                        <p:cTn id="175" dur="1" fill="hold">
                                          <p:stCondLst>
                                            <p:cond delay="0"/>
                                          </p:stCondLst>
                                        </p:cTn>
                                        <p:tgtEl>
                                          <p:spTgt spid="25"/>
                                        </p:tgtEl>
                                        <p:attrNameLst>
                                          <p:attrName>style.visibility</p:attrName>
                                        </p:attrNameLst>
                                      </p:cBhvr>
                                      <p:to>
                                        <p:strVal val="visible"/>
                                      </p:to>
                                    </p:set>
                                    <p:animEffect transition="in" filter="fade">
                                      <p:cBhvr>
                                        <p:cTn id="176" dur="3000"/>
                                        <p:tgtEl>
                                          <p:spTgt spid="25"/>
                                        </p:tgtEl>
                                      </p:cBhvr>
                                    </p:animEffect>
                                  </p:childTnLst>
                                </p:cTn>
                              </p:par>
                            </p:childTnLst>
                          </p:cTn>
                        </p:par>
                      </p:childTnLst>
                    </p:cTn>
                  </p:par>
                  <p:par>
                    <p:cTn id="177" fill="hold">
                      <p:stCondLst>
                        <p:cond delay="indefinite"/>
                      </p:stCondLst>
                      <p:childTnLst>
                        <p:par>
                          <p:cTn id="178" fill="hold">
                            <p:stCondLst>
                              <p:cond delay="0"/>
                            </p:stCondLst>
                            <p:childTnLst>
                              <p:par>
                                <p:cTn id="179" presetID="22" presetClass="entr" presetSubtype="8" fill="hold" grpId="0" nodeType="click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left)">
                                      <p:cBhvr>
                                        <p:cTn id="181" dur="750"/>
                                        <p:tgtEl>
                                          <p:spTgt spid="33"/>
                                        </p:tgtEl>
                                      </p:cBhvr>
                                    </p:animEffect>
                                  </p:childTnLst>
                                </p:cTn>
                              </p:par>
                            </p:childTnLst>
                          </p:cTn>
                        </p:par>
                      </p:childTnLst>
                    </p:cTn>
                  </p:par>
                  <p:par>
                    <p:cTn id="182" fill="hold">
                      <p:stCondLst>
                        <p:cond delay="indefinite"/>
                      </p:stCondLst>
                      <p:childTnLst>
                        <p:par>
                          <p:cTn id="183" fill="hold">
                            <p:stCondLst>
                              <p:cond delay="0"/>
                            </p:stCondLst>
                            <p:childTnLst>
                              <p:par>
                                <p:cTn id="184" presetID="22" presetClass="entr" presetSubtype="8" fill="hold" grpId="0" nodeType="clickEffect">
                                  <p:stCondLst>
                                    <p:cond delay="0"/>
                                  </p:stCondLst>
                                  <p:childTnLst>
                                    <p:set>
                                      <p:cBhvr>
                                        <p:cTn id="185" dur="1" fill="hold">
                                          <p:stCondLst>
                                            <p:cond delay="0"/>
                                          </p:stCondLst>
                                        </p:cTn>
                                        <p:tgtEl>
                                          <p:spTgt spid="32"/>
                                        </p:tgtEl>
                                        <p:attrNameLst>
                                          <p:attrName>style.visibility</p:attrName>
                                        </p:attrNameLst>
                                      </p:cBhvr>
                                      <p:to>
                                        <p:strVal val="visible"/>
                                      </p:to>
                                    </p:set>
                                    <p:animEffect transition="in" filter="wipe(left)">
                                      <p:cBhvr>
                                        <p:cTn id="186" dur="750"/>
                                        <p:tgtEl>
                                          <p:spTgt spid="32"/>
                                        </p:tgtEl>
                                      </p:cBhvr>
                                    </p:animEffect>
                                  </p:childTnLst>
                                </p:cTn>
                              </p:par>
                              <p:par>
                                <p:cTn id="187" presetID="22" presetClass="entr" presetSubtype="8" fill="hold" grpId="0" nodeType="withEffect">
                                  <p:stCondLst>
                                    <p:cond delay="0"/>
                                  </p:stCondLst>
                                  <p:childTnLst>
                                    <p:set>
                                      <p:cBhvr>
                                        <p:cTn id="188" dur="1" fill="hold">
                                          <p:stCondLst>
                                            <p:cond delay="0"/>
                                          </p:stCondLst>
                                        </p:cTn>
                                        <p:tgtEl>
                                          <p:spTgt spid="31"/>
                                        </p:tgtEl>
                                        <p:attrNameLst>
                                          <p:attrName>style.visibility</p:attrName>
                                        </p:attrNameLst>
                                      </p:cBhvr>
                                      <p:to>
                                        <p:strVal val="visible"/>
                                      </p:to>
                                    </p:set>
                                    <p:animEffect transition="in" filter="wipe(left)">
                                      <p:cBhvr>
                                        <p:cTn id="189" dur="750"/>
                                        <p:tgtEl>
                                          <p:spTgt spid="31"/>
                                        </p:tgtEl>
                                      </p:cBhvr>
                                    </p:animEffect>
                                  </p:childTnLst>
                                </p:cTn>
                              </p:par>
                            </p:childTnLst>
                          </p:cTn>
                        </p:par>
                      </p:childTnLst>
                    </p:cTn>
                  </p:par>
                  <p:par>
                    <p:cTn id="190" fill="hold">
                      <p:stCondLst>
                        <p:cond delay="indefinite"/>
                      </p:stCondLst>
                      <p:childTnLst>
                        <p:par>
                          <p:cTn id="191" fill="hold">
                            <p:stCondLst>
                              <p:cond delay="0"/>
                            </p:stCondLst>
                            <p:childTnLst>
                              <p:par>
                                <p:cTn id="192" presetID="1" presetClass="entr" presetSubtype="0" fill="hold" grpId="0" nodeType="clickEffect">
                                  <p:stCondLst>
                                    <p:cond delay="0"/>
                                  </p:stCondLst>
                                  <p:childTnLst>
                                    <p:set>
                                      <p:cBhvr>
                                        <p:cTn id="193"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1" grpId="2"/>
      <p:bldP spid="21" grpId="3"/>
      <p:bldP spid="21" grpId="4"/>
      <p:bldP spid="21" grpId="5"/>
      <p:bldP spid="21" grpId="6"/>
      <p:bldP spid="21" grpId="7"/>
      <p:bldP spid="21" grpId="8"/>
      <p:bldP spid="21" grpId="9"/>
      <p:bldP spid="21" grpId="10"/>
      <p:bldP spid="21" grpId="11"/>
      <p:bldP spid="22" grpId="0"/>
      <p:bldP spid="22" grpId="1"/>
      <p:bldP spid="22" grpId="2"/>
      <p:bldP spid="22" grpId="3"/>
      <p:bldP spid="22" grpId="4"/>
      <p:bldP spid="22" grpId="5"/>
      <p:bldP spid="22" grpId="6"/>
      <p:bldP spid="22" grpId="7"/>
      <p:bldP spid="22" grpId="8"/>
      <p:bldP spid="22" grpId="9"/>
      <p:bldP spid="22" grpId="10"/>
      <p:bldP spid="22" grpId="11"/>
      <p:bldP spid="22" grpId="12"/>
      <p:bldP spid="23" grpId="0" animBg="1"/>
      <p:bldP spid="24" grpId="0" animBg="1"/>
      <p:bldP spid="25" grpId="0" animBg="1"/>
      <p:bldP spid="26" grpId="0" animBg="1"/>
      <p:bldP spid="27" grpId="0" animBg="1"/>
      <p:bldP spid="31" grpId="0" animBg="1"/>
      <p:bldP spid="32" grpId="0" animBg="1"/>
      <p:bldP spid="33" grpId="0" animBg="1"/>
      <p:bldP spid="34" grpId="0"/>
      <p:bldP spid="35" grpId="0"/>
      <p:bldP spid="35" grpId="1"/>
      <p:bldP spid="28" grpId="0"/>
      <p:bldP spid="2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Errors </a:t>
            </a:r>
            <a:r>
              <a:rPr lang="en-US" b="0" i="1" dirty="0"/>
              <a:t>vs.</a:t>
            </a:r>
            <a:r>
              <a:rPr lang="en-US" dirty="0"/>
              <a:t> Vintage</a:t>
            </a:r>
          </a:p>
        </p:txBody>
      </p:sp>
      <p:pic>
        <p:nvPicPr>
          <p:cNvPr id="5" name="PreErro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3682" y="990600"/>
            <a:ext cx="6731875" cy="4651892"/>
          </a:xfrm>
        </p:spPr>
      </p:pic>
      <p:pic>
        <p:nvPicPr>
          <p:cNvPr id="8" name="AllError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3682" y="990600"/>
            <a:ext cx="6731875" cy="4651891"/>
          </a:xfrm>
          <a:prstGeom prst="rect">
            <a:avLst/>
          </a:prstGeom>
        </p:spPr>
      </p:pic>
      <p:sp>
        <p:nvSpPr>
          <p:cNvPr id="4" name="Slide Number Placeholder 3"/>
          <p:cNvSpPr>
            <a:spLocks noGrp="1"/>
          </p:cNvSpPr>
          <p:nvPr>
            <p:ph type="sldNum" sz="quarter" idx="12"/>
          </p:nvPr>
        </p:nvSpPr>
        <p:spPr/>
        <p:txBody>
          <a:bodyPr/>
          <a:lstStyle/>
          <a:p>
            <a:fld id="{D4D2B188-1D62-4FCA-8363-938AD4629BBB}" type="slidenum">
              <a:rPr lang="en-US" smtClean="0"/>
              <a:pPr/>
              <a:t>20</a:t>
            </a:fld>
            <a:endParaRPr lang="en-US"/>
          </a:p>
        </p:txBody>
      </p:sp>
      <p:sp>
        <p:nvSpPr>
          <p:cNvPr id="14" name="Curtain1"/>
          <p:cNvSpPr/>
          <p:nvPr/>
        </p:nvSpPr>
        <p:spPr>
          <a:xfrm>
            <a:off x="2133601" y="1424940"/>
            <a:ext cx="2141220" cy="3497580"/>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econd"/>
          <p:cNvSpPr/>
          <p:nvPr/>
        </p:nvSpPr>
        <p:spPr>
          <a:xfrm>
            <a:off x="4832032" y="3679825"/>
            <a:ext cx="382905" cy="381001"/>
          </a:xfrm>
          <a:prstGeom prst="ellipse">
            <a:avLst/>
          </a:prstGeom>
          <a:noFill/>
          <a:ln w="19050">
            <a:solidFill>
              <a:srgbClr val="699FD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ird"/>
          <p:cNvSpPr/>
          <p:nvPr/>
        </p:nvSpPr>
        <p:spPr>
          <a:xfrm>
            <a:off x="5093970" y="1685925"/>
            <a:ext cx="382905" cy="381001"/>
          </a:xfrm>
          <a:prstGeom prst="ellipse">
            <a:avLst/>
          </a:prstGeom>
          <a:noFill/>
          <a:ln w="19050">
            <a:solidFill>
              <a:srgbClr val="F27A3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urtain2"/>
          <p:cNvSpPr/>
          <p:nvPr/>
        </p:nvSpPr>
        <p:spPr>
          <a:xfrm>
            <a:off x="4274820" y="1424940"/>
            <a:ext cx="3670737" cy="3497580"/>
          </a:xfrm>
          <a:prstGeom prst="rect">
            <a:avLst/>
          </a:prstGeom>
          <a:solidFill>
            <a:srgbClr val="CDCD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unchline"/>
          <p:cNvSpPr txBox="1"/>
          <p:nvPr/>
        </p:nvSpPr>
        <p:spPr>
          <a:xfrm>
            <a:off x="228600" y="5718692"/>
            <a:ext cx="8686800" cy="758308"/>
          </a:xfrm>
          <a:prstGeom prst="rect">
            <a:avLst/>
          </a:prstGeom>
          <a:noFill/>
        </p:spPr>
        <p:txBody>
          <a:bodyPr wrap="square" rtlCol="0" anchor="ctr">
            <a:noAutofit/>
          </a:bodyPr>
          <a:lstStyle/>
          <a:p>
            <a:pPr algn="ctr"/>
            <a:r>
              <a:rPr lang="en-US" sz="3600" i="1" dirty="0" smtClean="0">
                <a:solidFill>
                  <a:srgbClr val="FF0000"/>
                </a:solidFill>
                <a:latin typeface="+mj-lt"/>
              </a:rPr>
              <a:t>All modules from </a:t>
            </a:r>
            <a:r>
              <a:rPr lang="en-US" sz="3200" i="1" dirty="0" smtClean="0">
                <a:solidFill>
                  <a:srgbClr val="FF0000"/>
                </a:solidFill>
                <a:latin typeface="Cambria Math" panose="02040503050406030204" pitchFamily="18" charset="0"/>
                <a:ea typeface="Cambria Math" panose="02040503050406030204" pitchFamily="18" charset="0"/>
              </a:rPr>
              <a:t>2012–2013 </a:t>
            </a:r>
            <a:r>
              <a:rPr lang="en-US" sz="3600" i="1" dirty="0" smtClean="0">
                <a:solidFill>
                  <a:srgbClr val="FF0000"/>
                </a:solidFill>
                <a:latin typeface="+mj-lt"/>
              </a:rPr>
              <a:t>are vulnerable</a:t>
            </a:r>
            <a:endParaRPr lang="en-US" sz="3600" i="1" dirty="0">
              <a:solidFill>
                <a:srgbClr val="FF0000"/>
              </a:solidFill>
              <a:latin typeface="+mj-lt"/>
            </a:endParaRPr>
          </a:p>
        </p:txBody>
      </p:sp>
      <p:sp>
        <p:nvSpPr>
          <p:cNvPr id="19" name="RedBox"/>
          <p:cNvSpPr/>
          <p:nvPr/>
        </p:nvSpPr>
        <p:spPr>
          <a:xfrm>
            <a:off x="5454650" y="1442720"/>
            <a:ext cx="1660525" cy="3405505"/>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irst Appearance"/>
          <p:cNvSpPr/>
          <p:nvPr/>
        </p:nvSpPr>
        <p:spPr>
          <a:xfrm>
            <a:off x="3192780" y="2430781"/>
            <a:ext cx="2023110" cy="845819"/>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ctr">
              <a:lnSpc>
                <a:spcPct val="80000"/>
              </a:lnSpc>
            </a:pPr>
            <a:r>
              <a:rPr lang="en-US" sz="2800" i="1" dirty="0" smtClean="0">
                <a:solidFill>
                  <a:srgbClr val="70AE46"/>
                </a:solidFill>
                <a:latin typeface="+mj-lt"/>
                <a:cs typeface="Courier New" panose="02070309020205020404" pitchFamily="49" charset="0"/>
              </a:rPr>
              <a:t>First</a:t>
            </a:r>
          </a:p>
          <a:p>
            <a:pPr algn="ctr">
              <a:lnSpc>
                <a:spcPct val="80000"/>
              </a:lnSpc>
            </a:pPr>
            <a:r>
              <a:rPr lang="en-US" sz="2800" i="1" dirty="0" smtClean="0">
                <a:solidFill>
                  <a:srgbClr val="70AE46"/>
                </a:solidFill>
                <a:latin typeface="+mj-lt"/>
                <a:cs typeface="Courier New" panose="02070309020205020404" pitchFamily="49" charset="0"/>
              </a:rPr>
              <a:t>Appearance</a:t>
            </a:r>
          </a:p>
        </p:txBody>
      </p:sp>
      <p:sp>
        <p:nvSpPr>
          <p:cNvPr id="3" name="First"/>
          <p:cNvSpPr/>
          <p:nvPr/>
        </p:nvSpPr>
        <p:spPr>
          <a:xfrm>
            <a:off x="4016374" y="3305175"/>
            <a:ext cx="382905" cy="381001"/>
          </a:xfrm>
          <a:prstGeom prst="ellipse">
            <a:avLst/>
          </a:prstGeom>
          <a:noFill/>
          <a:ln w="19050">
            <a:solidFill>
              <a:srgbClr val="6EAE3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1174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1500"/>
                                        <p:tgtEl>
                                          <p:spTgt spid="14"/>
                                        </p:tgtEl>
                                      </p:cBhvr>
                                    </p:animEffect>
                                    <p:set>
                                      <p:cBhvr>
                                        <p:cTn id="7" dur="1" fill="hold">
                                          <p:stCondLst>
                                            <p:cond delay="1499"/>
                                          </p:stCondLst>
                                        </p:cTn>
                                        <p:tgtEl>
                                          <p:spTgt spid="14"/>
                                        </p:tgtEl>
                                        <p:attrNameLst>
                                          <p:attrName>style.visibility</p:attrName>
                                        </p:attrNameLst>
                                      </p:cBhvr>
                                      <p:to>
                                        <p:strVal val="hidden"/>
                                      </p:to>
                                    </p:set>
                                  </p:childTnLst>
                                </p:cTn>
                              </p:par>
                            </p:childTnLst>
                          </p:cTn>
                        </p:par>
                        <p:par>
                          <p:cTn id="8" fill="hold">
                            <p:stCondLst>
                              <p:cond delay="1500"/>
                            </p:stCondLst>
                            <p:childTnLst>
                              <p:par>
                                <p:cTn id="9" presetID="1" presetClass="entr" presetSubtype="0" fill="hold" grpId="0" nodeType="after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1500"/>
                                        <p:tgtEl>
                                          <p:spTgt spid="15"/>
                                        </p:tgtEl>
                                      </p:cBhvr>
                                    </p:animEffect>
                                    <p:set>
                                      <p:cBhvr>
                                        <p:cTn id="17" dur="1" fill="hold">
                                          <p:stCondLst>
                                            <p:cond delay="1499"/>
                                          </p:stCondLst>
                                        </p:cTn>
                                        <p:tgtEl>
                                          <p:spTgt spid="15"/>
                                        </p:tgtEl>
                                        <p:attrNameLst>
                                          <p:attrName>style.visibility</p:attrName>
                                        </p:attrNameLst>
                                      </p:cBhvr>
                                      <p:to>
                                        <p:strVal val="hidden"/>
                                      </p:to>
                                    </p:set>
                                  </p:childTnLst>
                                </p:cTn>
                              </p:par>
                              <p:par>
                                <p:cTn id="18" presetID="10" presetClass="entr" presetSubtype="0" fill="hold" nodeType="withEffect">
                                  <p:stCondLst>
                                    <p:cond delay="1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9" grpId="0" animBg="1"/>
      <p:bldP spid="9" grpId="0"/>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Error = Charge Loss</a:t>
            </a:r>
            <a:endParaRPr lang="en-US" dirty="0"/>
          </a:p>
        </p:txBody>
      </p:sp>
      <p:sp>
        <p:nvSpPr>
          <p:cNvPr id="3" name="Content Placeholder 2"/>
          <p:cNvSpPr>
            <a:spLocks noGrp="1"/>
          </p:cNvSpPr>
          <p:nvPr>
            <p:ph idx="1"/>
          </p:nvPr>
        </p:nvSpPr>
        <p:spPr>
          <a:xfrm>
            <a:off x="533400" y="1066800"/>
            <a:ext cx="3810000" cy="2634674"/>
          </a:xfrm>
          <a:prstGeom prst="roundRect">
            <a:avLst>
              <a:gd name="adj" fmla="val 9725"/>
            </a:avLst>
          </a:prstGeom>
          <a:solidFill>
            <a:schemeClr val="bg1">
              <a:lumMod val="85000"/>
            </a:schemeClr>
          </a:solidFill>
          <a:ln w="28575">
            <a:noFill/>
          </a:ln>
        </p:spPr>
        <p:txBody>
          <a:bodyPr anchor="ctr"/>
          <a:lstStyle/>
          <a:p>
            <a:r>
              <a:rPr lang="en-US" sz="3200" dirty="0" smtClean="0"/>
              <a:t>Two types of errors</a:t>
            </a:r>
          </a:p>
          <a:p>
            <a:pPr lvl="1"/>
            <a:r>
              <a:rPr lang="en-US" sz="2800" dirty="0" smtClean="0"/>
              <a:t>‘1’ </a:t>
            </a:r>
            <a:r>
              <a:rPr lang="en-US" sz="2400" dirty="0" smtClean="0">
                <a:sym typeface="Wingdings" panose="05000000000000000000" pitchFamily="2" charset="2"/>
              </a:rPr>
              <a:t></a:t>
            </a:r>
            <a:r>
              <a:rPr lang="en-US" sz="2800" dirty="0" smtClean="0">
                <a:sym typeface="Wingdings" panose="05000000000000000000" pitchFamily="2" charset="2"/>
              </a:rPr>
              <a:t> ‘0’</a:t>
            </a:r>
          </a:p>
          <a:p>
            <a:pPr lvl="1"/>
            <a:r>
              <a:rPr lang="en-US" sz="2800" dirty="0" smtClean="0">
                <a:sym typeface="Wingdings" panose="05000000000000000000" pitchFamily="2" charset="2"/>
              </a:rPr>
              <a:t>‘0’ </a:t>
            </a:r>
            <a:r>
              <a:rPr lang="en-US" sz="2400" dirty="0" smtClean="0">
                <a:sym typeface="Wingdings" panose="05000000000000000000" pitchFamily="2" charset="2"/>
              </a:rPr>
              <a:t></a:t>
            </a:r>
            <a:r>
              <a:rPr lang="en-US" sz="2800" dirty="0" smtClean="0">
                <a:sym typeface="Wingdings" panose="05000000000000000000" pitchFamily="2" charset="2"/>
              </a:rPr>
              <a:t> ‘1’</a:t>
            </a:r>
          </a:p>
          <a:p>
            <a:r>
              <a:rPr lang="en-US" sz="3200" dirty="0" smtClean="0">
                <a:sym typeface="Wingdings" panose="05000000000000000000" pitchFamily="2" charset="2"/>
              </a:rPr>
              <a:t>A given cell suffers only one type</a:t>
            </a:r>
            <a:endParaRPr lang="en-US" dirty="0"/>
          </a:p>
        </p:txBody>
      </p:sp>
      <p:sp>
        <p:nvSpPr>
          <p:cNvPr id="4" name="Content Placeholder 2"/>
          <p:cNvSpPr txBox="1">
            <a:spLocks/>
          </p:cNvSpPr>
          <p:nvPr/>
        </p:nvSpPr>
        <p:spPr>
          <a:xfrm>
            <a:off x="4800600" y="1066800"/>
            <a:ext cx="3810000" cy="2634674"/>
          </a:xfrm>
          <a:prstGeom prst="roundRect">
            <a:avLst>
              <a:gd name="adj" fmla="val 8183"/>
            </a:avLst>
          </a:prstGeom>
          <a:solidFill>
            <a:schemeClr val="bg1">
              <a:lumMod val="85000"/>
            </a:schemeClr>
          </a:solidFill>
          <a:ln w="28575">
            <a:noFill/>
          </a:ln>
        </p:spPr>
        <p:txBody>
          <a:bodyPr vert="horz" lIns="91440" tIns="45720" rIns="91440" bIns="4572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Two types of cells</a:t>
            </a:r>
          </a:p>
          <a:p>
            <a:pPr lvl="1"/>
            <a:r>
              <a:rPr lang="en-US" sz="2800" b="1" dirty="0" smtClean="0">
                <a:solidFill>
                  <a:srgbClr val="FF0000"/>
                </a:solidFill>
              </a:rPr>
              <a:t>True:</a:t>
            </a:r>
            <a:r>
              <a:rPr lang="en-US" sz="2800" dirty="0" smtClean="0"/>
              <a:t> Charged (‘1’)</a:t>
            </a:r>
          </a:p>
          <a:p>
            <a:pPr lvl="1"/>
            <a:r>
              <a:rPr lang="en-US" sz="2800" b="1" dirty="0" smtClean="0">
                <a:solidFill>
                  <a:srgbClr val="FF0000"/>
                </a:solidFill>
              </a:rPr>
              <a:t>Anti:</a:t>
            </a:r>
            <a:r>
              <a:rPr lang="en-US" sz="2800" dirty="0" smtClean="0"/>
              <a:t> Charged (‘0’)</a:t>
            </a:r>
          </a:p>
          <a:p>
            <a:r>
              <a:rPr lang="en-US" sz="3200" dirty="0" smtClean="0"/>
              <a:t>Manufacturer’s design choice</a:t>
            </a:r>
            <a:endParaRPr lang="en-US" sz="3200" dirty="0"/>
          </a:p>
        </p:txBody>
      </p:sp>
      <p:sp>
        <p:nvSpPr>
          <p:cNvPr id="7" name="Content Placeholder 2"/>
          <p:cNvSpPr txBox="1">
            <a:spLocks/>
          </p:cNvSpPr>
          <p:nvPr/>
        </p:nvSpPr>
        <p:spPr>
          <a:xfrm>
            <a:off x="533400" y="4038600"/>
            <a:ext cx="8077200" cy="1371600"/>
          </a:xfrm>
          <a:prstGeom prst="rect">
            <a:avLst/>
          </a:prstGeom>
        </p:spPr>
        <p:txBody>
          <a:bodyPr vert="horz" lIns="91440" tIns="45720" rIns="91440" bIns="45720" rtlCol="0" anchor="ctr">
            <a:noAutofit/>
          </a:bodyPr>
          <a:lstStyle>
            <a:lvl1pPr marL="285750" indent="-28575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j-lt"/>
                <a:ea typeface="+mn-ea"/>
                <a:cs typeface="+mn-cs"/>
              </a:defRPr>
            </a:lvl1pPr>
            <a:lvl2pPr marL="742950" indent="-285750" algn="l" defTabSz="914400" rtl="0" eaLnBrk="1" latinLnBrk="0" hangingPunct="1">
              <a:lnSpc>
                <a:spcPct val="90000"/>
              </a:lnSpc>
              <a:spcBef>
                <a:spcPts val="500"/>
              </a:spcBef>
              <a:buFont typeface="Calibri Light" panose="020F0302020204030204" pitchFamily="34" charset="0"/>
              <a:buChar char="–"/>
              <a:defRPr sz="32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dirty="0" smtClean="0"/>
              <a:t>True-cells have only ‘1’ </a:t>
            </a:r>
            <a:r>
              <a:rPr lang="en-US" sz="2800" dirty="0" smtClean="0">
                <a:sym typeface="Wingdings" panose="05000000000000000000" pitchFamily="2" charset="2"/>
              </a:rPr>
              <a:t></a:t>
            </a:r>
            <a:r>
              <a:rPr lang="en-US" sz="3200" dirty="0" smtClean="0">
                <a:sym typeface="Wingdings" panose="05000000000000000000" pitchFamily="2" charset="2"/>
              </a:rPr>
              <a:t> ‘0’ errors</a:t>
            </a:r>
          </a:p>
          <a:p>
            <a:r>
              <a:rPr lang="en-US" sz="3200" dirty="0" smtClean="0"/>
              <a:t>Anti-cells have </a:t>
            </a:r>
            <a:r>
              <a:rPr lang="en-US" sz="3200" dirty="0"/>
              <a:t>only </a:t>
            </a:r>
            <a:r>
              <a:rPr lang="en-US" sz="3200" dirty="0" smtClean="0"/>
              <a:t>‘0’ </a:t>
            </a:r>
            <a:r>
              <a:rPr lang="en-US" sz="2800" dirty="0">
                <a:sym typeface="Wingdings" panose="05000000000000000000" pitchFamily="2" charset="2"/>
              </a:rPr>
              <a:t></a:t>
            </a:r>
            <a:r>
              <a:rPr lang="en-US" sz="3200" dirty="0">
                <a:sym typeface="Wingdings" panose="05000000000000000000" pitchFamily="2" charset="2"/>
              </a:rPr>
              <a:t> </a:t>
            </a:r>
            <a:r>
              <a:rPr lang="en-US" sz="3200" dirty="0" smtClean="0">
                <a:sym typeface="Wingdings" panose="05000000000000000000" pitchFamily="2" charset="2"/>
              </a:rPr>
              <a:t>‘1’ errors</a:t>
            </a:r>
            <a:endParaRPr lang="en-US" sz="3200" dirty="0"/>
          </a:p>
        </p:txBody>
      </p:sp>
      <p:sp>
        <p:nvSpPr>
          <p:cNvPr id="6" name="Punchline"/>
          <p:cNvSpPr txBox="1"/>
          <p:nvPr/>
        </p:nvSpPr>
        <p:spPr>
          <a:xfrm>
            <a:off x="530003" y="5610166"/>
            <a:ext cx="8077200" cy="758308"/>
          </a:xfrm>
          <a:prstGeom prst="rect">
            <a:avLst/>
          </a:prstGeom>
          <a:noFill/>
        </p:spPr>
        <p:txBody>
          <a:bodyPr wrap="square" rtlCol="0" anchor="ctr">
            <a:noAutofit/>
          </a:bodyPr>
          <a:lstStyle/>
          <a:p>
            <a:pPr algn="ctr"/>
            <a:r>
              <a:rPr lang="en-US" sz="3600" i="1" dirty="0" smtClean="0">
                <a:solidFill>
                  <a:srgbClr val="FF0000"/>
                </a:solidFill>
                <a:latin typeface="+mj-lt"/>
              </a:rPr>
              <a:t>Errors are manifestations of charge loss</a:t>
            </a:r>
            <a:endParaRPr lang="en-US" sz="3600" i="1" dirty="0">
              <a:solidFill>
                <a:srgbClr val="FF0000"/>
              </a:solidFill>
              <a:latin typeface="+mj-lt"/>
            </a:endParaRPr>
          </a:p>
        </p:txBody>
      </p:sp>
      <p:sp>
        <p:nvSpPr>
          <p:cNvPr id="8" name="Slide Number Placeholder 7"/>
          <p:cNvSpPr>
            <a:spLocks noGrp="1"/>
          </p:cNvSpPr>
          <p:nvPr>
            <p:ph type="sldNum" sz="quarter" idx="12"/>
          </p:nvPr>
        </p:nvSpPr>
        <p:spPr/>
        <p:txBody>
          <a:bodyPr/>
          <a:lstStyle/>
          <a:p>
            <a:fld id="{D4D2B188-1D62-4FCA-8363-938AD4629BBB}" type="slidenum">
              <a:rPr lang="en-US" smtClean="0"/>
              <a:pPr/>
              <a:t>21</a:t>
            </a:fld>
            <a:endParaRPr lang="en-US"/>
          </a:p>
        </p:txBody>
      </p:sp>
    </p:spTree>
    <p:extLst>
      <p:ext uri="{BB962C8B-B14F-4D97-AF65-F5344CB8AC3E}">
        <p14:creationId xmlns:p14="http://schemas.microsoft.com/office/powerpoint/2010/main" val="3432346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Adjacency: Aggressor &amp; Victim</a:t>
            </a:r>
            <a:endParaRPr lang="en-US" dirty="0"/>
          </a:p>
        </p:txBody>
      </p:sp>
      <p:pic>
        <p:nvPicPr>
          <p:cNvPr id="6" name="Blank"/>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1488" y="990600"/>
            <a:ext cx="7810972" cy="4164240"/>
          </a:xfrm>
        </p:spPr>
      </p:pic>
      <p:pic>
        <p:nvPicPr>
          <p:cNvPr id="14" name="D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488" y="990600"/>
            <a:ext cx="7810972" cy="4164240"/>
          </a:xfrm>
          <a:prstGeom prst="rect">
            <a:avLst/>
          </a:prstGeom>
        </p:spPr>
      </p:pic>
      <p:sp>
        <p:nvSpPr>
          <p:cNvPr id="13" name="Punchline"/>
          <p:cNvSpPr txBox="1"/>
          <p:nvPr/>
        </p:nvSpPr>
        <p:spPr>
          <a:xfrm>
            <a:off x="530003" y="5718692"/>
            <a:ext cx="8077200" cy="758308"/>
          </a:xfrm>
          <a:prstGeom prst="rect">
            <a:avLst/>
          </a:prstGeom>
          <a:noFill/>
        </p:spPr>
        <p:txBody>
          <a:bodyPr wrap="square" rtlCol="0" anchor="ctr">
            <a:noAutofit/>
          </a:bodyPr>
          <a:lstStyle/>
          <a:p>
            <a:pPr algn="ctr"/>
            <a:r>
              <a:rPr lang="en-US" sz="3600" i="1" dirty="0" smtClean="0">
                <a:solidFill>
                  <a:srgbClr val="FF0000"/>
                </a:solidFill>
                <a:latin typeface="+mj-lt"/>
              </a:rPr>
              <a:t>Most aggressors &amp; victims are adjacent</a:t>
            </a:r>
            <a:endParaRPr lang="en-US" sz="3600" i="1" dirty="0">
              <a:solidFill>
                <a:srgbClr val="FF0000"/>
              </a:solidFill>
              <a:latin typeface="+mj-lt"/>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pPr/>
              <a:t>22</a:t>
            </a:fld>
            <a:endParaRPr lang="en-US"/>
          </a:p>
        </p:txBody>
      </p:sp>
      <p:sp>
        <p:nvSpPr>
          <p:cNvPr id="7" name="Disclaimer"/>
          <p:cNvSpPr txBox="1"/>
          <p:nvPr/>
        </p:nvSpPr>
        <p:spPr>
          <a:xfrm>
            <a:off x="685800" y="5105400"/>
            <a:ext cx="8077200" cy="758308"/>
          </a:xfrm>
          <a:prstGeom prst="rect">
            <a:avLst/>
          </a:prstGeom>
          <a:noFill/>
        </p:spPr>
        <p:txBody>
          <a:bodyPr wrap="square" rtlCol="0" anchor="ctr">
            <a:noAutofit/>
          </a:bodyPr>
          <a:lstStyle/>
          <a:p>
            <a:pPr algn="ctr"/>
            <a:r>
              <a:rPr lang="en-US" sz="2400" i="1" dirty="0" smtClean="0">
                <a:solidFill>
                  <a:schemeClr val="bg2">
                    <a:lumMod val="50000"/>
                  </a:schemeClr>
                </a:solidFill>
                <a:latin typeface="+mj-lt"/>
              </a:rPr>
              <a:t>Note: For three modules with the most errors (only first bank)</a:t>
            </a:r>
          </a:p>
        </p:txBody>
      </p:sp>
      <p:sp>
        <p:nvSpPr>
          <p:cNvPr id="8" name="Adjacent"/>
          <p:cNvSpPr/>
          <p:nvPr/>
        </p:nvSpPr>
        <p:spPr>
          <a:xfrm>
            <a:off x="4518025" y="1752600"/>
            <a:ext cx="396875" cy="273367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smtClean="0">
                <a:solidFill>
                  <a:schemeClr val="bg1"/>
                </a:solidFill>
                <a:latin typeface="+mj-lt"/>
              </a:rPr>
              <a:t>Adjacent</a:t>
            </a:r>
            <a:endParaRPr lang="en-US" sz="3200" b="1" dirty="0">
              <a:solidFill>
                <a:schemeClr val="bg1"/>
              </a:solidFill>
              <a:latin typeface="+mj-lt"/>
            </a:endParaRPr>
          </a:p>
        </p:txBody>
      </p:sp>
      <p:sp>
        <p:nvSpPr>
          <p:cNvPr id="9" name="Adjacent"/>
          <p:cNvSpPr/>
          <p:nvPr/>
        </p:nvSpPr>
        <p:spPr>
          <a:xfrm>
            <a:off x="5318125" y="1752600"/>
            <a:ext cx="396875" cy="273367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dirty="0" smtClean="0">
                <a:solidFill>
                  <a:schemeClr val="bg1"/>
                </a:solidFill>
                <a:latin typeface="+mj-lt"/>
              </a:rPr>
              <a:t>Adjacent</a:t>
            </a:r>
            <a:endParaRPr lang="en-US" sz="3200" b="1" dirty="0">
              <a:solidFill>
                <a:schemeClr val="bg1"/>
              </a:solidFill>
              <a:latin typeface="+mj-lt"/>
            </a:endParaRPr>
          </a:p>
        </p:txBody>
      </p:sp>
      <p:sp>
        <p:nvSpPr>
          <p:cNvPr id="10" name="Adjacent"/>
          <p:cNvSpPr/>
          <p:nvPr/>
        </p:nvSpPr>
        <p:spPr>
          <a:xfrm>
            <a:off x="4914900" y="1390650"/>
            <a:ext cx="403225" cy="30956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smtClean="0">
                <a:solidFill>
                  <a:schemeClr val="bg1"/>
                </a:solidFill>
                <a:latin typeface="+mj-lt"/>
              </a:rPr>
              <a:t>Adjacent</a:t>
            </a:r>
            <a:endParaRPr lang="en-US" sz="2800" b="1" dirty="0">
              <a:solidFill>
                <a:schemeClr val="bg1"/>
              </a:solidFill>
              <a:latin typeface="+mj-lt"/>
            </a:endParaRPr>
          </a:p>
        </p:txBody>
      </p:sp>
      <p:sp>
        <p:nvSpPr>
          <p:cNvPr id="11" name="Non-Adjacent"/>
          <p:cNvSpPr/>
          <p:nvPr/>
        </p:nvSpPr>
        <p:spPr>
          <a:xfrm>
            <a:off x="6118224" y="4038600"/>
            <a:ext cx="2374235" cy="44767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b="1" dirty="0" smtClean="0">
                <a:solidFill>
                  <a:schemeClr val="bg1"/>
                </a:solidFill>
                <a:latin typeface="+mj-lt"/>
              </a:rPr>
              <a:t>Non-Adjacent</a:t>
            </a:r>
            <a:endParaRPr lang="en-US" sz="2800" b="1" dirty="0">
              <a:solidFill>
                <a:schemeClr val="bg1"/>
              </a:solidFill>
              <a:latin typeface="+mj-lt"/>
            </a:endParaRPr>
          </a:p>
        </p:txBody>
      </p:sp>
      <p:sp>
        <p:nvSpPr>
          <p:cNvPr id="12" name="Non-Adjacent"/>
          <p:cNvSpPr/>
          <p:nvPr/>
        </p:nvSpPr>
        <p:spPr>
          <a:xfrm>
            <a:off x="1756773" y="4038600"/>
            <a:ext cx="2374235" cy="44767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en-US" sz="2800" b="1" dirty="0" smtClean="0">
                <a:solidFill>
                  <a:schemeClr val="bg1"/>
                </a:solidFill>
                <a:latin typeface="+mj-lt"/>
              </a:rPr>
              <a:t>Non-Adjacent</a:t>
            </a:r>
            <a:endParaRPr lang="en-US" sz="2800" b="1" dirty="0">
              <a:solidFill>
                <a:schemeClr val="bg1"/>
              </a:solidFill>
              <a:latin typeface="+mj-lt"/>
            </a:endParaRPr>
          </a:p>
        </p:txBody>
      </p:sp>
    </p:spTree>
    <p:extLst>
      <p:ext uri="{BB962C8B-B14F-4D97-AF65-F5344CB8AC3E}">
        <p14:creationId xmlns:p14="http://schemas.microsoft.com/office/powerpoint/2010/main" val="3436369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animBg="1"/>
      <p:bldP spid="9" grpId="0" animBg="1"/>
      <p:bldP spid="11"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a:t>
            </a:r>
            <a:r>
              <a:rPr lang="en-US" dirty="0" smtClean="0"/>
              <a:t>. Sensitivity Studies</a:t>
            </a:r>
            <a:endParaRPr lang="en-US" dirty="0"/>
          </a:p>
        </p:txBody>
      </p:sp>
      <p:cxnSp>
        <p:nvCxnSpPr>
          <p:cNvPr id="25" name="Straight Arrow Connector 24"/>
          <p:cNvCxnSpPr>
            <a:stCxn id="36" idx="3"/>
          </p:cNvCxnSpPr>
          <p:nvPr/>
        </p:nvCxnSpPr>
        <p:spPr>
          <a:xfrm>
            <a:off x="3581400" y="4188776"/>
            <a:ext cx="3048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1"/>
          </p:cNvCxnSpPr>
          <p:nvPr/>
        </p:nvCxnSpPr>
        <p:spPr>
          <a:xfrm flipH="1">
            <a:off x="2895600" y="4188776"/>
            <a:ext cx="3048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8" idx="3"/>
          </p:cNvCxnSpPr>
          <p:nvPr/>
        </p:nvCxnSpPr>
        <p:spPr>
          <a:xfrm>
            <a:off x="4648200" y="4800600"/>
            <a:ext cx="13716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1"/>
          </p:cNvCxnSpPr>
          <p:nvPr/>
        </p:nvCxnSpPr>
        <p:spPr>
          <a:xfrm flipH="1">
            <a:off x="2895600" y="4800600"/>
            <a:ext cx="13716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67Text"/>
          <p:cNvSpPr txBox="1"/>
          <p:nvPr/>
        </p:nvSpPr>
        <p:spPr>
          <a:xfrm>
            <a:off x="3962400" y="3883976"/>
            <a:ext cx="4648200" cy="614045"/>
          </a:xfrm>
          <a:prstGeom prst="rect">
            <a:avLst/>
          </a:prstGeom>
          <a:noFill/>
        </p:spPr>
        <p:txBody>
          <a:bodyPr wrap="square" rtlCol="0" anchor="ctr">
            <a:noAutofit/>
          </a:bodyPr>
          <a:lstStyle/>
          <a:p>
            <a:r>
              <a:rPr lang="en-US" sz="3200" b="1" dirty="0" smtClean="0">
                <a:latin typeface="+mj-lt"/>
              </a:rPr>
              <a:t>Access-Interval: </a:t>
            </a:r>
            <a:r>
              <a:rPr lang="en-US" sz="3000" dirty="0" smtClean="0">
                <a:latin typeface="Cambria Math" panose="02040503050406030204" pitchFamily="18" charset="0"/>
                <a:ea typeface="Cambria Math" panose="02040503050406030204" pitchFamily="18" charset="0"/>
              </a:rPr>
              <a:t>55–500ns</a:t>
            </a:r>
          </a:p>
        </p:txBody>
      </p:sp>
      <p:sp>
        <p:nvSpPr>
          <p:cNvPr id="48" name="67Text"/>
          <p:cNvSpPr txBox="1"/>
          <p:nvPr/>
        </p:nvSpPr>
        <p:spPr>
          <a:xfrm>
            <a:off x="4267200" y="4572000"/>
            <a:ext cx="381000" cy="457200"/>
          </a:xfrm>
          <a:prstGeom prst="rect">
            <a:avLst/>
          </a:prstGeom>
          <a:solidFill>
            <a:schemeClr val="bg1"/>
          </a:solidFill>
        </p:spPr>
        <p:txBody>
          <a:bodyPr wrap="square" rtlCol="0" anchor="ctr">
            <a:noAutofit/>
          </a:bodyPr>
          <a:lstStyle/>
          <a:p>
            <a:pPr algn="ctr"/>
            <a:r>
              <a:rPr lang="en-US" sz="2800" dirty="0">
                <a:latin typeface="+mj-lt"/>
              </a:rPr>
              <a:t>❷</a:t>
            </a:r>
            <a:endParaRPr lang="en-US" sz="2800" dirty="0" smtClean="0">
              <a:latin typeface="+mj-lt"/>
            </a:endParaRPr>
          </a:p>
        </p:txBody>
      </p:sp>
      <p:sp>
        <p:nvSpPr>
          <p:cNvPr id="36" name="67Text"/>
          <p:cNvSpPr txBox="1"/>
          <p:nvPr/>
        </p:nvSpPr>
        <p:spPr>
          <a:xfrm>
            <a:off x="3200400" y="3960176"/>
            <a:ext cx="381000" cy="457200"/>
          </a:xfrm>
          <a:prstGeom prst="rect">
            <a:avLst/>
          </a:prstGeom>
          <a:solidFill>
            <a:schemeClr val="bg1"/>
          </a:solidFill>
        </p:spPr>
        <p:txBody>
          <a:bodyPr wrap="square" rtlCol="0" anchor="ctr">
            <a:noAutofit/>
          </a:bodyPr>
          <a:lstStyle/>
          <a:p>
            <a:pPr algn="ctr"/>
            <a:r>
              <a:rPr lang="en-US" sz="2800" dirty="0" smtClean="0">
                <a:latin typeface="+mj-lt"/>
              </a:rPr>
              <a:t>❶</a:t>
            </a:r>
          </a:p>
        </p:txBody>
      </p:sp>
      <p:sp>
        <p:nvSpPr>
          <p:cNvPr id="35" name="67Text"/>
          <p:cNvSpPr txBox="1"/>
          <p:nvPr/>
        </p:nvSpPr>
        <p:spPr>
          <a:xfrm>
            <a:off x="1676400" y="5786757"/>
            <a:ext cx="381000" cy="457200"/>
          </a:xfrm>
          <a:prstGeom prst="rect">
            <a:avLst/>
          </a:prstGeom>
          <a:solidFill>
            <a:schemeClr val="bg1"/>
          </a:solidFill>
        </p:spPr>
        <p:txBody>
          <a:bodyPr wrap="square" rtlCol="0" anchor="ctr">
            <a:noAutofit/>
          </a:bodyPr>
          <a:lstStyle/>
          <a:p>
            <a:pPr algn="ctr"/>
            <a:r>
              <a:rPr lang="en-US" sz="2800" dirty="0" smtClean="0">
                <a:latin typeface="+mj-lt"/>
              </a:rPr>
              <a:t>❸</a:t>
            </a:r>
          </a:p>
        </p:txBody>
      </p:sp>
      <p:sp>
        <p:nvSpPr>
          <p:cNvPr id="41" name="67Text"/>
          <p:cNvSpPr txBox="1"/>
          <p:nvPr/>
        </p:nvSpPr>
        <p:spPr>
          <a:xfrm>
            <a:off x="2133600" y="5710555"/>
            <a:ext cx="5638800" cy="614045"/>
          </a:xfrm>
          <a:prstGeom prst="rect">
            <a:avLst/>
          </a:prstGeom>
          <a:noFill/>
        </p:spPr>
        <p:txBody>
          <a:bodyPr wrap="square" rtlCol="0" anchor="ctr">
            <a:noAutofit/>
          </a:bodyPr>
          <a:lstStyle/>
          <a:p>
            <a:r>
              <a:rPr lang="en-US" sz="3200" b="1" dirty="0" smtClean="0">
                <a:latin typeface="+mj-lt"/>
              </a:rPr>
              <a:t>Data-Pattern: </a:t>
            </a:r>
            <a:r>
              <a:rPr lang="en-US" sz="3000" dirty="0">
                <a:latin typeface="Cambria Math" panose="02040503050406030204" pitchFamily="18" charset="0"/>
                <a:ea typeface="Cambria Math" panose="02040503050406030204" pitchFamily="18" charset="0"/>
              </a:rPr>
              <a:t>a</a:t>
            </a:r>
            <a:r>
              <a:rPr lang="en-US" sz="3000" dirty="0" smtClean="0">
                <a:latin typeface="Cambria Math" panose="02040503050406030204" pitchFamily="18" charset="0"/>
                <a:ea typeface="Cambria Math" panose="02040503050406030204" pitchFamily="18" charset="0"/>
              </a:rPr>
              <a:t>ll ‘1’s, all ‘0’s, etc.</a:t>
            </a:r>
          </a:p>
        </p:txBody>
      </p:sp>
      <p:cxnSp>
        <p:nvCxnSpPr>
          <p:cNvPr id="37" name="Straight Connector 36"/>
          <p:cNvCxnSpPr>
            <a:endCxn id="46" idx="3"/>
          </p:cNvCxnSpPr>
          <p:nvPr/>
        </p:nvCxnSpPr>
        <p:spPr>
          <a:xfrm>
            <a:off x="3352800" y="1752600"/>
            <a:ext cx="4724400" cy="1371600"/>
          </a:xfrm>
          <a:prstGeom prst="line">
            <a:avLst/>
          </a:prstGeom>
          <a:ln w="5715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6" idx="1"/>
          </p:cNvCxnSpPr>
          <p:nvPr/>
        </p:nvCxnSpPr>
        <p:spPr>
          <a:xfrm flipH="1">
            <a:off x="762000" y="1598930"/>
            <a:ext cx="2590800" cy="1525270"/>
          </a:xfrm>
          <a:prstGeom prst="line">
            <a:avLst/>
          </a:prstGeom>
          <a:ln w="5715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62000" y="2514600"/>
            <a:ext cx="7315200" cy="1219200"/>
          </a:xfrm>
          <a:prstGeom prst="roundRect">
            <a:avLst/>
          </a:prstGeom>
          <a:solidFill>
            <a:schemeClr val="accent4">
              <a:lumMod val="60000"/>
              <a:lumOff val="4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Arrow Connector 49"/>
          <p:cNvCxnSpPr>
            <a:stCxn id="59" idx="1"/>
          </p:cNvCxnSpPr>
          <p:nvPr/>
        </p:nvCxnSpPr>
        <p:spPr>
          <a:xfrm flipV="1">
            <a:off x="6019800" y="3124200"/>
            <a:ext cx="2590800" cy="508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7200" y="1598930"/>
            <a:ext cx="8153400" cy="127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14400" y="129667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0</a:t>
            </a:r>
            <a:endParaRPr lang="en-US" sz="2400" dirty="0">
              <a:solidFill>
                <a:schemeClr val="tx1"/>
              </a:solidFill>
              <a:latin typeface="+mj-lt"/>
            </a:endParaRPr>
          </a:p>
        </p:txBody>
      </p:sp>
      <p:sp>
        <p:nvSpPr>
          <p:cNvPr id="54" name="Rounded Rectangle 53"/>
          <p:cNvSpPr/>
          <p:nvPr/>
        </p:nvSpPr>
        <p:spPr>
          <a:xfrm>
            <a:off x="25146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1</a:t>
            </a:r>
            <a:endParaRPr lang="en-US" sz="2400" dirty="0">
              <a:solidFill>
                <a:schemeClr val="tx1"/>
              </a:solidFill>
              <a:latin typeface="+mj-lt"/>
            </a:endParaRPr>
          </a:p>
        </p:txBody>
      </p:sp>
      <p:sp>
        <p:nvSpPr>
          <p:cNvPr id="55" name="Rounded Rectangle 54"/>
          <p:cNvSpPr/>
          <p:nvPr/>
        </p:nvSpPr>
        <p:spPr>
          <a:xfrm>
            <a:off x="41148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2</a:t>
            </a:r>
            <a:endParaRPr lang="en-US" sz="2400" dirty="0">
              <a:solidFill>
                <a:schemeClr val="tx1"/>
              </a:solidFill>
              <a:latin typeface="+mj-lt"/>
            </a:endParaRPr>
          </a:p>
        </p:txBody>
      </p:sp>
      <p:sp>
        <p:nvSpPr>
          <p:cNvPr id="56" name="Rounded Rectangle 55"/>
          <p:cNvSpPr/>
          <p:nvPr/>
        </p:nvSpPr>
        <p:spPr>
          <a:xfrm>
            <a:off x="57150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a:t>
            </a:r>
            <a:endParaRPr lang="en-US" sz="4400" b="1" dirty="0">
              <a:solidFill>
                <a:schemeClr val="tx1"/>
              </a:solidFill>
            </a:endParaRPr>
          </a:p>
        </p:txBody>
      </p:sp>
      <p:sp>
        <p:nvSpPr>
          <p:cNvPr id="57" name="Rounded Rectangle 56"/>
          <p:cNvSpPr/>
          <p:nvPr/>
        </p:nvSpPr>
        <p:spPr>
          <a:xfrm>
            <a:off x="4953000" y="2670808"/>
            <a:ext cx="1066800" cy="449581"/>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a:t>
            </a:r>
            <a:endParaRPr lang="en-US" sz="4400" b="1" dirty="0">
              <a:solidFill>
                <a:schemeClr val="tx1"/>
              </a:solidFill>
            </a:endParaRPr>
          </a:p>
        </p:txBody>
      </p:sp>
      <p:sp>
        <p:nvSpPr>
          <p:cNvPr id="59" name="Rounded Rectangle 58"/>
          <p:cNvSpPr/>
          <p:nvPr/>
        </p:nvSpPr>
        <p:spPr>
          <a:xfrm>
            <a:off x="6019800" y="2672080"/>
            <a:ext cx="1905000" cy="914400"/>
          </a:xfrm>
          <a:prstGeom prst="roundRect">
            <a:avLst/>
          </a:prstGeom>
          <a:solidFill>
            <a:schemeClr val="tx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rPr>
              <a:t>Find Errors</a:t>
            </a:r>
          </a:p>
          <a:p>
            <a:pPr algn="ctr"/>
            <a:r>
              <a:rPr lang="en-US" sz="2400" dirty="0" smtClean="0">
                <a:solidFill>
                  <a:schemeClr val="bg1"/>
                </a:solidFill>
                <a:latin typeface="+mj-lt"/>
              </a:rPr>
              <a:t>in Module</a:t>
            </a:r>
          </a:p>
        </p:txBody>
      </p:sp>
      <p:sp>
        <p:nvSpPr>
          <p:cNvPr id="60" name="67Text"/>
          <p:cNvSpPr txBox="1"/>
          <p:nvPr/>
        </p:nvSpPr>
        <p:spPr>
          <a:xfrm>
            <a:off x="7315200" y="914400"/>
            <a:ext cx="1295400" cy="684530"/>
          </a:xfrm>
          <a:prstGeom prst="rect">
            <a:avLst/>
          </a:prstGeom>
          <a:noFill/>
        </p:spPr>
        <p:txBody>
          <a:bodyPr wrap="square" rtlCol="0" anchor="ctr">
            <a:noAutofit/>
          </a:bodyPr>
          <a:lstStyle/>
          <a:p>
            <a:pPr algn="r"/>
            <a:r>
              <a:rPr lang="en-US" sz="3200" i="1" dirty="0" smtClean="0">
                <a:latin typeface="+mj-lt"/>
              </a:rPr>
              <a:t>time</a:t>
            </a:r>
          </a:p>
        </p:txBody>
      </p:sp>
      <p:sp>
        <p:nvSpPr>
          <p:cNvPr id="61" name="Rounded Rectangle 60"/>
          <p:cNvSpPr/>
          <p:nvPr/>
        </p:nvSpPr>
        <p:spPr>
          <a:xfrm>
            <a:off x="2819400" y="2667636"/>
            <a:ext cx="1066800" cy="45593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Open</a:t>
            </a:r>
          </a:p>
        </p:txBody>
      </p:sp>
      <p:sp>
        <p:nvSpPr>
          <p:cNvPr id="62" name="Rounded Rectangle 61"/>
          <p:cNvSpPr/>
          <p:nvPr/>
        </p:nvSpPr>
        <p:spPr>
          <a:xfrm>
            <a:off x="2819400" y="3124199"/>
            <a:ext cx="3200400" cy="45910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Refresh Periodically</a:t>
            </a:r>
          </a:p>
        </p:txBody>
      </p:sp>
      <p:cxnSp>
        <p:nvCxnSpPr>
          <p:cNvPr id="63" name="Straight Arrow Connector 62"/>
          <p:cNvCxnSpPr>
            <a:endCxn id="64" idx="3"/>
          </p:cNvCxnSpPr>
          <p:nvPr/>
        </p:nvCxnSpPr>
        <p:spPr>
          <a:xfrm>
            <a:off x="457200" y="3124200"/>
            <a:ext cx="2362200" cy="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3886200" y="2667000"/>
            <a:ext cx="1066800" cy="45593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Open</a:t>
            </a:r>
          </a:p>
        </p:txBody>
      </p:sp>
      <p:sp>
        <p:nvSpPr>
          <p:cNvPr id="31" name="67Text"/>
          <p:cNvSpPr txBox="1"/>
          <p:nvPr/>
        </p:nvSpPr>
        <p:spPr>
          <a:xfrm>
            <a:off x="3962400" y="5022534"/>
            <a:ext cx="4800600" cy="614045"/>
          </a:xfrm>
          <a:prstGeom prst="rect">
            <a:avLst/>
          </a:prstGeom>
          <a:noFill/>
        </p:spPr>
        <p:txBody>
          <a:bodyPr wrap="square" rtlCol="0" anchor="ctr">
            <a:noAutofit/>
          </a:bodyPr>
          <a:lstStyle/>
          <a:p>
            <a:r>
              <a:rPr lang="en-US" sz="3200" b="1" dirty="0" smtClean="0">
                <a:latin typeface="+mj-lt"/>
              </a:rPr>
              <a:t>Refresh-Interval: </a:t>
            </a:r>
            <a:r>
              <a:rPr lang="en-US" sz="3000" dirty="0" smtClean="0">
                <a:latin typeface="Cambria Math" panose="02040503050406030204" pitchFamily="18" charset="0"/>
                <a:ea typeface="Cambria Math" panose="02040503050406030204" pitchFamily="18" charset="0"/>
              </a:rPr>
              <a:t>8–128ms</a:t>
            </a:r>
            <a:endParaRPr lang="en-US" sz="3000" dirty="0" smtClean="0">
              <a:latin typeface="+mj-lt"/>
            </a:endParaRPr>
          </a:p>
        </p:txBody>
      </p:sp>
      <p:cxnSp>
        <p:nvCxnSpPr>
          <p:cNvPr id="32" name="Straight Arrow Connector 31"/>
          <p:cNvCxnSpPr>
            <a:stCxn id="64" idx="2"/>
            <a:endCxn id="35" idx="0"/>
          </p:cNvCxnSpPr>
          <p:nvPr/>
        </p:nvCxnSpPr>
        <p:spPr>
          <a:xfrm>
            <a:off x="1866900" y="3581400"/>
            <a:ext cx="0" cy="2205357"/>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914400" y="2667000"/>
            <a:ext cx="1905000" cy="914400"/>
          </a:xfrm>
          <a:prstGeom prst="roundRect">
            <a:avLst/>
          </a:prstGeom>
          <a:solidFill>
            <a:schemeClr val="tx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rPr>
              <a:t>Fill Module</a:t>
            </a:r>
          </a:p>
          <a:p>
            <a:pPr algn="ctr"/>
            <a:r>
              <a:rPr lang="en-US" sz="2400" dirty="0" smtClean="0">
                <a:solidFill>
                  <a:schemeClr val="bg1"/>
                </a:solidFill>
                <a:latin typeface="+mj-lt"/>
              </a:rPr>
              <a:t>with Data</a:t>
            </a:r>
          </a:p>
        </p:txBody>
      </p:sp>
      <p:sp>
        <p:nvSpPr>
          <p:cNvPr id="3" name="Slide Number Placeholder 2"/>
          <p:cNvSpPr>
            <a:spLocks noGrp="1"/>
          </p:cNvSpPr>
          <p:nvPr>
            <p:ph type="sldNum" sz="quarter" idx="12"/>
          </p:nvPr>
        </p:nvSpPr>
        <p:spPr/>
        <p:txBody>
          <a:bodyPr/>
          <a:lstStyle/>
          <a:p>
            <a:fld id="{D4D2B188-1D62-4FCA-8363-938AD4629BBB}" type="slidenum">
              <a:rPr lang="en-US" smtClean="0"/>
              <a:pPr/>
              <a:t>23</a:t>
            </a:fld>
            <a:endParaRPr lang="en-US"/>
          </a:p>
        </p:txBody>
      </p:sp>
    </p:spTree>
    <p:extLst>
      <p:ext uri="{BB962C8B-B14F-4D97-AF65-F5344CB8AC3E}">
        <p14:creationId xmlns:p14="http://schemas.microsoft.com/office/powerpoint/2010/main" val="2566895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250"/>
                                        <p:tgtEl>
                                          <p:spTgt spid="54"/>
                                        </p:tgtEl>
                                      </p:cBhvr>
                                    </p:animEffect>
                                  </p:childTnLst>
                                </p:cTn>
                              </p:par>
                            </p:childTnLst>
                          </p:cTn>
                        </p:par>
                        <p:par>
                          <p:cTn id="8" fill="hold">
                            <p:stCondLst>
                              <p:cond delay="25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250"/>
                                        <p:tgtEl>
                                          <p:spTgt spid="55"/>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250"/>
                                        <p:tgtEl>
                                          <p:spTgt spid="5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mph" presetSubtype="2" fill="hold" nodeType="clickEffect">
                                  <p:stCondLst>
                                    <p:cond delay="0"/>
                                  </p:stCondLst>
                                  <p:childTnLst>
                                    <p:animClr clrSpc="rgb" dir="cw">
                                      <p:cBhvr>
                                        <p:cTn id="19" dur="10" fill="hold"/>
                                        <p:tgtEl>
                                          <p:spTgt spid="54"/>
                                        </p:tgtEl>
                                        <p:attrNameLst>
                                          <p:attrName>fillcolor</p:attrName>
                                        </p:attrNameLst>
                                      </p:cBhvr>
                                      <p:to>
                                        <a:srgbClr val="FFD965"/>
                                      </p:to>
                                    </p:animClr>
                                    <p:set>
                                      <p:cBhvr>
                                        <p:cTn id="20" dur="10" fill="hold"/>
                                        <p:tgtEl>
                                          <p:spTgt spid="54"/>
                                        </p:tgtEl>
                                        <p:attrNameLst>
                                          <p:attrName>fill.type</p:attrName>
                                        </p:attrNameLst>
                                      </p:cBhvr>
                                      <p:to>
                                        <p:strVal val="solid"/>
                                      </p:to>
                                    </p:set>
                                    <p:set>
                                      <p:cBhvr>
                                        <p:cTn id="21" dur="10" fill="hold"/>
                                        <p:tgtEl>
                                          <p:spTgt spid="54"/>
                                        </p:tgtEl>
                                        <p:attrNameLst>
                                          <p:attrName>fill.on</p:attrName>
                                        </p:attrNameLst>
                                      </p:cBhvr>
                                      <p:to>
                                        <p:strVal val="true"/>
                                      </p:to>
                                    </p:set>
                                  </p:childTnLst>
                                </p:cTn>
                              </p:par>
                              <p:par>
                                <p:cTn id="22" presetID="1" presetClass="entr" presetSubtype="0" fill="hold" nodeType="withEffect">
                                  <p:stCondLst>
                                    <p:cond delay="250"/>
                                  </p:stCondLst>
                                  <p:childTnLst>
                                    <p:set>
                                      <p:cBhvr>
                                        <p:cTn id="23" dur="1" fill="hold">
                                          <p:stCondLst>
                                            <p:cond delay="0"/>
                                          </p:stCondLst>
                                        </p:cTn>
                                        <p:tgtEl>
                                          <p:spTgt spid="37"/>
                                        </p:tgtEl>
                                        <p:attrNameLst>
                                          <p:attrName>style.visibility</p:attrName>
                                        </p:attrNameLst>
                                      </p:cBhvr>
                                      <p:to>
                                        <p:strVal val="visible"/>
                                      </p:to>
                                    </p:set>
                                  </p:childTnLst>
                                </p:cTn>
                              </p:par>
                              <p:par>
                                <p:cTn id="24" presetID="1" presetClass="entr" presetSubtype="0" fill="hold" nodeType="withEffect">
                                  <p:stCondLst>
                                    <p:cond delay="250"/>
                                  </p:stCondLst>
                                  <p:childTnLst>
                                    <p:set>
                                      <p:cBhvr>
                                        <p:cTn id="25" dur="1" fill="hold">
                                          <p:stCondLst>
                                            <p:cond delay="0"/>
                                          </p:stCondLst>
                                        </p:cTn>
                                        <p:tgtEl>
                                          <p:spTgt spid="45"/>
                                        </p:tgtEl>
                                        <p:attrNameLst>
                                          <p:attrName>style.visibility</p:attrName>
                                        </p:attrNameLst>
                                      </p:cBhvr>
                                      <p:to>
                                        <p:strVal val="visible"/>
                                      </p:to>
                                    </p:set>
                                  </p:childTnLst>
                                </p:cTn>
                              </p:par>
                              <p:par>
                                <p:cTn id="26" presetID="1" presetClass="entr" presetSubtype="0" fill="hold" grpId="0" nodeType="withEffect">
                                  <p:stCondLst>
                                    <p:cond delay="250"/>
                                  </p:stCondLst>
                                  <p:childTnLst>
                                    <p:set>
                                      <p:cBhvr>
                                        <p:cTn id="27" dur="1" fill="hold">
                                          <p:stCondLst>
                                            <p:cond delay="0"/>
                                          </p:stCondLst>
                                        </p:cTn>
                                        <p:tgtEl>
                                          <p:spTgt spid="46"/>
                                        </p:tgtEl>
                                        <p:attrNameLst>
                                          <p:attrName>style.visibility</p:attrName>
                                        </p:attrNameLst>
                                      </p:cBhvr>
                                      <p:to>
                                        <p:strVal val="visible"/>
                                      </p:to>
                                    </p:set>
                                  </p:childTnLst>
                                </p:cTn>
                              </p:par>
                              <p:par>
                                <p:cTn id="28" presetID="1" presetClass="entr" presetSubtype="0" fill="hold" nodeType="withEffect">
                                  <p:stCondLst>
                                    <p:cond delay="250"/>
                                  </p:stCondLst>
                                  <p:childTnLst>
                                    <p:set>
                                      <p:cBhvr>
                                        <p:cTn id="29" dur="1" fill="hold">
                                          <p:stCondLst>
                                            <p:cond delay="0"/>
                                          </p:stCondLst>
                                        </p:cTn>
                                        <p:tgtEl>
                                          <p:spTgt spid="50"/>
                                        </p:tgtEl>
                                        <p:attrNameLst>
                                          <p:attrName>style.visibility</p:attrName>
                                        </p:attrNameLst>
                                      </p:cBhvr>
                                      <p:to>
                                        <p:strVal val="visible"/>
                                      </p:to>
                                    </p:set>
                                  </p:childTnLst>
                                </p:cTn>
                              </p:par>
                              <p:par>
                                <p:cTn id="30" presetID="1" presetClass="entr" presetSubtype="0" fill="hold" grpId="0" nodeType="withEffect">
                                  <p:stCondLst>
                                    <p:cond delay="250"/>
                                  </p:stCondLst>
                                  <p:childTnLst>
                                    <p:set>
                                      <p:cBhvr>
                                        <p:cTn id="31" dur="1" fill="hold">
                                          <p:stCondLst>
                                            <p:cond delay="0"/>
                                          </p:stCondLst>
                                        </p:cTn>
                                        <p:tgtEl>
                                          <p:spTgt spid="57"/>
                                        </p:tgtEl>
                                        <p:attrNameLst>
                                          <p:attrName>style.visibility</p:attrName>
                                        </p:attrNameLst>
                                      </p:cBhvr>
                                      <p:to>
                                        <p:strVal val="visible"/>
                                      </p:to>
                                    </p:set>
                                  </p:childTnLst>
                                </p:cTn>
                              </p:par>
                              <p:par>
                                <p:cTn id="32" presetID="1" presetClass="entr" presetSubtype="0" fill="hold" grpId="0" nodeType="withEffect">
                                  <p:stCondLst>
                                    <p:cond delay="250"/>
                                  </p:stCondLst>
                                  <p:childTnLst>
                                    <p:set>
                                      <p:cBhvr>
                                        <p:cTn id="33" dur="1" fill="hold">
                                          <p:stCondLst>
                                            <p:cond delay="0"/>
                                          </p:stCondLst>
                                        </p:cTn>
                                        <p:tgtEl>
                                          <p:spTgt spid="59"/>
                                        </p:tgtEl>
                                        <p:attrNameLst>
                                          <p:attrName>style.visibility</p:attrName>
                                        </p:attrNameLst>
                                      </p:cBhvr>
                                      <p:to>
                                        <p:strVal val="visible"/>
                                      </p:to>
                                    </p:set>
                                  </p:childTnLst>
                                </p:cTn>
                              </p:par>
                              <p:par>
                                <p:cTn id="34" presetID="1" presetClass="entr" presetSubtype="0" fill="hold" grpId="0" nodeType="withEffect">
                                  <p:stCondLst>
                                    <p:cond delay="250"/>
                                  </p:stCondLst>
                                  <p:childTnLst>
                                    <p:set>
                                      <p:cBhvr>
                                        <p:cTn id="35" dur="1" fill="hold">
                                          <p:stCondLst>
                                            <p:cond delay="0"/>
                                          </p:stCondLst>
                                        </p:cTn>
                                        <p:tgtEl>
                                          <p:spTgt spid="61"/>
                                        </p:tgtEl>
                                        <p:attrNameLst>
                                          <p:attrName>style.visibility</p:attrName>
                                        </p:attrNameLst>
                                      </p:cBhvr>
                                      <p:to>
                                        <p:strVal val="visible"/>
                                      </p:to>
                                    </p:set>
                                  </p:childTnLst>
                                </p:cTn>
                              </p:par>
                              <p:par>
                                <p:cTn id="36" presetID="1" presetClass="entr" presetSubtype="0" fill="hold" grpId="0" nodeType="withEffect">
                                  <p:stCondLst>
                                    <p:cond delay="250"/>
                                  </p:stCondLst>
                                  <p:childTnLst>
                                    <p:set>
                                      <p:cBhvr>
                                        <p:cTn id="37" dur="1" fill="hold">
                                          <p:stCondLst>
                                            <p:cond delay="0"/>
                                          </p:stCondLst>
                                        </p:cTn>
                                        <p:tgtEl>
                                          <p:spTgt spid="62"/>
                                        </p:tgtEl>
                                        <p:attrNameLst>
                                          <p:attrName>style.visibility</p:attrName>
                                        </p:attrNameLst>
                                      </p:cBhvr>
                                      <p:to>
                                        <p:strVal val="visible"/>
                                      </p:to>
                                    </p:set>
                                  </p:childTnLst>
                                </p:cTn>
                              </p:par>
                              <p:par>
                                <p:cTn id="38" presetID="1" presetClass="entr" presetSubtype="0" fill="hold" nodeType="withEffect">
                                  <p:stCondLst>
                                    <p:cond delay="250"/>
                                  </p:stCondLst>
                                  <p:childTnLst>
                                    <p:set>
                                      <p:cBhvr>
                                        <p:cTn id="39" dur="1" fill="hold">
                                          <p:stCondLst>
                                            <p:cond delay="0"/>
                                          </p:stCondLst>
                                        </p:cTn>
                                        <p:tgtEl>
                                          <p:spTgt spid="63"/>
                                        </p:tgtEl>
                                        <p:attrNameLst>
                                          <p:attrName>style.visibility</p:attrName>
                                        </p:attrNameLst>
                                      </p:cBhvr>
                                      <p:to>
                                        <p:strVal val="visible"/>
                                      </p:to>
                                    </p:set>
                                  </p:childTnLst>
                                </p:cTn>
                              </p:par>
                              <p:par>
                                <p:cTn id="40" presetID="1" presetClass="entr" presetSubtype="0" fill="hold" grpId="0" nodeType="withEffect">
                                  <p:stCondLst>
                                    <p:cond delay="250"/>
                                  </p:stCondLst>
                                  <p:childTnLst>
                                    <p:set>
                                      <p:cBhvr>
                                        <p:cTn id="41" dur="1" fill="hold">
                                          <p:stCondLst>
                                            <p:cond delay="0"/>
                                          </p:stCondLst>
                                        </p:cTn>
                                        <p:tgtEl>
                                          <p:spTgt spid="64"/>
                                        </p:tgtEl>
                                        <p:attrNameLst>
                                          <p:attrName>style.visibility</p:attrName>
                                        </p:attrNameLst>
                                      </p:cBhvr>
                                      <p:to>
                                        <p:strVal val="visible"/>
                                      </p:to>
                                    </p:set>
                                  </p:childTnLst>
                                </p:cTn>
                              </p:par>
                              <p:par>
                                <p:cTn id="42" presetID="1" presetClass="entr" presetSubtype="0" fill="hold" grpId="0" nodeType="withEffect">
                                  <p:stCondLst>
                                    <p:cond delay="250"/>
                                  </p:stCondLst>
                                  <p:childTnLst>
                                    <p:set>
                                      <p:cBhvr>
                                        <p:cTn id="43" dur="1" fill="hold">
                                          <p:stCondLst>
                                            <p:cond delay="0"/>
                                          </p:stCondLst>
                                        </p:cTn>
                                        <p:tgtEl>
                                          <p:spTgt spid="6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5"/>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40"/>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4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48"/>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32"/>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3" presetClass="emph" presetSubtype="2" fill="hold" grpId="1" nodeType="clickEffect">
                                  <p:stCondLst>
                                    <p:cond delay="0"/>
                                  </p:stCondLst>
                                  <p:childTnLst>
                                    <p:animClr clrSpc="rgb" dir="cw">
                                      <p:cBhvr override="childStyle">
                                        <p:cTn id="75" dur="10" fill="hold"/>
                                        <p:tgtEl>
                                          <p:spTgt spid="36"/>
                                        </p:tgtEl>
                                        <p:attrNameLst>
                                          <p:attrName>style.color</p:attrName>
                                        </p:attrNameLst>
                                      </p:cBhvr>
                                      <p:to>
                                        <a:srgbClr val="FF0000"/>
                                      </p:to>
                                    </p:animClr>
                                  </p:childTnLst>
                                </p:cTn>
                              </p:par>
                              <p:par>
                                <p:cTn id="76" presetID="3" presetClass="emph" presetSubtype="2" fill="hold" grpId="1" nodeType="withEffect">
                                  <p:stCondLst>
                                    <p:cond delay="0"/>
                                  </p:stCondLst>
                                  <p:childTnLst>
                                    <p:animClr clrSpc="rgb" dir="cw">
                                      <p:cBhvr override="childStyle">
                                        <p:cTn id="77" dur="10" fill="hold"/>
                                        <p:tgtEl>
                                          <p:spTgt spid="58"/>
                                        </p:tgtEl>
                                        <p:attrNameLst>
                                          <p:attrName>style.color</p:attrName>
                                        </p:attrNameLst>
                                      </p:cBhvr>
                                      <p:to>
                                        <a:srgbClr val="FF0000"/>
                                      </p:to>
                                    </p:animClr>
                                  </p:childTnLst>
                                </p:cTn>
                              </p:par>
                              <p:par>
                                <p:cTn id="78" presetID="7" presetClass="emph" presetSubtype="2" fill="hold" nodeType="withEffect">
                                  <p:stCondLst>
                                    <p:cond delay="0"/>
                                  </p:stCondLst>
                                  <p:childTnLst>
                                    <p:animClr clrSpc="rgb" dir="cw">
                                      <p:cBhvr>
                                        <p:cTn id="79" dur="10" fill="hold"/>
                                        <p:tgtEl>
                                          <p:spTgt spid="25"/>
                                        </p:tgtEl>
                                        <p:attrNameLst>
                                          <p:attrName>stroke.color</p:attrName>
                                        </p:attrNameLst>
                                      </p:cBhvr>
                                      <p:to>
                                        <a:srgbClr val="FF0000"/>
                                      </p:to>
                                    </p:animClr>
                                    <p:set>
                                      <p:cBhvr>
                                        <p:cTn id="80" dur="10" fill="hold"/>
                                        <p:tgtEl>
                                          <p:spTgt spid="25"/>
                                        </p:tgtEl>
                                        <p:attrNameLst>
                                          <p:attrName>stroke.on</p:attrName>
                                        </p:attrNameLst>
                                      </p:cBhvr>
                                      <p:to>
                                        <p:strVal val="true"/>
                                      </p:to>
                                    </p:set>
                                  </p:childTnLst>
                                </p:cTn>
                              </p:par>
                              <p:par>
                                <p:cTn id="81" presetID="7" presetClass="emph" presetSubtype="2" fill="hold" nodeType="withEffect">
                                  <p:stCondLst>
                                    <p:cond delay="0"/>
                                  </p:stCondLst>
                                  <p:childTnLst>
                                    <p:animClr clrSpc="rgb" dir="cw">
                                      <p:cBhvr>
                                        <p:cTn id="82" dur="10" fill="hold"/>
                                        <p:tgtEl>
                                          <p:spTgt spid="40"/>
                                        </p:tgtEl>
                                        <p:attrNameLst>
                                          <p:attrName>stroke.color</p:attrName>
                                        </p:attrNameLst>
                                      </p:cBhvr>
                                      <p:to>
                                        <a:srgbClr val="FF0000"/>
                                      </p:to>
                                    </p:animClr>
                                    <p:set>
                                      <p:cBhvr>
                                        <p:cTn id="83" dur="10" fill="hold"/>
                                        <p:tgtEl>
                                          <p:spTgt spid="40"/>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8" grpId="1"/>
      <p:bldP spid="48" grpId="0" animBg="1"/>
      <p:bldP spid="36" grpId="0" animBg="1"/>
      <p:bldP spid="36" grpId="1" animBg="1"/>
      <p:bldP spid="35" grpId="0" animBg="1"/>
      <p:bldP spid="41" grpId="0"/>
      <p:bldP spid="46" grpId="0" animBg="1"/>
      <p:bldP spid="54" grpId="0" animBg="1"/>
      <p:bldP spid="55" grpId="0" animBg="1"/>
      <p:bldP spid="56" grpId="0" animBg="1"/>
      <p:bldP spid="57" grpId="0" animBg="1"/>
      <p:bldP spid="59" grpId="0" animBg="1"/>
      <p:bldP spid="61" grpId="0" animBg="1"/>
      <p:bldP spid="62" grpId="0" animBg="1"/>
      <p:bldP spid="65" grpId="0" animBg="1"/>
      <p:bldP spid="31" grpId="0"/>
      <p:bldP spid="6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l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66800"/>
            <a:ext cx="5797295" cy="3931447"/>
          </a:xfrm>
          <a:prstGeom prst="rect">
            <a:avLst/>
          </a:prstGeom>
        </p:spPr>
      </p:pic>
      <p:pic>
        <p:nvPicPr>
          <p:cNvPr id="19" name="D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66800"/>
            <a:ext cx="5797295" cy="3931446"/>
          </a:xfrm>
          <a:prstGeom prst="rect">
            <a:avLst/>
          </a:prstGeom>
        </p:spPr>
      </p:pic>
      <p:sp>
        <p:nvSpPr>
          <p:cNvPr id="7" name="Disclaimer"/>
          <p:cNvSpPr txBox="1"/>
          <p:nvPr/>
        </p:nvSpPr>
        <p:spPr>
          <a:xfrm>
            <a:off x="685800" y="5032892"/>
            <a:ext cx="8077200" cy="758308"/>
          </a:xfrm>
          <a:prstGeom prst="rect">
            <a:avLst/>
          </a:prstGeom>
          <a:noFill/>
        </p:spPr>
        <p:txBody>
          <a:bodyPr wrap="square" rtlCol="0" anchor="ctr">
            <a:noAutofit/>
          </a:bodyPr>
          <a:lstStyle/>
          <a:p>
            <a:pPr algn="ctr"/>
            <a:r>
              <a:rPr lang="en-US" sz="2400" i="1" dirty="0" smtClean="0">
                <a:solidFill>
                  <a:schemeClr val="bg2">
                    <a:lumMod val="50000"/>
                  </a:schemeClr>
                </a:solidFill>
                <a:latin typeface="+mj-lt"/>
              </a:rPr>
              <a:t>Note: For three modules with the most errors (only first bank)</a:t>
            </a:r>
          </a:p>
        </p:txBody>
      </p:sp>
      <p:sp>
        <p:nvSpPr>
          <p:cNvPr id="9" name="NotAllowed"/>
          <p:cNvSpPr/>
          <p:nvPr/>
        </p:nvSpPr>
        <p:spPr>
          <a:xfrm>
            <a:off x="2381251" y="1447800"/>
            <a:ext cx="493712" cy="2905125"/>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smtClean="0">
                <a:solidFill>
                  <a:schemeClr val="bg1"/>
                </a:solidFill>
                <a:latin typeface="+mj-lt"/>
              </a:rPr>
              <a:t>Not Allowed</a:t>
            </a:r>
            <a:endParaRPr lang="en-US" sz="2400" b="1" dirty="0">
              <a:solidFill>
                <a:schemeClr val="bg1"/>
              </a:solidFill>
              <a:latin typeface="+mj-lt"/>
            </a:endParaRPr>
          </a:p>
        </p:txBody>
      </p:sp>
      <p:sp>
        <p:nvSpPr>
          <p:cNvPr id="29" name="Punchline"/>
          <p:cNvSpPr txBox="1"/>
          <p:nvPr/>
        </p:nvSpPr>
        <p:spPr>
          <a:xfrm>
            <a:off x="530003" y="5610166"/>
            <a:ext cx="8077200" cy="758308"/>
          </a:xfrm>
          <a:prstGeom prst="rect">
            <a:avLst/>
          </a:prstGeom>
          <a:noFill/>
        </p:spPr>
        <p:txBody>
          <a:bodyPr wrap="square" rtlCol="0" anchor="ctr">
            <a:noAutofit/>
          </a:bodyPr>
          <a:lstStyle/>
          <a:p>
            <a:pPr algn="ctr"/>
            <a:r>
              <a:rPr lang="en-US" sz="3600" i="1" dirty="0" smtClean="0">
                <a:solidFill>
                  <a:srgbClr val="FF0000"/>
                </a:solidFill>
                <a:latin typeface="+mj-lt"/>
              </a:rPr>
              <a:t>Less frequent accesses </a:t>
            </a:r>
            <a:r>
              <a:rPr lang="en-US" sz="3200" i="1" dirty="0" smtClean="0">
                <a:solidFill>
                  <a:srgbClr val="FF0000"/>
                </a:solidFill>
                <a:latin typeface="+mj-lt"/>
                <a:sym typeface="Wingdings" panose="05000000000000000000" pitchFamily="2" charset="2"/>
              </a:rPr>
              <a:t></a:t>
            </a:r>
            <a:r>
              <a:rPr lang="en-US" sz="3600" i="1" dirty="0" smtClean="0">
                <a:solidFill>
                  <a:srgbClr val="FF0000"/>
                </a:solidFill>
                <a:latin typeface="+mj-lt"/>
                <a:sym typeface="Wingdings" panose="05000000000000000000" pitchFamily="2" charset="2"/>
              </a:rPr>
              <a:t> Fewer errors</a:t>
            </a:r>
            <a:endParaRPr lang="en-US" sz="3600" i="1" dirty="0">
              <a:solidFill>
                <a:srgbClr val="FF0000"/>
              </a:solidFill>
              <a:latin typeface="+mj-lt"/>
            </a:endParaRPr>
          </a:p>
        </p:txBody>
      </p:sp>
      <p:cxnSp>
        <p:nvCxnSpPr>
          <p:cNvPr id="12" name="55nsBorder"/>
          <p:cNvCxnSpPr/>
          <p:nvPr/>
        </p:nvCxnSpPr>
        <p:spPr>
          <a:xfrm flipV="1">
            <a:off x="2919795" y="1447800"/>
            <a:ext cx="0" cy="2905126"/>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55ns"/>
          <p:cNvSpPr/>
          <p:nvPr/>
        </p:nvSpPr>
        <p:spPr>
          <a:xfrm rot="16200000">
            <a:off x="2154427" y="3345656"/>
            <a:ext cx="1533527" cy="481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nSpc>
                <a:spcPct val="80000"/>
              </a:lnSpc>
            </a:pPr>
            <a:r>
              <a:rPr lang="en-US" sz="2800" dirty="0" smtClean="0">
                <a:solidFill>
                  <a:srgbClr val="FF0000"/>
                </a:solidFill>
                <a:latin typeface="Cambria Math" panose="02040503050406030204" pitchFamily="18" charset="0"/>
                <a:ea typeface="Cambria Math" panose="02040503050406030204" pitchFamily="18" charset="0"/>
                <a:cs typeface="Courier New" panose="02070309020205020404" pitchFamily="49" charset="0"/>
              </a:rPr>
              <a:t>      55ns</a:t>
            </a:r>
          </a:p>
        </p:txBody>
      </p:sp>
      <p:sp>
        <p:nvSpPr>
          <p:cNvPr id="4" name="Zero"/>
          <p:cNvSpPr/>
          <p:nvPr/>
        </p:nvSpPr>
        <p:spPr>
          <a:xfrm>
            <a:off x="7193280" y="4223502"/>
            <a:ext cx="228600" cy="24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ero"/>
          <p:cNvSpPr/>
          <p:nvPr/>
        </p:nvSpPr>
        <p:spPr>
          <a:xfrm>
            <a:off x="4770120" y="4223502"/>
            <a:ext cx="228600" cy="24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Zero"/>
          <p:cNvSpPr/>
          <p:nvPr/>
        </p:nvSpPr>
        <p:spPr>
          <a:xfrm>
            <a:off x="6695440" y="4223502"/>
            <a:ext cx="228600" cy="24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500nsLine"/>
          <p:cNvCxnSpPr/>
          <p:nvPr/>
        </p:nvCxnSpPr>
        <p:spPr>
          <a:xfrm flipV="1">
            <a:off x="7309518" y="1447800"/>
            <a:ext cx="0" cy="2905126"/>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500ns"/>
          <p:cNvSpPr/>
          <p:nvPr/>
        </p:nvSpPr>
        <p:spPr>
          <a:xfrm rot="16200000">
            <a:off x="6086951" y="2888457"/>
            <a:ext cx="2447925" cy="481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nSpc>
                <a:spcPct val="80000"/>
              </a:lnSpc>
            </a:pPr>
            <a:r>
              <a:rPr lang="en-US" sz="2800" dirty="0" smtClean="0">
                <a:solidFill>
                  <a:srgbClr val="FF0000"/>
                </a:solidFill>
                <a:latin typeface="Cambria Math" panose="02040503050406030204" pitchFamily="18" charset="0"/>
                <a:ea typeface="Cambria Math" panose="02040503050406030204" pitchFamily="18" charset="0"/>
                <a:cs typeface="Courier New" panose="02070309020205020404" pitchFamily="49" charset="0"/>
              </a:rPr>
              <a:t>      500ns</a:t>
            </a:r>
          </a:p>
        </p:txBody>
      </p:sp>
      <p:sp>
        <p:nvSpPr>
          <p:cNvPr id="6" name="Slide Number Placeholder 5"/>
          <p:cNvSpPr>
            <a:spLocks noGrp="1"/>
          </p:cNvSpPr>
          <p:nvPr>
            <p:ph type="sldNum" sz="quarter" idx="12"/>
          </p:nvPr>
        </p:nvSpPr>
        <p:spPr/>
        <p:txBody>
          <a:bodyPr/>
          <a:lstStyle/>
          <a:p>
            <a:fld id="{D4D2B188-1D62-4FCA-8363-938AD4629BBB}" type="slidenum">
              <a:rPr lang="en-US" smtClean="0"/>
              <a:pPr/>
              <a:t>24</a:t>
            </a:fld>
            <a:endParaRPr lang="en-US"/>
          </a:p>
        </p:txBody>
      </p:sp>
      <p:sp>
        <p:nvSpPr>
          <p:cNvPr id="2" name="Title 1"/>
          <p:cNvSpPr>
            <a:spLocks noGrp="1"/>
          </p:cNvSpPr>
          <p:nvPr>
            <p:ph type="title"/>
          </p:nvPr>
        </p:nvSpPr>
        <p:spPr/>
        <p:txBody>
          <a:bodyPr/>
          <a:lstStyle/>
          <a:p>
            <a:r>
              <a:rPr lang="en-US" sz="4000" dirty="0"/>
              <a:t>❶</a:t>
            </a:r>
            <a:r>
              <a:rPr lang="en-US" sz="4000" dirty="0" smtClean="0"/>
              <a:t> </a:t>
            </a:r>
            <a:r>
              <a:rPr lang="en-US" dirty="0" smtClean="0"/>
              <a:t>Access-Interval (Aggressor)</a:t>
            </a:r>
            <a:endParaRPr lang="en-US" dirty="0"/>
          </a:p>
        </p:txBody>
      </p:sp>
    </p:spTree>
    <p:extLst>
      <p:ext uri="{BB962C8B-B14F-4D97-AF65-F5344CB8AC3E}">
        <p14:creationId xmlns:p14="http://schemas.microsoft.com/office/powerpoint/2010/main" val="24515020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p:bldP spid="10" grpId="0"/>
      <p:bldP spid="4" grpId="0" animBg="1"/>
      <p:bldP spid="17" grpId="0" animBg="1"/>
      <p:bldP spid="18"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a:t>Sensitivity </a:t>
            </a:r>
            <a:r>
              <a:rPr lang="en-US" dirty="0" smtClean="0"/>
              <a:t>Studies</a:t>
            </a:r>
            <a:endParaRPr lang="en-US" dirty="0"/>
          </a:p>
        </p:txBody>
      </p:sp>
      <p:cxnSp>
        <p:nvCxnSpPr>
          <p:cNvPr id="25" name="Straight Arrow Connector 24"/>
          <p:cNvCxnSpPr>
            <a:stCxn id="36" idx="3"/>
          </p:cNvCxnSpPr>
          <p:nvPr/>
        </p:nvCxnSpPr>
        <p:spPr>
          <a:xfrm>
            <a:off x="3581400" y="4188776"/>
            <a:ext cx="3048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1"/>
          </p:cNvCxnSpPr>
          <p:nvPr/>
        </p:nvCxnSpPr>
        <p:spPr>
          <a:xfrm flipH="1">
            <a:off x="2895600" y="4188776"/>
            <a:ext cx="3048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8" idx="3"/>
          </p:cNvCxnSpPr>
          <p:nvPr/>
        </p:nvCxnSpPr>
        <p:spPr>
          <a:xfrm>
            <a:off x="4648200" y="4800600"/>
            <a:ext cx="1371600" cy="0"/>
          </a:xfrm>
          <a:prstGeom prst="straightConnector1">
            <a:avLst/>
          </a:prstGeom>
          <a:ln w="38100" cap="rnd">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1"/>
          </p:cNvCxnSpPr>
          <p:nvPr/>
        </p:nvCxnSpPr>
        <p:spPr>
          <a:xfrm flipH="1">
            <a:off x="2895600" y="4800600"/>
            <a:ext cx="1371600" cy="0"/>
          </a:xfrm>
          <a:prstGeom prst="straightConnector1">
            <a:avLst/>
          </a:prstGeom>
          <a:ln w="38100" cap="rnd">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67Text"/>
          <p:cNvSpPr txBox="1"/>
          <p:nvPr/>
        </p:nvSpPr>
        <p:spPr>
          <a:xfrm>
            <a:off x="3962400" y="3883976"/>
            <a:ext cx="4648200" cy="614045"/>
          </a:xfrm>
          <a:prstGeom prst="rect">
            <a:avLst/>
          </a:prstGeom>
          <a:noFill/>
        </p:spPr>
        <p:txBody>
          <a:bodyPr wrap="square" rtlCol="0" anchor="ctr">
            <a:noAutofit/>
          </a:bodyPr>
          <a:lstStyle/>
          <a:p>
            <a:r>
              <a:rPr lang="en-US" sz="3200" b="1" dirty="0" smtClean="0">
                <a:latin typeface="+mj-lt"/>
              </a:rPr>
              <a:t>Access-Interval: </a:t>
            </a:r>
            <a:r>
              <a:rPr lang="en-US" sz="3000" dirty="0" smtClean="0">
                <a:latin typeface="Cambria Math" panose="02040503050406030204" pitchFamily="18" charset="0"/>
                <a:ea typeface="Cambria Math" panose="02040503050406030204" pitchFamily="18" charset="0"/>
              </a:rPr>
              <a:t>55–500ns</a:t>
            </a:r>
          </a:p>
        </p:txBody>
      </p:sp>
      <p:sp>
        <p:nvSpPr>
          <p:cNvPr id="48" name="67Text"/>
          <p:cNvSpPr txBox="1"/>
          <p:nvPr/>
        </p:nvSpPr>
        <p:spPr>
          <a:xfrm>
            <a:off x="4267200" y="4572000"/>
            <a:ext cx="381000" cy="457200"/>
          </a:xfrm>
          <a:prstGeom prst="rect">
            <a:avLst/>
          </a:prstGeom>
          <a:solidFill>
            <a:schemeClr val="bg1"/>
          </a:solidFill>
        </p:spPr>
        <p:txBody>
          <a:bodyPr wrap="square" rtlCol="0" anchor="ctr">
            <a:noAutofit/>
          </a:bodyPr>
          <a:lstStyle/>
          <a:p>
            <a:pPr algn="ctr"/>
            <a:r>
              <a:rPr lang="en-US" sz="2800" dirty="0">
                <a:solidFill>
                  <a:srgbClr val="FF0000"/>
                </a:solidFill>
                <a:latin typeface="+mj-lt"/>
              </a:rPr>
              <a:t>❷</a:t>
            </a:r>
            <a:endParaRPr lang="en-US" sz="2800" dirty="0" smtClean="0">
              <a:solidFill>
                <a:srgbClr val="FF0000"/>
              </a:solidFill>
              <a:latin typeface="+mj-lt"/>
            </a:endParaRPr>
          </a:p>
        </p:txBody>
      </p:sp>
      <p:sp>
        <p:nvSpPr>
          <p:cNvPr id="36" name="67Text"/>
          <p:cNvSpPr txBox="1"/>
          <p:nvPr/>
        </p:nvSpPr>
        <p:spPr>
          <a:xfrm>
            <a:off x="3200400" y="3960176"/>
            <a:ext cx="381000" cy="457200"/>
          </a:xfrm>
          <a:prstGeom prst="rect">
            <a:avLst/>
          </a:prstGeom>
          <a:solidFill>
            <a:schemeClr val="bg1"/>
          </a:solidFill>
        </p:spPr>
        <p:txBody>
          <a:bodyPr wrap="square" rtlCol="0" anchor="ctr">
            <a:noAutofit/>
          </a:bodyPr>
          <a:lstStyle/>
          <a:p>
            <a:pPr algn="ctr"/>
            <a:r>
              <a:rPr lang="en-US" sz="2800" dirty="0" smtClean="0">
                <a:latin typeface="+mj-lt"/>
              </a:rPr>
              <a:t>❶</a:t>
            </a:r>
          </a:p>
        </p:txBody>
      </p:sp>
      <p:sp>
        <p:nvSpPr>
          <p:cNvPr id="35" name="67Text"/>
          <p:cNvSpPr txBox="1"/>
          <p:nvPr/>
        </p:nvSpPr>
        <p:spPr>
          <a:xfrm>
            <a:off x="1676400" y="5786757"/>
            <a:ext cx="381000" cy="457200"/>
          </a:xfrm>
          <a:prstGeom prst="rect">
            <a:avLst/>
          </a:prstGeom>
          <a:solidFill>
            <a:schemeClr val="bg1"/>
          </a:solidFill>
        </p:spPr>
        <p:txBody>
          <a:bodyPr wrap="square" rtlCol="0" anchor="ctr">
            <a:noAutofit/>
          </a:bodyPr>
          <a:lstStyle/>
          <a:p>
            <a:pPr algn="ctr"/>
            <a:r>
              <a:rPr lang="en-US" sz="2800" dirty="0" smtClean="0">
                <a:latin typeface="+mj-lt"/>
              </a:rPr>
              <a:t>❸</a:t>
            </a:r>
          </a:p>
        </p:txBody>
      </p:sp>
      <p:sp>
        <p:nvSpPr>
          <p:cNvPr id="41" name="67Text"/>
          <p:cNvSpPr txBox="1"/>
          <p:nvPr/>
        </p:nvSpPr>
        <p:spPr>
          <a:xfrm>
            <a:off x="2133600" y="5710555"/>
            <a:ext cx="5638800" cy="614045"/>
          </a:xfrm>
          <a:prstGeom prst="rect">
            <a:avLst/>
          </a:prstGeom>
          <a:noFill/>
        </p:spPr>
        <p:txBody>
          <a:bodyPr wrap="square" rtlCol="0" anchor="ctr">
            <a:noAutofit/>
          </a:bodyPr>
          <a:lstStyle/>
          <a:p>
            <a:r>
              <a:rPr lang="en-US" sz="3200" b="1" dirty="0" smtClean="0">
                <a:latin typeface="+mj-lt"/>
              </a:rPr>
              <a:t>Data-Pattern: </a:t>
            </a:r>
            <a:r>
              <a:rPr lang="en-US" sz="3000" dirty="0">
                <a:latin typeface="Cambria Math" panose="02040503050406030204" pitchFamily="18" charset="0"/>
                <a:ea typeface="Cambria Math" panose="02040503050406030204" pitchFamily="18" charset="0"/>
              </a:rPr>
              <a:t>a</a:t>
            </a:r>
            <a:r>
              <a:rPr lang="en-US" sz="3000" dirty="0" smtClean="0">
                <a:latin typeface="Cambria Math" panose="02040503050406030204" pitchFamily="18" charset="0"/>
                <a:ea typeface="Cambria Math" panose="02040503050406030204" pitchFamily="18" charset="0"/>
              </a:rPr>
              <a:t>ll ‘1’s, all ‘0’s, etc.</a:t>
            </a:r>
          </a:p>
        </p:txBody>
      </p:sp>
      <p:cxnSp>
        <p:nvCxnSpPr>
          <p:cNvPr id="37" name="Straight Connector 36"/>
          <p:cNvCxnSpPr>
            <a:endCxn id="46" idx="3"/>
          </p:cNvCxnSpPr>
          <p:nvPr/>
        </p:nvCxnSpPr>
        <p:spPr>
          <a:xfrm>
            <a:off x="3352800" y="1752600"/>
            <a:ext cx="4724400" cy="1371600"/>
          </a:xfrm>
          <a:prstGeom prst="line">
            <a:avLst/>
          </a:prstGeom>
          <a:ln w="5715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6" idx="1"/>
          </p:cNvCxnSpPr>
          <p:nvPr/>
        </p:nvCxnSpPr>
        <p:spPr>
          <a:xfrm flipH="1">
            <a:off x="762000" y="1598930"/>
            <a:ext cx="2590800" cy="1525270"/>
          </a:xfrm>
          <a:prstGeom prst="line">
            <a:avLst/>
          </a:prstGeom>
          <a:ln w="5715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62000" y="2514600"/>
            <a:ext cx="7315200" cy="1219200"/>
          </a:xfrm>
          <a:prstGeom prst="roundRect">
            <a:avLst/>
          </a:prstGeom>
          <a:solidFill>
            <a:schemeClr val="accent4">
              <a:lumMod val="60000"/>
              <a:lumOff val="4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Arrow Connector 49"/>
          <p:cNvCxnSpPr>
            <a:stCxn id="59" idx="1"/>
          </p:cNvCxnSpPr>
          <p:nvPr/>
        </p:nvCxnSpPr>
        <p:spPr>
          <a:xfrm flipV="1">
            <a:off x="6019800" y="3124200"/>
            <a:ext cx="2590800" cy="508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7200" y="1598930"/>
            <a:ext cx="8153400" cy="127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14400" y="129667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0</a:t>
            </a:r>
            <a:endParaRPr lang="en-US" sz="2400" dirty="0">
              <a:solidFill>
                <a:schemeClr val="tx1"/>
              </a:solidFill>
              <a:latin typeface="+mj-lt"/>
            </a:endParaRPr>
          </a:p>
        </p:txBody>
      </p:sp>
      <p:sp>
        <p:nvSpPr>
          <p:cNvPr id="54" name="Rounded Rectangle 53"/>
          <p:cNvSpPr/>
          <p:nvPr/>
        </p:nvSpPr>
        <p:spPr>
          <a:xfrm>
            <a:off x="25146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1</a:t>
            </a:r>
            <a:endParaRPr lang="en-US" sz="2400" dirty="0">
              <a:solidFill>
                <a:schemeClr val="tx1"/>
              </a:solidFill>
              <a:latin typeface="+mj-lt"/>
            </a:endParaRPr>
          </a:p>
        </p:txBody>
      </p:sp>
      <p:sp>
        <p:nvSpPr>
          <p:cNvPr id="55" name="Rounded Rectangle 54"/>
          <p:cNvSpPr/>
          <p:nvPr/>
        </p:nvSpPr>
        <p:spPr>
          <a:xfrm>
            <a:off x="41148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2</a:t>
            </a:r>
            <a:endParaRPr lang="en-US" sz="2400" dirty="0">
              <a:solidFill>
                <a:schemeClr val="tx1"/>
              </a:solidFill>
              <a:latin typeface="+mj-lt"/>
            </a:endParaRPr>
          </a:p>
        </p:txBody>
      </p:sp>
      <p:sp>
        <p:nvSpPr>
          <p:cNvPr id="56" name="Rounded Rectangle 55"/>
          <p:cNvSpPr/>
          <p:nvPr/>
        </p:nvSpPr>
        <p:spPr>
          <a:xfrm>
            <a:off x="57150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a:t>
            </a:r>
            <a:endParaRPr lang="en-US" sz="4400" b="1" dirty="0">
              <a:solidFill>
                <a:schemeClr val="tx1"/>
              </a:solidFill>
            </a:endParaRPr>
          </a:p>
        </p:txBody>
      </p:sp>
      <p:sp>
        <p:nvSpPr>
          <p:cNvPr id="57" name="Rounded Rectangle 56"/>
          <p:cNvSpPr/>
          <p:nvPr/>
        </p:nvSpPr>
        <p:spPr>
          <a:xfrm>
            <a:off x="4953000" y="2670808"/>
            <a:ext cx="1066800" cy="449581"/>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a:t>
            </a:r>
            <a:endParaRPr lang="en-US" sz="4400" b="1" dirty="0">
              <a:solidFill>
                <a:schemeClr val="tx1"/>
              </a:solidFill>
            </a:endParaRPr>
          </a:p>
        </p:txBody>
      </p:sp>
      <p:sp>
        <p:nvSpPr>
          <p:cNvPr id="59" name="Rounded Rectangle 58"/>
          <p:cNvSpPr/>
          <p:nvPr/>
        </p:nvSpPr>
        <p:spPr>
          <a:xfrm>
            <a:off x="6019800" y="2672080"/>
            <a:ext cx="1905000" cy="914400"/>
          </a:xfrm>
          <a:prstGeom prst="roundRect">
            <a:avLst/>
          </a:prstGeom>
          <a:solidFill>
            <a:schemeClr val="tx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rPr>
              <a:t>Find Errors</a:t>
            </a:r>
          </a:p>
          <a:p>
            <a:pPr algn="ctr"/>
            <a:r>
              <a:rPr lang="en-US" sz="2400" dirty="0" smtClean="0">
                <a:solidFill>
                  <a:schemeClr val="bg1"/>
                </a:solidFill>
                <a:latin typeface="+mj-lt"/>
              </a:rPr>
              <a:t>in Module</a:t>
            </a:r>
          </a:p>
        </p:txBody>
      </p:sp>
      <p:sp>
        <p:nvSpPr>
          <p:cNvPr id="60" name="67Text"/>
          <p:cNvSpPr txBox="1"/>
          <p:nvPr/>
        </p:nvSpPr>
        <p:spPr>
          <a:xfrm>
            <a:off x="7315200" y="914400"/>
            <a:ext cx="1295400" cy="684530"/>
          </a:xfrm>
          <a:prstGeom prst="rect">
            <a:avLst/>
          </a:prstGeom>
          <a:noFill/>
        </p:spPr>
        <p:txBody>
          <a:bodyPr wrap="square" rtlCol="0" anchor="ctr">
            <a:noAutofit/>
          </a:bodyPr>
          <a:lstStyle/>
          <a:p>
            <a:pPr algn="r"/>
            <a:r>
              <a:rPr lang="en-US" sz="3200" i="1" dirty="0" smtClean="0">
                <a:latin typeface="+mj-lt"/>
              </a:rPr>
              <a:t>time</a:t>
            </a:r>
          </a:p>
        </p:txBody>
      </p:sp>
      <p:sp>
        <p:nvSpPr>
          <p:cNvPr id="61" name="Rounded Rectangle 60"/>
          <p:cNvSpPr/>
          <p:nvPr/>
        </p:nvSpPr>
        <p:spPr>
          <a:xfrm>
            <a:off x="2819400" y="2667636"/>
            <a:ext cx="1066800" cy="45593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Open</a:t>
            </a:r>
          </a:p>
        </p:txBody>
      </p:sp>
      <p:sp>
        <p:nvSpPr>
          <p:cNvPr id="62" name="Rounded Rectangle 61"/>
          <p:cNvSpPr/>
          <p:nvPr/>
        </p:nvSpPr>
        <p:spPr>
          <a:xfrm>
            <a:off x="2819400" y="3124199"/>
            <a:ext cx="3200400" cy="45910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Refresh Periodically</a:t>
            </a:r>
          </a:p>
        </p:txBody>
      </p:sp>
      <p:cxnSp>
        <p:nvCxnSpPr>
          <p:cNvPr id="63" name="Straight Arrow Connector 62"/>
          <p:cNvCxnSpPr>
            <a:endCxn id="64" idx="3"/>
          </p:cNvCxnSpPr>
          <p:nvPr/>
        </p:nvCxnSpPr>
        <p:spPr>
          <a:xfrm>
            <a:off x="457200" y="3124200"/>
            <a:ext cx="2362200" cy="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3886200" y="2667000"/>
            <a:ext cx="1066800" cy="45593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Open</a:t>
            </a:r>
          </a:p>
        </p:txBody>
      </p:sp>
      <p:sp>
        <p:nvSpPr>
          <p:cNvPr id="31" name="67Text"/>
          <p:cNvSpPr txBox="1"/>
          <p:nvPr/>
        </p:nvSpPr>
        <p:spPr>
          <a:xfrm>
            <a:off x="3962400" y="5022534"/>
            <a:ext cx="4800600" cy="614045"/>
          </a:xfrm>
          <a:prstGeom prst="rect">
            <a:avLst/>
          </a:prstGeom>
          <a:noFill/>
        </p:spPr>
        <p:txBody>
          <a:bodyPr wrap="square" rtlCol="0" anchor="ctr">
            <a:noAutofit/>
          </a:bodyPr>
          <a:lstStyle/>
          <a:p>
            <a:r>
              <a:rPr lang="en-US" sz="3200" b="1" dirty="0" smtClean="0">
                <a:solidFill>
                  <a:srgbClr val="FF0000"/>
                </a:solidFill>
                <a:latin typeface="+mj-lt"/>
              </a:rPr>
              <a:t>Refresh-Interval: </a:t>
            </a:r>
            <a:r>
              <a:rPr lang="en-US" sz="3000" dirty="0" smtClean="0">
                <a:solidFill>
                  <a:srgbClr val="FF0000"/>
                </a:solidFill>
                <a:latin typeface="Cambria Math" panose="02040503050406030204" pitchFamily="18" charset="0"/>
                <a:ea typeface="Cambria Math" panose="02040503050406030204" pitchFamily="18" charset="0"/>
              </a:rPr>
              <a:t>8–128ms</a:t>
            </a:r>
            <a:endParaRPr lang="en-US" sz="3000" dirty="0" smtClean="0">
              <a:solidFill>
                <a:srgbClr val="FF0000"/>
              </a:solidFill>
              <a:latin typeface="+mj-lt"/>
            </a:endParaRPr>
          </a:p>
        </p:txBody>
      </p:sp>
      <p:cxnSp>
        <p:nvCxnSpPr>
          <p:cNvPr id="32" name="Straight Arrow Connector 31"/>
          <p:cNvCxnSpPr>
            <a:stCxn id="64" idx="2"/>
            <a:endCxn id="35" idx="0"/>
          </p:cNvCxnSpPr>
          <p:nvPr/>
        </p:nvCxnSpPr>
        <p:spPr>
          <a:xfrm>
            <a:off x="1866900" y="3581400"/>
            <a:ext cx="0" cy="2205357"/>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914400" y="2667000"/>
            <a:ext cx="1905000" cy="914400"/>
          </a:xfrm>
          <a:prstGeom prst="roundRect">
            <a:avLst/>
          </a:prstGeom>
          <a:solidFill>
            <a:schemeClr val="tx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rPr>
              <a:t>Fill Module</a:t>
            </a:r>
          </a:p>
          <a:p>
            <a:pPr algn="ctr"/>
            <a:r>
              <a:rPr lang="en-US" sz="2400" dirty="0" smtClean="0">
                <a:solidFill>
                  <a:schemeClr val="bg1"/>
                </a:solidFill>
                <a:latin typeface="+mj-lt"/>
              </a:rPr>
              <a:t>with Data</a:t>
            </a:r>
          </a:p>
        </p:txBody>
      </p:sp>
      <p:sp>
        <p:nvSpPr>
          <p:cNvPr id="4" name="Slide Number Placeholder 3"/>
          <p:cNvSpPr>
            <a:spLocks noGrp="1"/>
          </p:cNvSpPr>
          <p:nvPr>
            <p:ph type="sldNum" sz="quarter" idx="12"/>
          </p:nvPr>
        </p:nvSpPr>
        <p:spPr/>
        <p:txBody>
          <a:bodyPr/>
          <a:lstStyle/>
          <a:p>
            <a:fld id="{D4D2B188-1D62-4FCA-8363-938AD4629BBB}" type="slidenum">
              <a:rPr lang="en-US" smtClean="0"/>
              <a:pPr/>
              <a:t>25</a:t>
            </a:fld>
            <a:endParaRPr lang="en-US"/>
          </a:p>
        </p:txBody>
      </p:sp>
    </p:spTree>
    <p:extLst>
      <p:ext uri="{BB962C8B-B14F-4D97-AF65-F5344CB8AC3E}">
        <p14:creationId xmlns:p14="http://schemas.microsoft.com/office/powerpoint/2010/main" val="28884777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lan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1066800"/>
            <a:ext cx="5797295" cy="3931446"/>
          </a:xfrm>
          <a:prstGeom prst="rect">
            <a:avLst/>
          </a:prstGeom>
        </p:spPr>
      </p:pic>
      <p:pic>
        <p:nvPicPr>
          <p:cNvPr id="3" name="Dat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6400" y="1066800"/>
            <a:ext cx="5797295" cy="3931447"/>
          </a:xfrm>
          <a:prstGeom prst="rect">
            <a:avLst/>
          </a:prstGeom>
        </p:spPr>
      </p:pic>
      <p:sp>
        <p:nvSpPr>
          <p:cNvPr id="7" name="Disclaimer"/>
          <p:cNvSpPr txBox="1"/>
          <p:nvPr/>
        </p:nvSpPr>
        <p:spPr>
          <a:xfrm>
            <a:off x="533400" y="5029200"/>
            <a:ext cx="8077200" cy="758308"/>
          </a:xfrm>
          <a:prstGeom prst="rect">
            <a:avLst/>
          </a:prstGeom>
          <a:noFill/>
        </p:spPr>
        <p:txBody>
          <a:bodyPr wrap="square" rtlCol="0" anchor="ctr">
            <a:noAutofit/>
          </a:bodyPr>
          <a:lstStyle/>
          <a:p>
            <a:pPr algn="ctr"/>
            <a:r>
              <a:rPr lang="en-US" sz="2400" i="1" dirty="0" smtClean="0">
                <a:solidFill>
                  <a:schemeClr val="bg2">
                    <a:lumMod val="50000"/>
                  </a:schemeClr>
                </a:solidFill>
                <a:latin typeface="+mj-lt"/>
              </a:rPr>
              <a:t>Note: Using three modules with the most errors (only first bank)</a:t>
            </a:r>
          </a:p>
        </p:txBody>
      </p:sp>
      <p:sp>
        <p:nvSpPr>
          <p:cNvPr id="29" name="Punchline"/>
          <p:cNvSpPr txBox="1"/>
          <p:nvPr/>
        </p:nvSpPr>
        <p:spPr>
          <a:xfrm>
            <a:off x="530003" y="5610166"/>
            <a:ext cx="8077200" cy="758308"/>
          </a:xfrm>
          <a:prstGeom prst="rect">
            <a:avLst/>
          </a:prstGeom>
          <a:noFill/>
        </p:spPr>
        <p:txBody>
          <a:bodyPr wrap="square" rtlCol="0" anchor="ctr">
            <a:noAutofit/>
          </a:bodyPr>
          <a:lstStyle/>
          <a:p>
            <a:pPr algn="ctr"/>
            <a:r>
              <a:rPr lang="en-US" sz="3600" i="1" dirty="0" smtClean="0">
                <a:solidFill>
                  <a:srgbClr val="FF0000"/>
                </a:solidFill>
                <a:latin typeface="+mj-lt"/>
                <a:sym typeface="Wingdings" panose="05000000000000000000" pitchFamily="2" charset="2"/>
              </a:rPr>
              <a:t>More frequent refreshes </a:t>
            </a:r>
            <a:r>
              <a:rPr lang="en-US" sz="3200" i="1" dirty="0" smtClean="0">
                <a:solidFill>
                  <a:srgbClr val="FF0000"/>
                </a:solidFill>
                <a:latin typeface="+mj-lt"/>
                <a:sym typeface="Wingdings" panose="05000000000000000000" pitchFamily="2" charset="2"/>
              </a:rPr>
              <a:t></a:t>
            </a:r>
            <a:r>
              <a:rPr lang="en-US" sz="3600" i="1" dirty="0" smtClean="0">
                <a:solidFill>
                  <a:srgbClr val="FF0000"/>
                </a:solidFill>
                <a:latin typeface="+mj-lt"/>
                <a:sym typeface="Wingdings" panose="05000000000000000000" pitchFamily="2" charset="2"/>
              </a:rPr>
              <a:t> Fewer errors</a:t>
            </a:r>
            <a:endParaRPr lang="en-US" sz="3600" i="1" dirty="0">
              <a:solidFill>
                <a:srgbClr val="FF0000"/>
              </a:solidFill>
              <a:latin typeface="+mj-lt"/>
              <a:sym typeface="Wingdings" panose="05000000000000000000" pitchFamily="2" charset="2"/>
            </a:endParaRPr>
          </a:p>
        </p:txBody>
      </p:sp>
      <p:cxnSp>
        <p:nvCxnSpPr>
          <p:cNvPr id="18" name="9msLine"/>
          <p:cNvCxnSpPr/>
          <p:nvPr/>
        </p:nvCxnSpPr>
        <p:spPr>
          <a:xfrm flipV="1">
            <a:off x="2820827" y="1447800"/>
            <a:ext cx="0" cy="2905126"/>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 name="Reduction"/>
          <p:cNvSpPr/>
          <p:nvPr/>
        </p:nvSpPr>
        <p:spPr>
          <a:xfrm>
            <a:off x="2820826" y="1447800"/>
            <a:ext cx="2023185" cy="614362"/>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latin typeface="Cambria Math" panose="02040503050406030204" pitchFamily="18" charset="0"/>
                <a:ea typeface="Cambria Math" panose="02040503050406030204" pitchFamily="18" charset="0"/>
              </a:rPr>
              <a:t>~7x</a:t>
            </a:r>
            <a:r>
              <a:rPr lang="en-US" sz="2400" dirty="0" smtClean="0">
                <a:latin typeface="+mj-lt"/>
                <a:ea typeface="Cambria Math" panose="02040503050406030204" pitchFamily="18" charset="0"/>
              </a:rPr>
              <a:t> frequent</a:t>
            </a:r>
            <a:endParaRPr lang="en-US" sz="2400" dirty="0">
              <a:latin typeface="+mj-lt"/>
              <a:ea typeface="Cambria Math" panose="02040503050406030204" pitchFamily="18" charset="0"/>
            </a:endParaRPr>
          </a:p>
        </p:txBody>
      </p:sp>
      <p:cxnSp>
        <p:nvCxnSpPr>
          <p:cNvPr id="20" name="64msLine"/>
          <p:cNvCxnSpPr/>
          <p:nvPr/>
        </p:nvCxnSpPr>
        <p:spPr>
          <a:xfrm flipV="1">
            <a:off x="4844012" y="1447800"/>
            <a:ext cx="0" cy="2905126"/>
          </a:xfrm>
          <a:prstGeom prst="straightConnector1">
            <a:avLst/>
          </a:prstGeom>
          <a:ln w="12700" cap="rnd">
            <a:solidFill>
              <a:srgbClr val="FF0000"/>
            </a:solidFill>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64ms"/>
          <p:cNvSpPr/>
          <p:nvPr/>
        </p:nvSpPr>
        <p:spPr>
          <a:xfrm rot="16200000">
            <a:off x="4075039" y="3345657"/>
            <a:ext cx="1533526" cy="481012"/>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nSpc>
                <a:spcPct val="80000"/>
              </a:lnSpc>
            </a:pPr>
            <a:r>
              <a:rPr lang="en-US" sz="2800" dirty="0" smtClean="0">
                <a:solidFill>
                  <a:srgbClr val="FF0000"/>
                </a:solidFill>
                <a:latin typeface="Cambria Math" panose="02040503050406030204" pitchFamily="18" charset="0"/>
                <a:ea typeface="Cambria Math" panose="02040503050406030204" pitchFamily="18" charset="0"/>
                <a:cs typeface="Courier New" panose="02070309020205020404" pitchFamily="49" charset="0"/>
              </a:rPr>
              <a:t>      64ms</a:t>
            </a:r>
          </a:p>
        </p:txBody>
      </p:sp>
      <p:sp>
        <p:nvSpPr>
          <p:cNvPr id="23" name="Zero"/>
          <p:cNvSpPr/>
          <p:nvPr/>
        </p:nvSpPr>
        <p:spPr>
          <a:xfrm>
            <a:off x="2709862" y="4223502"/>
            <a:ext cx="228600" cy="24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Zero"/>
          <p:cNvSpPr/>
          <p:nvPr/>
        </p:nvSpPr>
        <p:spPr>
          <a:xfrm>
            <a:off x="3014980" y="4221183"/>
            <a:ext cx="228600" cy="24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Zero"/>
          <p:cNvSpPr/>
          <p:nvPr/>
        </p:nvSpPr>
        <p:spPr>
          <a:xfrm>
            <a:off x="2769869" y="4218864"/>
            <a:ext cx="228600" cy="241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D2B188-1D62-4FCA-8363-938AD4629BBB}" type="slidenum">
              <a:rPr lang="en-US" smtClean="0"/>
              <a:pPr/>
              <a:t>26</a:t>
            </a:fld>
            <a:endParaRPr lang="en-US"/>
          </a:p>
        </p:txBody>
      </p:sp>
      <p:sp>
        <p:nvSpPr>
          <p:cNvPr id="2" name="Title 1"/>
          <p:cNvSpPr>
            <a:spLocks noGrp="1"/>
          </p:cNvSpPr>
          <p:nvPr>
            <p:ph type="title"/>
          </p:nvPr>
        </p:nvSpPr>
        <p:spPr/>
        <p:txBody>
          <a:bodyPr/>
          <a:lstStyle/>
          <a:p>
            <a:r>
              <a:rPr lang="en-US" sz="4000" dirty="0"/>
              <a:t>❷</a:t>
            </a:r>
            <a:r>
              <a:rPr lang="en-US" dirty="0" smtClean="0"/>
              <a:t> Refresh-Interval</a:t>
            </a:r>
            <a:endParaRPr lang="en-US" dirty="0"/>
          </a:p>
        </p:txBody>
      </p:sp>
    </p:spTree>
    <p:extLst>
      <p:ext uri="{BB962C8B-B14F-4D97-AF65-F5344CB8AC3E}">
        <p14:creationId xmlns:p14="http://schemas.microsoft.com/office/powerpoint/2010/main" val="42728024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1" grpId="0" animBg="1"/>
      <p:bldP spid="23" grpId="0" animBg="1"/>
      <p:bldP spid="25" grpId="0" animBg="1"/>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a:t>
            </a:r>
            <a:r>
              <a:rPr lang="en-US" dirty="0"/>
              <a:t>Sensitivity </a:t>
            </a:r>
            <a:r>
              <a:rPr lang="en-US" dirty="0" smtClean="0"/>
              <a:t>Studies</a:t>
            </a:r>
            <a:endParaRPr lang="en-US" dirty="0"/>
          </a:p>
        </p:txBody>
      </p:sp>
      <p:cxnSp>
        <p:nvCxnSpPr>
          <p:cNvPr id="25" name="Straight Arrow Connector 24"/>
          <p:cNvCxnSpPr>
            <a:stCxn id="36" idx="3"/>
          </p:cNvCxnSpPr>
          <p:nvPr/>
        </p:nvCxnSpPr>
        <p:spPr>
          <a:xfrm>
            <a:off x="3581400" y="4188776"/>
            <a:ext cx="3048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36" idx="1"/>
          </p:cNvCxnSpPr>
          <p:nvPr/>
        </p:nvCxnSpPr>
        <p:spPr>
          <a:xfrm flipH="1">
            <a:off x="2895600" y="4188776"/>
            <a:ext cx="3048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48" idx="3"/>
          </p:cNvCxnSpPr>
          <p:nvPr/>
        </p:nvCxnSpPr>
        <p:spPr>
          <a:xfrm>
            <a:off x="4648200" y="4800600"/>
            <a:ext cx="13716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48" idx="1"/>
          </p:cNvCxnSpPr>
          <p:nvPr/>
        </p:nvCxnSpPr>
        <p:spPr>
          <a:xfrm flipH="1">
            <a:off x="2895600" y="4800600"/>
            <a:ext cx="1371600" cy="0"/>
          </a:xfrm>
          <a:prstGeom prst="straightConnector1">
            <a:avLst/>
          </a:prstGeom>
          <a:ln w="38100" cap="rnd">
            <a:solidFill>
              <a:schemeClr val="tx1"/>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58" name="67Text"/>
          <p:cNvSpPr txBox="1"/>
          <p:nvPr/>
        </p:nvSpPr>
        <p:spPr>
          <a:xfrm>
            <a:off x="3962400" y="3883976"/>
            <a:ext cx="4648200" cy="614045"/>
          </a:xfrm>
          <a:prstGeom prst="rect">
            <a:avLst/>
          </a:prstGeom>
          <a:noFill/>
        </p:spPr>
        <p:txBody>
          <a:bodyPr wrap="square" rtlCol="0" anchor="ctr">
            <a:noAutofit/>
          </a:bodyPr>
          <a:lstStyle/>
          <a:p>
            <a:r>
              <a:rPr lang="en-US" sz="3200" b="1" dirty="0" smtClean="0">
                <a:latin typeface="+mj-lt"/>
              </a:rPr>
              <a:t>Access-Interval: </a:t>
            </a:r>
            <a:r>
              <a:rPr lang="en-US" sz="3000" dirty="0" smtClean="0">
                <a:latin typeface="Cambria Math" panose="02040503050406030204" pitchFamily="18" charset="0"/>
                <a:ea typeface="Cambria Math" panose="02040503050406030204" pitchFamily="18" charset="0"/>
              </a:rPr>
              <a:t>55–500ns</a:t>
            </a:r>
          </a:p>
        </p:txBody>
      </p:sp>
      <p:sp>
        <p:nvSpPr>
          <p:cNvPr id="48" name="67Text"/>
          <p:cNvSpPr txBox="1"/>
          <p:nvPr/>
        </p:nvSpPr>
        <p:spPr>
          <a:xfrm>
            <a:off x="4267200" y="4572000"/>
            <a:ext cx="381000" cy="457200"/>
          </a:xfrm>
          <a:prstGeom prst="rect">
            <a:avLst/>
          </a:prstGeom>
          <a:solidFill>
            <a:schemeClr val="bg1"/>
          </a:solidFill>
        </p:spPr>
        <p:txBody>
          <a:bodyPr wrap="square" rtlCol="0" anchor="ctr">
            <a:noAutofit/>
          </a:bodyPr>
          <a:lstStyle/>
          <a:p>
            <a:pPr algn="ctr"/>
            <a:r>
              <a:rPr lang="en-US" sz="2800" dirty="0">
                <a:latin typeface="+mj-lt"/>
              </a:rPr>
              <a:t>❷</a:t>
            </a:r>
            <a:endParaRPr lang="en-US" sz="2800" dirty="0" smtClean="0">
              <a:latin typeface="+mj-lt"/>
            </a:endParaRPr>
          </a:p>
        </p:txBody>
      </p:sp>
      <p:sp>
        <p:nvSpPr>
          <p:cNvPr id="36" name="67Text"/>
          <p:cNvSpPr txBox="1"/>
          <p:nvPr/>
        </p:nvSpPr>
        <p:spPr>
          <a:xfrm>
            <a:off x="3200400" y="3960176"/>
            <a:ext cx="381000" cy="457200"/>
          </a:xfrm>
          <a:prstGeom prst="rect">
            <a:avLst/>
          </a:prstGeom>
          <a:solidFill>
            <a:schemeClr val="bg1"/>
          </a:solidFill>
        </p:spPr>
        <p:txBody>
          <a:bodyPr wrap="square" rtlCol="0" anchor="ctr">
            <a:noAutofit/>
          </a:bodyPr>
          <a:lstStyle/>
          <a:p>
            <a:pPr algn="ctr"/>
            <a:r>
              <a:rPr lang="en-US" sz="2800" dirty="0" smtClean="0">
                <a:latin typeface="+mj-lt"/>
              </a:rPr>
              <a:t>❶</a:t>
            </a:r>
          </a:p>
        </p:txBody>
      </p:sp>
      <p:sp>
        <p:nvSpPr>
          <p:cNvPr id="35" name="67Text"/>
          <p:cNvSpPr txBox="1"/>
          <p:nvPr/>
        </p:nvSpPr>
        <p:spPr>
          <a:xfrm>
            <a:off x="1676400" y="5786757"/>
            <a:ext cx="381000" cy="457200"/>
          </a:xfrm>
          <a:prstGeom prst="rect">
            <a:avLst/>
          </a:prstGeom>
          <a:solidFill>
            <a:schemeClr val="bg1"/>
          </a:solidFill>
        </p:spPr>
        <p:txBody>
          <a:bodyPr wrap="square" rtlCol="0" anchor="ctr">
            <a:noAutofit/>
          </a:bodyPr>
          <a:lstStyle/>
          <a:p>
            <a:pPr algn="ctr"/>
            <a:r>
              <a:rPr lang="en-US" sz="2800" dirty="0" smtClean="0">
                <a:solidFill>
                  <a:srgbClr val="FF0000"/>
                </a:solidFill>
                <a:latin typeface="+mj-lt"/>
              </a:rPr>
              <a:t>❸</a:t>
            </a:r>
          </a:p>
        </p:txBody>
      </p:sp>
      <p:sp>
        <p:nvSpPr>
          <p:cNvPr id="41" name="67Text"/>
          <p:cNvSpPr txBox="1"/>
          <p:nvPr/>
        </p:nvSpPr>
        <p:spPr>
          <a:xfrm>
            <a:off x="2133600" y="5710555"/>
            <a:ext cx="5638800" cy="614045"/>
          </a:xfrm>
          <a:prstGeom prst="rect">
            <a:avLst/>
          </a:prstGeom>
          <a:noFill/>
        </p:spPr>
        <p:txBody>
          <a:bodyPr wrap="square" rtlCol="0" anchor="ctr">
            <a:noAutofit/>
          </a:bodyPr>
          <a:lstStyle/>
          <a:p>
            <a:r>
              <a:rPr lang="en-US" sz="3200" b="1" dirty="0" smtClean="0">
                <a:solidFill>
                  <a:srgbClr val="FF0000"/>
                </a:solidFill>
                <a:latin typeface="+mj-lt"/>
              </a:rPr>
              <a:t>Data-Pattern: </a:t>
            </a:r>
            <a:r>
              <a:rPr lang="en-US" sz="3000" dirty="0">
                <a:solidFill>
                  <a:srgbClr val="FF0000"/>
                </a:solidFill>
                <a:latin typeface="Cambria Math" panose="02040503050406030204" pitchFamily="18" charset="0"/>
                <a:ea typeface="Cambria Math" panose="02040503050406030204" pitchFamily="18" charset="0"/>
              </a:rPr>
              <a:t>a</a:t>
            </a:r>
            <a:r>
              <a:rPr lang="en-US" sz="3000" dirty="0" smtClean="0">
                <a:solidFill>
                  <a:srgbClr val="FF0000"/>
                </a:solidFill>
                <a:latin typeface="Cambria Math" panose="02040503050406030204" pitchFamily="18" charset="0"/>
                <a:ea typeface="Cambria Math" panose="02040503050406030204" pitchFamily="18" charset="0"/>
              </a:rPr>
              <a:t>ll ‘1’s, all ‘0’s, etc.</a:t>
            </a:r>
          </a:p>
        </p:txBody>
      </p:sp>
      <p:cxnSp>
        <p:nvCxnSpPr>
          <p:cNvPr id="37" name="Straight Connector 36"/>
          <p:cNvCxnSpPr>
            <a:endCxn id="46" idx="3"/>
          </p:cNvCxnSpPr>
          <p:nvPr/>
        </p:nvCxnSpPr>
        <p:spPr>
          <a:xfrm>
            <a:off x="3352800" y="1752600"/>
            <a:ext cx="4724400" cy="1371600"/>
          </a:xfrm>
          <a:prstGeom prst="line">
            <a:avLst/>
          </a:prstGeom>
          <a:ln w="5715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endCxn id="46" idx="1"/>
          </p:cNvCxnSpPr>
          <p:nvPr/>
        </p:nvCxnSpPr>
        <p:spPr>
          <a:xfrm flipH="1">
            <a:off x="762000" y="1598930"/>
            <a:ext cx="2590800" cy="1525270"/>
          </a:xfrm>
          <a:prstGeom prst="line">
            <a:avLst/>
          </a:prstGeom>
          <a:ln w="57150" cap="rnd">
            <a:solidFill>
              <a:schemeClr val="accent4">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762000" y="2514600"/>
            <a:ext cx="7315200" cy="1219200"/>
          </a:xfrm>
          <a:prstGeom prst="roundRect">
            <a:avLst/>
          </a:prstGeom>
          <a:solidFill>
            <a:schemeClr val="accent4">
              <a:lumMod val="60000"/>
              <a:lumOff val="40000"/>
            </a:schemeClr>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0" name="Straight Arrow Connector 49"/>
          <p:cNvCxnSpPr>
            <a:stCxn id="59" idx="1"/>
          </p:cNvCxnSpPr>
          <p:nvPr/>
        </p:nvCxnSpPr>
        <p:spPr>
          <a:xfrm flipV="1">
            <a:off x="6019800" y="3124200"/>
            <a:ext cx="2590800" cy="508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457200" y="1598930"/>
            <a:ext cx="8153400" cy="127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14400" y="129667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0</a:t>
            </a:r>
            <a:endParaRPr lang="en-US" sz="2400" dirty="0">
              <a:solidFill>
                <a:schemeClr val="tx1"/>
              </a:solidFill>
              <a:latin typeface="+mj-lt"/>
            </a:endParaRPr>
          </a:p>
        </p:txBody>
      </p:sp>
      <p:sp>
        <p:nvSpPr>
          <p:cNvPr id="54" name="Rounded Rectangle 53"/>
          <p:cNvSpPr/>
          <p:nvPr/>
        </p:nvSpPr>
        <p:spPr>
          <a:xfrm>
            <a:off x="25146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1</a:t>
            </a:r>
            <a:endParaRPr lang="en-US" sz="2400" dirty="0">
              <a:solidFill>
                <a:schemeClr val="tx1"/>
              </a:solidFill>
              <a:latin typeface="+mj-lt"/>
            </a:endParaRPr>
          </a:p>
        </p:txBody>
      </p:sp>
      <p:sp>
        <p:nvSpPr>
          <p:cNvPr id="55" name="Rounded Rectangle 54"/>
          <p:cNvSpPr/>
          <p:nvPr/>
        </p:nvSpPr>
        <p:spPr>
          <a:xfrm>
            <a:off x="41148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Test Row 2</a:t>
            </a:r>
            <a:endParaRPr lang="en-US" sz="2400" dirty="0">
              <a:solidFill>
                <a:schemeClr val="tx1"/>
              </a:solidFill>
              <a:latin typeface="+mj-lt"/>
            </a:endParaRPr>
          </a:p>
        </p:txBody>
      </p:sp>
      <p:sp>
        <p:nvSpPr>
          <p:cNvPr id="56" name="Rounded Rectangle 55"/>
          <p:cNvSpPr/>
          <p:nvPr/>
        </p:nvSpPr>
        <p:spPr>
          <a:xfrm>
            <a:off x="5715000" y="1295400"/>
            <a:ext cx="1600200" cy="60706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a:t>
            </a:r>
            <a:endParaRPr lang="en-US" sz="4400" b="1" dirty="0">
              <a:solidFill>
                <a:schemeClr val="tx1"/>
              </a:solidFill>
            </a:endParaRPr>
          </a:p>
        </p:txBody>
      </p:sp>
      <p:sp>
        <p:nvSpPr>
          <p:cNvPr id="57" name="Rounded Rectangle 56"/>
          <p:cNvSpPr/>
          <p:nvPr/>
        </p:nvSpPr>
        <p:spPr>
          <a:xfrm>
            <a:off x="4953000" y="2670808"/>
            <a:ext cx="1066800" cy="449581"/>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smtClean="0">
                <a:solidFill>
                  <a:schemeClr val="tx1"/>
                </a:solidFill>
              </a:rPr>
              <a:t>···</a:t>
            </a:r>
            <a:endParaRPr lang="en-US" sz="4400" b="1" dirty="0">
              <a:solidFill>
                <a:schemeClr val="tx1"/>
              </a:solidFill>
            </a:endParaRPr>
          </a:p>
        </p:txBody>
      </p:sp>
      <p:sp>
        <p:nvSpPr>
          <p:cNvPr id="59" name="Rounded Rectangle 58"/>
          <p:cNvSpPr/>
          <p:nvPr/>
        </p:nvSpPr>
        <p:spPr>
          <a:xfrm>
            <a:off x="6019800" y="2672080"/>
            <a:ext cx="1905000" cy="914400"/>
          </a:xfrm>
          <a:prstGeom prst="roundRect">
            <a:avLst/>
          </a:prstGeom>
          <a:solidFill>
            <a:schemeClr val="tx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rPr>
              <a:t>Find Errors</a:t>
            </a:r>
          </a:p>
          <a:p>
            <a:pPr algn="ctr"/>
            <a:r>
              <a:rPr lang="en-US" sz="2400" dirty="0" smtClean="0">
                <a:solidFill>
                  <a:schemeClr val="bg1"/>
                </a:solidFill>
                <a:latin typeface="+mj-lt"/>
              </a:rPr>
              <a:t>in Module</a:t>
            </a:r>
          </a:p>
        </p:txBody>
      </p:sp>
      <p:sp>
        <p:nvSpPr>
          <p:cNvPr id="60" name="67Text"/>
          <p:cNvSpPr txBox="1"/>
          <p:nvPr/>
        </p:nvSpPr>
        <p:spPr>
          <a:xfrm>
            <a:off x="7315200" y="914400"/>
            <a:ext cx="1295400" cy="684530"/>
          </a:xfrm>
          <a:prstGeom prst="rect">
            <a:avLst/>
          </a:prstGeom>
          <a:noFill/>
        </p:spPr>
        <p:txBody>
          <a:bodyPr wrap="square" rtlCol="0" anchor="ctr">
            <a:noAutofit/>
          </a:bodyPr>
          <a:lstStyle/>
          <a:p>
            <a:pPr algn="r"/>
            <a:r>
              <a:rPr lang="en-US" sz="3200" i="1" dirty="0" smtClean="0">
                <a:latin typeface="+mj-lt"/>
              </a:rPr>
              <a:t>time</a:t>
            </a:r>
          </a:p>
        </p:txBody>
      </p:sp>
      <p:sp>
        <p:nvSpPr>
          <p:cNvPr id="61" name="Rounded Rectangle 60"/>
          <p:cNvSpPr/>
          <p:nvPr/>
        </p:nvSpPr>
        <p:spPr>
          <a:xfrm>
            <a:off x="2819400" y="2667636"/>
            <a:ext cx="1066800" cy="45593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Open</a:t>
            </a:r>
          </a:p>
        </p:txBody>
      </p:sp>
      <p:sp>
        <p:nvSpPr>
          <p:cNvPr id="62" name="Rounded Rectangle 61"/>
          <p:cNvSpPr/>
          <p:nvPr/>
        </p:nvSpPr>
        <p:spPr>
          <a:xfrm>
            <a:off x="2819400" y="3124199"/>
            <a:ext cx="3200400" cy="459105"/>
          </a:xfrm>
          <a:prstGeom prst="round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Refresh Periodically</a:t>
            </a:r>
          </a:p>
        </p:txBody>
      </p:sp>
      <p:cxnSp>
        <p:nvCxnSpPr>
          <p:cNvPr id="63" name="Straight Arrow Connector 62"/>
          <p:cNvCxnSpPr>
            <a:endCxn id="64" idx="3"/>
          </p:cNvCxnSpPr>
          <p:nvPr/>
        </p:nvCxnSpPr>
        <p:spPr>
          <a:xfrm>
            <a:off x="457200" y="3124200"/>
            <a:ext cx="2362200" cy="0"/>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3886200" y="2667000"/>
            <a:ext cx="1066800" cy="455930"/>
          </a:xfrm>
          <a:prstGeom prst="roundRect">
            <a:avLst/>
          </a:prstGeom>
          <a:solidFill>
            <a:schemeClr val="bg1">
              <a:lumMod val="7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latin typeface="+mj-lt"/>
              </a:rPr>
              <a:t>Open</a:t>
            </a:r>
          </a:p>
        </p:txBody>
      </p:sp>
      <p:sp>
        <p:nvSpPr>
          <p:cNvPr id="31" name="67Text"/>
          <p:cNvSpPr txBox="1"/>
          <p:nvPr/>
        </p:nvSpPr>
        <p:spPr>
          <a:xfrm>
            <a:off x="3962400" y="5022534"/>
            <a:ext cx="4800600" cy="614045"/>
          </a:xfrm>
          <a:prstGeom prst="rect">
            <a:avLst/>
          </a:prstGeom>
          <a:noFill/>
        </p:spPr>
        <p:txBody>
          <a:bodyPr wrap="square" rtlCol="0" anchor="ctr">
            <a:noAutofit/>
          </a:bodyPr>
          <a:lstStyle/>
          <a:p>
            <a:r>
              <a:rPr lang="en-US" sz="3200" b="1" dirty="0" smtClean="0">
                <a:latin typeface="+mj-lt"/>
              </a:rPr>
              <a:t>Refresh-Interval: </a:t>
            </a:r>
            <a:r>
              <a:rPr lang="en-US" sz="3000" dirty="0" smtClean="0">
                <a:latin typeface="Cambria Math" panose="02040503050406030204" pitchFamily="18" charset="0"/>
                <a:ea typeface="Cambria Math" panose="02040503050406030204" pitchFamily="18" charset="0"/>
              </a:rPr>
              <a:t>8–128ms</a:t>
            </a:r>
            <a:endParaRPr lang="en-US" sz="3000" dirty="0" smtClean="0">
              <a:latin typeface="+mj-lt"/>
            </a:endParaRPr>
          </a:p>
        </p:txBody>
      </p:sp>
      <p:cxnSp>
        <p:nvCxnSpPr>
          <p:cNvPr id="32" name="Straight Arrow Connector 31"/>
          <p:cNvCxnSpPr>
            <a:stCxn id="64" idx="2"/>
            <a:endCxn id="35" idx="0"/>
          </p:cNvCxnSpPr>
          <p:nvPr/>
        </p:nvCxnSpPr>
        <p:spPr>
          <a:xfrm>
            <a:off x="1866900" y="3581400"/>
            <a:ext cx="0" cy="2205357"/>
          </a:xfrm>
          <a:prstGeom prst="straightConnector1">
            <a:avLst/>
          </a:prstGeom>
          <a:ln w="38100" cap="rnd">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64" name="Rounded Rectangle 63"/>
          <p:cNvSpPr/>
          <p:nvPr/>
        </p:nvSpPr>
        <p:spPr>
          <a:xfrm>
            <a:off x="914400" y="2667000"/>
            <a:ext cx="1905000" cy="914400"/>
          </a:xfrm>
          <a:prstGeom prst="roundRect">
            <a:avLst/>
          </a:prstGeom>
          <a:solidFill>
            <a:schemeClr val="tx1">
              <a:lumMod val="75000"/>
              <a:lumOff val="2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mj-lt"/>
              </a:rPr>
              <a:t>Fill Module</a:t>
            </a:r>
          </a:p>
          <a:p>
            <a:pPr algn="ctr"/>
            <a:r>
              <a:rPr lang="en-US" sz="2400" dirty="0" smtClean="0">
                <a:solidFill>
                  <a:schemeClr val="bg1"/>
                </a:solidFill>
                <a:latin typeface="+mj-lt"/>
              </a:rPr>
              <a:t>with Data</a:t>
            </a:r>
          </a:p>
        </p:txBody>
      </p:sp>
      <p:sp>
        <p:nvSpPr>
          <p:cNvPr id="4" name="Slide Number Placeholder 3"/>
          <p:cNvSpPr>
            <a:spLocks noGrp="1"/>
          </p:cNvSpPr>
          <p:nvPr>
            <p:ph type="sldNum" sz="quarter" idx="12"/>
          </p:nvPr>
        </p:nvSpPr>
        <p:spPr/>
        <p:txBody>
          <a:bodyPr/>
          <a:lstStyle/>
          <a:p>
            <a:fld id="{D4D2B188-1D62-4FCA-8363-938AD4629BBB}" type="slidenum">
              <a:rPr lang="en-US" smtClean="0"/>
              <a:pPr/>
              <a:t>27</a:t>
            </a:fld>
            <a:endParaRPr lang="en-US"/>
          </a:p>
        </p:txBody>
      </p:sp>
    </p:spTree>
    <p:extLst>
      <p:ext uri="{BB962C8B-B14F-4D97-AF65-F5344CB8AC3E}">
        <p14:creationId xmlns:p14="http://schemas.microsoft.com/office/powerpoint/2010/main" val="384815206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5867400" y="1066800"/>
            <a:ext cx="1981200" cy="4495800"/>
          </a:xfrm>
          <a:prstGeom prst="roundRect">
            <a:avLst>
              <a:gd name="adj" fmla="val 6749"/>
            </a:avLst>
          </a:prstGeom>
          <a:solidFill>
            <a:schemeClr val="bg1">
              <a:lumMod val="85000"/>
            </a:schemeClr>
          </a:solidFill>
          <a:ln w="38100">
            <a:solidFill>
              <a:schemeClr val="bg1">
                <a:lumMod val="85000"/>
              </a:scheme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39" name="67Text"/>
          <p:cNvSpPr txBox="1"/>
          <p:nvPr/>
        </p:nvSpPr>
        <p:spPr>
          <a:xfrm>
            <a:off x="5867400" y="1066800"/>
            <a:ext cx="1981200" cy="533399"/>
          </a:xfrm>
          <a:prstGeom prst="rect">
            <a:avLst/>
          </a:prstGeom>
          <a:noFill/>
        </p:spPr>
        <p:txBody>
          <a:bodyPr wrap="square" rtlCol="0" anchor="ctr">
            <a:noAutofit/>
          </a:bodyPr>
          <a:lstStyle/>
          <a:p>
            <a:pPr algn="ctr"/>
            <a:r>
              <a:rPr lang="en-US" sz="2800" dirty="0" err="1" smtClean="0">
                <a:latin typeface="Cambria Math" panose="02040503050406030204" pitchFamily="18" charset="0"/>
                <a:ea typeface="Cambria Math" panose="02040503050406030204" pitchFamily="18" charset="0"/>
              </a:rPr>
              <a:t>RowStripe</a:t>
            </a:r>
            <a:endParaRPr lang="en-US" sz="2800" dirty="0" smtClean="0">
              <a:latin typeface="Cambria Math" panose="02040503050406030204" pitchFamily="18" charset="0"/>
              <a:ea typeface="Cambria Math" panose="02040503050406030204" pitchFamily="18" charset="0"/>
            </a:endParaRPr>
          </a:p>
        </p:txBody>
      </p:sp>
      <p:cxnSp>
        <p:nvCxnSpPr>
          <p:cNvPr id="40" name="Straight Arrow Connector 39"/>
          <p:cNvCxnSpPr>
            <a:stCxn id="38" idx="3"/>
            <a:endCxn id="38" idx="1"/>
          </p:cNvCxnSpPr>
          <p:nvPr/>
        </p:nvCxnSpPr>
        <p:spPr>
          <a:xfrm flipH="1">
            <a:off x="5867400" y="3314700"/>
            <a:ext cx="1981200" cy="0"/>
          </a:xfrm>
          <a:prstGeom prst="straightConnector1">
            <a:avLst/>
          </a:prstGeom>
          <a:ln w="38100" cap="rnd">
            <a:solidFill>
              <a:schemeClr val="bg2">
                <a:lumMod val="2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67Text"/>
          <p:cNvSpPr txBox="1"/>
          <p:nvPr/>
        </p:nvSpPr>
        <p:spPr>
          <a:xfrm>
            <a:off x="5791200" y="3314700"/>
            <a:ext cx="2133600" cy="533399"/>
          </a:xfrm>
          <a:prstGeom prst="rect">
            <a:avLst/>
          </a:prstGeom>
          <a:noFill/>
        </p:spPr>
        <p:txBody>
          <a:bodyPr wrap="square" rtlCol="0" anchor="ctr">
            <a:noAutofit/>
          </a:bodyPr>
          <a:lstStyle/>
          <a:p>
            <a:pPr algn="ctr"/>
            <a:r>
              <a:rPr lang="en-US" sz="2800" dirty="0" smtClean="0">
                <a:latin typeface="Cambria Math" panose="02040503050406030204" pitchFamily="18" charset="0"/>
                <a:ea typeface="Cambria Math" panose="02040503050406030204" pitchFamily="18" charset="0"/>
              </a:rPr>
              <a:t>~</a:t>
            </a:r>
            <a:r>
              <a:rPr lang="en-US" sz="2800" dirty="0" err="1" smtClean="0">
                <a:latin typeface="Cambria Math" panose="02040503050406030204" pitchFamily="18" charset="0"/>
                <a:ea typeface="Cambria Math" panose="02040503050406030204" pitchFamily="18" charset="0"/>
              </a:rPr>
              <a:t>RowStripe</a:t>
            </a:r>
            <a:endParaRPr lang="en-US" sz="2800" dirty="0" smtClean="0">
              <a:latin typeface="Cambria Math" panose="02040503050406030204" pitchFamily="18" charset="0"/>
              <a:ea typeface="Cambria Math" panose="02040503050406030204" pitchFamily="18" charset="0"/>
            </a:endParaRPr>
          </a:p>
        </p:txBody>
      </p:sp>
      <p:sp>
        <p:nvSpPr>
          <p:cNvPr id="30" name="Rounded Rectangle 29"/>
          <p:cNvSpPr/>
          <p:nvPr/>
        </p:nvSpPr>
        <p:spPr>
          <a:xfrm>
            <a:off x="1295400" y="1066800"/>
            <a:ext cx="1981200" cy="4495800"/>
          </a:xfrm>
          <a:prstGeom prst="roundRect">
            <a:avLst>
              <a:gd name="adj" fmla="val 6749"/>
            </a:avLst>
          </a:prstGeom>
          <a:solidFill>
            <a:schemeClr val="bg1">
              <a:lumMod val="85000"/>
            </a:schemeClr>
          </a:solidFill>
          <a:ln w="38100">
            <a:solidFill>
              <a:schemeClr val="bg1">
                <a:lumMod val="85000"/>
              </a:schemeClr>
            </a:solidFill>
            <a:prstDash val="solid"/>
          </a:ln>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800"/>
          </a:p>
        </p:txBody>
      </p:sp>
      <p:sp>
        <p:nvSpPr>
          <p:cNvPr id="2" name="Title 1"/>
          <p:cNvSpPr>
            <a:spLocks noGrp="1"/>
          </p:cNvSpPr>
          <p:nvPr>
            <p:ph type="title"/>
          </p:nvPr>
        </p:nvSpPr>
        <p:spPr/>
        <p:txBody>
          <a:bodyPr/>
          <a:lstStyle/>
          <a:p>
            <a:r>
              <a:rPr lang="en-US" sz="4000" dirty="0" smtClean="0"/>
              <a:t>❸</a:t>
            </a:r>
            <a:r>
              <a:rPr lang="en-US" dirty="0" smtClean="0"/>
              <a:t> Data-Pattern</a:t>
            </a:r>
            <a:endParaRPr lang="en-US" dirty="0"/>
          </a:p>
        </p:txBody>
      </p:sp>
      <p:grpSp>
        <p:nvGrpSpPr>
          <p:cNvPr id="9" name="Group 8"/>
          <p:cNvGrpSpPr/>
          <p:nvPr/>
        </p:nvGrpSpPr>
        <p:grpSpPr>
          <a:xfrm>
            <a:off x="1514475" y="1600200"/>
            <a:ext cx="1524000" cy="1524000"/>
            <a:chOff x="6096000" y="4114800"/>
            <a:chExt cx="2133600" cy="1524000"/>
          </a:xfrm>
        </p:grpSpPr>
        <p:sp>
          <p:nvSpPr>
            <p:cNvPr id="4"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5"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6"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7"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grpSp>
      <p:grpSp>
        <p:nvGrpSpPr>
          <p:cNvPr id="15" name="Group 14"/>
          <p:cNvGrpSpPr/>
          <p:nvPr/>
        </p:nvGrpSpPr>
        <p:grpSpPr>
          <a:xfrm>
            <a:off x="1533525" y="3848101"/>
            <a:ext cx="1524000" cy="1524000"/>
            <a:chOff x="6096000" y="4114800"/>
            <a:chExt cx="2133600" cy="1524000"/>
          </a:xfrm>
        </p:grpSpPr>
        <p:sp>
          <p:nvSpPr>
            <p:cNvPr id="16"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a:solidFill>
                    <a:schemeClr val="tx1"/>
                  </a:solidFill>
                  <a:latin typeface="Courier New" panose="02070309020205020404" pitchFamily="49" charset="0"/>
                  <a:cs typeface="Courier New" panose="02070309020205020404" pitchFamily="49" charset="0"/>
                </a:rPr>
                <a:t>000000</a:t>
              </a:r>
            </a:p>
          </p:txBody>
        </p:sp>
        <p:sp>
          <p:nvSpPr>
            <p:cNvPr id="17"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a:solidFill>
                    <a:schemeClr val="tx1"/>
                  </a:solidFill>
                  <a:latin typeface="Courier New" panose="02070309020205020404" pitchFamily="49" charset="0"/>
                  <a:cs typeface="Courier New" panose="02070309020205020404" pitchFamily="49" charset="0"/>
                </a:rPr>
                <a:t>000000</a:t>
              </a:r>
            </a:p>
          </p:txBody>
        </p:sp>
        <p:sp>
          <p:nvSpPr>
            <p:cNvPr id="18"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a:solidFill>
                    <a:schemeClr val="tx1"/>
                  </a:solidFill>
                  <a:latin typeface="Courier New" panose="02070309020205020404" pitchFamily="49" charset="0"/>
                  <a:cs typeface="Courier New" panose="02070309020205020404" pitchFamily="49" charset="0"/>
                </a:rPr>
                <a:t>000000</a:t>
              </a:r>
            </a:p>
          </p:txBody>
        </p:sp>
        <p:sp>
          <p:nvSpPr>
            <p:cNvPr id="19"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000000</a:t>
              </a:r>
              <a:endParaRPr lang="en-US" sz="2800" dirty="0">
                <a:solidFill>
                  <a:schemeClr val="tx1"/>
                </a:solidFill>
                <a:latin typeface="Courier New" panose="02070309020205020404" pitchFamily="49" charset="0"/>
                <a:cs typeface="Courier New" panose="02070309020205020404" pitchFamily="49" charset="0"/>
              </a:endParaRPr>
            </a:p>
          </p:txBody>
        </p:sp>
      </p:grpSp>
      <p:grpSp>
        <p:nvGrpSpPr>
          <p:cNvPr id="20" name="Group 19"/>
          <p:cNvGrpSpPr/>
          <p:nvPr/>
        </p:nvGrpSpPr>
        <p:grpSpPr>
          <a:xfrm>
            <a:off x="6096000" y="1600200"/>
            <a:ext cx="1524000" cy="1524000"/>
            <a:chOff x="6096000" y="4114800"/>
            <a:chExt cx="2133600" cy="1524000"/>
          </a:xfrm>
        </p:grpSpPr>
        <p:sp>
          <p:nvSpPr>
            <p:cNvPr id="21"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000000</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22"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23"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000000</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24"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grpSp>
      <p:grpSp>
        <p:nvGrpSpPr>
          <p:cNvPr id="25" name="Group 24"/>
          <p:cNvGrpSpPr/>
          <p:nvPr/>
        </p:nvGrpSpPr>
        <p:grpSpPr>
          <a:xfrm>
            <a:off x="6096000" y="3848101"/>
            <a:ext cx="1524000" cy="1524000"/>
            <a:chOff x="6096000" y="4114800"/>
            <a:chExt cx="2133600" cy="1524000"/>
          </a:xfrm>
        </p:grpSpPr>
        <p:sp>
          <p:nvSpPr>
            <p:cNvPr id="26"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27"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000000</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28"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111111</a:t>
              </a:r>
              <a:endParaRPr lang="en-US" sz="2800" dirty="0">
                <a:solidFill>
                  <a:schemeClr val="tx1"/>
                </a:solidFill>
                <a:latin typeface="Courier New" panose="02070309020205020404" pitchFamily="49" charset="0"/>
                <a:cs typeface="Courier New" panose="02070309020205020404" pitchFamily="49" charset="0"/>
              </a:endParaRPr>
            </a:p>
          </p:txBody>
        </p:sp>
        <p:sp>
          <p:nvSpPr>
            <p:cNvPr id="29"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dirty="0" smtClean="0">
                  <a:solidFill>
                    <a:schemeClr val="tx1"/>
                  </a:solidFill>
                  <a:latin typeface="Courier New" panose="02070309020205020404" pitchFamily="49" charset="0"/>
                  <a:cs typeface="Courier New" panose="02070309020205020404" pitchFamily="49" charset="0"/>
                </a:rPr>
                <a:t>000000</a:t>
              </a:r>
              <a:endParaRPr lang="en-US" sz="2800" dirty="0">
                <a:solidFill>
                  <a:schemeClr val="tx1"/>
                </a:solidFill>
                <a:latin typeface="Courier New" panose="02070309020205020404" pitchFamily="49" charset="0"/>
                <a:cs typeface="Courier New" panose="02070309020205020404" pitchFamily="49" charset="0"/>
              </a:endParaRPr>
            </a:p>
          </p:txBody>
        </p:sp>
      </p:grpSp>
      <p:sp>
        <p:nvSpPr>
          <p:cNvPr id="32" name="67Text"/>
          <p:cNvSpPr txBox="1"/>
          <p:nvPr/>
        </p:nvSpPr>
        <p:spPr>
          <a:xfrm>
            <a:off x="1295400" y="1066800"/>
            <a:ext cx="1981200" cy="533399"/>
          </a:xfrm>
          <a:prstGeom prst="rect">
            <a:avLst/>
          </a:prstGeom>
          <a:noFill/>
        </p:spPr>
        <p:txBody>
          <a:bodyPr wrap="square" rtlCol="0" anchor="ctr">
            <a:noAutofit/>
          </a:bodyPr>
          <a:lstStyle/>
          <a:p>
            <a:pPr algn="ctr"/>
            <a:r>
              <a:rPr lang="en-US" sz="2800" dirty="0" smtClean="0">
                <a:latin typeface="Cambria Math" panose="02040503050406030204" pitchFamily="18" charset="0"/>
                <a:ea typeface="Cambria Math" panose="02040503050406030204" pitchFamily="18" charset="0"/>
              </a:rPr>
              <a:t>Solid</a:t>
            </a:r>
          </a:p>
        </p:txBody>
      </p:sp>
      <p:cxnSp>
        <p:nvCxnSpPr>
          <p:cNvPr id="34" name="Straight Arrow Connector 33"/>
          <p:cNvCxnSpPr>
            <a:stCxn id="30" idx="3"/>
            <a:endCxn id="30" idx="1"/>
          </p:cNvCxnSpPr>
          <p:nvPr/>
        </p:nvCxnSpPr>
        <p:spPr>
          <a:xfrm flipH="1">
            <a:off x="1295400" y="3314700"/>
            <a:ext cx="1981200" cy="0"/>
          </a:xfrm>
          <a:prstGeom prst="straightConnector1">
            <a:avLst/>
          </a:prstGeom>
          <a:ln w="38100" cap="rnd">
            <a:solidFill>
              <a:schemeClr val="bg2">
                <a:lumMod val="25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67Text"/>
          <p:cNvSpPr txBox="1"/>
          <p:nvPr/>
        </p:nvSpPr>
        <p:spPr>
          <a:xfrm>
            <a:off x="1295400" y="3314700"/>
            <a:ext cx="1981200" cy="533399"/>
          </a:xfrm>
          <a:prstGeom prst="rect">
            <a:avLst/>
          </a:prstGeom>
          <a:noFill/>
        </p:spPr>
        <p:txBody>
          <a:bodyPr wrap="square" rtlCol="0" anchor="ctr">
            <a:noAutofit/>
          </a:bodyPr>
          <a:lstStyle/>
          <a:p>
            <a:pPr algn="ctr"/>
            <a:r>
              <a:rPr lang="en-US" sz="2800" dirty="0" smtClean="0">
                <a:latin typeface="Cambria Math" panose="02040503050406030204" pitchFamily="18" charset="0"/>
                <a:ea typeface="Cambria Math" panose="02040503050406030204" pitchFamily="18" charset="0"/>
              </a:rPr>
              <a:t>~Solid</a:t>
            </a:r>
          </a:p>
        </p:txBody>
      </p:sp>
      <p:sp>
        <p:nvSpPr>
          <p:cNvPr id="44" name="Wave 43"/>
          <p:cNvSpPr/>
          <p:nvPr/>
        </p:nvSpPr>
        <p:spPr>
          <a:xfrm rot="20625612">
            <a:off x="5258502" y="2483872"/>
            <a:ext cx="3213542" cy="1669534"/>
          </a:xfrm>
          <a:prstGeom prst="wave">
            <a:avLst>
              <a:gd name="adj1" fmla="val 12500"/>
              <a:gd name="adj2" fmla="val -357"/>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mj-lt"/>
              </a:rPr>
              <a:t>10x Errors</a:t>
            </a:r>
            <a:endParaRPr lang="en-US" sz="4800" b="1" dirty="0">
              <a:latin typeface="+mj-lt"/>
            </a:endParaRPr>
          </a:p>
        </p:txBody>
      </p:sp>
      <p:sp>
        <p:nvSpPr>
          <p:cNvPr id="45" name="Punchline"/>
          <p:cNvSpPr txBox="1"/>
          <p:nvPr/>
        </p:nvSpPr>
        <p:spPr>
          <a:xfrm>
            <a:off x="530003" y="5610166"/>
            <a:ext cx="8077200" cy="758308"/>
          </a:xfrm>
          <a:prstGeom prst="rect">
            <a:avLst/>
          </a:prstGeom>
          <a:noFill/>
        </p:spPr>
        <p:txBody>
          <a:bodyPr wrap="square" rtlCol="0" anchor="ctr">
            <a:noAutofit/>
          </a:bodyPr>
          <a:lstStyle/>
          <a:p>
            <a:pPr algn="ctr"/>
            <a:r>
              <a:rPr lang="en-US" sz="3600" i="1" dirty="0" smtClean="0">
                <a:solidFill>
                  <a:srgbClr val="FF0000"/>
                </a:solidFill>
                <a:latin typeface="+mj-lt"/>
              </a:rPr>
              <a:t>Errors affected by data stored in other cells </a:t>
            </a:r>
            <a:endParaRPr lang="en-US" sz="3600" i="1" dirty="0">
              <a:solidFill>
                <a:srgbClr val="FF0000"/>
              </a:solidFill>
              <a:latin typeface="+mj-lt"/>
            </a:endParaRPr>
          </a:p>
        </p:txBody>
      </p:sp>
      <p:sp>
        <p:nvSpPr>
          <p:cNvPr id="8" name="Slide Number Placeholder 7"/>
          <p:cNvSpPr>
            <a:spLocks noGrp="1"/>
          </p:cNvSpPr>
          <p:nvPr>
            <p:ph type="sldNum" sz="quarter" idx="12"/>
          </p:nvPr>
        </p:nvSpPr>
        <p:spPr/>
        <p:txBody>
          <a:bodyPr/>
          <a:lstStyle/>
          <a:p>
            <a:fld id="{D4D2B188-1D62-4FCA-8363-938AD4629BBB}" type="slidenum">
              <a:rPr lang="en-US" smtClean="0"/>
              <a:pPr/>
              <a:t>28</a:t>
            </a:fld>
            <a:endParaRPr lang="en-US"/>
          </a:p>
        </p:txBody>
      </p:sp>
    </p:spTree>
    <p:extLst>
      <p:ext uri="{BB962C8B-B14F-4D97-AF65-F5344CB8AC3E}">
        <p14:creationId xmlns:p14="http://schemas.microsoft.com/office/powerpoint/2010/main" val="6536889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Naive Solutions</a:t>
            </a:r>
            <a:endParaRPr lang="en-US" dirty="0"/>
          </a:p>
        </p:txBody>
      </p:sp>
      <p:sp>
        <p:nvSpPr>
          <p:cNvPr id="3" name="Content Placeholder 2"/>
          <p:cNvSpPr>
            <a:spLocks noGrp="1"/>
          </p:cNvSpPr>
          <p:nvPr>
            <p:ph idx="1"/>
          </p:nvPr>
        </p:nvSpPr>
        <p:spPr/>
        <p:txBody>
          <a:bodyPr/>
          <a:lstStyle/>
          <a:p>
            <a:pPr marL="0" indent="0">
              <a:buNone/>
            </a:pPr>
            <a:r>
              <a:rPr lang="en-US" sz="3200" i="1" dirty="0" smtClean="0">
                <a:solidFill>
                  <a:schemeClr val="tx2"/>
                </a:solidFill>
              </a:rPr>
              <a:t>❶</a:t>
            </a:r>
            <a:r>
              <a:rPr lang="en-US" dirty="0" smtClean="0"/>
              <a:t> </a:t>
            </a:r>
            <a:r>
              <a:rPr lang="en-US" i="1" dirty="0" smtClean="0">
                <a:solidFill>
                  <a:schemeClr val="tx2"/>
                </a:solidFill>
              </a:rPr>
              <a:t>Throttle accesses to same row</a:t>
            </a:r>
          </a:p>
          <a:p>
            <a:pPr lvl="1"/>
            <a:r>
              <a:rPr lang="en-US" sz="2800" dirty="0" smtClean="0"/>
              <a:t>Limit access-interval: </a:t>
            </a:r>
            <a:r>
              <a:rPr lang="en-US" sz="2600" dirty="0" smtClean="0">
                <a:solidFill>
                  <a:srgbClr val="FF0000"/>
                </a:solidFill>
                <a:latin typeface="Cambria Math" panose="02040503050406030204" pitchFamily="18" charset="0"/>
                <a:ea typeface="Cambria Math" panose="02040503050406030204" pitchFamily="18" charset="0"/>
              </a:rPr>
              <a:t>≥500ns</a:t>
            </a:r>
          </a:p>
          <a:p>
            <a:pPr lvl="1"/>
            <a:r>
              <a:rPr lang="en-US" sz="2800" dirty="0" smtClean="0">
                <a:ea typeface="Cambria Math" panose="02040503050406030204" pitchFamily="18" charset="0"/>
              </a:rPr>
              <a:t>Limit number of accesses: </a:t>
            </a:r>
            <a:r>
              <a:rPr lang="en-US" sz="2600" dirty="0" smtClean="0">
                <a:solidFill>
                  <a:srgbClr val="FF0000"/>
                </a:solidFill>
                <a:latin typeface="Cambria Math" panose="02040503050406030204" pitchFamily="18" charset="0"/>
                <a:ea typeface="Cambria Math" panose="02040503050406030204" pitchFamily="18" charset="0"/>
              </a:rPr>
              <a:t>≤128K</a:t>
            </a:r>
            <a:r>
              <a:rPr lang="en-US" sz="2600" dirty="0" smtClean="0">
                <a:latin typeface="Cambria Math" panose="02040503050406030204" pitchFamily="18" charset="0"/>
                <a:ea typeface="Cambria Math" panose="02040503050406030204" pitchFamily="18" charset="0"/>
              </a:rPr>
              <a:t> (=64ms/500ns)</a:t>
            </a:r>
          </a:p>
          <a:p>
            <a:pPr marL="742950" indent="-742950">
              <a:buFont typeface="+mj-lt"/>
              <a:buAutoNum type="arabicPeriod"/>
            </a:pPr>
            <a:endParaRPr lang="en-US" dirty="0" smtClean="0"/>
          </a:p>
          <a:p>
            <a:pPr marL="0" indent="0">
              <a:buNone/>
            </a:pPr>
            <a:r>
              <a:rPr lang="en-US" sz="3200" i="1" dirty="0" smtClean="0">
                <a:solidFill>
                  <a:schemeClr val="tx2"/>
                </a:solidFill>
              </a:rPr>
              <a:t>❷ </a:t>
            </a:r>
            <a:r>
              <a:rPr lang="en-US" i="1" dirty="0" smtClean="0">
                <a:solidFill>
                  <a:schemeClr val="tx2"/>
                </a:solidFill>
              </a:rPr>
              <a:t>Refresh more frequently</a:t>
            </a:r>
          </a:p>
          <a:p>
            <a:pPr lvl="1"/>
            <a:r>
              <a:rPr lang="en-US" sz="2800" dirty="0" smtClean="0"/>
              <a:t>Shorten refresh-interval by </a:t>
            </a:r>
            <a:r>
              <a:rPr lang="en-US" sz="2600" dirty="0" smtClean="0">
                <a:solidFill>
                  <a:srgbClr val="FF0000"/>
                </a:solidFill>
                <a:latin typeface="Cambria Math" panose="02040503050406030204" pitchFamily="18" charset="0"/>
                <a:ea typeface="Cambria Math" panose="02040503050406030204" pitchFamily="18" charset="0"/>
              </a:rPr>
              <a:t>~7x</a:t>
            </a:r>
          </a:p>
          <a:p>
            <a:endParaRPr lang="en-US" dirty="0" smtClean="0">
              <a:ea typeface="Cambria Math" panose="02040503050406030204" pitchFamily="18" charset="0"/>
            </a:endParaRPr>
          </a:p>
          <a:p>
            <a:pPr marL="0" indent="0">
              <a:buNone/>
            </a:pPr>
            <a:r>
              <a:rPr lang="en-US" i="1" dirty="0" smtClean="0">
                <a:solidFill>
                  <a:srgbClr val="FF0000"/>
                </a:solidFill>
                <a:ea typeface="Cambria Math" panose="02040503050406030204" pitchFamily="18" charset="0"/>
              </a:rPr>
              <a:t>Both naive solutions introduce significant overhead in performance</a:t>
            </a:r>
            <a:r>
              <a:rPr lang="en-US" i="1" dirty="0">
                <a:solidFill>
                  <a:srgbClr val="FF0000"/>
                </a:solidFill>
                <a:ea typeface="Cambria Math" panose="02040503050406030204" pitchFamily="18" charset="0"/>
              </a:rPr>
              <a:t> </a:t>
            </a:r>
            <a:r>
              <a:rPr lang="en-US" i="1" dirty="0" smtClean="0">
                <a:solidFill>
                  <a:srgbClr val="FF0000"/>
                </a:solidFill>
                <a:ea typeface="Cambria Math" panose="02040503050406030204" pitchFamily="18" charset="0"/>
              </a:rPr>
              <a:t>and power</a:t>
            </a:r>
            <a:endParaRPr lang="en-US" i="1" dirty="0">
              <a:solidFill>
                <a:srgbClr val="FF0000"/>
              </a:solidFill>
              <a:ea typeface="Cambria Math" panose="02040503050406030204" pitchFamily="18" charset="0"/>
            </a:endParaRPr>
          </a:p>
          <a:p>
            <a:endParaRPr lang="en-US" dirty="0">
              <a:ea typeface="Cambria Math" panose="02040503050406030204" pitchFamily="18" charset="0"/>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pPr/>
              <a:t>29</a:t>
            </a:fld>
            <a:endParaRPr lang="en-US"/>
          </a:p>
        </p:txBody>
      </p:sp>
    </p:spTree>
    <p:extLst>
      <p:ext uri="{BB962C8B-B14F-4D97-AF65-F5344CB8AC3E}">
        <p14:creationId xmlns:p14="http://schemas.microsoft.com/office/powerpoint/2010/main" val="7669097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Quick Summary of Paper</a:t>
            </a:r>
            <a:endParaRPr lang="en-US"/>
          </a:p>
        </p:txBody>
      </p:sp>
      <p:sp>
        <p:nvSpPr>
          <p:cNvPr id="3" name="Content Placeholder 2"/>
          <p:cNvSpPr>
            <a:spLocks noGrp="1"/>
          </p:cNvSpPr>
          <p:nvPr>
            <p:ph idx="1"/>
          </p:nvPr>
        </p:nvSpPr>
        <p:spPr/>
        <p:txBody>
          <a:bodyPr/>
          <a:lstStyle/>
          <a:p>
            <a:r>
              <a:rPr lang="en-US" sz="3200" i="1" dirty="0" smtClean="0">
                <a:solidFill>
                  <a:schemeClr val="tx2"/>
                </a:solidFill>
              </a:rPr>
              <a:t>We </a:t>
            </a:r>
            <a:r>
              <a:rPr lang="en-US" sz="3200" i="1" u="sng" dirty="0" smtClean="0">
                <a:solidFill>
                  <a:schemeClr val="tx2"/>
                </a:solidFill>
              </a:rPr>
              <a:t>expose</a:t>
            </a:r>
            <a:r>
              <a:rPr lang="en-US" sz="3200" i="1" dirty="0" smtClean="0">
                <a:solidFill>
                  <a:schemeClr val="tx2"/>
                </a:solidFill>
              </a:rPr>
              <a:t> the </a:t>
            </a:r>
            <a:r>
              <a:rPr lang="en-US" sz="3200" b="1" i="1" dirty="0" smtClean="0">
                <a:solidFill>
                  <a:schemeClr val="tx2"/>
                </a:solidFill>
              </a:rPr>
              <a:t>existence</a:t>
            </a:r>
            <a:r>
              <a:rPr lang="en-US" sz="3200" i="1" dirty="0" smtClean="0">
                <a:solidFill>
                  <a:schemeClr val="tx2"/>
                </a:solidFill>
              </a:rPr>
              <a:t> and </a:t>
            </a:r>
            <a:r>
              <a:rPr lang="en-US" sz="3200" b="1" i="1" dirty="0" smtClean="0">
                <a:solidFill>
                  <a:schemeClr val="tx2"/>
                </a:solidFill>
              </a:rPr>
              <a:t>prevalence</a:t>
            </a:r>
            <a:r>
              <a:rPr lang="en-US" sz="3200" i="1" dirty="0" smtClean="0">
                <a:solidFill>
                  <a:schemeClr val="tx2"/>
                </a:solidFill>
              </a:rPr>
              <a:t> of disturbance </a:t>
            </a:r>
            <a:r>
              <a:rPr lang="en-US" sz="3200" i="1" dirty="0">
                <a:solidFill>
                  <a:schemeClr val="tx2"/>
                </a:solidFill>
              </a:rPr>
              <a:t>errors </a:t>
            </a:r>
            <a:r>
              <a:rPr lang="en-US" sz="3200" i="1" dirty="0" smtClean="0">
                <a:solidFill>
                  <a:schemeClr val="tx2"/>
                </a:solidFill>
              </a:rPr>
              <a:t>in DRAM </a:t>
            </a:r>
            <a:r>
              <a:rPr lang="en-US" sz="3200" i="1" dirty="0">
                <a:solidFill>
                  <a:schemeClr val="tx2"/>
                </a:solidFill>
              </a:rPr>
              <a:t>chips of today</a:t>
            </a:r>
          </a:p>
          <a:p>
            <a:pPr lvl="1"/>
            <a:r>
              <a:rPr lang="en-US" sz="2800" dirty="0" smtClean="0">
                <a:latin typeface="Cambria Math" panose="02040503050406030204" pitchFamily="18" charset="0"/>
                <a:ea typeface="Cambria Math" panose="02040503050406030204" pitchFamily="18" charset="0"/>
              </a:rPr>
              <a:t>110</a:t>
            </a:r>
            <a:r>
              <a:rPr lang="en-US" sz="2800" dirty="0" smtClean="0"/>
              <a:t> of </a:t>
            </a:r>
            <a:r>
              <a:rPr lang="en-US" sz="2800" dirty="0" smtClean="0">
                <a:latin typeface="Cambria Math" panose="02040503050406030204" pitchFamily="18" charset="0"/>
                <a:ea typeface="Cambria Math" panose="02040503050406030204" pitchFamily="18" charset="0"/>
              </a:rPr>
              <a:t>129</a:t>
            </a:r>
            <a:r>
              <a:rPr lang="en-US" sz="2800" dirty="0" smtClean="0"/>
              <a:t> modules are vulnerable</a:t>
            </a:r>
          </a:p>
          <a:p>
            <a:pPr lvl="1"/>
            <a:r>
              <a:rPr lang="en-US" sz="2800" dirty="0" smtClean="0"/>
              <a:t>Affects modules of </a:t>
            </a:r>
            <a:r>
              <a:rPr lang="en-US" sz="2800" dirty="0" smtClean="0">
                <a:latin typeface="Cambria Math" panose="02040503050406030204" pitchFamily="18" charset="0"/>
                <a:ea typeface="Cambria Math" panose="02040503050406030204" pitchFamily="18" charset="0"/>
              </a:rPr>
              <a:t>2010</a:t>
            </a:r>
            <a:r>
              <a:rPr lang="en-US" sz="2800" dirty="0" smtClean="0"/>
              <a:t> vintage or later</a:t>
            </a:r>
            <a:endParaRPr lang="en-US" sz="2800" i="1" dirty="0" smtClean="0"/>
          </a:p>
          <a:p>
            <a:endParaRPr lang="en-US" sz="1000" i="1" dirty="0" smtClean="0">
              <a:solidFill>
                <a:schemeClr val="accent1"/>
              </a:solidFill>
            </a:endParaRPr>
          </a:p>
          <a:p>
            <a:r>
              <a:rPr lang="en-US" sz="3200" i="1" dirty="0" smtClean="0">
                <a:solidFill>
                  <a:schemeClr val="tx2"/>
                </a:solidFill>
              </a:rPr>
              <a:t>We </a:t>
            </a:r>
            <a:r>
              <a:rPr lang="en-US" sz="3200" i="1" u="sng" dirty="0" smtClean="0">
                <a:solidFill>
                  <a:schemeClr val="tx2"/>
                </a:solidFill>
              </a:rPr>
              <a:t>characterize</a:t>
            </a:r>
            <a:r>
              <a:rPr lang="en-US" sz="3200" i="1" dirty="0" smtClean="0">
                <a:solidFill>
                  <a:schemeClr val="tx2"/>
                </a:solidFill>
              </a:rPr>
              <a:t> the </a:t>
            </a:r>
            <a:r>
              <a:rPr lang="en-US" sz="3200" b="1" i="1" dirty="0" smtClean="0">
                <a:solidFill>
                  <a:schemeClr val="tx2"/>
                </a:solidFill>
              </a:rPr>
              <a:t>cause</a:t>
            </a:r>
            <a:r>
              <a:rPr lang="en-US" sz="3200" i="1" dirty="0" smtClean="0">
                <a:solidFill>
                  <a:schemeClr val="tx2"/>
                </a:solidFill>
              </a:rPr>
              <a:t> and </a:t>
            </a:r>
            <a:r>
              <a:rPr lang="en-US" sz="3200" b="1" i="1" dirty="0" smtClean="0">
                <a:solidFill>
                  <a:schemeClr val="tx2"/>
                </a:solidFill>
              </a:rPr>
              <a:t>symptoms</a:t>
            </a:r>
          </a:p>
          <a:p>
            <a:pPr lvl="1"/>
            <a:r>
              <a:rPr lang="en-US" sz="2800" dirty="0" smtClean="0">
                <a:sym typeface="Wingdings" panose="05000000000000000000" pitchFamily="2" charset="2"/>
              </a:rPr>
              <a:t>Toggling a row accelerates charge leakage in adjacent rows: </a:t>
            </a:r>
            <a:r>
              <a:rPr lang="en-US" sz="2800" i="1" dirty="0" smtClean="0">
                <a:solidFill>
                  <a:srgbClr val="FF0000"/>
                </a:solidFill>
                <a:sym typeface="Wingdings" panose="05000000000000000000" pitchFamily="2" charset="2"/>
              </a:rPr>
              <a:t>row-to-row coupling</a:t>
            </a:r>
            <a:endParaRPr lang="en-US" sz="2800" i="1" dirty="0" smtClean="0"/>
          </a:p>
          <a:p>
            <a:endParaRPr lang="en-US" sz="1000" i="1" dirty="0" smtClean="0">
              <a:solidFill>
                <a:schemeClr val="accent1"/>
              </a:solidFill>
            </a:endParaRPr>
          </a:p>
          <a:p>
            <a:r>
              <a:rPr lang="en-US" sz="3200" i="1" dirty="0" smtClean="0">
                <a:solidFill>
                  <a:schemeClr val="tx2"/>
                </a:solidFill>
              </a:rPr>
              <a:t>We </a:t>
            </a:r>
            <a:r>
              <a:rPr lang="en-US" sz="3200" i="1" u="sng" dirty="0" smtClean="0">
                <a:solidFill>
                  <a:schemeClr val="tx2"/>
                </a:solidFill>
              </a:rPr>
              <a:t>prevent</a:t>
            </a:r>
            <a:r>
              <a:rPr lang="en-US" sz="3200" i="1" dirty="0" smtClean="0">
                <a:solidFill>
                  <a:schemeClr val="tx2"/>
                </a:solidFill>
              </a:rPr>
              <a:t> errors using a </a:t>
            </a:r>
            <a:r>
              <a:rPr lang="en-US" sz="3200" b="1" i="1" dirty="0" smtClean="0">
                <a:solidFill>
                  <a:schemeClr val="tx2"/>
                </a:solidFill>
              </a:rPr>
              <a:t>system-level</a:t>
            </a:r>
            <a:r>
              <a:rPr lang="en-US" sz="3200" i="1" dirty="0" smtClean="0">
                <a:solidFill>
                  <a:schemeClr val="tx2"/>
                </a:solidFill>
              </a:rPr>
              <a:t> approach </a:t>
            </a:r>
          </a:p>
          <a:p>
            <a:pPr lvl="1"/>
            <a:r>
              <a:rPr lang="en-US" sz="2800" dirty="0" smtClean="0"/>
              <a:t>Each time a row is closed, we refresh the charge stored in its adjacent rows with a low probability</a:t>
            </a:r>
            <a:endParaRPr lang="en-US" sz="2800" dirty="0"/>
          </a:p>
        </p:txBody>
      </p:sp>
      <p:sp>
        <p:nvSpPr>
          <p:cNvPr id="5" name="Slide Number Placeholder 4"/>
          <p:cNvSpPr>
            <a:spLocks noGrp="1"/>
          </p:cNvSpPr>
          <p:nvPr>
            <p:ph type="sldNum" sz="quarter" idx="12"/>
          </p:nvPr>
        </p:nvSpPr>
        <p:spPr/>
        <p:txBody>
          <a:bodyPr/>
          <a:lstStyle/>
          <a:p>
            <a:fld id="{D4D2B188-1D62-4FCA-8363-938AD4629BBB}" type="slidenum">
              <a:rPr lang="en-US" smtClean="0"/>
              <a:pPr/>
              <a:t>3</a:t>
            </a:fld>
            <a:endParaRPr lang="en-US"/>
          </a:p>
        </p:txBody>
      </p:sp>
    </p:spTree>
    <p:extLst>
      <p:ext uri="{BB962C8B-B14F-4D97-AF65-F5344CB8AC3E}">
        <p14:creationId xmlns:p14="http://schemas.microsoft.com/office/powerpoint/2010/main" val="3496329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Characterization Results</a:t>
            </a:r>
            <a:endParaRPr lang="en-US" dirty="0"/>
          </a:p>
        </p:txBody>
      </p:sp>
      <p:sp>
        <p:nvSpPr>
          <p:cNvPr id="3" name="Content Placeholder 2"/>
          <p:cNvSpPr>
            <a:spLocks noGrp="1"/>
          </p:cNvSpPr>
          <p:nvPr>
            <p:ph idx="1"/>
          </p:nvPr>
        </p:nvSpPr>
        <p:spPr/>
        <p:txBody>
          <a:bodyPr/>
          <a:lstStyle/>
          <a:p>
            <a:pPr marL="517525" indent="-517525">
              <a:buFont typeface="+mj-lt"/>
              <a:buAutoNum type="arabicPeriod"/>
            </a:pPr>
            <a:r>
              <a:rPr lang="en-US" sz="4000" dirty="0" smtClean="0"/>
              <a:t>Most Modules Are at Risk</a:t>
            </a:r>
          </a:p>
          <a:p>
            <a:pPr marL="517525" indent="-517525">
              <a:buFont typeface="+mj-lt"/>
              <a:buAutoNum type="arabicPeriod"/>
            </a:pPr>
            <a:r>
              <a:rPr lang="en-US" sz="4000" dirty="0" smtClean="0"/>
              <a:t>Errors vs. Vintage</a:t>
            </a:r>
          </a:p>
          <a:p>
            <a:pPr marL="517525" indent="-517525">
              <a:buFont typeface="+mj-lt"/>
              <a:buAutoNum type="arabicPeriod"/>
            </a:pPr>
            <a:r>
              <a:rPr lang="en-US" sz="4000" dirty="0" smtClean="0"/>
              <a:t>Error = Charge Loss</a:t>
            </a:r>
          </a:p>
          <a:p>
            <a:pPr marL="517525" indent="-517525">
              <a:buFont typeface="+mj-lt"/>
              <a:buAutoNum type="arabicPeriod"/>
            </a:pPr>
            <a:r>
              <a:rPr lang="en-US" sz="4000" dirty="0"/>
              <a:t>Adjacency: Aggressor &amp; Victim</a:t>
            </a:r>
          </a:p>
          <a:p>
            <a:pPr marL="517525" indent="-517525">
              <a:buFont typeface="+mj-lt"/>
              <a:buAutoNum type="arabicPeriod"/>
            </a:pPr>
            <a:r>
              <a:rPr lang="en-US" sz="4000" dirty="0" smtClean="0"/>
              <a:t>Sensitivity Studies</a:t>
            </a:r>
            <a:endParaRPr lang="en-US" sz="2400" dirty="0" smtClean="0"/>
          </a:p>
          <a:p>
            <a:pPr marL="517525" indent="-517525">
              <a:buFont typeface="+mj-lt"/>
              <a:buAutoNum type="arabicPeriod"/>
            </a:pPr>
            <a:r>
              <a:rPr lang="en-US" sz="4000" b="1" dirty="0" smtClean="0">
                <a:solidFill>
                  <a:srgbClr val="FF0000"/>
                </a:solidFill>
              </a:rPr>
              <a:t>Other Results in Paper</a:t>
            </a:r>
            <a:endParaRPr lang="en-US" sz="4000" b="1" dirty="0">
              <a:solidFill>
                <a:srgbClr val="FF0000"/>
              </a:solidFill>
            </a:endParaRPr>
          </a:p>
        </p:txBody>
      </p:sp>
      <p:sp>
        <p:nvSpPr>
          <p:cNvPr id="4" name="Slide Number Placeholder 3"/>
          <p:cNvSpPr>
            <a:spLocks noGrp="1"/>
          </p:cNvSpPr>
          <p:nvPr>
            <p:ph type="sldNum" sz="quarter" idx="12"/>
          </p:nvPr>
        </p:nvSpPr>
        <p:spPr/>
        <p:txBody>
          <a:bodyPr/>
          <a:lstStyle/>
          <a:p>
            <a:fld id="{D4D2B188-1D62-4FCA-8363-938AD4629BBB}" type="slidenum">
              <a:rPr lang="en-US" smtClean="0"/>
              <a:pPr/>
              <a:t>30</a:t>
            </a:fld>
            <a:endParaRPr lang="en-US"/>
          </a:p>
        </p:txBody>
      </p:sp>
    </p:spTree>
    <p:extLst>
      <p:ext uri="{BB962C8B-B14F-4D97-AF65-F5344CB8AC3E}">
        <p14:creationId xmlns:p14="http://schemas.microsoft.com/office/powerpoint/2010/main" val="12469392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Other Results in Paper</a:t>
            </a:r>
            <a:endParaRPr lang="en-US" dirty="0"/>
          </a:p>
        </p:txBody>
      </p:sp>
      <p:sp>
        <p:nvSpPr>
          <p:cNvPr id="3" name="Content Placeholder 2"/>
          <p:cNvSpPr>
            <a:spLocks noGrp="1"/>
          </p:cNvSpPr>
          <p:nvPr>
            <p:ph idx="1"/>
          </p:nvPr>
        </p:nvSpPr>
        <p:spPr/>
        <p:txBody>
          <a:bodyPr/>
          <a:lstStyle/>
          <a:p>
            <a:r>
              <a:rPr lang="en-US" sz="3200" i="1" dirty="0" smtClean="0">
                <a:solidFill>
                  <a:schemeClr val="tx2"/>
                </a:solidFill>
              </a:rPr>
              <a:t>Victim </a:t>
            </a:r>
            <a:r>
              <a:rPr lang="en-US" sz="3200" i="1" dirty="0">
                <a:solidFill>
                  <a:schemeClr val="tx2"/>
                </a:solidFill>
              </a:rPr>
              <a:t>Cells </a:t>
            </a:r>
            <a:r>
              <a:rPr lang="en-US" sz="3200" i="1" dirty="0">
                <a:solidFill>
                  <a:schemeClr val="tx2"/>
                </a:solidFill>
                <a:latin typeface="Cambria Math" panose="02040503050406030204" pitchFamily="18" charset="0"/>
                <a:ea typeface="Cambria Math" panose="02040503050406030204" pitchFamily="18" charset="0"/>
              </a:rPr>
              <a:t>≠</a:t>
            </a:r>
            <a:r>
              <a:rPr lang="en-US" sz="3200" i="1" dirty="0">
                <a:solidFill>
                  <a:schemeClr val="tx2"/>
                </a:solidFill>
                <a:ea typeface="Cambria Math" panose="02040503050406030204" pitchFamily="18" charset="0"/>
              </a:rPr>
              <a:t> Weak Cells (i.e., leaky cells)</a:t>
            </a:r>
          </a:p>
          <a:p>
            <a:pPr lvl="1"/>
            <a:r>
              <a:rPr lang="en-US" sz="2800" dirty="0">
                <a:ea typeface="Cambria Math" panose="02040503050406030204" pitchFamily="18" charset="0"/>
              </a:rPr>
              <a:t>Almost no overlap between them</a:t>
            </a:r>
          </a:p>
          <a:p>
            <a:pPr lvl="1"/>
            <a:endParaRPr lang="en-US" dirty="0" smtClean="0"/>
          </a:p>
          <a:p>
            <a:r>
              <a:rPr lang="en-US" sz="3200" i="1" dirty="0" smtClean="0">
                <a:solidFill>
                  <a:schemeClr val="tx2"/>
                </a:solidFill>
              </a:rPr>
              <a:t>Errors not </a:t>
            </a:r>
            <a:r>
              <a:rPr lang="en-US" sz="3200" i="1" dirty="0">
                <a:solidFill>
                  <a:schemeClr val="tx2"/>
                </a:solidFill>
              </a:rPr>
              <a:t>strongly affected by temperature</a:t>
            </a:r>
          </a:p>
          <a:p>
            <a:pPr lvl="1"/>
            <a:r>
              <a:rPr lang="en-US" sz="2800" dirty="0"/>
              <a:t>Default temperature: </a:t>
            </a:r>
            <a:r>
              <a:rPr lang="en-US" sz="2600" dirty="0">
                <a:latin typeface="Cambria Math" panose="02040503050406030204" pitchFamily="18" charset="0"/>
                <a:ea typeface="Cambria Math" panose="02040503050406030204" pitchFamily="18" charset="0"/>
              </a:rPr>
              <a:t>50°C</a:t>
            </a:r>
          </a:p>
          <a:p>
            <a:pPr lvl="1"/>
            <a:r>
              <a:rPr lang="en-US" sz="2800" dirty="0"/>
              <a:t>At </a:t>
            </a:r>
            <a:r>
              <a:rPr lang="en-US" sz="2600" dirty="0">
                <a:latin typeface="Cambria Math" panose="02040503050406030204" pitchFamily="18" charset="0"/>
                <a:ea typeface="Cambria Math" panose="02040503050406030204" pitchFamily="18" charset="0"/>
              </a:rPr>
              <a:t>30°C</a:t>
            </a:r>
            <a:r>
              <a:rPr lang="en-US" sz="2800" dirty="0"/>
              <a:t> and </a:t>
            </a:r>
            <a:r>
              <a:rPr lang="en-US" sz="2600" dirty="0">
                <a:latin typeface="Cambria Math" panose="02040503050406030204" pitchFamily="18" charset="0"/>
                <a:ea typeface="Cambria Math" panose="02040503050406030204" pitchFamily="18" charset="0"/>
              </a:rPr>
              <a:t>70°C</a:t>
            </a:r>
            <a:r>
              <a:rPr lang="en-US" sz="2800" dirty="0"/>
              <a:t>, number of errors changes </a:t>
            </a:r>
            <a:r>
              <a:rPr lang="en-US" sz="2600" dirty="0">
                <a:latin typeface="Cambria Math" panose="02040503050406030204" pitchFamily="18" charset="0"/>
                <a:ea typeface="Cambria Math" panose="02040503050406030204" pitchFamily="18" charset="0"/>
              </a:rPr>
              <a:t>&lt;15%</a:t>
            </a:r>
          </a:p>
          <a:p>
            <a:pPr lvl="1"/>
            <a:endParaRPr lang="en-US" dirty="0" smtClean="0">
              <a:ea typeface="Cambria Math" panose="02040503050406030204" pitchFamily="18" charset="0"/>
            </a:endParaRPr>
          </a:p>
          <a:p>
            <a:r>
              <a:rPr lang="en-US" sz="3200" i="1" dirty="0" smtClean="0">
                <a:solidFill>
                  <a:schemeClr val="tx2"/>
                </a:solidFill>
                <a:ea typeface="Cambria Math" panose="02040503050406030204" pitchFamily="18" charset="0"/>
              </a:rPr>
              <a:t>Errors are repeatable</a:t>
            </a:r>
          </a:p>
          <a:p>
            <a:pPr lvl="1"/>
            <a:r>
              <a:rPr lang="en-US" sz="2800" dirty="0" smtClean="0">
                <a:ea typeface="Cambria Math" panose="02040503050406030204" pitchFamily="18" charset="0"/>
              </a:rPr>
              <a:t>Across ten iterations of testing, &gt;</a:t>
            </a:r>
            <a:r>
              <a:rPr lang="en-US" sz="2600" dirty="0" smtClean="0">
                <a:latin typeface="Cambria Math" panose="02040503050406030204" pitchFamily="18" charset="0"/>
                <a:ea typeface="Cambria Math" panose="02040503050406030204" pitchFamily="18" charset="0"/>
              </a:rPr>
              <a:t>70%</a:t>
            </a:r>
            <a:r>
              <a:rPr lang="en-US" sz="2800" dirty="0" smtClean="0">
                <a:ea typeface="Cambria Math" panose="02040503050406030204" pitchFamily="18" charset="0"/>
              </a:rPr>
              <a:t> of victim cells had errors in every iteration</a:t>
            </a:r>
          </a:p>
          <a:p>
            <a:pPr lvl="1"/>
            <a:endParaRPr lang="en-US" dirty="0"/>
          </a:p>
          <a:p>
            <a:pPr lvl="1"/>
            <a:endParaRPr lang="en-US" sz="2800" dirty="0"/>
          </a:p>
        </p:txBody>
      </p:sp>
      <p:sp>
        <p:nvSpPr>
          <p:cNvPr id="5" name="Slide Number Placeholder 4"/>
          <p:cNvSpPr>
            <a:spLocks noGrp="1"/>
          </p:cNvSpPr>
          <p:nvPr>
            <p:ph type="sldNum" sz="quarter" idx="12"/>
          </p:nvPr>
        </p:nvSpPr>
        <p:spPr/>
        <p:txBody>
          <a:bodyPr/>
          <a:lstStyle/>
          <a:p>
            <a:fld id="{D4D2B188-1D62-4FCA-8363-938AD4629BBB}" type="slidenum">
              <a:rPr lang="en-US" smtClean="0"/>
              <a:pPr/>
              <a:t>31</a:t>
            </a:fld>
            <a:endParaRPr lang="en-US"/>
          </a:p>
        </p:txBody>
      </p:sp>
    </p:spTree>
    <p:extLst>
      <p:ext uri="{BB962C8B-B14F-4D97-AF65-F5344CB8AC3E}">
        <p14:creationId xmlns:p14="http://schemas.microsoft.com/office/powerpoint/2010/main" val="19977576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a:t>
            </a:r>
            <a:r>
              <a:rPr lang="en-US" dirty="0" smtClean="0"/>
              <a:t>. Other Results in Paper (cont’d)</a:t>
            </a:r>
            <a:endParaRPr lang="en-US" dirty="0"/>
          </a:p>
        </p:txBody>
      </p:sp>
      <p:sp>
        <p:nvSpPr>
          <p:cNvPr id="3" name="Content Placeholder 2"/>
          <p:cNvSpPr>
            <a:spLocks noGrp="1"/>
          </p:cNvSpPr>
          <p:nvPr>
            <p:ph idx="1"/>
          </p:nvPr>
        </p:nvSpPr>
        <p:spPr/>
        <p:txBody>
          <a:bodyPr/>
          <a:lstStyle/>
          <a:p>
            <a:r>
              <a:rPr lang="en-US" sz="3200" i="1" dirty="0" smtClean="0">
                <a:solidFill>
                  <a:schemeClr val="tx2"/>
                </a:solidFill>
              </a:rPr>
              <a:t>As many as </a:t>
            </a:r>
            <a:r>
              <a:rPr lang="en-US" sz="3000" dirty="0" smtClean="0">
                <a:solidFill>
                  <a:schemeClr val="tx2"/>
                </a:solidFill>
                <a:latin typeface="Cambria Math" panose="02040503050406030204" pitchFamily="18" charset="0"/>
                <a:ea typeface="Cambria Math" panose="02040503050406030204" pitchFamily="18" charset="0"/>
              </a:rPr>
              <a:t>4</a:t>
            </a:r>
            <a:r>
              <a:rPr lang="en-US" sz="3200" i="1" dirty="0" smtClean="0">
                <a:solidFill>
                  <a:schemeClr val="tx2"/>
                </a:solidFill>
              </a:rPr>
              <a:t> errors per cache-line</a:t>
            </a:r>
            <a:endParaRPr lang="en-US" sz="3200" i="1" dirty="0" smtClean="0">
              <a:solidFill>
                <a:schemeClr val="tx2"/>
              </a:solidFill>
              <a:ea typeface="Cambria Math" panose="02040503050406030204" pitchFamily="18" charset="0"/>
            </a:endParaRPr>
          </a:p>
          <a:p>
            <a:pPr lvl="1"/>
            <a:r>
              <a:rPr lang="en-US" sz="2800" dirty="0" smtClean="0">
                <a:ea typeface="Cambria Math" panose="02040503050406030204" pitchFamily="18" charset="0"/>
              </a:rPr>
              <a:t>Simple ECC (e.g., SECDED) cannot prevent all errors</a:t>
            </a:r>
          </a:p>
          <a:p>
            <a:pPr lvl="1"/>
            <a:endParaRPr lang="en-US" dirty="0" smtClean="0"/>
          </a:p>
          <a:p>
            <a:r>
              <a:rPr lang="en-US" sz="3200" i="1" dirty="0" smtClean="0">
                <a:solidFill>
                  <a:schemeClr val="tx2"/>
                </a:solidFill>
              </a:rPr>
              <a:t>Number of cells &amp; rows affected by aggressor</a:t>
            </a:r>
            <a:endParaRPr lang="en-US" sz="3200" i="1" dirty="0">
              <a:solidFill>
                <a:schemeClr val="tx2"/>
              </a:solidFill>
            </a:endParaRPr>
          </a:p>
          <a:p>
            <a:pPr lvl="1"/>
            <a:r>
              <a:rPr lang="en-US" sz="2800" dirty="0" smtClean="0"/>
              <a:t>Victims cells per aggressor:  </a:t>
            </a:r>
            <a:r>
              <a:rPr lang="en-US" sz="2600" dirty="0" smtClean="0">
                <a:latin typeface="Cambria Math" panose="02040503050406030204" pitchFamily="18" charset="0"/>
                <a:ea typeface="Cambria Math" panose="02040503050406030204" pitchFamily="18" charset="0"/>
              </a:rPr>
              <a:t>≤110</a:t>
            </a:r>
            <a:endParaRPr lang="en-US" sz="2600" dirty="0">
              <a:latin typeface="Cambria Math" panose="02040503050406030204" pitchFamily="18" charset="0"/>
              <a:ea typeface="Cambria Math" panose="02040503050406030204" pitchFamily="18" charset="0"/>
            </a:endParaRPr>
          </a:p>
          <a:p>
            <a:pPr lvl="1"/>
            <a:r>
              <a:rPr lang="en-US" sz="2800" dirty="0"/>
              <a:t>Victims </a:t>
            </a:r>
            <a:r>
              <a:rPr lang="en-US" sz="2800" dirty="0" smtClean="0"/>
              <a:t>rows </a:t>
            </a:r>
            <a:r>
              <a:rPr lang="en-US" sz="2800" dirty="0"/>
              <a:t>per aggressor:  </a:t>
            </a:r>
            <a:r>
              <a:rPr lang="en-US" sz="2600" dirty="0" smtClean="0">
                <a:latin typeface="Cambria Math" panose="02040503050406030204" pitchFamily="18" charset="0"/>
                <a:ea typeface="Cambria Math" panose="02040503050406030204" pitchFamily="18" charset="0"/>
              </a:rPr>
              <a:t>≤9</a:t>
            </a:r>
            <a:endParaRPr lang="en-US" sz="2600" dirty="0">
              <a:latin typeface="Cambria Math" panose="02040503050406030204" pitchFamily="18" charset="0"/>
              <a:ea typeface="Cambria Math" panose="02040503050406030204" pitchFamily="18" charset="0"/>
            </a:endParaRPr>
          </a:p>
          <a:p>
            <a:pPr lvl="1"/>
            <a:endParaRPr lang="en-US" dirty="0" smtClean="0">
              <a:ea typeface="Cambria Math" panose="02040503050406030204" pitchFamily="18" charset="0"/>
            </a:endParaRPr>
          </a:p>
          <a:p>
            <a:r>
              <a:rPr lang="en-US" sz="3200" i="1" dirty="0">
                <a:solidFill>
                  <a:schemeClr val="tx2"/>
                </a:solidFill>
                <a:ea typeface="Cambria Math" panose="02040503050406030204" pitchFamily="18" charset="0"/>
              </a:rPr>
              <a:t>C</a:t>
            </a:r>
            <a:r>
              <a:rPr lang="en-US" sz="3200" i="1" dirty="0" smtClean="0">
                <a:solidFill>
                  <a:schemeClr val="tx2"/>
                </a:solidFill>
                <a:ea typeface="Cambria Math" panose="02040503050406030204" pitchFamily="18" charset="0"/>
              </a:rPr>
              <a:t>ells affected by two aggressors on either side</a:t>
            </a:r>
          </a:p>
          <a:p>
            <a:pPr lvl="1"/>
            <a:r>
              <a:rPr lang="en-US" sz="2800" dirty="0">
                <a:ea typeface="Cambria Math" panose="02040503050406030204" pitchFamily="18" charset="0"/>
              </a:rPr>
              <a:t>V</a:t>
            </a:r>
            <a:r>
              <a:rPr lang="en-US" sz="2800" dirty="0" smtClean="0">
                <a:ea typeface="Cambria Math" panose="02040503050406030204" pitchFamily="18" charset="0"/>
              </a:rPr>
              <a:t>ery small fraction of victim cells (</a:t>
            </a:r>
            <a:r>
              <a:rPr lang="en-US" sz="2600" dirty="0">
                <a:latin typeface="Cambria Math" panose="02040503050406030204" pitchFamily="18" charset="0"/>
                <a:ea typeface="Cambria Math" panose="02040503050406030204" pitchFamily="18" charset="0"/>
              </a:rPr>
              <a:t>&lt;</a:t>
            </a:r>
            <a:r>
              <a:rPr lang="en-US" sz="2600" dirty="0" smtClean="0">
                <a:latin typeface="Cambria Math" panose="02040503050406030204" pitchFamily="18" charset="0"/>
                <a:ea typeface="Cambria Math" panose="02040503050406030204" pitchFamily="18" charset="0"/>
              </a:rPr>
              <a:t>100</a:t>
            </a:r>
            <a:r>
              <a:rPr lang="en-US" sz="2800" dirty="0" smtClean="0">
                <a:ea typeface="Cambria Math" panose="02040503050406030204" pitchFamily="18" charset="0"/>
              </a:rPr>
              <a:t>) have an error when either one of the aggressors is toggled</a:t>
            </a:r>
            <a:endParaRPr lang="en-US" dirty="0"/>
          </a:p>
          <a:p>
            <a:pPr lvl="1"/>
            <a:endParaRPr lang="en-US" sz="2800" dirty="0"/>
          </a:p>
        </p:txBody>
      </p:sp>
      <p:sp>
        <p:nvSpPr>
          <p:cNvPr id="5" name="Slide Number Placeholder 4"/>
          <p:cNvSpPr>
            <a:spLocks noGrp="1"/>
          </p:cNvSpPr>
          <p:nvPr>
            <p:ph type="sldNum" sz="quarter" idx="12"/>
          </p:nvPr>
        </p:nvSpPr>
        <p:spPr/>
        <p:txBody>
          <a:bodyPr/>
          <a:lstStyle/>
          <a:p>
            <a:fld id="{D4D2B188-1D62-4FCA-8363-938AD4629BBB}" type="slidenum">
              <a:rPr lang="en-US" smtClean="0"/>
              <a:pPr/>
              <a:t>32</a:t>
            </a:fld>
            <a:endParaRPr lang="en-US"/>
          </a:p>
        </p:txBody>
      </p:sp>
    </p:spTree>
    <p:extLst>
      <p:ext uri="{BB962C8B-B14F-4D97-AF65-F5344CB8AC3E}">
        <p14:creationId xmlns:p14="http://schemas.microsoft.com/office/powerpoint/2010/main" val="17113726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685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1. Historical Context</a:t>
            </a:r>
            <a:endParaRPr lang="en-US" sz="4400" b="1">
              <a:latin typeface="+mj-lt"/>
            </a:endParaRPr>
          </a:p>
        </p:txBody>
      </p:sp>
      <p:sp>
        <p:nvSpPr>
          <p:cNvPr id="4" name="Rounded Rectangle 3"/>
          <p:cNvSpPr/>
          <p:nvPr/>
        </p:nvSpPr>
        <p:spPr>
          <a:xfrm>
            <a:off x="609600" y="2209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2. Demonstration (Real System)</a:t>
            </a:r>
            <a:endParaRPr lang="en-US" sz="4400" b="1">
              <a:latin typeface="+mj-lt"/>
            </a:endParaRPr>
          </a:p>
        </p:txBody>
      </p:sp>
      <p:sp>
        <p:nvSpPr>
          <p:cNvPr id="5" name="Rounded Rectangle 4"/>
          <p:cNvSpPr/>
          <p:nvPr/>
        </p:nvSpPr>
        <p:spPr>
          <a:xfrm>
            <a:off x="609600" y="3733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3. Characterization (FPGA-Based)</a:t>
            </a:r>
            <a:endParaRPr lang="en-US" sz="4400" b="1">
              <a:latin typeface="+mj-lt"/>
            </a:endParaRPr>
          </a:p>
        </p:txBody>
      </p:sp>
      <p:sp>
        <p:nvSpPr>
          <p:cNvPr id="7" name="Rounded Rectangle 6"/>
          <p:cNvSpPr/>
          <p:nvPr/>
        </p:nvSpPr>
        <p:spPr>
          <a:xfrm>
            <a:off x="609600" y="5257800"/>
            <a:ext cx="80010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latin typeface="+mj-lt"/>
              </a:rPr>
              <a:t> 4. Solutions</a:t>
            </a:r>
            <a:endParaRPr lang="en-US" sz="4400" b="1" dirty="0">
              <a:latin typeface="+mj-lt"/>
            </a:endParaRPr>
          </a:p>
        </p:txBody>
      </p:sp>
      <p:sp>
        <p:nvSpPr>
          <p:cNvPr id="3" name="Slide Number Placeholder 2"/>
          <p:cNvSpPr>
            <a:spLocks noGrp="1"/>
          </p:cNvSpPr>
          <p:nvPr>
            <p:ph type="sldNum" sz="quarter" idx="12"/>
          </p:nvPr>
        </p:nvSpPr>
        <p:spPr/>
        <p:txBody>
          <a:bodyPr/>
          <a:lstStyle/>
          <a:p>
            <a:fld id="{D4D2B188-1D62-4FCA-8363-938AD4629BBB}" type="slidenum">
              <a:rPr lang="en-US" smtClean="0"/>
              <a:pPr/>
              <a:t>33</a:t>
            </a:fld>
            <a:endParaRPr lang="en-US"/>
          </a:p>
        </p:txBody>
      </p:sp>
    </p:spTree>
    <p:extLst>
      <p:ext uri="{BB962C8B-B14F-4D97-AF65-F5344CB8AC3E}">
        <p14:creationId xmlns:p14="http://schemas.microsoft.com/office/powerpoint/2010/main" val="147155420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Several Potential Solutions</a:t>
            </a:r>
            <a:endParaRPr lang="en-US" dirty="0"/>
          </a:p>
        </p:txBody>
      </p:sp>
      <p:sp>
        <p:nvSpPr>
          <p:cNvPr id="5" name="Slide Number Placeholder 4"/>
          <p:cNvSpPr>
            <a:spLocks noGrp="1"/>
          </p:cNvSpPr>
          <p:nvPr>
            <p:ph type="sldNum" sz="quarter" idx="12"/>
          </p:nvPr>
        </p:nvSpPr>
        <p:spPr/>
        <p:txBody>
          <a:bodyPr/>
          <a:lstStyle/>
          <a:p>
            <a:fld id="{D4D2B188-1D62-4FCA-8363-938AD4629BBB}" type="slidenum">
              <a:rPr lang="en-US" smtClean="0"/>
              <a:pPr/>
              <a:t>34</a:t>
            </a:fld>
            <a:endParaRPr lang="en-US"/>
          </a:p>
        </p:txBody>
      </p:sp>
      <p:sp>
        <p:nvSpPr>
          <p:cNvPr id="6" name="RedBox"/>
          <p:cNvSpPr/>
          <p:nvPr/>
        </p:nvSpPr>
        <p:spPr>
          <a:xfrm>
            <a:off x="380999" y="1219200"/>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t>Cost</a:t>
            </a:r>
            <a:endParaRPr lang="en-US" sz="4000" dirty="0"/>
          </a:p>
        </p:txBody>
      </p:sp>
      <p:sp>
        <p:nvSpPr>
          <p:cNvPr id="11" name="TextBox 10"/>
          <p:cNvSpPr txBox="1"/>
          <p:nvPr/>
        </p:nvSpPr>
        <p:spPr>
          <a:xfrm>
            <a:off x="381000" y="1219200"/>
            <a:ext cx="5105400"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latin typeface="+mj-lt"/>
              </a:rPr>
              <a:t>Make better DRAM chips</a:t>
            </a:r>
            <a:endParaRPr lang="en-US" sz="3200" dirty="0">
              <a:latin typeface="+mj-lt"/>
            </a:endParaRPr>
          </a:p>
        </p:txBody>
      </p:sp>
      <p:sp>
        <p:nvSpPr>
          <p:cNvPr id="12" name="RedBox"/>
          <p:cNvSpPr/>
          <p:nvPr/>
        </p:nvSpPr>
        <p:spPr>
          <a:xfrm>
            <a:off x="380998" y="3841750"/>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t>Cost, Power</a:t>
            </a:r>
            <a:endParaRPr lang="en-US" sz="4000" dirty="0"/>
          </a:p>
        </p:txBody>
      </p:sp>
      <p:sp>
        <p:nvSpPr>
          <p:cNvPr id="13" name="TextBox 12"/>
          <p:cNvSpPr txBox="1"/>
          <p:nvPr/>
        </p:nvSpPr>
        <p:spPr>
          <a:xfrm>
            <a:off x="380999" y="3841750"/>
            <a:ext cx="4190999"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latin typeface="+mj-lt"/>
              </a:rPr>
              <a:t>Sophisticated ECC</a:t>
            </a:r>
            <a:endParaRPr lang="en-US" sz="3200" dirty="0">
              <a:latin typeface="+mj-lt"/>
            </a:endParaRPr>
          </a:p>
        </p:txBody>
      </p:sp>
      <p:sp>
        <p:nvSpPr>
          <p:cNvPr id="14" name="RedBox"/>
          <p:cNvSpPr/>
          <p:nvPr/>
        </p:nvSpPr>
        <p:spPr>
          <a:xfrm>
            <a:off x="380998" y="2530475"/>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t>Power, Performance</a:t>
            </a:r>
            <a:endParaRPr lang="en-US" sz="4000" dirty="0"/>
          </a:p>
        </p:txBody>
      </p:sp>
      <p:sp>
        <p:nvSpPr>
          <p:cNvPr id="15" name="TextBox 14"/>
          <p:cNvSpPr txBox="1"/>
          <p:nvPr/>
        </p:nvSpPr>
        <p:spPr>
          <a:xfrm>
            <a:off x="380999" y="2530475"/>
            <a:ext cx="4191000"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latin typeface="+mj-lt"/>
              </a:rPr>
              <a:t>Refresh frequently</a:t>
            </a:r>
            <a:endParaRPr lang="en-US" sz="3200" dirty="0">
              <a:latin typeface="+mj-lt"/>
            </a:endParaRPr>
          </a:p>
        </p:txBody>
      </p:sp>
      <p:sp>
        <p:nvSpPr>
          <p:cNvPr id="16" name="RedBox"/>
          <p:cNvSpPr/>
          <p:nvPr/>
        </p:nvSpPr>
        <p:spPr>
          <a:xfrm>
            <a:off x="380998" y="5153025"/>
            <a:ext cx="8382001" cy="914400"/>
          </a:xfrm>
          <a:prstGeom prst="round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4000" dirty="0" smtClean="0"/>
              <a:t>Cost, Power, Complexity</a:t>
            </a:r>
            <a:endParaRPr lang="en-US" sz="4000" dirty="0"/>
          </a:p>
        </p:txBody>
      </p:sp>
      <p:sp>
        <p:nvSpPr>
          <p:cNvPr id="17" name="TextBox 16"/>
          <p:cNvSpPr txBox="1"/>
          <p:nvPr/>
        </p:nvSpPr>
        <p:spPr>
          <a:xfrm>
            <a:off x="380999" y="5153025"/>
            <a:ext cx="4190999" cy="914400"/>
          </a:xfrm>
          <a:prstGeom prst="rect">
            <a:avLst/>
          </a:prstGeom>
          <a:noFill/>
        </p:spPr>
        <p:txBody>
          <a:bodyPr wrap="square" rtlCol="0" anchor="ctr">
            <a:noAutofit/>
          </a:bodyPr>
          <a:lstStyle/>
          <a:p>
            <a:pPr marL="282575" indent="-282575">
              <a:buFont typeface="Arial" panose="020B0604020202020204" pitchFamily="34" charset="0"/>
              <a:buChar char="•"/>
            </a:pPr>
            <a:r>
              <a:rPr lang="en-US" sz="3200" dirty="0" smtClean="0">
                <a:latin typeface="+mj-lt"/>
              </a:rPr>
              <a:t>Access counters </a:t>
            </a:r>
            <a:endParaRPr lang="en-US" sz="3200" dirty="0">
              <a:latin typeface="+mj-lt"/>
            </a:endParaRPr>
          </a:p>
        </p:txBody>
      </p:sp>
    </p:spTree>
    <p:extLst>
      <p:ext uri="{BB962C8B-B14F-4D97-AF65-F5344CB8AC3E}">
        <p14:creationId xmlns:p14="http://schemas.microsoft.com/office/powerpoint/2010/main" val="2339852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4"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idx="1"/>
          </p:nvPr>
        </p:nvSpPr>
        <p:spPr/>
        <p:txBody>
          <a:bodyPr/>
          <a:lstStyle/>
          <a:p>
            <a:pPr>
              <a:lnSpc>
                <a:spcPct val="100000"/>
              </a:lnSpc>
            </a:pPr>
            <a:r>
              <a:rPr lang="en-US" b="1" dirty="0" smtClean="0">
                <a:solidFill>
                  <a:schemeClr val="tx2"/>
                </a:solidFill>
              </a:rPr>
              <a:t>PARA: </a:t>
            </a:r>
            <a:r>
              <a:rPr lang="en-US" sz="3200" i="1" u="sng" dirty="0" smtClean="0">
                <a:solidFill>
                  <a:schemeClr val="tx2"/>
                </a:solidFill>
              </a:rPr>
              <a:t>P</a:t>
            </a:r>
            <a:r>
              <a:rPr lang="en-US" sz="3200" i="1" dirty="0" smtClean="0">
                <a:solidFill>
                  <a:schemeClr val="tx2"/>
                </a:solidFill>
              </a:rPr>
              <a:t>robabilistic </a:t>
            </a:r>
            <a:r>
              <a:rPr lang="en-US" sz="3200" i="1" u="sng" dirty="0" smtClean="0">
                <a:solidFill>
                  <a:schemeClr val="tx2"/>
                </a:solidFill>
              </a:rPr>
              <a:t>A</a:t>
            </a:r>
            <a:r>
              <a:rPr lang="en-US" sz="3200" i="1" dirty="0" smtClean="0">
                <a:solidFill>
                  <a:schemeClr val="tx2"/>
                </a:solidFill>
              </a:rPr>
              <a:t>djacent </a:t>
            </a:r>
            <a:r>
              <a:rPr lang="en-US" sz="3200" i="1" u="sng" dirty="0" smtClean="0">
                <a:solidFill>
                  <a:schemeClr val="tx2"/>
                </a:solidFill>
              </a:rPr>
              <a:t>R</a:t>
            </a:r>
            <a:r>
              <a:rPr lang="en-US" sz="3200" i="1" dirty="0" smtClean="0">
                <a:solidFill>
                  <a:schemeClr val="tx2"/>
                </a:solidFill>
              </a:rPr>
              <a:t>ow </a:t>
            </a:r>
            <a:r>
              <a:rPr lang="en-US" sz="3200" i="1" u="sng" dirty="0" smtClean="0">
                <a:solidFill>
                  <a:schemeClr val="tx2"/>
                </a:solidFill>
              </a:rPr>
              <a:t>A</a:t>
            </a:r>
            <a:r>
              <a:rPr lang="en-US" sz="3200" i="1" dirty="0" smtClean="0">
                <a:solidFill>
                  <a:schemeClr val="tx2"/>
                </a:solidFill>
              </a:rPr>
              <a:t>ctivation</a:t>
            </a:r>
          </a:p>
          <a:p>
            <a:pPr>
              <a:lnSpc>
                <a:spcPct val="100000"/>
              </a:lnSpc>
            </a:pPr>
            <a:endParaRPr lang="en-US" sz="600" b="1" dirty="0" smtClean="0">
              <a:solidFill>
                <a:schemeClr val="tx2"/>
              </a:solidFill>
            </a:endParaRPr>
          </a:p>
          <a:p>
            <a:pPr>
              <a:lnSpc>
                <a:spcPct val="100000"/>
              </a:lnSpc>
            </a:pPr>
            <a:r>
              <a:rPr lang="en-US" b="1" dirty="0" smtClean="0">
                <a:solidFill>
                  <a:schemeClr val="tx2"/>
                </a:solidFill>
              </a:rPr>
              <a:t>Key Idea</a:t>
            </a:r>
            <a:endParaRPr lang="en-US" sz="3200" i="1" dirty="0" smtClean="0">
              <a:solidFill>
                <a:schemeClr val="tx2"/>
              </a:solidFill>
            </a:endParaRPr>
          </a:p>
          <a:p>
            <a:pPr lvl="1">
              <a:lnSpc>
                <a:spcPct val="100000"/>
              </a:lnSpc>
            </a:pPr>
            <a:r>
              <a:rPr lang="en-US" sz="2800" dirty="0" smtClean="0"/>
              <a:t>After closing a row, we activate (i.e., refresh) one of its neighbors with a low probability: </a:t>
            </a:r>
            <a:r>
              <a:rPr lang="en-US" sz="2600" dirty="0" smtClean="0">
                <a:solidFill>
                  <a:srgbClr val="FF0000"/>
                </a:solidFill>
                <a:latin typeface="Cambria Math" panose="02040503050406030204" pitchFamily="18" charset="0"/>
                <a:ea typeface="Cambria Math" panose="02040503050406030204" pitchFamily="18" charset="0"/>
              </a:rPr>
              <a:t>p = 0.005</a:t>
            </a:r>
          </a:p>
          <a:p>
            <a:pPr>
              <a:lnSpc>
                <a:spcPct val="100000"/>
              </a:lnSpc>
            </a:pPr>
            <a:endParaRPr lang="en-US" sz="600" b="1" dirty="0" smtClean="0">
              <a:solidFill>
                <a:schemeClr val="tx2"/>
              </a:solidFill>
              <a:ea typeface="Cambria Math" panose="02040503050406030204" pitchFamily="18" charset="0"/>
            </a:endParaRPr>
          </a:p>
          <a:p>
            <a:pPr>
              <a:lnSpc>
                <a:spcPct val="100000"/>
              </a:lnSpc>
            </a:pPr>
            <a:r>
              <a:rPr lang="en-US" b="1" dirty="0" smtClean="0">
                <a:solidFill>
                  <a:schemeClr val="tx2"/>
                </a:solidFill>
                <a:ea typeface="Cambria Math" panose="02040503050406030204" pitchFamily="18" charset="0"/>
              </a:rPr>
              <a:t>Reliability Guarantee</a:t>
            </a:r>
            <a:endParaRPr lang="en-US" sz="3200" i="1" dirty="0" smtClean="0">
              <a:solidFill>
                <a:schemeClr val="tx2"/>
              </a:solidFill>
              <a:ea typeface="Cambria Math" panose="02040503050406030204" pitchFamily="18" charset="0"/>
            </a:endParaRPr>
          </a:p>
          <a:p>
            <a:pPr lvl="1"/>
            <a:r>
              <a:rPr lang="en-US" sz="2800" dirty="0" smtClean="0"/>
              <a:t>When </a:t>
            </a:r>
            <a:r>
              <a:rPr lang="en-US" sz="2600" dirty="0" smtClean="0">
                <a:latin typeface="Cambria Math" panose="02040503050406030204" pitchFamily="18" charset="0"/>
                <a:ea typeface="Cambria Math" panose="02040503050406030204" pitchFamily="18" charset="0"/>
                <a:cs typeface="Courier New" panose="02070309020205020404" pitchFamily="49" charset="0"/>
              </a:rPr>
              <a:t>p=0.005</a:t>
            </a:r>
            <a:r>
              <a:rPr lang="en-US" sz="2800" dirty="0" smtClean="0"/>
              <a:t>, errors in one year</a:t>
            </a:r>
            <a:r>
              <a:rPr lang="en-US" sz="2800" dirty="0"/>
              <a:t>: </a:t>
            </a:r>
            <a:r>
              <a:rPr lang="en-US" sz="2600"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9.4×10</a:t>
            </a:r>
            <a:r>
              <a:rPr lang="en-US" sz="2600" baseline="30000" dirty="0">
                <a:solidFill>
                  <a:srgbClr val="FF0000"/>
                </a:solidFill>
                <a:latin typeface="Cambria Math" panose="02040503050406030204" pitchFamily="18" charset="0"/>
                <a:ea typeface="Cambria Math" panose="02040503050406030204" pitchFamily="18" charset="0"/>
                <a:cs typeface="Courier New" panose="02070309020205020404" pitchFamily="49" charset="0"/>
              </a:rPr>
              <a:t>-14</a:t>
            </a:r>
            <a:endParaRPr lang="en-US" sz="2600" dirty="0">
              <a:solidFill>
                <a:srgbClr val="FF0000"/>
              </a:solidFill>
              <a:latin typeface="Cambria Math" panose="02040503050406030204" pitchFamily="18" charset="0"/>
              <a:ea typeface="Cambria Math" panose="02040503050406030204" pitchFamily="18" charset="0"/>
            </a:endParaRPr>
          </a:p>
          <a:p>
            <a:pPr lvl="1">
              <a:lnSpc>
                <a:spcPct val="100000"/>
              </a:lnSpc>
            </a:pPr>
            <a:r>
              <a:rPr lang="en-US" sz="2800" dirty="0">
                <a:ea typeface="Cambria Math" panose="02040503050406030204" pitchFamily="18" charset="0"/>
              </a:rPr>
              <a:t>By adjusting the value of </a:t>
            </a:r>
            <a:r>
              <a:rPr lang="en-US" sz="2600" dirty="0">
                <a:latin typeface="Cambria Math" panose="02040503050406030204" pitchFamily="18" charset="0"/>
                <a:ea typeface="Cambria Math" panose="02040503050406030204" pitchFamily="18" charset="0"/>
                <a:cs typeface="Courier New" panose="02070309020205020404" pitchFamily="49" charset="0"/>
              </a:rPr>
              <a:t>p</a:t>
            </a:r>
            <a:r>
              <a:rPr lang="en-US" sz="2800" dirty="0">
                <a:ea typeface="Cambria Math" panose="02040503050406030204" pitchFamily="18" charset="0"/>
              </a:rPr>
              <a:t>, we can provide an </a:t>
            </a:r>
            <a:r>
              <a:rPr lang="en-US" sz="2800" dirty="0" smtClean="0">
                <a:ea typeface="Cambria Math" panose="02040503050406030204" pitchFamily="18" charset="0"/>
              </a:rPr>
              <a:t>arbitrarily strong protection against errors</a:t>
            </a:r>
            <a:endParaRPr lang="en-US" sz="2800" dirty="0">
              <a:ea typeface="Cambria Math" panose="02040503050406030204" pitchFamily="18" charset="0"/>
            </a:endParaRPr>
          </a:p>
          <a:p>
            <a:pPr lvl="1">
              <a:lnSpc>
                <a:spcPct val="100000"/>
              </a:lnSpc>
            </a:pPr>
            <a:endParaRPr lang="en-US" sz="2800" dirty="0">
              <a:ea typeface="Cambria Math" panose="02040503050406030204" pitchFamily="18" charset="0"/>
            </a:endParaRPr>
          </a:p>
          <a:p>
            <a:pPr lvl="1">
              <a:lnSpc>
                <a:spcPct val="100000"/>
              </a:lnSpc>
            </a:pPr>
            <a:endParaRPr lang="en-US" sz="2800" dirty="0">
              <a:latin typeface="Cambria Math" panose="02040503050406030204" pitchFamily="18" charset="0"/>
              <a:ea typeface="Cambria Math" panose="02040503050406030204" pitchFamily="18" charset="0"/>
            </a:endParaRPr>
          </a:p>
          <a:p>
            <a:pPr lvl="1">
              <a:lnSpc>
                <a:spcPct val="100000"/>
              </a:lnSpc>
            </a:pPr>
            <a:endParaRPr lang="en-US" sz="2800" dirty="0" smtClean="0"/>
          </a:p>
        </p:txBody>
      </p:sp>
      <p:sp>
        <p:nvSpPr>
          <p:cNvPr id="5" name="Slide Number Placeholder 4"/>
          <p:cNvSpPr>
            <a:spLocks noGrp="1"/>
          </p:cNvSpPr>
          <p:nvPr>
            <p:ph type="sldNum" sz="quarter" idx="12"/>
          </p:nvPr>
        </p:nvSpPr>
        <p:spPr/>
        <p:txBody>
          <a:bodyPr/>
          <a:lstStyle/>
          <a:p>
            <a:fld id="{D4D2B188-1D62-4FCA-8363-938AD4629BBB}" type="slidenum">
              <a:rPr lang="en-US" smtClean="0"/>
              <a:pPr/>
              <a:t>35</a:t>
            </a:fld>
            <a:endParaRPr lang="en-US"/>
          </a:p>
        </p:txBody>
      </p:sp>
    </p:spTree>
    <p:extLst>
      <p:ext uri="{BB962C8B-B14F-4D97-AF65-F5344CB8AC3E}">
        <p14:creationId xmlns:p14="http://schemas.microsoft.com/office/powerpoint/2010/main" val="3570782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PARA</a:t>
            </a:r>
            <a:endParaRPr lang="en-US" dirty="0"/>
          </a:p>
        </p:txBody>
      </p:sp>
      <p:sp>
        <p:nvSpPr>
          <p:cNvPr id="3" name="Content Placeholder 2"/>
          <p:cNvSpPr>
            <a:spLocks noGrp="1"/>
          </p:cNvSpPr>
          <p:nvPr>
            <p:ph idx="1"/>
          </p:nvPr>
        </p:nvSpPr>
        <p:spPr/>
        <p:txBody>
          <a:bodyPr/>
          <a:lstStyle/>
          <a:p>
            <a:r>
              <a:rPr lang="en-US" sz="3200" i="1" dirty="0" smtClean="0">
                <a:solidFill>
                  <a:schemeClr val="tx2"/>
                </a:solidFill>
                <a:sym typeface="Wingdings" panose="05000000000000000000" pitchFamily="2" charset="2"/>
              </a:rPr>
              <a:t>PARA refreshes rows infrequently</a:t>
            </a:r>
          </a:p>
          <a:p>
            <a:pPr lvl="1"/>
            <a:r>
              <a:rPr lang="en-US" sz="2800" dirty="0" smtClean="0">
                <a:sym typeface="Wingdings" panose="05000000000000000000" pitchFamily="2" charset="2"/>
              </a:rPr>
              <a:t>Low power</a:t>
            </a:r>
          </a:p>
          <a:p>
            <a:pPr lvl="1"/>
            <a:r>
              <a:rPr lang="en-US" sz="2800" dirty="0" smtClean="0">
                <a:sym typeface="Wingdings" panose="05000000000000000000" pitchFamily="2" charset="2"/>
              </a:rPr>
              <a:t>Low performance-overhead</a:t>
            </a:r>
          </a:p>
          <a:p>
            <a:pPr lvl="2"/>
            <a:r>
              <a:rPr lang="en-US" dirty="0"/>
              <a:t>Average slowdown: </a:t>
            </a:r>
            <a:r>
              <a:rPr lang="en-US" sz="2600" dirty="0">
                <a:solidFill>
                  <a:srgbClr val="FF0000"/>
                </a:solidFill>
                <a:latin typeface="Cambria Math" panose="02040503050406030204" pitchFamily="18" charset="0"/>
                <a:ea typeface="Cambria Math" panose="02040503050406030204" pitchFamily="18" charset="0"/>
              </a:rPr>
              <a:t>0.20%</a:t>
            </a:r>
            <a:r>
              <a:rPr lang="en-US" dirty="0"/>
              <a:t> (for </a:t>
            </a:r>
            <a:r>
              <a:rPr lang="en-US" sz="2600" dirty="0">
                <a:latin typeface="Cambria Math" panose="02040503050406030204" pitchFamily="18" charset="0"/>
                <a:ea typeface="Cambria Math" panose="02040503050406030204" pitchFamily="18" charset="0"/>
              </a:rPr>
              <a:t>29</a:t>
            </a:r>
            <a:r>
              <a:rPr lang="en-US" dirty="0"/>
              <a:t> benchmarks)</a:t>
            </a:r>
            <a:endParaRPr lang="en-US" dirty="0">
              <a:solidFill>
                <a:srgbClr val="FF0000"/>
              </a:solidFill>
              <a:ea typeface="Cambria Math" panose="02040503050406030204" pitchFamily="18" charset="0"/>
            </a:endParaRPr>
          </a:p>
          <a:p>
            <a:pPr lvl="2"/>
            <a:r>
              <a:rPr lang="en-US" dirty="0" smtClean="0"/>
              <a:t>Maximum slowdown: </a:t>
            </a:r>
            <a:r>
              <a:rPr lang="en-US" sz="2600" dirty="0" smtClean="0">
                <a:solidFill>
                  <a:srgbClr val="FF0000"/>
                </a:solidFill>
                <a:latin typeface="Cambria Math" panose="02040503050406030204" pitchFamily="18" charset="0"/>
                <a:ea typeface="Cambria Math" panose="02040503050406030204" pitchFamily="18" charset="0"/>
              </a:rPr>
              <a:t>0.75%</a:t>
            </a:r>
            <a:endParaRPr lang="en-US" dirty="0"/>
          </a:p>
          <a:p>
            <a:r>
              <a:rPr lang="en-US" sz="3200" i="1" dirty="0" smtClean="0">
                <a:solidFill>
                  <a:schemeClr val="tx2"/>
                </a:solidFill>
              </a:rPr>
              <a:t>PARA is stateless</a:t>
            </a:r>
          </a:p>
          <a:p>
            <a:pPr lvl="1"/>
            <a:r>
              <a:rPr lang="en-US" sz="2800" dirty="0" smtClean="0">
                <a:sym typeface="Wingdings" panose="05000000000000000000" pitchFamily="2" charset="2"/>
              </a:rPr>
              <a:t>Low </a:t>
            </a:r>
            <a:r>
              <a:rPr lang="en-US" sz="2800" dirty="0">
                <a:sym typeface="Wingdings" panose="05000000000000000000" pitchFamily="2" charset="2"/>
              </a:rPr>
              <a:t>cost</a:t>
            </a:r>
          </a:p>
          <a:p>
            <a:pPr lvl="1"/>
            <a:r>
              <a:rPr lang="en-US" sz="2800" dirty="0">
                <a:sym typeface="Wingdings" panose="05000000000000000000" pitchFamily="2" charset="2"/>
              </a:rPr>
              <a:t>Low </a:t>
            </a:r>
            <a:r>
              <a:rPr lang="en-US" sz="2800" dirty="0" smtClean="0">
                <a:sym typeface="Wingdings" panose="05000000000000000000" pitchFamily="2" charset="2"/>
              </a:rPr>
              <a:t>complexity</a:t>
            </a:r>
          </a:p>
          <a:p>
            <a:endParaRPr lang="en-US" sz="2000" i="1" dirty="0" smtClean="0">
              <a:solidFill>
                <a:srgbClr val="FF0000"/>
              </a:solidFill>
              <a:ea typeface="Cambria Math" panose="02040503050406030204" pitchFamily="18" charset="0"/>
            </a:endParaRPr>
          </a:p>
          <a:p>
            <a:r>
              <a:rPr lang="en-US" sz="3200" i="1" dirty="0" smtClean="0">
                <a:solidFill>
                  <a:srgbClr val="FF0000"/>
                </a:solidFill>
                <a:ea typeface="Cambria Math" panose="02040503050406030204" pitchFamily="18" charset="0"/>
              </a:rPr>
              <a:t>PARA </a:t>
            </a:r>
            <a:r>
              <a:rPr lang="en-US" sz="3200" i="1" dirty="0">
                <a:solidFill>
                  <a:srgbClr val="FF0000"/>
                </a:solidFill>
                <a:ea typeface="Cambria Math" panose="02040503050406030204" pitchFamily="18" charset="0"/>
              </a:rPr>
              <a:t>is an effective and low-overhead solution to prevent disturbance errors</a:t>
            </a:r>
          </a:p>
          <a:p>
            <a:endParaRPr lang="en-US" dirty="0">
              <a:sym typeface="Wingdings" panose="05000000000000000000" pitchFamily="2" charset="2"/>
            </a:endParaRPr>
          </a:p>
          <a:p>
            <a:endParaRPr lang="en-US" dirty="0"/>
          </a:p>
        </p:txBody>
      </p:sp>
      <p:sp>
        <p:nvSpPr>
          <p:cNvPr id="4" name="Slide Number Placeholder 3"/>
          <p:cNvSpPr>
            <a:spLocks noGrp="1"/>
          </p:cNvSpPr>
          <p:nvPr>
            <p:ph type="sldNum" sz="quarter" idx="12"/>
          </p:nvPr>
        </p:nvSpPr>
        <p:spPr/>
        <p:txBody>
          <a:bodyPr/>
          <a:lstStyle/>
          <a:p>
            <a:fld id="{D4D2B188-1D62-4FCA-8363-938AD4629BBB}" type="slidenum">
              <a:rPr lang="en-US" smtClean="0"/>
              <a:pPr/>
              <a:t>36</a:t>
            </a:fld>
            <a:endParaRPr lang="en-US"/>
          </a:p>
        </p:txBody>
      </p:sp>
    </p:spTree>
    <p:extLst>
      <p:ext uri="{BB962C8B-B14F-4D97-AF65-F5344CB8AC3E}">
        <p14:creationId xmlns:p14="http://schemas.microsoft.com/office/powerpoint/2010/main" val="3042118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sz="3200" i="1" dirty="0" smtClean="0">
                <a:solidFill>
                  <a:schemeClr val="tx2"/>
                </a:solidFill>
              </a:rPr>
              <a:t>Disturbance errors are </a:t>
            </a:r>
            <a:r>
              <a:rPr lang="en-US" sz="3200" b="1" i="1" dirty="0" smtClean="0">
                <a:solidFill>
                  <a:srgbClr val="FF0000"/>
                </a:solidFill>
              </a:rPr>
              <a:t>widespread</a:t>
            </a:r>
            <a:r>
              <a:rPr lang="en-US" sz="3200" i="1" dirty="0" smtClean="0">
                <a:solidFill>
                  <a:schemeClr val="tx2"/>
                </a:solidFill>
              </a:rPr>
              <a:t> in DRAM chips sold and used today</a:t>
            </a:r>
          </a:p>
          <a:p>
            <a:endParaRPr lang="en-US" sz="2000" i="1" dirty="0" smtClean="0">
              <a:solidFill>
                <a:schemeClr val="tx2"/>
              </a:solidFill>
            </a:endParaRPr>
          </a:p>
          <a:p>
            <a:r>
              <a:rPr lang="en-US" sz="3200" i="1" dirty="0" smtClean="0">
                <a:solidFill>
                  <a:schemeClr val="tx2"/>
                </a:solidFill>
              </a:rPr>
              <a:t>When a row is opened repeatedly, </a:t>
            </a:r>
            <a:r>
              <a:rPr lang="en-US" sz="3200" b="1" i="1" dirty="0" smtClean="0">
                <a:solidFill>
                  <a:srgbClr val="FF0000"/>
                </a:solidFill>
              </a:rPr>
              <a:t>adjacent rows leak charge</a:t>
            </a:r>
            <a:r>
              <a:rPr lang="en-US" sz="3200" i="1" dirty="0" smtClean="0">
                <a:solidFill>
                  <a:schemeClr val="tx2"/>
                </a:solidFill>
              </a:rPr>
              <a:t> at an accelerated rate</a:t>
            </a:r>
          </a:p>
          <a:p>
            <a:endParaRPr lang="en-US" sz="2000" i="1" dirty="0" smtClean="0">
              <a:solidFill>
                <a:schemeClr val="tx2"/>
              </a:solidFill>
            </a:endParaRPr>
          </a:p>
          <a:p>
            <a:r>
              <a:rPr lang="en-US" sz="3200" i="1" dirty="0" smtClean="0">
                <a:solidFill>
                  <a:schemeClr val="tx2"/>
                </a:solidFill>
              </a:rPr>
              <a:t>We propose a </a:t>
            </a:r>
            <a:r>
              <a:rPr lang="en-US" sz="3200" b="1" i="1" dirty="0" smtClean="0">
                <a:solidFill>
                  <a:srgbClr val="FF0000"/>
                </a:solidFill>
              </a:rPr>
              <a:t>stateless solution </a:t>
            </a:r>
            <a:r>
              <a:rPr lang="en-US" sz="3200" i="1" dirty="0" smtClean="0">
                <a:solidFill>
                  <a:schemeClr val="tx2"/>
                </a:solidFill>
              </a:rPr>
              <a:t>that prevents disturbance errors with low overhead</a:t>
            </a:r>
            <a:endParaRPr lang="en-US" sz="3200" i="1" dirty="0">
              <a:solidFill>
                <a:schemeClr val="tx2"/>
              </a:solidFill>
            </a:endParaRPr>
          </a:p>
          <a:p>
            <a:endParaRPr lang="en-US" sz="2000" i="1" dirty="0" smtClean="0">
              <a:solidFill>
                <a:schemeClr val="tx2"/>
              </a:solidFill>
            </a:endParaRPr>
          </a:p>
          <a:p>
            <a:r>
              <a:rPr lang="en-US" sz="3200" i="1" dirty="0" smtClean="0">
                <a:solidFill>
                  <a:schemeClr val="tx2"/>
                </a:solidFill>
              </a:rPr>
              <a:t>Due to difficulties in DRAM scaling, </a:t>
            </a:r>
            <a:r>
              <a:rPr lang="en-US" sz="3200" b="1" i="1" dirty="0" smtClean="0">
                <a:solidFill>
                  <a:srgbClr val="FF0000"/>
                </a:solidFill>
              </a:rPr>
              <a:t>new and unexpected types of failures</a:t>
            </a:r>
            <a:r>
              <a:rPr lang="en-US" sz="3200" i="1" dirty="0" smtClean="0">
                <a:solidFill>
                  <a:schemeClr val="tx2"/>
                </a:solidFill>
              </a:rPr>
              <a:t> may appear</a:t>
            </a:r>
            <a:endParaRPr lang="en-US" sz="3200" i="1" dirty="0">
              <a:solidFill>
                <a:schemeClr val="tx2"/>
              </a:solidFill>
            </a:endParaRPr>
          </a:p>
        </p:txBody>
      </p:sp>
      <p:sp>
        <p:nvSpPr>
          <p:cNvPr id="5" name="Slide Number Placeholder 4"/>
          <p:cNvSpPr>
            <a:spLocks noGrp="1"/>
          </p:cNvSpPr>
          <p:nvPr>
            <p:ph type="sldNum" sz="quarter" idx="12"/>
          </p:nvPr>
        </p:nvSpPr>
        <p:spPr/>
        <p:txBody>
          <a:bodyPr/>
          <a:lstStyle/>
          <a:p>
            <a:fld id="{D4D2B188-1D62-4FCA-8363-938AD4629BBB}" type="slidenum">
              <a:rPr lang="en-US" smtClean="0"/>
              <a:pPr/>
              <a:t>37</a:t>
            </a:fld>
            <a:endParaRPr lang="en-US"/>
          </a:p>
        </p:txBody>
      </p:sp>
    </p:spTree>
    <p:extLst>
      <p:ext uri="{BB962C8B-B14F-4D97-AF65-F5344CB8AC3E}">
        <p14:creationId xmlns:p14="http://schemas.microsoft.com/office/powerpoint/2010/main" val="21863292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a:noFill/>
        </p:spPr>
        <p:txBody>
          <a:bodyPr anchor="ctr">
            <a:noAutofit/>
          </a:bodyPr>
          <a:lstStyle/>
          <a:p>
            <a:r>
              <a:rPr lang="en-US" b="1" dirty="0" smtClean="0">
                <a:solidFill>
                  <a:schemeClr val="tx1">
                    <a:lumMod val="85000"/>
                    <a:lumOff val="15000"/>
                  </a:schemeClr>
                </a:solidFill>
              </a:rPr>
              <a:t>Flipping Bits in Memory Without Accessing Them</a:t>
            </a:r>
            <a:endParaRPr lang="en-US" b="1" dirty="0">
              <a:solidFill>
                <a:schemeClr val="tx1">
                  <a:lumMod val="85000"/>
                  <a:lumOff val="15000"/>
                </a:schemeClr>
              </a:solidFill>
            </a:endParaRPr>
          </a:p>
        </p:txBody>
      </p:sp>
      <p:sp>
        <p:nvSpPr>
          <p:cNvPr id="3" name="Subtitle 2"/>
          <p:cNvSpPr>
            <a:spLocks noGrp="1"/>
          </p:cNvSpPr>
          <p:nvPr>
            <p:ph type="subTitle" idx="1"/>
          </p:nvPr>
        </p:nvSpPr>
        <p:spPr>
          <a:xfrm>
            <a:off x="0" y="3429000"/>
            <a:ext cx="9144000" cy="2438400"/>
          </a:xfrm>
        </p:spPr>
        <p:txBody>
          <a:bodyPr anchor="ctr">
            <a:noAutofit/>
          </a:bodyPr>
          <a:lstStyle/>
          <a:p>
            <a:r>
              <a:rPr lang="en-US" sz="5400" smtClean="0">
                <a:solidFill>
                  <a:schemeClr val="tx1">
                    <a:lumMod val="85000"/>
                    <a:lumOff val="15000"/>
                  </a:schemeClr>
                </a:solidFill>
                <a:latin typeface="+mj-lt"/>
              </a:rPr>
              <a:t>Yoongu Kim</a:t>
            </a:r>
          </a:p>
          <a:p>
            <a:r>
              <a:rPr lang="en-US" sz="2800" smtClean="0">
                <a:solidFill>
                  <a:schemeClr val="tx1">
                    <a:lumMod val="85000"/>
                    <a:lumOff val="15000"/>
                  </a:schemeClr>
                </a:solidFill>
                <a:latin typeface="+mj-lt"/>
              </a:rPr>
              <a:t>Ross Daly, Jeremie Kim, Chris Fallin, Ji Hye Lee, </a:t>
            </a:r>
          </a:p>
          <a:p>
            <a:r>
              <a:rPr lang="en-US" sz="2800" smtClean="0">
                <a:solidFill>
                  <a:schemeClr val="tx1">
                    <a:lumMod val="85000"/>
                    <a:lumOff val="15000"/>
                  </a:schemeClr>
                </a:solidFill>
                <a:latin typeface="+mj-lt"/>
              </a:rPr>
              <a:t>Donghyuk Lee, Chris Wilkerson, Konrad Lai, Onur Mutlu</a:t>
            </a:r>
            <a:endParaRPr lang="en-US" sz="2800">
              <a:solidFill>
                <a:schemeClr val="tx1">
                  <a:lumMod val="85000"/>
                  <a:lumOff val="15000"/>
                </a:schemeClr>
              </a:solidFill>
              <a:latin typeface="+mj-lt"/>
            </a:endParaRPr>
          </a:p>
        </p:txBody>
      </p:sp>
      <p:sp>
        <p:nvSpPr>
          <p:cNvPr id="8" name="Title 1"/>
          <p:cNvSpPr txBox="1">
            <a:spLocks/>
          </p:cNvSpPr>
          <p:nvPr/>
        </p:nvSpPr>
        <p:spPr>
          <a:xfrm>
            <a:off x="0" y="2047875"/>
            <a:ext cx="9144000" cy="1381125"/>
          </a:xfrm>
          <a:prstGeom prst="rect">
            <a:avLst/>
          </a:prstGeom>
          <a:solidFill>
            <a:schemeClr val="tx1">
              <a:lumMod val="85000"/>
              <a:lumOff val="1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b="1" smtClean="0">
                <a:solidFill>
                  <a:schemeClr val="bg1"/>
                </a:solidFill>
              </a:rPr>
              <a:t>DRAM Disturbance Errors</a:t>
            </a:r>
            <a:endParaRPr lang="en-US" sz="6600" b="1">
              <a:solidFill>
                <a:schemeClr val="bg1"/>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965496"/>
            <a:ext cx="3200400" cy="485053"/>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8000" y="5723582"/>
            <a:ext cx="1371600" cy="905818"/>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5907514"/>
            <a:ext cx="1828800" cy="529145"/>
          </a:xfrm>
          <a:prstGeom prst="rect">
            <a:avLst/>
          </a:prstGeom>
        </p:spPr>
      </p:pic>
    </p:spTree>
    <p:extLst>
      <p:ext uri="{BB962C8B-B14F-4D97-AF65-F5344CB8AC3E}">
        <p14:creationId xmlns:p14="http://schemas.microsoft.com/office/powerpoint/2010/main" val="40844330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685800"/>
            <a:ext cx="80010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1. Historical Context</a:t>
            </a:r>
            <a:endParaRPr lang="en-US" sz="4400" b="1">
              <a:latin typeface="+mj-lt"/>
            </a:endParaRPr>
          </a:p>
        </p:txBody>
      </p:sp>
      <p:sp>
        <p:nvSpPr>
          <p:cNvPr id="4" name="Rounded Rectangle 3"/>
          <p:cNvSpPr/>
          <p:nvPr/>
        </p:nvSpPr>
        <p:spPr>
          <a:xfrm>
            <a:off x="609600" y="2209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2. Demonstration (Real System)</a:t>
            </a:r>
            <a:endParaRPr lang="en-US" sz="4400" b="1">
              <a:latin typeface="+mj-lt"/>
            </a:endParaRPr>
          </a:p>
        </p:txBody>
      </p:sp>
      <p:sp>
        <p:nvSpPr>
          <p:cNvPr id="5" name="Rounded Rectangle 4"/>
          <p:cNvSpPr/>
          <p:nvPr/>
        </p:nvSpPr>
        <p:spPr>
          <a:xfrm>
            <a:off x="609600" y="3733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3. Characterization (FPGA-Based)</a:t>
            </a:r>
            <a:endParaRPr lang="en-US" sz="4400" b="1">
              <a:latin typeface="+mj-lt"/>
            </a:endParaRPr>
          </a:p>
        </p:txBody>
      </p:sp>
      <p:sp>
        <p:nvSpPr>
          <p:cNvPr id="7" name="Rounded Rectangle 6"/>
          <p:cNvSpPr/>
          <p:nvPr/>
        </p:nvSpPr>
        <p:spPr>
          <a:xfrm>
            <a:off x="609600" y="5257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latin typeface="+mj-lt"/>
              </a:rPr>
              <a:t> 4. Solutions</a:t>
            </a:r>
            <a:endParaRPr lang="en-US" sz="4400" b="1" dirty="0">
              <a:latin typeface="+mj-lt"/>
            </a:endParaRPr>
          </a:p>
        </p:txBody>
      </p:sp>
      <p:sp>
        <p:nvSpPr>
          <p:cNvPr id="3" name="Slide Number Placeholder 2"/>
          <p:cNvSpPr>
            <a:spLocks noGrp="1"/>
          </p:cNvSpPr>
          <p:nvPr>
            <p:ph type="sldNum" sz="quarter" idx="12"/>
          </p:nvPr>
        </p:nvSpPr>
        <p:spPr/>
        <p:txBody>
          <a:bodyPr/>
          <a:lstStyle/>
          <a:p>
            <a:fld id="{D4D2B188-1D62-4FCA-8363-938AD4629BBB}" type="slidenum">
              <a:rPr lang="en-US" smtClean="0"/>
              <a:pPr/>
              <a:t>4</a:t>
            </a:fld>
            <a:endParaRPr lang="en-US"/>
          </a:p>
        </p:txBody>
      </p:sp>
    </p:spTree>
    <p:extLst>
      <p:ext uri="{BB962C8B-B14F-4D97-AF65-F5344CB8AC3E}">
        <p14:creationId xmlns:p14="http://schemas.microsoft.com/office/powerpoint/2010/main" val="212872915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a:stCxn id="4" idx="0"/>
          </p:cNvCxnSpPr>
          <p:nvPr/>
        </p:nvCxnSpPr>
        <p:spPr>
          <a:xfrm>
            <a:off x="1590675" y="1371600"/>
            <a:ext cx="0" cy="480060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A Trip Down Memory Lane</a:t>
            </a:r>
            <a:endParaRPr lang="en-US"/>
          </a:p>
        </p:txBody>
      </p:sp>
      <p:sp>
        <p:nvSpPr>
          <p:cNvPr id="4" name="Oval 3"/>
          <p:cNvSpPr/>
          <p:nvPr/>
        </p:nvSpPr>
        <p:spPr>
          <a:xfrm>
            <a:off x="1476375" y="1371600"/>
            <a:ext cx="228600" cy="2286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89441" y="1371600"/>
            <a:ext cx="1158359" cy="228600"/>
          </a:xfrm>
          <a:prstGeom prst="rect">
            <a:avLst/>
          </a:prstGeom>
          <a:noFill/>
        </p:spPr>
        <p:txBody>
          <a:bodyPr wrap="square" rtlCol="0" anchor="ctr">
            <a:noAutofit/>
          </a:bodyPr>
          <a:lstStyle/>
          <a:p>
            <a:r>
              <a:rPr lang="en-US" sz="3200" smtClean="0">
                <a:solidFill>
                  <a:schemeClr val="accent1"/>
                </a:solidFill>
                <a:latin typeface="+mj-lt"/>
              </a:rPr>
              <a:t>1968</a:t>
            </a:r>
            <a:endParaRPr lang="en-US" sz="3200">
              <a:solidFill>
                <a:schemeClr val="accent1"/>
              </a:solidFill>
              <a:latin typeface="+mj-lt"/>
            </a:endParaRPr>
          </a:p>
        </p:txBody>
      </p:sp>
      <p:sp>
        <p:nvSpPr>
          <p:cNvPr id="17" name="TextBox 16"/>
          <p:cNvSpPr txBox="1"/>
          <p:nvPr/>
        </p:nvSpPr>
        <p:spPr>
          <a:xfrm>
            <a:off x="1905000" y="1219200"/>
            <a:ext cx="7010400" cy="533400"/>
          </a:xfrm>
          <a:prstGeom prst="rect">
            <a:avLst/>
          </a:prstGeom>
          <a:noFill/>
        </p:spPr>
        <p:txBody>
          <a:bodyPr wrap="square" rtlCol="0" anchor="ctr">
            <a:noAutofit/>
          </a:bodyPr>
          <a:lstStyle/>
          <a:p>
            <a:r>
              <a:rPr lang="en-US" sz="3200" smtClean="0">
                <a:latin typeface="+mj-lt"/>
              </a:rPr>
              <a:t>IBM’s patent on DRAM</a:t>
            </a:r>
          </a:p>
        </p:txBody>
      </p:sp>
      <p:sp>
        <p:nvSpPr>
          <p:cNvPr id="30" name="1971Text2"/>
          <p:cNvSpPr txBox="1"/>
          <p:nvPr/>
        </p:nvSpPr>
        <p:spPr>
          <a:xfrm>
            <a:off x="1905000" y="2667000"/>
            <a:ext cx="7010400" cy="409574"/>
          </a:xfrm>
          <a:prstGeom prst="rect">
            <a:avLst/>
          </a:prstGeom>
          <a:noFill/>
        </p:spPr>
        <p:txBody>
          <a:bodyPr wrap="square" rtlCol="0" anchor="ctr">
            <a:noAutofit/>
          </a:bodyPr>
          <a:lstStyle/>
          <a:p>
            <a:pPr marL="285750" indent="-285750">
              <a:buFont typeface="Arial" panose="020B0604020202020204" pitchFamily="34" charset="0"/>
              <a:buChar char="•"/>
            </a:pPr>
            <a:r>
              <a:rPr lang="en-US" sz="2800" smtClean="0">
                <a:latin typeface="+mj-lt"/>
              </a:rPr>
              <a:t>Suffered bitline-to-cell coupling</a:t>
            </a:r>
          </a:p>
        </p:txBody>
      </p:sp>
      <p:sp>
        <p:nvSpPr>
          <p:cNvPr id="22" name="1971Text1"/>
          <p:cNvSpPr txBox="1"/>
          <p:nvPr/>
        </p:nvSpPr>
        <p:spPr>
          <a:xfrm>
            <a:off x="1905000" y="2133600"/>
            <a:ext cx="7010400" cy="533400"/>
          </a:xfrm>
          <a:prstGeom prst="rect">
            <a:avLst/>
          </a:prstGeom>
          <a:noFill/>
        </p:spPr>
        <p:txBody>
          <a:bodyPr wrap="square" rtlCol="0" anchor="ctr">
            <a:noAutofit/>
          </a:bodyPr>
          <a:lstStyle/>
          <a:p>
            <a:r>
              <a:rPr lang="en-US" sz="3200" smtClean="0">
                <a:latin typeface="+mj-lt"/>
              </a:rPr>
              <a:t>Intel commercializes DRAM (Intel 1103)</a:t>
            </a:r>
          </a:p>
        </p:txBody>
      </p:sp>
      <p:sp>
        <p:nvSpPr>
          <p:cNvPr id="20" name="1971Year"/>
          <p:cNvSpPr txBox="1"/>
          <p:nvPr/>
        </p:nvSpPr>
        <p:spPr>
          <a:xfrm>
            <a:off x="289441" y="2286000"/>
            <a:ext cx="1158359" cy="228600"/>
          </a:xfrm>
          <a:prstGeom prst="rect">
            <a:avLst/>
          </a:prstGeom>
          <a:noFill/>
        </p:spPr>
        <p:txBody>
          <a:bodyPr wrap="square" rtlCol="0" anchor="ctr">
            <a:noAutofit/>
          </a:bodyPr>
          <a:lstStyle/>
          <a:p>
            <a:r>
              <a:rPr lang="en-US" sz="3200" smtClean="0">
                <a:solidFill>
                  <a:schemeClr val="bg1">
                    <a:lumMod val="75000"/>
                  </a:schemeClr>
                </a:solidFill>
                <a:latin typeface="+mj-lt"/>
              </a:rPr>
              <a:t>1971</a:t>
            </a:r>
            <a:endParaRPr lang="en-US" sz="3200">
              <a:solidFill>
                <a:schemeClr val="bg1">
                  <a:lumMod val="75000"/>
                </a:schemeClr>
              </a:solidFill>
              <a:latin typeface="+mj-lt"/>
            </a:endParaRPr>
          </a:p>
        </p:txBody>
      </p:sp>
      <p:sp>
        <p:nvSpPr>
          <p:cNvPr id="15" name="71Circle"/>
          <p:cNvSpPr/>
          <p:nvPr/>
        </p:nvSpPr>
        <p:spPr>
          <a:xfrm>
            <a:off x="1476375" y="2286000"/>
            <a:ext cx="228600" cy="2286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67-71Line"/>
          <p:cNvCxnSpPr>
            <a:stCxn id="4" idx="4"/>
            <a:endCxn id="15" idx="0"/>
          </p:cNvCxnSpPr>
          <p:nvPr/>
        </p:nvCxnSpPr>
        <p:spPr>
          <a:xfrm>
            <a:off x="1590675" y="1600200"/>
            <a:ext cx="0" cy="6858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Cell"/>
          <p:cNvSpPr/>
          <p:nvPr/>
        </p:nvSpPr>
        <p:spPr>
          <a:xfrm>
            <a:off x="2228850" y="3810000"/>
            <a:ext cx="1504950" cy="1066800"/>
          </a:xfrm>
          <a:prstGeom prst="roundRect">
            <a:avLst/>
          </a:prstGeom>
          <a:solidFill>
            <a:schemeClr val="accent6">
              <a:lumMod val="60000"/>
              <a:lumOff val="40000"/>
            </a:schemeClr>
          </a:solidFill>
          <a:ln>
            <a:noFill/>
          </a:ln>
          <a:effectLst/>
          <a:scene3d>
            <a:camera prst="orthographicFront"/>
            <a:lightRig rig="threePt" dir="t"/>
          </a:scene3d>
          <a:sp3d prstMaterial="dkEdge">
            <a:bevelB w="0" h="2540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smtClean="0">
                <a:solidFill>
                  <a:schemeClr val="bg1"/>
                </a:solidFill>
                <a:latin typeface="+mj-lt"/>
              </a:rPr>
              <a:t>Cell</a:t>
            </a:r>
          </a:p>
          <a:p>
            <a:pPr algn="ctr"/>
            <a:r>
              <a:rPr lang="en-US" sz="3600" b="1">
                <a:solidFill>
                  <a:schemeClr val="bg1"/>
                </a:solidFill>
                <a:latin typeface="+mj-lt"/>
              </a:rPr>
              <a:t> </a:t>
            </a:r>
            <a:r>
              <a:rPr lang="en-US" sz="3600" b="1" smtClean="0">
                <a:solidFill>
                  <a:schemeClr val="bg1"/>
                </a:solidFill>
                <a:latin typeface="+mj-lt"/>
              </a:rPr>
              <a:t> </a:t>
            </a:r>
          </a:p>
          <a:p>
            <a:pPr algn="ctr"/>
            <a:endParaRPr lang="en-US" sz="3200" b="1" smtClean="0">
              <a:solidFill>
                <a:schemeClr val="bg1"/>
              </a:solidFill>
              <a:latin typeface="+mj-lt"/>
            </a:endParaRPr>
          </a:p>
        </p:txBody>
      </p:sp>
      <p:sp>
        <p:nvSpPr>
          <p:cNvPr id="6" name="Node"/>
          <p:cNvSpPr/>
          <p:nvPr/>
        </p:nvSpPr>
        <p:spPr>
          <a:xfrm>
            <a:off x="2839640" y="4190998"/>
            <a:ext cx="304800" cy="3048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Fat"/>
          <p:cNvGrpSpPr/>
          <p:nvPr/>
        </p:nvGrpSpPr>
        <p:grpSpPr>
          <a:xfrm>
            <a:off x="2465307" y="3352801"/>
            <a:ext cx="1026319" cy="2666998"/>
            <a:chOff x="2465307" y="3352801"/>
            <a:chExt cx="1026319" cy="2666998"/>
          </a:xfrm>
        </p:grpSpPr>
        <p:grpSp>
          <p:nvGrpSpPr>
            <p:cNvPr id="29" name="Group 28"/>
            <p:cNvGrpSpPr/>
            <p:nvPr/>
          </p:nvGrpSpPr>
          <p:grpSpPr>
            <a:xfrm>
              <a:off x="2465307" y="5534024"/>
              <a:ext cx="1026319" cy="485775"/>
              <a:chOff x="6802039" y="5762625"/>
              <a:chExt cx="1026319" cy="485774"/>
            </a:xfrm>
          </p:grpSpPr>
          <p:cxnSp>
            <p:nvCxnSpPr>
              <p:cNvPr id="7" name="Straight Arrow Connector 6"/>
              <p:cNvCxnSpPr/>
              <p:nvPr/>
            </p:nvCxnSpPr>
            <p:spPr>
              <a:xfrm>
                <a:off x="7086599" y="5762625"/>
                <a:ext cx="457200" cy="0"/>
              </a:xfrm>
              <a:prstGeom prst="straightConnector1">
                <a:avLst/>
              </a:prstGeom>
              <a:ln w="38100">
                <a:solidFill>
                  <a:schemeClr val="tx1">
                    <a:alpha val="75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802039" y="5867399"/>
                <a:ext cx="1026319" cy="381000"/>
              </a:xfrm>
              <a:prstGeom prst="rect">
                <a:avLst/>
              </a:prstGeom>
              <a:noFill/>
            </p:spPr>
            <p:txBody>
              <a:bodyPr wrap="square" rtlCol="0" anchor="ctr">
                <a:noAutofit/>
              </a:bodyPr>
              <a:lstStyle/>
              <a:p>
                <a:pPr algn="ctr"/>
                <a:r>
                  <a:rPr lang="en-US" sz="3200" i="1" smtClean="0">
                    <a:latin typeface="+mj-lt"/>
                  </a:rPr>
                  <a:t>8um</a:t>
                </a:r>
              </a:p>
            </p:txBody>
          </p:sp>
        </p:grpSp>
        <p:sp>
          <p:nvSpPr>
            <p:cNvPr id="19" name="FatBitline"/>
            <p:cNvSpPr/>
            <p:nvPr/>
          </p:nvSpPr>
          <p:spPr>
            <a:xfrm>
              <a:off x="2752725" y="3352801"/>
              <a:ext cx="451485" cy="1981194"/>
            </a:xfrm>
            <a:prstGeom prst="rect">
              <a:avLst/>
            </a:prstGeom>
            <a:solidFill>
              <a:srgbClr val="FF0000">
                <a:alpha val="50196"/>
              </a:srgbClr>
            </a:solidFill>
            <a:ln>
              <a:noFill/>
            </a:ln>
            <a:effectLst/>
            <a:scene3d>
              <a:camera prst="orthographicFront"/>
              <a:lightRig rig="threePt" dir="t"/>
            </a:scene3d>
            <a:sp3d z="317500" prstMaterial="metal">
              <a:bevelB w="0" h="1270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smtClean="0">
                  <a:latin typeface="+mj-lt"/>
                </a:rPr>
                <a:t>Bitline</a:t>
              </a:r>
              <a:endParaRPr lang="en-US" sz="2800" b="1">
                <a:latin typeface="+mj-lt"/>
              </a:endParaRPr>
            </a:p>
          </p:txBody>
        </p:sp>
      </p:grpSp>
      <p:grpSp>
        <p:nvGrpSpPr>
          <p:cNvPr id="3" name="Thin"/>
          <p:cNvGrpSpPr/>
          <p:nvPr/>
        </p:nvGrpSpPr>
        <p:grpSpPr>
          <a:xfrm>
            <a:off x="2478881" y="3352802"/>
            <a:ext cx="1026319" cy="2666998"/>
            <a:chOff x="6927056" y="3352802"/>
            <a:chExt cx="1026319" cy="2666998"/>
          </a:xfrm>
        </p:grpSpPr>
        <p:grpSp>
          <p:nvGrpSpPr>
            <p:cNvPr id="27" name="ThinText"/>
            <p:cNvGrpSpPr/>
            <p:nvPr/>
          </p:nvGrpSpPr>
          <p:grpSpPr>
            <a:xfrm>
              <a:off x="6927056" y="5534025"/>
              <a:ext cx="1026319" cy="485775"/>
              <a:chOff x="6802039" y="5762625"/>
              <a:chExt cx="1026319" cy="485774"/>
            </a:xfrm>
          </p:grpSpPr>
          <p:cxnSp>
            <p:nvCxnSpPr>
              <p:cNvPr id="28" name="Straight Arrow Connector 27"/>
              <p:cNvCxnSpPr/>
              <p:nvPr/>
            </p:nvCxnSpPr>
            <p:spPr>
              <a:xfrm>
                <a:off x="7129461" y="5762625"/>
                <a:ext cx="371476" cy="0"/>
              </a:xfrm>
              <a:prstGeom prst="straightConnector1">
                <a:avLst/>
              </a:prstGeom>
              <a:ln w="38100">
                <a:solidFill>
                  <a:schemeClr val="tx1">
                    <a:alpha val="75000"/>
                  </a:schemeClr>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802039" y="5867399"/>
                <a:ext cx="1026319" cy="381000"/>
              </a:xfrm>
              <a:prstGeom prst="rect">
                <a:avLst/>
              </a:prstGeom>
              <a:noFill/>
            </p:spPr>
            <p:txBody>
              <a:bodyPr wrap="square" rtlCol="0" anchor="ctr">
                <a:noAutofit/>
              </a:bodyPr>
              <a:lstStyle/>
              <a:p>
                <a:pPr algn="ctr"/>
                <a:r>
                  <a:rPr lang="en-US" sz="3200" i="1">
                    <a:latin typeface="+mj-lt"/>
                  </a:rPr>
                  <a:t>6</a:t>
                </a:r>
                <a:r>
                  <a:rPr lang="en-US" sz="3200" i="1" smtClean="0">
                    <a:latin typeface="+mj-lt"/>
                  </a:rPr>
                  <a:t>um</a:t>
                </a:r>
              </a:p>
            </p:txBody>
          </p:sp>
        </p:grpSp>
        <p:sp>
          <p:nvSpPr>
            <p:cNvPr id="37" name="ThinBitline"/>
            <p:cNvSpPr/>
            <p:nvPr/>
          </p:nvSpPr>
          <p:spPr>
            <a:xfrm>
              <a:off x="7254478" y="3352802"/>
              <a:ext cx="371476" cy="1981194"/>
            </a:xfrm>
            <a:prstGeom prst="rect">
              <a:avLst/>
            </a:prstGeom>
            <a:solidFill>
              <a:srgbClr val="FF0000">
                <a:alpha val="50196"/>
              </a:srgbClr>
            </a:solidFill>
            <a:ln>
              <a:noFill/>
            </a:ln>
            <a:effectLst/>
            <a:scene3d>
              <a:camera prst="orthographicFront"/>
              <a:lightRig rig="threePt" dir="t"/>
            </a:scene3d>
            <a:sp3d z="317500" prstMaterial="metal">
              <a:bevelB w="0" h="127000"/>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b="1" smtClean="0">
                  <a:latin typeface="+mj-lt"/>
                </a:rPr>
                <a:t>Bitline</a:t>
              </a:r>
              <a:endParaRPr lang="en-US" sz="2800" b="1">
                <a:latin typeface="+mj-lt"/>
              </a:endParaRPr>
            </a:p>
          </p:txBody>
        </p:sp>
      </p:grpSp>
      <p:sp>
        <p:nvSpPr>
          <p:cNvPr id="25" name="Karp"/>
          <p:cNvSpPr txBox="1"/>
          <p:nvPr/>
        </p:nvSpPr>
        <p:spPr>
          <a:xfrm>
            <a:off x="4114801" y="3428999"/>
            <a:ext cx="4648199" cy="2819401"/>
          </a:xfrm>
          <a:prstGeom prst="rect">
            <a:avLst/>
          </a:prstGeom>
          <a:noFill/>
        </p:spPr>
        <p:txBody>
          <a:bodyPr wrap="square" rtlCol="0" anchor="ctr">
            <a:noAutofit/>
          </a:bodyPr>
          <a:lstStyle/>
          <a:p>
            <a:r>
              <a:rPr lang="en-US" sz="2800" i="1" dirty="0" smtClean="0">
                <a:solidFill>
                  <a:schemeClr val="tx1">
                    <a:lumMod val="50000"/>
                    <a:lumOff val="50000"/>
                  </a:schemeClr>
                </a:solidFill>
                <a:latin typeface="+mj-lt"/>
              </a:rPr>
              <a:t>“... this </a:t>
            </a:r>
            <a:r>
              <a:rPr lang="en-US" sz="2800" i="1" dirty="0" smtClean="0">
                <a:solidFill>
                  <a:schemeClr val="bg2">
                    <a:lumMod val="50000"/>
                  </a:schemeClr>
                </a:solidFill>
                <a:latin typeface="+mj-lt"/>
              </a:rPr>
              <a:t>big fat </a:t>
            </a:r>
            <a:r>
              <a:rPr lang="en-US" sz="2800" i="1" dirty="0" smtClean="0">
                <a:solidFill>
                  <a:srgbClr val="FF0000"/>
                </a:solidFill>
                <a:latin typeface="+mj-lt"/>
              </a:rPr>
              <a:t>metal line </a:t>
            </a:r>
            <a:r>
              <a:rPr lang="en-US" sz="2800" i="1" dirty="0" smtClean="0">
                <a:solidFill>
                  <a:schemeClr val="tx1">
                    <a:lumMod val="50000"/>
                    <a:lumOff val="50000"/>
                  </a:schemeClr>
                </a:solidFill>
                <a:latin typeface="+mj-lt"/>
              </a:rPr>
              <a:t>with full level signals running right over the </a:t>
            </a:r>
            <a:r>
              <a:rPr lang="en-US" sz="2800" i="1" dirty="0" smtClean="0">
                <a:solidFill>
                  <a:schemeClr val="accent6">
                    <a:lumMod val="75000"/>
                  </a:schemeClr>
                </a:solidFill>
                <a:latin typeface="+mj-lt"/>
              </a:rPr>
              <a:t>storage node </a:t>
            </a:r>
            <a:r>
              <a:rPr lang="en-US" sz="2800" i="1" dirty="0" smtClean="0">
                <a:solidFill>
                  <a:schemeClr val="tx1">
                    <a:lumMod val="50000"/>
                    <a:lumOff val="50000"/>
                  </a:schemeClr>
                </a:solidFill>
                <a:latin typeface="+mj-lt"/>
              </a:rPr>
              <a:t>(of cell).”</a:t>
            </a:r>
            <a:r>
              <a:rPr lang="en-US" sz="1100" i="1" dirty="0" smtClean="0">
                <a:solidFill>
                  <a:schemeClr val="tx1">
                    <a:lumMod val="50000"/>
                    <a:lumOff val="50000"/>
                  </a:schemeClr>
                </a:solidFill>
                <a:latin typeface="+mj-lt"/>
              </a:rPr>
              <a:t> </a:t>
            </a:r>
          </a:p>
          <a:p>
            <a:endParaRPr lang="en-US" sz="1000" i="1" dirty="0" smtClean="0">
              <a:solidFill>
                <a:schemeClr val="tx1">
                  <a:lumMod val="50000"/>
                  <a:lumOff val="50000"/>
                </a:schemeClr>
              </a:solidFill>
              <a:latin typeface="+mj-lt"/>
            </a:endParaRPr>
          </a:p>
          <a:p>
            <a:pPr algn="r"/>
            <a:r>
              <a:rPr lang="en-US" sz="2800" i="1" dirty="0" smtClean="0">
                <a:solidFill>
                  <a:schemeClr val="tx1">
                    <a:lumMod val="50000"/>
                    <a:lumOff val="50000"/>
                  </a:schemeClr>
                </a:solidFill>
                <a:latin typeface="+mj-lt"/>
              </a:rPr>
              <a:t>– </a:t>
            </a:r>
            <a:r>
              <a:rPr lang="en-US" sz="2800" b="1" i="1" dirty="0" smtClean="0">
                <a:solidFill>
                  <a:schemeClr val="tx1">
                    <a:lumMod val="50000"/>
                    <a:lumOff val="50000"/>
                  </a:schemeClr>
                </a:solidFill>
                <a:latin typeface="+mj-lt"/>
              </a:rPr>
              <a:t>Joel Karp </a:t>
            </a:r>
            <a:r>
              <a:rPr lang="en-US" sz="2800" i="1" dirty="0" smtClean="0">
                <a:solidFill>
                  <a:schemeClr val="tx1">
                    <a:lumMod val="50000"/>
                    <a:lumOff val="50000"/>
                  </a:schemeClr>
                </a:solidFill>
                <a:latin typeface="+mj-lt"/>
              </a:rPr>
              <a:t>(1103 Designer)</a:t>
            </a:r>
          </a:p>
          <a:p>
            <a:pPr algn="r"/>
            <a:r>
              <a:rPr lang="en-US" sz="2400" i="1" dirty="0" smtClean="0">
                <a:solidFill>
                  <a:schemeClr val="tx1">
                    <a:lumMod val="50000"/>
                    <a:lumOff val="50000"/>
                  </a:schemeClr>
                </a:solidFill>
                <a:latin typeface="+mj-lt"/>
              </a:rPr>
              <a:t>Interview: Comp. History Museum</a:t>
            </a:r>
            <a:r>
              <a:rPr lang="en-US" sz="2000" i="1" dirty="0" smtClean="0">
                <a:solidFill>
                  <a:schemeClr val="tx1">
                    <a:lumMod val="50000"/>
                    <a:lumOff val="50000"/>
                  </a:schemeClr>
                </a:solidFill>
                <a:latin typeface="+mj-lt"/>
              </a:rPr>
              <a:t> </a:t>
            </a:r>
          </a:p>
        </p:txBody>
      </p:sp>
      <p:sp>
        <p:nvSpPr>
          <p:cNvPr id="39" name="Oval 38"/>
          <p:cNvSpPr/>
          <p:nvPr/>
        </p:nvSpPr>
        <p:spPr>
          <a:xfrm>
            <a:off x="1476375" y="5943600"/>
            <a:ext cx="228600" cy="2286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289441" y="5943600"/>
            <a:ext cx="1158359" cy="228600"/>
          </a:xfrm>
          <a:prstGeom prst="rect">
            <a:avLst/>
          </a:prstGeom>
          <a:noFill/>
        </p:spPr>
        <p:txBody>
          <a:bodyPr wrap="square" rtlCol="0" anchor="ctr">
            <a:noAutofit/>
          </a:bodyPr>
          <a:lstStyle/>
          <a:p>
            <a:r>
              <a:rPr lang="en-US" sz="3200" smtClean="0">
                <a:solidFill>
                  <a:schemeClr val="bg1">
                    <a:lumMod val="75000"/>
                  </a:schemeClr>
                </a:solidFill>
                <a:latin typeface="+mj-lt"/>
              </a:rPr>
              <a:t>2014</a:t>
            </a:r>
            <a:endParaRPr lang="en-US" sz="3200">
              <a:solidFill>
                <a:schemeClr val="bg1">
                  <a:lumMod val="75000"/>
                </a:schemeClr>
              </a:solidFill>
              <a:latin typeface="+mj-lt"/>
            </a:endParaRPr>
          </a:p>
        </p:txBody>
      </p:sp>
      <p:sp>
        <p:nvSpPr>
          <p:cNvPr id="41" name="Oval 40"/>
          <p:cNvSpPr/>
          <p:nvPr/>
        </p:nvSpPr>
        <p:spPr>
          <a:xfrm>
            <a:off x="1476375" y="5029200"/>
            <a:ext cx="228600" cy="2286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p:cNvSpPr txBox="1"/>
          <p:nvPr/>
        </p:nvSpPr>
        <p:spPr>
          <a:xfrm>
            <a:off x="289441" y="5019675"/>
            <a:ext cx="1158359" cy="228600"/>
          </a:xfrm>
          <a:prstGeom prst="rect">
            <a:avLst/>
          </a:prstGeom>
          <a:noFill/>
        </p:spPr>
        <p:txBody>
          <a:bodyPr wrap="square" rtlCol="0" anchor="ctr">
            <a:noAutofit/>
          </a:bodyPr>
          <a:lstStyle/>
          <a:p>
            <a:r>
              <a:rPr lang="en-US" sz="3200" smtClean="0">
                <a:solidFill>
                  <a:schemeClr val="bg1">
                    <a:lumMod val="75000"/>
                  </a:schemeClr>
                </a:solidFill>
                <a:latin typeface="+mj-lt"/>
              </a:rPr>
              <a:t>2013</a:t>
            </a:r>
            <a:endParaRPr lang="en-US" sz="3200">
              <a:solidFill>
                <a:schemeClr val="bg1">
                  <a:lumMod val="75000"/>
                </a:schemeClr>
              </a:solidFill>
              <a:latin typeface="+mj-lt"/>
            </a:endParaRPr>
          </a:p>
        </p:txBody>
      </p:sp>
      <p:sp>
        <p:nvSpPr>
          <p:cNvPr id="9" name="Slide Number Placeholder 8"/>
          <p:cNvSpPr>
            <a:spLocks noGrp="1"/>
          </p:cNvSpPr>
          <p:nvPr>
            <p:ph type="sldNum" sz="quarter" idx="12"/>
          </p:nvPr>
        </p:nvSpPr>
        <p:spPr/>
        <p:txBody>
          <a:bodyPr/>
          <a:lstStyle/>
          <a:p>
            <a:fld id="{D4D2B188-1D62-4FCA-8363-938AD4629BBB}" type="slidenum">
              <a:rPr lang="en-US" smtClean="0"/>
              <a:pPr/>
              <a:t>5</a:t>
            </a:fld>
            <a:endParaRPr lang="en-US"/>
          </a:p>
        </p:txBody>
      </p:sp>
    </p:spTree>
    <p:extLst>
      <p:ext uri="{BB962C8B-B14F-4D97-AF65-F5344CB8AC3E}">
        <p14:creationId xmlns:p14="http://schemas.microsoft.com/office/powerpoint/2010/main" val="17539911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par>
                          <p:cTn id="8" fill="hold">
                            <p:stCondLst>
                              <p:cond delay="500"/>
                            </p:stCondLst>
                            <p:childTnLst>
                              <p:par>
                                <p:cTn id="9" presetID="7" presetClass="emph" presetSubtype="2" fill="hold" nodeType="afterEffect">
                                  <p:stCondLst>
                                    <p:cond delay="0"/>
                                  </p:stCondLst>
                                  <p:childTnLst>
                                    <p:animClr clrSpc="rgb" dir="cw">
                                      <p:cBhvr>
                                        <p:cTn id="10" dur="10" fill="hold"/>
                                        <p:tgtEl>
                                          <p:spTgt spid="15"/>
                                        </p:tgtEl>
                                        <p:attrNameLst>
                                          <p:attrName>stroke.color</p:attrName>
                                        </p:attrNameLst>
                                      </p:cBhvr>
                                      <p:to>
                                        <a:srgbClr val="5B9BD5"/>
                                      </p:to>
                                    </p:animClr>
                                    <p:set>
                                      <p:cBhvr>
                                        <p:cTn id="11" dur="10" fill="hold"/>
                                        <p:tgtEl>
                                          <p:spTgt spid="15"/>
                                        </p:tgtEl>
                                        <p:attrNameLst>
                                          <p:attrName>stroke.on</p:attrName>
                                        </p:attrNameLst>
                                      </p:cBhvr>
                                      <p:to>
                                        <p:strVal val="true"/>
                                      </p:to>
                                    </p:set>
                                  </p:childTnLst>
                                </p:cTn>
                              </p:par>
                            </p:childTnLst>
                          </p:cTn>
                        </p:par>
                        <p:par>
                          <p:cTn id="12" fill="hold">
                            <p:stCondLst>
                              <p:cond delay="510"/>
                            </p:stCondLst>
                            <p:childTnLst>
                              <p:par>
                                <p:cTn id="13" presetID="3" presetClass="emph" presetSubtype="2" fill="hold" grpId="0" nodeType="afterEffect">
                                  <p:stCondLst>
                                    <p:cond delay="0"/>
                                  </p:stCondLst>
                                  <p:childTnLst>
                                    <p:animClr clrSpc="rgb" dir="cw">
                                      <p:cBhvr override="childStyle">
                                        <p:cTn id="14" dur="10" fill="hold"/>
                                        <p:tgtEl>
                                          <p:spTgt spid="20"/>
                                        </p:tgtEl>
                                        <p:attrNameLst>
                                          <p:attrName>style.color</p:attrName>
                                        </p:attrNameLst>
                                      </p:cBhvr>
                                      <p:to>
                                        <a:srgbClr val="5B9BD5"/>
                                      </p:to>
                                    </p:animClr>
                                  </p:childTnLst>
                                </p:cTn>
                              </p:par>
                            </p:childTnLst>
                          </p:cTn>
                        </p:par>
                        <p:par>
                          <p:cTn id="15" fill="hold">
                            <p:stCondLst>
                              <p:cond delay="520"/>
                            </p:stCondLst>
                            <p:childTnLst>
                              <p:par>
                                <p:cTn id="16" presetID="1" presetClass="entr" presetSubtype="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3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250"/>
                                        <p:tgtEl>
                                          <p:spTgt spid="1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25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50"/>
                                        <p:tgtEl>
                                          <p:spTgt spid="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25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
                                        </p:tgtEl>
                                      </p:cBhvr>
                                    </p:animEffect>
                                    <p:set>
                                      <p:cBhvr>
                                        <p:cTn id="38" dur="1" fill="hold">
                                          <p:stCondLst>
                                            <p:cond delay="499"/>
                                          </p:stCondLst>
                                        </p:cTn>
                                        <p:tgtEl>
                                          <p:spTgt spid="5"/>
                                        </p:tgtEl>
                                        <p:attrNameLst>
                                          <p:attrName>style.visibility</p:attrName>
                                        </p:attrNameLst>
                                      </p:cBhvr>
                                      <p:to>
                                        <p:strVal val="hidden"/>
                                      </p:to>
                                    </p:set>
                                  </p:childTnLst>
                                </p:cTn>
                              </p:par>
                              <p:par>
                                <p:cTn id="39" presetID="10" presetClass="entr" presetSubtype="0" fill="hold" nodeType="withEffect">
                                  <p:stCondLst>
                                    <p:cond delay="50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par>
                          <p:cTn id="42" fill="hold">
                            <p:stCondLst>
                              <p:cond delay="1000"/>
                            </p:stCondLst>
                            <p:childTnLst>
                              <p:par>
                                <p:cTn id="43" presetID="63" presetClass="path" presetSubtype="0" accel="50000" decel="50000" fill="hold" nodeType="afterEffect">
                                  <p:stCondLst>
                                    <p:cond delay="0"/>
                                  </p:stCondLst>
                                  <p:childTnLst>
                                    <p:animMotion origin="layout" path="M -3.33333E-6 -3.33333E-6 L 0.04792 -3.33333E-6 " pathEditMode="relative" rAng="0" ptsTypes="AA">
                                      <p:cBhvr>
                                        <p:cTn id="44" dur="750" fill="hold"/>
                                        <p:tgtEl>
                                          <p:spTgt spid="3"/>
                                        </p:tgtEl>
                                        <p:attrNameLst>
                                          <p:attrName>ppt_x</p:attrName>
                                          <p:attrName>ppt_y</p:attrName>
                                        </p:attrNameLst>
                                      </p:cBhvr>
                                      <p:rCtr x="239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2" grpId="0"/>
      <p:bldP spid="20" grpId="0"/>
      <p:bldP spid="18" grpId="0" animBg="1"/>
      <p:bldP spid="6" grpId="0" animBg="1"/>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Line"/>
          <p:cNvCxnSpPr>
            <a:stCxn id="4" idx="0"/>
            <a:endCxn id="14" idx="4"/>
          </p:cNvCxnSpPr>
          <p:nvPr/>
        </p:nvCxnSpPr>
        <p:spPr>
          <a:xfrm>
            <a:off x="1590675" y="1371600"/>
            <a:ext cx="0" cy="480060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A Trip Down Memory Lane</a:t>
            </a:r>
            <a:endParaRPr lang="en-US"/>
          </a:p>
        </p:txBody>
      </p:sp>
      <p:sp>
        <p:nvSpPr>
          <p:cNvPr id="44" name="14Text"/>
          <p:cNvSpPr txBox="1"/>
          <p:nvPr/>
        </p:nvSpPr>
        <p:spPr>
          <a:xfrm>
            <a:off x="1905000" y="5791200"/>
            <a:ext cx="7010400" cy="533400"/>
          </a:xfrm>
          <a:prstGeom prst="rect">
            <a:avLst/>
          </a:prstGeom>
          <a:noFill/>
        </p:spPr>
        <p:txBody>
          <a:bodyPr wrap="square" rtlCol="0" anchor="ctr">
            <a:noAutofit/>
          </a:bodyPr>
          <a:lstStyle/>
          <a:p>
            <a:r>
              <a:rPr lang="en-US" sz="3200" smtClean="0">
                <a:latin typeface="+mj-lt"/>
              </a:rPr>
              <a:t>Intel’s patents mention </a:t>
            </a:r>
            <a:r>
              <a:rPr lang="en-US" sz="3200" i="1" smtClean="0">
                <a:solidFill>
                  <a:srgbClr val="FF0000"/>
                </a:solidFill>
                <a:latin typeface="+mj-lt"/>
              </a:rPr>
              <a:t>“Row Hammer”</a:t>
            </a:r>
          </a:p>
        </p:txBody>
      </p:sp>
      <p:sp>
        <p:nvSpPr>
          <p:cNvPr id="16" name="14Year"/>
          <p:cNvSpPr txBox="1"/>
          <p:nvPr/>
        </p:nvSpPr>
        <p:spPr>
          <a:xfrm>
            <a:off x="289441" y="5943600"/>
            <a:ext cx="1158359" cy="228600"/>
          </a:xfrm>
          <a:prstGeom prst="rect">
            <a:avLst/>
          </a:prstGeom>
          <a:noFill/>
        </p:spPr>
        <p:txBody>
          <a:bodyPr wrap="square" rtlCol="0" anchor="ctr">
            <a:noAutofit/>
          </a:bodyPr>
          <a:lstStyle/>
          <a:p>
            <a:r>
              <a:rPr lang="en-US" sz="3200" smtClean="0">
                <a:solidFill>
                  <a:schemeClr val="bg1">
                    <a:lumMod val="75000"/>
                  </a:schemeClr>
                </a:solidFill>
                <a:latin typeface="+mj-lt"/>
              </a:rPr>
              <a:t>2014</a:t>
            </a:r>
            <a:endParaRPr lang="en-US" sz="3200">
              <a:solidFill>
                <a:schemeClr val="bg1">
                  <a:lumMod val="75000"/>
                </a:schemeClr>
              </a:solidFill>
              <a:latin typeface="+mj-lt"/>
            </a:endParaRPr>
          </a:p>
        </p:txBody>
      </p:sp>
      <p:sp>
        <p:nvSpPr>
          <p:cNvPr id="14" name="14Circle"/>
          <p:cNvSpPr/>
          <p:nvPr/>
        </p:nvSpPr>
        <p:spPr>
          <a:xfrm>
            <a:off x="1476375" y="5943600"/>
            <a:ext cx="228600" cy="2286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12-14Line"/>
          <p:cNvCxnSpPr>
            <a:stCxn id="31" idx="4"/>
            <a:endCxn id="14" idx="0"/>
          </p:cNvCxnSpPr>
          <p:nvPr/>
        </p:nvCxnSpPr>
        <p:spPr>
          <a:xfrm>
            <a:off x="1590675" y="5257800"/>
            <a:ext cx="0"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12Text"/>
          <p:cNvSpPr txBox="1"/>
          <p:nvPr/>
        </p:nvSpPr>
        <p:spPr>
          <a:xfrm>
            <a:off x="1905000" y="4876800"/>
            <a:ext cx="7010400" cy="533400"/>
          </a:xfrm>
          <a:prstGeom prst="rect">
            <a:avLst/>
          </a:prstGeom>
          <a:noFill/>
        </p:spPr>
        <p:txBody>
          <a:bodyPr wrap="square" rtlCol="0" anchor="ctr">
            <a:noAutofit/>
          </a:bodyPr>
          <a:lstStyle/>
          <a:p>
            <a:r>
              <a:rPr lang="en-US" sz="3200" smtClean="0">
                <a:latin typeface="+mj-lt"/>
              </a:rPr>
              <a:t>We observe row-to-row coupling</a:t>
            </a:r>
          </a:p>
        </p:txBody>
      </p:sp>
      <p:sp>
        <p:nvSpPr>
          <p:cNvPr id="40" name="12Year"/>
          <p:cNvSpPr txBox="1"/>
          <p:nvPr/>
        </p:nvSpPr>
        <p:spPr>
          <a:xfrm>
            <a:off x="289441" y="5019675"/>
            <a:ext cx="1158359" cy="228600"/>
          </a:xfrm>
          <a:prstGeom prst="rect">
            <a:avLst/>
          </a:prstGeom>
          <a:noFill/>
        </p:spPr>
        <p:txBody>
          <a:bodyPr wrap="square" rtlCol="0" anchor="ctr">
            <a:noAutofit/>
          </a:bodyPr>
          <a:lstStyle/>
          <a:p>
            <a:r>
              <a:rPr lang="en-US" sz="3200" smtClean="0">
                <a:solidFill>
                  <a:schemeClr val="bg1">
                    <a:lumMod val="75000"/>
                  </a:schemeClr>
                </a:solidFill>
                <a:latin typeface="+mj-lt"/>
              </a:rPr>
              <a:t>2013</a:t>
            </a:r>
            <a:endParaRPr lang="en-US" sz="3200">
              <a:solidFill>
                <a:schemeClr val="bg1">
                  <a:lumMod val="75000"/>
                </a:schemeClr>
              </a:solidFill>
              <a:latin typeface="+mj-lt"/>
            </a:endParaRPr>
          </a:p>
        </p:txBody>
      </p:sp>
      <p:cxnSp>
        <p:nvCxnSpPr>
          <p:cNvPr id="39" name="71-12Line"/>
          <p:cNvCxnSpPr>
            <a:stCxn id="15" idx="4"/>
            <a:endCxn id="31" idx="0"/>
          </p:cNvCxnSpPr>
          <p:nvPr/>
        </p:nvCxnSpPr>
        <p:spPr>
          <a:xfrm>
            <a:off x="1590675" y="2514600"/>
            <a:ext cx="0" cy="25146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12Circle"/>
          <p:cNvSpPr/>
          <p:nvPr/>
        </p:nvSpPr>
        <p:spPr>
          <a:xfrm>
            <a:off x="1476375" y="5029200"/>
            <a:ext cx="228600" cy="228600"/>
          </a:xfrm>
          <a:prstGeom prst="ellipse">
            <a:avLst/>
          </a:prstGeom>
          <a:solidFill>
            <a:schemeClr val="bg1"/>
          </a:solid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0Text"/>
          <p:cNvSpPr txBox="1"/>
          <p:nvPr/>
        </p:nvSpPr>
        <p:spPr>
          <a:xfrm>
            <a:off x="1905000" y="3962400"/>
            <a:ext cx="7010400" cy="533400"/>
          </a:xfrm>
          <a:prstGeom prst="rect">
            <a:avLst/>
          </a:prstGeom>
          <a:noFill/>
        </p:spPr>
        <p:txBody>
          <a:bodyPr wrap="square" rtlCol="0" anchor="ctr">
            <a:noAutofit/>
          </a:bodyPr>
          <a:lstStyle/>
          <a:p>
            <a:r>
              <a:rPr lang="en-US" sz="3200" smtClean="0">
                <a:latin typeface="+mj-lt"/>
              </a:rPr>
              <a:t>Earliest DRAM with row-to-row coupling</a:t>
            </a:r>
          </a:p>
        </p:txBody>
      </p:sp>
      <p:sp>
        <p:nvSpPr>
          <p:cNvPr id="32" name="10Circle"/>
          <p:cNvSpPr/>
          <p:nvPr/>
        </p:nvSpPr>
        <p:spPr>
          <a:xfrm>
            <a:off x="1476375" y="4114800"/>
            <a:ext cx="228600" cy="228600"/>
          </a:xfrm>
          <a:prstGeom prst="ellips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10Year"/>
          <p:cNvSpPr txBox="1"/>
          <p:nvPr/>
        </p:nvSpPr>
        <p:spPr>
          <a:xfrm>
            <a:off x="289441" y="4114800"/>
            <a:ext cx="1158359" cy="228600"/>
          </a:xfrm>
          <a:prstGeom prst="rect">
            <a:avLst/>
          </a:prstGeom>
          <a:noFill/>
        </p:spPr>
        <p:txBody>
          <a:bodyPr wrap="square" rtlCol="0" anchor="ctr">
            <a:noAutofit/>
          </a:bodyPr>
          <a:lstStyle/>
          <a:p>
            <a:r>
              <a:rPr lang="en-US" sz="3200" smtClean="0">
                <a:solidFill>
                  <a:srgbClr val="FF0000"/>
                </a:solidFill>
                <a:latin typeface="+mj-lt"/>
              </a:rPr>
              <a:t>2010</a:t>
            </a:r>
            <a:endParaRPr lang="en-US" sz="3200">
              <a:solidFill>
                <a:srgbClr val="FF0000"/>
              </a:solidFill>
              <a:latin typeface="+mj-lt"/>
            </a:endParaRPr>
          </a:p>
        </p:txBody>
      </p:sp>
      <p:cxnSp>
        <p:nvCxnSpPr>
          <p:cNvPr id="41" name="12-10Line"/>
          <p:cNvCxnSpPr>
            <a:stCxn id="32" idx="4"/>
            <a:endCxn id="31" idx="0"/>
          </p:cNvCxnSpPr>
          <p:nvPr/>
        </p:nvCxnSpPr>
        <p:spPr>
          <a:xfrm>
            <a:off x="1590675" y="4343400"/>
            <a:ext cx="0" cy="6858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1970Text2"/>
          <p:cNvSpPr txBox="1"/>
          <p:nvPr/>
        </p:nvSpPr>
        <p:spPr>
          <a:xfrm>
            <a:off x="1905000" y="2667000"/>
            <a:ext cx="7010400" cy="409574"/>
          </a:xfrm>
          <a:prstGeom prst="rect">
            <a:avLst/>
          </a:prstGeom>
          <a:noFill/>
        </p:spPr>
        <p:txBody>
          <a:bodyPr wrap="square" rtlCol="0" anchor="ctr">
            <a:noAutofit/>
          </a:bodyPr>
          <a:lstStyle/>
          <a:p>
            <a:pPr marL="285750" indent="-285750">
              <a:buFont typeface="Arial" panose="020B0604020202020204" pitchFamily="34" charset="0"/>
              <a:buChar char="•"/>
            </a:pPr>
            <a:r>
              <a:rPr lang="en-US" sz="2800" smtClean="0">
                <a:latin typeface="+mj-lt"/>
              </a:rPr>
              <a:t>Suffered bitline-to-cell coupling</a:t>
            </a:r>
          </a:p>
        </p:txBody>
      </p:sp>
      <p:sp>
        <p:nvSpPr>
          <p:cNvPr id="22" name="1970Text1"/>
          <p:cNvSpPr txBox="1"/>
          <p:nvPr/>
        </p:nvSpPr>
        <p:spPr>
          <a:xfrm>
            <a:off x="1905000" y="2133600"/>
            <a:ext cx="7010400" cy="533400"/>
          </a:xfrm>
          <a:prstGeom prst="rect">
            <a:avLst/>
          </a:prstGeom>
          <a:noFill/>
        </p:spPr>
        <p:txBody>
          <a:bodyPr wrap="square" rtlCol="0" anchor="ctr">
            <a:noAutofit/>
          </a:bodyPr>
          <a:lstStyle/>
          <a:p>
            <a:r>
              <a:rPr lang="en-US" sz="3200" smtClean="0">
                <a:latin typeface="+mj-lt"/>
              </a:rPr>
              <a:t>Intel commercializes DRAM (Intel 1103)</a:t>
            </a:r>
          </a:p>
        </p:txBody>
      </p:sp>
      <p:sp>
        <p:nvSpPr>
          <p:cNvPr id="20" name="1970Year"/>
          <p:cNvSpPr txBox="1"/>
          <p:nvPr/>
        </p:nvSpPr>
        <p:spPr>
          <a:xfrm>
            <a:off x="289441" y="2286000"/>
            <a:ext cx="1158359" cy="228600"/>
          </a:xfrm>
          <a:prstGeom prst="rect">
            <a:avLst/>
          </a:prstGeom>
          <a:noFill/>
        </p:spPr>
        <p:txBody>
          <a:bodyPr wrap="square" rtlCol="0" anchor="ctr">
            <a:noAutofit/>
          </a:bodyPr>
          <a:lstStyle/>
          <a:p>
            <a:r>
              <a:rPr lang="en-US" sz="3200" smtClean="0">
                <a:solidFill>
                  <a:schemeClr val="accent1"/>
                </a:solidFill>
                <a:latin typeface="+mj-lt"/>
              </a:rPr>
              <a:t>1971</a:t>
            </a:r>
            <a:endParaRPr lang="en-US" sz="3200">
              <a:solidFill>
                <a:schemeClr val="accent1"/>
              </a:solidFill>
              <a:latin typeface="+mj-lt"/>
            </a:endParaRPr>
          </a:p>
        </p:txBody>
      </p:sp>
      <p:sp>
        <p:nvSpPr>
          <p:cNvPr id="15" name="70Circle"/>
          <p:cNvSpPr/>
          <p:nvPr/>
        </p:nvSpPr>
        <p:spPr>
          <a:xfrm>
            <a:off x="1476375" y="2286000"/>
            <a:ext cx="228600" cy="2286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67-70Line"/>
          <p:cNvCxnSpPr>
            <a:stCxn id="4" idx="4"/>
            <a:endCxn id="15" idx="0"/>
          </p:cNvCxnSpPr>
          <p:nvPr/>
        </p:nvCxnSpPr>
        <p:spPr>
          <a:xfrm>
            <a:off x="1590675" y="1600200"/>
            <a:ext cx="0" cy="6858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67Text"/>
          <p:cNvSpPr txBox="1"/>
          <p:nvPr/>
        </p:nvSpPr>
        <p:spPr>
          <a:xfrm>
            <a:off x="1905000" y="1219200"/>
            <a:ext cx="7010400" cy="533400"/>
          </a:xfrm>
          <a:prstGeom prst="rect">
            <a:avLst/>
          </a:prstGeom>
          <a:noFill/>
        </p:spPr>
        <p:txBody>
          <a:bodyPr wrap="square" rtlCol="0" anchor="ctr">
            <a:noAutofit/>
          </a:bodyPr>
          <a:lstStyle/>
          <a:p>
            <a:r>
              <a:rPr lang="en-US" sz="3200" dirty="0" smtClean="0">
                <a:latin typeface="+mj-lt"/>
              </a:rPr>
              <a:t>IBM’s patent on DRAM</a:t>
            </a:r>
          </a:p>
        </p:txBody>
      </p:sp>
      <p:sp>
        <p:nvSpPr>
          <p:cNvPr id="12" name="67Year"/>
          <p:cNvSpPr txBox="1"/>
          <p:nvPr/>
        </p:nvSpPr>
        <p:spPr>
          <a:xfrm>
            <a:off x="289441" y="1371600"/>
            <a:ext cx="1158359" cy="228600"/>
          </a:xfrm>
          <a:prstGeom prst="rect">
            <a:avLst/>
          </a:prstGeom>
          <a:noFill/>
        </p:spPr>
        <p:txBody>
          <a:bodyPr wrap="square" rtlCol="0" anchor="ctr">
            <a:noAutofit/>
          </a:bodyPr>
          <a:lstStyle/>
          <a:p>
            <a:r>
              <a:rPr lang="en-US" sz="3200" smtClean="0">
                <a:solidFill>
                  <a:schemeClr val="accent1"/>
                </a:solidFill>
                <a:latin typeface="+mj-lt"/>
              </a:rPr>
              <a:t>1968</a:t>
            </a:r>
            <a:endParaRPr lang="en-US" sz="3200">
              <a:solidFill>
                <a:schemeClr val="accent1"/>
              </a:solidFill>
              <a:latin typeface="+mj-lt"/>
            </a:endParaRPr>
          </a:p>
        </p:txBody>
      </p:sp>
      <p:sp>
        <p:nvSpPr>
          <p:cNvPr id="4" name="67Circle"/>
          <p:cNvSpPr/>
          <p:nvPr/>
        </p:nvSpPr>
        <p:spPr>
          <a:xfrm>
            <a:off x="1476375" y="1371600"/>
            <a:ext cx="228600" cy="228600"/>
          </a:xfrm>
          <a:prstGeom prst="ellipse">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D4D2B188-1D62-4FCA-8363-938AD4629BBB}" type="slidenum">
              <a:rPr lang="en-US" smtClean="0"/>
              <a:pPr/>
              <a:t>6</a:t>
            </a:fld>
            <a:endParaRPr lang="en-US"/>
          </a:p>
        </p:txBody>
      </p:sp>
    </p:spTree>
    <p:extLst>
      <p:ext uri="{BB962C8B-B14F-4D97-AF65-F5344CB8AC3E}">
        <p14:creationId xmlns:p14="http://schemas.microsoft.com/office/powerpoint/2010/main" val="34310190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up)">
                                      <p:cBhvr>
                                        <p:cTn id="7" dur="500"/>
                                        <p:tgtEl>
                                          <p:spTgt spid="39"/>
                                        </p:tgtEl>
                                      </p:cBhvr>
                                    </p:animEffect>
                                  </p:childTnLst>
                                </p:cTn>
                              </p:par>
                            </p:childTnLst>
                          </p:cTn>
                        </p:par>
                        <p:par>
                          <p:cTn id="8" fill="hold">
                            <p:stCondLst>
                              <p:cond delay="500"/>
                            </p:stCondLst>
                            <p:childTnLst>
                              <p:par>
                                <p:cTn id="9" presetID="7" presetClass="emph" presetSubtype="2" fill="hold" grpId="0" nodeType="afterEffect">
                                  <p:stCondLst>
                                    <p:cond delay="0"/>
                                  </p:stCondLst>
                                  <p:childTnLst>
                                    <p:animClr clrSpc="rgb" dir="cw">
                                      <p:cBhvr>
                                        <p:cTn id="10" dur="10" fill="hold"/>
                                        <p:tgtEl>
                                          <p:spTgt spid="31"/>
                                        </p:tgtEl>
                                        <p:attrNameLst>
                                          <p:attrName>stroke.color</p:attrName>
                                        </p:attrNameLst>
                                      </p:cBhvr>
                                      <p:to>
                                        <a:srgbClr val="FF0000"/>
                                      </p:to>
                                    </p:animClr>
                                    <p:set>
                                      <p:cBhvr>
                                        <p:cTn id="11" dur="10" fill="hold"/>
                                        <p:tgtEl>
                                          <p:spTgt spid="31"/>
                                        </p:tgtEl>
                                        <p:attrNameLst>
                                          <p:attrName>stroke.on</p:attrName>
                                        </p:attrNameLst>
                                      </p:cBhvr>
                                      <p:to>
                                        <p:strVal val="true"/>
                                      </p:to>
                                    </p:set>
                                  </p:childTnLst>
                                </p:cTn>
                              </p:par>
                            </p:childTnLst>
                          </p:cTn>
                        </p:par>
                        <p:par>
                          <p:cTn id="12" fill="hold">
                            <p:stCondLst>
                              <p:cond delay="510"/>
                            </p:stCondLst>
                            <p:childTnLst>
                              <p:par>
                                <p:cTn id="13" presetID="3" presetClass="emph" presetSubtype="2" fill="hold" grpId="0" nodeType="afterEffect">
                                  <p:stCondLst>
                                    <p:cond delay="0"/>
                                  </p:stCondLst>
                                  <p:childTnLst>
                                    <p:animClr clrSpc="rgb" dir="cw">
                                      <p:cBhvr override="childStyle">
                                        <p:cTn id="14" dur="10" fill="hold"/>
                                        <p:tgtEl>
                                          <p:spTgt spid="40"/>
                                        </p:tgtEl>
                                        <p:attrNameLst>
                                          <p:attrName>style.color</p:attrName>
                                        </p:attrNameLst>
                                      </p:cBhvr>
                                      <p:to>
                                        <a:srgbClr val="FF0000"/>
                                      </p:to>
                                    </p:animClr>
                                  </p:childTnLst>
                                </p:cTn>
                              </p:par>
                            </p:childTnLst>
                          </p:cTn>
                        </p:par>
                        <p:par>
                          <p:cTn id="15" fill="hold">
                            <p:stCondLst>
                              <p:cond delay="520"/>
                            </p:stCondLst>
                            <p:childTnLst>
                              <p:par>
                                <p:cTn id="16" presetID="1" presetClass="entr" presetSubtype="0"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down)">
                                      <p:cBhvr>
                                        <p:cTn id="22" dur="500"/>
                                        <p:tgtEl>
                                          <p:spTgt spid="41"/>
                                        </p:tgtEl>
                                      </p:cBhvr>
                                    </p:animEffect>
                                  </p:childTnLst>
                                </p:cTn>
                              </p:par>
                            </p:childTnLst>
                          </p:cTn>
                        </p:par>
                        <p:par>
                          <p:cTn id="23" fill="hold">
                            <p:stCondLst>
                              <p:cond delay="500"/>
                            </p:stCondLst>
                            <p:childTnLst>
                              <p:par>
                                <p:cTn id="24" presetID="1" presetClass="entr" presetSubtype="0"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par>
                          <p:cTn id="26" fill="hold">
                            <p:stCondLst>
                              <p:cond delay="500"/>
                            </p:stCondLst>
                            <p:childTnLst>
                              <p:par>
                                <p:cTn id="27" presetID="1"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par>
                          <p:cTn id="29" fill="hold">
                            <p:stCondLst>
                              <p:cond delay="500"/>
                            </p:stCondLst>
                            <p:childTnLst>
                              <p:par>
                                <p:cTn id="30" presetID="1" presetClass="entr" presetSubtype="0" fill="hold" grpId="0" nodeType="afterEffect">
                                  <p:stCondLst>
                                    <p:cond delay="0"/>
                                  </p:stCondLst>
                                  <p:childTnLst>
                                    <p:set>
                                      <p:cBhvr>
                                        <p:cTn id="31" dur="1" fill="hold">
                                          <p:stCondLst>
                                            <p:cond delay="0"/>
                                          </p:stCondLst>
                                        </p:cTn>
                                        <p:tgtEl>
                                          <p:spTgt spid="3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wipe(up)">
                                      <p:cBhvr>
                                        <p:cTn id="36" dur="500"/>
                                        <p:tgtEl>
                                          <p:spTgt spid="43"/>
                                        </p:tgtEl>
                                      </p:cBhvr>
                                    </p:animEffect>
                                  </p:childTnLst>
                                </p:cTn>
                              </p:par>
                            </p:childTnLst>
                          </p:cTn>
                        </p:par>
                        <p:par>
                          <p:cTn id="37" fill="hold">
                            <p:stCondLst>
                              <p:cond delay="500"/>
                            </p:stCondLst>
                            <p:childTnLst>
                              <p:par>
                                <p:cTn id="38" presetID="3" presetClass="emph" presetSubtype="2" fill="hold" grpId="0" nodeType="afterEffect">
                                  <p:stCondLst>
                                    <p:cond delay="0"/>
                                  </p:stCondLst>
                                  <p:childTnLst>
                                    <p:animClr clrSpc="rgb" dir="cw">
                                      <p:cBhvr override="childStyle">
                                        <p:cTn id="39" dur="10" fill="hold"/>
                                        <p:tgtEl>
                                          <p:spTgt spid="16"/>
                                        </p:tgtEl>
                                        <p:attrNameLst>
                                          <p:attrName>style.color</p:attrName>
                                        </p:attrNameLst>
                                      </p:cBhvr>
                                      <p:to>
                                        <a:srgbClr val="FF0000"/>
                                      </p:to>
                                    </p:animClr>
                                  </p:childTnLst>
                                </p:cTn>
                              </p:par>
                            </p:childTnLst>
                          </p:cTn>
                        </p:par>
                        <p:par>
                          <p:cTn id="40" fill="hold">
                            <p:stCondLst>
                              <p:cond delay="510"/>
                            </p:stCondLst>
                            <p:childTnLst>
                              <p:par>
                                <p:cTn id="41" presetID="7" presetClass="emph" presetSubtype="2" fill="hold" nodeType="afterEffect">
                                  <p:stCondLst>
                                    <p:cond delay="0"/>
                                  </p:stCondLst>
                                  <p:childTnLst>
                                    <p:animClr clrSpc="rgb" dir="cw">
                                      <p:cBhvr>
                                        <p:cTn id="42" dur="10" fill="hold"/>
                                        <p:tgtEl>
                                          <p:spTgt spid="14"/>
                                        </p:tgtEl>
                                        <p:attrNameLst>
                                          <p:attrName>stroke.color</p:attrName>
                                        </p:attrNameLst>
                                      </p:cBhvr>
                                      <p:to>
                                        <a:srgbClr val="FF0000"/>
                                      </p:to>
                                    </p:animClr>
                                    <p:set>
                                      <p:cBhvr>
                                        <p:cTn id="43" dur="10" fill="hold"/>
                                        <p:tgtEl>
                                          <p:spTgt spid="14"/>
                                        </p:tgtEl>
                                        <p:attrNameLst>
                                          <p:attrName>stroke.on</p:attrName>
                                        </p:attrNameLst>
                                      </p:cBhvr>
                                      <p:to>
                                        <p:strVal val="true"/>
                                      </p:to>
                                    </p:set>
                                  </p:childTnLst>
                                </p:cTn>
                              </p:par>
                              <p:par>
                                <p:cTn id="44" presetID="1" presetClass="entr" presetSubtype="0"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16" grpId="0"/>
      <p:bldP spid="42" grpId="0"/>
      <p:bldP spid="40" grpId="0"/>
      <p:bldP spid="31" grpId="0" animBg="1"/>
      <p:bldP spid="35" grpId="0"/>
      <p:bldP spid="32" grpId="0" animBg="1"/>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Lessons from History</a:t>
            </a:r>
            <a:endParaRPr lang="en-US"/>
          </a:p>
        </p:txBody>
      </p:sp>
      <p:sp>
        <p:nvSpPr>
          <p:cNvPr id="3" name="Content Placeholder 2"/>
          <p:cNvSpPr>
            <a:spLocks noGrp="1"/>
          </p:cNvSpPr>
          <p:nvPr>
            <p:ph idx="1"/>
          </p:nvPr>
        </p:nvSpPr>
        <p:spPr/>
        <p:txBody>
          <a:bodyPr/>
          <a:lstStyle/>
          <a:p>
            <a:r>
              <a:rPr lang="en-US" i="1" dirty="0" smtClean="0">
                <a:solidFill>
                  <a:schemeClr val="tx2"/>
                </a:solidFill>
              </a:rPr>
              <a:t>Coupling in DRAM is not new</a:t>
            </a:r>
          </a:p>
          <a:p>
            <a:pPr lvl="1"/>
            <a:r>
              <a:rPr lang="en-US" sz="2800" dirty="0" smtClean="0"/>
              <a:t>Leads to </a:t>
            </a:r>
            <a:r>
              <a:rPr lang="en-US" sz="2800" i="1" dirty="0">
                <a:solidFill>
                  <a:srgbClr val="FF0000"/>
                </a:solidFill>
              </a:rPr>
              <a:t>disturbance errors </a:t>
            </a:r>
            <a:r>
              <a:rPr lang="en-US" sz="2800" dirty="0"/>
              <a:t>if not addressed</a:t>
            </a:r>
          </a:p>
          <a:p>
            <a:pPr lvl="1"/>
            <a:r>
              <a:rPr lang="en-US" sz="2800" dirty="0" smtClean="0"/>
              <a:t>Remains a major </a:t>
            </a:r>
            <a:r>
              <a:rPr lang="en-US" sz="2800" dirty="0"/>
              <a:t>hurdle in DRAM scaling</a:t>
            </a:r>
          </a:p>
          <a:p>
            <a:endParaRPr lang="en-US" sz="2000" dirty="0" smtClean="0"/>
          </a:p>
          <a:p>
            <a:r>
              <a:rPr lang="en-US" i="1" dirty="0" smtClean="0">
                <a:solidFill>
                  <a:schemeClr val="tx2"/>
                </a:solidFill>
              </a:rPr>
              <a:t>Traditional efforts to contain errors</a:t>
            </a:r>
          </a:p>
          <a:p>
            <a:pPr lvl="1"/>
            <a:r>
              <a:rPr lang="en-US" sz="2800" dirty="0" smtClean="0"/>
              <a:t>Design-Time: Improve circuit-level isolation</a:t>
            </a:r>
          </a:p>
          <a:p>
            <a:pPr lvl="1"/>
            <a:r>
              <a:rPr lang="en-US" sz="2800" dirty="0" smtClean="0"/>
              <a:t>Production-Time: Test for disturbance errors</a:t>
            </a:r>
          </a:p>
          <a:p>
            <a:endParaRPr lang="en-US" sz="2000" dirty="0" smtClean="0"/>
          </a:p>
          <a:p>
            <a:r>
              <a:rPr lang="en-US" i="1" dirty="0">
                <a:solidFill>
                  <a:srgbClr val="FF0000"/>
                </a:solidFill>
              </a:rPr>
              <a:t>Despite </a:t>
            </a:r>
            <a:r>
              <a:rPr lang="en-US" i="1" dirty="0" smtClean="0">
                <a:solidFill>
                  <a:srgbClr val="FF0000"/>
                </a:solidFill>
              </a:rPr>
              <a:t>such </a:t>
            </a:r>
            <a:r>
              <a:rPr lang="en-US" i="1" dirty="0">
                <a:solidFill>
                  <a:srgbClr val="FF0000"/>
                </a:solidFill>
              </a:rPr>
              <a:t>efforts, disturbance errors have been slipping into the field since 2010</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D4D2B188-1D62-4FCA-8363-938AD4629BBB}" type="slidenum">
              <a:rPr lang="en-US" smtClean="0"/>
              <a:pPr/>
              <a:t>7</a:t>
            </a:fld>
            <a:endParaRPr lang="en-US"/>
          </a:p>
        </p:txBody>
      </p:sp>
    </p:spTree>
    <p:extLst>
      <p:ext uri="{BB962C8B-B14F-4D97-AF65-F5344CB8AC3E}">
        <p14:creationId xmlns:p14="http://schemas.microsoft.com/office/powerpoint/2010/main" val="1832656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09600" y="685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1. Historical Context</a:t>
            </a:r>
            <a:endParaRPr lang="en-US" sz="4400" b="1">
              <a:latin typeface="+mj-lt"/>
            </a:endParaRPr>
          </a:p>
        </p:txBody>
      </p:sp>
      <p:sp>
        <p:nvSpPr>
          <p:cNvPr id="4" name="Rounded Rectangle 3"/>
          <p:cNvSpPr/>
          <p:nvPr/>
        </p:nvSpPr>
        <p:spPr>
          <a:xfrm>
            <a:off x="609600" y="2209800"/>
            <a:ext cx="8001000" cy="9144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2. Demonstration (Real System)</a:t>
            </a:r>
            <a:endParaRPr lang="en-US" sz="4400" b="1">
              <a:latin typeface="+mj-lt"/>
            </a:endParaRPr>
          </a:p>
        </p:txBody>
      </p:sp>
      <p:sp>
        <p:nvSpPr>
          <p:cNvPr id="5" name="Rounded Rectangle 4"/>
          <p:cNvSpPr/>
          <p:nvPr/>
        </p:nvSpPr>
        <p:spPr>
          <a:xfrm>
            <a:off x="609600" y="3733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smtClean="0">
                <a:latin typeface="+mj-lt"/>
              </a:rPr>
              <a:t> 3. Characterization (FPGA-Based)</a:t>
            </a:r>
            <a:endParaRPr lang="en-US" sz="4400" b="1">
              <a:latin typeface="+mj-lt"/>
            </a:endParaRPr>
          </a:p>
        </p:txBody>
      </p:sp>
      <p:sp>
        <p:nvSpPr>
          <p:cNvPr id="7" name="Rounded Rectangle 6"/>
          <p:cNvSpPr/>
          <p:nvPr/>
        </p:nvSpPr>
        <p:spPr>
          <a:xfrm>
            <a:off x="609600" y="5257800"/>
            <a:ext cx="8001000" cy="91440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smtClean="0">
                <a:latin typeface="+mj-lt"/>
              </a:rPr>
              <a:t> 4. Solutions</a:t>
            </a:r>
            <a:endParaRPr lang="en-US" sz="4400" b="1" dirty="0">
              <a:latin typeface="+mj-lt"/>
            </a:endParaRPr>
          </a:p>
        </p:txBody>
      </p:sp>
      <p:sp>
        <p:nvSpPr>
          <p:cNvPr id="3" name="Slide Number Placeholder 2"/>
          <p:cNvSpPr>
            <a:spLocks noGrp="1"/>
          </p:cNvSpPr>
          <p:nvPr>
            <p:ph type="sldNum" sz="quarter" idx="12"/>
          </p:nvPr>
        </p:nvSpPr>
        <p:spPr/>
        <p:txBody>
          <a:bodyPr/>
          <a:lstStyle/>
          <a:p>
            <a:fld id="{D4D2B188-1D62-4FCA-8363-938AD4629BBB}" type="slidenum">
              <a:rPr lang="en-US" smtClean="0"/>
              <a:pPr/>
              <a:t>8</a:t>
            </a:fld>
            <a:endParaRPr lang="en-US"/>
          </a:p>
        </p:txBody>
      </p:sp>
    </p:spTree>
    <p:extLst>
      <p:ext uri="{BB962C8B-B14F-4D97-AF65-F5344CB8AC3E}">
        <p14:creationId xmlns:p14="http://schemas.microsoft.com/office/powerpoint/2010/main" val="24576542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Induce Errors</a:t>
            </a:r>
            <a:endParaRPr lang="en-US" dirty="0"/>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28750" y="1400176"/>
            <a:ext cx="1752600" cy="1752600"/>
          </a:xfrm>
          <a:prstGeom prst="rect">
            <a:avLst/>
          </a:prstGeom>
        </p:spPr>
      </p:pic>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72050" y="1257006"/>
            <a:ext cx="3761672" cy="2542032"/>
          </a:xfrm>
          <a:prstGeom prst="rect">
            <a:avLst/>
          </a:prstGeom>
        </p:spPr>
      </p:pic>
      <p:sp>
        <p:nvSpPr>
          <p:cNvPr id="3" name="Left-Right Arrow 2"/>
          <p:cNvSpPr/>
          <p:nvPr/>
        </p:nvSpPr>
        <p:spPr>
          <a:xfrm>
            <a:off x="3276600" y="1827362"/>
            <a:ext cx="1695450" cy="895352"/>
          </a:xfrm>
          <a:prstGeom prst="lef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mj-lt"/>
              </a:rPr>
              <a:t>DDR3</a:t>
            </a:r>
            <a:endParaRPr lang="en-US" sz="3600" b="1">
              <a:latin typeface="+mj-lt"/>
            </a:endParaRPr>
          </a:p>
        </p:txBody>
      </p:sp>
      <p:sp>
        <p:nvSpPr>
          <p:cNvPr id="6" name="TextBox 5"/>
          <p:cNvSpPr txBox="1"/>
          <p:nvPr/>
        </p:nvSpPr>
        <p:spPr>
          <a:xfrm>
            <a:off x="4972050" y="914401"/>
            <a:ext cx="3761672" cy="638176"/>
          </a:xfrm>
          <a:prstGeom prst="rect">
            <a:avLst/>
          </a:prstGeom>
          <a:noFill/>
        </p:spPr>
        <p:txBody>
          <a:bodyPr wrap="square" rtlCol="0" anchor="ctr">
            <a:noAutofit/>
          </a:bodyPr>
          <a:lstStyle/>
          <a:p>
            <a:pPr algn="ctr"/>
            <a:r>
              <a:rPr lang="en-US" sz="3600" b="1" smtClean="0">
                <a:solidFill>
                  <a:schemeClr val="tx1">
                    <a:lumMod val="65000"/>
                    <a:lumOff val="35000"/>
                  </a:schemeClr>
                </a:solidFill>
                <a:latin typeface="+mj-lt"/>
              </a:rPr>
              <a:t>DRAM Module</a:t>
            </a:r>
            <a:endParaRPr lang="en-US" sz="3600" b="1">
              <a:solidFill>
                <a:schemeClr val="tx1">
                  <a:lumMod val="65000"/>
                  <a:lumOff val="35000"/>
                </a:schemeClr>
              </a:solidFill>
              <a:latin typeface="+mj-lt"/>
            </a:endParaRPr>
          </a:p>
        </p:txBody>
      </p:sp>
      <p:sp>
        <p:nvSpPr>
          <p:cNvPr id="7" name="TextBox 6"/>
          <p:cNvSpPr txBox="1"/>
          <p:nvPr/>
        </p:nvSpPr>
        <p:spPr>
          <a:xfrm>
            <a:off x="685800" y="914400"/>
            <a:ext cx="3238500" cy="638176"/>
          </a:xfrm>
          <a:prstGeom prst="rect">
            <a:avLst/>
          </a:prstGeom>
          <a:noFill/>
        </p:spPr>
        <p:txBody>
          <a:bodyPr wrap="square" rtlCol="0" anchor="ctr">
            <a:noAutofit/>
          </a:bodyPr>
          <a:lstStyle/>
          <a:p>
            <a:pPr algn="ctr"/>
            <a:r>
              <a:rPr lang="en-US" sz="3600" b="1" smtClean="0">
                <a:solidFill>
                  <a:schemeClr val="tx1">
                    <a:lumMod val="65000"/>
                    <a:lumOff val="35000"/>
                  </a:schemeClr>
                </a:solidFill>
                <a:latin typeface="+mj-lt"/>
              </a:rPr>
              <a:t>x86 CPU</a:t>
            </a:r>
            <a:endParaRPr lang="en-US" sz="3600" b="1">
              <a:solidFill>
                <a:schemeClr val="tx1">
                  <a:lumMod val="65000"/>
                  <a:lumOff val="35000"/>
                </a:schemeClr>
              </a:solidFill>
              <a:latin typeface="+mj-lt"/>
            </a:endParaRPr>
          </a:p>
        </p:txBody>
      </p:sp>
      <p:sp>
        <p:nvSpPr>
          <p:cNvPr id="4" name="Rectangle 3"/>
          <p:cNvSpPr/>
          <p:nvPr/>
        </p:nvSpPr>
        <p:spPr>
          <a:xfrm>
            <a:off x="4972050" y="3028951"/>
            <a:ext cx="3761672"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RAM"/>
          <p:cNvSpPr/>
          <p:nvPr/>
        </p:nvSpPr>
        <p:spPr>
          <a:xfrm>
            <a:off x="5105400" y="3352801"/>
            <a:ext cx="3505200" cy="3048000"/>
          </a:xfrm>
          <a:prstGeom prst="roundRect">
            <a:avLst>
              <a:gd name="adj" fmla="val 11319"/>
            </a:avLst>
          </a:prstGeom>
          <a:solidFill>
            <a:schemeClr val="bg1">
              <a:lumMod val="75000"/>
            </a:schemeClr>
          </a:solid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XArrow"/>
          <p:cNvCxnSpPr>
            <a:stCxn id="25" idx="3"/>
          </p:cNvCxnSpPr>
          <p:nvPr/>
        </p:nvCxnSpPr>
        <p:spPr>
          <a:xfrm>
            <a:off x="5715000" y="4305300"/>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5" name="X"/>
          <p:cNvSpPr/>
          <p:nvPr/>
        </p:nvSpPr>
        <p:spPr>
          <a:xfrm>
            <a:off x="5105401" y="4114800"/>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smtClean="0">
                <a:solidFill>
                  <a:srgbClr val="FF0000"/>
                </a:solidFill>
                <a:latin typeface="Courier New" panose="02070309020205020404" pitchFamily="49" charset="0"/>
                <a:cs typeface="Courier New" panose="02070309020205020404" pitchFamily="49" charset="0"/>
              </a:rPr>
              <a:t>X</a:t>
            </a:r>
            <a:endParaRPr lang="en-US" sz="2800" b="1">
              <a:solidFill>
                <a:srgbClr val="FF0000"/>
              </a:solidFill>
              <a:latin typeface="Courier New" panose="02070309020205020404" pitchFamily="49" charset="0"/>
              <a:cs typeface="Courier New" panose="02070309020205020404" pitchFamily="49" charset="0"/>
            </a:endParaRPr>
          </a:p>
        </p:txBody>
      </p:sp>
      <p:sp>
        <p:nvSpPr>
          <p:cNvPr id="28" name="Row"/>
          <p:cNvSpPr/>
          <p:nvPr/>
        </p:nvSpPr>
        <p:spPr>
          <a:xfrm>
            <a:off x="6096000" y="5638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3600">
              <a:solidFill>
                <a:schemeClr val="tx1"/>
              </a:solidFill>
              <a:latin typeface="Courier New" panose="02070309020205020404" pitchFamily="49" charset="0"/>
              <a:cs typeface="Courier New" panose="02070309020205020404" pitchFamily="49" charset="0"/>
            </a:endParaRPr>
          </a:p>
        </p:txBody>
      </p:sp>
      <p:sp>
        <p:nvSpPr>
          <p:cNvPr id="29" name="RowY"/>
          <p:cNvSpPr/>
          <p:nvPr/>
        </p:nvSpPr>
        <p:spPr>
          <a:xfrm>
            <a:off x="6096000" y="5257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0" name="Row"/>
          <p:cNvSpPr/>
          <p:nvPr/>
        </p:nvSpPr>
        <p:spPr>
          <a:xfrm>
            <a:off x="6096000" y="4876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1" name="Row"/>
          <p:cNvSpPr/>
          <p:nvPr/>
        </p:nvSpPr>
        <p:spPr>
          <a:xfrm>
            <a:off x="6096000" y="4495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2" name="RowX"/>
          <p:cNvSpPr/>
          <p:nvPr/>
        </p:nvSpPr>
        <p:spPr>
          <a:xfrm>
            <a:off x="6096000" y="4114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33" name="Row"/>
          <p:cNvSpPr/>
          <p:nvPr/>
        </p:nvSpPr>
        <p:spPr>
          <a:xfrm>
            <a:off x="6096000" y="3733800"/>
            <a:ext cx="2133600" cy="381000"/>
          </a:xfrm>
          <a:prstGeom prst="rect">
            <a:avLst/>
          </a:prstGeom>
          <a:solidFill>
            <a:schemeClr val="bg1"/>
          </a:solidFill>
          <a:ln w="28575">
            <a:solidFill>
              <a:schemeClr val="tx1">
                <a:lumMod val="65000"/>
                <a:lumOff val="35000"/>
              </a:schemeClr>
            </a:solidFill>
          </a:ln>
        </p:spPr>
        <p:style>
          <a:lnRef idx="2">
            <a:schemeClr val="accent3">
              <a:shade val="50000"/>
            </a:schemeClr>
          </a:lnRef>
          <a:fillRef idx="1">
            <a:schemeClr val="accent3"/>
          </a:fillRef>
          <a:effectRef idx="0">
            <a:schemeClr val="accent3"/>
          </a:effectRef>
          <a:fontRef idx="minor">
            <a:schemeClr val="lt1"/>
          </a:fontRef>
        </p:style>
        <p:txBody>
          <a:bodyPr bIns="0" rtlCol="0" anchor="ctr"/>
          <a:lstStyle/>
          <a:p>
            <a:pPr algn="ctr"/>
            <a:r>
              <a:rPr lang="en-US" sz="2800" smtClean="0">
                <a:solidFill>
                  <a:schemeClr val="tx1"/>
                </a:solidFill>
                <a:latin typeface="Courier New" panose="02070309020205020404" pitchFamily="49" charset="0"/>
                <a:cs typeface="Courier New" panose="02070309020205020404" pitchFamily="49" charset="0"/>
              </a:rPr>
              <a:t>111111111</a:t>
            </a:r>
            <a:endParaRPr lang="en-US" sz="2800">
              <a:solidFill>
                <a:schemeClr val="tx1"/>
              </a:solidFill>
              <a:latin typeface="Courier New" panose="02070309020205020404" pitchFamily="49" charset="0"/>
              <a:cs typeface="Courier New" panose="02070309020205020404" pitchFamily="49" charset="0"/>
            </a:endParaRPr>
          </a:p>
        </p:txBody>
      </p:sp>
      <p:sp>
        <p:nvSpPr>
          <p:cNvPr id="27" name="CPU"/>
          <p:cNvSpPr/>
          <p:nvPr/>
        </p:nvSpPr>
        <p:spPr>
          <a:xfrm>
            <a:off x="419100" y="3352800"/>
            <a:ext cx="4152900" cy="3048001"/>
          </a:xfrm>
          <a:prstGeom prst="rect">
            <a:avLst/>
          </a:prstGeom>
          <a:noFill/>
          <a:ln w="5715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indent="-400050">
              <a:lnSpc>
                <a:spcPct val="90000"/>
              </a:lnSpc>
              <a:buFont typeface="+mj-lt"/>
              <a:buAutoNum type="arabicPeriod"/>
            </a:pPr>
            <a:r>
              <a:rPr lang="en-US" sz="3200" dirty="0" smtClean="0">
                <a:solidFill>
                  <a:schemeClr val="tx1"/>
                </a:solidFill>
                <a:latin typeface="+mj-lt"/>
                <a:cs typeface="Courier New" panose="02070309020205020404" pitchFamily="49" charset="0"/>
              </a:rPr>
              <a:t>Avoid </a:t>
            </a:r>
            <a:r>
              <a:rPr lang="en-US" sz="3200" b="1" i="1" dirty="0" smtClean="0">
                <a:solidFill>
                  <a:schemeClr val="tx1"/>
                </a:solidFill>
                <a:latin typeface="+mj-lt"/>
                <a:cs typeface="Courier New" panose="02070309020205020404" pitchFamily="49" charset="0"/>
              </a:rPr>
              <a:t>cache hits</a:t>
            </a:r>
          </a:p>
          <a:p>
            <a:pPr marL="742950" lvl="1" indent="-285750">
              <a:lnSpc>
                <a:spcPct val="90000"/>
              </a:lnSpc>
              <a:buFont typeface="Calibri Light" panose="020F0302020204030204" pitchFamily="34" charset="0"/>
              <a:buChar char="–"/>
            </a:pPr>
            <a:r>
              <a:rPr lang="en-US" sz="2800" dirty="0" smtClean="0">
                <a:solidFill>
                  <a:schemeClr val="tx1"/>
                </a:solidFill>
                <a:latin typeface="+mj-lt"/>
                <a:cs typeface="Courier New" panose="02070309020205020404" pitchFamily="49" charset="0"/>
              </a:rPr>
              <a:t>Flush </a:t>
            </a:r>
            <a:r>
              <a:rPr lang="en-US" sz="2800" b="1" dirty="0" smtClean="0">
                <a:solidFill>
                  <a:srgbClr val="FF0000"/>
                </a:solidFill>
                <a:latin typeface="Courier New" panose="02070309020205020404" pitchFamily="49" charset="0"/>
                <a:cs typeface="Courier New" panose="02070309020205020404" pitchFamily="49" charset="0"/>
              </a:rPr>
              <a:t>X</a:t>
            </a:r>
            <a:r>
              <a:rPr lang="en-US" sz="2800" dirty="0" smtClean="0">
                <a:solidFill>
                  <a:schemeClr val="tx1"/>
                </a:solidFill>
                <a:latin typeface="+mj-lt"/>
                <a:cs typeface="Courier New" panose="02070309020205020404" pitchFamily="49" charset="0"/>
              </a:rPr>
              <a:t> from cache</a:t>
            </a:r>
          </a:p>
          <a:p>
            <a:pPr marL="400050" indent="-400050">
              <a:lnSpc>
                <a:spcPct val="90000"/>
              </a:lnSpc>
              <a:buFont typeface="+mj-lt"/>
              <a:buAutoNum type="arabicPeriod"/>
            </a:pPr>
            <a:endParaRPr lang="en-US" sz="3200" dirty="0" smtClean="0">
              <a:solidFill>
                <a:schemeClr val="tx1"/>
              </a:solidFill>
              <a:latin typeface="+mj-lt"/>
              <a:cs typeface="Courier New" panose="02070309020205020404" pitchFamily="49" charset="0"/>
            </a:endParaRPr>
          </a:p>
          <a:p>
            <a:pPr marL="400050" indent="-400050">
              <a:lnSpc>
                <a:spcPct val="90000"/>
              </a:lnSpc>
              <a:buFont typeface="+mj-lt"/>
              <a:buAutoNum type="arabicPeriod"/>
            </a:pPr>
            <a:r>
              <a:rPr lang="en-US" sz="3200" dirty="0" smtClean="0">
                <a:solidFill>
                  <a:schemeClr val="tx1"/>
                </a:solidFill>
                <a:latin typeface="+mj-lt"/>
                <a:cs typeface="Courier New" panose="02070309020205020404" pitchFamily="49" charset="0"/>
              </a:rPr>
              <a:t>Avoid </a:t>
            </a:r>
            <a:r>
              <a:rPr lang="en-US" sz="3200" b="1" i="1" dirty="0" smtClean="0">
                <a:solidFill>
                  <a:schemeClr val="tx1"/>
                </a:solidFill>
                <a:latin typeface="+mj-lt"/>
                <a:cs typeface="Courier New" panose="02070309020205020404" pitchFamily="49" charset="0"/>
              </a:rPr>
              <a:t>row hits</a:t>
            </a:r>
            <a:r>
              <a:rPr lang="en-US" sz="3200" dirty="0" smtClean="0">
                <a:solidFill>
                  <a:schemeClr val="tx1"/>
                </a:solidFill>
                <a:latin typeface="+mj-lt"/>
                <a:cs typeface="Courier New" panose="02070309020205020404" pitchFamily="49" charset="0"/>
              </a:rPr>
              <a:t> to </a:t>
            </a:r>
            <a:r>
              <a:rPr lang="en-US" sz="3200" b="1" dirty="0" smtClean="0">
                <a:solidFill>
                  <a:srgbClr val="FF0000"/>
                </a:solidFill>
                <a:latin typeface="Courier New" panose="02070309020205020404" pitchFamily="49" charset="0"/>
                <a:cs typeface="Courier New" panose="02070309020205020404" pitchFamily="49" charset="0"/>
              </a:rPr>
              <a:t>X</a:t>
            </a:r>
            <a:endParaRPr lang="en-US" sz="3200" b="1" dirty="0">
              <a:solidFill>
                <a:srgbClr val="FF0000"/>
              </a:solidFill>
              <a:latin typeface="Courier New" panose="02070309020205020404" pitchFamily="49" charset="0"/>
              <a:cs typeface="Courier New" panose="02070309020205020404" pitchFamily="49" charset="0"/>
            </a:endParaRPr>
          </a:p>
          <a:p>
            <a:pPr marL="742950" lvl="1" indent="-285750">
              <a:lnSpc>
                <a:spcPct val="90000"/>
              </a:lnSpc>
              <a:buFont typeface="Calibri Light" panose="020F0302020204030204" pitchFamily="34" charset="0"/>
              <a:buChar char="–"/>
            </a:pPr>
            <a:r>
              <a:rPr lang="en-US" sz="2800" dirty="0" smtClean="0">
                <a:solidFill>
                  <a:schemeClr val="tx1"/>
                </a:solidFill>
                <a:latin typeface="+mj-lt"/>
                <a:cs typeface="Courier New" panose="02070309020205020404" pitchFamily="49" charset="0"/>
              </a:rPr>
              <a:t>Read </a:t>
            </a:r>
            <a:r>
              <a:rPr lang="en-US" sz="2800" b="1" dirty="0" smtClean="0">
                <a:solidFill>
                  <a:srgbClr val="FF0000"/>
                </a:solidFill>
                <a:latin typeface="Courier New" panose="02070309020205020404" pitchFamily="49" charset="0"/>
                <a:cs typeface="Courier New" panose="02070309020205020404" pitchFamily="49" charset="0"/>
              </a:rPr>
              <a:t>Y</a:t>
            </a:r>
            <a:r>
              <a:rPr lang="en-US" sz="2800" dirty="0" smtClean="0">
                <a:solidFill>
                  <a:schemeClr val="tx1"/>
                </a:solidFill>
                <a:latin typeface="+mj-lt"/>
                <a:cs typeface="Courier New" panose="02070309020205020404" pitchFamily="49" charset="0"/>
              </a:rPr>
              <a:t> in another row</a:t>
            </a:r>
            <a:endParaRPr lang="en-US" sz="2800" dirty="0">
              <a:solidFill>
                <a:schemeClr val="tx1"/>
              </a:solidFill>
              <a:latin typeface="+mj-lt"/>
              <a:cs typeface="Courier New" panose="02070309020205020404" pitchFamily="49" charset="0"/>
            </a:endParaRPr>
          </a:p>
        </p:txBody>
      </p:sp>
      <p:cxnSp>
        <p:nvCxnSpPr>
          <p:cNvPr id="19" name="YArrow"/>
          <p:cNvCxnSpPr>
            <a:stCxn id="20" idx="3"/>
          </p:cNvCxnSpPr>
          <p:nvPr/>
        </p:nvCxnSpPr>
        <p:spPr>
          <a:xfrm>
            <a:off x="5715000" y="5448300"/>
            <a:ext cx="381000" cy="0"/>
          </a:xfrm>
          <a:prstGeom prst="straightConnector1">
            <a:avLst/>
          </a:prstGeom>
          <a:ln w="38100" cap="rnd">
            <a:solidFill>
              <a:srgbClr val="FF0000"/>
            </a:solidFill>
            <a:round/>
            <a:tailEnd type="arrow" w="lg" len="med"/>
          </a:ln>
        </p:spPr>
        <p:style>
          <a:lnRef idx="1">
            <a:schemeClr val="accent1"/>
          </a:lnRef>
          <a:fillRef idx="0">
            <a:schemeClr val="accent1"/>
          </a:fillRef>
          <a:effectRef idx="0">
            <a:schemeClr val="accent1"/>
          </a:effectRef>
          <a:fontRef idx="minor">
            <a:schemeClr val="tx1"/>
          </a:fontRef>
        </p:style>
      </p:cxnSp>
      <p:sp>
        <p:nvSpPr>
          <p:cNvPr id="20" name="Y"/>
          <p:cNvSpPr/>
          <p:nvPr/>
        </p:nvSpPr>
        <p:spPr>
          <a:xfrm>
            <a:off x="5105401" y="5257800"/>
            <a:ext cx="609599" cy="381000"/>
          </a:xfrm>
          <a:prstGeom prst="rect">
            <a:avLst/>
          </a:prstGeom>
          <a:noFill/>
          <a:ln w="28575">
            <a:noFill/>
          </a:ln>
        </p:spPr>
        <p:style>
          <a:lnRef idx="2">
            <a:schemeClr val="accent3">
              <a:shade val="50000"/>
            </a:schemeClr>
          </a:lnRef>
          <a:fillRef idx="1">
            <a:schemeClr val="accent3"/>
          </a:fillRef>
          <a:effectRef idx="0">
            <a:schemeClr val="accent3"/>
          </a:effectRef>
          <a:fontRef idx="minor">
            <a:schemeClr val="lt1"/>
          </a:fontRef>
        </p:style>
        <p:txBody>
          <a:bodyPr rIns="91440" rtlCol="0" anchor="ctr"/>
          <a:lstStyle/>
          <a:p>
            <a:pPr algn="r"/>
            <a:r>
              <a:rPr lang="en-US" sz="3200" b="1" dirty="0">
                <a:solidFill>
                  <a:srgbClr val="FF0000"/>
                </a:solidFill>
                <a:latin typeface="Courier New" panose="02070309020205020404" pitchFamily="49" charset="0"/>
                <a:cs typeface="Courier New" panose="02070309020205020404" pitchFamily="49" charset="0"/>
              </a:rPr>
              <a:t>Y</a:t>
            </a:r>
            <a:endParaRPr lang="en-US" sz="2800"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029448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anim calcmode="lin" valueType="num">
                                      <p:cBhvr>
                                        <p:cTn id="13" dur="500" fill="hold"/>
                                        <p:tgtEl>
                                          <p:spTgt spid="33"/>
                                        </p:tgtEl>
                                        <p:attrNameLst>
                                          <p:attrName>ppt_x</p:attrName>
                                        </p:attrNameLst>
                                      </p:cBhvr>
                                      <p:tavLst>
                                        <p:tav tm="0">
                                          <p:val>
                                            <p:strVal val="#ppt_x"/>
                                          </p:val>
                                        </p:tav>
                                        <p:tav tm="100000">
                                          <p:val>
                                            <p:strVal val="#ppt_x"/>
                                          </p:val>
                                        </p:tav>
                                      </p:tavLst>
                                    </p:anim>
                                    <p:anim calcmode="lin" valueType="num">
                                      <p:cBhvr>
                                        <p:cTn id="14" dur="500" fill="hold"/>
                                        <p:tgtEl>
                                          <p:spTgt spid="3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anim calcmode="lin" valueType="num">
                                      <p:cBhvr>
                                        <p:cTn id="18" dur="500" fill="hold"/>
                                        <p:tgtEl>
                                          <p:spTgt spid="32"/>
                                        </p:tgtEl>
                                        <p:attrNameLst>
                                          <p:attrName>ppt_x</p:attrName>
                                        </p:attrNameLst>
                                      </p:cBhvr>
                                      <p:tavLst>
                                        <p:tav tm="0">
                                          <p:val>
                                            <p:strVal val="#ppt_x"/>
                                          </p:val>
                                        </p:tav>
                                        <p:tav tm="100000">
                                          <p:val>
                                            <p:strVal val="#ppt_x"/>
                                          </p:val>
                                        </p:tav>
                                      </p:tavLst>
                                    </p:anim>
                                    <p:anim calcmode="lin" valueType="num">
                                      <p:cBhvr>
                                        <p:cTn id="19" dur="500" fill="hold"/>
                                        <p:tgtEl>
                                          <p:spTgt spid="3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anim calcmode="lin" valueType="num">
                                      <p:cBhvr>
                                        <p:cTn id="23" dur="500" fill="hold"/>
                                        <p:tgtEl>
                                          <p:spTgt spid="31"/>
                                        </p:tgtEl>
                                        <p:attrNameLst>
                                          <p:attrName>ppt_x</p:attrName>
                                        </p:attrNameLst>
                                      </p:cBhvr>
                                      <p:tavLst>
                                        <p:tav tm="0">
                                          <p:val>
                                            <p:strVal val="#ppt_x"/>
                                          </p:val>
                                        </p:tav>
                                        <p:tav tm="100000">
                                          <p:val>
                                            <p:strVal val="#ppt_x"/>
                                          </p:val>
                                        </p:tav>
                                      </p:tavLst>
                                    </p:anim>
                                    <p:anim calcmode="lin" valueType="num">
                                      <p:cBhvr>
                                        <p:cTn id="24" dur="500" fill="hold"/>
                                        <p:tgtEl>
                                          <p:spTgt spid="3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anim calcmode="lin" valueType="num">
                                      <p:cBhvr>
                                        <p:cTn id="33" dur="500" fill="hold"/>
                                        <p:tgtEl>
                                          <p:spTgt spid="29"/>
                                        </p:tgtEl>
                                        <p:attrNameLst>
                                          <p:attrName>ppt_x</p:attrName>
                                        </p:attrNameLst>
                                      </p:cBhvr>
                                      <p:tavLst>
                                        <p:tav tm="0">
                                          <p:val>
                                            <p:strVal val="#ppt_x"/>
                                          </p:val>
                                        </p:tav>
                                        <p:tav tm="100000">
                                          <p:val>
                                            <p:strVal val="#ppt_x"/>
                                          </p:val>
                                        </p:tav>
                                      </p:tavLst>
                                    </p:anim>
                                    <p:anim calcmode="lin" valueType="num">
                                      <p:cBhvr>
                                        <p:cTn id="34" dur="500" fill="hold"/>
                                        <p:tgtEl>
                                          <p:spTgt spid="29"/>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anim calcmode="lin" valueType="num">
                                      <p:cBhvr>
                                        <p:cTn id="43" dur="500" fill="hold"/>
                                        <p:tgtEl>
                                          <p:spTgt spid="25"/>
                                        </p:tgtEl>
                                        <p:attrNameLst>
                                          <p:attrName>ppt_x</p:attrName>
                                        </p:attrNameLst>
                                      </p:cBhvr>
                                      <p:tavLst>
                                        <p:tav tm="0">
                                          <p:val>
                                            <p:strVal val="#ppt_x"/>
                                          </p:val>
                                        </p:tav>
                                        <p:tav tm="100000">
                                          <p:val>
                                            <p:strVal val="#ppt_x"/>
                                          </p:val>
                                        </p:tav>
                                      </p:tavLst>
                                    </p:anim>
                                    <p:anim calcmode="lin" valueType="num">
                                      <p:cBhvr>
                                        <p:cTn id="44" dur="500" fill="hold"/>
                                        <p:tgtEl>
                                          <p:spTgt spid="25"/>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mph" presetSubtype="2" fill="hold" nodeType="clickEffect">
                                  <p:stCondLst>
                                    <p:cond delay="0"/>
                                  </p:stCondLst>
                                  <p:childTnLst>
                                    <p:animClr clrSpc="rgb" dir="cw">
                                      <p:cBhvr>
                                        <p:cTn id="53" dur="10" fill="hold"/>
                                        <p:tgtEl>
                                          <p:spTgt spid="32"/>
                                        </p:tgtEl>
                                        <p:attrNameLst>
                                          <p:attrName>fillcolor</p:attrName>
                                        </p:attrNameLst>
                                      </p:cBhvr>
                                      <p:to>
                                        <a:srgbClr val="FF8181"/>
                                      </p:to>
                                    </p:animClr>
                                    <p:set>
                                      <p:cBhvr>
                                        <p:cTn id="54" dur="10" fill="hold"/>
                                        <p:tgtEl>
                                          <p:spTgt spid="32"/>
                                        </p:tgtEl>
                                        <p:attrNameLst>
                                          <p:attrName>fill.type</p:attrName>
                                        </p:attrNameLst>
                                      </p:cBhvr>
                                      <p:to>
                                        <p:strVal val="solid"/>
                                      </p:to>
                                    </p:set>
                                    <p:set>
                                      <p:cBhvr>
                                        <p:cTn id="55" dur="10" fill="hold"/>
                                        <p:tgtEl>
                                          <p:spTgt spid="32"/>
                                        </p:tgtEl>
                                        <p:attrNameLst>
                                          <p:attrName>fill.on</p:attrName>
                                        </p:attrNameLst>
                                      </p:cBhvr>
                                      <p:to>
                                        <p:strVal val="true"/>
                                      </p:to>
                                    </p:set>
                                  </p:childTnLst>
                                </p:cTn>
                              </p:par>
                            </p:childTnLst>
                          </p:cTn>
                        </p:par>
                        <p:par>
                          <p:cTn id="56" fill="hold">
                            <p:stCondLst>
                              <p:cond delay="10"/>
                            </p:stCondLst>
                            <p:childTnLst>
                              <p:par>
                                <p:cTn id="57" presetID="1" presetClass="emph" presetSubtype="2" fill="hold" nodeType="afterEffect">
                                  <p:stCondLst>
                                    <p:cond delay="250"/>
                                  </p:stCondLst>
                                  <p:childTnLst>
                                    <p:animClr clrSpc="rgb" dir="cw">
                                      <p:cBhvr>
                                        <p:cTn id="58" dur="10" fill="hold"/>
                                        <p:tgtEl>
                                          <p:spTgt spid="32"/>
                                        </p:tgtEl>
                                        <p:attrNameLst>
                                          <p:attrName>fillcolor</p:attrName>
                                        </p:attrNameLst>
                                      </p:cBhvr>
                                      <p:to>
                                        <a:srgbClr val="FFFFFF"/>
                                      </p:to>
                                    </p:animClr>
                                    <p:set>
                                      <p:cBhvr>
                                        <p:cTn id="59" dur="10" fill="hold"/>
                                        <p:tgtEl>
                                          <p:spTgt spid="32"/>
                                        </p:tgtEl>
                                        <p:attrNameLst>
                                          <p:attrName>fill.type</p:attrName>
                                        </p:attrNameLst>
                                      </p:cBhvr>
                                      <p:to>
                                        <p:strVal val="solid"/>
                                      </p:to>
                                    </p:set>
                                    <p:set>
                                      <p:cBhvr>
                                        <p:cTn id="60" dur="10" fill="hold"/>
                                        <p:tgtEl>
                                          <p:spTgt spid="32"/>
                                        </p:tgtEl>
                                        <p:attrNameLst>
                                          <p:attrName>fill.on</p:attrName>
                                        </p:attrNameLst>
                                      </p:cBhvr>
                                      <p:to>
                                        <p:strVal val="true"/>
                                      </p:to>
                                    </p:set>
                                  </p:childTnLst>
                                </p:cTn>
                              </p:par>
                            </p:childTnLst>
                          </p:cTn>
                        </p:par>
                        <p:par>
                          <p:cTn id="61" fill="hold">
                            <p:stCondLst>
                              <p:cond delay="270"/>
                            </p:stCondLst>
                            <p:childTnLst>
                              <p:par>
                                <p:cTn id="62" presetID="1" presetClass="emph" presetSubtype="2" fill="hold" nodeType="afterEffect">
                                  <p:stCondLst>
                                    <p:cond delay="250"/>
                                  </p:stCondLst>
                                  <p:childTnLst>
                                    <p:animClr clrSpc="rgb" dir="cw">
                                      <p:cBhvr>
                                        <p:cTn id="63" dur="10" fill="hold"/>
                                        <p:tgtEl>
                                          <p:spTgt spid="32"/>
                                        </p:tgtEl>
                                        <p:attrNameLst>
                                          <p:attrName>fillcolor</p:attrName>
                                        </p:attrNameLst>
                                      </p:cBhvr>
                                      <p:to>
                                        <a:srgbClr val="FF8181"/>
                                      </p:to>
                                    </p:animClr>
                                    <p:set>
                                      <p:cBhvr>
                                        <p:cTn id="64" dur="10" fill="hold"/>
                                        <p:tgtEl>
                                          <p:spTgt spid="32"/>
                                        </p:tgtEl>
                                        <p:attrNameLst>
                                          <p:attrName>fill.type</p:attrName>
                                        </p:attrNameLst>
                                      </p:cBhvr>
                                      <p:to>
                                        <p:strVal val="solid"/>
                                      </p:to>
                                    </p:set>
                                    <p:set>
                                      <p:cBhvr>
                                        <p:cTn id="65" dur="10" fill="hold"/>
                                        <p:tgtEl>
                                          <p:spTgt spid="32"/>
                                        </p:tgtEl>
                                        <p:attrNameLst>
                                          <p:attrName>fill.on</p:attrName>
                                        </p:attrNameLst>
                                      </p:cBhvr>
                                      <p:to>
                                        <p:strVal val="true"/>
                                      </p:to>
                                    </p:set>
                                  </p:childTnLst>
                                </p:cTn>
                              </p:par>
                            </p:childTnLst>
                          </p:cTn>
                        </p:par>
                        <p:par>
                          <p:cTn id="66" fill="hold">
                            <p:stCondLst>
                              <p:cond delay="530"/>
                            </p:stCondLst>
                            <p:childTnLst>
                              <p:par>
                                <p:cTn id="67" presetID="1" presetClass="emph" presetSubtype="2" fill="hold" nodeType="afterEffect">
                                  <p:stCondLst>
                                    <p:cond delay="250"/>
                                  </p:stCondLst>
                                  <p:childTnLst>
                                    <p:animClr clrSpc="rgb" dir="cw">
                                      <p:cBhvr>
                                        <p:cTn id="68" dur="10" fill="hold"/>
                                        <p:tgtEl>
                                          <p:spTgt spid="32"/>
                                        </p:tgtEl>
                                        <p:attrNameLst>
                                          <p:attrName>fillcolor</p:attrName>
                                        </p:attrNameLst>
                                      </p:cBhvr>
                                      <p:to>
                                        <a:srgbClr val="FFFFFF"/>
                                      </p:to>
                                    </p:animClr>
                                    <p:set>
                                      <p:cBhvr>
                                        <p:cTn id="69" dur="10" fill="hold"/>
                                        <p:tgtEl>
                                          <p:spTgt spid="32"/>
                                        </p:tgtEl>
                                        <p:attrNameLst>
                                          <p:attrName>fill.type</p:attrName>
                                        </p:attrNameLst>
                                      </p:cBhvr>
                                      <p:to>
                                        <p:strVal val="solid"/>
                                      </p:to>
                                    </p:set>
                                    <p:set>
                                      <p:cBhvr>
                                        <p:cTn id="70" dur="10" fill="hold"/>
                                        <p:tgtEl>
                                          <p:spTgt spid="32"/>
                                        </p:tgtEl>
                                        <p:attrNameLst>
                                          <p:attrName>fill.on</p:attrName>
                                        </p:attrNameLst>
                                      </p:cBhvr>
                                      <p:to>
                                        <p:strVal val="true"/>
                                      </p:to>
                                    </p:set>
                                  </p:childTnLst>
                                </p:cTn>
                              </p:par>
                            </p:childTnLst>
                          </p:cTn>
                        </p:par>
                        <p:par>
                          <p:cTn id="71" fill="hold">
                            <p:stCondLst>
                              <p:cond delay="790"/>
                            </p:stCondLst>
                            <p:childTnLst>
                              <p:par>
                                <p:cTn id="72" presetID="1" presetClass="emph" presetSubtype="2" fill="hold" nodeType="afterEffect">
                                  <p:stCondLst>
                                    <p:cond delay="250"/>
                                  </p:stCondLst>
                                  <p:childTnLst>
                                    <p:animClr clrSpc="rgb" dir="cw">
                                      <p:cBhvr>
                                        <p:cTn id="73" dur="10" fill="hold"/>
                                        <p:tgtEl>
                                          <p:spTgt spid="32"/>
                                        </p:tgtEl>
                                        <p:attrNameLst>
                                          <p:attrName>fillcolor</p:attrName>
                                        </p:attrNameLst>
                                      </p:cBhvr>
                                      <p:to>
                                        <a:srgbClr val="FF8181"/>
                                      </p:to>
                                    </p:animClr>
                                    <p:set>
                                      <p:cBhvr>
                                        <p:cTn id="74" dur="10" fill="hold"/>
                                        <p:tgtEl>
                                          <p:spTgt spid="32"/>
                                        </p:tgtEl>
                                        <p:attrNameLst>
                                          <p:attrName>fill.type</p:attrName>
                                        </p:attrNameLst>
                                      </p:cBhvr>
                                      <p:to>
                                        <p:strVal val="solid"/>
                                      </p:to>
                                    </p:set>
                                    <p:set>
                                      <p:cBhvr>
                                        <p:cTn id="75" dur="10" fill="hold"/>
                                        <p:tgtEl>
                                          <p:spTgt spid="32"/>
                                        </p:tgtEl>
                                        <p:attrNameLst>
                                          <p:attrName>fill.on</p:attrName>
                                        </p:attrNameLst>
                                      </p:cBhvr>
                                      <p:to>
                                        <p:strVal val="true"/>
                                      </p:to>
                                    </p:set>
                                  </p:childTnLst>
                                </p:cTn>
                              </p:par>
                            </p:childTnLst>
                          </p:cTn>
                        </p:par>
                        <p:par>
                          <p:cTn id="76" fill="hold">
                            <p:stCondLst>
                              <p:cond delay="1050"/>
                            </p:stCondLst>
                            <p:childTnLst>
                              <p:par>
                                <p:cTn id="77" presetID="1" presetClass="emph" presetSubtype="2" fill="hold" nodeType="afterEffect">
                                  <p:stCondLst>
                                    <p:cond delay="250"/>
                                  </p:stCondLst>
                                  <p:childTnLst>
                                    <p:animClr clrSpc="rgb" dir="cw">
                                      <p:cBhvr>
                                        <p:cTn id="78" dur="10" fill="hold"/>
                                        <p:tgtEl>
                                          <p:spTgt spid="32"/>
                                        </p:tgtEl>
                                        <p:attrNameLst>
                                          <p:attrName>fillcolor</p:attrName>
                                        </p:attrNameLst>
                                      </p:cBhvr>
                                      <p:to>
                                        <a:srgbClr val="FFFFFF"/>
                                      </p:to>
                                    </p:animClr>
                                    <p:set>
                                      <p:cBhvr>
                                        <p:cTn id="79" dur="10" fill="hold"/>
                                        <p:tgtEl>
                                          <p:spTgt spid="32"/>
                                        </p:tgtEl>
                                        <p:attrNameLst>
                                          <p:attrName>fill.type</p:attrName>
                                        </p:attrNameLst>
                                      </p:cBhvr>
                                      <p:to>
                                        <p:strVal val="solid"/>
                                      </p:to>
                                    </p:set>
                                    <p:set>
                                      <p:cBhvr>
                                        <p:cTn id="80" dur="10" fill="hold"/>
                                        <p:tgtEl>
                                          <p:spTgt spid="32"/>
                                        </p:tgtEl>
                                        <p:attrNameLst>
                                          <p:attrName>fill.on</p:attrName>
                                        </p:attrNameLst>
                                      </p:cBhvr>
                                      <p:to>
                                        <p:strVal val="true"/>
                                      </p:to>
                                    </p:set>
                                  </p:childTnLst>
                                </p:cTn>
                              </p:par>
                            </p:childTnLst>
                          </p:cTn>
                        </p:par>
                        <p:par>
                          <p:cTn id="81" fill="hold">
                            <p:stCondLst>
                              <p:cond delay="1310"/>
                            </p:stCondLst>
                            <p:childTnLst>
                              <p:par>
                                <p:cTn id="82" presetID="1" presetClass="emph" presetSubtype="2" fill="hold" nodeType="afterEffect">
                                  <p:stCondLst>
                                    <p:cond delay="250"/>
                                  </p:stCondLst>
                                  <p:childTnLst>
                                    <p:animClr clrSpc="rgb" dir="cw">
                                      <p:cBhvr>
                                        <p:cTn id="83" dur="10" fill="hold"/>
                                        <p:tgtEl>
                                          <p:spTgt spid="32"/>
                                        </p:tgtEl>
                                        <p:attrNameLst>
                                          <p:attrName>fillcolor</p:attrName>
                                        </p:attrNameLst>
                                      </p:cBhvr>
                                      <p:to>
                                        <a:srgbClr val="FF8181"/>
                                      </p:to>
                                    </p:animClr>
                                    <p:set>
                                      <p:cBhvr>
                                        <p:cTn id="84" dur="10" fill="hold"/>
                                        <p:tgtEl>
                                          <p:spTgt spid="32"/>
                                        </p:tgtEl>
                                        <p:attrNameLst>
                                          <p:attrName>fill.type</p:attrName>
                                        </p:attrNameLst>
                                      </p:cBhvr>
                                      <p:to>
                                        <p:strVal val="solid"/>
                                      </p:to>
                                    </p:set>
                                    <p:set>
                                      <p:cBhvr>
                                        <p:cTn id="85" dur="10" fill="hold"/>
                                        <p:tgtEl>
                                          <p:spTgt spid="32"/>
                                        </p:tgtEl>
                                        <p:attrNameLst>
                                          <p:attrName>fill.on</p:attrName>
                                        </p:attrNameLst>
                                      </p:cBhvr>
                                      <p:to>
                                        <p:strVal val="true"/>
                                      </p:to>
                                    </p:set>
                                  </p:childTnLst>
                                </p:cTn>
                              </p:par>
                            </p:childTnLst>
                          </p:cTn>
                        </p:par>
                        <p:par>
                          <p:cTn id="86" fill="hold">
                            <p:stCondLst>
                              <p:cond delay="1570"/>
                            </p:stCondLst>
                            <p:childTnLst>
                              <p:par>
                                <p:cTn id="87" presetID="1" presetClass="emph" presetSubtype="2" fill="hold" nodeType="afterEffect">
                                  <p:stCondLst>
                                    <p:cond delay="250"/>
                                  </p:stCondLst>
                                  <p:childTnLst>
                                    <p:animClr clrSpc="rgb" dir="cw">
                                      <p:cBhvr>
                                        <p:cTn id="88" dur="10" fill="hold"/>
                                        <p:tgtEl>
                                          <p:spTgt spid="32"/>
                                        </p:tgtEl>
                                        <p:attrNameLst>
                                          <p:attrName>fillcolor</p:attrName>
                                        </p:attrNameLst>
                                      </p:cBhvr>
                                      <p:to>
                                        <a:srgbClr val="FFFFFF"/>
                                      </p:to>
                                    </p:animClr>
                                    <p:set>
                                      <p:cBhvr>
                                        <p:cTn id="89" dur="10" fill="hold"/>
                                        <p:tgtEl>
                                          <p:spTgt spid="32"/>
                                        </p:tgtEl>
                                        <p:attrNameLst>
                                          <p:attrName>fill.type</p:attrName>
                                        </p:attrNameLst>
                                      </p:cBhvr>
                                      <p:to>
                                        <p:strVal val="solid"/>
                                      </p:to>
                                    </p:set>
                                    <p:set>
                                      <p:cBhvr>
                                        <p:cTn id="90" dur="10" fill="hold"/>
                                        <p:tgtEl>
                                          <p:spTgt spid="32"/>
                                        </p:tgtEl>
                                        <p:attrNameLst>
                                          <p:attrName>fill.on</p:attrName>
                                        </p:attrNameLst>
                                      </p:cBhvr>
                                      <p:to>
                                        <p:strVal val="true"/>
                                      </p:to>
                                    </p:set>
                                  </p:childTnLst>
                                </p:cTn>
                              </p:par>
                            </p:childTnLst>
                          </p:cTn>
                        </p:par>
                        <p:par>
                          <p:cTn id="91" fill="hold">
                            <p:stCondLst>
                              <p:cond delay="1830"/>
                            </p:stCondLst>
                            <p:childTnLst>
                              <p:par>
                                <p:cTn id="92" presetID="1" presetClass="emph" presetSubtype="2" fill="hold" nodeType="afterEffect">
                                  <p:stCondLst>
                                    <p:cond delay="250"/>
                                  </p:stCondLst>
                                  <p:childTnLst>
                                    <p:animClr clrSpc="rgb" dir="cw">
                                      <p:cBhvr>
                                        <p:cTn id="93" dur="10" fill="hold"/>
                                        <p:tgtEl>
                                          <p:spTgt spid="32"/>
                                        </p:tgtEl>
                                        <p:attrNameLst>
                                          <p:attrName>fillcolor</p:attrName>
                                        </p:attrNameLst>
                                      </p:cBhvr>
                                      <p:to>
                                        <a:srgbClr val="FF8181"/>
                                      </p:to>
                                    </p:animClr>
                                    <p:set>
                                      <p:cBhvr>
                                        <p:cTn id="94" dur="10" fill="hold"/>
                                        <p:tgtEl>
                                          <p:spTgt spid="32"/>
                                        </p:tgtEl>
                                        <p:attrNameLst>
                                          <p:attrName>fill.type</p:attrName>
                                        </p:attrNameLst>
                                      </p:cBhvr>
                                      <p:to>
                                        <p:strVal val="solid"/>
                                      </p:to>
                                    </p:set>
                                    <p:set>
                                      <p:cBhvr>
                                        <p:cTn id="95" dur="10" fill="hold"/>
                                        <p:tgtEl>
                                          <p:spTgt spid="32"/>
                                        </p:tgtEl>
                                        <p:attrNameLst>
                                          <p:attrName>fill.on</p:attrName>
                                        </p:attrNameLst>
                                      </p:cBhvr>
                                      <p:to>
                                        <p:strVal val="true"/>
                                      </p:to>
                                    </p:set>
                                  </p:childTnLst>
                                </p:cTn>
                              </p:par>
                            </p:childTnLst>
                          </p:cTn>
                        </p:par>
                        <p:par>
                          <p:cTn id="96" fill="hold">
                            <p:stCondLst>
                              <p:cond delay="2090"/>
                            </p:stCondLst>
                            <p:childTnLst>
                              <p:par>
                                <p:cTn id="97" presetID="1" presetClass="emph" presetSubtype="2" fill="hold" nodeType="afterEffect">
                                  <p:stCondLst>
                                    <p:cond delay="250"/>
                                  </p:stCondLst>
                                  <p:childTnLst>
                                    <p:animClr clrSpc="rgb" dir="cw">
                                      <p:cBhvr>
                                        <p:cTn id="98" dur="10" fill="hold"/>
                                        <p:tgtEl>
                                          <p:spTgt spid="32"/>
                                        </p:tgtEl>
                                        <p:attrNameLst>
                                          <p:attrName>fillcolor</p:attrName>
                                        </p:attrNameLst>
                                      </p:cBhvr>
                                      <p:to>
                                        <a:srgbClr val="FFFFFF"/>
                                      </p:to>
                                    </p:animClr>
                                    <p:set>
                                      <p:cBhvr>
                                        <p:cTn id="99" dur="10" fill="hold"/>
                                        <p:tgtEl>
                                          <p:spTgt spid="32"/>
                                        </p:tgtEl>
                                        <p:attrNameLst>
                                          <p:attrName>fill.type</p:attrName>
                                        </p:attrNameLst>
                                      </p:cBhvr>
                                      <p:to>
                                        <p:strVal val="solid"/>
                                      </p:to>
                                    </p:set>
                                    <p:set>
                                      <p:cBhvr>
                                        <p:cTn id="100" dur="10" fill="hold"/>
                                        <p:tgtEl>
                                          <p:spTgt spid="32"/>
                                        </p:tgtEl>
                                        <p:attrNameLst>
                                          <p:attrName>fill.on</p:attrName>
                                        </p:attrNameLst>
                                      </p:cBhvr>
                                      <p:to>
                                        <p:strVal val="tru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27">
                                            <p:txEl>
                                              <p:pRg st="4" end="4"/>
                                            </p:txEl>
                                          </p:spTgt>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9"/>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5" grpId="0"/>
      <p:bldP spid="28" grpId="0" animBg="1"/>
      <p:bldP spid="29" grpId="0" animBg="1"/>
      <p:bldP spid="30" grpId="0" animBg="1"/>
      <p:bldP spid="31" grpId="0" animBg="1"/>
      <p:bldP spid="32" grpId="0" animBg="1"/>
      <p:bldP spid="33" grpId="0" animBg="1"/>
      <p:bldP spid="20"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12662</TotalTime>
  <Words>4796</Words>
  <Application>Microsoft Macintosh PowerPoint</Application>
  <PresentationFormat>On-screen Show (4:3)</PresentationFormat>
  <Paragraphs>623</Paragraphs>
  <Slides>38</Slides>
  <Notes>38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Flipping Bits in Memory Without Accessing Them</vt:lpstr>
      <vt:lpstr>PowerPoint Presentation</vt:lpstr>
      <vt:lpstr>Quick Summary of Paper</vt:lpstr>
      <vt:lpstr>PowerPoint Presentation</vt:lpstr>
      <vt:lpstr>A Trip Down Memory Lane</vt:lpstr>
      <vt:lpstr>A Trip Down Memory Lane</vt:lpstr>
      <vt:lpstr>Lessons from History</vt:lpstr>
      <vt:lpstr>PowerPoint Presentation</vt:lpstr>
      <vt:lpstr>How to Induce Errors</vt:lpstr>
      <vt:lpstr>How to Induce Errors</vt:lpstr>
      <vt:lpstr>Number of Disturbance Errors</vt:lpstr>
      <vt:lpstr>Security Implications</vt:lpstr>
      <vt:lpstr>Mechanics of Disturbance Errors</vt:lpstr>
      <vt:lpstr>PowerPoint Presentation</vt:lpstr>
      <vt:lpstr>Infrastructure</vt:lpstr>
      <vt:lpstr>PowerPoint Presentation</vt:lpstr>
      <vt:lpstr>Tested DDR3 DRAM Modules</vt:lpstr>
      <vt:lpstr>Characterization Results</vt:lpstr>
      <vt:lpstr>1. Most Modules Are at Risk</vt:lpstr>
      <vt:lpstr>2. Errors vs. Vintage</vt:lpstr>
      <vt:lpstr>3. Error = Charge Loss</vt:lpstr>
      <vt:lpstr>4. Adjacency: Aggressor &amp; Victim</vt:lpstr>
      <vt:lpstr>5. Sensitivity Studies</vt:lpstr>
      <vt:lpstr>❶ Access-Interval (Aggressor)</vt:lpstr>
      <vt:lpstr>5. Sensitivity Studies</vt:lpstr>
      <vt:lpstr>❷ Refresh-Interval</vt:lpstr>
      <vt:lpstr>5. Sensitivity Studies</vt:lpstr>
      <vt:lpstr>❸ Data-Pattern</vt:lpstr>
      <vt:lpstr>Naive Solutions</vt:lpstr>
      <vt:lpstr>Characterization Results</vt:lpstr>
      <vt:lpstr>6. Other Results in Paper</vt:lpstr>
      <vt:lpstr>6. Other Results in Paper (cont’d)</vt:lpstr>
      <vt:lpstr>PowerPoint Presentation</vt:lpstr>
      <vt:lpstr>Several Potential Solutions</vt:lpstr>
      <vt:lpstr>Our Solution</vt:lpstr>
      <vt:lpstr>Advantages of PARA</vt:lpstr>
      <vt:lpstr>Conclusion</vt:lpstr>
      <vt:lpstr>Flipping Bits in Memory Without Accessing Them</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yoongu</dc:creator>
  <cp:lastModifiedBy>Onur Mutlu</cp:lastModifiedBy>
  <cp:revision>1485</cp:revision>
  <cp:lastPrinted>2014-06-12T23:10:00Z</cp:lastPrinted>
  <dcterms:created xsi:type="dcterms:W3CDTF">2014-06-05T00:32:34Z</dcterms:created>
  <dcterms:modified xsi:type="dcterms:W3CDTF">2014-06-23T23:12:57Z</dcterms:modified>
</cp:coreProperties>
</file>