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16.xml" ContentType="application/vnd.openxmlformats-officedocument.presentationml.notesSlide+xml"/>
  <Default Extension="xlsx" ContentType="application/vnd.openxmlformats-officedocument.spreadsheetml.sheet"/>
  <Default Extension="xml" ContentType="application/xml"/>
  <Override PartName="/ppt/tableStyles.xml" ContentType="application/vnd.openxmlformats-officedocument.presentationml.tableStyles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charts/chart5.xml" ContentType="application/vnd.openxmlformats-officedocument.drawingml.chart+xml"/>
  <Override PartName="/ppt/slides/slide21.xml" ContentType="application/vnd.openxmlformats-officedocument.presentationml.slide+xml"/>
  <Override PartName="/ppt/slideLayouts/slideLayout25.xml" ContentType="application/vnd.openxmlformats-officedocument.presentationml.slideLayout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theme/theme6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5.xml" ContentType="application/vnd.openxmlformats-officedocument.presentationml.slideLayout+xml"/>
  <Override PartName="/ppt/slides/slide27.xml" ContentType="application/vnd.openxmlformats-officedocument.presentationml.slide+xml"/>
  <Override PartName="/ppt/charts/chart4.xml" ContentType="application/vnd.openxmlformats-officedocument.drawingml.chart+xml"/>
  <Override PartName="/ppt/slides/slide20.xml" ContentType="application/vnd.openxmlformats-officedocument.presentationml.slide+xml"/>
  <Override PartName="/ppt/slideLayouts/slideLayout24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theme/theme5.xml" ContentType="application/vnd.openxmlformats-officedocument.theme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charts/chart3.xml" ContentType="application/vnd.openxmlformats-officedocument.drawingml.chart+xml"/>
  <Override PartName="/ppt/slideLayouts/slideLayout23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charts/chart2.xml" ContentType="application/vnd.openxmlformats-officedocument.drawingml.char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Masters/slideMaster5.xml" ContentType="application/vnd.openxmlformats-officedocument.presentationml.slideMaster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charts/chart8.xml" ContentType="application/vnd.openxmlformats-officedocument.drawingml.char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26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slideMasters/slideMaster4.xml" ContentType="application/vnd.openxmlformats-officedocument.presentationml.slideMaster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charts/chart7.xml" ContentType="application/vnd.openxmlformats-officedocument.drawingml.char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Masters/slideMaster3.xml" ContentType="application/vnd.openxmlformats-officedocument.presentationml.slideMaster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7.xml" ContentType="application/vnd.openxmlformats-officedocument.presentationml.slideLayout+xml"/>
  <Override PartName="/ppt/charts/chart6.xml" ContentType="application/vnd.openxmlformats-officedocument.drawingml.chart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notesSlides/notesSlide24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  <p:sldMasterId id="2147483649" r:id="rId2"/>
    <p:sldMasterId id="2147483684" r:id="rId3"/>
    <p:sldMasterId id="2147483686" r:id="rId4"/>
    <p:sldMasterId id="2147483694" r:id="rId5"/>
  </p:sldMasterIdLst>
  <p:notesMasterIdLst>
    <p:notesMasterId r:id="rId33"/>
  </p:notesMasterIdLst>
  <p:handoutMasterIdLst>
    <p:handoutMasterId r:id="rId34"/>
  </p:handoutMasterIdLst>
  <p:sldIdLst>
    <p:sldId id="257" r:id="rId6"/>
    <p:sldId id="349" r:id="rId7"/>
    <p:sldId id="351" r:id="rId8"/>
    <p:sldId id="370" r:id="rId9"/>
    <p:sldId id="319" r:id="rId10"/>
    <p:sldId id="303" r:id="rId11"/>
    <p:sldId id="312" r:id="rId12"/>
    <p:sldId id="353" r:id="rId13"/>
    <p:sldId id="331" r:id="rId14"/>
    <p:sldId id="314" r:id="rId15"/>
    <p:sldId id="315" r:id="rId16"/>
    <p:sldId id="305" r:id="rId17"/>
    <p:sldId id="344" r:id="rId18"/>
    <p:sldId id="332" r:id="rId19"/>
    <p:sldId id="334" r:id="rId20"/>
    <p:sldId id="357" r:id="rId21"/>
    <p:sldId id="369" r:id="rId22"/>
    <p:sldId id="321" r:id="rId23"/>
    <p:sldId id="358" r:id="rId24"/>
    <p:sldId id="364" r:id="rId25"/>
    <p:sldId id="368" r:id="rId26"/>
    <p:sldId id="333" r:id="rId27"/>
    <p:sldId id="339" r:id="rId28"/>
    <p:sldId id="328" r:id="rId29"/>
    <p:sldId id="329" r:id="rId30"/>
    <p:sldId id="345" r:id="rId31"/>
    <p:sldId id="371" r:id="rId32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B24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7717" autoAdjust="0"/>
    <p:restoredTop sz="75085" autoAdjust="0"/>
  </p:normalViewPr>
  <p:slideViewPr>
    <p:cSldViewPr snapToGrid="0">
      <p:cViewPr>
        <p:scale>
          <a:sx n="50" d="100"/>
          <a:sy n="50" d="100"/>
        </p:scale>
        <p:origin x="-912" y="-22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FR-FCFS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Sheet1!$A$2:$A$3</c:f>
              <c:strCache>
                <c:ptCount val="2"/>
                <c:pt idx="0">
                  <c:v>Perf.</c:v>
                </c:pt>
                <c:pt idx="1">
                  <c:v>Max Slowdown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1.0</c:v>
                </c:pt>
                <c:pt idx="1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NFQ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Perf.</c:v>
                </c:pt>
                <c:pt idx="1">
                  <c:v>Max Slowdown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1.07</c:v>
                </c:pt>
                <c:pt idx="1">
                  <c:v>0.89</c:v>
                </c:pt>
              </c:numCache>
            </c:numRef>
          </c:val>
        </c:ser>
        <c:axId val="582898840"/>
        <c:axId val="582945304"/>
      </c:barChart>
      <c:catAx>
        <c:axId val="582898840"/>
        <c:scaling>
          <c:orientation val="minMax"/>
        </c:scaling>
        <c:axPos val="b"/>
        <c:tickLblPos val="nextTo"/>
        <c:crossAx val="582945304"/>
        <c:crosses val="autoZero"/>
        <c:auto val="1"/>
        <c:lblAlgn val="ctr"/>
        <c:lblOffset val="100"/>
      </c:catAx>
      <c:valAx>
        <c:axId val="582945304"/>
        <c:scaling>
          <c:orientation val="minMax"/>
        </c:scaling>
        <c:axPos val="l"/>
        <c:majorGridlines/>
        <c:numFmt formatCode="General" sourceLinked="1"/>
        <c:tickLblPos val="nextTo"/>
        <c:crossAx val="582898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FR-FCFS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Sheet1!$A$2:$A$3</c:f>
              <c:strCache>
                <c:ptCount val="2"/>
                <c:pt idx="0">
                  <c:v>Perf.</c:v>
                </c:pt>
                <c:pt idx="1">
                  <c:v>Max Slowdown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1.0</c:v>
                </c:pt>
                <c:pt idx="1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NFQ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Perf.</c:v>
                </c:pt>
                <c:pt idx="1">
                  <c:v>Max Slowdown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0.75</c:v>
                </c:pt>
                <c:pt idx="1">
                  <c:v>1.59</c:v>
                </c:pt>
              </c:numCache>
            </c:numRef>
          </c:val>
        </c:ser>
        <c:axId val="582203240"/>
        <c:axId val="582827592"/>
      </c:barChart>
      <c:catAx>
        <c:axId val="582203240"/>
        <c:scaling>
          <c:orientation val="minMax"/>
        </c:scaling>
        <c:axPos val="b"/>
        <c:tickLblPos val="nextTo"/>
        <c:crossAx val="582827592"/>
        <c:crosses val="autoZero"/>
        <c:auto val="1"/>
        <c:lblAlgn val="ctr"/>
        <c:lblOffset val="100"/>
      </c:catAx>
      <c:valAx>
        <c:axId val="582827592"/>
        <c:scaling>
          <c:orientation val="minMax"/>
        </c:scaling>
        <c:axPos val="l"/>
        <c:majorGridlines/>
        <c:numFmt formatCode="General" sourceLinked="1"/>
        <c:tickLblPos val="nextTo"/>
        <c:crossAx val="5822032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 Pref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</c:f>
              <c:strCache>
                <c:ptCount val="1"/>
                <c:pt idx="0">
                  <c:v>NFQ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Aggressive Prefetching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NFQ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0.94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HPAC</c:v>
                </c:pt>
              </c:strCache>
            </c:strRef>
          </c:tx>
          <c:spPr>
            <a:solidFill>
              <a:srgbClr val="660066"/>
            </a:solidFill>
          </c:spPr>
          <c:cat>
            <c:strRef>
              <c:f>Sheet1!$A$2</c:f>
              <c:strCache>
                <c:ptCount val="1"/>
                <c:pt idx="0">
                  <c:v>NFQ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1.07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P-NFQ</c:v>
                </c:pt>
              </c:strCache>
            </c:strRef>
          </c:tx>
          <c:spPr>
            <a:solidFill>
              <a:srgbClr val="B24F00"/>
            </a:solidFill>
          </c:spPr>
          <c:cat>
            <c:strRef>
              <c:f>Sheet1!$A$2</c:f>
              <c:strCache>
                <c:ptCount val="1"/>
                <c:pt idx="0">
                  <c:v>NFQ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1.19</c:v>
                </c:pt>
              </c:numCache>
            </c:numRef>
          </c:val>
        </c:ser>
        <c:axId val="600284776"/>
        <c:axId val="600287944"/>
      </c:barChart>
      <c:catAx>
        <c:axId val="600284776"/>
        <c:scaling>
          <c:orientation val="minMax"/>
        </c:scaling>
        <c:axPos val="b"/>
        <c:tickLblPos val="nextTo"/>
        <c:crossAx val="600287944"/>
        <c:crosses val="autoZero"/>
        <c:auto val="1"/>
        <c:lblAlgn val="ctr"/>
        <c:lblOffset val="100"/>
      </c:catAx>
      <c:valAx>
        <c:axId val="600287944"/>
        <c:scaling>
          <c:orientation val="minMax"/>
          <c:max val="1.2"/>
        </c:scaling>
        <c:axPos val="l"/>
        <c:majorGridlines/>
        <c:numFmt formatCode="General" sourceLinked="1"/>
        <c:tickLblPos val="nextTo"/>
        <c:crossAx val="600284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 Pref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</c:f>
              <c:strCache>
                <c:ptCount val="1"/>
                <c:pt idx="0">
                  <c:v>PARBS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Aggressive Prefetching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PARBS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HPAC</c:v>
                </c:pt>
              </c:strCache>
            </c:strRef>
          </c:tx>
          <c:spPr>
            <a:solidFill>
              <a:srgbClr val="660066"/>
            </a:solidFill>
          </c:spPr>
          <c:cat>
            <c:strRef>
              <c:f>Sheet1!$A$2</c:f>
              <c:strCache>
                <c:ptCount val="1"/>
                <c:pt idx="0">
                  <c:v>PARBS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1.06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P-PARBS</c:v>
                </c:pt>
              </c:strCache>
            </c:strRef>
          </c:tx>
          <c:spPr>
            <a:solidFill>
              <a:srgbClr val="B24F00"/>
            </a:solidFill>
          </c:spPr>
          <c:cat>
            <c:strRef>
              <c:f>Sheet1!$A$2</c:f>
              <c:strCache>
                <c:ptCount val="1"/>
                <c:pt idx="0">
                  <c:v>PARBS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1.17</c:v>
                </c:pt>
              </c:numCache>
            </c:numRef>
          </c:val>
        </c:ser>
        <c:axId val="600344792"/>
        <c:axId val="600347960"/>
      </c:barChart>
      <c:catAx>
        <c:axId val="600344792"/>
        <c:scaling>
          <c:orientation val="minMax"/>
        </c:scaling>
        <c:axPos val="b"/>
        <c:tickLblPos val="nextTo"/>
        <c:crossAx val="600347960"/>
        <c:crosses val="autoZero"/>
        <c:auto val="1"/>
        <c:lblAlgn val="ctr"/>
        <c:lblOffset val="100"/>
      </c:catAx>
      <c:valAx>
        <c:axId val="600347960"/>
        <c:scaling>
          <c:orientation val="minMax"/>
          <c:max val="1.2"/>
          <c:min val="0.0"/>
        </c:scaling>
        <c:axPos val="l"/>
        <c:majorGridlines/>
        <c:numFmt formatCode="General" sourceLinked="1"/>
        <c:tickLblPos val="nextTo"/>
        <c:crossAx val="6003447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 Prefetching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</c:f>
              <c:strCache>
                <c:ptCount val="1"/>
                <c:pt idx="0">
                  <c:v>FST (Core Throttling)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Aggressive Prefetching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FST (Core Throttling)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1.034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HPAC</c:v>
                </c:pt>
              </c:strCache>
            </c:strRef>
          </c:tx>
          <c:spPr>
            <a:solidFill>
              <a:srgbClr val="660066"/>
            </a:solidFill>
          </c:spPr>
          <c:cat>
            <c:strRef>
              <c:f>Sheet1!$A$2</c:f>
              <c:strCache>
                <c:ptCount val="1"/>
                <c:pt idx="0">
                  <c:v>FST (Core Throttling)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1.034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Prefetch-Aware</c:v>
                </c:pt>
              </c:strCache>
            </c:strRef>
          </c:tx>
          <c:spPr>
            <a:solidFill>
              <a:srgbClr val="B24F00"/>
            </a:solidFill>
          </c:spPr>
          <c:cat>
            <c:strRef>
              <c:f>Sheet1!$A$2</c:f>
              <c:strCache>
                <c:ptCount val="1"/>
                <c:pt idx="0">
                  <c:v>FST (Core Throttling)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1.15</c:v>
                </c:pt>
              </c:numCache>
            </c:numRef>
          </c:val>
        </c:ser>
        <c:axId val="600382664"/>
        <c:axId val="600385832"/>
      </c:barChart>
      <c:catAx>
        <c:axId val="600382664"/>
        <c:scaling>
          <c:orientation val="minMax"/>
        </c:scaling>
        <c:axPos val="b"/>
        <c:tickLblPos val="nextTo"/>
        <c:crossAx val="600385832"/>
        <c:crosses val="autoZero"/>
        <c:auto val="1"/>
        <c:lblAlgn val="ctr"/>
        <c:lblOffset val="100"/>
      </c:catAx>
      <c:valAx>
        <c:axId val="600385832"/>
        <c:scaling>
          <c:orientation val="minMax"/>
          <c:max val="1.2"/>
          <c:min val="0.0"/>
        </c:scaling>
        <c:axPos val="l"/>
        <c:majorGridlines/>
        <c:numFmt formatCode="General" sourceLinked="1"/>
        <c:tickLblPos val="nextTo"/>
        <c:crossAx val="600382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7953059406692"/>
          <c:y val="0.341740226986128"/>
          <c:w val="0.414437867222668"/>
          <c:h val="0.323072382528796"/>
        </c:manualLayout>
      </c:layout>
      <c:spPr>
        <a:ln>
          <a:solidFill>
            <a:schemeClr val="tx1"/>
          </a:solidFill>
        </a:ln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 Pref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</c:f>
              <c:strCache>
                <c:ptCount val="1"/>
                <c:pt idx="0">
                  <c:v>NFQ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Aggressive Prefetching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NFQ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HPAC</c:v>
                </c:pt>
              </c:strCache>
            </c:strRef>
          </c:tx>
          <c:spPr>
            <a:solidFill>
              <a:srgbClr val="660066"/>
            </a:solidFill>
          </c:spPr>
          <c:cat>
            <c:strRef>
              <c:f>Sheet1!$A$2</c:f>
              <c:strCache>
                <c:ptCount val="1"/>
                <c:pt idx="0">
                  <c:v>NFQ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0.85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P-NFQ</c:v>
                </c:pt>
              </c:strCache>
            </c:strRef>
          </c:tx>
          <c:spPr>
            <a:solidFill>
              <a:srgbClr val="B24F00"/>
            </a:solidFill>
          </c:spPr>
          <c:cat>
            <c:strRef>
              <c:f>Sheet1!$A$2</c:f>
              <c:strCache>
                <c:ptCount val="1"/>
                <c:pt idx="0">
                  <c:v>NFQ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0.77</c:v>
                </c:pt>
              </c:numCache>
            </c:numRef>
          </c:val>
        </c:ser>
        <c:axId val="600522328"/>
        <c:axId val="600525496"/>
      </c:barChart>
      <c:catAx>
        <c:axId val="600522328"/>
        <c:scaling>
          <c:orientation val="minMax"/>
        </c:scaling>
        <c:axPos val="b"/>
        <c:tickLblPos val="nextTo"/>
        <c:crossAx val="600525496"/>
        <c:crosses val="autoZero"/>
        <c:auto val="1"/>
        <c:lblAlgn val="ctr"/>
        <c:lblOffset val="100"/>
      </c:catAx>
      <c:valAx>
        <c:axId val="600525496"/>
        <c:scaling>
          <c:orientation val="minMax"/>
          <c:max val="1.2"/>
        </c:scaling>
        <c:axPos val="l"/>
        <c:majorGridlines/>
        <c:numFmt formatCode="General" sourceLinked="1"/>
        <c:tickLblPos val="nextTo"/>
        <c:crossAx val="6005223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 Pref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</c:f>
              <c:strCache>
                <c:ptCount val="1"/>
                <c:pt idx="0">
                  <c:v>PARBS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Aggressive Prefetching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PARBS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HPAC</c:v>
                </c:pt>
              </c:strCache>
            </c:strRef>
          </c:tx>
          <c:spPr>
            <a:solidFill>
              <a:srgbClr val="660066"/>
            </a:solidFill>
          </c:spPr>
          <c:cat>
            <c:strRef>
              <c:f>Sheet1!$A$2</c:f>
              <c:strCache>
                <c:ptCount val="1"/>
                <c:pt idx="0">
                  <c:v>PARBS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P-PARBS</c:v>
                </c:pt>
              </c:strCache>
            </c:strRef>
          </c:tx>
          <c:spPr>
            <a:solidFill>
              <a:srgbClr val="B24F00"/>
            </a:solidFill>
          </c:spPr>
          <c:cat>
            <c:strRef>
              <c:f>Sheet1!$A$2</c:f>
              <c:strCache>
                <c:ptCount val="1"/>
                <c:pt idx="0">
                  <c:v>PARBS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0.77</c:v>
                </c:pt>
              </c:numCache>
            </c:numRef>
          </c:val>
        </c:ser>
        <c:axId val="600584312"/>
        <c:axId val="600587480"/>
      </c:barChart>
      <c:catAx>
        <c:axId val="600584312"/>
        <c:scaling>
          <c:orientation val="minMax"/>
        </c:scaling>
        <c:axPos val="b"/>
        <c:tickLblPos val="nextTo"/>
        <c:crossAx val="600587480"/>
        <c:crosses val="autoZero"/>
        <c:auto val="1"/>
        <c:lblAlgn val="ctr"/>
        <c:lblOffset val="100"/>
      </c:catAx>
      <c:valAx>
        <c:axId val="600587480"/>
        <c:scaling>
          <c:orientation val="minMax"/>
          <c:max val="1.2"/>
          <c:min val="0.0"/>
        </c:scaling>
        <c:axPos val="l"/>
        <c:majorGridlines/>
        <c:numFmt formatCode="General" sourceLinked="1"/>
        <c:tickLblPos val="nextTo"/>
        <c:crossAx val="6005843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 Prefetching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</c:f>
              <c:strCache>
                <c:ptCount val="1"/>
                <c:pt idx="0">
                  <c:v>FST (Core Throttling)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Aggressive Prefetching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FST (Core Throttling)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0.94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HPAC</c:v>
                </c:pt>
              </c:strCache>
            </c:strRef>
          </c:tx>
          <c:spPr>
            <a:solidFill>
              <a:srgbClr val="660066"/>
            </a:solidFill>
          </c:spPr>
          <c:cat>
            <c:strRef>
              <c:f>Sheet1!$A$2</c:f>
              <c:strCache>
                <c:ptCount val="1"/>
                <c:pt idx="0">
                  <c:v>FST (Core Throttling)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Prefetch-Aware</c:v>
                </c:pt>
              </c:strCache>
            </c:strRef>
          </c:tx>
          <c:spPr>
            <a:solidFill>
              <a:srgbClr val="B24F00"/>
            </a:solidFill>
          </c:spPr>
          <c:cat>
            <c:strRef>
              <c:f>Sheet1!$A$2</c:f>
              <c:strCache>
                <c:ptCount val="1"/>
                <c:pt idx="0">
                  <c:v>FST (Core Throttling)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0.84</c:v>
                </c:pt>
              </c:numCache>
            </c:numRef>
          </c:val>
        </c:ser>
        <c:axId val="600624088"/>
        <c:axId val="600627256"/>
      </c:barChart>
      <c:catAx>
        <c:axId val="600624088"/>
        <c:scaling>
          <c:orientation val="minMax"/>
        </c:scaling>
        <c:axPos val="b"/>
        <c:tickLblPos val="nextTo"/>
        <c:crossAx val="600627256"/>
        <c:crosses val="autoZero"/>
        <c:auto val="1"/>
        <c:lblAlgn val="ctr"/>
        <c:lblOffset val="100"/>
      </c:catAx>
      <c:valAx>
        <c:axId val="600627256"/>
        <c:scaling>
          <c:orientation val="minMax"/>
          <c:max val="1.2"/>
          <c:min val="0.0"/>
        </c:scaling>
        <c:axPos val="l"/>
        <c:majorGridlines/>
        <c:numFmt formatCode="General" sourceLinked="1"/>
        <c:tickLblPos val="nextTo"/>
        <c:crossAx val="600624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2880343826266"/>
          <c:y val="0.338463808735602"/>
          <c:w val="0.411901509432455"/>
          <c:h val="0.323072382528796"/>
        </c:manualLayout>
      </c:layout>
      <c:spPr>
        <a:ln>
          <a:solidFill>
            <a:schemeClr val="tx1"/>
          </a:solidFill>
        </a:ln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8449EF-AB8F-9D41-BDC4-A17819CB105D}" type="datetime1">
              <a:rPr lang="en-US"/>
              <a:pPr>
                <a:defRPr/>
              </a:pPr>
              <a:t>6/5/11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45A4E0-1A46-5848-9B65-2E81F6736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baseline="0" dirty="0" smtClean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C4B67-7381-764B-94E7-007D81D02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1D4AC-DF2C-1546-89E4-109DB96C4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72353-559F-0D4C-B7F2-48D6196BE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863" y="2057400"/>
            <a:ext cx="5613400" cy="769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0663" y="2057400"/>
            <a:ext cx="5613400" cy="769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FEE47-5975-2549-A6C5-B0552CF76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1CC6B-371C-A44E-B4D8-0FE920E01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03139-127E-6744-9896-36E5E3997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E4406-6BBA-2045-B19A-0BDBBC84D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E76F8-0B98-1B4A-BC8E-D9C09BBBA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5BD9C-6360-7948-B73E-1E04D3640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34DC2-F3B5-AD4C-B151-0CE1C7DAF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48788" y="0"/>
            <a:ext cx="2846387" cy="975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3" y="0"/>
            <a:ext cx="8391525" cy="975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AC04F-D3F4-B440-90CD-910061C1B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D8A52-8E6B-E641-9853-ACCDC0E5FB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r>
              <a:rPr lang="en-US" smtClean="0"/>
              <a:t>‹#›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fld id="{5EC18313-145E-6247-BCE4-8AD4FF916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15975" y="0"/>
            <a:ext cx="11379200" cy="162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erdana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4863" y="2057400"/>
            <a:ext cx="113792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erdana" charset="0"/>
              </a:rPr>
              <a:t>Click to edit Master text styles</a:t>
            </a:r>
          </a:p>
          <a:p>
            <a:pPr lvl="1"/>
            <a:r>
              <a:rPr lang="en-US">
                <a:sym typeface="Verdana" charset="0"/>
              </a:rPr>
              <a:t>Second level</a:t>
            </a:r>
          </a:p>
          <a:p>
            <a:pPr lvl="2"/>
            <a:r>
              <a:rPr lang="en-US">
                <a:sym typeface="Verdana" charset="0"/>
              </a:rPr>
              <a:t>Third level</a:t>
            </a:r>
          </a:p>
          <a:p>
            <a:pPr lvl="3"/>
            <a:r>
              <a:rPr lang="en-US">
                <a:sym typeface="Verdana" charset="0"/>
              </a:rPr>
              <a:t>Fourth level</a:t>
            </a:r>
          </a:p>
          <a:p>
            <a:pPr lvl="4"/>
            <a:r>
              <a:rPr lang="en-US">
                <a:sym typeface="Verdana" charset="0"/>
              </a:rPr>
              <a:t>Fifth level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1531600" y="9309100"/>
            <a:ext cx="371475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tx1"/>
                </a:solidFill>
                <a:latin typeface="+mn-lt"/>
                <a:ea typeface="Verdana" charset="0"/>
                <a:cs typeface="Verdana" charset="0"/>
                <a:sym typeface="Verdana" charset="0"/>
              </a:defRPr>
            </a:lvl1pPr>
          </a:lstStyle>
          <a:p>
            <a:pPr>
              <a:defRPr/>
            </a:pPr>
            <a:fld id="{7D01D12C-A4DF-AF46-A310-CF1137791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hf hdr="0" ftr="0" dt="0"/>
  <p:txStyles>
    <p:titleStyle>
      <a:lvl1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+mj-lt"/>
          <a:ea typeface="+mj-ea"/>
          <a:cs typeface="+mj-cs"/>
          <a:sym typeface="Verdana" charset="0"/>
        </a:defRPr>
      </a:lvl1pPr>
      <a:lvl2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2pPr>
      <a:lvl3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3pPr>
      <a:lvl4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4pPr>
      <a:lvl5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9pPr>
    </p:titleStyle>
    <p:bodyStyle>
      <a:lvl1pPr marL="509588" indent="-469900" algn="l" rtl="0" eaLnBrk="0" fontAlgn="base" hangingPunct="0">
        <a:spcBef>
          <a:spcPts val="1000"/>
        </a:spcBef>
        <a:spcAft>
          <a:spcPct val="0"/>
        </a:spcAft>
        <a:buClr>
          <a:srgbClr val="CC5500"/>
        </a:buClr>
        <a:buSzPct val="100000"/>
        <a:buFont typeface="Wingdings" charset="2"/>
        <a:buChar char="n"/>
        <a:defRPr sz="4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896938" indent="-436563" algn="l" rtl="0" eaLnBrk="0" fontAlgn="base" hangingPunct="0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o"/>
        <a:defRPr sz="36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293813" indent="-395288" algn="l" rtl="0" eaLnBrk="0" fontAlgn="base" hangingPunct="0">
        <a:spcBef>
          <a:spcPts val="800"/>
        </a:spcBef>
        <a:spcAft>
          <a:spcPct val="0"/>
        </a:spcAft>
        <a:buClr>
          <a:srgbClr val="CC5500"/>
        </a:buClr>
        <a:buSzPct val="100000"/>
        <a:buFont typeface="Wingding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82750" indent="-387350" algn="l" rtl="0" eaLnBrk="0" fontAlgn="base" hangingPunct="0">
        <a:spcBef>
          <a:spcPts val="700"/>
        </a:spcBef>
        <a:spcAft>
          <a:spcPct val="0"/>
        </a:spcAft>
        <a:buClr>
          <a:srgbClr val="CC5500"/>
        </a:buClr>
        <a:buSzPct val="100000"/>
        <a:buFont typeface="Wingdings" charset="2"/>
        <a:buChar char="q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82800" indent="-398463" algn="l" rtl="0" eaLnBrk="0" fontAlgn="base" hangingPunct="0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40000" indent="-398463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97200" indent="-398463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54400" indent="-398463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11600" indent="-398463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15975" y="0"/>
            <a:ext cx="11379200" cy="162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108594" bIns="5079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erdana" charset="0"/>
              </a:rPr>
              <a:t>Click to edit Master title style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4863" y="2057400"/>
            <a:ext cx="113792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108594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erdana" charset="0"/>
              </a:rPr>
              <a:t>Click to edit Master text styles</a:t>
            </a:r>
          </a:p>
          <a:p>
            <a:pPr lvl="1"/>
            <a:r>
              <a:rPr lang="en-US">
                <a:sym typeface="Verdana" charset="0"/>
              </a:rPr>
              <a:t>Second level</a:t>
            </a:r>
          </a:p>
          <a:p>
            <a:pPr lvl="2"/>
            <a:r>
              <a:rPr lang="en-US">
                <a:sym typeface="Verdana" charset="0"/>
              </a:rPr>
              <a:t>Third level</a:t>
            </a:r>
          </a:p>
          <a:p>
            <a:pPr lvl="3"/>
            <a:r>
              <a:rPr lang="en-US">
                <a:sym typeface="Verdana" charset="0"/>
              </a:rPr>
              <a:t>Fourth level</a:t>
            </a:r>
          </a:p>
          <a:p>
            <a:pPr lvl="4"/>
            <a:r>
              <a:rPr lang="en-US">
                <a:sym typeface="Verdana" charset="0"/>
              </a:rPr>
              <a:t>Fifth level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1531600" y="9309100"/>
            <a:ext cx="371475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tx1"/>
                </a:solidFill>
                <a:latin typeface="+mn-lt"/>
                <a:ea typeface="Verdana" charset="0"/>
                <a:cs typeface="Verdana" charset="0"/>
                <a:sym typeface="Verdana" charset="0"/>
              </a:defRPr>
            </a:lvl1pPr>
          </a:lstStyle>
          <a:p>
            <a:pPr>
              <a:defRPr/>
            </a:pPr>
            <a:fld id="{8EB36121-9CA8-7C4F-A014-7F4E73DDF3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 userDrawn="1"/>
        </p:nvGrpSpPr>
        <p:grpSpPr bwMode="auto">
          <a:xfrm>
            <a:off x="862013" y="1739900"/>
            <a:ext cx="11318875" cy="155575"/>
            <a:chOff x="0" y="0"/>
            <a:chExt cx="7129" cy="98"/>
          </a:xfrm>
        </p:grpSpPr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0" y="0"/>
              <a:ext cx="4170" cy="98"/>
            </a:xfrm>
            <a:prstGeom prst="rect">
              <a:avLst/>
            </a:prstGeom>
            <a:solidFill>
              <a:srgbClr val="CC550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4300"/>
            </a:p>
          </p:txBody>
        </p:sp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0" y="0"/>
              <a:ext cx="7129" cy="0"/>
            </a:xfrm>
            <a:prstGeom prst="line">
              <a:avLst/>
            </a:prstGeom>
            <a:noFill/>
            <a:ln w="9525">
              <a:solidFill>
                <a:srgbClr val="CC55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43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ransition/>
  <p:hf hdr="0" ftr="0" dt="0"/>
  <p:txStyles>
    <p:titleStyle>
      <a:lvl1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+mj-lt"/>
          <a:ea typeface="+mj-ea"/>
          <a:cs typeface="+mj-cs"/>
          <a:sym typeface="Verdana" charset="0"/>
        </a:defRPr>
      </a:lvl1pPr>
      <a:lvl2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2pPr>
      <a:lvl3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3pPr>
      <a:lvl4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4pPr>
      <a:lvl5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5pPr>
      <a:lvl6pPr marL="463526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6pPr>
      <a:lvl7pPr marL="920702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7pPr>
      <a:lvl8pPr marL="1377880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8pPr>
      <a:lvl9pPr marL="1835056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9pPr>
    </p:titleStyle>
    <p:bodyStyle>
      <a:lvl1pPr marL="508000" indent="-468313" algn="l" rtl="0" eaLnBrk="0" fontAlgn="base" hangingPunct="0">
        <a:spcBef>
          <a:spcPts val="10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895350" indent="-434975" algn="l" rtl="0" eaLnBrk="0" fontAlgn="base" hangingPunct="0">
        <a:spcBef>
          <a:spcPts val="9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292225" indent="-393700" algn="l" rtl="0" eaLnBrk="0" fontAlgn="base" hangingPunct="0">
        <a:spcBef>
          <a:spcPts val="8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81163" indent="-385763" algn="l" rtl="0" eaLnBrk="0" fontAlgn="base" hangingPunct="0">
        <a:spcBef>
          <a:spcPts val="7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81213" indent="-396875" algn="l" rtl="0" eaLnBrk="0" fontAlgn="base" hangingPunct="0">
        <a:spcBef>
          <a:spcPts val="9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39870" indent="-398442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97046" indent="-398442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54224" indent="-398442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11400" indent="-398442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6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4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866775" y="1733550"/>
            <a:ext cx="11318875" cy="155575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130039" tIns="65020" rIns="130039" bIns="65020"/>
          <a:lstStyle/>
          <a:p>
            <a:pPr>
              <a:defRPr/>
            </a:pPr>
            <a:endParaRPr lang="en-US" sz="3400" dirty="0">
              <a:latin typeface="Times New Roman" pitchFamily="18" charset="0"/>
              <a:ea typeface="Arial"/>
              <a:cs typeface="Arial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866775" y="9102725"/>
            <a:ext cx="1127125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 lIns="130039" tIns="65020" rIns="130039" bIns="65020"/>
          <a:lstStyle/>
          <a:p>
            <a:pPr>
              <a:defRPr/>
            </a:pPr>
            <a:endParaRPr lang="en-US" sz="1800" dirty="0">
              <a:latin typeface="Arial" charset="0"/>
              <a:ea typeface="Arial"/>
              <a:cs typeface="Arial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974725" y="8886825"/>
            <a:ext cx="27098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/>
          <a:lstStyle/>
          <a:p>
            <a:pPr>
              <a:defRPr/>
            </a:pPr>
            <a:endParaRPr lang="en-US" sz="1700" dirty="0">
              <a:latin typeface="Verdana" pitchFamily="34" charset="0"/>
              <a:ea typeface="Arial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79038" y="9212263"/>
            <a:ext cx="2384425" cy="541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9" tIns="65020" rIns="130039" bIns="65020"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7563" y="433388"/>
            <a:ext cx="113792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058988"/>
            <a:ext cx="11379200" cy="693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4443413" y="9212263"/>
            <a:ext cx="4117975" cy="3476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 algn="ctr">
              <a:defRPr sz="1700">
                <a:latin typeface="Verdana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‹#›</a:t>
            </a:r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9320213" y="9320213"/>
            <a:ext cx="2817812" cy="2397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 algn="r">
              <a:defRPr sz="1700">
                <a:latin typeface="Verdana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F58E9CC-F675-524A-9002-9C9C79D9C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5pPr>
      <a:lvl6pPr marL="650197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6pPr>
      <a:lvl7pPr marL="1300393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7pPr>
      <a:lvl8pPr marL="195059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8pPr>
      <a:lvl9pPr marL="2600786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9pPr>
    </p:titleStyle>
    <p:bodyStyle>
      <a:lvl1pPr marL="666750" indent="-666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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1290638" indent="-6207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"/>
        <a:defRPr sz="3700">
          <a:solidFill>
            <a:schemeClr val="tx1"/>
          </a:solidFill>
          <a:latin typeface="+mn-lt"/>
          <a:ea typeface="+mn-ea"/>
          <a:cs typeface="+mn-cs"/>
        </a:defRPr>
      </a:lvl2pPr>
      <a:lvl3pPr marL="1854200" indent="-5619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Lucida Grande"/>
        <a:buChar char="-"/>
        <a:defRPr sz="3300">
          <a:solidFill>
            <a:schemeClr val="tx1"/>
          </a:solidFill>
          <a:latin typeface="+mn-lt"/>
          <a:ea typeface="+mn-ea"/>
          <a:cs typeface="+mn-cs"/>
        </a:defRPr>
      </a:lvl3pPr>
      <a:lvl4pPr marL="2408238" indent="-5492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4pPr>
      <a:lvl5pPr marL="2976563" indent="-56515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628007" indent="-56666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278204" indent="-56666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4928401" indent="-56666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5578597" indent="-56666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46" tIns="65023" rIns="130046" bIns="6502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1"/>
            <a:ext cx="11704320" cy="643692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0460" fontAlgn="auto">
              <a:spcBef>
                <a:spcPts val="0"/>
              </a:spcBef>
              <a:spcAft>
                <a:spcPts val="0"/>
              </a:spcAft>
            </a:pPr>
            <a:fld id="{B5A9C7FA-9058-48AB-A7AE-AE33DE0B96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Gill Sans"/>
                <a:ea typeface="ヒラギノ角ゴ ProN W3"/>
                <a:cs typeface="ヒラギノ角ゴ ProN W3"/>
              </a:rPr>
              <a:pPr defTabSz="1300460" fontAlgn="auto">
                <a:spcBef>
                  <a:spcPts val="0"/>
                </a:spcBef>
                <a:spcAft>
                  <a:spcPts val="0"/>
                </a:spcAft>
              </a:pPr>
              <a:t>6/5/11</a:t>
            </a:fld>
            <a:endParaRPr lang="en-US">
              <a:solidFill>
                <a:prstClr val="black">
                  <a:tint val="75000"/>
                </a:prstClr>
              </a:solidFill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046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0460" fontAlgn="auto">
              <a:spcBef>
                <a:spcPts val="0"/>
              </a:spcBef>
              <a:spcAft>
                <a:spcPts val="0"/>
              </a:spcAft>
            </a:pPr>
            <a:fld id="{6BBD7DC3-BA75-4CBE-B958-39AAEB992F9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Gill Sans"/>
                <a:ea typeface="ヒラギノ角ゴ ProN W3"/>
                <a:cs typeface="ヒラギノ角ゴ ProN W3"/>
              </a:rPr>
              <a:pPr defTabSz="130046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Gill Sans"/>
              <a:ea typeface="ヒラギノ角ゴ ProN W3"/>
              <a:cs typeface="ヒラギノ角ゴ ProN W3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68890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130046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72" indent="-487672" algn="l" defTabSz="130046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defTabSz="130046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5" Type="http://schemas.openxmlformats.org/officeDocument/2006/relationships/chart" Target="../charts/chart8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/>
          </p:cNvSpPr>
          <p:nvPr/>
        </p:nvSpPr>
        <p:spPr bwMode="auto">
          <a:xfrm>
            <a:off x="835025" y="3506788"/>
            <a:ext cx="11315700" cy="762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26531" y="609600"/>
            <a:ext cx="11694583" cy="2794000"/>
          </a:xfrm>
        </p:spPr>
        <p:txBody>
          <a:bodyPr rIns="57799"/>
          <a:lstStyle/>
          <a:p>
            <a:pPr marL="57150" eaLnBrk="1" hangingPunct="1"/>
            <a: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Prefetch-Aware </a:t>
            </a:r>
            <a:b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Shared-Resource Management</a:t>
            </a:r>
            <a:b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for Multi-Core Systems</a:t>
            </a:r>
            <a:r>
              <a:rPr lang="en-US" sz="5200" dirty="0" smtClean="0">
                <a:solidFill>
                  <a:srgbClr val="558E28"/>
                </a:solidFill>
                <a:latin typeface="Verdana" charset="0"/>
                <a:sym typeface="Verdana" charset="0"/>
              </a:rPr>
              <a:t/>
            </a:r>
            <a:br>
              <a:rPr lang="en-US" sz="5200" dirty="0" smtClean="0">
                <a:solidFill>
                  <a:srgbClr val="558E28"/>
                </a:solidFill>
                <a:latin typeface="Verdana" charset="0"/>
                <a:sym typeface="Verdana" charset="0"/>
              </a:rPr>
            </a:br>
            <a:endParaRPr lang="en-US" sz="3200" dirty="0">
              <a:solidFill>
                <a:srgbClr val="558E28"/>
              </a:solidFill>
              <a:latin typeface="Verdana" charset="0"/>
              <a:sym typeface="Verdana" charset="0"/>
            </a:endParaRPr>
          </a:p>
        </p:txBody>
      </p:sp>
      <p:sp>
        <p:nvSpPr>
          <p:cNvPr id="39940" name="Rectangle 3"/>
          <p:cNvSpPr>
            <a:spLocks/>
          </p:cNvSpPr>
          <p:nvPr/>
        </p:nvSpPr>
        <p:spPr bwMode="auto">
          <a:xfrm>
            <a:off x="723900" y="4011613"/>
            <a:ext cx="115443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923925" indent="-866775" algn="ctr">
              <a:lnSpc>
                <a:spcPct val="90000"/>
              </a:lnSpc>
            </a:pPr>
            <a:r>
              <a:rPr lang="en-US" sz="3800" dirty="0">
                <a:solidFill>
                  <a:srgbClr val="0000FF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Eiman Ebrahimi</a:t>
            </a:r>
            <a:r>
              <a:rPr lang="en-US" sz="3800" baseline="310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</a:p>
          <a:p>
            <a:pPr marL="923925" indent="-866775" algn="ctr">
              <a:lnSpc>
                <a:spcPct val="90000"/>
              </a:lnSpc>
            </a:pPr>
            <a:endParaRPr lang="en-US" sz="2000" baseline="29000" dirty="0">
              <a:solidFill>
                <a:schemeClr val="tx1"/>
              </a:solidFill>
              <a:latin typeface="Verdana" charset="0"/>
              <a:ea typeface="Lucida Grande" charset="0"/>
              <a:cs typeface="Lucida Grande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r>
              <a:rPr lang="en-US" sz="38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Chang </a:t>
            </a:r>
            <a:r>
              <a:rPr lang="en-US" sz="3800" dirty="0" err="1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Joo</a:t>
            </a:r>
            <a:r>
              <a:rPr lang="en-US" sz="38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Lee</a:t>
            </a:r>
            <a:r>
              <a:rPr lang="en-US" sz="24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  <a:r>
              <a:rPr lang="en-US" sz="2400" baseline="30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+</a:t>
            </a:r>
            <a:endParaRPr lang="en-US" sz="3800" baseline="31000" dirty="0" smtClean="0">
              <a:solidFill>
                <a:schemeClr val="tx1"/>
              </a:solidFill>
              <a:latin typeface="Verdana" charset="0"/>
              <a:ea typeface="Lucida Grande" charset="0"/>
              <a:cs typeface="Lucida Grande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endParaRPr lang="en-US" sz="2000" dirty="0">
              <a:solidFill>
                <a:srgbClr val="0000FF"/>
              </a:solidFill>
              <a:latin typeface="Verdana" charset="0"/>
              <a:ea typeface="Lucida Grande" charset="0"/>
              <a:cs typeface="Lucida Grande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r>
              <a:rPr lang="en-US" sz="3800" dirty="0" err="1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Onur</a:t>
            </a:r>
            <a:r>
              <a:rPr lang="en-US" sz="38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Mutlu</a:t>
            </a:r>
            <a:r>
              <a:rPr lang="en-US" sz="3800" baseline="310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‡</a:t>
            </a:r>
          </a:p>
          <a:p>
            <a:pPr marL="923925" indent="-866775" algn="ctr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  <a:latin typeface="Arial" charset="0"/>
              <a:ea typeface="Lucida Grande" charset="0"/>
              <a:cs typeface="Lucida Grande" charset="0"/>
              <a:sym typeface="Arial" charset="0"/>
            </a:endParaRPr>
          </a:p>
          <a:p>
            <a:pPr marL="923925" indent="-866775" algn="ctr">
              <a:lnSpc>
                <a:spcPct val="90000"/>
              </a:lnSpc>
            </a:pPr>
            <a:r>
              <a:rPr lang="en-US" sz="38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Yale N. </a:t>
            </a:r>
            <a:r>
              <a:rPr lang="en-US" sz="3800" dirty="0" err="1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Patt</a:t>
            </a:r>
            <a:r>
              <a:rPr lang="en-US" sz="3800" baseline="310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</a:p>
        </p:txBody>
      </p:sp>
      <p:sp>
        <p:nvSpPr>
          <p:cNvPr id="39941" name="Rectangle 4"/>
          <p:cNvSpPr>
            <a:spLocks/>
          </p:cNvSpPr>
          <p:nvPr/>
        </p:nvSpPr>
        <p:spPr bwMode="auto">
          <a:xfrm>
            <a:off x="3898900" y="7112000"/>
            <a:ext cx="5041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* HPS Research Group                     </a:t>
            </a:r>
            <a:r>
              <a:rPr lang="en-US" sz="24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The University of Texas at Austin</a:t>
            </a:r>
          </a:p>
        </p:txBody>
      </p:sp>
      <p:sp>
        <p:nvSpPr>
          <p:cNvPr id="39942" name="Rectangle 5"/>
          <p:cNvSpPr>
            <a:spLocks/>
          </p:cNvSpPr>
          <p:nvPr/>
        </p:nvSpPr>
        <p:spPr bwMode="auto">
          <a:xfrm>
            <a:off x="927100" y="8191500"/>
            <a:ext cx="52705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‡ Computer Architecture Laboratory</a:t>
            </a:r>
          </a:p>
          <a:p>
            <a:pPr marL="57150" algn="ctr"/>
            <a:r>
              <a:rPr lang="en-US" sz="24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Carnegie Mellon University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7073900" y="8204200"/>
            <a:ext cx="5041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+</a:t>
            </a:r>
            <a:r>
              <a:rPr lang="en-US" sz="2200" dirty="0" smtClean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 Intel Corporation</a:t>
            </a:r>
          </a:p>
          <a:p>
            <a:pPr marL="57150" algn="ctr"/>
            <a:r>
              <a:rPr lang="en-US" sz="2200" dirty="0" smtClean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Austin</a:t>
            </a:r>
            <a:endParaRPr lang="en-US" sz="2400" dirty="0">
              <a:solidFill>
                <a:schemeClr val="tx1"/>
              </a:solidFill>
              <a:latin typeface="Arial Bold" charset="0"/>
              <a:ea typeface="Arial Bold" charset="0"/>
              <a:cs typeface="Arial Bold" charset="0"/>
              <a:sym typeface="Arial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17562" y="433388"/>
            <a:ext cx="12187237" cy="1192212"/>
          </a:xfrm>
        </p:spPr>
        <p:txBody>
          <a:bodyPr/>
          <a:lstStyle/>
          <a:p>
            <a:pPr eaLnBrk="1" hangingPunct="1"/>
            <a:r>
              <a:rPr lang="en-US" sz="5100" dirty="0"/>
              <a:t>Parallelism-Aware Batch Scheduling (PAR-BS</a:t>
            </a:r>
            <a:r>
              <a:rPr lang="en-US" sz="5100" dirty="0" smtClean="0"/>
              <a:t>) </a:t>
            </a:r>
            <a:r>
              <a:rPr lang="en-US" sz="4000" dirty="0" smtClean="0"/>
              <a:t>[</a:t>
            </a:r>
            <a:r>
              <a:rPr lang="en-US" sz="4000" dirty="0" err="1" smtClean="0"/>
              <a:t>Mutlu</a:t>
            </a:r>
            <a:r>
              <a:rPr lang="en-US" sz="4000" dirty="0" smtClean="0"/>
              <a:t> &amp; </a:t>
            </a:r>
            <a:r>
              <a:rPr lang="en-US" sz="4000" dirty="0" err="1" smtClean="0"/>
              <a:t>Moscibroda</a:t>
            </a:r>
            <a:r>
              <a:rPr lang="en-US" sz="4000" dirty="0" smtClean="0"/>
              <a:t> ISCA’08]</a:t>
            </a:r>
            <a:endParaRPr lang="en-US" sz="5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3175032"/>
            <a:ext cx="8793334" cy="4310345"/>
          </a:xfrm>
        </p:spPr>
        <p:txBody>
          <a:bodyPr/>
          <a:lstStyle/>
          <a:p>
            <a:pPr eaLnBrk="1" hangingPunct="1"/>
            <a:r>
              <a:rPr lang="en-US" sz="3400" dirty="0"/>
              <a:t>Principle 1: Parallelism-awareness</a:t>
            </a:r>
          </a:p>
          <a:p>
            <a:pPr lvl="1" eaLnBrk="1" hangingPunct="1"/>
            <a:r>
              <a:rPr lang="en-US" sz="2700" dirty="0" smtClean="0"/>
              <a:t>Schedules </a:t>
            </a:r>
            <a:r>
              <a:rPr lang="en-US" sz="2700" dirty="0"/>
              <a:t>requests from</a:t>
            </a:r>
            <a:r>
              <a:rPr lang="en-US" sz="2700" dirty="0" smtClean="0"/>
              <a:t> each </a:t>
            </a:r>
            <a:r>
              <a:rPr lang="en-US" sz="2700" dirty="0"/>
              <a:t>thread</a:t>
            </a:r>
            <a:r>
              <a:rPr lang="en-US" sz="2700" dirty="0" smtClean="0"/>
              <a:t> to </a:t>
            </a:r>
            <a:r>
              <a:rPr lang="en-US" sz="2700" dirty="0"/>
              <a:t>different </a:t>
            </a:r>
            <a:r>
              <a:rPr lang="en-US" sz="2700" dirty="0" smtClean="0"/>
              <a:t>banks back to back</a:t>
            </a:r>
          </a:p>
          <a:p>
            <a:pPr lvl="1" eaLnBrk="1" hangingPunct="1"/>
            <a:r>
              <a:rPr lang="en-US" sz="2700" dirty="0">
                <a:solidFill>
                  <a:srgbClr val="003399"/>
                </a:solidFill>
              </a:rPr>
              <a:t>Preserves each thread’s bank </a:t>
            </a:r>
            <a:r>
              <a:rPr lang="en-US" sz="2700" dirty="0" smtClean="0">
                <a:solidFill>
                  <a:srgbClr val="003399"/>
                </a:solidFill>
              </a:rPr>
              <a:t>parallelism</a:t>
            </a:r>
            <a:endParaRPr lang="en-US" sz="2700" dirty="0" smtClean="0"/>
          </a:p>
          <a:p>
            <a:pPr eaLnBrk="1" hangingPunct="1"/>
            <a:r>
              <a:rPr lang="en-US" sz="3400" dirty="0"/>
              <a:t>Principle 2: Request Batching</a:t>
            </a:r>
            <a:endParaRPr lang="en-US" sz="3400" dirty="0" smtClean="0"/>
          </a:p>
          <a:p>
            <a:pPr lvl="1" eaLnBrk="1" hangingPunct="1"/>
            <a:r>
              <a:rPr lang="en-US" sz="2700" i="1" dirty="0" smtClean="0"/>
              <a:t>Marks</a:t>
            </a:r>
            <a:r>
              <a:rPr lang="en-US" sz="2700" dirty="0" smtClean="0"/>
              <a:t> </a:t>
            </a:r>
            <a:r>
              <a:rPr lang="en-US" sz="2700" dirty="0"/>
              <a:t>a fixed number of oldest requests from each thread</a:t>
            </a:r>
            <a:r>
              <a:rPr lang="en-US" sz="2700" dirty="0" smtClean="0"/>
              <a:t> to form </a:t>
            </a:r>
            <a:r>
              <a:rPr lang="en-US" sz="2700" dirty="0"/>
              <a:t>a “batch”</a:t>
            </a:r>
            <a:endParaRPr lang="en-US" sz="2700" dirty="0" smtClean="0"/>
          </a:p>
          <a:p>
            <a:pPr lvl="1" eaLnBrk="1" hangingPunct="1"/>
            <a:r>
              <a:rPr lang="en-US" sz="2700" dirty="0" smtClean="0">
                <a:solidFill>
                  <a:srgbClr val="003399"/>
                </a:solidFill>
              </a:rPr>
              <a:t>Eliminates starvation &amp; </a:t>
            </a:r>
            <a:r>
              <a:rPr lang="en-US" sz="2700" dirty="0">
                <a:solidFill>
                  <a:srgbClr val="003399"/>
                </a:solidFill>
              </a:rPr>
              <a:t>provides </a:t>
            </a:r>
            <a:r>
              <a:rPr lang="en-US" sz="2700" i="1" dirty="0" smtClean="0">
                <a:solidFill>
                  <a:srgbClr val="003399"/>
                </a:solidFill>
              </a:rPr>
              <a:t>fairness</a:t>
            </a:r>
          </a:p>
          <a:p>
            <a:pPr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571285" y="6827521"/>
            <a:ext cx="1083733" cy="13121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4300">
              <a:solidFill>
                <a:srgbClr val="FFFFFF"/>
              </a:solidFill>
            </a:endParaRPr>
          </a:p>
        </p:txBody>
      </p:sp>
      <p:sp>
        <p:nvSpPr>
          <p:cNvPr id="6" name="Text Box 80"/>
          <p:cNvSpPr txBox="1">
            <a:spLocks noChangeArrowheads="1"/>
          </p:cNvSpPr>
          <p:nvPr/>
        </p:nvSpPr>
        <p:spPr bwMode="auto">
          <a:xfrm>
            <a:off x="9590627" y="7115127"/>
            <a:ext cx="1072743" cy="48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/>
              <a:t>Bank 0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871765" y="6827520"/>
            <a:ext cx="1083733" cy="13366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4300">
              <a:solidFill>
                <a:srgbClr val="FFFFFF"/>
              </a:solidFill>
            </a:endParaRPr>
          </a:p>
        </p:txBody>
      </p:sp>
      <p:sp>
        <p:nvSpPr>
          <p:cNvPr id="8" name="Text Box 80"/>
          <p:cNvSpPr txBox="1">
            <a:spLocks noChangeArrowheads="1"/>
          </p:cNvSpPr>
          <p:nvPr/>
        </p:nvSpPr>
        <p:spPr bwMode="auto">
          <a:xfrm>
            <a:off x="10910247" y="7115127"/>
            <a:ext cx="1072743" cy="48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300" dirty="0"/>
              <a:t>Bank 1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571285" y="6007948"/>
            <a:ext cx="1083733" cy="36124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871765" y="5445761"/>
            <a:ext cx="1083733" cy="3589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871765" y="6007948"/>
            <a:ext cx="1083733" cy="361244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T0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571285" y="4876801"/>
            <a:ext cx="1083733" cy="3589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571285" y="5445761"/>
            <a:ext cx="1083733" cy="35898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 anchor="ctr"/>
          <a:lstStyle/>
          <a:p>
            <a:pPr algn="ctr">
              <a:defRPr/>
            </a:pPr>
            <a:r>
              <a:rPr lang="en-US" sz="2000" dirty="0">
                <a:latin typeface="Arial" pitchFamily="34" charset="0"/>
              </a:rPr>
              <a:t>T2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0871765" y="4285263"/>
            <a:ext cx="1083733" cy="35898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 anchor="ctr"/>
          <a:lstStyle/>
          <a:p>
            <a:pPr algn="ctr">
              <a:defRPr/>
            </a:pPr>
            <a:r>
              <a:rPr lang="en-US" sz="2000" dirty="0">
                <a:latin typeface="Arial" pitchFamily="34" charset="0"/>
              </a:rPr>
              <a:t>T2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0871765" y="4876801"/>
            <a:ext cx="1083733" cy="358987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T3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9571285" y="4285263"/>
            <a:ext cx="1083733" cy="358987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T3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9571285" y="3650827"/>
            <a:ext cx="1083733" cy="358986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FFFFF"/>
                </a:solidFill>
                <a:latin typeface="Arial" pitchFamily="34" charset="0"/>
              </a:rPr>
              <a:t>T3</a:t>
            </a:r>
            <a:endParaRPr lang="en-US" sz="2000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0871765" y="3650827"/>
            <a:ext cx="1083733" cy="35898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 anchor="ctr"/>
          <a:lstStyle/>
          <a:p>
            <a:pPr algn="ctr">
              <a:defRPr/>
            </a:pPr>
            <a:r>
              <a:rPr lang="en-US" sz="2000" dirty="0">
                <a:latin typeface="Arial" pitchFamily="34" charset="0"/>
              </a:rPr>
              <a:t>T2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9571285" y="3014134"/>
            <a:ext cx="1083733" cy="36124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 anchor="ctr"/>
          <a:lstStyle/>
          <a:p>
            <a:pPr algn="ctr">
              <a:defRPr/>
            </a:pPr>
            <a:r>
              <a:rPr lang="en-US" sz="2000" dirty="0">
                <a:latin typeface="Arial" pitchFamily="34" charset="0"/>
              </a:rPr>
              <a:t>T2</a:t>
            </a:r>
          </a:p>
        </p:txBody>
      </p: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9169401" y="4149796"/>
            <a:ext cx="3111218" cy="2381956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430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1962981" y="3743396"/>
            <a:ext cx="1016419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 smtClean="0"/>
              <a:t>Batch</a:t>
            </a:r>
            <a:endParaRPr lang="en-US" sz="2600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0871765" y="3014134"/>
            <a:ext cx="1083733" cy="361244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T0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9571285" y="2438401"/>
            <a:ext cx="1083733" cy="3589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0871765" y="2438401"/>
            <a:ext cx="1083733" cy="3589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T1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4.72222E-6 0.16227 " pathEditMode="relative" rAng="0" ptsTypes="AA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4.72222E-6 0.27847 " pathEditMode="relative" rAng="0" ptsTypes="AA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9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4.72222E-6 0.16227 " pathEditMode="relative" rAng="0" ptsTypes="AA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7 L 4.72222E-6 0.22014 " pathEditMode="relative" rAng="0" ptsTypes="AA">
                                      <p:cBhvr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7 L 4.72222E-6 0.22014 " pathEditMode="relative" rAng="0" ptsTypes="AA">
                                      <p:cBhvr>
                                        <p:cTn id="1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347 L 4.72222E-6 0.3368 " pathEditMode="relative" rAng="0" ptsTypes="AA">
                                      <p:cBhvr>
                                        <p:cTn id="1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4.72222E-6 0.33912 " pathEditMode="relative" rAng="0" ptsTypes="AA">
                                      <p:cBhvr>
                                        <p:cTn id="1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9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4.72222E-6 0.27615 " pathEditMode="relative" rAng="0" ptsTypes="AA">
                                      <p:cBhvr>
                                        <p:cTn id="1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8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3.7037E-6 L 0.00035 -0.22546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3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4.81481E-6 L 0.00087 -0.22592 " pathEditMode="relative" rAng="0" ptsTypes="AA">
                                      <p:cBhvr>
                                        <p:cTn id="1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  <p:bldP spid="7" grpId="0" animBg="1"/>
      <p:bldP spid="8" grpId="0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6" grpId="0" animBg="1"/>
      <p:bldP spid="16" grpId="1" animBg="1"/>
      <p:bldP spid="19" grpId="0" animBg="1"/>
      <p:bldP spid="20" grpId="0" animBg="1"/>
      <p:bldP spid="20" grpId="1" animBg="1"/>
      <p:bldP spid="21" grpId="0"/>
      <p:bldP spid="21" grpId="1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9" name="Title 1"/>
          <p:cNvSpPr>
            <a:spLocks noGrp="1"/>
          </p:cNvSpPr>
          <p:nvPr>
            <p:ph type="title"/>
          </p:nvPr>
        </p:nvSpPr>
        <p:spPr>
          <a:xfrm>
            <a:off x="817562" y="433388"/>
            <a:ext cx="12187237" cy="1192212"/>
          </a:xfrm>
        </p:spPr>
        <p:txBody>
          <a:bodyPr/>
          <a:lstStyle/>
          <a:p>
            <a:r>
              <a:rPr lang="en-US" sz="5200" dirty="0" smtClean="0"/>
              <a:t>Impact of Prefetching on</a:t>
            </a:r>
            <a:br>
              <a:rPr lang="en-US" sz="5200" dirty="0" smtClean="0"/>
            </a:br>
            <a:r>
              <a:rPr lang="en-US" sz="5200" dirty="0" smtClean="0"/>
              <a:t>Parallelism-Aware Batch Scheduling</a:t>
            </a:r>
          </a:p>
        </p:txBody>
      </p:sp>
      <p:sp>
        <p:nvSpPr>
          <p:cNvPr id="128" name="Content Placeholder 127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400" dirty="0" smtClean="0"/>
              <a:t>Policy (a): Include prefetches and demands alike when generating a batch</a:t>
            </a:r>
            <a:br>
              <a:rPr lang="en-US" sz="34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endParaRPr lang="en-US" sz="2700" dirty="0" smtClean="0"/>
          </a:p>
          <a:p>
            <a:pPr lvl="1">
              <a:buNone/>
            </a:pP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 smtClean="0"/>
          </a:p>
          <a:p>
            <a:r>
              <a:rPr lang="en-US" sz="3400" dirty="0" smtClean="0"/>
              <a:t>Policy (</a:t>
            </a:r>
            <a:r>
              <a:rPr lang="en-US" sz="3400" dirty="0" err="1" smtClean="0"/>
              <a:t>b</a:t>
            </a:r>
            <a:r>
              <a:rPr lang="en-US" sz="3400" dirty="0" smtClean="0"/>
              <a:t>): Prefetches are not included alongside demands when generating a batch</a:t>
            </a:r>
          </a:p>
        </p:txBody>
      </p:sp>
      <p:sp>
        <p:nvSpPr>
          <p:cNvPr id="137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Straight Connector 100"/>
          <p:cNvCxnSpPr>
            <a:cxnSpLocks noChangeShapeType="1"/>
          </p:cNvCxnSpPr>
          <p:nvPr/>
        </p:nvCxnSpPr>
        <p:spPr bwMode="auto">
          <a:xfrm rot="5400000">
            <a:off x="7531894" y="7479506"/>
            <a:ext cx="2159000" cy="1588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sp>
        <p:nvSpPr>
          <p:cNvPr id="26" name="Rounded Rectangle 25"/>
          <p:cNvSpPr/>
          <p:nvPr/>
        </p:nvSpPr>
        <p:spPr bwMode="auto">
          <a:xfrm>
            <a:off x="1498600" y="7315200"/>
            <a:ext cx="3073400" cy="838200"/>
          </a:xfrm>
          <a:prstGeom prst="roundRect">
            <a:avLst/>
          </a:prstGeom>
          <a:solidFill>
            <a:schemeClr val="lt1">
              <a:alpha val="0"/>
            </a:schemeClr>
          </a:solidFill>
          <a:ln w="254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1498600" y="2413000"/>
            <a:ext cx="3073400" cy="2044700"/>
          </a:xfrm>
          <a:prstGeom prst="roundRect">
            <a:avLst/>
          </a:prstGeom>
          <a:solidFill>
            <a:schemeClr val="lt1">
              <a:alpha val="0"/>
            </a:schemeClr>
          </a:solidFill>
          <a:ln w="254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29029" name="Title 1"/>
          <p:cNvSpPr>
            <a:spLocks noGrp="1"/>
          </p:cNvSpPr>
          <p:nvPr>
            <p:ph type="title"/>
          </p:nvPr>
        </p:nvSpPr>
        <p:spPr>
          <a:xfrm>
            <a:off x="815975" y="0"/>
            <a:ext cx="12188825" cy="1625600"/>
          </a:xfrm>
        </p:spPr>
        <p:txBody>
          <a:bodyPr/>
          <a:lstStyle/>
          <a:p>
            <a:r>
              <a:rPr lang="en-US" sz="5200" dirty="0" smtClean="0"/>
              <a:t>Impact of Prefetching on</a:t>
            </a:r>
            <a:br>
              <a:rPr lang="en-US" sz="5200" dirty="0" smtClean="0"/>
            </a:br>
            <a:r>
              <a:rPr lang="en-US" sz="5200" dirty="0" smtClean="0"/>
              <a:t>Parallelism-Aware Batch Scheduling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696700" y="9309100"/>
            <a:ext cx="371475" cy="342900"/>
          </a:xfrm>
        </p:spPr>
        <p:txBody>
          <a:bodyPr/>
          <a:lstStyle/>
          <a:p>
            <a:pPr>
              <a:defRPr/>
            </a:pPr>
            <a:fld id="{D93D83C3-D016-3045-A62F-AA451AECCB2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397000" y="4540250"/>
            <a:ext cx="1473200" cy="673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500" dirty="0">
                <a:solidFill>
                  <a:srgbClr val="000000"/>
                </a:solidFill>
                <a:latin typeface="Gill Sans" charset="0"/>
              </a:rPr>
              <a:t>Bank 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38500" y="4540250"/>
            <a:ext cx="1473200" cy="673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500" dirty="0">
                <a:solidFill>
                  <a:srgbClr val="000000"/>
                </a:solidFill>
                <a:latin typeface="Gill Sans" charset="0"/>
              </a:rPr>
              <a:t>Bank 2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447800" y="8248650"/>
            <a:ext cx="1473200" cy="673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500" dirty="0">
                <a:solidFill>
                  <a:srgbClr val="000000"/>
                </a:solidFill>
                <a:latin typeface="Gill Sans" charset="0"/>
              </a:rPr>
              <a:t>Bank 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89300" y="8248650"/>
            <a:ext cx="1473200" cy="673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500" dirty="0">
                <a:solidFill>
                  <a:srgbClr val="000000"/>
                </a:solidFill>
                <a:latin typeface="Gill Sans" charset="0"/>
              </a:rPr>
              <a:t>Bank 2</a:t>
            </a: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5400000">
            <a:off x="82551" y="3473450"/>
            <a:ext cx="1993900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arrow"/>
            <a:tailEnd type="none" w="med" len="med"/>
          </a:ln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19200" y="1811867"/>
            <a:ext cx="49545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Policy (a) Mark Prefetches in PAR-BS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04900" y="5596467"/>
            <a:ext cx="58086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Policy (</a:t>
            </a:r>
            <a:r>
              <a:rPr lang="en-US" sz="2500" dirty="0" err="1"/>
              <a:t>b</a:t>
            </a:r>
            <a:r>
              <a:rPr lang="en-US" sz="2500" dirty="0"/>
              <a:t>) Don’t Mark Prefetches in PAR-BS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5400000">
            <a:off x="234951" y="7232650"/>
            <a:ext cx="1993900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arrow"/>
            <a:tailEnd type="none" w="med" len="med"/>
          </a:ln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879600" y="39624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841500" y="35306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D1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841500" y="31496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71136" y="27559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746500" y="39878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746500" y="35433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708400" y="31750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708400" y="27940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763436" y="23749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25" name="TextBox 24"/>
          <p:cNvSpPr txBox="1"/>
          <p:nvPr/>
        </p:nvSpPr>
        <p:spPr>
          <a:xfrm>
            <a:off x="495300" y="2511848"/>
            <a:ext cx="569387" cy="195300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2500" dirty="0"/>
              <a:t>Service Order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879600" y="68199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41500" y="76835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841500" y="72898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871135" y="64262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46500" y="68326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64770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708400" y="76835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708400" y="72898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746502" y="60706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cxnSp>
        <p:nvCxnSpPr>
          <p:cNvPr id="37" name="Straight Connector 36"/>
          <p:cNvCxnSpPr>
            <a:cxnSpLocks noChangeShapeType="1"/>
          </p:cNvCxnSpPr>
          <p:nvPr/>
        </p:nvCxnSpPr>
        <p:spPr bwMode="auto">
          <a:xfrm>
            <a:off x="5437188" y="2811463"/>
            <a:ext cx="939800" cy="12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322888" y="2341563"/>
            <a:ext cx="10826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DRAM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348288" y="27606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Bank 1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348288" y="32178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Bank 2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297489" y="38655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Core 1</a:t>
            </a:r>
            <a:endParaRPr lang="en-US" sz="2500" dirty="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297489" y="43989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Core 2</a:t>
            </a:r>
            <a:endParaRPr lang="en-US" sz="2500" dirty="0"/>
          </a:p>
        </p:txBody>
      </p: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 rot="5400000">
            <a:off x="5911850" y="3287713"/>
            <a:ext cx="95408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51" name="Straight Connector 50"/>
          <p:cNvCxnSpPr>
            <a:cxnSpLocks noChangeShapeType="1"/>
          </p:cNvCxnSpPr>
          <p:nvPr/>
        </p:nvCxnSpPr>
        <p:spPr bwMode="auto">
          <a:xfrm rot="5400000">
            <a:off x="6185694" y="41203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52" name="Straight Connector 51"/>
          <p:cNvCxnSpPr>
            <a:cxnSpLocks noChangeShapeType="1"/>
          </p:cNvCxnSpPr>
          <p:nvPr/>
        </p:nvCxnSpPr>
        <p:spPr bwMode="auto">
          <a:xfrm rot="5400000">
            <a:off x="6185694" y="46791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53" name="Rounded Rectangle 52"/>
          <p:cNvSpPr/>
          <p:nvPr/>
        </p:nvSpPr>
        <p:spPr bwMode="auto">
          <a:xfrm>
            <a:off x="6389688" y="28495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7481888" y="2849563"/>
            <a:ext cx="10795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>
            <a:off x="8574088" y="2849563"/>
            <a:ext cx="10795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9666288" y="2849563"/>
            <a:ext cx="1079500" cy="381000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P2 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6402388" y="33067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7494588" y="33067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8574088" y="3306763"/>
            <a:ext cx="10795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9666288" y="3306763"/>
            <a:ext cx="10795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10758488" y="3306763"/>
            <a:ext cx="1079500" cy="381000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P2 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63" name="Straight Connector 62"/>
          <p:cNvCxnSpPr>
            <a:cxnSpLocks noChangeShapeType="1"/>
          </p:cNvCxnSpPr>
          <p:nvPr/>
        </p:nvCxnSpPr>
        <p:spPr bwMode="auto">
          <a:xfrm rot="5400000">
            <a:off x="7772401" y="3568700"/>
            <a:ext cx="16002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65" name="Straight Connector 64"/>
          <p:cNvCxnSpPr>
            <a:cxnSpLocks noChangeShapeType="1"/>
          </p:cNvCxnSpPr>
          <p:nvPr/>
        </p:nvCxnSpPr>
        <p:spPr bwMode="auto">
          <a:xfrm>
            <a:off x="6381750" y="4117975"/>
            <a:ext cx="2190750" cy="9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66" name="Rounded Rectangle 65"/>
          <p:cNvSpPr/>
          <p:nvPr/>
        </p:nvSpPr>
        <p:spPr bwMode="auto">
          <a:xfrm>
            <a:off x="8572499" y="3928533"/>
            <a:ext cx="1206501" cy="42333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Compute</a:t>
            </a:r>
          </a:p>
          <a:p>
            <a:pPr algn="ctr">
              <a:defRPr/>
            </a:pPr>
            <a:endParaRPr lang="en-US" sz="24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67" name="Straight Connector 66"/>
          <p:cNvCxnSpPr>
            <a:cxnSpLocks noChangeShapeType="1"/>
          </p:cNvCxnSpPr>
          <p:nvPr/>
        </p:nvCxnSpPr>
        <p:spPr bwMode="auto">
          <a:xfrm rot="5400000">
            <a:off x="9956801" y="4075112"/>
            <a:ext cx="16002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68" name="Straight Connector 67"/>
          <p:cNvCxnSpPr>
            <a:cxnSpLocks noChangeShapeType="1"/>
          </p:cNvCxnSpPr>
          <p:nvPr/>
        </p:nvCxnSpPr>
        <p:spPr bwMode="auto">
          <a:xfrm>
            <a:off x="6388100" y="4676775"/>
            <a:ext cx="4368800" cy="22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70" name="Rounded Rectangle 69"/>
          <p:cNvSpPr/>
          <p:nvPr/>
        </p:nvSpPr>
        <p:spPr bwMode="auto">
          <a:xfrm>
            <a:off x="10756901" y="4466168"/>
            <a:ext cx="1207008" cy="4275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Compute</a:t>
            </a:r>
          </a:p>
          <a:p>
            <a:pPr algn="ctr">
              <a:defRPr/>
            </a:pPr>
            <a:endParaRPr lang="en-US" sz="2200" dirty="0" smtClean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75" name="Straight Arrow Connector 74"/>
          <p:cNvCxnSpPr>
            <a:cxnSpLocks noChangeShapeType="1"/>
          </p:cNvCxnSpPr>
          <p:nvPr/>
        </p:nvCxnSpPr>
        <p:spPr bwMode="auto">
          <a:xfrm rot="16200000" flipV="1">
            <a:off x="11686913" y="5133180"/>
            <a:ext cx="566738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76" name="Straight Arrow Connector 75"/>
          <p:cNvCxnSpPr>
            <a:cxnSpLocks noChangeShapeType="1"/>
          </p:cNvCxnSpPr>
          <p:nvPr/>
        </p:nvCxnSpPr>
        <p:spPr bwMode="auto">
          <a:xfrm rot="5400000" flipH="1" flipV="1">
            <a:off x="12171364" y="5159904"/>
            <a:ext cx="584198" cy="106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11061702" y="5130270"/>
            <a:ext cx="843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Hit </a:t>
            </a:r>
            <a:r>
              <a:rPr lang="en-US" sz="2000" dirty="0" smtClean="0"/>
              <a:t>P2 </a:t>
            </a:r>
            <a:endParaRPr lang="en-US" sz="2000" dirty="0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1819467" y="5427134"/>
            <a:ext cx="843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Hit </a:t>
            </a:r>
            <a:r>
              <a:rPr lang="en-US" sz="2000" dirty="0" smtClean="0"/>
              <a:t>P2 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>
            <a:off x="647700" y="6258348"/>
            <a:ext cx="569387" cy="195300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2500" dirty="0"/>
              <a:t>Service Order</a:t>
            </a:r>
          </a:p>
        </p:txBody>
      </p:sp>
      <p:cxnSp>
        <p:nvCxnSpPr>
          <p:cNvPr id="81" name="Straight Connector 80"/>
          <p:cNvCxnSpPr>
            <a:cxnSpLocks noChangeShapeType="1"/>
          </p:cNvCxnSpPr>
          <p:nvPr/>
        </p:nvCxnSpPr>
        <p:spPr bwMode="auto">
          <a:xfrm>
            <a:off x="5462588" y="6494463"/>
            <a:ext cx="939800" cy="12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5373688" y="64436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Bank 1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5373688" y="69008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Bank 2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5339822" y="75485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Core 1</a:t>
            </a:r>
            <a:endParaRPr lang="en-US" sz="2500" dirty="0"/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5322889" y="80819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Core 2</a:t>
            </a:r>
            <a:endParaRPr lang="en-US" sz="2500" dirty="0"/>
          </a:p>
        </p:txBody>
      </p:sp>
      <p:cxnSp>
        <p:nvCxnSpPr>
          <p:cNvPr id="86" name="Straight Connector 85"/>
          <p:cNvCxnSpPr>
            <a:cxnSpLocks noChangeShapeType="1"/>
          </p:cNvCxnSpPr>
          <p:nvPr/>
        </p:nvCxnSpPr>
        <p:spPr bwMode="auto">
          <a:xfrm rot="5400000">
            <a:off x="5937250" y="6970713"/>
            <a:ext cx="95408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87" name="Straight Connector 86"/>
          <p:cNvCxnSpPr>
            <a:cxnSpLocks noChangeShapeType="1"/>
          </p:cNvCxnSpPr>
          <p:nvPr/>
        </p:nvCxnSpPr>
        <p:spPr bwMode="auto">
          <a:xfrm rot="5400000">
            <a:off x="6211094" y="78033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88" name="Straight Connector 87"/>
          <p:cNvCxnSpPr>
            <a:cxnSpLocks noChangeShapeType="1"/>
          </p:cNvCxnSpPr>
          <p:nvPr/>
        </p:nvCxnSpPr>
        <p:spPr bwMode="auto">
          <a:xfrm rot="5400000">
            <a:off x="6211094" y="83621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89" name="Rounded Rectangle 88"/>
          <p:cNvSpPr/>
          <p:nvPr/>
        </p:nvSpPr>
        <p:spPr bwMode="auto">
          <a:xfrm>
            <a:off x="8612188" y="65198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6426200" y="6519863"/>
            <a:ext cx="1079500" cy="381000"/>
          </a:xfrm>
          <a:prstGeom prst="roundRect">
            <a:avLst/>
          </a:prstGeom>
          <a:solidFill>
            <a:srgbClr val="A3A3E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19988" y="6519863"/>
            <a:ext cx="1079500" cy="381000"/>
          </a:xfrm>
          <a:prstGeom prst="roundRect">
            <a:avLst/>
          </a:prstGeom>
          <a:solidFill>
            <a:srgbClr val="A3A3E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9691688" y="6519863"/>
            <a:ext cx="1079500" cy="381000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P2 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8599488" y="69897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9678988" y="69897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6413500" y="6989763"/>
            <a:ext cx="1079500" cy="381000"/>
          </a:xfrm>
          <a:prstGeom prst="roundRect">
            <a:avLst/>
          </a:prstGeom>
          <a:solidFill>
            <a:srgbClr val="A3A3E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7507288" y="6989763"/>
            <a:ext cx="1079500" cy="381000"/>
          </a:xfrm>
          <a:prstGeom prst="roundRect">
            <a:avLst/>
          </a:prstGeom>
          <a:solidFill>
            <a:srgbClr val="A3A3E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10771188" y="6989763"/>
            <a:ext cx="1079500" cy="381000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P2 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98" name="Straight Connector 97"/>
          <p:cNvCxnSpPr>
            <a:cxnSpLocks noChangeShapeType="1"/>
          </p:cNvCxnSpPr>
          <p:nvPr/>
        </p:nvCxnSpPr>
        <p:spPr bwMode="auto">
          <a:xfrm rot="5400000">
            <a:off x="6705601" y="7213600"/>
            <a:ext cx="16002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99" name="Straight Connector 98"/>
          <p:cNvCxnSpPr>
            <a:cxnSpLocks noChangeShapeType="1"/>
          </p:cNvCxnSpPr>
          <p:nvPr/>
        </p:nvCxnSpPr>
        <p:spPr bwMode="auto">
          <a:xfrm flipV="1">
            <a:off x="6407150" y="7797800"/>
            <a:ext cx="1111250" cy="3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00" name="Rounded Rectangle 99"/>
          <p:cNvSpPr/>
          <p:nvPr/>
        </p:nvSpPr>
        <p:spPr bwMode="auto">
          <a:xfrm>
            <a:off x="7518401" y="7564969"/>
            <a:ext cx="1207008" cy="4445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Compute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102" name="Straight Connector 101"/>
          <p:cNvCxnSpPr>
            <a:cxnSpLocks noChangeShapeType="1"/>
          </p:cNvCxnSpPr>
          <p:nvPr/>
        </p:nvCxnSpPr>
        <p:spPr bwMode="auto">
          <a:xfrm>
            <a:off x="6413500" y="8359775"/>
            <a:ext cx="2184400" cy="9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03" name="Rounded Rectangle 102"/>
          <p:cNvSpPr/>
          <p:nvPr/>
        </p:nvSpPr>
        <p:spPr bwMode="auto">
          <a:xfrm>
            <a:off x="8610600" y="8161869"/>
            <a:ext cx="1207008" cy="4297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Compute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106" name="Straight Arrow Connector 105"/>
          <p:cNvCxnSpPr>
            <a:cxnSpLocks noChangeShapeType="1"/>
          </p:cNvCxnSpPr>
          <p:nvPr/>
        </p:nvCxnSpPr>
        <p:spPr bwMode="auto">
          <a:xfrm rot="16200000" flipV="1">
            <a:off x="9549079" y="8787077"/>
            <a:ext cx="566737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07" name="Straight Arrow Connector 106"/>
          <p:cNvCxnSpPr>
            <a:cxnSpLocks noChangeShapeType="1"/>
          </p:cNvCxnSpPr>
          <p:nvPr/>
        </p:nvCxnSpPr>
        <p:spPr bwMode="auto">
          <a:xfrm rot="16200000" flipV="1">
            <a:off x="10689691" y="8784691"/>
            <a:ext cx="537634" cy="3184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9084735" y="8843433"/>
            <a:ext cx="6385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Miss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10413990" y="9038166"/>
            <a:ext cx="6385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Miss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1879600" y="76708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1841500" y="72390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D1</a:t>
            </a: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1841500" y="68580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1871135" y="6430429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3746500" y="76962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3746500" y="72517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3708400" y="68834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3708400" y="65024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3746512" y="60833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122" name="Oval 121"/>
          <p:cNvSpPr/>
          <p:nvPr/>
        </p:nvSpPr>
        <p:spPr bwMode="auto">
          <a:xfrm>
            <a:off x="2413000" y="5549900"/>
            <a:ext cx="3073400" cy="635000"/>
          </a:xfrm>
          <a:prstGeom prst="ellipse">
            <a:avLst/>
          </a:prstGeom>
          <a:solidFill>
            <a:srgbClr val="333399">
              <a:alpha val="0"/>
            </a:srgbClr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124" name="Straight Connector 123"/>
          <p:cNvCxnSpPr>
            <a:cxnSpLocks noChangeShapeType="1"/>
          </p:cNvCxnSpPr>
          <p:nvPr/>
        </p:nvCxnSpPr>
        <p:spPr bwMode="auto">
          <a:xfrm rot="5400000" flipH="1" flipV="1">
            <a:off x="6724651" y="5859458"/>
            <a:ext cx="15621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25" name="Straight Connector 124"/>
          <p:cNvCxnSpPr>
            <a:cxnSpLocks noChangeShapeType="1"/>
          </p:cNvCxnSpPr>
          <p:nvPr/>
        </p:nvCxnSpPr>
        <p:spPr bwMode="auto">
          <a:xfrm rot="5400000" flipH="1" flipV="1">
            <a:off x="7774518" y="4828121"/>
            <a:ext cx="15621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27" name="Straight Arrow Connector 126"/>
          <p:cNvCxnSpPr>
            <a:cxnSpLocks noChangeShapeType="1"/>
          </p:cNvCxnSpPr>
          <p:nvPr/>
        </p:nvCxnSpPr>
        <p:spPr bwMode="auto">
          <a:xfrm>
            <a:off x="7493000" y="5359400"/>
            <a:ext cx="1092200" cy="15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29" name="Straight Connector 128"/>
          <p:cNvCxnSpPr>
            <a:cxnSpLocks noChangeShapeType="1"/>
          </p:cNvCxnSpPr>
          <p:nvPr/>
        </p:nvCxnSpPr>
        <p:spPr bwMode="auto">
          <a:xfrm rot="5400000" flipH="1" flipV="1">
            <a:off x="9975851" y="5403850"/>
            <a:ext cx="15621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30" name="Straight Connector 129"/>
          <p:cNvCxnSpPr>
            <a:cxnSpLocks noChangeShapeType="1"/>
          </p:cNvCxnSpPr>
          <p:nvPr/>
        </p:nvCxnSpPr>
        <p:spPr bwMode="auto">
          <a:xfrm rot="5400000" flipH="1" flipV="1">
            <a:off x="8381207" y="6387306"/>
            <a:ext cx="457200" cy="1587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32" name="Straight Arrow Connector 131"/>
          <p:cNvCxnSpPr>
            <a:cxnSpLocks noChangeShapeType="1"/>
          </p:cNvCxnSpPr>
          <p:nvPr/>
        </p:nvCxnSpPr>
        <p:spPr bwMode="auto">
          <a:xfrm>
            <a:off x="8610600" y="6184900"/>
            <a:ext cx="2171700" cy="15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8788400" y="5676900"/>
            <a:ext cx="18526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>
                <a:solidFill>
                  <a:srgbClr val="FF0000"/>
                </a:solidFill>
              </a:rPr>
              <a:t>Saved Cycles</a:t>
            </a:r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7577666" y="4902200"/>
            <a:ext cx="10398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500" dirty="0">
                <a:solidFill>
                  <a:srgbClr val="FF0000"/>
                </a:solidFill>
              </a:rPr>
              <a:t>Saved </a:t>
            </a:r>
          </a:p>
          <a:p>
            <a:pPr algn="ctr"/>
            <a:r>
              <a:rPr lang="en-US" sz="2500" dirty="0">
                <a:solidFill>
                  <a:srgbClr val="FF0000"/>
                </a:solidFill>
              </a:rPr>
              <a:t>Cycles</a:t>
            </a:r>
          </a:p>
        </p:txBody>
      </p:sp>
      <p:sp>
        <p:nvSpPr>
          <p:cNvPr id="112" name="Freeform 111"/>
          <p:cNvSpPr/>
          <p:nvPr/>
        </p:nvSpPr>
        <p:spPr bwMode="auto">
          <a:xfrm>
            <a:off x="6061944" y="2546439"/>
            <a:ext cx="2780386" cy="1478474"/>
          </a:xfrm>
          <a:custGeom>
            <a:avLst/>
            <a:gdLst>
              <a:gd name="connsiteX0" fmla="*/ 314276 w 2780386"/>
              <a:gd name="connsiteY0" fmla="*/ 186012 h 1478474"/>
              <a:gd name="connsiteX1" fmla="*/ 1449520 w 2780386"/>
              <a:gd name="connsiteY1" fmla="*/ 166770 h 1478474"/>
              <a:gd name="connsiteX2" fmla="*/ 1488003 w 2780386"/>
              <a:gd name="connsiteY2" fmla="*/ 724805 h 1478474"/>
              <a:gd name="connsiteX3" fmla="*/ 2450074 w 2780386"/>
              <a:gd name="connsiteY3" fmla="*/ 724805 h 1478474"/>
              <a:gd name="connsiteX4" fmla="*/ 2430833 w 2780386"/>
              <a:gd name="connsiteY4" fmla="*/ 1340569 h 1478474"/>
              <a:gd name="connsiteX5" fmla="*/ 352759 w 2780386"/>
              <a:gd name="connsiteY5" fmla="*/ 1282841 h 1478474"/>
              <a:gd name="connsiteX6" fmla="*/ 314276 w 2780386"/>
              <a:gd name="connsiteY6" fmla="*/ 186012 h 147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0386" h="1478474">
                <a:moveTo>
                  <a:pt x="314276" y="186012"/>
                </a:moveTo>
                <a:cubicBezTo>
                  <a:pt x="497070" y="0"/>
                  <a:pt x="1253899" y="76971"/>
                  <a:pt x="1449520" y="166770"/>
                </a:cubicBezTo>
                <a:cubicBezTo>
                  <a:pt x="1645141" y="256569"/>
                  <a:pt x="1321244" y="631799"/>
                  <a:pt x="1488003" y="724805"/>
                </a:cubicBezTo>
                <a:cubicBezTo>
                  <a:pt x="1654762" y="817811"/>
                  <a:pt x="2292936" y="622178"/>
                  <a:pt x="2450074" y="724805"/>
                </a:cubicBezTo>
                <a:cubicBezTo>
                  <a:pt x="2607212" y="827432"/>
                  <a:pt x="2780386" y="1247563"/>
                  <a:pt x="2430833" y="1340569"/>
                </a:cubicBezTo>
                <a:cubicBezTo>
                  <a:pt x="2081281" y="1433575"/>
                  <a:pt x="705518" y="1478474"/>
                  <a:pt x="352759" y="1282841"/>
                </a:cubicBezTo>
                <a:cubicBezTo>
                  <a:pt x="0" y="1087208"/>
                  <a:pt x="131483" y="372024"/>
                  <a:pt x="314276" y="186012"/>
                </a:cubicBezTo>
                <a:close/>
              </a:path>
            </a:pathLst>
          </a:custGeom>
          <a:noFill/>
          <a:ln w="476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 bwMode="auto">
          <a:xfrm>
            <a:off x="7837487" y="1947332"/>
            <a:ext cx="2521479" cy="304801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Accurate Prefetch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26" name="Rounded Rectangle 125"/>
          <p:cNvSpPr/>
          <p:nvPr/>
        </p:nvSpPr>
        <p:spPr bwMode="auto">
          <a:xfrm>
            <a:off x="7829020" y="2324630"/>
            <a:ext cx="2546879" cy="333903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Inaccurate Prefetch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10042805" y="7306736"/>
            <a:ext cx="280535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500" dirty="0" smtClean="0">
                <a:solidFill>
                  <a:srgbClr val="FF0000"/>
                </a:solidFill>
              </a:rPr>
              <a:t>Accurate Prefetches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</a:rPr>
              <a:t>Too Late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040033" y="3742267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37" name="TextBox 136"/>
          <p:cNvSpPr txBox="1"/>
          <p:nvPr/>
        </p:nvSpPr>
        <p:spPr>
          <a:xfrm>
            <a:off x="6752166" y="7941732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39" name="Rounded Rectangle 138"/>
          <p:cNvSpPr/>
          <p:nvPr/>
        </p:nvSpPr>
        <p:spPr bwMode="auto">
          <a:xfrm>
            <a:off x="11967634" y="4466170"/>
            <a:ext cx="482600" cy="4275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12458705" y="4466168"/>
            <a:ext cx="465666" cy="4275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599766" y="7382930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44" name="Rounded Rectangle 143"/>
          <p:cNvSpPr/>
          <p:nvPr/>
        </p:nvSpPr>
        <p:spPr bwMode="auto">
          <a:xfrm>
            <a:off x="10460573" y="8161869"/>
            <a:ext cx="484631" cy="4297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11730569" y="8178802"/>
            <a:ext cx="484631" cy="4297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147" name="Straight Connector 146"/>
          <p:cNvCxnSpPr/>
          <p:nvPr/>
        </p:nvCxnSpPr>
        <p:spPr bwMode="auto">
          <a:xfrm>
            <a:off x="9830308" y="8376753"/>
            <a:ext cx="630259" cy="5247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9795934" y="7954417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cxnSp>
        <p:nvCxnSpPr>
          <p:cNvPr id="151" name="Straight Connector 150"/>
          <p:cNvCxnSpPr>
            <a:stCxn id="144" idx="3"/>
          </p:cNvCxnSpPr>
          <p:nvPr/>
        </p:nvCxnSpPr>
        <p:spPr bwMode="auto">
          <a:xfrm>
            <a:off x="10945204" y="8376753"/>
            <a:ext cx="789596" cy="5247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8724900" y="7852832"/>
            <a:ext cx="2781306" cy="1900768"/>
          </a:xfrm>
          <a:prstGeom prst="ellipse">
            <a:avLst/>
          </a:prstGeom>
          <a:solidFill>
            <a:schemeClr val="lt1">
              <a:alpha val="0"/>
            </a:schemeClr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0981246" y="7954420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53" name="Oval 152"/>
          <p:cNvSpPr/>
          <p:nvPr/>
        </p:nvSpPr>
        <p:spPr bwMode="auto">
          <a:xfrm>
            <a:off x="8796874" y="8619067"/>
            <a:ext cx="1303860" cy="931332"/>
          </a:xfrm>
          <a:prstGeom prst="ellipse">
            <a:avLst/>
          </a:prstGeom>
          <a:solidFill>
            <a:schemeClr val="lt1">
              <a:alpha val="0"/>
            </a:schemeClr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54" name="Oval 153"/>
          <p:cNvSpPr/>
          <p:nvPr/>
        </p:nvSpPr>
        <p:spPr bwMode="auto">
          <a:xfrm>
            <a:off x="10117673" y="8805333"/>
            <a:ext cx="1388527" cy="948267"/>
          </a:xfrm>
          <a:prstGeom prst="ellipse">
            <a:avLst/>
          </a:prstGeom>
          <a:solidFill>
            <a:schemeClr val="lt1">
              <a:alpha val="0"/>
            </a:schemeClr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023100" y="4301064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31" name="TextBox 130"/>
          <p:cNvSpPr txBox="1"/>
          <p:nvPr/>
        </p:nvSpPr>
        <p:spPr>
          <a:xfrm>
            <a:off x="4495800" y="3962400"/>
            <a:ext cx="880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Batch</a:t>
            </a:r>
            <a:endParaRPr lang="en-US" sz="2400" dirty="0"/>
          </a:p>
        </p:txBody>
      </p:sp>
      <p:sp>
        <p:nvSpPr>
          <p:cNvPr id="138" name="TextBox 137"/>
          <p:cNvSpPr txBox="1"/>
          <p:nvPr/>
        </p:nvSpPr>
        <p:spPr>
          <a:xfrm>
            <a:off x="4521200" y="7823200"/>
            <a:ext cx="880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Batch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"/>
                            </p:stCondLst>
                            <p:childTnLst>
                              <p:par>
                                <p:cTn id="2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00"/>
                            </p:stCondLst>
                            <p:childTnLst>
                              <p:par>
                                <p:cTn id="2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000"/>
                            </p:stCondLst>
                            <p:childTnLst>
                              <p:par>
                                <p:cTn id="2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00"/>
                            </p:stCondLst>
                            <p:childTnLst>
                              <p:par>
                                <p:cTn id="2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000"/>
                            </p:stCondLst>
                            <p:childTnLst>
                              <p:par>
                                <p:cTn id="3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500"/>
                            </p:stCondLst>
                            <p:childTnLst>
                              <p:par>
                                <p:cTn id="3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500"/>
                            </p:stCondLst>
                            <p:childTnLst>
                              <p:par>
                                <p:cTn id="3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00"/>
                            </p:stCondLst>
                            <p:childTnLst>
                              <p:par>
                                <p:cTn id="3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500"/>
                            </p:stCondLst>
                            <p:childTnLst>
                              <p:par>
                                <p:cTn id="3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500"/>
                            </p:stCondLst>
                            <p:childTnLst>
                              <p:par>
                                <p:cTn id="3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4" grpId="0" animBg="1"/>
      <p:bldP spid="5" grpId="0" animBg="1"/>
      <p:bldP spid="6" grpId="0" animBg="1"/>
      <p:bldP spid="7" grpId="0" animBg="1"/>
      <p:bldP spid="8" grpId="0" animBg="1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8" grpId="0"/>
      <p:bldP spid="39" grpId="0"/>
      <p:bldP spid="40" grpId="0"/>
      <p:bldP spid="41" grpId="0"/>
      <p:bldP spid="4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6" grpId="0" animBg="1"/>
      <p:bldP spid="70" grpId="0" animBg="1"/>
      <p:bldP spid="78" grpId="0"/>
      <p:bldP spid="79" grpId="0"/>
      <p:bldP spid="82" grpId="0"/>
      <p:bldP spid="83" grpId="0"/>
      <p:bldP spid="84" grpId="0"/>
      <p:bldP spid="85" grpId="0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00" grpId="0" animBg="1"/>
      <p:bldP spid="103" grpId="0" animBg="1"/>
      <p:bldP spid="108" grpId="0"/>
      <p:bldP spid="109" grpId="0"/>
      <p:bldP spid="113" grpId="0"/>
      <p:bldP spid="113" grpId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0" grpId="0"/>
      <p:bldP spid="120" grpId="1"/>
      <p:bldP spid="121" grpId="0"/>
      <p:bldP spid="121" grpId="1"/>
      <p:bldP spid="122" grpId="0" animBg="1"/>
      <p:bldP spid="122" grpId="1" animBg="1"/>
      <p:bldP spid="134" grpId="0"/>
      <p:bldP spid="134" grpId="1"/>
      <p:bldP spid="135" grpId="0"/>
      <p:bldP spid="135" grpId="2"/>
      <p:bldP spid="112" grpId="0" animBg="1"/>
      <p:bldP spid="112" grpId="1" animBg="1"/>
      <p:bldP spid="123" grpId="0" animBg="1"/>
      <p:bldP spid="126" grpId="0" animBg="1"/>
      <p:bldP spid="128" grpId="0"/>
      <p:bldP spid="133" grpId="0"/>
      <p:bldP spid="137" grpId="0"/>
      <p:bldP spid="139" grpId="0" animBg="1"/>
      <p:bldP spid="140" grpId="0" animBg="1"/>
      <p:bldP spid="143" grpId="0"/>
      <p:bldP spid="144" grpId="0" animBg="1"/>
      <p:bldP spid="145" grpId="0" animBg="1"/>
      <p:bldP spid="149" grpId="0"/>
      <p:bldP spid="136" grpId="0" animBg="1"/>
      <p:bldP spid="152" grpId="0"/>
      <p:bldP spid="153" grpId="0" animBg="1"/>
      <p:bldP spid="153" grpId="1" animBg="1"/>
      <p:bldP spid="154" grpId="0" animBg="1"/>
      <p:bldP spid="154" grpId="1" animBg="1"/>
      <p:bldP spid="155" grpId="0"/>
      <p:bldP spid="131" grpId="0"/>
      <p:bldP spid="1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>
          <a:xfrm>
            <a:off x="817562" y="433388"/>
            <a:ext cx="12187238" cy="1192212"/>
          </a:xfrm>
        </p:spPr>
        <p:txBody>
          <a:bodyPr/>
          <a:lstStyle/>
          <a:p>
            <a:r>
              <a:rPr lang="en-US" sz="5200" dirty="0" smtClean="0"/>
              <a:t>Impact of Prefetching on Parallelism-Aware Batch Scheduling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1766550" cy="6935787"/>
          </a:xfrm>
        </p:spPr>
        <p:txBody>
          <a:bodyPr/>
          <a:lstStyle/>
          <a:p>
            <a:r>
              <a:rPr lang="en-US" sz="3600" dirty="0" smtClean="0"/>
              <a:t>Policy (a): Include prefetches and demands alike when generating a batch</a:t>
            </a:r>
          </a:p>
          <a:p>
            <a:pPr lvl="1"/>
            <a:r>
              <a:rPr lang="en-US" sz="2700" dirty="0" smtClean="0"/>
              <a:t>Pros: </a:t>
            </a:r>
            <a:r>
              <a:rPr lang="en-US" sz="2700" dirty="0" smtClean="0">
                <a:solidFill>
                  <a:srgbClr val="0000FF"/>
                </a:solidFill>
              </a:rPr>
              <a:t>Accurate prefetches will be more timely</a:t>
            </a:r>
          </a:p>
          <a:p>
            <a:pPr lvl="1"/>
            <a:r>
              <a:rPr lang="en-US" sz="2700" dirty="0" smtClean="0"/>
              <a:t>Cons: </a:t>
            </a:r>
            <a:r>
              <a:rPr lang="en-US" sz="2700" dirty="0" smtClean="0">
                <a:solidFill>
                  <a:srgbClr val="FF0000"/>
                </a:solidFill>
              </a:rPr>
              <a:t>Inaccurate prefetches </a:t>
            </a:r>
            <a:r>
              <a:rPr lang="en-US" sz="2700" dirty="0" smtClean="0"/>
              <a:t>from one thread can </a:t>
            </a:r>
            <a:br>
              <a:rPr lang="en-US" sz="2700" dirty="0" smtClean="0"/>
            </a:br>
            <a:r>
              <a:rPr lang="en-US" sz="2700" dirty="0" smtClean="0">
                <a:solidFill>
                  <a:srgbClr val="FF0000"/>
                </a:solidFill>
              </a:rPr>
              <a:t>unfairly delay </a:t>
            </a:r>
            <a:r>
              <a:rPr lang="en-US" sz="2700" dirty="0" smtClean="0"/>
              <a:t>demands and accurate prefetches of others</a:t>
            </a:r>
            <a:endParaRPr lang="en-US" sz="2200" dirty="0" smtClean="0"/>
          </a:p>
          <a:p>
            <a:endParaRPr lang="en-US" sz="3300" dirty="0" smtClean="0"/>
          </a:p>
          <a:p>
            <a:r>
              <a:rPr lang="en-US" sz="3600" dirty="0" smtClean="0"/>
              <a:t>Policy (</a:t>
            </a:r>
            <a:r>
              <a:rPr lang="en-US" sz="3600" dirty="0" err="1" smtClean="0"/>
              <a:t>b</a:t>
            </a:r>
            <a:r>
              <a:rPr lang="en-US" sz="3600" dirty="0" smtClean="0"/>
              <a:t>): Prefetches are not included alongside demands when generating a batch</a:t>
            </a:r>
          </a:p>
          <a:p>
            <a:pPr lvl="1"/>
            <a:r>
              <a:rPr lang="en-US" sz="2700" dirty="0" smtClean="0"/>
              <a:t>Pros: </a:t>
            </a:r>
            <a:r>
              <a:rPr lang="en-US" sz="2700" dirty="0" smtClean="0">
                <a:solidFill>
                  <a:srgbClr val="0000FF"/>
                </a:solidFill>
              </a:rPr>
              <a:t>Inaccurate prefetches can not unfairly delay </a:t>
            </a:r>
            <a:r>
              <a:rPr lang="en-US" sz="2700" dirty="0" smtClean="0"/>
              <a:t>demands of other cores</a:t>
            </a:r>
          </a:p>
          <a:p>
            <a:pPr lvl="1"/>
            <a:r>
              <a:rPr lang="en-US" sz="2700" dirty="0" smtClean="0"/>
              <a:t>Cons: </a:t>
            </a:r>
            <a:r>
              <a:rPr lang="en-US" sz="2700" dirty="0" smtClean="0">
                <a:solidFill>
                  <a:srgbClr val="FF0000"/>
                </a:solidFill>
              </a:rPr>
              <a:t>Accurate prefetches will be less timely</a:t>
            </a:r>
          </a:p>
          <a:p>
            <a:pPr lvl="2"/>
            <a:r>
              <a:rPr lang="en-US" sz="2300" dirty="0" smtClean="0"/>
              <a:t>Less performance benefit from prefetching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1371600" y="3429000"/>
            <a:ext cx="11150600" cy="1727200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1473200" y="7164787"/>
            <a:ext cx="9575800" cy="1404699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5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Motivation for Special Treatment of Prefetches</a:t>
            </a:r>
          </a:p>
          <a:p>
            <a:r>
              <a:rPr lang="en-US" dirty="0" smtClean="0">
                <a:solidFill>
                  <a:srgbClr val="B24F00"/>
                </a:solidFill>
              </a:rPr>
              <a:t>Prefetch-Aware Shared Resource Management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pPr lvl="1"/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Prefetch-Aware </a:t>
            </a:r>
            <a:br>
              <a:rPr lang="en-US" dirty="0" smtClean="0"/>
            </a:br>
            <a:r>
              <a:rPr lang="en-US" dirty="0" smtClean="0"/>
              <a:t>Shared Resource Management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800" dirty="0" smtClean="0"/>
              <a:t>Three key ideas:</a:t>
            </a:r>
            <a:endParaRPr lang="en-US" sz="3600" dirty="0" smtClean="0"/>
          </a:p>
          <a:p>
            <a:pPr lvl="1"/>
            <a:r>
              <a:rPr lang="en-US" sz="3400" i="1" dirty="0" smtClean="0"/>
              <a:t>Fair memory controllers: </a:t>
            </a:r>
            <a:r>
              <a:rPr lang="en-US" sz="3400" i="1" dirty="0" smtClean="0"/>
              <a:t/>
            </a:r>
            <a:br>
              <a:rPr lang="en-US" sz="3400" i="1" dirty="0" smtClean="0"/>
            </a:br>
            <a:r>
              <a:rPr lang="en-US" sz="3400" dirty="0" smtClean="0"/>
              <a:t>Extend underlying prioritization policies to </a:t>
            </a:r>
            <a:br>
              <a:rPr lang="en-US" sz="3400" dirty="0" smtClean="0"/>
            </a:br>
            <a:r>
              <a:rPr lang="en-US" sz="3400" dirty="0" smtClean="0"/>
              <a:t>distinguish between prefetches based on </a:t>
            </a:r>
            <a:r>
              <a:rPr lang="en-US" sz="3400" dirty="0" smtClean="0">
                <a:solidFill>
                  <a:srgbClr val="0000FF"/>
                </a:solidFill>
              </a:rPr>
              <a:t>prefetch accuracy</a:t>
            </a:r>
            <a:endParaRPr lang="en-US" sz="3400" dirty="0" smtClean="0">
              <a:solidFill>
                <a:srgbClr val="0000FF"/>
              </a:solidFill>
            </a:endParaRPr>
          </a:p>
          <a:p>
            <a:pPr lvl="1"/>
            <a:r>
              <a:rPr lang="en-US" sz="3400" i="1" dirty="0" smtClean="0"/>
              <a:t>Fairness via source</a:t>
            </a:r>
            <a:r>
              <a:rPr lang="en-US" sz="3400" i="1" dirty="0" smtClean="0"/>
              <a:t>-throttling</a:t>
            </a:r>
            <a:r>
              <a:rPr lang="en-US" sz="3400" i="1" dirty="0" smtClean="0"/>
              <a:t> technique</a:t>
            </a:r>
            <a:r>
              <a:rPr lang="en-US" sz="3400" i="1" dirty="0" smtClean="0"/>
              <a:t>:</a:t>
            </a:r>
            <a:br>
              <a:rPr lang="en-US" sz="3400" i="1" dirty="0" smtClean="0"/>
            </a:br>
            <a:r>
              <a:rPr lang="en-US" sz="3400" dirty="0" smtClean="0">
                <a:solidFill>
                  <a:srgbClr val="0000FF"/>
                </a:solidFill>
              </a:rPr>
              <a:t>Coordinate </a:t>
            </a:r>
            <a:r>
              <a:rPr lang="en-US" sz="3400" dirty="0" smtClean="0"/>
              <a:t>core and prefetcher </a:t>
            </a:r>
            <a:r>
              <a:rPr lang="en-US" sz="3400" dirty="0" smtClean="0">
                <a:solidFill>
                  <a:srgbClr val="0000FF"/>
                </a:solidFill>
              </a:rPr>
              <a:t>throttling </a:t>
            </a:r>
            <a:r>
              <a:rPr lang="en-US" sz="3400" dirty="0" smtClean="0"/>
              <a:t>decisions</a:t>
            </a:r>
            <a:endParaRPr lang="en-US" sz="3400" i="1" dirty="0" smtClean="0"/>
          </a:p>
          <a:p>
            <a:pPr lvl="1">
              <a:buNone/>
            </a:pPr>
            <a:endParaRPr lang="en-US" sz="3000" dirty="0" smtClean="0"/>
          </a:p>
          <a:p>
            <a:pPr lvl="1"/>
            <a:r>
              <a:rPr lang="en-US" sz="3400" dirty="0" smtClean="0">
                <a:solidFill>
                  <a:srgbClr val="0000FF"/>
                </a:solidFill>
              </a:rPr>
              <a:t>Demand boosting </a:t>
            </a:r>
            <a:r>
              <a:rPr lang="en-US" sz="3400" dirty="0" smtClean="0"/>
              <a:t>for memory non-intensive applications</a:t>
            </a:r>
          </a:p>
          <a:p>
            <a:pPr lvl="1"/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Prefetch-Aware </a:t>
            </a:r>
            <a:br>
              <a:rPr lang="en-US" dirty="0" smtClean="0"/>
            </a:br>
            <a:r>
              <a:rPr lang="en-US" dirty="0" smtClean="0"/>
              <a:t>Shared Resource Management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800" dirty="0" smtClean="0"/>
              <a:t>Three key ideas:</a:t>
            </a:r>
            <a:endParaRPr lang="en-US" sz="3600" dirty="0" smtClean="0"/>
          </a:p>
          <a:p>
            <a:pPr lvl="1"/>
            <a:r>
              <a:rPr lang="en-US" sz="3400" i="1" dirty="0" smtClean="0"/>
              <a:t>Fair memory controllers: </a:t>
            </a:r>
            <a:r>
              <a:rPr lang="en-US" sz="3400" i="1" dirty="0" smtClean="0"/>
              <a:t/>
            </a:r>
            <a:br>
              <a:rPr lang="en-US" sz="3400" i="1" dirty="0" smtClean="0"/>
            </a:br>
            <a:r>
              <a:rPr lang="en-US" sz="3400" dirty="0" smtClean="0"/>
              <a:t>Extend underlying prioritization policies to </a:t>
            </a:r>
            <a:br>
              <a:rPr lang="en-US" sz="3400" dirty="0" smtClean="0"/>
            </a:br>
            <a:r>
              <a:rPr lang="en-US" sz="3400" dirty="0" smtClean="0"/>
              <a:t>distinguish between prefetches based on </a:t>
            </a:r>
            <a:r>
              <a:rPr lang="en-US" sz="3400" dirty="0" smtClean="0">
                <a:solidFill>
                  <a:srgbClr val="0000FF"/>
                </a:solidFill>
              </a:rPr>
              <a:t>prefetch accuracy</a:t>
            </a:r>
            <a:endParaRPr lang="en-US" sz="3400" dirty="0" smtClean="0">
              <a:solidFill>
                <a:srgbClr val="0000FF"/>
              </a:solidFill>
            </a:endParaRPr>
          </a:p>
          <a:p>
            <a:pPr lvl="1"/>
            <a:r>
              <a:rPr lang="en-US" sz="3400" i="1" dirty="0" smtClean="0">
                <a:solidFill>
                  <a:srgbClr val="7F7F7F"/>
                </a:solidFill>
              </a:rPr>
              <a:t>Fairness via </a:t>
            </a:r>
            <a:r>
              <a:rPr lang="en-US" sz="3400" i="1" dirty="0" smtClean="0">
                <a:solidFill>
                  <a:srgbClr val="7F7F7F"/>
                </a:solidFill>
              </a:rPr>
              <a:t>source-throttling technique</a:t>
            </a:r>
            <a:r>
              <a:rPr lang="en-US" sz="3400" i="1" dirty="0" smtClean="0">
                <a:solidFill>
                  <a:srgbClr val="7F7F7F"/>
                </a:solidFill>
              </a:rPr>
              <a:t>:</a:t>
            </a:r>
            <a:r>
              <a:rPr lang="en-US" sz="3400" i="1" dirty="0" smtClean="0">
                <a:solidFill>
                  <a:srgbClr val="7F7F7F"/>
                </a:solidFill>
              </a:rPr>
              <a:t/>
            </a:r>
            <a:br>
              <a:rPr lang="en-US" sz="3400" i="1" dirty="0" smtClean="0">
                <a:solidFill>
                  <a:srgbClr val="7F7F7F"/>
                </a:solidFill>
              </a:rPr>
            </a:br>
            <a:r>
              <a:rPr lang="en-US" sz="3400" dirty="0" smtClean="0">
                <a:solidFill>
                  <a:srgbClr val="7F7F7F"/>
                </a:solidFill>
              </a:rPr>
              <a:t>Coordinate core and prefetcher throttling decisions</a:t>
            </a:r>
            <a:endParaRPr lang="en-US" sz="3400" i="1" dirty="0" smtClean="0">
              <a:solidFill>
                <a:srgbClr val="7F7F7F"/>
              </a:solidFill>
            </a:endParaRPr>
          </a:p>
          <a:p>
            <a:pPr lvl="1">
              <a:buNone/>
            </a:pPr>
            <a:endParaRPr lang="en-US" sz="3000" dirty="0" smtClean="0">
              <a:solidFill>
                <a:srgbClr val="7F7F7F"/>
              </a:solidFill>
            </a:endParaRPr>
          </a:p>
          <a:p>
            <a:pPr lvl="1"/>
            <a:r>
              <a:rPr lang="en-US" sz="3400" dirty="0" smtClean="0">
                <a:solidFill>
                  <a:srgbClr val="7F7F7F"/>
                </a:solidFill>
              </a:rPr>
              <a:t>Demand boosting for memory non-intensive applications</a:t>
            </a:r>
          </a:p>
          <a:p>
            <a:pPr lvl="1"/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Box 114"/>
          <p:cNvSpPr txBox="1"/>
          <p:nvPr/>
        </p:nvSpPr>
        <p:spPr>
          <a:xfrm>
            <a:off x="4495800" y="3962400"/>
            <a:ext cx="880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Batch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562" y="433388"/>
            <a:ext cx="12187237" cy="1192212"/>
          </a:xfrm>
        </p:spPr>
        <p:txBody>
          <a:bodyPr/>
          <a:lstStyle/>
          <a:p>
            <a:r>
              <a:rPr lang="en-US" sz="5200" dirty="0" smtClean="0">
                <a:ea typeface="ヒラギノ角ゴ ProN W3"/>
                <a:cs typeface="ヒラギノ角ゴ ProN W3"/>
                <a:sym typeface="Verdana" charset="0"/>
              </a:rPr>
              <a:t>Prefetch-aware PARBS (P-PARBS)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18313-145E-6247-BCE4-8AD4FF916AE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7" name="Rounded Rectangle 56"/>
          <p:cNvSpPr/>
          <p:nvPr/>
        </p:nvSpPr>
        <p:spPr bwMode="auto">
          <a:xfrm>
            <a:off x="1498600" y="2413000"/>
            <a:ext cx="3073400" cy="2044700"/>
          </a:xfrm>
          <a:prstGeom prst="roundRect">
            <a:avLst/>
          </a:prstGeom>
          <a:solidFill>
            <a:srgbClr val="FFFFFF">
              <a:alpha val="0"/>
            </a:srgbClr>
          </a:solidFill>
          <a:ln w="254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397000" y="4540250"/>
            <a:ext cx="1473200" cy="6731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Bank 1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238500" y="4540250"/>
            <a:ext cx="1473200" cy="6731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Bank 2</a:t>
            </a:r>
          </a:p>
        </p:txBody>
      </p:sp>
      <p:cxnSp>
        <p:nvCxnSpPr>
          <p:cNvPr id="60" name="Straight Arrow Connector 59"/>
          <p:cNvCxnSpPr>
            <a:cxnSpLocks noChangeShapeType="1"/>
          </p:cNvCxnSpPr>
          <p:nvPr/>
        </p:nvCxnSpPr>
        <p:spPr bwMode="auto">
          <a:xfrm rot="5400000">
            <a:off x="82551" y="3473450"/>
            <a:ext cx="1993900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arrow"/>
            <a:tailEnd type="none" w="med" len="med"/>
          </a:ln>
        </p:spPr>
      </p:cxn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1879600" y="39624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P1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841500" y="35306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1841500" y="31496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871136" y="27559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P2</a:t>
            </a:r>
            <a:endParaRPr kumimoji="0" lang="en-US" sz="2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746500" y="39878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P1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746500" y="35433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P1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708400" y="31750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D2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708400" y="27940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D2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763436" y="23749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P2</a:t>
            </a:r>
            <a:endParaRPr kumimoji="0" lang="en-US" sz="2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95300" y="2511848"/>
            <a:ext cx="569387" cy="195300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Service Order</a:t>
            </a:r>
          </a:p>
        </p:txBody>
      </p:sp>
      <p:cxnSp>
        <p:nvCxnSpPr>
          <p:cNvPr id="71" name="Straight Connector 70"/>
          <p:cNvCxnSpPr>
            <a:cxnSpLocks noChangeShapeType="1"/>
          </p:cNvCxnSpPr>
          <p:nvPr/>
        </p:nvCxnSpPr>
        <p:spPr bwMode="auto">
          <a:xfrm>
            <a:off x="5437188" y="2811463"/>
            <a:ext cx="939800" cy="12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5322888" y="2341563"/>
            <a:ext cx="10826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DRAM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348288" y="27606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Bank 1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348288" y="32178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Bank 2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297489" y="38655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Core 1</a:t>
            </a:r>
            <a:endParaRPr kumimoji="0" lang="en-US" sz="2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5297489" y="43989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Core 2</a:t>
            </a:r>
            <a:endParaRPr kumimoji="0" lang="en-US" sz="2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77" name="Straight Connector 76"/>
          <p:cNvCxnSpPr>
            <a:cxnSpLocks noChangeShapeType="1"/>
          </p:cNvCxnSpPr>
          <p:nvPr/>
        </p:nvCxnSpPr>
        <p:spPr bwMode="auto">
          <a:xfrm rot="5400000">
            <a:off x="5911850" y="3287713"/>
            <a:ext cx="95408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8" name="Straight Connector 77"/>
          <p:cNvCxnSpPr>
            <a:cxnSpLocks noChangeShapeType="1"/>
          </p:cNvCxnSpPr>
          <p:nvPr/>
        </p:nvCxnSpPr>
        <p:spPr bwMode="auto">
          <a:xfrm rot="5400000">
            <a:off x="6185694" y="41203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9" name="Straight Connector 78"/>
          <p:cNvCxnSpPr>
            <a:cxnSpLocks noChangeShapeType="1"/>
          </p:cNvCxnSpPr>
          <p:nvPr/>
        </p:nvCxnSpPr>
        <p:spPr bwMode="auto">
          <a:xfrm rot="5400000">
            <a:off x="6185694" y="46791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80" name="Rounded Rectangle 79"/>
          <p:cNvSpPr/>
          <p:nvPr/>
        </p:nvSpPr>
        <p:spPr bwMode="auto">
          <a:xfrm>
            <a:off x="6389688" y="2849563"/>
            <a:ext cx="1079500" cy="381000"/>
          </a:xfrm>
          <a:prstGeom prst="roundRect">
            <a:avLst/>
          </a:prstGeom>
          <a:solidFill>
            <a:srgbClr val="FF4438"/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P1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7481888" y="2849563"/>
            <a:ext cx="1079500" cy="381000"/>
          </a:xfrm>
          <a:prstGeom prst="roundRect">
            <a:avLst/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D1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8574088" y="2849563"/>
            <a:ext cx="1079500" cy="381000"/>
          </a:xfrm>
          <a:prstGeom prst="roundRect">
            <a:avLst/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D2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83" name="Rounded Rectangle 82"/>
          <p:cNvSpPr/>
          <p:nvPr/>
        </p:nvSpPr>
        <p:spPr bwMode="auto">
          <a:xfrm>
            <a:off x="9666288" y="2849563"/>
            <a:ext cx="1079500" cy="381000"/>
          </a:xfrm>
          <a:prstGeom prst="roundRect">
            <a:avLst/>
          </a:prstGeom>
          <a:solidFill>
            <a:srgbClr val="00BC00"/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P2 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6402388" y="3306763"/>
            <a:ext cx="1079500" cy="381000"/>
          </a:xfrm>
          <a:prstGeom prst="roundRect">
            <a:avLst/>
          </a:prstGeom>
          <a:solidFill>
            <a:srgbClr val="FF4438"/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P1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7494588" y="3306763"/>
            <a:ext cx="1079500" cy="381000"/>
          </a:xfrm>
          <a:prstGeom prst="roundRect">
            <a:avLst/>
          </a:prstGeom>
          <a:solidFill>
            <a:srgbClr val="FF4438"/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P1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8574088" y="3306763"/>
            <a:ext cx="1079500" cy="381000"/>
          </a:xfrm>
          <a:prstGeom prst="roundRect">
            <a:avLst/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D2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87" name="Rounded Rectangle 86"/>
          <p:cNvSpPr/>
          <p:nvPr/>
        </p:nvSpPr>
        <p:spPr bwMode="auto">
          <a:xfrm>
            <a:off x="9666288" y="3306763"/>
            <a:ext cx="1079500" cy="381000"/>
          </a:xfrm>
          <a:prstGeom prst="roundRect">
            <a:avLst/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D2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10758488" y="3306763"/>
            <a:ext cx="1079500" cy="381000"/>
          </a:xfrm>
          <a:prstGeom prst="roundRect">
            <a:avLst/>
          </a:prstGeom>
          <a:solidFill>
            <a:srgbClr val="00BC00"/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P2 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cxnSp>
        <p:nvCxnSpPr>
          <p:cNvPr id="89" name="Straight Connector 88"/>
          <p:cNvCxnSpPr>
            <a:cxnSpLocks noChangeShapeType="1"/>
          </p:cNvCxnSpPr>
          <p:nvPr/>
        </p:nvCxnSpPr>
        <p:spPr bwMode="auto">
          <a:xfrm rot="5400000">
            <a:off x="7772401" y="3568700"/>
            <a:ext cx="16002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90" name="Straight Connector 89"/>
          <p:cNvCxnSpPr>
            <a:cxnSpLocks noChangeShapeType="1"/>
          </p:cNvCxnSpPr>
          <p:nvPr/>
        </p:nvCxnSpPr>
        <p:spPr bwMode="auto">
          <a:xfrm>
            <a:off x="6381750" y="4117975"/>
            <a:ext cx="2190750" cy="9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91" name="Rounded Rectangle 90"/>
          <p:cNvSpPr/>
          <p:nvPr/>
        </p:nvSpPr>
        <p:spPr bwMode="auto">
          <a:xfrm>
            <a:off x="8572499" y="3928533"/>
            <a:ext cx="1206501" cy="423334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Compute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cxnSp>
        <p:nvCxnSpPr>
          <p:cNvPr id="92" name="Straight Connector 91"/>
          <p:cNvCxnSpPr>
            <a:cxnSpLocks noChangeShapeType="1"/>
          </p:cNvCxnSpPr>
          <p:nvPr/>
        </p:nvCxnSpPr>
        <p:spPr bwMode="auto">
          <a:xfrm rot="5400000">
            <a:off x="9956801" y="4075112"/>
            <a:ext cx="16002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93" name="Straight Connector 92"/>
          <p:cNvCxnSpPr>
            <a:cxnSpLocks noChangeShapeType="1"/>
          </p:cNvCxnSpPr>
          <p:nvPr/>
        </p:nvCxnSpPr>
        <p:spPr bwMode="auto">
          <a:xfrm>
            <a:off x="6388100" y="4676775"/>
            <a:ext cx="4368800" cy="22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94" name="Rounded Rectangle 93"/>
          <p:cNvSpPr/>
          <p:nvPr/>
        </p:nvSpPr>
        <p:spPr bwMode="auto">
          <a:xfrm>
            <a:off x="10756901" y="4466168"/>
            <a:ext cx="1207008" cy="427566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Compute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cxnSp>
        <p:nvCxnSpPr>
          <p:cNvPr id="95" name="Straight Arrow Connector 94"/>
          <p:cNvCxnSpPr>
            <a:cxnSpLocks noChangeShapeType="1"/>
          </p:cNvCxnSpPr>
          <p:nvPr/>
        </p:nvCxnSpPr>
        <p:spPr bwMode="auto">
          <a:xfrm rot="16200000" flipV="1">
            <a:off x="11686913" y="5133180"/>
            <a:ext cx="566738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96" name="Straight Arrow Connector 95"/>
          <p:cNvCxnSpPr>
            <a:cxnSpLocks noChangeShapeType="1"/>
          </p:cNvCxnSpPr>
          <p:nvPr/>
        </p:nvCxnSpPr>
        <p:spPr bwMode="auto">
          <a:xfrm rot="5400000" flipH="1" flipV="1">
            <a:off x="12171364" y="5159904"/>
            <a:ext cx="584198" cy="106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11061702" y="5130270"/>
            <a:ext cx="843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Hit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P2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11819467" y="5427134"/>
            <a:ext cx="843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Hit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P2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99" name="Straight Connector 98"/>
          <p:cNvCxnSpPr>
            <a:cxnSpLocks noChangeShapeType="1"/>
          </p:cNvCxnSpPr>
          <p:nvPr/>
        </p:nvCxnSpPr>
        <p:spPr bwMode="auto">
          <a:xfrm rot="16200000" flipV="1">
            <a:off x="8385708" y="4220108"/>
            <a:ext cx="370940" cy="28044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sp>
        <p:nvSpPr>
          <p:cNvPr id="103" name="Rounded Rectangle 102"/>
          <p:cNvSpPr/>
          <p:nvPr/>
        </p:nvSpPr>
        <p:spPr bwMode="auto">
          <a:xfrm>
            <a:off x="7837487" y="1947332"/>
            <a:ext cx="2521479" cy="304801"/>
          </a:xfrm>
          <a:prstGeom prst="roundRect">
            <a:avLst/>
          </a:prstGeom>
          <a:solidFill>
            <a:srgbClr val="00BC00"/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Accurate Prefetch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7829020" y="2324630"/>
            <a:ext cx="2546879" cy="333903"/>
          </a:xfrm>
          <a:prstGeom prst="roundRect">
            <a:avLst/>
          </a:prstGeom>
          <a:solidFill>
            <a:srgbClr val="FF4438"/>
          </a:soli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Inaccurate Prefetch</a:t>
            </a:r>
            <a:endParaRPr kumimoji="0" lang="en-US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040033" y="3742267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Stall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6" name="Rounded Rectangle 105"/>
          <p:cNvSpPr/>
          <p:nvPr/>
        </p:nvSpPr>
        <p:spPr bwMode="auto">
          <a:xfrm>
            <a:off x="11967634" y="4466170"/>
            <a:ext cx="482600" cy="427566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107" name="Rounded Rectangle 106"/>
          <p:cNvSpPr/>
          <p:nvPr/>
        </p:nvSpPr>
        <p:spPr bwMode="auto">
          <a:xfrm>
            <a:off x="12458705" y="4466168"/>
            <a:ext cx="465666" cy="427566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charset="0"/>
                <a:ea typeface="ヒラギノ角ゴ ProN W3"/>
                <a:cs typeface="ヒラギノ角ゴ ProN W3"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/>
              <a:cs typeface="ヒラギノ角ゴ ProN W3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023100" y="4301064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Stall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1219200" y="1811867"/>
            <a:ext cx="49545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Policy (a) Mark Prefetches in PAR-BS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641350" y="1918086"/>
            <a:ext cx="12363450" cy="383540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6" name="Freeform 55"/>
          <p:cNvSpPr/>
          <p:nvPr/>
        </p:nvSpPr>
        <p:spPr bwMode="auto">
          <a:xfrm>
            <a:off x="6061944" y="2546439"/>
            <a:ext cx="2780386" cy="1478474"/>
          </a:xfrm>
          <a:custGeom>
            <a:avLst/>
            <a:gdLst>
              <a:gd name="connsiteX0" fmla="*/ 314276 w 2780386"/>
              <a:gd name="connsiteY0" fmla="*/ 186012 h 1478474"/>
              <a:gd name="connsiteX1" fmla="*/ 1449520 w 2780386"/>
              <a:gd name="connsiteY1" fmla="*/ 166770 h 1478474"/>
              <a:gd name="connsiteX2" fmla="*/ 1488003 w 2780386"/>
              <a:gd name="connsiteY2" fmla="*/ 724805 h 1478474"/>
              <a:gd name="connsiteX3" fmla="*/ 2450074 w 2780386"/>
              <a:gd name="connsiteY3" fmla="*/ 724805 h 1478474"/>
              <a:gd name="connsiteX4" fmla="*/ 2430833 w 2780386"/>
              <a:gd name="connsiteY4" fmla="*/ 1340569 h 1478474"/>
              <a:gd name="connsiteX5" fmla="*/ 352759 w 2780386"/>
              <a:gd name="connsiteY5" fmla="*/ 1282841 h 1478474"/>
              <a:gd name="connsiteX6" fmla="*/ 314276 w 2780386"/>
              <a:gd name="connsiteY6" fmla="*/ 186012 h 147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0386" h="1478474">
                <a:moveTo>
                  <a:pt x="314276" y="186012"/>
                </a:moveTo>
                <a:cubicBezTo>
                  <a:pt x="497070" y="0"/>
                  <a:pt x="1253899" y="76971"/>
                  <a:pt x="1449520" y="166770"/>
                </a:cubicBezTo>
                <a:cubicBezTo>
                  <a:pt x="1645141" y="256569"/>
                  <a:pt x="1321244" y="631799"/>
                  <a:pt x="1488003" y="724805"/>
                </a:cubicBezTo>
                <a:cubicBezTo>
                  <a:pt x="1654762" y="817811"/>
                  <a:pt x="2292936" y="622178"/>
                  <a:pt x="2450074" y="724805"/>
                </a:cubicBezTo>
                <a:cubicBezTo>
                  <a:pt x="2607212" y="827432"/>
                  <a:pt x="2780386" y="1247563"/>
                  <a:pt x="2430833" y="1340569"/>
                </a:cubicBezTo>
                <a:cubicBezTo>
                  <a:pt x="2081281" y="1433575"/>
                  <a:pt x="705518" y="1478474"/>
                  <a:pt x="352759" y="1282841"/>
                </a:cubicBezTo>
                <a:cubicBezTo>
                  <a:pt x="0" y="1087208"/>
                  <a:pt x="131483" y="372024"/>
                  <a:pt x="314276" y="186012"/>
                </a:cubicBezTo>
                <a:close/>
              </a:path>
            </a:pathLst>
          </a:custGeom>
          <a:noFill/>
          <a:ln w="476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5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4343400" y="4038600"/>
            <a:ext cx="880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Batch</a:t>
            </a:r>
            <a:endParaRPr lang="en-US" sz="2400" dirty="0"/>
          </a:p>
        </p:txBody>
      </p:sp>
      <p:cxnSp>
        <p:nvCxnSpPr>
          <p:cNvPr id="101" name="Straight Connector 100"/>
          <p:cNvCxnSpPr>
            <a:cxnSpLocks noChangeShapeType="1"/>
          </p:cNvCxnSpPr>
          <p:nvPr/>
        </p:nvCxnSpPr>
        <p:spPr bwMode="auto">
          <a:xfrm rot="5400000">
            <a:off x="7455694" y="3758406"/>
            <a:ext cx="2159000" cy="1588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14" name="Straight Connector 113"/>
          <p:cNvCxnSpPr>
            <a:cxnSpLocks noChangeShapeType="1"/>
          </p:cNvCxnSpPr>
          <p:nvPr/>
        </p:nvCxnSpPr>
        <p:spPr bwMode="auto">
          <a:xfrm rot="5400000">
            <a:off x="7419242" y="7327370"/>
            <a:ext cx="2186367" cy="15428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sp>
        <p:nvSpPr>
          <p:cNvPr id="26" name="Rounded Rectangle 25"/>
          <p:cNvSpPr/>
          <p:nvPr/>
        </p:nvSpPr>
        <p:spPr bwMode="auto">
          <a:xfrm>
            <a:off x="1333500" y="3594100"/>
            <a:ext cx="3073400" cy="838200"/>
          </a:xfrm>
          <a:prstGeom prst="roundRect">
            <a:avLst/>
          </a:prstGeom>
          <a:solidFill>
            <a:schemeClr val="lt1">
              <a:alpha val="0"/>
            </a:schemeClr>
          </a:solidFill>
          <a:ln w="254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29029" name="Title 1"/>
          <p:cNvSpPr>
            <a:spLocks noGrp="1"/>
          </p:cNvSpPr>
          <p:nvPr>
            <p:ph type="title"/>
          </p:nvPr>
        </p:nvSpPr>
        <p:spPr>
          <a:xfrm>
            <a:off x="815975" y="0"/>
            <a:ext cx="12188825" cy="1625600"/>
          </a:xfrm>
        </p:spPr>
        <p:txBody>
          <a:bodyPr/>
          <a:lstStyle/>
          <a:p>
            <a:r>
              <a:rPr lang="en-US" sz="5200" dirty="0" smtClean="0"/>
              <a:t>Prefetch-aware PARBS (P-PARBS)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607800" y="9169400"/>
            <a:ext cx="371475" cy="342900"/>
          </a:xfrm>
        </p:spPr>
        <p:txBody>
          <a:bodyPr/>
          <a:lstStyle/>
          <a:p>
            <a:pPr>
              <a:defRPr/>
            </a:pPr>
            <a:fld id="{D93D83C3-D016-3045-A62F-AA451AECCB2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82700" y="4527550"/>
            <a:ext cx="1473200" cy="673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500" dirty="0">
                <a:solidFill>
                  <a:srgbClr val="000000"/>
                </a:solidFill>
                <a:latin typeface="Gill Sans" charset="0"/>
              </a:rPr>
              <a:t>Bank 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124200" y="4527550"/>
            <a:ext cx="1473200" cy="673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500" dirty="0">
                <a:solidFill>
                  <a:srgbClr val="000000"/>
                </a:solidFill>
                <a:latin typeface="Gill Sans" charset="0"/>
              </a:rPr>
              <a:t>Bank 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39800" y="1875367"/>
            <a:ext cx="58086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Policy (</a:t>
            </a:r>
            <a:r>
              <a:rPr lang="en-US" sz="2500" dirty="0" err="1"/>
              <a:t>b</a:t>
            </a:r>
            <a:r>
              <a:rPr lang="en-US" sz="2500" dirty="0"/>
              <a:t>) Don’t Mark Prefetches in PAR-BS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5400000">
            <a:off x="69851" y="3511550"/>
            <a:ext cx="1993900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arrow"/>
            <a:tailEnd type="none" w="med" len="med"/>
          </a:ln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714500" y="30988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676400" y="39624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676400" y="35687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706035" y="27305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568700" y="31115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P1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581400" y="27559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P1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543300" y="35687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D2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581402" y="23495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80" name="TextBox 79"/>
          <p:cNvSpPr txBox="1"/>
          <p:nvPr/>
        </p:nvSpPr>
        <p:spPr>
          <a:xfrm>
            <a:off x="482600" y="2562648"/>
            <a:ext cx="569387" cy="195300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2500" dirty="0"/>
              <a:t>Service Order</a:t>
            </a:r>
          </a:p>
        </p:txBody>
      </p:sp>
      <p:cxnSp>
        <p:nvCxnSpPr>
          <p:cNvPr id="81" name="Straight Connector 80"/>
          <p:cNvCxnSpPr>
            <a:cxnSpLocks noChangeShapeType="1"/>
          </p:cNvCxnSpPr>
          <p:nvPr/>
        </p:nvCxnSpPr>
        <p:spPr bwMode="auto">
          <a:xfrm>
            <a:off x="5386388" y="2773363"/>
            <a:ext cx="939800" cy="12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5297488" y="27225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Bank 1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5297488" y="31797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Bank 2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5263622" y="38274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Core 1</a:t>
            </a:r>
            <a:endParaRPr lang="en-US" sz="2500" dirty="0"/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5246689" y="43608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Core 2</a:t>
            </a:r>
            <a:endParaRPr lang="en-US" sz="2500" dirty="0"/>
          </a:p>
        </p:txBody>
      </p:sp>
      <p:cxnSp>
        <p:nvCxnSpPr>
          <p:cNvPr id="86" name="Straight Connector 85"/>
          <p:cNvCxnSpPr>
            <a:cxnSpLocks noChangeShapeType="1"/>
          </p:cNvCxnSpPr>
          <p:nvPr/>
        </p:nvCxnSpPr>
        <p:spPr bwMode="auto">
          <a:xfrm rot="5400000">
            <a:off x="5861050" y="3249613"/>
            <a:ext cx="95408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87" name="Straight Connector 86"/>
          <p:cNvCxnSpPr>
            <a:cxnSpLocks noChangeShapeType="1"/>
          </p:cNvCxnSpPr>
          <p:nvPr/>
        </p:nvCxnSpPr>
        <p:spPr bwMode="auto">
          <a:xfrm rot="5400000">
            <a:off x="6134894" y="40822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88" name="Straight Connector 87"/>
          <p:cNvCxnSpPr>
            <a:cxnSpLocks noChangeShapeType="1"/>
          </p:cNvCxnSpPr>
          <p:nvPr/>
        </p:nvCxnSpPr>
        <p:spPr bwMode="auto">
          <a:xfrm rot="5400000">
            <a:off x="6134894" y="46410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89" name="Rounded Rectangle 88"/>
          <p:cNvSpPr/>
          <p:nvPr/>
        </p:nvSpPr>
        <p:spPr bwMode="auto">
          <a:xfrm>
            <a:off x="8535988" y="27987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6350000" y="2798763"/>
            <a:ext cx="1079500" cy="381000"/>
          </a:xfrm>
          <a:prstGeom prst="roundRect">
            <a:avLst/>
          </a:prstGeom>
          <a:solidFill>
            <a:srgbClr val="A3A3E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443788" y="2798763"/>
            <a:ext cx="1079500" cy="381000"/>
          </a:xfrm>
          <a:prstGeom prst="roundRect">
            <a:avLst/>
          </a:prstGeom>
          <a:solidFill>
            <a:srgbClr val="A3A3E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9615488" y="2798763"/>
            <a:ext cx="1079500" cy="381000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8523288" y="32686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9602788" y="32686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6337300" y="3268663"/>
            <a:ext cx="1079500" cy="381000"/>
          </a:xfrm>
          <a:prstGeom prst="roundRect">
            <a:avLst/>
          </a:prstGeom>
          <a:solidFill>
            <a:srgbClr val="A3A3E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7431088" y="3268663"/>
            <a:ext cx="1079500" cy="381000"/>
          </a:xfrm>
          <a:prstGeom prst="roundRect">
            <a:avLst/>
          </a:prstGeom>
          <a:solidFill>
            <a:srgbClr val="A3A3E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10694988" y="3268663"/>
            <a:ext cx="1079500" cy="381000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98" name="Straight Connector 97"/>
          <p:cNvCxnSpPr>
            <a:cxnSpLocks noChangeShapeType="1"/>
          </p:cNvCxnSpPr>
          <p:nvPr/>
        </p:nvCxnSpPr>
        <p:spPr bwMode="auto">
          <a:xfrm rot="5400000">
            <a:off x="6629401" y="3492500"/>
            <a:ext cx="16002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99" name="Straight Connector 98"/>
          <p:cNvCxnSpPr>
            <a:cxnSpLocks noChangeShapeType="1"/>
          </p:cNvCxnSpPr>
          <p:nvPr/>
        </p:nvCxnSpPr>
        <p:spPr bwMode="auto">
          <a:xfrm flipV="1">
            <a:off x="6330950" y="4076700"/>
            <a:ext cx="1111250" cy="3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00" name="Rounded Rectangle 99"/>
          <p:cNvSpPr/>
          <p:nvPr/>
        </p:nvSpPr>
        <p:spPr bwMode="auto">
          <a:xfrm>
            <a:off x="7442201" y="3843869"/>
            <a:ext cx="1207008" cy="4445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Compute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102" name="Straight Connector 101"/>
          <p:cNvCxnSpPr>
            <a:cxnSpLocks noChangeShapeType="1"/>
          </p:cNvCxnSpPr>
          <p:nvPr/>
        </p:nvCxnSpPr>
        <p:spPr bwMode="auto">
          <a:xfrm>
            <a:off x="6337300" y="4638675"/>
            <a:ext cx="2184400" cy="9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03" name="Rounded Rectangle 102"/>
          <p:cNvSpPr/>
          <p:nvPr/>
        </p:nvSpPr>
        <p:spPr bwMode="auto">
          <a:xfrm>
            <a:off x="8534400" y="4440769"/>
            <a:ext cx="1207008" cy="4297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Compute</a:t>
            </a:r>
          </a:p>
        </p:txBody>
      </p:sp>
      <p:cxnSp>
        <p:nvCxnSpPr>
          <p:cNvPr id="106" name="Straight Arrow Connector 105"/>
          <p:cNvCxnSpPr>
            <a:cxnSpLocks noChangeShapeType="1"/>
          </p:cNvCxnSpPr>
          <p:nvPr/>
        </p:nvCxnSpPr>
        <p:spPr bwMode="auto">
          <a:xfrm rot="16200000" flipV="1">
            <a:off x="9460179" y="5065977"/>
            <a:ext cx="566737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07" name="Straight Arrow Connector 106"/>
          <p:cNvCxnSpPr>
            <a:cxnSpLocks noChangeShapeType="1"/>
          </p:cNvCxnSpPr>
          <p:nvPr/>
        </p:nvCxnSpPr>
        <p:spPr bwMode="auto">
          <a:xfrm rot="16200000" flipV="1">
            <a:off x="10581741" y="5158841"/>
            <a:ext cx="728134" cy="3184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8716435" y="5046133"/>
            <a:ext cx="6385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Miss </a:t>
            </a:r>
            <a:endParaRPr lang="en-US" sz="2000" dirty="0"/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9918690" y="5405966"/>
            <a:ext cx="6385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Miss</a:t>
            </a:r>
            <a:endParaRPr lang="en-US" sz="2000" dirty="0"/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3543300" y="3975100"/>
            <a:ext cx="58541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D2</a:t>
            </a:r>
            <a:endParaRPr lang="en-US" sz="2500" dirty="0"/>
          </a:p>
        </p:txBody>
      </p:sp>
      <p:cxnSp>
        <p:nvCxnSpPr>
          <p:cNvPr id="130" name="Straight Connector 129"/>
          <p:cNvCxnSpPr>
            <a:cxnSpLocks noChangeShapeType="1"/>
          </p:cNvCxnSpPr>
          <p:nvPr/>
        </p:nvCxnSpPr>
        <p:spPr bwMode="auto">
          <a:xfrm rot="16200000" flipV="1">
            <a:off x="10287002" y="6413499"/>
            <a:ext cx="3860800" cy="2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32" name="Straight Arrow Connector 131"/>
          <p:cNvCxnSpPr>
            <a:cxnSpLocks noChangeShapeType="1"/>
            <a:stCxn id="200" idx="3"/>
          </p:cNvCxnSpPr>
          <p:nvPr/>
        </p:nvCxnSpPr>
        <p:spPr bwMode="auto">
          <a:xfrm>
            <a:off x="10676471" y="8185151"/>
            <a:ext cx="1528229" cy="6349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10960100" y="7366000"/>
            <a:ext cx="103970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>
                <a:solidFill>
                  <a:srgbClr val="FF0000"/>
                </a:solidFill>
              </a:rPr>
              <a:t>Saved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500" dirty="0" smtClean="0">
                <a:solidFill>
                  <a:srgbClr val="FF0000"/>
                </a:solidFill>
              </a:rPr>
              <a:t>Cycles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675966" y="4220632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43" name="TextBox 142"/>
          <p:cNvSpPr txBox="1"/>
          <p:nvPr/>
        </p:nvSpPr>
        <p:spPr>
          <a:xfrm>
            <a:off x="6523566" y="3661830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44" name="Rounded Rectangle 143"/>
          <p:cNvSpPr/>
          <p:nvPr/>
        </p:nvSpPr>
        <p:spPr bwMode="auto">
          <a:xfrm>
            <a:off x="10447873" y="4440769"/>
            <a:ext cx="484631" cy="4297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11717869" y="4457702"/>
            <a:ext cx="484631" cy="4297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147" name="Straight Connector 146"/>
          <p:cNvCxnSpPr>
            <a:stCxn id="103" idx="3"/>
          </p:cNvCxnSpPr>
          <p:nvPr/>
        </p:nvCxnSpPr>
        <p:spPr bwMode="auto">
          <a:xfrm>
            <a:off x="9741408" y="4655653"/>
            <a:ext cx="706459" cy="5247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9707034" y="4271417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cxnSp>
        <p:nvCxnSpPr>
          <p:cNvPr id="151" name="Straight Connector 150"/>
          <p:cNvCxnSpPr>
            <a:stCxn id="144" idx="3"/>
          </p:cNvCxnSpPr>
          <p:nvPr/>
        </p:nvCxnSpPr>
        <p:spPr bwMode="auto">
          <a:xfrm>
            <a:off x="10932504" y="4655653"/>
            <a:ext cx="789596" cy="5247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10943146" y="4271420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48" name="Rounded Rectangle 147"/>
          <p:cNvSpPr/>
          <p:nvPr/>
        </p:nvSpPr>
        <p:spPr bwMode="auto">
          <a:xfrm>
            <a:off x="1346200" y="6642100"/>
            <a:ext cx="3073400" cy="1308100"/>
          </a:xfrm>
          <a:prstGeom prst="roundRect">
            <a:avLst/>
          </a:prstGeom>
          <a:solidFill>
            <a:schemeClr val="lt1">
              <a:alpha val="0"/>
            </a:schemeClr>
          </a:solidFill>
          <a:ln w="254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1244600" y="8032750"/>
            <a:ext cx="1473200" cy="673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500" dirty="0">
                <a:solidFill>
                  <a:srgbClr val="000000"/>
                </a:solidFill>
                <a:latin typeface="Gill Sans" charset="0"/>
              </a:rPr>
              <a:t>Bank 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3086100" y="8032750"/>
            <a:ext cx="1473200" cy="673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500" dirty="0">
                <a:solidFill>
                  <a:srgbClr val="000000"/>
                </a:solidFill>
                <a:latin typeface="Gill Sans" charset="0"/>
              </a:rPr>
              <a:t>Bank 2</a:t>
            </a:r>
          </a:p>
        </p:txBody>
      </p:sp>
      <p:cxnSp>
        <p:nvCxnSpPr>
          <p:cNvPr id="157" name="Straight Arrow Connector 156"/>
          <p:cNvCxnSpPr>
            <a:cxnSpLocks noChangeShapeType="1"/>
          </p:cNvCxnSpPr>
          <p:nvPr/>
        </p:nvCxnSpPr>
        <p:spPr bwMode="auto">
          <a:xfrm rot="5400000">
            <a:off x="-69849" y="6965950"/>
            <a:ext cx="1993900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arrow"/>
            <a:tailEnd type="none" w="med" len="med"/>
          </a:ln>
        </p:spPr>
      </p:cxnSp>
      <p:sp>
        <p:nvSpPr>
          <p:cNvPr id="158" name="TextBox 157"/>
          <p:cNvSpPr txBox="1">
            <a:spLocks noChangeArrowheads="1"/>
          </p:cNvSpPr>
          <p:nvPr/>
        </p:nvSpPr>
        <p:spPr bwMode="auto">
          <a:xfrm>
            <a:off x="1066800" y="5304367"/>
            <a:ext cx="505128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Our Policy: Mark Accurate Prefetches</a:t>
            </a:r>
            <a:endParaRPr lang="en-US" sz="2500" dirty="0"/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1701800" y="61849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P1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1689100" y="74549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D1</a:t>
            </a:r>
          </a:p>
        </p:txBody>
      </p:sp>
      <p:sp>
        <p:nvSpPr>
          <p:cNvPr id="161" name="TextBox 160"/>
          <p:cNvSpPr txBox="1">
            <a:spLocks noChangeArrowheads="1"/>
          </p:cNvSpPr>
          <p:nvPr/>
        </p:nvSpPr>
        <p:spPr bwMode="auto">
          <a:xfrm>
            <a:off x="1676400" y="70866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D2</a:t>
            </a:r>
          </a:p>
        </p:txBody>
      </p:sp>
      <p:sp>
        <p:nvSpPr>
          <p:cNvPr id="162" name="TextBox 161"/>
          <p:cNvSpPr txBox="1">
            <a:spLocks noChangeArrowheads="1"/>
          </p:cNvSpPr>
          <p:nvPr/>
        </p:nvSpPr>
        <p:spPr bwMode="auto">
          <a:xfrm>
            <a:off x="1693336" y="66548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3594100" y="61849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P1</a:t>
            </a:r>
          </a:p>
        </p:txBody>
      </p:sp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3594100" y="5816600"/>
            <a:ext cx="508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P1</a:t>
            </a:r>
          </a:p>
        </p:txBody>
      </p:sp>
      <p:sp>
        <p:nvSpPr>
          <p:cNvPr id="165" name="TextBox 164"/>
          <p:cNvSpPr txBox="1">
            <a:spLocks noChangeArrowheads="1"/>
          </p:cNvSpPr>
          <p:nvPr/>
        </p:nvSpPr>
        <p:spPr bwMode="auto">
          <a:xfrm>
            <a:off x="3556000" y="74676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D2</a:t>
            </a:r>
          </a:p>
        </p:txBody>
      </p:sp>
      <p:sp>
        <p:nvSpPr>
          <p:cNvPr id="166" name="TextBox 165"/>
          <p:cNvSpPr txBox="1">
            <a:spLocks noChangeArrowheads="1"/>
          </p:cNvSpPr>
          <p:nvPr/>
        </p:nvSpPr>
        <p:spPr bwMode="auto">
          <a:xfrm>
            <a:off x="3556000" y="7086600"/>
            <a:ext cx="585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D2</a:t>
            </a:r>
          </a:p>
        </p:txBody>
      </p:sp>
      <p:sp>
        <p:nvSpPr>
          <p:cNvPr id="167" name="TextBox 166"/>
          <p:cNvSpPr txBox="1">
            <a:spLocks noChangeArrowheads="1"/>
          </p:cNvSpPr>
          <p:nvPr/>
        </p:nvSpPr>
        <p:spPr bwMode="auto">
          <a:xfrm>
            <a:off x="3560236" y="6680200"/>
            <a:ext cx="50839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P2</a:t>
            </a:r>
            <a:endParaRPr lang="en-US" sz="2500" dirty="0"/>
          </a:p>
        </p:txBody>
      </p:sp>
      <p:sp>
        <p:nvSpPr>
          <p:cNvPr id="168" name="TextBox 167"/>
          <p:cNvSpPr txBox="1"/>
          <p:nvPr/>
        </p:nvSpPr>
        <p:spPr>
          <a:xfrm>
            <a:off x="342900" y="6004348"/>
            <a:ext cx="569387" cy="195300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2500" dirty="0"/>
              <a:t>Service Order</a:t>
            </a:r>
          </a:p>
        </p:txBody>
      </p:sp>
      <p:cxnSp>
        <p:nvCxnSpPr>
          <p:cNvPr id="169" name="Straight Connector 168"/>
          <p:cNvCxnSpPr>
            <a:cxnSpLocks noChangeShapeType="1"/>
          </p:cNvCxnSpPr>
          <p:nvPr/>
        </p:nvCxnSpPr>
        <p:spPr bwMode="auto">
          <a:xfrm>
            <a:off x="5373688" y="6303963"/>
            <a:ext cx="939800" cy="12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70" name="TextBox 169"/>
          <p:cNvSpPr txBox="1">
            <a:spLocks noChangeArrowheads="1"/>
          </p:cNvSpPr>
          <p:nvPr/>
        </p:nvSpPr>
        <p:spPr bwMode="auto">
          <a:xfrm>
            <a:off x="5310188" y="2328863"/>
            <a:ext cx="10826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DRAM</a:t>
            </a:r>
          </a:p>
        </p:txBody>
      </p:sp>
      <p:sp>
        <p:nvSpPr>
          <p:cNvPr id="171" name="TextBox 170"/>
          <p:cNvSpPr txBox="1">
            <a:spLocks noChangeArrowheads="1"/>
          </p:cNvSpPr>
          <p:nvPr/>
        </p:nvSpPr>
        <p:spPr bwMode="auto">
          <a:xfrm>
            <a:off x="5284788" y="62531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Bank 1</a:t>
            </a:r>
          </a:p>
        </p:txBody>
      </p:sp>
      <p:sp>
        <p:nvSpPr>
          <p:cNvPr id="172" name="TextBox 171"/>
          <p:cNvSpPr txBox="1">
            <a:spLocks noChangeArrowheads="1"/>
          </p:cNvSpPr>
          <p:nvPr/>
        </p:nvSpPr>
        <p:spPr bwMode="auto">
          <a:xfrm>
            <a:off x="5284788" y="6710363"/>
            <a:ext cx="1065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/>
              <a:t>Bank 2</a:t>
            </a:r>
          </a:p>
        </p:txBody>
      </p:sp>
      <p:sp>
        <p:nvSpPr>
          <p:cNvPr id="173" name="TextBox 172"/>
          <p:cNvSpPr txBox="1">
            <a:spLocks noChangeArrowheads="1"/>
          </p:cNvSpPr>
          <p:nvPr/>
        </p:nvSpPr>
        <p:spPr bwMode="auto">
          <a:xfrm>
            <a:off x="5233989" y="73580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Core 1</a:t>
            </a:r>
            <a:endParaRPr lang="en-US" sz="2500" dirty="0"/>
          </a:p>
        </p:txBody>
      </p:sp>
      <p:sp>
        <p:nvSpPr>
          <p:cNvPr id="174" name="TextBox 173"/>
          <p:cNvSpPr txBox="1">
            <a:spLocks noChangeArrowheads="1"/>
          </p:cNvSpPr>
          <p:nvPr/>
        </p:nvSpPr>
        <p:spPr bwMode="auto">
          <a:xfrm>
            <a:off x="5233989" y="7891463"/>
            <a:ext cx="111202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 dirty="0" smtClean="0"/>
              <a:t>Core 2</a:t>
            </a:r>
            <a:endParaRPr lang="en-US" sz="2500" dirty="0"/>
          </a:p>
        </p:txBody>
      </p:sp>
      <p:cxnSp>
        <p:nvCxnSpPr>
          <p:cNvPr id="175" name="Straight Connector 174"/>
          <p:cNvCxnSpPr>
            <a:cxnSpLocks noChangeShapeType="1"/>
          </p:cNvCxnSpPr>
          <p:nvPr/>
        </p:nvCxnSpPr>
        <p:spPr bwMode="auto">
          <a:xfrm rot="5400000">
            <a:off x="5848350" y="6780213"/>
            <a:ext cx="95408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76" name="Straight Connector 175"/>
          <p:cNvCxnSpPr>
            <a:cxnSpLocks noChangeShapeType="1"/>
          </p:cNvCxnSpPr>
          <p:nvPr/>
        </p:nvCxnSpPr>
        <p:spPr bwMode="auto">
          <a:xfrm rot="5400000">
            <a:off x="6122194" y="76128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77" name="Straight Connector 176"/>
          <p:cNvCxnSpPr>
            <a:cxnSpLocks noChangeShapeType="1"/>
          </p:cNvCxnSpPr>
          <p:nvPr/>
        </p:nvCxnSpPr>
        <p:spPr bwMode="auto">
          <a:xfrm rot="5400000">
            <a:off x="6122194" y="8171656"/>
            <a:ext cx="3810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78" name="Rounded Rectangle 177"/>
          <p:cNvSpPr/>
          <p:nvPr/>
        </p:nvSpPr>
        <p:spPr bwMode="auto">
          <a:xfrm>
            <a:off x="9590088" y="63420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79" name="Rounded Rectangle 178"/>
          <p:cNvSpPr/>
          <p:nvPr/>
        </p:nvSpPr>
        <p:spPr bwMode="auto">
          <a:xfrm>
            <a:off x="6326188" y="6342063"/>
            <a:ext cx="10795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80" name="Rounded Rectangle 179"/>
          <p:cNvSpPr/>
          <p:nvPr/>
        </p:nvSpPr>
        <p:spPr bwMode="auto">
          <a:xfrm>
            <a:off x="7418388" y="6342063"/>
            <a:ext cx="10795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81" name="Rounded Rectangle 180"/>
          <p:cNvSpPr/>
          <p:nvPr/>
        </p:nvSpPr>
        <p:spPr bwMode="auto">
          <a:xfrm>
            <a:off x="8510588" y="6342063"/>
            <a:ext cx="1079500" cy="381000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82" name="Rounded Rectangle 181"/>
          <p:cNvSpPr/>
          <p:nvPr/>
        </p:nvSpPr>
        <p:spPr bwMode="auto">
          <a:xfrm>
            <a:off x="10693400" y="68373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83" name="Rounded Rectangle 182"/>
          <p:cNvSpPr/>
          <p:nvPr/>
        </p:nvSpPr>
        <p:spPr bwMode="auto">
          <a:xfrm>
            <a:off x="9613900" y="6837363"/>
            <a:ext cx="1079500" cy="381000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P1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6338888" y="6837363"/>
            <a:ext cx="10795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7431088" y="6837363"/>
            <a:ext cx="10795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D2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8523288" y="6837363"/>
            <a:ext cx="1079500" cy="381000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P2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187" name="Straight Connector 186"/>
          <p:cNvCxnSpPr>
            <a:cxnSpLocks noChangeShapeType="1"/>
          </p:cNvCxnSpPr>
          <p:nvPr/>
        </p:nvCxnSpPr>
        <p:spPr bwMode="auto">
          <a:xfrm rot="5400000">
            <a:off x="6604001" y="7061200"/>
            <a:ext cx="1600200" cy="31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88" name="Straight Connector 187"/>
          <p:cNvCxnSpPr>
            <a:cxnSpLocks noChangeShapeType="1"/>
          </p:cNvCxnSpPr>
          <p:nvPr/>
        </p:nvCxnSpPr>
        <p:spPr bwMode="auto">
          <a:xfrm>
            <a:off x="6318250" y="7610475"/>
            <a:ext cx="1073150" cy="9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89" name="Rounded Rectangle 188"/>
          <p:cNvSpPr/>
          <p:nvPr/>
        </p:nvSpPr>
        <p:spPr bwMode="auto">
          <a:xfrm>
            <a:off x="7404099" y="7408333"/>
            <a:ext cx="1207008" cy="42333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Compute</a:t>
            </a:r>
          </a:p>
          <a:p>
            <a:pPr algn="ctr">
              <a:defRPr/>
            </a:pPr>
            <a:endParaRPr lang="en-US" sz="2400" dirty="0">
              <a:solidFill>
                <a:srgbClr val="000000"/>
              </a:solidFill>
              <a:latin typeface="Gill Sans" charset="0"/>
            </a:endParaRPr>
          </a:p>
        </p:txBody>
      </p:sp>
      <p:cxnSp>
        <p:nvCxnSpPr>
          <p:cNvPr id="190" name="Straight Connector 189"/>
          <p:cNvCxnSpPr>
            <a:cxnSpLocks noChangeShapeType="1"/>
          </p:cNvCxnSpPr>
          <p:nvPr/>
        </p:nvCxnSpPr>
        <p:spPr bwMode="auto">
          <a:xfrm>
            <a:off x="6324600" y="8169275"/>
            <a:ext cx="2159000" cy="9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91" name="Rounded Rectangle 190"/>
          <p:cNvSpPr/>
          <p:nvPr/>
        </p:nvSpPr>
        <p:spPr bwMode="auto">
          <a:xfrm>
            <a:off x="8509000" y="7971368"/>
            <a:ext cx="1207008" cy="4275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Compute</a:t>
            </a:r>
          </a:p>
        </p:txBody>
      </p:sp>
      <p:cxnSp>
        <p:nvCxnSpPr>
          <p:cNvPr id="192" name="Straight Arrow Connector 191"/>
          <p:cNvCxnSpPr>
            <a:cxnSpLocks noChangeShapeType="1"/>
          </p:cNvCxnSpPr>
          <p:nvPr/>
        </p:nvCxnSpPr>
        <p:spPr bwMode="auto">
          <a:xfrm rot="16200000" flipV="1">
            <a:off x="9426313" y="8638380"/>
            <a:ext cx="566738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93" name="Straight Arrow Connector 192"/>
          <p:cNvCxnSpPr>
            <a:cxnSpLocks noChangeShapeType="1"/>
          </p:cNvCxnSpPr>
          <p:nvPr/>
        </p:nvCxnSpPr>
        <p:spPr bwMode="auto">
          <a:xfrm rot="5400000" flipH="1" flipV="1">
            <a:off x="9910764" y="8665104"/>
            <a:ext cx="584198" cy="106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94" name="TextBox 193"/>
          <p:cNvSpPr txBox="1">
            <a:spLocks noChangeArrowheads="1"/>
          </p:cNvSpPr>
          <p:nvPr/>
        </p:nvSpPr>
        <p:spPr bwMode="auto">
          <a:xfrm>
            <a:off x="8572502" y="8635470"/>
            <a:ext cx="843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Hit </a:t>
            </a:r>
            <a:r>
              <a:rPr lang="en-US" sz="2000" dirty="0" smtClean="0"/>
              <a:t>P2 </a:t>
            </a:r>
            <a:endParaRPr lang="en-US" sz="2000" dirty="0"/>
          </a:p>
        </p:txBody>
      </p:sp>
      <p:sp>
        <p:nvSpPr>
          <p:cNvPr id="195" name="TextBox 194"/>
          <p:cNvSpPr txBox="1">
            <a:spLocks noChangeArrowheads="1"/>
          </p:cNvSpPr>
          <p:nvPr/>
        </p:nvSpPr>
        <p:spPr bwMode="auto">
          <a:xfrm>
            <a:off x="9812867" y="8983134"/>
            <a:ext cx="843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Hit </a:t>
            </a:r>
            <a:r>
              <a:rPr lang="en-US" sz="2000" dirty="0" smtClean="0"/>
              <a:t>P2 </a:t>
            </a:r>
            <a:endParaRPr lang="en-US" sz="2000" dirty="0"/>
          </a:p>
        </p:txBody>
      </p:sp>
      <p:sp>
        <p:nvSpPr>
          <p:cNvPr id="196" name="Rounded Rectangle 195"/>
          <p:cNvSpPr/>
          <p:nvPr/>
        </p:nvSpPr>
        <p:spPr bwMode="auto">
          <a:xfrm>
            <a:off x="8205787" y="1947332"/>
            <a:ext cx="2521479" cy="304801"/>
          </a:xfrm>
          <a:prstGeom prst="roundRect">
            <a:avLst/>
          </a:prstGeom>
          <a:solidFill>
            <a:srgbClr val="00BC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Accurate Prefetch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97" name="Rounded Rectangle 196"/>
          <p:cNvSpPr/>
          <p:nvPr/>
        </p:nvSpPr>
        <p:spPr bwMode="auto">
          <a:xfrm>
            <a:off x="8184620" y="2311930"/>
            <a:ext cx="2546879" cy="333903"/>
          </a:xfrm>
          <a:prstGeom prst="roundRect">
            <a:avLst/>
          </a:prstGeom>
          <a:solidFill>
            <a:srgbClr val="FF4438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300" dirty="0" smtClean="0">
                <a:solidFill>
                  <a:srgbClr val="000000"/>
                </a:solidFill>
                <a:latin typeface="Gill Sans" charset="0"/>
              </a:rPr>
              <a:t>Inaccurate Prefetch</a:t>
            </a:r>
            <a:endParaRPr lang="en-US" sz="23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6557433" y="7222067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199" name="Rounded Rectangle 198"/>
          <p:cNvSpPr/>
          <p:nvPr/>
        </p:nvSpPr>
        <p:spPr bwMode="auto">
          <a:xfrm>
            <a:off x="9719734" y="7971370"/>
            <a:ext cx="482600" cy="4275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200" name="Rounded Rectangle 199"/>
          <p:cNvSpPr/>
          <p:nvPr/>
        </p:nvSpPr>
        <p:spPr bwMode="auto">
          <a:xfrm>
            <a:off x="10210805" y="7971368"/>
            <a:ext cx="465666" cy="4275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959600" y="7793564"/>
            <a:ext cx="694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Stall</a:t>
            </a:r>
          </a:p>
          <a:p>
            <a:endParaRPr lang="en-US" sz="2400" dirty="0"/>
          </a:p>
        </p:txBody>
      </p:sp>
      <p:sp>
        <p:nvSpPr>
          <p:cNvPr id="206" name="Oval 205"/>
          <p:cNvSpPr/>
          <p:nvPr/>
        </p:nvSpPr>
        <p:spPr bwMode="auto">
          <a:xfrm>
            <a:off x="3276600" y="5181600"/>
            <a:ext cx="2832100" cy="8001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07" name="Oval 206"/>
          <p:cNvSpPr/>
          <p:nvPr/>
        </p:nvSpPr>
        <p:spPr bwMode="auto">
          <a:xfrm>
            <a:off x="1371600" y="6616700"/>
            <a:ext cx="1143000" cy="584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09" name="Oval 208"/>
          <p:cNvSpPr/>
          <p:nvPr/>
        </p:nvSpPr>
        <p:spPr bwMode="auto">
          <a:xfrm>
            <a:off x="3263900" y="6616700"/>
            <a:ext cx="1143000" cy="584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0" name="Oval 209"/>
          <p:cNvSpPr/>
          <p:nvPr/>
        </p:nvSpPr>
        <p:spPr bwMode="auto">
          <a:xfrm>
            <a:off x="8331200" y="8509000"/>
            <a:ext cx="1460500" cy="685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1" name="Oval 210"/>
          <p:cNvSpPr/>
          <p:nvPr/>
        </p:nvSpPr>
        <p:spPr bwMode="auto">
          <a:xfrm>
            <a:off x="8369300" y="4953000"/>
            <a:ext cx="1460500" cy="685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2" name="Oval 211"/>
          <p:cNvSpPr/>
          <p:nvPr/>
        </p:nvSpPr>
        <p:spPr bwMode="auto">
          <a:xfrm>
            <a:off x="9474200" y="5321300"/>
            <a:ext cx="1612900" cy="5715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3" name="Oval 212"/>
          <p:cNvSpPr/>
          <p:nvPr/>
        </p:nvSpPr>
        <p:spPr bwMode="auto">
          <a:xfrm>
            <a:off x="9461500" y="8890000"/>
            <a:ext cx="1612900" cy="5715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368800" y="7513935"/>
            <a:ext cx="880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Batch</a:t>
            </a:r>
            <a:endParaRPr lang="en-US" sz="2400" dirty="0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10042805" y="3547536"/>
            <a:ext cx="280535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500" dirty="0" smtClean="0">
                <a:solidFill>
                  <a:srgbClr val="FF0000"/>
                </a:solidFill>
              </a:rPr>
              <a:t>Accurate Prefetches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</a:rPr>
              <a:t>Too Late</a:t>
            </a:r>
          </a:p>
        </p:txBody>
      </p:sp>
      <p:sp>
        <p:nvSpPr>
          <p:cNvPr id="120" name="Oval 119"/>
          <p:cNvSpPr/>
          <p:nvPr/>
        </p:nvSpPr>
        <p:spPr bwMode="auto">
          <a:xfrm>
            <a:off x="8724900" y="4093632"/>
            <a:ext cx="2781306" cy="1900768"/>
          </a:xfrm>
          <a:prstGeom prst="ellipse">
            <a:avLst/>
          </a:prstGeom>
          <a:solidFill>
            <a:schemeClr val="lt1">
              <a:alpha val="0"/>
            </a:schemeClr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" charset="0"/>
            </a:endParaRPr>
          </a:p>
        </p:txBody>
      </p:sp>
      <p:sp>
        <p:nvSpPr>
          <p:cNvPr id="214" name="Rounded Rectangle 213"/>
          <p:cNvSpPr/>
          <p:nvPr/>
        </p:nvSpPr>
        <p:spPr bwMode="auto">
          <a:xfrm>
            <a:off x="2132068" y="4075159"/>
            <a:ext cx="9042400" cy="2197100"/>
          </a:xfrm>
          <a:prstGeom prst="round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FF00"/>
                </a:solidFill>
              </a:rPr>
              <a:t>Underlying prioritization policies need to distinguish between prefetches based on accuracy</a:t>
            </a:r>
            <a:endParaRPr kumimoji="0" lang="en-US" sz="42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48" grpId="0" animBg="1"/>
      <p:bldP spid="150" grpId="0" animBg="1"/>
      <p:bldP spid="156" grpId="0" animBg="1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71" grpId="0"/>
      <p:bldP spid="172" grpId="0"/>
      <p:bldP spid="173" grpId="0"/>
      <p:bldP spid="174" grpId="0"/>
      <p:bldP spid="178" grpId="0" animBg="1"/>
      <p:bldP spid="179" grpId="0" animBg="1"/>
      <p:bldP spid="180" grpId="0" animBg="1"/>
      <p:bldP spid="181" grpId="0" animBg="1"/>
      <p:bldP spid="182" grpId="0" animBg="1"/>
      <p:bldP spid="186" grpId="0" animBg="1"/>
      <p:bldP spid="189" grpId="0" animBg="1"/>
      <p:bldP spid="194" grpId="0"/>
      <p:bldP spid="195" grpId="0"/>
      <p:bldP spid="198" grpId="0"/>
      <p:bldP spid="199" grpId="0" animBg="1"/>
      <p:bldP spid="200" grpId="0" animBg="1"/>
      <p:bldP spid="201" grpId="0"/>
      <p:bldP spid="206" grpId="0" animBg="1"/>
      <p:bldP spid="206" grpId="1" animBg="1"/>
      <p:bldP spid="207" grpId="0" animBg="1"/>
      <p:bldP spid="207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118" grpId="0"/>
      <p:bldP spid="119" grpId="1"/>
      <p:bldP spid="119" grpId="2"/>
      <p:bldP spid="120" grpId="1" animBg="1"/>
      <p:bldP spid="120" grpId="2" animBg="1"/>
      <p:bldP spid="2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Prefetch-Aware </a:t>
            </a:r>
            <a:br>
              <a:rPr lang="en-US" dirty="0" smtClean="0"/>
            </a:br>
            <a:r>
              <a:rPr lang="en-US" dirty="0" smtClean="0"/>
              <a:t>Shared Resource Management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800" dirty="0" smtClean="0"/>
              <a:t>Three key ideas:</a:t>
            </a:r>
            <a:endParaRPr lang="en-US" sz="3600" dirty="0" smtClean="0"/>
          </a:p>
          <a:p>
            <a:pPr lvl="1"/>
            <a:r>
              <a:rPr lang="en-US" sz="3400" i="1" dirty="0" smtClean="0">
                <a:solidFill>
                  <a:srgbClr val="7F7F7F"/>
                </a:solidFill>
              </a:rPr>
              <a:t>Fair memory controllers</a:t>
            </a:r>
            <a:r>
              <a:rPr lang="en-US" sz="3400" i="1" dirty="0" smtClean="0">
                <a:solidFill>
                  <a:srgbClr val="7F7F7F"/>
                </a:solidFill>
              </a:rPr>
              <a:t>: </a:t>
            </a:r>
            <a:r>
              <a:rPr lang="en-US" sz="3400" i="1" dirty="0" smtClean="0">
                <a:solidFill>
                  <a:srgbClr val="7F7F7F"/>
                </a:solidFill>
              </a:rPr>
              <a:t/>
            </a:r>
            <a:br>
              <a:rPr lang="en-US" sz="3400" i="1" dirty="0" smtClean="0">
                <a:solidFill>
                  <a:srgbClr val="7F7F7F"/>
                </a:solidFill>
              </a:rPr>
            </a:br>
            <a:r>
              <a:rPr lang="en-US" sz="3400" dirty="0" smtClean="0">
                <a:solidFill>
                  <a:srgbClr val="7F7F7F"/>
                </a:solidFill>
              </a:rPr>
              <a:t>Extend underlying prioritization policies to </a:t>
            </a:r>
            <a:br>
              <a:rPr lang="en-US" sz="3400" dirty="0" smtClean="0">
                <a:solidFill>
                  <a:srgbClr val="7F7F7F"/>
                </a:solidFill>
              </a:rPr>
            </a:br>
            <a:r>
              <a:rPr lang="en-US" sz="3400" dirty="0" smtClean="0">
                <a:solidFill>
                  <a:srgbClr val="7F7F7F"/>
                </a:solidFill>
              </a:rPr>
              <a:t>distinguish between prefetches based on prefetch accuracy</a:t>
            </a:r>
            <a:endParaRPr lang="en-US" sz="3400" dirty="0" smtClean="0">
              <a:solidFill>
                <a:srgbClr val="7F7F7F"/>
              </a:solidFill>
            </a:endParaRPr>
          </a:p>
          <a:p>
            <a:pPr lvl="1"/>
            <a:r>
              <a:rPr lang="en-US" sz="3400" i="1" dirty="0" smtClean="0">
                <a:solidFill>
                  <a:srgbClr val="7F7F7F"/>
                </a:solidFill>
              </a:rPr>
              <a:t>Fairness via source</a:t>
            </a:r>
            <a:r>
              <a:rPr lang="en-US" sz="3400" i="1" dirty="0" smtClean="0">
                <a:solidFill>
                  <a:srgbClr val="7F7F7F"/>
                </a:solidFill>
              </a:rPr>
              <a:t>-throttling</a:t>
            </a:r>
            <a:r>
              <a:rPr lang="en-US" sz="3400" i="1" dirty="0" smtClean="0">
                <a:solidFill>
                  <a:srgbClr val="7F7F7F"/>
                </a:solidFill>
              </a:rPr>
              <a:t> technique</a:t>
            </a:r>
            <a:r>
              <a:rPr lang="en-US" sz="3400" i="1" dirty="0" smtClean="0">
                <a:solidFill>
                  <a:srgbClr val="7F7F7F"/>
                </a:solidFill>
              </a:rPr>
              <a:t>:</a:t>
            </a:r>
            <a:br>
              <a:rPr lang="en-US" sz="3400" i="1" dirty="0" smtClean="0">
                <a:solidFill>
                  <a:srgbClr val="7F7F7F"/>
                </a:solidFill>
              </a:rPr>
            </a:br>
            <a:r>
              <a:rPr lang="en-US" sz="3400" dirty="0" smtClean="0">
                <a:solidFill>
                  <a:srgbClr val="7F7F7F"/>
                </a:solidFill>
              </a:rPr>
              <a:t>Coordinate core and prefetcher throttling decisions</a:t>
            </a:r>
            <a:endParaRPr lang="en-US" sz="3400" i="1" dirty="0" smtClean="0">
              <a:solidFill>
                <a:srgbClr val="7F7F7F"/>
              </a:solidFill>
            </a:endParaRPr>
          </a:p>
          <a:p>
            <a:pPr lvl="1">
              <a:buNone/>
            </a:pPr>
            <a:endParaRPr lang="en-US" sz="3000" dirty="0" smtClean="0">
              <a:solidFill>
                <a:srgbClr val="7F7F7F"/>
              </a:solidFill>
            </a:endParaRPr>
          </a:p>
          <a:p>
            <a:pPr lvl="1"/>
            <a:r>
              <a:rPr lang="en-US" sz="3400" dirty="0" smtClean="0">
                <a:solidFill>
                  <a:srgbClr val="0000FF"/>
                </a:solidFill>
              </a:rPr>
              <a:t>Demand boosting </a:t>
            </a:r>
            <a:r>
              <a:rPr lang="en-US" sz="3400" dirty="0" smtClean="0">
                <a:solidFill>
                  <a:srgbClr val="000000"/>
                </a:solidFill>
              </a:rPr>
              <a:t>for memory non-intensive applications</a:t>
            </a:r>
          </a:p>
          <a:p>
            <a:pPr lvl="1"/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531600" y="9309100"/>
            <a:ext cx="371475" cy="342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9BCF48-2CAA-8545-87E0-09D81EAD56CC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62013" y="1739900"/>
            <a:ext cx="11318875" cy="155575"/>
            <a:chOff x="0" y="0"/>
            <a:chExt cx="7129" cy="98"/>
          </a:xfrm>
        </p:grpSpPr>
        <p:sp>
          <p:nvSpPr>
            <p:cNvPr id="42027" name="Rectangle 2"/>
            <p:cNvSpPr>
              <a:spLocks/>
            </p:cNvSpPr>
            <p:nvPr/>
          </p:nvSpPr>
          <p:spPr bwMode="auto">
            <a:xfrm>
              <a:off x="0" y="0"/>
              <a:ext cx="4170" cy="98"/>
            </a:xfrm>
            <a:prstGeom prst="rect">
              <a:avLst/>
            </a:prstGeom>
            <a:solidFill>
              <a:srgbClr val="CC550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42028" name="Line 3"/>
            <p:cNvSpPr>
              <a:spLocks noChangeShapeType="1"/>
            </p:cNvSpPr>
            <p:nvPr/>
          </p:nvSpPr>
          <p:spPr bwMode="auto">
            <a:xfrm>
              <a:off x="0" y="0"/>
              <a:ext cx="7129" cy="0"/>
            </a:xfrm>
            <a:prstGeom prst="line">
              <a:avLst/>
            </a:prstGeom>
            <a:noFill/>
            <a:ln w="9525">
              <a:solidFill>
                <a:srgbClr val="CC55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989" name="Rectangle 5"/>
          <p:cNvSpPr>
            <a:spLocks/>
          </p:cNvSpPr>
          <p:nvPr/>
        </p:nvSpPr>
        <p:spPr bwMode="auto">
          <a:xfrm>
            <a:off x="10083800" y="9207500"/>
            <a:ext cx="2387600" cy="546100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title"/>
          </p:nvPr>
        </p:nvSpPr>
        <p:spPr>
          <a:xfrm>
            <a:off x="774700" y="406400"/>
            <a:ext cx="10464800" cy="1257300"/>
          </a:xfrm>
        </p:spPr>
        <p:txBody>
          <a:bodyPr rIns="166398"/>
          <a:lstStyle/>
          <a:p>
            <a:pPr marL="57150" indent="0" algn="l" eaLnBrk="1" hangingPunct="1"/>
            <a:r>
              <a:rPr lang="en-US" sz="5400" dirty="0">
                <a:solidFill>
                  <a:srgbClr val="558E28"/>
                </a:solidFill>
                <a:latin typeface="Verdana"/>
                <a:cs typeface="Verdana"/>
              </a:rPr>
              <a:t>Background and Problem</a:t>
            </a:r>
          </a:p>
        </p:txBody>
      </p:sp>
      <p:sp>
        <p:nvSpPr>
          <p:cNvPr id="41991" name="Rectangle 7"/>
          <p:cNvSpPr>
            <a:spLocks/>
          </p:cNvSpPr>
          <p:nvPr/>
        </p:nvSpPr>
        <p:spPr bwMode="auto">
          <a:xfrm>
            <a:off x="3124200" y="2108200"/>
            <a:ext cx="10160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100" dirty="0">
                <a:ea typeface="Gill Sans" charset="0"/>
                <a:cs typeface="Gill Sans" charset="0"/>
              </a:rPr>
              <a:t>Core 0</a:t>
            </a:r>
          </a:p>
        </p:txBody>
      </p:sp>
      <p:sp>
        <p:nvSpPr>
          <p:cNvPr id="41992" name="Rectangle 8"/>
          <p:cNvSpPr>
            <a:spLocks/>
          </p:cNvSpPr>
          <p:nvPr/>
        </p:nvSpPr>
        <p:spPr bwMode="auto">
          <a:xfrm>
            <a:off x="4673600" y="2108200"/>
            <a:ext cx="10160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100">
                <a:ea typeface="Gill Sans" charset="0"/>
                <a:cs typeface="Gill Sans" charset="0"/>
              </a:rPr>
              <a:t>Core 1</a:t>
            </a:r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223000" y="2108200"/>
            <a:ext cx="10160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100">
                <a:ea typeface="Gill Sans" charset="0"/>
                <a:cs typeface="Gill Sans" charset="0"/>
              </a:rPr>
              <a:t>Core 2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8216900" y="2108200"/>
            <a:ext cx="11049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100">
                <a:ea typeface="Gill Sans" charset="0"/>
                <a:cs typeface="Gill Sans" charset="0"/>
              </a:rPr>
              <a:t>Core N</a:t>
            </a:r>
          </a:p>
        </p:txBody>
      </p:sp>
      <p:sp>
        <p:nvSpPr>
          <p:cNvPr id="7179" name="Rectangle 11"/>
          <p:cNvSpPr>
            <a:spLocks/>
          </p:cNvSpPr>
          <p:nvPr/>
        </p:nvSpPr>
        <p:spPr bwMode="auto">
          <a:xfrm>
            <a:off x="4787904" y="3831174"/>
            <a:ext cx="2882900" cy="7747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3000" dirty="0">
                <a:ea typeface="Gill Sans" charset="0"/>
                <a:cs typeface="Gill Sans" charset="0"/>
              </a:rPr>
              <a:t>Shared Cache</a:t>
            </a:r>
          </a:p>
        </p:txBody>
      </p:sp>
      <p:sp>
        <p:nvSpPr>
          <p:cNvPr id="7180" name="Rectangle 12"/>
          <p:cNvSpPr>
            <a:spLocks/>
          </p:cNvSpPr>
          <p:nvPr/>
        </p:nvSpPr>
        <p:spPr bwMode="auto">
          <a:xfrm>
            <a:off x="4732865" y="5825059"/>
            <a:ext cx="3005667" cy="668867"/>
          </a:xfrm>
          <a:prstGeom prst="rect">
            <a:avLst/>
          </a:prstGeom>
          <a:solidFill>
            <a:srgbClr val="3F691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800" dirty="0">
                <a:solidFill>
                  <a:srgbClr val="47CCFC"/>
                </a:solidFill>
                <a:ea typeface="Gill Sans" charset="0"/>
                <a:cs typeface="Gill Sans" charset="0"/>
              </a:rPr>
              <a:t>Memory Controller</a:t>
            </a:r>
          </a:p>
        </p:txBody>
      </p:sp>
      <p:sp>
        <p:nvSpPr>
          <p:cNvPr id="7181" name="Rectangle 13"/>
          <p:cNvSpPr>
            <a:spLocks/>
          </p:cNvSpPr>
          <p:nvPr/>
        </p:nvSpPr>
        <p:spPr bwMode="auto">
          <a:xfrm>
            <a:off x="3340100" y="8000994"/>
            <a:ext cx="10414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200">
                <a:ea typeface="Gill Sans" charset="0"/>
                <a:cs typeface="Gill Sans" charset="0"/>
              </a:rPr>
              <a:t>DRAM</a:t>
            </a:r>
          </a:p>
          <a:p>
            <a:pPr marL="57150" algn="ctr"/>
            <a:r>
              <a:rPr lang="en-US" sz="2200">
                <a:ea typeface="Gill Sans" charset="0"/>
                <a:cs typeface="Gill Sans" charset="0"/>
              </a:rPr>
              <a:t>Bank 0</a:t>
            </a:r>
          </a:p>
        </p:txBody>
      </p:sp>
      <p:sp>
        <p:nvSpPr>
          <p:cNvPr id="7182" name="Rectangle 14"/>
          <p:cNvSpPr>
            <a:spLocks/>
          </p:cNvSpPr>
          <p:nvPr/>
        </p:nvSpPr>
        <p:spPr bwMode="auto">
          <a:xfrm>
            <a:off x="4546600" y="8000994"/>
            <a:ext cx="10414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200">
                <a:ea typeface="Gill Sans" charset="0"/>
                <a:cs typeface="Gill Sans" charset="0"/>
              </a:rPr>
              <a:t>DRAM</a:t>
            </a:r>
          </a:p>
          <a:p>
            <a:pPr marL="57150" algn="ctr"/>
            <a:r>
              <a:rPr lang="en-US" sz="2200">
                <a:ea typeface="Gill Sans" charset="0"/>
                <a:cs typeface="Gill Sans" charset="0"/>
              </a:rPr>
              <a:t>Bank 1</a:t>
            </a:r>
          </a:p>
        </p:txBody>
      </p:sp>
      <p:sp>
        <p:nvSpPr>
          <p:cNvPr id="7183" name="Rectangle 15"/>
          <p:cNvSpPr>
            <a:spLocks/>
          </p:cNvSpPr>
          <p:nvPr/>
        </p:nvSpPr>
        <p:spPr bwMode="auto">
          <a:xfrm>
            <a:off x="5765800" y="8000994"/>
            <a:ext cx="10414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200">
                <a:ea typeface="Gill Sans" charset="0"/>
                <a:cs typeface="Gill Sans" charset="0"/>
              </a:rPr>
              <a:t>DRAM Bank 2</a:t>
            </a:r>
          </a:p>
        </p:txBody>
      </p:sp>
      <p:sp>
        <p:nvSpPr>
          <p:cNvPr id="7184" name="Rectangle 16"/>
          <p:cNvSpPr>
            <a:spLocks/>
          </p:cNvSpPr>
          <p:nvPr/>
        </p:nvSpPr>
        <p:spPr bwMode="auto">
          <a:xfrm>
            <a:off x="7173913" y="8178794"/>
            <a:ext cx="384175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prstTxWarp prst="textNoShape">
              <a:avLst/>
            </a:prstTxWarp>
            <a:spAutoFit/>
          </a:bodyPr>
          <a:lstStyle/>
          <a:p>
            <a:pPr marL="57150"/>
            <a:r>
              <a:rPr lang="en-US" sz="2000">
                <a:latin typeface="Arial" charset="0"/>
                <a:ea typeface="Arial" charset="0"/>
                <a:cs typeface="Arial" charset="0"/>
                <a:sym typeface="Arial" charset="0"/>
              </a:rPr>
              <a:t>...</a:t>
            </a:r>
          </a:p>
        </p:txBody>
      </p:sp>
      <p:sp>
        <p:nvSpPr>
          <p:cNvPr id="7185" name="Rectangle 17"/>
          <p:cNvSpPr>
            <a:spLocks/>
          </p:cNvSpPr>
          <p:nvPr/>
        </p:nvSpPr>
        <p:spPr bwMode="auto">
          <a:xfrm>
            <a:off x="8013700" y="8000994"/>
            <a:ext cx="11303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99" bIns="0" anchor="ctr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 smtClean="0">
                <a:ea typeface="Gill Sans" charset="0"/>
                <a:cs typeface="Gill Sans" charset="0"/>
              </a:rPr>
              <a:t>DRAM</a:t>
            </a:r>
            <a:br>
              <a:rPr lang="en-US" sz="2200" dirty="0" smtClean="0">
                <a:ea typeface="Gill Sans" charset="0"/>
                <a:cs typeface="Gill Sans" charset="0"/>
              </a:rPr>
            </a:br>
            <a:r>
              <a:rPr lang="en-US" sz="2200" dirty="0" smtClean="0">
                <a:ea typeface="Gill Sans" charset="0"/>
                <a:cs typeface="Gill Sans" charset="0"/>
              </a:rPr>
              <a:t>Bank </a:t>
            </a:r>
            <a:r>
              <a:rPr lang="en-US" sz="2200" dirty="0">
                <a:ea typeface="Gill Sans" charset="0"/>
                <a:cs typeface="Gill Sans" charset="0"/>
              </a:rPr>
              <a:t>K</a:t>
            </a:r>
          </a:p>
        </p:txBody>
      </p:sp>
      <p:sp>
        <p:nvSpPr>
          <p:cNvPr id="7186" name="AutoShape 18"/>
          <p:cNvSpPr>
            <a:spLocks/>
          </p:cNvSpPr>
          <p:nvPr/>
        </p:nvSpPr>
        <p:spPr bwMode="auto">
          <a:xfrm>
            <a:off x="2641600" y="3699925"/>
            <a:ext cx="7213600" cy="5575300"/>
          </a:xfrm>
          <a:prstGeom prst="roundRect">
            <a:avLst>
              <a:gd name="adj" fmla="val 3417"/>
            </a:avLst>
          </a:prstGeom>
          <a:noFill/>
          <a:ln w="254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3632200" y="3124200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5181600" y="3086100"/>
            <a:ext cx="0" cy="4064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6731000" y="3098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8775700" y="3098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 flipH="1">
            <a:off x="6222999" y="4588933"/>
            <a:ext cx="8467" cy="1240359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6223000" y="6476994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rot="10800000" flipH="1">
            <a:off x="3848100" y="7046907"/>
            <a:ext cx="4737100" cy="158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H="1">
            <a:off x="3843338" y="7061194"/>
            <a:ext cx="3175" cy="97313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5080000" y="7073894"/>
            <a:ext cx="0" cy="94297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6223000" y="7048494"/>
            <a:ext cx="7938" cy="9525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>
            <a:off x="8567738" y="7061194"/>
            <a:ext cx="4762" cy="939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>
            <a:off x="6222999" y="3479799"/>
            <a:ext cx="8467" cy="36406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 rot="10800000" flipH="1">
            <a:off x="3632200" y="3470275"/>
            <a:ext cx="5138738" cy="301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6" name="Rectangle 32"/>
          <p:cNvSpPr>
            <a:spLocks/>
          </p:cNvSpPr>
          <p:nvPr/>
        </p:nvSpPr>
        <p:spPr bwMode="auto">
          <a:xfrm>
            <a:off x="5668433" y="5300134"/>
            <a:ext cx="425450" cy="44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prstTxWarp prst="textNoShape">
              <a:avLst/>
            </a:prstTxWarp>
            <a:spAutoFit/>
          </a:bodyPr>
          <a:lstStyle/>
          <a:p>
            <a:pPr marL="57150"/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...</a:t>
            </a:r>
          </a:p>
        </p:txBody>
      </p:sp>
      <p:sp>
        <p:nvSpPr>
          <p:cNvPr id="7201" name="Rectangle 33"/>
          <p:cNvSpPr>
            <a:spLocks/>
          </p:cNvSpPr>
          <p:nvPr/>
        </p:nvSpPr>
        <p:spPr bwMode="auto">
          <a:xfrm>
            <a:off x="9872663" y="3746500"/>
            <a:ext cx="2638425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prstTxWarp prst="textNoShape">
              <a:avLst/>
            </a:prstTxWarp>
            <a:spAutoFit/>
          </a:bodyPr>
          <a:lstStyle/>
          <a:p>
            <a:pPr marL="57150"/>
            <a:r>
              <a:rPr lang="en-US" sz="3000" dirty="0">
                <a:solidFill>
                  <a:srgbClr val="D90B00"/>
                </a:solidFill>
                <a:ea typeface="Gill Sans" charset="0"/>
                <a:cs typeface="Gill Sans" charset="0"/>
              </a:rPr>
              <a:t>Shared Memory</a:t>
            </a:r>
          </a:p>
          <a:p>
            <a:pPr marL="57150"/>
            <a:r>
              <a:rPr lang="en-US" sz="3000" dirty="0">
                <a:solidFill>
                  <a:srgbClr val="D90B00"/>
                </a:solidFill>
                <a:ea typeface="Gill Sans" charset="0"/>
                <a:cs typeface="Gill Sans" charset="0"/>
              </a:rPr>
              <a:t>Resources</a:t>
            </a:r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 rot="10800000" flipH="1">
            <a:off x="1092200" y="6754807"/>
            <a:ext cx="89487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03" name="Rectangle 35"/>
          <p:cNvSpPr>
            <a:spLocks/>
          </p:cNvSpPr>
          <p:nvPr/>
        </p:nvSpPr>
        <p:spPr bwMode="auto">
          <a:xfrm>
            <a:off x="10091738" y="6470644"/>
            <a:ext cx="250348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prstTxWarp prst="textNoShape">
              <a:avLst/>
            </a:prstTxWarp>
            <a:spAutoFit/>
          </a:bodyPr>
          <a:lstStyle/>
          <a:p>
            <a:pPr marL="57150"/>
            <a:r>
              <a:rPr lang="en-US" sz="3000">
                <a:ea typeface="Gill Sans" charset="0"/>
                <a:cs typeface="Gill Sans" charset="0"/>
              </a:rPr>
              <a:t>Chip Boundary</a:t>
            </a:r>
          </a:p>
        </p:txBody>
      </p:sp>
      <p:sp>
        <p:nvSpPr>
          <p:cNvPr id="7204" name="Rectangle 36"/>
          <p:cNvSpPr>
            <a:spLocks/>
          </p:cNvSpPr>
          <p:nvPr/>
        </p:nvSpPr>
        <p:spPr bwMode="auto">
          <a:xfrm>
            <a:off x="968375" y="6210294"/>
            <a:ext cx="14303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prstTxWarp prst="textNoShape">
              <a:avLst/>
            </a:prstTxWarp>
            <a:spAutoFit/>
          </a:bodyPr>
          <a:lstStyle/>
          <a:p>
            <a:pPr marL="57150"/>
            <a:r>
              <a:rPr lang="en-US" sz="3000">
                <a:ea typeface="Gill Sans" charset="0"/>
                <a:cs typeface="Gill Sans" charset="0"/>
              </a:rPr>
              <a:t>On-chip</a:t>
            </a:r>
          </a:p>
        </p:txBody>
      </p:sp>
      <p:sp>
        <p:nvSpPr>
          <p:cNvPr id="7205" name="Rectangle 37"/>
          <p:cNvSpPr>
            <a:spLocks/>
          </p:cNvSpPr>
          <p:nvPr/>
        </p:nvSpPr>
        <p:spPr bwMode="auto">
          <a:xfrm>
            <a:off x="958850" y="6730994"/>
            <a:ext cx="1431925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prstTxWarp prst="textNoShape">
              <a:avLst/>
            </a:prstTxWarp>
            <a:spAutoFit/>
          </a:bodyPr>
          <a:lstStyle/>
          <a:p>
            <a:pPr marL="57150"/>
            <a:r>
              <a:rPr lang="en-US" sz="3000">
                <a:ea typeface="Gill Sans" charset="0"/>
                <a:cs typeface="Gill Sans" charset="0"/>
              </a:rPr>
              <a:t>Off-chip</a:t>
            </a:r>
          </a:p>
        </p:txBody>
      </p:sp>
      <p:sp>
        <p:nvSpPr>
          <p:cNvPr id="7206" name="Oval 38"/>
          <p:cNvSpPr>
            <a:spLocks/>
          </p:cNvSpPr>
          <p:nvPr/>
        </p:nvSpPr>
        <p:spPr bwMode="auto">
          <a:xfrm>
            <a:off x="4229100" y="3530605"/>
            <a:ext cx="4013200" cy="1371600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07" name="Oval 39"/>
          <p:cNvSpPr>
            <a:spLocks/>
          </p:cNvSpPr>
          <p:nvPr/>
        </p:nvSpPr>
        <p:spPr bwMode="auto">
          <a:xfrm>
            <a:off x="4203700" y="5439827"/>
            <a:ext cx="4013200" cy="1371600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08" name="Oval 40"/>
          <p:cNvSpPr>
            <a:spLocks/>
          </p:cNvSpPr>
          <p:nvPr/>
        </p:nvSpPr>
        <p:spPr bwMode="auto">
          <a:xfrm>
            <a:off x="3327400" y="3136900"/>
            <a:ext cx="5829300" cy="723900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09" name="Oval 41"/>
          <p:cNvSpPr>
            <a:spLocks/>
          </p:cNvSpPr>
          <p:nvPr/>
        </p:nvSpPr>
        <p:spPr bwMode="auto">
          <a:xfrm>
            <a:off x="2794000" y="7797794"/>
            <a:ext cx="6883400" cy="1473200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2026" name="Text Box 42"/>
          <p:cNvSpPr txBox="1">
            <a:spLocks noChangeArrowheads="1"/>
          </p:cNvSpPr>
          <p:nvPr/>
        </p:nvSpPr>
        <p:spPr bwMode="auto">
          <a:xfrm>
            <a:off x="11531600" y="9309100"/>
            <a:ext cx="371475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fld id="{5AB972BF-94CB-4D42-AA5B-9AFA94C1C212}" type="slidenum">
              <a:rPr lang="en-US" sz="1600"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2</a:t>
            </a:fld>
            <a:endParaRPr lang="en-US" sz="1600"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86668" y="4995334"/>
            <a:ext cx="2322450" cy="43088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Core 0 Prefetcher</a:t>
            </a:r>
            <a:endParaRPr lang="en-US" sz="2200" dirty="0"/>
          </a:p>
        </p:txBody>
      </p:sp>
      <p:sp>
        <p:nvSpPr>
          <p:cNvPr id="48" name="TextBox 47"/>
          <p:cNvSpPr txBox="1"/>
          <p:nvPr/>
        </p:nvSpPr>
        <p:spPr>
          <a:xfrm>
            <a:off x="6908776" y="4995334"/>
            <a:ext cx="2472268" cy="43088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Core N Prefetcher</a:t>
            </a:r>
            <a:endParaRPr lang="en-US" sz="2200" dirty="0"/>
          </a:p>
        </p:txBody>
      </p:sp>
      <p:sp>
        <p:nvSpPr>
          <p:cNvPr id="50" name="Line 19"/>
          <p:cNvSpPr>
            <a:spLocks noChangeShapeType="1"/>
          </p:cNvSpPr>
          <p:nvPr/>
        </p:nvSpPr>
        <p:spPr bwMode="auto">
          <a:xfrm flipH="1">
            <a:off x="5266267" y="4614333"/>
            <a:ext cx="8466" cy="3810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19"/>
          <p:cNvSpPr>
            <a:spLocks noChangeShapeType="1"/>
          </p:cNvSpPr>
          <p:nvPr/>
        </p:nvSpPr>
        <p:spPr bwMode="auto">
          <a:xfrm flipH="1">
            <a:off x="5249334" y="5435601"/>
            <a:ext cx="0" cy="37253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 flipH="1">
            <a:off x="7162800" y="4631266"/>
            <a:ext cx="8466" cy="3810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19"/>
          <p:cNvSpPr>
            <a:spLocks noChangeShapeType="1"/>
          </p:cNvSpPr>
          <p:nvPr/>
        </p:nvSpPr>
        <p:spPr bwMode="auto">
          <a:xfrm flipH="1">
            <a:off x="7162801" y="5452534"/>
            <a:ext cx="0" cy="37253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32"/>
          <p:cNvSpPr>
            <a:spLocks/>
          </p:cNvSpPr>
          <p:nvPr/>
        </p:nvSpPr>
        <p:spPr bwMode="auto">
          <a:xfrm>
            <a:off x="7632700" y="2438400"/>
            <a:ext cx="425450" cy="44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prstTxWarp prst="textNoShape">
              <a:avLst/>
            </a:prstTxWarp>
            <a:spAutoFit/>
          </a:bodyPr>
          <a:lstStyle/>
          <a:p>
            <a:pPr marL="57150"/>
            <a:r>
              <a:rPr lang="en-US" sz="2400">
                <a:latin typeface="Arial" charset="0"/>
                <a:ea typeface="Arial" charset="0"/>
                <a:cs typeface="Arial" charset="0"/>
                <a:sym typeface="Arial" charset="0"/>
              </a:rPr>
              <a:t>...</a:t>
            </a:r>
          </a:p>
        </p:txBody>
      </p:sp>
      <p:sp>
        <p:nvSpPr>
          <p:cNvPr id="56" name="Rectangle 32"/>
          <p:cNvSpPr>
            <a:spLocks/>
          </p:cNvSpPr>
          <p:nvPr/>
        </p:nvSpPr>
        <p:spPr bwMode="auto">
          <a:xfrm>
            <a:off x="6498168" y="5317070"/>
            <a:ext cx="425450" cy="44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prstTxWarp prst="textNoShape">
              <a:avLst/>
            </a:prstTxWarp>
            <a:spAutoFit/>
          </a:bodyPr>
          <a:lstStyle/>
          <a:p>
            <a:pPr marL="57150"/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...</a:t>
            </a:r>
          </a:p>
        </p:txBody>
      </p:sp>
      <p:sp>
        <p:nvSpPr>
          <p:cNvPr id="57" name="Oval 40"/>
          <p:cNvSpPr>
            <a:spLocks/>
          </p:cNvSpPr>
          <p:nvPr/>
        </p:nvSpPr>
        <p:spPr bwMode="auto">
          <a:xfrm>
            <a:off x="3022599" y="4762499"/>
            <a:ext cx="6815667" cy="893233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 animBg="1" autoUpdateAnimBg="0"/>
      <p:bldP spid="7180" grpId="0" animBg="1" autoUpdateAnimBg="0"/>
      <p:bldP spid="7181" grpId="0" animBg="1" autoUpdateAnimBg="0"/>
      <p:bldP spid="7182" grpId="0" animBg="1" autoUpdateAnimBg="0"/>
      <p:bldP spid="7183" grpId="0" animBg="1" autoUpdateAnimBg="0"/>
      <p:bldP spid="7184" grpId="0" autoUpdateAnimBg="0"/>
      <p:bldP spid="7185" grpId="0" animBg="1" autoUpdateAnimBg="0"/>
      <p:bldP spid="7186" grpId="0" animBg="1"/>
      <p:bldP spid="7186" grpId="1" animBg="1"/>
      <p:bldP spid="7187" grpId="0" animBg="1"/>
      <p:bldP spid="7188" grpId="0" animBg="1"/>
      <p:bldP spid="7189" grpId="0" animBg="1"/>
      <p:bldP spid="7190" grpId="0" animBg="1"/>
      <p:bldP spid="7191" grpId="0" animBg="1"/>
      <p:bldP spid="7192" grpId="0" animBg="1"/>
      <p:bldP spid="7193" grpId="0" animBg="1"/>
      <p:bldP spid="7194" grpId="0" animBg="1"/>
      <p:bldP spid="7195" grpId="0" animBg="1"/>
      <p:bldP spid="7196" grpId="0" animBg="1"/>
      <p:bldP spid="7197" grpId="0" animBg="1"/>
      <p:bldP spid="7198" grpId="0" animBg="1"/>
      <p:bldP spid="7199" grpId="0" animBg="1"/>
      <p:bldP spid="42016" grpId="0"/>
      <p:bldP spid="7201" grpId="0" autoUpdateAnimBg="0"/>
      <p:bldP spid="7201" grpId="1"/>
      <p:bldP spid="7202" grpId="0" animBg="1"/>
      <p:bldP spid="7203" grpId="0" autoUpdateAnimBg="0"/>
      <p:bldP spid="7204" grpId="0" autoUpdateAnimBg="0"/>
      <p:bldP spid="7205" grpId="0" autoUpdateAnimBg="0"/>
      <p:bldP spid="7206" grpId="0" animBg="1"/>
      <p:bldP spid="7206" grpId="1" animBg="1"/>
      <p:bldP spid="7207" grpId="0" animBg="1"/>
      <p:bldP spid="7207" grpId="1" animBg="1"/>
      <p:bldP spid="7208" grpId="0" animBg="1"/>
      <p:bldP spid="7208" grpId="1" animBg="1"/>
      <p:bldP spid="7209" grpId="0" animBg="1"/>
      <p:bldP spid="7209" grpId="1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6" grpId="0"/>
      <p:bldP spid="5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Bank 1"/>
          <p:cNvSpPr/>
          <p:nvPr/>
        </p:nvSpPr>
        <p:spPr>
          <a:xfrm>
            <a:off x="5107093" y="7451639"/>
            <a:ext cx="1525564" cy="130048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t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prstClr val="black"/>
                </a:solidFill>
              </a:rPr>
              <a:t>Bank 1</a:t>
            </a: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83" name="Bank 2"/>
          <p:cNvSpPr/>
          <p:nvPr/>
        </p:nvSpPr>
        <p:spPr>
          <a:xfrm>
            <a:off x="7066150" y="7451639"/>
            <a:ext cx="1517227" cy="130048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t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prstClr val="black"/>
                </a:solidFill>
              </a:rPr>
              <a:t>Bank 2</a:t>
            </a:r>
            <a:endParaRPr lang="en-US" sz="2600" dirty="0">
              <a:solidFill>
                <a:prstClr val="black"/>
              </a:solidFill>
            </a:endParaRPr>
          </a:p>
        </p:txBody>
      </p:sp>
      <p:grpSp>
        <p:nvGrpSpPr>
          <p:cNvPr id="2" name="First Two Demands"/>
          <p:cNvGrpSpPr/>
          <p:nvPr/>
        </p:nvGrpSpPr>
        <p:grpSpPr>
          <a:xfrm>
            <a:off x="5215469" y="6367906"/>
            <a:ext cx="3255369" cy="650240"/>
            <a:chOff x="3200400" y="3581400"/>
            <a:chExt cx="2288931" cy="457200"/>
          </a:xfrm>
          <a:solidFill>
            <a:schemeClr val="accent1"/>
          </a:solidFill>
        </p:grpSpPr>
        <p:sp>
          <p:nvSpPr>
            <p:cNvPr id="85" name="Rounded Rectangle 84"/>
            <p:cNvSpPr/>
            <p:nvPr/>
          </p:nvSpPr>
          <p:spPr>
            <a:xfrm>
              <a:off x="3200400" y="3581400"/>
              <a:ext cx="920262" cy="457200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4569069" y="3581400"/>
              <a:ext cx="920262" cy="457200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Fourth Two Requests"/>
          <p:cNvGrpSpPr/>
          <p:nvPr/>
        </p:nvGrpSpPr>
        <p:grpSpPr>
          <a:xfrm>
            <a:off x="5221706" y="3766946"/>
            <a:ext cx="3255369" cy="650240"/>
            <a:chOff x="5225557" y="3766946"/>
            <a:chExt cx="3255369" cy="650240"/>
          </a:xfrm>
        </p:grpSpPr>
        <p:sp>
          <p:nvSpPr>
            <p:cNvPr id="88" name="Rounded Rectangle 87"/>
            <p:cNvSpPr/>
            <p:nvPr/>
          </p:nvSpPr>
          <p:spPr>
            <a:xfrm>
              <a:off x="5225557" y="3766946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7172109" y="3766946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Fifth Two Requests"/>
          <p:cNvGrpSpPr/>
          <p:nvPr/>
        </p:nvGrpSpPr>
        <p:grpSpPr>
          <a:xfrm>
            <a:off x="5225558" y="2899959"/>
            <a:ext cx="3255369" cy="650240"/>
            <a:chOff x="5225557" y="2899959"/>
            <a:chExt cx="3255369" cy="650240"/>
          </a:xfrm>
        </p:grpSpPr>
        <p:sp>
          <p:nvSpPr>
            <p:cNvPr id="90" name="Rounded Rectangle 89"/>
            <p:cNvSpPr/>
            <p:nvPr/>
          </p:nvSpPr>
          <p:spPr>
            <a:xfrm>
              <a:off x="5225557" y="2899959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7172109" y="2899959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92" name="Axis"/>
          <p:cNvCxnSpPr/>
          <p:nvPr/>
        </p:nvCxnSpPr>
        <p:spPr>
          <a:xfrm flipV="1">
            <a:off x="4565227" y="2630977"/>
            <a:ext cx="0" cy="447789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Batch Box"/>
          <p:cNvSpPr/>
          <p:nvPr/>
        </p:nvSpPr>
        <p:spPr>
          <a:xfrm>
            <a:off x="4890347" y="2683213"/>
            <a:ext cx="3901440" cy="4551680"/>
          </a:xfrm>
          <a:prstGeom prst="roundRect">
            <a:avLst/>
          </a:prstGeom>
          <a:noFill/>
          <a:ln>
            <a:prstDash val="dash"/>
          </a:ln>
          <a:effectLst>
            <a:softEdge rad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94" name="New Core 1 Req K"/>
          <p:cNvSpPr/>
          <p:nvPr/>
        </p:nvSpPr>
        <p:spPr>
          <a:xfrm>
            <a:off x="5215468" y="3586124"/>
            <a:ext cx="1308817" cy="65024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95" name="New Core 2 Req M"/>
          <p:cNvSpPr/>
          <p:nvPr/>
        </p:nvSpPr>
        <p:spPr>
          <a:xfrm>
            <a:off x="5215468" y="2732684"/>
            <a:ext cx="1308817" cy="650240"/>
          </a:xfrm>
          <a:prstGeom prst="round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96" name="New Core 2 Req O"/>
          <p:cNvSpPr/>
          <p:nvPr/>
        </p:nvSpPr>
        <p:spPr>
          <a:xfrm>
            <a:off x="5215468" y="1852150"/>
            <a:ext cx="1308817" cy="650240"/>
          </a:xfrm>
          <a:prstGeom prst="round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97" name="New Core 1 Req L"/>
          <p:cNvSpPr/>
          <p:nvPr/>
        </p:nvSpPr>
        <p:spPr>
          <a:xfrm>
            <a:off x="7162018" y="3599670"/>
            <a:ext cx="1308817" cy="65024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98" name="New Core 2 Req N"/>
          <p:cNvSpPr/>
          <p:nvPr/>
        </p:nvSpPr>
        <p:spPr>
          <a:xfrm>
            <a:off x="7162018" y="2746230"/>
            <a:ext cx="1308817" cy="650240"/>
          </a:xfrm>
          <a:prstGeom prst="round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99" name="New Core 2 Req P"/>
          <p:cNvSpPr/>
          <p:nvPr/>
        </p:nvSpPr>
        <p:spPr>
          <a:xfrm>
            <a:off x="7162018" y="1852150"/>
            <a:ext cx="1308817" cy="65024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grpSp>
        <p:nvGrpSpPr>
          <p:cNvPr id="5" name="Second Two Requests"/>
          <p:cNvGrpSpPr/>
          <p:nvPr/>
        </p:nvGrpSpPr>
        <p:grpSpPr>
          <a:xfrm>
            <a:off x="5215469" y="5500919"/>
            <a:ext cx="3255369" cy="650240"/>
            <a:chOff x="2962275" y="3867834"/>
            <a:chExt cx="2288931" cy="457200"/>
          </a:xfrm>
        </p:grpSpPr>
        <p:sp>
          <p:nvSpPr>
            <p:cNvPr id="101" name="Rounded Rectangle 100"/>
            <p:cNvSpPr/>
            <p:nvPr/>
          </p:nvSpPr>
          <p:spPr>
            <a:xfrm>
              <a:off x="2962275" y="3867834"/>
              <a:ext cx="920262" cy="4572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4330944" y="3867834"/>
              <a:ext cx="920262" cy="4572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3" name="Batch Box"/>
          <p:cNvSpPr/>
          <p:nvPr/>
        </p:nvSpPr>
        <p:spPr>
          <a:xfrm>
            <a:off x="4890347" y="3593549"/>
            <a:ext cx="3901440" cy="3641344"/>
          </a:xfrm>
          <a:prstGeom prst="roundRect">
            <a:avLst/>
          </a:prstGeom>
          <a:noFill/>
          <a:ln>
            <a:prstDash val="dash"/>
          </a:ln>
          <a:effectLst>
            <a:softEdge rad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grpSp>
        <p:nvGrpSpPr>
          <p:cNvPr id="6" name="Third Two Requests"/>
          <p:cNvGrpSpPr/>
          <p:nvPr/>
        </p:nvGrpSpPr>
        <p:grpSpPr>
          <a:xfrm>
            <a:off x="5215469" y="4633933"/>
            <a:ext cx="3255369" cy="650240"/>
            <a:chOff x="1594338" y="3258234"/>
            <a:chExt cx="2288931" cy="457200"/>
          </a:xfrm>
        </p:grpSpPr>
        <p:sp>
          <p:nvSpPr>
            <p:cNvPr id="105" name="Rounded Rectangle 104"/>
            <p:cNvSpPr/>
            <p:nvPr/>
          </p:nvSpPr>
          <p:spPr>
            <a:xfrm>
              <a:off x="1594338" y="3258234"/>
              <a:ext cx="920262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2963007" y="3258234"/>
              <a:ext cx="920262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8" name="Serviced First Text"/>
          <p:cNvSpPr txBox="1"/>
          <p:nvPr/>
        </p:nvSpPr>
        <p:spPr>
          <a:xfrm>
            <a:off x="2939627" y="6277186"/>
            <a:ext cx="1625600" cy="831680"/>
          </a:xfrm>
          <a:prstGeom prst="rect">
            <a:avLst/>
          </a:prstGeom>
          <a:noFill/>
        </p:spPr>
        <p:txBody>
          <a:bodyPr wrap="square" lIns="130039" tIns="65020" rIns="130039" bIns="65020" rtlCol="0">
            <a:spAutoFit/>
          </a:bodyPr>
          <a:lstStyle/>
          <a:p>
            <a:pPr algn="r"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rPr>
              <a:t>Serviced First</a:t>
            </a:r>
            <a:endParaRPr lang="en-US" sz="2300" dirty="0">
              <a:solidFill>
                <a:prstClr val="black"/>
              </a:solidFill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109" name="Serviced Last Text"/>
          <p:cNvSpPr txBox="1"/>
          <p:nvPr/>
        </p:nvSpPr>
        <p:spPr>
          <a:xfrm>
            <a:off x="2939627" y="2873585"/>
            <a:ext cx="1625600" cy="831680"/>
          </a:xfrm>
          <a:prstGeom prst="rect">
            <a:avLst/>
          </a:prstGeom>
          <a:noFill/>
        </p:spPr>
        <p:txBody>
          <a:bodyPr wrap="square" lIns="130039" tIns="65020" rIns="130039" bIns="65020" rtlCol="0">
            <a:spAutoFit/>
          </a:bodyPr>
          <a:lstStyle/>
          <a:p>
            <a:pPr algn="r"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rPr>
              <a:t>Serviced Last</a:t>
            </a:r>
            <a:endParaRPr lang="en-US" sz="2300" dirty="0">
              <a:solidFill>
                <a:prstClr val="black"/>
              </a:solidFill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110" name="Service Order Text"/>
          <p:cNvSpPr txBox="1"/>
          <p:nvPr/>
        </p:nvSpPr>
        <p:spPr>
          <a:xfrm>
            <a:off x="2939627" y="4414773"/>
            <a:ext cx="1625600" cy="839196"/>
          </a:xfrm>
          <a:prstGeom prst="rect">
            <a:avLst/>
          </a:prstGeom>
          <a:noFill/>
        </p:spPr>
        <p:txBody>
          <a:bodyPr wrap="square" lIns="130039" tIns="65020" rIns="130039" bIns="65020" rtlCol="0">
            <a:spAutoFit/>
          </a:bodyPr>
          <a:lstStyle/>
          <a:p>
            <a:pPr algn="r"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rPr>
              <a:t>Service</a:t>
            </a:r>
          </a:p>
          <a:p>
            <a:pPr algn="r"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rPr>
              <a:t>Order</a:t>
            </a:r>
            <a:endParaRPr lang="en-US" sz="2300" dirty="0">
              <a:solidFill>
                <a:prstClr val="black"/>
              </a:solidFill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133" name="No Demand Boosting Text"/>
          <p:cNvSpPr txBox="1"/>
          <p:nvPr/>
        </p:nvSpPr>
        <p:spPr>
          <a:xfrm>
            <a:off x="1849511" y="206249"/>
            <a:ext cx="3215100" cy="531426"/>
          </a:xfrm>
          <a:prstGeom prst="rect">
            <a:avLst/>
          </a:prstGeom>
          <a:noFill/>
        </p:spPr>
        <p:txBody>
          <a:bodyPr wrap="none" lIns="130039" tIns="65020" rIns="130039" bIns="65020" rtlCol="0">
            <a:spAutoFit/>
          </a:bodyPr>
          <a:lstStyle/>
          <a:p>
            <a:pPr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rPr>
              <a:t>No Demand Boosting</a:t>
            </a:r>
            <a:endParaRPr lang="en-US" sz="2600" dirty="0">
              <a:solidFill>
                <a:prstClr val="black"/>
              </a:solidFill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134" name="Demand Boosting Text"/>
          <p:cNvSpPr txBox="1"/>
          <p:nvPr/>
        </p:nvSpPr>
        <p:spPr>
          <a:xfrm>
            <a:off x="8231213" y="206249"/>
            <a:ext cx="3469076" cy="531426"/>
          </a:xfrm>
          <a:prstGeom prst="rect">
            <a:avLst/>
          </a:prstGeom>
          <a:noFill/>
        </p:spPr>
        <p:txBody>
          <a:bodyPr wrap="none" lIns="130039" tIns="65020" rIns="130039" bIns="65020" rtlCol="0">
            <a:spAutoFit/>
          </a:bodyPr>
          <a:lstStyle/>
          <a:p>
            <a:pPr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rPr>
              <a:t>With Demand Boosting</a:t>
            </a:r>
            <a:endParaRPr lang="en-US" sz="2600" dirty="0">
              <a:solidFill>
                <a:prstClr val="black"/>
              </a:solidFill>
              <a:latin typeface="Gill Sans"/>
              <a:ea typeface="ヒラギノ角ゴ ProN W3"/>
              <a:cs typeface="ヒラギノ角ゴ ProN W3"/>
            </a:endParaRPr>
          </a:p>
        </p:txBody>
      </p:sp>
      <p:grpSp>
        <p:nvGrpSpPr>
          <p:cNvPr id="7" name="Legend Right"/>
          <p:cNvGrpSpPr/>
          <p:nvPr/>
        </p:nvGrpSpPr>
        <p:grpSpPr>
          <a:xfrm>
            <a:off x="11023599" y="0"/>
            <a:ext cx="1981201" cy="9753600"/>
            <a:chOff x="7750968" y="0"/>
            <a:chExt cx="1393032" cy="6858000"/>
          </a:xfrm>
        </p:grpSpPr>
        <p:sp>
          <p:nvSpPr>
            <p:cNvPr id="138" name="Rectangle 137"/>
            <p:cNvSpPr/>
            <p:nvPr/>
          </p:nvSpPr>
          <p:spPr>
            <a:xfrm>
              <a:off x="7772400" y="0"/>
              <a:ext cx="1371600" cy="685800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39" name="New Core 2 Req P"/>
            <p:cNvSpPr/>
            <p:nvPr/>
          </p:nvSpPr>
          <p:spPr>
            <a:xfrm>
              <a:off x="7887347" y="1623523"/>
              <a:ext cx="1154015" cy="45720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spc="-85" dirty="0" smtClean="0">
                  <a:solidFill>
                    <a:prstClr val="black"/>
                  </a:solidFill>
                </a:rPr>
                <a:t>Core1 Dem</a:t>
              </a:r>
              <a:endParaRPr lang="en-US" sz="2600" spc="-85" dirty="0">
                <a:solidFill>
                  <a:prstClr val="black"/>
                </a:solidFill>
              </a:endParaRPr>
            </a:p>
          </p:txBody>
        </p:sp>
        <p:sp>
          <p:nvSpPr>
            <p:cNvPr id="140" name="New Core 2 Req P"/>
            <p:cNvSpPr/>
            <p:nvPr/>
          </p:nvSpPr>
          <p:spPr>
            <a:xfrm>
              <a:off x="7887348" y="3717579"/>
              <a:ext cx="1154014" cy="4572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spc="-85" dirty="0" smtClean="0">
                  <a:solidFill>
                    <a:prstClr val="black"/>
                  </a:solidFill>
                </a:rPr>
                <a:t>Core2 Dem</a:t>
              </a:r>
              <a:endParaRPr lang="en-US" sz="2600" spc="-85" dirty="0">
                <a:solidFill>
                  <a:prstClr val="black"/>
                </a:solidFill>
              </a:endParaRPr>
            </a:p>
          </p:txBody>
        </p:sp>
        <p:sp>
          <p:nvSpPr>
            <p:cNvPr id="141" name="New Core 2 Req P"/>
            <p:cNvSpPr/>
            <p:nvPr/>
          </p:nvSpPr>
          <p:spPr>
            <a:xfrm>
              <a:off x="7876990" y="4337780"/>
              <a:ext cx="1154014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b="1" dirty="0">
                <a:ln w="3175">
                  <a:noFill/>
                </a:ln>
                <a:solidFill>
                  <a:prstClr val="black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7772400" y="1019129"/>
              <a:ext cx="1363991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Legend:</a:t>
              </a:r>
              <a:endParaRPr lang="en-US" sz="2600" dirty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endParaRPr>
            </a:p>
          </p:txBody>
        </p:sp>
        <p:sp>
          <p:nvSpPr>
            <p:cNvPr id="143" name="Transparent BG"/>
            <p:cNvSpPr/>
            <p:nvPr/>
          </p:nvSpPr>
          <p:spPr>
            <a:xfrm>
              <a:off x="7890977" y="4337780"/>
              <a:ext cx="1119373" cy="45720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/>
                </a:gs>
                <a:gs pos="70000">
                  <a:srgbClr val="FFFFFF">
                    <a:alpha val="75000"/>
                  </a:srgbClr>
                </a:gs>
                <a:gs pos="30000">
                  <a:srgbClr val="FFFFFF">
                    <a:alpha val="75000"/>
                  </a:srgb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44" name="New Core 2 Req P"/>
            <p:cNvSpPr/>
            <p:nvPr/>
          </p:nvSpPr>
          <p:spPr>
            <a:xfrm>
              <a:off x="7887348" y="4337780"/>
              <a:ext cx="1154014" cy="4572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spc="-85" dirty="0" smtClean="0">
                  <a:ln w="3175">
                    <a:noFill/>
                  </a:ln>
                  <a:solidFill>
                    <a:prstClr val="black"/>
                  </a:solidFill>
                </a:rPr>
                <a:t>Core2 </a:t>
              </a:r>
              <a:r>
                <a:rPr lang="en-US" sz="2600" spc="-85" dirty="0" err="1" smtClean="0">
                  <a:ln w="3175">
                    <a:noFill/>
                  </a:ln>
                  <a:solidFill>
                    <a:prstClr val="black"/>
                  </a:solidFill>
                </a:rPr>
                <a:t>Pref</a:t>
              </a:r>
              <a:endParaRPr lang="en-US" sz="2600" spc="-85" dirty="0">
                <a:ln w="3175">
                  <a:noFill/>
                </a:ln>
                <a:solidFill>
                  <a:prstClr val="black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750968" y="2102790"/>
              <a:ext cx="1385421" cy="90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Core 1 is memory</a:t>
              </a:r>
            </a:p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non-intensive</a:t>
              </a:r>
              <a:endParaRPr lang="en-US" sz="2600" dirty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7784316" y="4820010"/>
              <a:ext cx="1352076" cy="90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Core 2 is memory</a:t>
              </a:r>
            </a:p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intensive</a:t>
              </a:r>
              <a:endParaRPr lang="en-US" sz="2600" dirty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endParaRPr>
            </a:p>
          </p:txBody>
        </p:sp>
      </p:grpSp>
      <p:grpSp>
        <p:nvGrpSpPr>
          <p:cNvPr id="8" name="Legend Middle"/>
          <p:cNvGrpSpPr/>
          <p:nvPr/>
        </p:nvGrpSpPr>
        <p:grpSpPr>
          <a:xfrm>
            <a:off x="5829297" y="0"/>
            <a:ext cx="2019312" cy="9753600"/>
            <a:chOff x="7746795" y="0"/>
            <a:chExt cx="1419828" cy="6858000"/>
          </a:xfrm>
        </p:grpSpPr>
        <p:sp>
          <p:nvSpPr>
            <p:cNvPr id="148" name="Rectangle 147"/>
            <p:cNvSpPr/>
            <p:nvPr/>
          </p:nvSpPr>
          <p:spPr>
            <a:xfrm>
              <a:off x="7746795" y="0"/>
              <a:ext cx="1393031" cy="685800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49" name="New Core 2 Req P"/>
            <p:cNvSpPr/>
            <p:nvPr/>
          </p:nvSpPr>
          <p:spPr>
            <a:xfrm>
              <a:off x="7887347" y="1623523"/>
              <a:ext cx="1154015" cy="45720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spc="-85" dirty="0" smtClean="0">
                  <a:solidFill>
                    <a:prstClr val="black"/>
                  </a:solidFill>
                </a:rPr>
                <a:t>Core1 Dem</a:t>
              </a:r>
              <a:endParaRPr lang="en-US" sz="2600" spc="-85" dirty="0">
                <a:solidFill>
                  <a:prstClr val="black"/>
                </a:solidFill>
              </a:endParaRPr>
            </a:p>
          </p:txBody>
        </p:sp>
        <p:sp>
          <p:nvSpPr>
            <p:cNvPr id="150" name="New Core 2 Req P"/>
            <p:cNvSpPr/>
            <p:nvPr/>
          </p:nvSpPr>
          <p:spPr>
            <a:xfrm>
              <a:off x="7887348" y="3717579"/>
              <a:ext cx="1154014" cy="4572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spc="-85" dirty="0" smtClean="0">
                  <a:solidFill>
                    <a:prstClr val="black"/>
                  </a:solidFill>
                </a:rPr>
                <a:t>Core2 Dem</a:t>
              </a:r>
              <a:endParaRPr lang="en-US" sz="2600" spc="-85" dirty="0">
                <a:solidFill>
                  <a:prstClr val="black"/>
                </a:solidFill>
              </a:endParaRPr>
            </a:p>
          </p:txBody>
        </p:sp>
        <p:sp>
          <p:nvSpPr>
            <p:cNvPr id="151" name="New Core 2 Req P"/>
            <p:cNvSpPr/>
            <p:nvPr/>
          </p:nvSpPr>
          <p:spPr>
            <a:xfrm>
              <a:off x="7876990" y="4337780"/>
              <a:ext cx="1154014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b="1" dirty="0">
                <a:ln w="3175">
                  <a:noFill/>
                </a:ln>
                <a:solidFill>
                  <a:prstClr val="black"/>
                </a:solidFill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7772400" y="1019129"/>
              <a:ext cx="1363991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Legend:</a:t>
              </a:r>
              <a:endParaRPr lang="en-US" sz="2600" dirty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endParaRPr>
            </a:p>
          </p:txBody>
        </p:sp>
        <p:sp>
          <p:nvSpPr>
            <p:cNvPr id="153" name="Transparent BG"/>
            <p:cNvSpPr/>
            <p:nvPr/>
          </p:nvSpPr>
          <p:spPr>
            <a:xfrm>
              <a:off x="7890977" y="4337780"/>
              <a:ext cx="1119373" cy="45720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/>
                </a:gs>
                <a:gs pos="70000">
                  <a:srgbClr val="FFFFFF">
                    <a:alpha val="75000"/>
                  </a:srgbClr>
                </a:gs>
                <a:gs pos="30000">
                  <a:srgbClr val="FFFFFF">
                    <a:alpha val="75000"/>
                  </a:srgb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54" name="New Core 2 Req P"/>
            <p:cNvSpPr/>
            <p:nvPr/>
          </p:nvSpPr>
          <p:spPr>
            <a:xfrm>
              <a:off x="7887348" y="4337780"/>
              <a:ext cx="1154014" cy="4572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spc="-85" dirty="0" smtClean="0">
                  <a:ln w="3175">
                    <a:noFill/>
                  </a:ln>
                  <a:solidFill>
                    <a:prstClr val="black"/>
                  </a:solidFill>
                </a:rPr>
                <a:t>Core2 </a:t>
              </a:r>
              <a:r>
                <a:rPr lang="en-US" sz="2600" spc="-85" dirty="0" err="1" smtClean="0">
                  <a:ln w="3175">
                    <a:noFill/>
                  </a:ln>
                  <a:solidFill>
                    <a:prstClr val="black"/>
                  </a:solidFill>
                </a:rPr>
                <a:t>Pref</a:t>
              </a:r>
              <a:endParaRPr lang="en-US" sz="2600" spc="-85" dirty="0">
                <a:ln w="3175">
                  <a:noFill/>
                </a:ln>
                <a:solidFill>
                  <a:prstClr val="black"/>
                </a:solidFill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7772401" y="2102790"/>
              <a:ext cx="1394222" cy="90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Core 1 is memory</a:t>
              </a:r>
            </a:p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non-intensive</a:t>
              </a:r>
              <a:endParaRPr lang="en-US" sz="2600" dirty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7784316" y="4820010"/>
              <a:ext cx="1352076" cy="90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Core 2 is memory</a:t>
              </a:r>
            </a:p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Gill Sans"/>
                  <a:ea typeface="ヒラギノ角ゴ ProN W3"/>
                  <a:cs typeface="ヒラギノ角ゴ ProN W3"/>
                </a:rPr>
                <a:t>intensive</a:t>
              </a:r>
              <a:endParaRPr lang="en-US" sz="2600" dirty="0">
                <a:solidFill>
                  <a:prstClr val="black"/>
                </a:solidFill>
                <a:latin typeface="Gill Sans"/>
                <a:ea typeface="ヒラギノ角ゴ ProN W3"/>
                <a:cs typeface="ヒラギノ角ゴ ProN W3"/>
              </a:endParaRPr>
            </a:p>
          </p:txBody>
        </p:sp>
      </p:grpSp>
      <p:sp>
        <p:nvSpPr>
          <p:cNvPr id="158" name="Oval 157"/>
          <p:cNvSpPr/>
          <p:nvPr/>
        </p:nvSpPr>
        <p:spPr>
          <a:xfrm>
            <a:off x="9043470" y="153939"/>
            <a:ext cx="2732283" cy="69273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6" name="Bank 1"/>
          <p:cNvSpPr/>
          <p:nvPr/>
        </p:nvSpPr>
        <p:spPr>
          <a:xfrm>
            <a:off x="5096449" y="7451639"/>
            <a:ext cx="1525564" cy="130048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t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prstClr val="black"/>
                </a:solidFill>
              </a:rPr>
              <a:t>Bank 1</a:t>
            </a: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167" name="Bank 2"/>
          <p:cNvSpPr/>
          <p:nvPr/>
        </p:nvSpPr>
        <p:spPr>
          <a:xfrm>
            <a:off x="7055506" y="7451639"/>
            <a:ext cx="1517227" cy="130048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t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prstClr val="black"/>
                </a:solidFill>
              </a:rPr>
              <a:t>Bank 2</a:t>
            </a:r>
            <a:endParaRPr lang="en-US" sz="2600" dirty="0">
              <a:solidFill>
                <a:prstClr val="black"/>
              </a:solidFill>
            </a:endParaRPr>
          </a:p>
        </p:txBody>
      </p:sp>
      <p:grpSp>
        <p:nvGrpSpPr>
          <p:cNvPr id="9" name="Rest of First Batch Requests"/>
          <p:cNvGrpSpPr/>
          <p:nvPr/>
        </p:nvGrpSpPr>
        <p:grpSpPr>
          <a:xfrm>
            <a:off x="5214913" y="4632506"/>
            <a:ext cx="3255369" cy="1517227"/>
            <a:chOff x="3200400" y="1143000"/>
            <a:chExt cx="2288931" cy="1066800"/>
          </a:xfrm>
        </p:grpSpPr>
        <p:sp>
          <p:nvSpPr>
            <p:cNvPr id="172" name="Rounded Rectangle 171"/>
            <p:cNvSpPr/>
            <p:nvPr/>
          </p:nvSpPr>
          <p:spPr>
            <a:xfrm>
              <a:off x="3200400" y="1752600"/>
              <a:ext cx="920262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4569069" y="1752600"/>
              <a:ext cx="920262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3200400" y="1143000"/>
              <a:ext cx="920262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4569069" y="1143000"/>
              <a:ext cx="920262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Second Two Requests"/>
          <p:cNvGrpSpPr/>
          <p:nvPr/>
        </p:nvGrpSpPr>
        <p:grpSpPr>
          <a:xfrm>
            <a:off x="5204825" y="7955361"/>
            <a:ext cx="3255369" cy="650240"/>
            <a:chOff x="2962275" y="3867834"/>
            <a:chExt cx="2288931" cy="457200"/>
          </a:xfrm>
        </p:grpSpPr>
        <p:sp>
          <p:nvSpPr>
            <p:cNvPr id="184" name="Rounded Rectangle 183"/>
            <p:cNvSpPr/>
            <p:nvPr/>
          </p:nvSpPr>
          <p:spPr>
            <a:xfrm>
              <a:off x="2962275" y="3867834"/>
              <a:ext cx="920262" cy="4572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4330944" y="3867834"/>
              <a:ext cx="920262" cy="4572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sp>
        <p:nvSpPr>
          <p:cNvPr id="186" name="Batch Box"/>
          <p:cNvSpPr/>
          <p:nvPr/>
        </p:nvSpPr>
        <p:spPr>
          <a:xfrm>
            <a:off x="4894217" y="4483886"/>
            <a:ext cx="3901440" cy="2731008"/>
          </a:xfrm>
          <a:prstGeom prst="roundRect">
            <a:avLst/>
          </a:prstGeom>
          <a:noFill/>
          <a:ln>
            <a:prstDash val="dash"/>
          </a:ln>
          <a:effectLst>
            <a:softEdge rad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grpSp>
        <p:nvGrpSpPr>
          <p:cNvPr id="11" name="Third Two Requests"/>
          <p:cNvGrpSpPr/>
          <p:nvPr/>
        </p:nvGrpSpPr>
        <p:grpSpPr>
          <a:xfrm>
            <a:off x="5223875" y="6366480"/>
            <a:ext cx="3255369" cy="650240"/>
            <a:chOff x="1594338" y="3258234"/>
            <a:chExt cx="2288931" cy="457200"/>
          </a:xfrm>
        </p:grpSpPr>
        <p:sp>
          <p:nvSpPr>
            <p:cNvPr id="188" name="Rounded Rectangle 187"/>
            <p:cNvSpPr/>
            <p:nvPr/>
          </p:nvSpPr>
          <p:spPr>
            <a:xfrm>
              <a:off x="1594338" y="3258234"/>
              <a:ext cx="920262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2963007" y="3258234"/>
              <a:ext cx="920262" cy="45720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sp>
        <p:nvSpPr>
          <p:cNvPr id="192" name="Batch Box"/>
          <p:cNvSpPr/>
          <p:nvPr/>
        </p:nvSpPr>
        <p:spPr>
          <a:xfrm>
            <a:off x="1641822" y="4503885"/>
            <a:ext cx="3901440" cy="2731008"/>
          </a:xfrm>
          <a:prstGeom prst="roundRect">
            <a:avLst/>
          </a:prstGeom>
          <a:noFill/>
          <a:ln>
            <a:prstDash val="dash"/>
          </a:ln>
          <a:effectLst>
            <a:softEdge rad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grpSp>
        <p:nvGrpSpPr>
          <p:cNvPr id="12" name="New Requests"/>
          <p:cNvGrpSpPr/>
          <p:nvPr/>
        </p:nvGrpSpPr>
        <p:grpSpPr>
          <a:xfrm>
            <a:off x="5223489" y="1857141"/>
            <a:ext cx="3255367" cy="2397760"/>
            <a:chOff x="5367868" y="2004550"/>
            <a:chExt cx="3255367" cy="2397760"/>
          </a:xfrm>
        </p:grpSpPr>
        <p:sp>
          <p:nvSpPr>
            <p:cNvPr id="206" name="New Core 1 Req K"/>
            <p:cNvSpPr/>
            <p:nvPr/>
          </p:nvSpPr>
          <p:spPr>
            <a:xfrm>
              <a:off x="5367868" y="3738524"/>
              <a:ext cx="1308817" cy="65024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07" name="New Core 2 Req M"/>
            <p:cNvSpPr/>
            <p:nvPr/>
          </p:nvSpPr>
          <p:spPr>
            <a:xfrm>
              <a:off x="5367868" y="2885084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08" name="New Core 2 Req O"/>
            <p:cNvSpPr/>
            <p:nvPr/>
          </p:nvSpPr>
          <p:spPr>
            <a:xfrm>
              <a:off x="5367868" y="2004550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09" name="New Core 1 Req L"/>
            <p:cNvSpPr/>
            <p:nvPr/>
          </p:nvSpPr>
          <p:spPr>
            <a:xfrm>
              <a:off x="7314418" y="3752070"/>
              <a:ext cx="1308817" cy="65024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10" name="New Core 2 Req N"/>
            <p:cNvSpPr/>
            <p:nvPr/>
          </p:nvSpPr>
          <p:spPr>
            <a:xfrm>
              <a:off x="7314418" y="2898630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11" name="New Core 2 Req P"/>
            <p:cNvSpPr/>
            <p:nvPr/>
          </p:nvSpPr>
          <p:spPr>
            <a:xfrm>
              <a:off x="7314418" y="2004550"/>
              <a:ext cx="1308817" cy="65024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Rest of New Requests"/>
          <p:cNvGrpSpPr/>
          <p:nvPr/>
        </p:nvGrpSpPr>
        <p:grpSpPr>
          <a:xfrm>
            <a:off x="5210885" y="1860171"/>
            <a:ext cx="3255367" cy="1544320"/>
            <a:chOff x="5367868" y="2004550"/>
            <a:chExt cx="3255367" cy="1544320"/>
          </a:xfrm>
        </p:grpSpPr>
        <p:sp>
          <p:nvSpPr>
            <p:cNvPr id="213" name="New Core 2 Req M"/>
            <p:cNvSpPr/>
            <p:nvPr/>
          </p:nvSpPr>
          <p:spPr>
            <a:xfrm>
              <a:off x="5367868" y="2885084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14" name="New Core 2 Req O"/>
            <p:cNvSpPr/>
            <p:nvPr/>
          </p:nvSpPr>
          <p:spPr>
            <a:xfrm>
              <a:off x="5367868" y="2004550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15" name="New Core 2 Req N"/>
            <p:cNvSpPr/>
            <p:nvPr/>
          </p:nvSpPr>
          <p:spPr>
            <a:xfrm>
              <a:off x="7314418" y="2898630"/>
              <a:ext cx="1308817" cy="650240"/>
            </a:xfrm>
            <a:prstGeom prst="roundRect">
              <a:avLst/>
            </a:prstGeom>
            <a:pattFill prst="wdUpDiag">
              <a:fgClr>
                <a:schemeClr val="accent3"/>
              </a:fgClr>
              <a:bgClr>
                <a:schemeClr val="bg1"/>
              </a:bgClr>
            </a:patt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16" name="New Core 2 Req P"/>
            <p:cNvSpPr/>
            <p:nvPr/>
          </p:nvSpPr>
          <p:spPr>
            <a:xfrm>
              <a:off x="7314418" y="2004550"/>
              <a:ext cx="1308817" cy="65024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4" name="First New Requests"/>
          <p:cNvGrpSpPr/>
          <p:nvPr/>
        </p:nvGrpSpPr>
        <p:grpSpPr>
          <a:xfrm>
            <a:off x="5210885" y="3594145"/>
            <a:ext cx="3255367" cy="663786"/>
            <a:chOff x="5367868" y="3738524"/>
            <a:chExt cx="3255367" cy="663786"/>
          </a:xfrm>
        </p:grpSpPr>
        <p:sp>
          <p:nvSpPr>
            <p:cNvPr id="218" name="New Core 1 Req K"/>
            <p:cNvSpPr/>
            <p:nvPr/>
          </p:nvSpPr>
          <p:spPr>
            <a:xfrm>
              <a:off x="5367868" y="3738524"/>
              <a:ext cx="1308817" cy="65024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  <p:sp>
          <p:nvSpPr>
            <p:cNvPr id="219" name="New Core 1 Req L"/>
            <p:cNvSpPr/>
            <p:nvPr/>
          </p:nvSpPr>
          <p:spPr>
            <a:xfrm>
              <a:off x="7314418" y="3752070"/>
              <a:ext cx="1308817" cy="65024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30039" tIns="65020" rIns="130039" bIns="65020" rtlCol="0" anchor="ctr"/>
            <a:lstStyle/>
            <a:p>
              <a:pPr algn="ctr" defTabSz="1300393" fontAlgn="auto">
                <a:spcBef>
                  <a:spcPts val="0"/>
                </a:spcBef>
                <a:spcAft>
                  <a:spcPts val="0"/>
                </a:spcAft>
              </a:pPr>
              <a:endParaRPr lang="en-US" sz="2600" dirty="0">
                <a:solidFill>
                  <a:prstClr val="black"/>
                </a:solidFill>
              </a:endParaRPr>
            </a:p>
          </p:txBody>
        </p:sp>
      </p:grpSp>
      <p:sp>
        <p:nvSpPr>
          <p:cNvPr id="221" name="Batch Box"/>
          <p:cNvSpPr/>
          <p:nvPr/>
        </p:nvSpPr>
        <p:spPr>
          <a:xfrm>
            <a:off x="1636295" y="5330054"/>
            <a:ext cx="3901440" cy="1911706"/>
          </a:xfrm>
          <a:prstGeom prst="roundRect">
            <a:avLst/>
          </a:prstGeom>
          <a:noFill/>
          <a:ln>
            <a:prstDash val="dash"/>
          </a:ln>
          <a:effectLst>
            <a:softEdge rad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222" name="Batch Box"/>
          <p:cNvSpPr/>
          <p:nvPr/>
        </p:nvSpPr>
        <p:spPr>
          <a:xfrm>
            <a:off x="8134290" y="3586292"/>
            <a:ext cx="3901440" cy="3641344"/>
          </a:xfrm>
          <a:prstGeom prst="roundRect">
            <a:avLst/>
          </a:prstGeom>
          <a:noFill/>
          <a:ln>
            <a:prstDash val="dash"/>
          </a:ln>
          <a:effectLst>
            <a:softEdge rad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223" name="Batch Box"/>
          <p:cNvSpPr/>
          <p:nvPr/>
        </p:nvSpPr>
        <p:spPr>
          <a:xfrm>
            <a:off x="8132717" y="4483886"/>
            <a:ext cx="3901440" cy="2731008"/>
          </a:xfrm>
          <a:prstGeom prst="roundRect">
            <a:avLst/>
          </a:prstGeom>
          <a:noFill/>
          <a:ln>
            <a:prstDash val="dash"/>
          </a:ln>
          <a:effectLst>
            <a:softEdge rad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135" name="Shade"/>
          <p:cNvSpPr/>
          <p:nvPr/>
        </p:nvSpPr>
        <p:spPr>
          <a:xfrm>
            <a:off x="7824764" y="0"/>
            <a:ext cx="5180036" cy="8886613"/>
          </a:xfrm>
          <a:prstGeom prst="rect">
            <a:avLst/>
          </a:prstGeom>
          <a:solidFill>
            <a:schemeClr val="lt1">
              <a:alpha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136" name="Shade"/>
          <p:cNvSpPr/>
          <p:nvPr/>
        </p:nvSpPr>
        <p:spPr>
          <a:xfrm>
            <a:off x="0" y="0"/>
            <a:ext cx="5825067" cy="8886613"/>
          </a:xfrm>
          <a:prstGeom prst="rect">
            <a:avLst/>
          </a:prstGeom>
          <a:solidFill>
            <a:schemeClr val="lt1">
              <a:alpha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039" tIns="65020" rIns="130039" bIns="65020" rtlCol="0" anchor="ctr"/>
          <a:lstStyle/>
          <a:p>
            <a:pPr algn="ctr" defTabSz="1300393" fontAlgn="auto"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1558548" y="4740442"/>
            <a:ext cx="10371130" cy="1685758"/>
          </a:xfrm>
          <a:prstGeom prst="round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Demand boosting eliminates starvation of memory non-intensive applications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278 L -0.00035 0.16945 " pathEditMode="fixed" rAng="0" ptsTypes="AA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3 1.21387E-6 L -0.00033 0.09167 " pathEditMode="fixed" rAng="0" ptsTypes="AA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8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3 1.21387E-6 L -0.00033 0.09167 " pathEditMode="fixed" rAng="0" ptsTypes="AA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8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0017 L -0.00122 0.0891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0228 L -0.00122 0.0891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93"/>
                                        </p:tgtEl>
                                      </p:cBhvr>
                                      <p:by x="10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1.21387E-6 L -0.00035 0.04444 " pathEditMode="fixed" rAng="0" ptsTypes="AA">
                                      <p:cBhvr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7 0.09171 L -0.00037 0.25525 " pathEditMode="fixed" rAng="0" ptsTypes="AA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7 0.09171 L -0.00037 0.17918 " pathEditMode="fixed" rAng="0" ptsTypes="AA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891 L -0.00122 0.17787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891 L -0.00122 0.18292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mp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5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00000" y="7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8735E-6 4.94054E-6 L 1.08735E-6 0.04495 " pathEditMode="fixed" rAng="0" ptsTypes="AA">
                                      <p:cBhvr>
                                        <p:cTn id="4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4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4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"/>
                            </p:stCondLst>
                            <p:childTnLst>
                              <p:par>
                                <p:cTn id="5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4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4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"/>
                            </p:stCondLst>
                            <p:childTnLst>
                              <p:par>
                                <p:cTn id="5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3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400"/>
                            </p:stCondLst>
                            <p:childTnLst>
                              <p:par>
                                <p:cTn id="6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"/>
                            </p:stCondLst>
                            <p:childTnLst>
                              <p:par>
                                <p:cTn id="7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8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8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6 0.25835 L -0.25033 0.25835 " pathEditMode="relative" rAng="0" ptsTypes="AA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5 0.04512 L -0.25022 0.04512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6 0.18065 L -0.25033 0.18065 " pathEditMode="relative" rAng="0" ptsTypes="AA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18081 L -0.25119 0.18081 " pathEditMode="relative" rAng="0" ptsTypes="AA">
                                      <p:cBhvr>
                                        <p:cTn id="1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17788 L -0.25119 0.17788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33 0.18065 L -0.25033 0.35005 " pathEditMode="relative" rAng="0" ptsTypes="AA">
                                      <p:cBhvr>
                                        <p:cTn id="1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19 0.17787 L -0.25119 0.27154 " pathEditMode="relative" rAng="0" ptsTypes="AA">
                                      <p:cBhvr>
                                        <p:cTn id="1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82 0.18081 L -0.25082 0.26959 " pathEditMode="relative" rAng="0" ptsTypes="AA">
                                      <p:cBhvr>
                                        <p:cTn id="1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997 -4.77114E-6 L -0.24997 0.08878 " pathEditMode="relative" rAng="0" ptsTypes="AA">
                                      <p:cBhvr>
                                        <p:cTn id="1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5" dur="500" fill="hold"/>
                                        <p:tgtEl>
                                          <p:spTgt spid="192"/>
                                        </p:tgtEl>
                                      </p:cBhvr>
                                      <p:by x="10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9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3 -1.33116E-5 L -0.00073 0.04491 " pathEditMode="fixed" rAng="0" ptsTypes="AA">
                                      <p:cBhvr>
                                        <p:cTn id="19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61 0.26953 L -0.25061 0.43734 " pathEditMode="relative" rAng="0" ptsTypes="AA">
                                      <p:cBhvr>
                                        <p:cTn id="2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5" dur="5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00000" y="55000"/>
                                    </p:animScale>
                                  </p:childTnLst>
                                </p:cTn>
                              </p:par>
                              <p:par>
                                <p:cTn id="21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8106E-6 5.91302E-7 L 2.98106E-6 0.04838 " pathEditMode="relative" rAng="0" ptsTypes="AA">
                                      <p:cBhvr>
                                        <p:cTn id="217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2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98 0.26953 L -0.25098 0.35872 " pathEditMode="relative" rAng="0" ptsTypes="AA">
                                      <p:cBhvr>
                                        <p:cTn id="2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"/>
                                    </p:animMotion>
                                  </p:childTnLst>
                                </p:cTn>
                              </p:par>
                              <p:par>
                                <p:cTn id="2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975 0.08871 L -0.24975 0.18099 " pathEditMode="relative" rAng="0" ptsTypes="AA">
                                      <p:cBhvr>
                                        <p:cTn id="2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75 1.09375E-6 L 0.24975 -0.04606 " pathEditMode="relative" rAng="0" ptsTypes="AA">
                                      <p:cBhvr>
                                        <p:cTn id="23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76 3.48958E-6 L 0.24976 0.01464 " pathEditMode="relative" rAng="0" ptsTypes="AA">
                                      <p:cBhvr>
                                        <p:cTn id="2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"/>
                                    </p:animMotion>
                                  </p:childTnLst>
                                </p:cTn>
                              </p:par>
                              <p:par>
                                <p:cTn id="238" presetID="6" presetClass="emp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9" dur="500" fill="hold"/>
                                        <p:tgtEl>
                                          <p:spTgt spid="186"/>
                                        </p:tgtEl>
                                      </p:cBhvr>
                                      <p:by x="100000" y="13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75 0.01465 L 0.20886 0.08562 C 0.1997 0.10043 0.1947 0.12272 0.1947 0.146 C 0.1947 0.17253 0.1997 0.19369 0.20886 0.2085 L 0.24975 0.27963 " pathEditMode="relative" rAng="0" ptsTypes="FffFF">
                                      <p:cBhvr>
                                        <p:cTn id="2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132"/>
                                    </p:animMotion>
                                  </p:childTnLst>
                                </p:cTn>
                              </p:par>
                              <p:par>
                                <p:cTn id="244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4.84375E-6 L 0.29517 -0.02295 C 0.30493 -0.02784 0.31165 -0.035 0.31165 -0.04249 C 0.31165 -0.05095 0.30493 -0.05778 0.29517 -0.06267 L 0.25 -0.08529 " pathEditMode="relative" rAng="0" ptsTypes="FffFF">
                                      <p:cBhvr>
                                        <p:cTn id="2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43"/>
                                    </p:animMotion>
                                  </p:childTnLst>
                                </p:cTn>
                              </p:par>
                              <p:par>
                                <p:cTn id="246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375E-6 L 0.29517 -0.02294 C 0.30493 -0.02783 0.31165 -0.03499 0.31165 -0.04248 C 0.31165 -0.05094 0.30493 -0.05778 0.29517 -0.06266 L 0.25 -0.08528 " pathEditMode="relative" rAng="0" ptsTypes="FffFF">
                                      <p:cBhvr>
                                        <p:cTn id="2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" presetClass="exit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63 0.28353 L 0.24963 0.44563 " pathEditMode="relative" rAng="0" ptsTypes="AA">
                                      <p:cBhvr>
                                        <p:cTn id="2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6" presetClass="emp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8" dur="500" fill="hold"/>
                                        <p:tgtEl>
                                          <p:spTgt spid="222"/>
                                        </p:tgtEl>
                                      </p:cBhvr>
                                      <p:by x="100000" y="75000"/>
                                    </p:animScale>
                                  </p:childTnLst>
                                </p:cTn>
                              </p:par>
                              <p:par>
                                <p:cTn id="2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655E-6 -4.375E-6 L -4.2655E-6 0.04834 " pathEditMode="relative" rAng="0" ptsTypes="AA">
                                      <p:cBhvr>
                                        <p:cTn id="270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88 -0.08529 L 0.24988 -0.0018 " pathEditMode="relative" rAng="0" ptsTypes="AA">
                                      <p:cBhvr>
                                        <p:cTn id="2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2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88 -0.08528 L 0.24988 0.00017 " pathEditMode="relative" rAng="0" ptsTypes="AA">
                                      <p:cBhvr>
                                        <p:cTn id="2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"/>
                                    </p:animMotion>
                                  </p:childTnLst>
                                </p:cTn>
                              </p:par>
                              <p:par>
                                <p:cTn id="2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88 3.22917E-6 L 0.24988 0.09521 " pathEditMode="relative" rAng="0" ptsTypes="AA">
                                      <p:cBhvr>
                                        <p:cTn id="2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xit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88 4.84375E-6 L 0.24988 0.16552 " pathEditMode="relative" rAng="0" ptsTypes="AA">
                                      <p:cBhvr>
                                        <p:cTn id="2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6" presetClass="emp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5" dur="500" fill="hold"/>
                                        <p:tgtEl>
                                          <p:spTgt spid="223"/>
                                        </p:tgtEl>
                                      </p:cBhvr>
                                      <p:by x="100000" y="68000"/>
                                    </p:animScale>
                                  </p:childTnLst>
                                </p:cTn>
                              </p:par>
                              <p:par>
                                <p:cTn id="29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87 -4.375E-6 L 0.24987 0.09327 " pathEditMode="relative" rAng="0" ptsTypes="AA">
                                      <p:cBhvr>
                                        <p:cTn id="2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29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88 0.09521 L 0.24988 0.19043 " pathEditMode="relative" rAng="0" ptsTypes="AA">
                                      <p:cBhvr>
                                        <p:cTn id="2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"/>
                                    </p:animMotion>
                                  </p:childTnLst>
                                </p:cTn>
                              </p:par>
                              <p:par>
                                <p:cTn id="30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655E-6 3.75E-6 L -4.2655E-6 0.04248 " pathEditMode="relative" rAng="0" ptsTypes="AA">
                                      <p:cBhvr>
                                        <p:cTn id="30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93" grpId="0" animBg="1"/>
      <p:bldP spid="93" grpId="1" animBg="1"/>
      <p:bldP spid="93" grpId="2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3" grpId="0" animBg="1"/>
      <p:bldP spid="103" grpId="1" animBg="1"/>
      <p:bldP spid="103" grpId="2" animBg="1"/>
      <p:bldP spid="103" grpId="3" animBg="1"/>
      <p:bldP spid="103" grpId="4" animBg="1"/>
      <p:bldP spid="108" grpId="0"/>
      <p:bldP spid="109" grpId="0"/>
      <p:bldP spid="110" grpId="0"/>
      <p:bldP spid="133" grpId="0"/>
      <p:bldP spid="134" grpId="0"/>
      <p:bldP spid="158" grpId="0" animBg="1"/>
      <p:bldP spid="166" grpId="0" animBg="1"/>
      <p:bldP spid="167" grpId="0" animBg="1"/>
      <p:bldP spid="186" grpId="0" animBg="1"/>
      <p:bldP spid="186" grpId="1" animBg="1"/>
      <p:bldP spid="186" grpId="2" animBg="1"/>
      <p:bldP spid="186" grpId="3" animBg="1"/>
      <p:bldP spid="192" grpId="0" animBg="1"/>
      <p:bldP spid="192" grpId="1" animBg="1"/>
      <p:bldP spid="192" grpId="2" animBg="1"/>
      <p:bldP spid="192" grpId="3" animBg="1"/>
      <p:bldP spid="221" grpId="0" animBg="1"/>
      <p:bldP spid="221" grpId="1" animBg="1"/>
      <p:bldP spid="221" grpId="2" animBg="1"/>
      <p:bldP spid="222" grpId="0" animBg="1"/>
      <p:bldP spid="222" grpId="1" animBg="1"/>
      <p:bldP spid="222" grpId="2" animBg="1"/>
      <p:bldP spid="222" grpId="3" animBg="1"/>
      <p:bldP spid="223" grpId="0" animBg="1"/>
      <p:bldP spid="223" grpId="1" animBg="1"/>
      <p:bldP spid="223" grpId="2" animBg="1"/>
      <p:bldP spid="135" grpId="0" animBg="1"/>
      <p:bldP spid="135" grpId="1" animBg="1"/>
      <p:bldP spid="136" grpId="0" animBg="1"/>
      <p:bldP spid="136" grpId="1" animBg="1"/>
      <p:bldP spid="1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Prefetch-Aware </a:t>
            </a:r>
            <a:br>
              <a:rPr lang="en-US" dirty="0" smtClean="0"/>
            </a:br>
            <a:r>
              <a:rPr lang="en-US" dirty="0" smtClean="0"/>
              <a:t>Shared Resource Management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800" dirty="0" smtClean="0"/>
              <a:t>Three key ideas:</a:t>
            </a:r>
            <a:endParaRPr lang="en-US" sz="3600" dirty="0" smtClean="0"/>
          </a:p>
          <a:p>
            <a:pPr lvl="1"/>
            <a:r>
              <a:rPr lang="en-US" sz="3400" i="1" dirty="0" smtClean="0">
                <a:solidFill>
                  <a:schemeClr val="bg1">
                    <a:lumMod val="50000"/>
                  </a:schemeClr>
                </a:solidFill>
              </a:rPr>
              <a:t>Fair memory controllers</a:t>
            </a:r>
            <a:r>
              <a:rPr lang="en-US" sz="3400" i="1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sz="3400" i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3400" i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400" dirty="0" smtClean="0">
                <a:solidFill>
                  <a:schemeClr val="bg1">
                    <a:lumMod val="50000"/>
                  </a:schemeClr>
                </a:solidFill>
              </a:rPr>
              <a:t>Extend underlying prioritization policies to </a:t>
            </a:r>
            <a:br>
              <a:rPr lang="en-US" sz="3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400" dirty="0" smtClean="0">
                <a:solidFill>
                  <a:schemeClr val="bg1">
                    <a:lumMod val="50000"/>
                  </a:schemeClr>
                </a:solidFill>
              </a:rPr>
              <a:t>distinguish between prefetches based on prefetch accuracy</a:t>
            </a:r>
            <a:endParaRPr lang="en-US" sz="34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sz="3400" i="1" dirty="0" smtClean="0"/>
              <a:t>Fairness via source</a:t>
            </a:r>
            <a:r>
              <a:rPr lang="en-US" sz="3400" i="1" dirty="0" smtClean="0"/>
              <a:t>-</a:t>
            </a:r>
            <a:r>
              <a:rPr lang="en-US" sz="3400" i="1" dirty="0" smtClean="0"/>
              <a:t>throttling</a:t>
            </a:r>
            <a:r>
              <a:rPr lang="en-US" sz="3400" i="1" dirty="0" smtClean="0"/>
              <a:t> </a:t>
            </a:r>
            <a:r>
              <a:rPr lang="en-US" sz="3400" i="1" dirty="0" smtClean="0"/>
              <a:t>technique</a:t>
            </a:r>
            <a:r>
              <a:rPr lang="en-US" sz="3400" i="1" dirty="0" smtClean="0"/>
              <a:t>:</a:t>
            </a:r>
            <a:br>
              <a:rPr lang="en-US" sz="3400" i="1" dirty="0" smtClean="0"/>
            </a:br>
            <a:r>
              <a:rPr lang="en-US" sz="3400" dirty="0" smtClean="0">
                <a:solidFill>
                  <a:srgbClr val="0000FF"/>
                </a:solidFill>
              </a:rPr>
              <a:t>Coordinate </a:t>
            </a:r>
            <a:r>
              <a:rPr lang="en-US" sz="3400" dirty="0" smtClean="0"/>
              <a:t>core and prefetcher </a:t>
            </a:r>
            <a:r>
              <a:rPr lang="en-US" sz="3400" dirty="0" smtClean="0">
                <a:solidFill>
                  <a:srgbClr val="0000FF"/>
                </a:solidFill>
              </a:rPr>
              <a:t>throttling </a:t>
            </a:r>
            <a:r>
              <a:rPr lang="en-US" sz="3400" dirty="0" smtClean="0"/>
              <a:t>decisions</a:t>
            </a:r>
            <a:endParaRPr lang="en-US" sz="3400" i="1" dirty="0" smtClean="0"/>
          </a:p>
          <a:p>
            <a:pPr lvl="1">
              <a:buNone/>
            </a:pPr>
            <a:endParaRPr lang="en-US" sz="3000" dirty="0" smtClean="0"/>
          </a:p>
          <a:p>
            <a:pPr lvl="1"/>
            <a:r>
              <a:rPr lang="en-US" sz="3400" dirty="0" smtClean="0">
                <a:solidFill>
                  <a:srgbClr val="7F7F7F"/>
                </a:solidFill>
              </a:rPr>
              <a:t>Demand boosting for memory non-intensive applications</a:t>
            </a:r>
          </a:p>
          <a:p>
            <a:pPr lvl="1"/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Motivation for Special Treatment of Prefetches</a:t>
            </a:r>
          </a:p>
          <a:p>
            <a:r>
              <a:rPr lang="en-US" dirty="0" smtClean="0"/>
              <a:t>Prefetch-Aware Shared Resource Management</a:t>
            </a:r>
          </a:p>
          <a:p>
            <a:r>
              <a:rPr lang="en-US" dirty="0" smtClean="0">
                <a:solidFill>
                  <a:srgbClr val="B24F00"/>
                </a:solidFill>
              </a:rPr>
              <a:t>Evaluation</a:t>
            </a:r>
          </a:p>
          <a:p>
            <a:r>
              <a:rPr lang="en-US" dirty="0" smtClean="0"/>
              <a:t>Conclusion</a:t>
            </a:r>
          </a:p>
          <a:p>
            <a:pPr lvl="1"/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200" dirty="0" smtClean="0"/>
              <a:t>x86 cycle accurate simulator</a:t>
            </a:r>
          </a:p>
          <a:p>
            <a:endParaRPr lang="en-US" sz="3200" dirty="0" smtClean="0"/>
          </a:p>
          <a:p>
            <a:r>
              <a:rPr lang="en-US" sz="3200" dirty="0" smtClean="0"/>
              <a:t>Baseline processor configuration</a:t>
            </a:r>
          </a:p>
          <a:p>
            <a:pPr lvl="1"/>
            <a:r>
              <a:rPr lang="en-US" sz="2600" dirty="0" smtClean="0"/>
              <a:t>Per-core</a:t>
            </a:r>
          </a:p>
          <a:p>
            <a:pPr lvl="2"/>
            <a:r>
              <a:rPr lang="en-US" sz="2200" dirty="0" smtClean="0"/>
              <a:t>4-wide issue, out-of-order, 256 entry ROB</a:t>
            </a:r>
          </a:p>
          <a:p>
            <a:pPr lvl="2"/>
            <a:endParaRPr lang="en-US" sz="2200" dirty="0" smtClean="0"/>
          </a:p>
          <a:p>
            <a:pPr lvl="1"/>
            <a:r>
              <a:rPr lang="en-US" sz="2600" dirty="0" smtClean="0"/>
              <a:t>Shared (4-core system)</a:t>
            </a:r>
          </a:p>
          <a:p>
            <a:pPr lvl="2"/>
            <a:r>
              <a:rPr lang="en-US" sz="2200" dirty="0" smtClean="0"/>
              <a:t>128 </a:t>
            </a:r>
            <a:r>
              <a:rPr lang="en-US" sz="2200" dirty="0" err="1" smtClean="0"/>
              <a:t>MSHRs</a:t>
            </a:r>
            <a:endParaRPr lang="en-US" sz="2200" dirty="0" smtClean="0"/>
          </a:p>
          <a:p>
            <a:pPr lvl="2"/>
            <a:r>
              <a:rPr lang="en-US" sz="2200" dirty="0" smtClean="0"/>
              <a:t>2MB, 16-way L2 cache</a:t>
            </a:r>
          </a:p>
          <a:p>
            <a:pPr lvl="2"/>
            <a:endParaRPr lang="en-US" sz="2200" dirty="0" smtClean="0"/>
          </a:p>
          <a:p>
            <a:pPr lvl="1"/>
            <a:r>
              <a:rPr lang="en-US" sz="2600" dirty="0" smtClean="0"/>
              <a:t>Main Memory</a:t>
            </a:r>
          </a:p>
          <a:p>
            <a:pPr lvl="2"/>
            <a:r>
              <a:rPr lang="en-US" sz="2200" dirty="0" smtClean="0"/>
              <a:t>DDR3 1333 MHz</a:t>
            </a:r>
          </a:p>
          <a:p>
            <a:pPr lvl="2"/>
            <a:r>
              <a:rPr lang="en-US" sz="2200" dirty="0" smtClean="0"/>
              <a:t>Latency of 15ns per command (</a:t>
            </a:r>
            <a:r>
              <a:rPr lang="en-US" sz="2200" dirty="0" err="1" smtClean="0"/>
              <a:t>tRP</a:t>
            </a:r>
            <a:r>
              <a:rPr lang="en-US" sz="2200" dirty="0" smtClean="0"/>
              <a:t>, </a:t>
            </a:r>
            <a:r>
              <a:rPr lang="en-US" sz="2200" dirty="0" err="1" smtClean="0"/>
              <a:t>tRCD</a:t>
            </a:r>
            <a:r>
              <a:rPr lang="en-US" sz="2200" dirty="0" smtClean="0"/>
              <a:t>, CL)</a:t>
            </a:r>
          </a:p>
          <a:p>
            <a:pPr lvl="2"/>
            <a:r>
              <a:rPr lang="en-US" sz="2200" dirty="0" smtClean="0"/>
              <a:t>8B wide core to memory bus</a:t>
            </a:r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Performance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04863" y="2057400"/>
          <a:ext cx="3178113" cy="769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7D8A52-8E6B-E641-9853-ACCDC0E5FB2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4187816" y="2078202"/>
          <a:ext cx="3162409" cy="767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7350226" y="2057400"/>
          <a:ext cx="5007180" cy="769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>
            <a:off x="1447800" y="3390900"/>
            <a:ext cx="2438400" cy="12700"/>
          </a:xfrm>
          <a:prstGeom prst="line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813300" y="3416300"/>
            <a:ext cx="2463800" cy="1588"/>
          </a:xfrm>
          <a:prstGeom prst="line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7988300" y="3390900"/>
            <a:ext cx="2527300" cy="12700"/>
          </a:xfrm>
          <a:prstGeom prst="line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10236200" y="4470400"/>
            <a:ext cx="2082800" cy="762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0236200" y="5219700"/>
            <a:ext cx="1841500" cy="8001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236200" y="5727700"/>
            <a:ext cx="1206500" cy="762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0287000" y="6286500"/>
            <a:ext cx="2044700" cy="8001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>
            <a:off x="2463800" y="2667000"/>
            <a:ext cx="660400" cy="1588"/>
          </a:xfrm>
          <a:prstGeom prst="straightConnector1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600200" y="2311400"/>
            <a:ext cx="10872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11%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rot="5400000">
            <a:off x="5943600" y="2743200"/>
            <a:ext cx="660400" cy="1588"/>
          </a:xfrm>
          <a:prstGeom prst="straightConnector1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800600" y="2362200"/>
            <a:ext cx="14746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10.9%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rot="5400000">
            <a:off x="9144000" y="2870200"/>
            <a:ext cx="660400" cy="1588"/>
          </a:xfrm>
          <a:prstGeom prst="straightConnector1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975600" y="2514600"/>
            <a:ext cx="14746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11.3%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Graphic spid="6" grpId="0">
        <p:bldSub>
          <a:bldChart bld="series"/>
        </p:bldSub>
      </p:bldGraphic>
      <p:bldGraphic spid="7" grpId="0">
        <p:bldSub>
          <a:bldChart bld="series"/>
        </p:bldSub>
      </p:bldGraphic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0" grpId="0"/>
      <p:bldP spid="22" grpId="0"/>
      <p:bldP spid="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Slowdown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04863" y="2057400"/>
          <a:ext cx="3178113" cy="769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7D8A52-8E6B-E641-9853-ACCDC0E5FB2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4187816" y="2078202"/>
          <a:ext cx="3162409" cy="767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7350226" y="2001232"/>
          <a:ext cx="5007180" cy="775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>
            <a:off x="1447800" y="3390900"/>
            <a:ext cx="2438400" cy="12700"/>
          </a:xfrm>
          <a:prstGeom prst="line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813300" y="3403600"/>
            <a:ext cx="2463800" cy="1588"/>
          </a:xfrm>
          <a:prstGeom prst="line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7988300" y="3365500"/>
            <a:ext cx="2527300" cy="12700"/>
          </a:xfrm>
          <a:prstGeom prst="line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>
            <a:off x="2983706" y="4483100"/>
            <a:ext cx="483394" cy="794"/>
          </a:xfrm>
          <a:prstGeom prst="straightConnector1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022600" y="3581400"/>
            <a:ext cx="120534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9.9%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rot="5400000">
            <a:off x="6158706" y="4254500"/>
            <a:ext cx="889794" cy="794"/>
          </a:xfrm>
          <a:prstGeom prst="straightConnector1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553200" y="3657600"/>
            <a:ext cx="14746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18.4%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06000" y="3581400"/>
            <a:ext cx="14746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14.5%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rot="5400000">
            <a:off x="9600406" y="3987800"/>
            <a:ext cx="559594" cy="794"/>
          </a:xfrm>
          <a:prstGeom prst="straightConnector1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444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8864600" y="3683000"/>
            <a:ext cx="1168400" cy="25400"/>
          </a:xfrm>
          <a:prstGeom prst="line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000" dirty="0" smtClean="0"/>
              <a:t>State-of-the-art fair shared resource management techniques can be </a:t>
            </a:r>
            <a:r>
              <a:rPr lang="en-US" sz="3000" dirty="0" smtClean="0">
                <a:solidFill>
                  <a:srgbClr val="FF0000"/>
                </a:solidFill>
              </a:rPr>
              <a:t>harmful </a:t>
            </a:r>
            <a:r>
              <a:rPr lang="en-US" sz="3000" dirty="0" smtClean="0"/>
              <a:t>in the presence of prefetching</a:t>
            </a:r>
          </a:p>
          <a:p>
            <a:pPr lvl="1"/>
            <a:r>
              <a:rPr lang="en-US" sz="2600" dirty="0" smtClean="0"/>
              <a:t>Their underlying prioritization techniques need to be extended to </a:t>
            </a:r>
            <a:r>
              <a:rPr lang="en-US" sz="2600" dirty="0" smtClean="0">
                <a:solidFill>
                  <a:srgbClr val="3366FF"/>
                </a:solidFill>
              </a:rPr>
              <a:t>differentiate prefetches </a:t>
            </a:r>
            <a:r>
              <a:rPr lang="en-US" sz="2600" dirty="0" smtClean="0"/>
              <a:t>based on accuracy</a:t>
            </a:r>
          </a:p>
          <a:p>
            <a:pPr lvl="1"/>
            <a:r>
              <a:rPr lang="en-US" sz="2600" dirty="0" smtClean="0"/>
              <a:t>Core and prefetcher </a:t>
            </a:r>
            <a:r>
              <a:rPr lang="en-US" sz="2600" dirty="0" smtClean="0">
                <a:solidFill>
                  <a:srgbClr val="3366FF"/>
                </a:solidFill>
              </a:rPr>
              <a:t>throttling </a:t>
            </a:r>
            <a:r>
              <a:rPr lang="en-US" sz="2600" dirty="0" smtClean="0"/>
              <a:t>should be </a:t>
            </a:r>
            <a:r>
              <a:rPr lang="en-US" sz="2600" dirty="0" smtClean="0">
                <a:solidFill>
                  <a:srgbClr val="3366FF"/>
                </a:solidFill>
              </a:rPr>
              <a:t>coordinated </a:t>
            </a:r>
            <a:r>
              <a:rPr lang="en-US" sz="2600" dirty="0" smtClean="0"/>
              <a:t>with source-based resource management techniques</a:t>
            </a:r>
          </a:p>
          <a:p>
            <a:pPr lvl="1"/>
            <a:endParaRPr lang="en-US" sz="2600" dirty="0" smtClean="0"/>
          </a:p>
          <a:p>
            <a:r>
              <a:rPr lang="en-US" sz="3000" dirty="0" smtClean="0"/>
              <a:t>Demand boosting </a:t>
            </a:r>
            <a:r>
              <a:rPr lang="en-US" sz="3000" dirty="0" smtClean="0">
                <a:solidFill>
                  <a:srgbClr val="3366FF"/>
                </a:solidFill>
              </a:rPr>
              <a:t>eliminates starvation </a:t>
            </a:r>
            <a:r>
              <a:rPr lang="en-US" sz="3000" dirty="0" smtClean="0"/>
              <a:t>of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>
                <a:solidFill>
                  <a:srgbClr val="3366FF"/>
                </a:solidFill>
              </a:rPr>
              <a:t>memory </a:t>
            </a:r>
            <a:r>
              <a:rPr lang="en-US" sz="3000" dirty="0" smtClean="0">
                <a:solidFill>
                  <a:srgbClr val="3366FF"/>
                </a:solidFill>
              </a:rPr>
              <a:t>non-intensive </a:t>
            </a:r>
            <a:r>
              <a:rPr lang="en-US" sz="3000" dirty="0" smtClean="0"/>
              <a:t>applications</a:t>
            </a:r>
          </a:p>
          <a:p>
            <a:endParaRPr lang="en-US" sz="3000" dirty="0" smtClean="0"/>
          </a:p>
          <a:p>
            <a:r>
              <a:rPr lang="en-US" sz="3000" dirty="0" smtClean="0"/>
              <a:t>Our mechanisms improve both </a:t>
            </a:r>
            <a:r>
              <a:rPr lang="en-US" sz="3000" i="1" dirty="0" smtClean="0"/>
              <a:t>fair memory schedulers </a:t>
            </a:r>
            <a:r>
              <a:rPr lang="en-US" sz="3000" dirty="0" smtClean="0"/>
              <a:t>and </a:t>
            </a:r>
            <a:r>
              <a:rPr lang="en-US" sz="3000" i="1" dirty="0" smtClean="0"/>
              <a:t>source throttling </a:t>
            </a:r>
            <a:r>
              <a:rPr lang="en-US" sz="3000" dirty="0" smtClean="0"/>
              <a:t>in </a:t>
            </a:r>
            <a:r>
              <a:rPr lang="en-US" sz="3000" dirty="0" smtClean="0">
                <a:solidFill>
                  <a:srgbClr val="3366FF"/>
                </a:solidFill>
              </a:rPr>
              <a:t>both system</a:t>
            </a:r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3366FF"/>
                </a:solidFill>
              </a:rPr>
              <a:t>performance </a:t>
            </a:r>
            <a:r>
              <a:rPr lang="en-US" sz="3000" dirty="0" smtClean="0"/>
              <a:t>and </a:t>
            </a:r>
            <a:r>
              <a:rPr lang="en-US" sz="3000" dirty="0" smtClean="0">
                <a:solidFill>
                  <a:srgbClr val="3366FF"/>
                </a:solidFill>
              </a:rPr>
              <a:t>fairness </a:t>
            </a:r>
            <a:r>
              <a:rPr lang="en-US" sz="3000" dirty="0" smtClean="0"/>
              <a:t>by &gt;10%</a:t>
            </a:r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/>
          </p:cNvSpPr>
          <p:nvPr/>
        </p:nvSpPr>
        <p:spPr bwMode="auto">
          <a:xfrm>
            <a:off x="835025" y="3506788"/>
            <a:ext cx="11315700" cy="762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26531" y="609600"/>
            <a:ext cx="11694583" cy="2794000"/>
          </a:xfrm>
        </p:spPr>
        <p:txBody>
          <a:bodyPr rIns="57799"/>
          <a:lstStyle/>
          <a:p>
            <a:pPr marL="57150" eaLnBrk="1" hangingPunct="1"/>
            <a: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Prefetch-Aware </a:t>
            </a:r>
            <a:b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Shared-Resource Management</a:t>
            </a:r>
            <a:b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52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for Multi-Core Systems</a:t>
            </a:r>
            <a:r>
              <a:rPr lang="en-US" sz="5200" dirty="0" smtClean="0">
                <a:solidFill>
                  <a:srgbClr val="558E28"/>
                </a:solidFill>
                <a:latin typeface="Verdana" charset="0"/>
                <a:sym typeface="Verdana" charset="0"/>
              </a:rPr>
              <a:t/>
            </a:r>
            <a:br>
              <a:rPr lang="en-US" sz="5200" dirty="0" smtClean="0">
                <a:solidFill>
                  <a:srgbClr val="558E28"/>
                </a:solidFill>
                <a:latin typeface="Verdana" charset="0"/>
                <a:sym typeface="Verdana" charset="0"/>
              </a:rPr>
            </a:br>
            <a:endParaRPr lang="en-US" sz="3200" dirty="0">
              <a:solidFill>
                <a:srgbClr val="558E28"/>
              </a:solidFill>
              <a:latin typeface="Verdana" charset="0"/>
              <a:sym typeface="Verdana" charset="0"/>
            </a:endParaRPr>
          </a:p>
        </p:txBody>
      </p:sp>
      <p:sp>
        <p:nvSpPr>
          <p:cNvPr id="39940" name="Rectangle 3"/>
          <p:cNvSpPr>
            <a:spLocks/>
          </p:cNvSpPr>
          <p:nvPr/>
        </p:nvSpPr>
        <p:spPr bwMode="auto">
          <a:xfrm>
            <a:off x="723900" y="4011613"/>
            <a:ext cx="115443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923925" indent="-866775" algn="ctr">
              <a:lnSpc>
                <a:spcPct val="90000"/>
              </a:lnSpc>
            </a:pPr>
            <a:r>
              <a:rPr lang="en-US" sz="3800" dirty="0">
                <a:solidFill>
                  <a:srgbClr val="0000FF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Eiman Ebrahimi</a:t>
            </a:r>
            <a:r>
              <a:rPr lang="en-US" sz="3800" baseline="310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</a:p>
          <a:p>
            <a:pPr marL="923925" indent="-866775" algn="ctr">
              <a:lnSpc>
                <a:spcPct val="90000"/>
              </a:lnSpc>
            </a:pPr>
            <a:endParaRPr lang="en-US" sz="2000" baseline="29000" dirty="0">
              <a:latin typeface="Verdana" charset="0"/>
              <a:ea typeface="Lucida Grande" charset="0"/>
              <a:cs typeface="Lucida Grande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r>
              <a:rPr lang="en-US" sz="38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Chang </a:t>
            </a:r>
            <a:r>
              <a:rPr lang="en-US" sz="3800" dirty="0" err="1">
                <a:latin typeface="Verdana" charset="0"/>
                <a:ea typeface="Verdana" charset="0"/>
                <a:cs typeface="Verdana" charset="0"/>
                <a:sym typeface="Verdana" charset="0"/>
              </a:rPr>
              <a:t>Joo</a:t>
            </a:r>
            <a:r>
              <a:rPr lang="en-US" sz="38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 </a:t>
            </a:r>
            <a:r>
              <a:rPr lang="en-US" sz="38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Lee</a:t>
            </a:r>
            <a:r>
              <a:rPr lang="en-US" sz="24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  <a:r>
              <a:rPr lang="en-US" sz="2400" baseline="30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+</a:t>
            </a:r>
            <a:endParaRPr lang="en-US" sz="3800" baseline="31000" dirty="0" smtClean="0">
              <a:latin typeface="Verdana" charset="0"/>
              <a:ea typeface="Lucida Grande" charset="0"/>
              <a:cs typeface="Lucida Grande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endParaRPr lang="en-US" sz="2000" dirty="0">
              <a:solidFill>
                <a:srgbClr val="0000FF"/>
              </a:solidFill>
              <a:latin typeface="Verdana" charset="0"/>
              <a:ea typeface="Lucida Grande" charset="0"/>
              <a:cs typeface="Lucida Grande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r>
              <a:rPr lang="en-US" sz="3800" dirty="0" err="1">
                <a:latin typeface="Verdana" charset="0"/>
                <a:ea typeface="Verdana" charset="0"/>
                <a:cs typeface="Verdana" charset="0"/>
                <a:sym typeface="Verdana" charset="0"/>
              </a:rPr>
              <a:t>Onur</a:t>
            </a:r>
            <a:r>
              <a:rPr lang="en-US" sz="38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 </a:t>
            </a:r>
            <a:r>
              <a:rPr lang="en-US" sz="3800" dirty="0" err="1">
                <a:latin typeface="Verdana" charset="0"/>
                <a:ea typeface="Verdana" charset="0"/>
                <a:cs typeface="Verdana" charset="0"/>
                <a:sym typeface="Verdana" charset="0"/>
              </a:rPr>
              <a:t>Mutlu</a:t>
            </a:r>
            <a:r>
              <a:rPr lang="en-US" sz="3800" baseline="310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‡</a:t>
            </a:r>
          </a:p>
          <a:p>
            <a:pPr marL="923925" indent="-866775" algn="ctr">
              <a:lnSpc>
                <a:spcPct val="90000"/>
              </a:lnSpc>
            </a:pPr>
            <a:endParaRPr lang="en-US" sz="2000" dirty="0">
              <a:latin typeface="Arial" charset="0"/>
              <a:ea typeface="Lucida Grande" charset="0"/>
              <a:cs typeface="Lucida Grande" charset="0"/>
              <a:sym typeface="Arial" charset="0"/>
            </a:endParaRPr>
          </a:p>
          <a:p>
            <a:pPr marL="923925" indent="-866775" algn="ctr">
              <a:lnSpc>
                <a:spcPct val="90000"/>
              </a:lnSpc>
            </a:pPr>
            <a:r>
              <a:rPr lang="en-US" sz="38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Yale N. </a:t>
            </a:r>
            <a:r>
              <a:rPr lang="en-US" sz="3800" dirty="0" err="1">
                <a:latin typeface="Verdana" charset="0"/>
                <a:ea typeface="Verdana" charset="0"/>
                <a:cs typeface="Verdana" charset="0"/>
                <a:sym typeface="Verdana" charset="0"/>
              </a:rPr>
              <a:t>Patt</a:t>
            </a:r>
            <a:r>
              <a:rPr lang="en-US" sz="3800" baseline="310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</a:p>
        </p:txBody>
      </p:sp>
      <p:sp>
        <p:nvSpPr>
          <p:cNvPr id="39941" name="Rectangle 4"/>
          <p:cNvSpPr>
            <a:spLocks/>
          </p:cNvSpPr>
          <p:nvPr/>
        </p:nvSpPr>
        <p:spPr bwMode="auto">
          <a:xfrm>
            <a:off x="3898900" y="7112000"/>
            <a:ext cx="5041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* HPS Research Group                     </a:t>
            </a:r>
            <a:r>
              <a:rPr lang="en-US" sz="24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The University of Texas at Austin</a:t>
            </a:r>
          </a:p>
        </p:txBody>
      </p:sp>
      <p:sp>
        <p:nvSpPr>
          <p:cNvPr id="39942" name="Rectangle 5"/>
          <p:cNvSpPr>
            <a:spLocks/>
          </p:cNvSpPr>
          <p:nvPr/>
        </p:nvSpPr>
        <p:spPr bwMode="auto">
          <a:xfrm>
            <a:off x="927100" y="8191500"/>
            <a:ext cx="52705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‡ Computer Architecture Laboratory</a:t>
            </a:r>
          </a:p>
          <a:p>
            <a:pPr marL="57150" algn="ctr"/>
            <a:r>
              <a:rPr lang="en-US" sz="24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Carnegie Mellon University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7073900" y="8204200"/>
            <a:ext cx="5041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+</a:t>
            </a:r>
            <a:r>
              <a:rPr lang="en-US" sz="2200" dirty="0" smtClean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 Intel Corporation</a:t>
            </a:r>
          </a:p>
          <a:p>
            <a:pPr marL="57150" algn="ctr"/>
            <a:r>
              <a:rPr lang="en-US" sz="2200" dirty="0" smtClean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 </a:t>
            </a:r>
            <a:r>
              <a:rPr lang="en-US" sz="2400" dirty="0" smtClean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Austin</a:t>
            </a:r>
            <a:endParaRPr lang="en-US" sz="2400" dirty="0">
              <a:latin typeface="Arial Bold" charset="0"/>
              <a:ea typeface="Arial Bold" charset="0"/>
              <a:cs typeface="Arial Bold" charset="0"/>
              <a:sym typeface="Arial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Problem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600" dirty="0" smtClean="0"/>
              <a:t>Understand the impact of prefetching on previously proposed shared resource management techniques</a:t>
            </a:r>
            <a:endParaRPr lang="en-US" sz="3000" dirty="0" smtClean="0"/>
          </a:p>
          <a:p>
            <a:pPr lvl="1">
              <a:buNone/>
            </a:pPr>
            <a:endParaRPr lang="en-US" sz="3000" dirty="0" smtClean="0"/>
          </a:p>
          <a:p>
            <a:pPr lvl="1"/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Problem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pPr>
              <a:buClr>
                <a:srgbClr val="CC5500"/>
              </a:buClr>
            </a:pPr>
            <a:r>
              <a:rPr lang="en-US" sz="3600" dirty="0" smtClean="0"/>
              <a:t>Understand </a:t>
            </a:r>
            <a:r>
              <a:rPr lang="en-US" sz="3600" dirty="0" smtClean="0"/>
              <a:t>the impact of prefetching on previously proposed shared resource management techniques</a:t>
            </a:r>
            <a:endParaRPr lang="en-US" sz="3000" dirty="0" smtClean="0"/>
          </a:p>
          <a:p>
            <a:pPr lvl="1"/>
            <a:r>
              <a:rPr lang="en-US" sz="3400" dirty="0" smtClean="0"/>
              <a:t>Fair cache management techniques</a:t>
            </a:r>
          </a:p>
          <a:p>
            <a:pPr lvl="1"/>
            <a:r>
              <a:rPr lang="en-US" sz="3400" dirty="0" smtClean="0"/>
              <a:t>Fair memory controllers</a:t>
            </a:r>
          </a:p>
          <a:p>
            <a:pPr lvl="1"/>
            <a:r>
              <a:rPr lang="en-US" sz="3400" dirty="0" smtClean="0"/>
              <a:t>Fair management of on-chip </a:t>
            </a:r>
            <a:r>
              <a:rPr lang="en-US" sz="3400" dirty="0" err="1" smtClean="0"/>
              <a:t>inteconnect</a:t>
            </a:r>
            <a:endParaRPr lang="en-US" sz="3400" dirty="0" smtClean="0"/>
          </a:p>
          <a:p>
            <a:pPr lvl="1"/>
            <a:r>
              <a:rPr lang="en-US" sz="3400" dirty="0" smtClean="0"/>
              <a:t>Fair management of multiple shared </a:t>
            </a:r>
            <a:r>
              <a:rPr lang="en-US" sz="3400" dirty="0" smtClean="0"/>
              <a:t>resources</a:t>
            </a:r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3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en-US" sz="34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None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Problem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pPr>
              <a:buClr>
                <a:srgbClr val="CC5500"/>
              </a:buClr>
            </a:pPr>
            <a:r>
              <a:rPr lang="en-US" sz="3600" dirty="0" smtClean="0"/>
              <a:t>Understand the impact of prefetching on previously proposed shared resource management techniques</a:t>
            </a:r>
            <a:endParaRPr lang="en-US" sz="3000" dirty="0" smtClean="0"/>
          </a:p>
          <a:p>
            <a:pPr lvl="1"/>
            <a:r>
              <a:rPr lang="en-US" sz="3400" dirty="0" smtClean="0">
                <a:solidFill>
                  <a:schemeClr val="bg1">
                    <a:lumMod val="50000"/>
                  </a:schemeClr>
                </a:solidFill>
              </a:rPr>
              <a:t>Fair cache management techniques</a:t>
            </a:r>
          </a:p>
          <a:p>
            <a:pPr lvl="1"/>
            <a:r>
              <a:rPr lang="en-US" sz="3400" dirty="0" smtClean="0"/>
              <a:t>Fair memory controllers</a:t>
            </a:r>
          </a:p>
          <a:p>
            <a:pPr lvl="2"/>
            <a:r>
              <a:rPr lang="en-US" sz="2800" dirty="0" smtClean="0"/>
              <a:t>Network Fair Queuing (Nesbit et. al. MICRO’06)</a:t>
            </a:r>
          </a:p>
          <a:p>
            <a:pPr lvl="2"/>
            <a:r>
              <a:rPr lang="en-US" sz="2800" dirty="0" smtClean="0"/>
              <a:t>Parallelism Aware Batch Scheduling </a:t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 err="1" smtClean="0"/>
              <a:t>Mutlu</a:t>
            </a:r>
            <a:r>
              <a:rPr lang="en-US" sz="2800" dirty="0" smtClean="0"/>
              <a:t> et. al. ISCA’08)</a:t>
            </a:r>
          </a:p>
          <a:p>
            <a:pPr lvl="1"/>
            <a:r>
              <a:rPr lang="en-US" sz="3400" dirty="0" smtClean="0">
                <a:solidFill>
                  <a:srgbClr val="7F7F7F"/>
                </a:solidFill>
              </a:rPr>
              <a:t>Fair management of on-chip interconnect</a:t>
            </a:r>
          </a:p>
          <a:p>
            <a:pPr lvl="1"/>
            <a:r>
              <a:rPr lang="en-US" sz="3400" dirty="0" smtClean="0"/>
              <a:t>Fair management of multiple shared resources</a:t>
            </a:r>
          </a:p>
          <a:p>
            <a:pPr lvl="2"/>
            <a:r>
              <a:rPr lang="en-US" sz="2800" dirty="0" smtClean="0"/>
              <a:t>Fairness via Source Throttling </a:t>
            </a:r>
            <a:br>
              <a:rPr lang="en-US" sz="2800" dirty="0" smtClean="0"/>
            </a:br>
            <a:r>
              <a:rPr lang="en-US" sz="2800" dirty="0" smtClean="0"/>
              <a:t>(Ebrahimi et. al., ASPLOS’10)</a:t>
            </a:r>
          </a:p>
          <a:p>
            <a:pPr lvl="1">
              <a:buNone/>
            </a:pPr>
            <a:endParaRPr lang="en-US" sz="3000" dirty="0" smtClean="0"/>
          </a:p>
          <a:p>
            <a:pPr lvl="1"/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651000" y="4851400"/>
            <a:ext cx="9905999" cy="96520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25600" y="5334000"/>
            <a:ext cx="8153400" cy="1270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6533" y="7543800"/>
            <a:ext cx="7349068" cy="13462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  <p:bldP spid="5" grpId="1" animBg="1"/>
      <p:bldP spid="5" grpId="2" animBg="1"/>
      <p:bldP spid="7" grpId="0" animBg="1"/>
      <p:bldP spid="7" grpId="1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4AC-DF2C-1546-89E4-109DB96C44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862013" y="1739900"/>
            <a:ext cx="11318875" cy="155575"/>
            <a:chOff x="0" y="0"/>
            <a:chExt cx="7129" cy="98"/>
          </a:xfrm>
        </p:grpSpPr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0" y="0"/>
              <a:ext cx="4170" cy="98"/>
            </a:xfrm>
            <a:prstGeom prst="rect">
              <a:avLst/>
            </a:prstGeom>
            <a:solidFill>
              <a:srgbClr val="CC550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0" y="0"/>
              <a:ext cx="7129" cy="0"/>
            </a:xfrm>
            <a:prstGeom prst="line">
              <a:avLst/>
            </a:prstGeom>
            <a:noFill/>
            <a:ln w="9525">
              <a:solidFill>
                <a:srgbClr val="CC55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9" name="Chart 8"/>
          <p:cNvGraphicFramePr/>
          <p:nvPr/>
        </p:nvGraphicFramePr>
        <p:xfrm>
          <a:off x="2370667" y="4301067"/>
          <a:ext cx="3454400" cy="519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04862" y="1905000"/>
            <a:ext cx="12199937" cy="2159000"/>
          </a:xfrm>
        </p:spPr>
        <p:txBody>
          <a:bodyPr/>
          <a:lstStyle/>
          <a:p>
            <a:r>
              <a:rPr lang="en-US" sz="2700" dirty="0" smtClean="0"/>
              <a:t>Fair memory scheduling technique: Network Fair Queuing (NFQ)</a:t>
            </a:r>
            <a:endParaRPr lang="en-US" sz="2700" dirty="0" smtClean="0"/>
          </a:p>
          <a:p>
            <a:pPr lvl="1"/>
            <a:r>
              <a:rPr lang="en-US" sz="2700" dirty="0" smtClean="0"/>
              <a:t>Improves fairness and performance with no prefetching</a:t>
            </a:r>
          </a:p>
          <a:p>
            <a:pPr lvl="1"/>
            <a:r>
              <a:rPr lang="en-US" sz="2700" dirty="0" smtClean="0"/>
              <a:t>Significant degradation of performance and fairness </a:t>
            </a:r>
            <a:br>
              <a:rPr lang="en-US" sz="2700" dirty="0" smtClean="0"/>
            </a:br>
            <a:r>
              <a:rPr lang="en-US" sz="2700" dirty="0" smtClean="0"/>
              <a:t>in the presence of prefetching</a:t>
            </a:r>
          </a:p>
          <a:p>
            <a:pPr>
              <a:buNone/>
            </a:pPr>
            <a:endParaRPr lang="en-US" sz="2600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6536266" y="4250268"/>
          <a:ext cx="4944534" cy="5232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39534" y="4030139"/>
            <a:ext cx="20655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 Prefetching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62801" y="3987804"/>
            <a:ext cx="39292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Aggressive Stream Prefetching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810933" y="8551332"/>
            <a:ext cx="1845733" cy="82973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027333" y="8534399"/>
            <a:ext cx="1845733" cy="82973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182534" y="8585199"/>
            <a:ext cx="1642533" cy="999067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8263471" y="8551332"/>
            <a:ext cx="1642533" cy="999067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031067" y="5164667"/>
            <a:ext cx="2675466" cy="16933"/>
          </a:xfrm>
          <a:prstGeom prst="line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444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179733" y="6265333"/>
            <a:ext cx="2760134" cy="16934"/>
          </a:xfrm>
          <a:prstGeom prst="line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444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2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  <p:bldP spid="11" grpId="0" uiExpand="1" build="p"/>
      <p:bldGraphic spid="12" grpId="0">
        <p:bldSub>
          <a:bldChart bld="seriesEl"/>
        </p:bldSub>
      </p:bldGraphic>
      <p:bldP spid="13" grpId="0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Problem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pPr>
              <a:buClr>
                <a:srgbClr val="CC5500"/>
              </a:buClr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Understanding the impact of prefetching on previously proposed shared resource management techniques</a:t>
            </a:r>
            <a:endParaRPr lang="en-US" sz="3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</a:rPr>
              <a:t>Fair cache management techniques</a:t>
            </a:r>
          </a:p>
          <a:p>
            <a:pPr lvl="1"/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</a:rPr>
              <a:t>Fair memory controllers</a:t>
            </a:r>
          </a:p>
          <a:p>
            <a:pPr lvl="1"/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</a:rPr>
              <a:t>Fair management of on-chip </a:t>
            </a:r>
            <a:r>
              <a:rPr lang="en-US" sz="3400" dirty="0" err="1" smtClean="0">
                <a:solidFill>
                  <a:schemeClr val="bg2">
                    <a:lumMod val="50000"/>
                  </a:schemeClr>
                </a:solidFill>
              </a:rPr>
              <a:t>inteconnect</a:t>
            </a:r>
            <a:endParaRPr lang="en-US" sz="34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</a:rPr>
              <a:t>Fair management of multiple shared resources</a:t>
            </a:r>
            <a:br>
              <a:rPr lang="en-US" sz="3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en-US" sz="3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3800" dirty="0" smtClean="0">
                <a:solidFill>
                  <a:srgbClr val="0000FF"/>
                </a:solidFill>
              </a:rPr>
              <a:t>Goal: </a:t>
            </a:r>
            <a:r>
              <a:rPr lang="en-US" sz="3800" dirty="0" smtClean="0"/>
              <a:t>Devise general mechanisms for </a:t>
            </a:r>
            <a:br>
              <a:rPr lang="en-US" sz="3800" dirty="0" smtClean="0"/>
            </a:br>
            <a:r>
              <a:rPr lang="en-US" sz="3800" dirty="0" smtClean="0"/>
              <a:t>taking into account prefetch requests in </a:t>
            </a: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fairness </a:t>
            </a:r>
            <a:r>
              <a:rPr lang="en-US" sz="3800" dirty="0" smtClean="0"/>
              <a:t>techniques</a:t>
            </a:r>
            <a:endParaRPr lang="en-US" sz="3000" dirty="0" smtClean="0"/>
          </a:p>
          <a:p>
            <a:pPr lvl="1"/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Prior work addresses inter-application interference caused by prefetches</a:t>
            </a:r>
          </a:p>
          <a:p>
            <a:pPr lvl="1"/>
            <a:r>
              <a:rPr lang="en-US" sz="3400" dirty="0" smtClean="0"/>
              <a:t>Hierarchical Prefetcher Aggressiveness Control (Ebrahimi et. al., MICRO’09)</a:t>
            </a:r>
          </a:p>
          <a:p>
            <a:pPr lvl="1"/>
            <a:r>
              <a:rPr lang="en-US" sz="3400" dirty="0" smtClean="0"/>
              <a:t>Dynamically detects interference caused by prefetches and throttles down overly aggressive </a:t>
            </a:r>
            <a:r>
              <a:rPr lang="en-US" sz="3400" dirty="0" err="1" smtClean="0"/>
              <a:t>prefetchers</a:t>
            </a:r>
            <a:endParaRPr lang="en-US" sz="3400" dirty="0" smtClean="0"/>
          </a:p>
          <a:p>
            <a:pPr lvl="1"/>
            <a:endParaRPr lang="en-US" sz="3400" dirty="0" smtClean="0"/>
          </a:p>
          <a:p>
            <a:r>
              <a:rPr lang="en-US" sz="3600" dirty="0" smtClean="0"/>
              <a:t>Even with </a:t>
            </a:r>
            <a:r>
              <a:rPr lang="en-US" sz="3600" i="1" dirty="0" smtClean="0">
                <a:solidFill>
                  <a:srgbClr val="008000"/>
                </a:solidFill>
              </a:rPr>
              <a:t>controlled prefetching</a:t>
            </a:r>
            <a:r>
              <a:rPr lang="en-US" sz="3600" dirty="0" smtClean="0"/>
              <a:t>,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fairness </a:t>
            </a:r>
            <a:r>
              <a:rPr lang="en-US" sz="3600" dirty="0" smtClean="0"/>
              <a:t>techniques </a:t>
            </a:r>
            <a:r>
              <a:rPr lang="en-US" sz="3600" dirty="0" smtClean="0"/>
              <a:t>should be made </a:t>
            </a:r>
            <a:r>
              <a:rPr lang="en-US" sz="3600" dirty="0" smtClean="0">
                <a:solidFill>
                  <a:srgbClr val="0000FF"/>
                </a:solidFill>
              </a:rPr>
              <a:t>prefetch-aware</a:t>
            </a:r>
            <a:r>
              <a:rPr lang="en-US" sz="36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18313-145E-6247-BCE4-8AD4FF916AE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>
                <a:solidFill>
                  <a:srgbClr val="B24F00"/>
                </a:solidFill>
              </a:rPr>
              <a:t>Motivation for Special Treatment of Prefetches</a:t>
            </a:r>
          </a:p>
          <a:p>
            <a:r>
              <a:rPr lang="en-US" dirty="0" smtClean="0"/>
              <a:t>Prefetch-Aware Shared Resource Management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pPr lvl="1"/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55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B4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brahimi_general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3B2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2D2D8A"/>
      </a:accent6>
      <a:hlink>
        <a:srgbClr val="009999"/>
      </a:hlink>
      <a:folHlink>
        <a:srgbClr val="99CC00"/>
      </a:folHlink>
    </a:clrScheme>
    <a:fontScheme name="ebrahimi_general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ebrahimi_gene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brahimi_general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3B2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2D2D8A"/>
      </a:accent6>
      <a:hlink>
        <a:srgbClr val="009999"/>
      </a:hlink>
      <a:folHlink>
        <a:srgbClr val="99CC00"/>
      </a:folHlink>
    </a:clrScheme>
    <a:fontScheme name="ebrahimi_general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ebrahimi_gene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joao_cgo07_talk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55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4C00"/>
      </a:accent6>
      <a:hlink>
        <a:srgbClr val="336699"/>
      </a:hlink>
      <a:folHlink>
        <a:srgbClr val="003366"/>
      </a:folHlink>
    </a:clrScheme>
    <a:fontScheme name="4_joao_cgo07_talk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4_joao_cgo07_talk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joao_cgo07_talk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ima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tailEnd type="arrow"/>
        </a:ln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9187</TotalTime>
  <Pages>0</Pages>
  <Words>1505</Words>
  <Characters>0</Characters>
  <Application>Microsoft Macintosh PowerPoint</Application>
  <PresentationFormat>Custom</PresentationFormat>
  <Lines>0</Lines>
  <Paragraphs>459</Paragraphs>
  <Slides>27</Slides>
  <Notes>27</Notes>
  <HiddenSlides>0</HiddenSlides>
  <MMClips>0</MMClips>
  <ScaleCrop>false</ScaleCrop>
  <HeadingPairs>
    <vt:vector size="4" baseType="variant">
      <vt:variant>
        <vt:lpstr>Design Template</vt:lpstr>
      </vt:variant>
      <vt:variant>
        <vt:i4>5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Title &amp; Subtitle</vt:lpstr>
      <vt:lpstr>ebrahimi_general</vt:lpstr>
      <vt:lpstr>1_ebrahimi_general</vt:lpstr>
      <vt:lpstr>4_joao_cgo07_talk</vt:lpstr>
      <vt:lpstr>1_Office Theme</vt:lpstr>
      <vt:lpstr>Prefetch-Aware  Shared-Resource Management for Multi-Core Systems </vt:lpstr>
      <vt:lpstr>Background and Problem</vt:lpstr>
      <vt:lpstr>Background and Problem</vt:lpstr>
      <vt:lpstr>Background and Problem</vt:lpstr>
      <vt:lpstr>Background and Problem</vt:lpstr>
      <vt:lpstr>Background and Problem</vt:lpstr>
      <vt:lpstr>Background and Problem</vt:lpstr>
      <vt:lpstr>Background and Problem</vt:lpstr>
      <vt:lpstr>Outline</vt:lpstr>
      <vt:lpstr>Parallelism-Aware Batch Scheduling (PAR-BS) [Mutlu &amp; Moscibroda ISCA’08]</vt:lpstr>
      <vt:lpstr>Impact of Prefetching on Parallelism-Aware Batch Scheduling</vt:lpstr>
      <vt:lpstr>Impact of Prefetching on Parallelism-Aware Batch Scheduling</vt:lpstr>
      <vt:lpstr>Impact of Prefetching on Parallelism-Aware Batch Scheduling</vt:lpstr>
      <vt:lpstr>Outline</vt:lpstr>
      <vt:lpstr>Prefetch-Aware  Shared Resource Management</vt:lpstr>
      <vt:lpstr>Prefetch-Aware  Shared Resource Management</vt:lpstr>
      <vt:lpstr>Prefetch-aware PARBS (P-PARBS)</vt:lpstr>
      <vt:lpstr>Prefetch-aware PARBS (P-PARBS)</vt:lpstr>
      <vt:lpstr>Prefetch-Aware  Shared Resource Management</vt:lpstr>
      <vt:lpstr>Slide 20</vt:lpstr>
      <vt:lpstr>Prefetch-Aware  Shared Resource Management</vt:lpstr>
      <vt:lpstr>Outline</vt:lpstr>
      <vt:lpstr>Evaluation Methodology</vt:lpstr>
      <vt:lpstr>System Performance Results</vt:lpstr>
      <vt:lpstr>Max Slowdown Results</vt:lpstr>
      <vt:lpstr>Conclusion</vt:lpstr>
      <vt:lpstr>Prefetch-Aware  Shared-Resource Management for Multi-Core Systems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Fairness via Source Throttling:  A configurable and high-performance fairness substrate for multi-core memory systems </dc:title>
  <dc:subject/>
  <dc:creator/>
  <cp:keywords/>
  <dc:description/>
  <cp:lastModifiedBy>Eiman Ebrahimi</cp:lastModifiedBy>
  <cp:revision>489</cp:revision>
  <dcterms:created xsi:type="dcterms:W3CDTF">2011-06-06T06:17:00Z</dcterms:created>
  <dcterms:modified xsi:type="dcterms:W3CDTF">2011-06-08T21:15:33Z</dcterms:modified>
</cp:coreProperties>
</file>