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378" r:id="rId3"/>
    <p:sldId id="379" r:id="rId4"/>
    <p:sldId id="380" r:id="rId5"/>
    <p:sldId id="381" r:id="rId6"/>
    <p:sldId id="382" r:id="rId7"/>
    <p:sldId id="383" r:id="rId8"/>
    <p:sldId id="388" r:id="rId9"/>
    <p:sldId id="389" r:id="rId10"/>
    <p:sldId id="398" r:id="rId11"/>
    <p:sldId id="384" r:id="rId12"/>
    <p:sldId id="392" r:id="rId13"/>
    <p:sldId id="393" r:id="rId14"/>
    <p:sldId id="390" r:id="rId15"/>
    <p:sldId id="394" r:id="rId16"/>
    <p:sldId id="397" r:id="rId17"/>
    <p:sldId id="391" r:id="rId18"/>
    <p:sldId id="395" r:id="rId1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D8D7"/>
    <a:srgbClr val="D8E4BE"/>
    <a:srgbClr val="E6BAB8"/>
    <a:srgbClr val="8EB4E3"/>
    <a:srgbClr val="FDB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85"/>
    <p:restoredTop sz="76274"/>
  </p:normalViewPr>
  <p:slideViewPr>
    <p:cSldViewPr snapToGrid="0" snapToObjects="1">
      <p:cViewPr varScale="1">
        <p:scale>
          <a:sx n="108" d="100"/>
          <a:sy n="108" d="100"/>
        </p:scale>
        <p:origin x="3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zf/home/shenxipeng/ICDE2020/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performance!$D$20</c:f>
              <c:strCache>
                <c:ptCount val="1"/>
                <c:pt idx="0">
                  <c:v>Succinct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performance!$B$21:$C$40</c:f>
              <c:multiLvlStrCache>
                <c:ptCount val="20"/>
                <c:lvl>
                  <c:pt idx="0">
                    <c:v>extract</c:v>
                  </c:pt>
                  <c:pt idx="1">
                    <c:v>search</c:v>
                  </c:pt>
                  <c:pt idx="2">
                    <c:v>count</c:v>
                  </c:pt>
                  <c:pt idx="3">
                    <c:v>insert</c:v>
                  </c:pt>
                  <c:pt idx="4">
                    <c:v>append</c:v>
                  </c:pt>
                  <c:pt idx="5">
                    <c:v>extract</c:v>
                  </c:pt>
                  <c:pt idx="6">
                    <c:v>search</c:v>
                  </c:pt>
                  <c:pt idx="7">
                    <c:v>count</c:v>
                  </c:pt>
                  <c:pt idx="8">
                    <c:v>insert</c:v>
                  </c:pt>
                  <c:pt idx="9">
                    <c:v>append</c:v>
                  </c:pt>
                  <c:pt idx="10">
                    <c:v>extract</c:v>
                  </c:pt>
                  <c:pt idx="11">
                    <c:v>search</c:v>
                  </c:pt>
                  <c:pt idx="12">
                    <c:v>count</c:v>
                  </c:pt>
                  <c:pt idx="13">
                    <c:v>insert</c:v>
                  </c:pt>
                  <c:pt idx="14">
                    <c:v>append</c:v>
                  </c:pt>
                  <c:pt idx="15">
                    <c:v>extract</c:v>
                  </c:pt>
                  <c:pt idx="16">
                    <c:v>search</c:v>
                  </c:pt>
                  <c:pt idx="17">
                    <c:v>count</c:v>
                  </c:pt>
                  <c:pt idx="18">
                    <c:v>insert</c:v>
                  </c:pt>
                  <c:pt idx="19">
                    <c:v>append</c:v>
                  </c:pt>
                </c:lvl>
                <c:lvl>
                  <c:pt idx="0">
                    <c:v>50GB</c:v>
                  </c:pt>
                  <c:pt idx="5">
                    <c:v>150GB</c:v>
                  </c:pt>
                  <c:pt idx="10">
                    <c:v>300GB</c:v>
                  </c:pt>
                  <c:pt idx="15">
                    <c:v>Average</c:v>
                  </c:pt>
                </c:lvl>
              </c:multiLvlStrCache>
            </c:multiLvlStrRef>
          </c:cat>
          <c:val>
            <c:numRef>
              <c:f>performance!$D$21:$D$40</c:f>
              <c:numCache>
                <c:formatCode>General</c:formatCode>
                <c:ptCount val="20"/>
                <c:pt idx="0">
                  <c:v>169444.44444444444</c:v>
                </c:pt>
                <c:pt idx="1">
                  <c:v>847.22222222222217</c:v>
                </c:pt>
                <c:pt idx="2">
                  <c:v>184848.48484848486</c:v>
                </c:pt>
                <c:pt idx="3">
                  <c:v>151.38888888888889</c:v>
                </c:pt>
                <c:pt idx="4">
                  <c:v>31871345.029239766</c:v>
                </c:pt>
                <c:pt idx="5">
                  <c:v>176237.62376237623</c:v>
                </c:pt>
                <c:pt idx="6">
                  <c:v>1040.9356725146199</c:v>
                </c:pt>
                <c:pt idx="7">
                  <c:v>204597.70114942529</c:v>
                </c:pt>
                <c:pt idx="8">
                  <c:v>156.06060606060606</c:v>
                </c:pt>
                <c:pt idx="9">
                  <c:v>34333333.333333336</c:v>
                </c:pt>
                <c:pt idx="10">
                  <c:v>172863.8266436838</c:v>
                </c:pt>
                <c:pt idx="11">
                  <c:v>1026.3157894736842</c:v>
                </c:pt>
                <c:pt idx="12">
                  <c:v>208928.57142857142</c:v>
                </c:pt>
                <c:pt idx="13">
                  <c:v>156.06060606060603</c:v>
                </c:pt>
                <c:pt idx="14">
                  <c:v>34333333.333333336</c:v>
                </c:pt>
                <c:pt idx="15">
                  <c:v>172848.63161683481</c:v>
                </c:pt>
                <c:pt idx="16">
                  <c:v>971.49122807017545</c:v>
                </c:pt>
                <c:pt idx="17">
                  <c:v>199458.25247549385</c:v>
                </c:pt>
                <c:pt idx="18">
                  <c:v>154.50336700336698</c:v>
                </c:pt>
                <c:pt idx="19">
                  <c:v>33512670.565302145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24-1049-AAB6-6B0884BC9D6B}"/>
            </c:ext>
          </c:extLst>
        </c:ser>
        <c:ser>
          <c:idx val="1"/>
          <c:order val="1"/>
          <c:tx>
            <c:strRef>
              <c:f>performance!$E$20</c:f>
              <c:strCache>
                <c:ptCount val="1"/>
                <c:pt idx="0">
                  <c:v>CD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performance!$B$21:$C$40</c:f>
              <c:multiLvlStrCache>
                <c:ptCount val="20"/>
                <c:lvl>
                  <c:pt idx="0">
                    <c:v>extract</c:v>
                  </c:pt>
                  <c:pt idx="1">
                    <c:v>search</c:v>
                  </c:pt>
                  <c:pt idx="2">
                    <c:v>count</c:v>
                  </c:pt>
                  <c:pt idx="3">
                    <c:v>insert</c:v>
                  </c:pt>
                  <c:pt idx="4">
                    <c:v>append</c:v>
                  </c:pt>
                  <c:pt idx="5">
                    <c:v>extract</c:v>
                  </c:pt>
                  <c:pt idx="6">
                    <c:v>search</c:v>
                  </c:pt>
                  <c:pt idx="7">
                    <c:v>count</c:v>
                  </c:pt>
                  <c:pt idx="8">
                    <c:v>insert</c:v>
                  </c:pt>
                  <c:pt idx="9">
                    <c:v>append</c:v>
                  </c:pt>
                  <c:pt idx="10">
                    <c:v>extract</c:v>
                  </c:pt>
                  <c:pt idx="11">
                    <c:v>search</c:v>
                  </c:pt>
                  <c:pt idx="12">
                    <c:v>count</c:v>
                  </c:pt>
                  <c:pt idx="13">
                    <c:v>insert</c:v>
                  </c:pt>
                  <c:pt idx="14">
                    <c:v>append</c:v>
                  </c:pt>
                  <c:pt idx="15">
                    <c:v>extract</c:v>
                  </c:pt>
                  <c:pt idx="16">
                    <c:v>search</c:v>
                  </c:pt>
                  <c:pt idx="17">
                    <c:v>count</c:v>
                  </c:pt>
                  <c:pt idx="18">
                    <c:v>insert</c:v>
                  </c:pt>
                  <c:pt idx="19">
                    <c:v>append</c:v>
                  </c:pt>
                </c:lvl>
                <c:lvl>
                  <c:pt idx="0">
                    <c:v>50GB</c:v>
                  </c:pt>
                  <c:pt idx="5">
                    <c:v>150GB</c:v>
                  </c:pt>
                  <c:pt idx="10">
                    <c:v>300GB</c:v>
                  </c:pt>
                  <c:pt idx="15">
                    <c:v>Average</c:v>
                  </c:pt>
                </c:lvl>
              </c:multiLvlStrCache>
            </c:multiLvlStrRef>
          </c:cat>
          <c:val>
            <c:numRef>
              <c:f>performance!$E$21:$E$40</c:f>
              <c:numCache>
                <c:formatCode>General</c:formatCode>
                <c:ptCount val="20"/>
                <c:pt idx="0">
                  <c:v>201851.85185185185</c:v>
                </c:pt>
                <c:pt idx="1">
                  <c:v>1816.6666666666667</c:v>
                </c:pt>
                <c:pt idx="2">
                  <c:v>324404.76190476189</c:v>
                </c:pt>
                <c:pt idx="3">
                  <c:v>1441.7989417989418</c:v>
                </c:pt>
                <c:pt idx="4">
                  <c:v>49545454.545454547</c:v>
                </c:pt>
                <c:pt idx="5">
                  <c:v>251219.51219512199</c:v>
                </c:pt>
                <c:pt idx="6">
                  <c:v>1287.5</c:v>
                </c:pt>
                <c:pt idx="7">
                  <c:v>359302.32558139536</c:v>
                </c:pt>
                <c:pt idx="8">
                  <c:v>1430.5555555555557</c:v>
                </c:pt>
                <c:pt idx="9">
                  <c:v>48281250</c:v>
                </c:pt>
                <c:pt idx="10">
                  <c:v>251219.51219512199</c:v>
                </c:pt>
                <c:pt idx="11">
                  <c:v>1226.1904761904761</c:v>
                </c:pt>
                <c:pt idx="12">
                  <c:v>359302.32558139536</c:v>
                </c:pt>
                <c:pt idx="13">
                  <c:v>1514.7058823529412</c:v>
                </c:pt>
                <c:pt idx="14">
                  <c:v>45441176.470588237</c:v>
                </c:pt>
                <c:pt idx="15">
                  <c:v>234763.62541403194</c:v>
                </c:pt>
                <c:pt idx="16">
                  <c:v>1443.452380952381</c:v>
                </c:pt>
                <c:pt idx="17">
                  <c:v>347669.80435585085</c:v>
                </c:pt>
                <c:pt idx="18">
                  <c:v>1462.3534599024797</c:v>
                </c:pt>
                <c:pt idx="19">
                  <c:v>47755960.338680923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24-1049-AAB6-6B0884BC9D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8651936"/>
        <c:axId val="481802432"/>
      </c:barChart>
      <c:catAx>
        <c:axId val="47865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1802432"/>
        <c:crosses val="autoZero"/>
        <c:auto val="1"/>
        <c:lblAlgn val="ctr"/>
        <c:lblOffset val="100"/>
        <c:noMultiLvlLbl val="0"/>
      </c:catAx>
      <c:valAx>
        <c:axId val="48180243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throughput (ops/s)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78651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space!$C$6</c:f>
              <c:strCache>
                <c:ptCount val="1"/>
                <c:pt idx="0">
                  <c:v>default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space!$D$5:$I$5</c:f>
              <c:strCache>
                <c:ptCount val="6"/>
                <c:pt idx="0">
                  <c:v>50GB</c:v>
                </c:pt>
                <c:pt idx="1">
                  <c:v>150GB</c:v>
                </c:pt>
                <c:pt idx="2">
                  <c:v>300GB</c:v>
                </c:pt>
                <c:pt idx="3">
                  <c:v>580MB</c:v>
                </c:pt>
                <c:pt idx="4">
                  <c:v>2GB</c:v>
                </c:pt>
                <c:pt idx="5">
                  <c:v>AVG</c:v>
                </c:pt>
              </c:strCache>
            </c:strRef>
          </c:cat>
          <c:val>
            <c:numRef>
              <c:f>space!$D$6:$I$6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E4-BC4C-AA8F-763580850582}"/>
            </c:ext>
          </c:extLst>
        </c:ser>
        <c:ser>
          <c:idx val="1"/>
          <c:order val="1"/>
          <c:tx>
            <c:strRef>
              <c:f>space!$C$7</c:f>
              <c:strCache>
                <c:ptCount val="1"/>
                <c:pt idx="0">
                  <c:v>Succinct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space!$D$5:$I$5</c:f>
              <c:strCache>
                <c:ptCount val="6"/>
                <c:pt idx="0">
                  <c:v>50GB</c:v>
                </c:pt>
                <c:pt idx="1">
                  <c:v>150GB</c:v>
                </c:pt>
                <c:pt idx="2">
                  <c:v>300GB</c:v>
                </c:pt>
                <c:pt idx="3">
                  <c:v>580MB</c:v>
                </c:pt>
                <c:pt idx="4">
                  <c:v>2GB</c:v>
                </c:pt>
                <c:pt idx="5">
                  <c:v>AVG</c:v>
                </c:pt>
              </c:strCache>
            </c:strRef>
          </c:cat>
          <c:val>
            <c:numRef>
              <c:f>space!$D$7:$I$7</c:f>
              <c:numCache>
                <c:formatCode>General</c:formatCode>
                <c:ptCount val="6"/>
                <c:pt idx="0">
                  <c:v>2.2000000000000002</c:v>
                </c:pt>
                <c:pt idx="1">
                  <c:v>1.6533333333333335</c:v>
                </c:pt>
                <c:pt idx="2">
                  <c:v>1.6409090909090909</c:v>
                </c:pt>
                <c:pt idx="3">
                  <c:v>2.9186440677966101</c:v>
                </c:pt>
                <c:pt idx="4">
                  <c:v>2.1501466275659826</c:v>
                </c:pt>
                <c:pt idx="5">
                  <c:v>1.8314141414141414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E4-BC4C-AA8F-763580850582}"/>
            </c:ext>
          </c:extLst>
        </c:ser>
        <c:ser>
          <c:idx val="2"/>
          <c:order val="2"/>
          <c:tx>
            <c:strRef>
              <c:f>space!$C$8</c:f>
              <c:strCache>
                <c:ptCount val="1"/>
                <c:pt idx="0">
                  <c:v>TADOC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space!$D$5:$I$5</c:f>
              <c:strCache>
                <c:ptCount val="6"/>
                <c:pt idx="0">
                  <c:v>50GB</c:v>
                </c:pt>
                <c:pt idx="1">
                  <c:v>150GB</c:v>
                </c:pt>
                <c:pt idx="2">
                  <c:v>300GB</c:v>
                </c:pt>
                <c:pt idx="3">
                  <c:v>580MB</c:v>
                </c:pt>
                <c:pt idx="4">
                  <c:v>2GB</c:v>
                </c:pt>
                <c:pt idx="5">
                  <c:v>AVG</c:v>
                </c:pt>
              </c:strCache>
            </c:strRef>
          </c:cat>
          <c:val>
            <c:numRef>
              <c:f>space!$D$8:$I$8</c:f>
              <c:numCache>
                <c:formatCode>General</c:formatCode>
                <c:ptCount val="6"/>
                <c:pt idx="0">
                  <c:v>14.080000000000002</c:v>
                </c:pt>
                <c:pt idx="1">
                  <c:v>13.285714285714288</c:v>
                </c:pt>
                <c:pt idx="2">
                  <c:v>13.127272727272727</c:v>
                </c:pt>
                <c:pt idx="3">
                  <c:v>6.5227272727272725</c:v>
                </c:pt>
                <c:pt idx="4">
                  <c:v>11.921982977642276</c:v>
                </c:pt>
                <c:pt idx="5">
                  <c:v>11.787539452671314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E4-BC4C-AA8F-763580850582}"/>
            </c:ext>
          </c:extLst>
        </c:ser>
        <c:ser>
          <c:idx val="3"/>
          <c:order val="3"/>
          <c:tx>
            <c:strRef>
              <c:f>space!$C$9</c:f>
              <c:strCache>
                <c:ptCount val="1"/>
                <c:pt idx="0">
                  <c:v>ThisWork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space!$D$5:$I$5</c:f>
              <c:strCache>
                <c:ptCount val="6"/>
                <c:pt idx="0">
                  <c:v>50GB</c:v>
                </c:pt>
                <c:pt idx="1">
                  <c:v>150GB</c:v>
                </c:pt>
                <c:pt idx="2">
                  <c:v>300GB</c:v>
                </c:pt>
                <c:pt idx="3">
                  <c:v>580MB</c:v>
                </c:pt>
                <c:pt idx="4">
                  <c:v>2GB</c:v>
                </c:pt>
                <c:pt idx="5">
                  <c:v>AVG</c:v>
                </c:pt>
              </c:strCache>
            </c:strRef>
          </c:cat>
          <c:val>
            <c:numRef>
              <c:f>space!$D$9:$I$9</c:f>
              <c:numCache>
                <c:formatCode>General</c:formatCode>
                <c:ptCount val="6"/>
                <c:pt idx="0">
                  <c:v>4.8888888888888893</c:v>
                </c:pt>
                <c:pt idx="1">
                  <c:v>3.5428571428571431</c:v>
                </c:pt>
                <c:pt idx="2">
                  <c:v>3.5219512195121951</c:v>
                </c:pt>
                <c:pt idx="3">
                  <c:v>2.625</c:v>
                </c:pt>
                <c:pt idx="4">
                  <c:v>5.0047781569965872</c:v>
                </c:pt>
                <c:pt idx="5">
                  <c:v>3.9166950816509627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1E4-BC4C-AA8F-763580850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5899008"/>
        <c:axId val="468430448"/>
      </c:barChart>
      <c:catAx>
        <c:axId val="48589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68430448"/>
        <c:crosses val="autoZero"/>
        <c:auto val="1"/>
        <c:lblAlgn val="ctr"/>
        <c:lblOffset val="100"/>
        <c:noMultiLvlLbl val="0"/>
      </c:catAx>
      <c:valAx>
        <c:axId val="46843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compression ratio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5899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8D9D6-8A91-BC43-A37E-36DA9805C00B}" type="datetimeFigureOut">
              <a:rPr kumimoji="1" lang="zh-CN" altLang="en-US" smtClean="0"/>
              <a:t>2020/4/28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57E7D-D9D6-DB4C-A473-34B4566ED2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2945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7481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3117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303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1626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5148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4539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1394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5387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2087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4296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4615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5454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762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082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377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487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5904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57E7D-D9D6-DB4C-A473-34B4566ED21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7455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7E364-2BC4-A449-808C-013DC09386F1}" type="datetime1">
              <a:rPr kumimoji="1" lang="zh-CN" altLang="en-US" smtClean="0"/>
              <a:t>2020/4/28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33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561E-CEEC-B641-B85D-D1FCB3CDF8B6}" type="datetime1">
              <a:rPr kumimoji="1" lang="zh-CN" altLang="en-US" smtClean="0"/>
              <a:t>2020/4/28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611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5D4C-A7F9-514D-8625-EDAF8CD36ECE}" type="datetime1">
              <a:rPr kumimoji="1" lang="zh-CN" altLang="en-US" smtClean="0"/>
              <a:t>2020/4/28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680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90183-A4A9-9E49-B4C3-175917353533}" type="datetime1">
              <a:rPr kumimoji="1" lang="zh-CN" altLang="en-US" smtClean="0"/>
              <a:t>2020/4/28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‹#›</a:t>
            </a:fld>
            <a:r>
              <a:rPr kumimoji="1" lang="en-US" altLang="zh-CN" dirty="0"/>
              <a:t>/17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626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C5-80F7-0849-8976-9AECFE37E59D}" type="datetime1">
              <a:rPr kumimoji="1" lang="zh-CN" altLang="en-US" smtClean="0"/>
              <a:t>2020/4/28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5781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1268-794C-6941-B78C-80839C59CFE9}" type="datetime1">
              <a:rPr kumimoji="1" lang="zh-CN" altLang="en-US" smtClean="0"/>
              <a:t>2020/4/28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6872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873D8-E42D-4C45-A5E0-8A59E1EE7715}" type="datetime1">
              <a:rPr kumimoji="1" lang="zh-CN" altLang="en-US" smtClean="0"/>
              <a:t>2020/4/28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6125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BDD6-4556-AC4E-B68E-440B52A07951}" type="datetime1">
              <a:rPr kumimoji="1" lang="zh-CN" altLang="en-US" smtClean="0"/>
              <a:t>2020/4/28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4784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3D36D-3F7D-D24E-B10F-BA63A490CA2B}" type="datetime1">
              <a:rPr kumimoji="1" lang="zh-CN" altLang="en-US" smtClean="0"/>
              <a:t>2020/4/28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008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0F0E-A11A-5648-AD59-29291B771509}" type="datetime1">
              <a:rPr kumimoji="1" lang="zh-CN" altLang="en-US" smtClean="0"/>
              <a:t>2020/4/28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036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904D5-B9D6-984A-A0C6-ADB7ED9A9823}" type="datetime1">
              <a:rPr kumimoji="1" lang="zh-CN" altLang="en-US" smtClean="0"/>
              <a:t>2020/4/28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602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4E3D8-88E3-3A44-93AE-53416EBC1935}" type="datetime1">
              <a:rPr kumimoji="1" lang="zh-CN" altLang="en-US" smtClean="0"/>
              <a:t>2020/4/28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FDE24-C12B-A84A-9BCA-957275DD768E}" type="slidenum">
              <a:rPr kumimoji="1" lang="zh-CN" altLang="en-US" smtClean="0"/>
              <a:t>‹#›</a:t>
            </a:fld>
            <a:r>
              <a:rPr kumimoji="1" lang="en-US" altLang="zh-CN" dirty="0"/>
              <a:t>/17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545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6927" y="94589"/>
            <a:ext cx="8147760" cy="3101415"/>
          </a:xfrm>
        </p:spPr>
        <p:txBody>
          <a:bodyPr>
            <a:normAutofit/>
          </a:bodyPr>
          <a:lstStyle/>
          <a:p>
            <a:r>
              <a:rPr kumimoji="1" lang="en-US" altLang="zh-CN" sz="4400" dirty="0"/>
              <a:t>Enabling Efficient Random Access to Hierarchically-Compressed Data </a:t>
            </a:r>
          </a:p>
        </p:txBody>
      </p:sp>
      <p:pic>
        <p:nvPicPr>
          <p:cNvPr id="4" name="Picture 14" descr="Image result for eth zurich logo">
            <a:extLst>
              <a:ext uri="{FF2B5EF4-FFF2-40B4-BE49-F238E27FC236}">
                <a16:creationId xmlns:a16="http://schemas.microsoft.com/office/drawing/2014/main" id="{25A8238F-076C-8841-817D-C740D54CD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51" y="5051564"/>
            <a:ext cx="1449335" cy="57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0EDDF9-65A4-164B-8D81-12FA7AC79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194" y="4879742"/>
            <a:ext cx="1135761" cy="11210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24B702-B755-2A4D-9355-4972FF643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137" y="4874798"/>
            <a:ext cx="1066800" cy="1066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FA6ACA-2B0A-2844-A7AC-E5261B96C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3674" y="4879739"/>
            <a:ext cx="1066800" cy="1066800"/>
          </a:xfrm>
          <a:prstGeom prst="rect">
            <a:avLst/>
          </a:prstGeom>
        </p:spPr>
      </p:pic>
      <p:sp>
        <p:nvSpPr>
          <p:cNvPr id="12" name="副标题 2">
            <a:extLst>
              <a:ext uri="{FF2B5EF4-FFF2-40B4-BE49-F238E27FC236}">
                <a16:creationId xmlns:a16="http://schemas.microsoft.com/office/drawing/2014/main" id="{6463DD68-8D00-D74A-A334-6E671D1D4056}"/>
              </a:ext>
            </a:extLst>
          </p:cNvPr>
          <p:cNvSpPr txBox="1">
            <a:spLocks/>
          </p:cNvSpPr>
          <p:nvPr/>
        </p:nvSpPr>
        <p:spPr>
          <a:xfrm>
            <a:off x="1" y="3205567"/>
            <a:ext cx="9143999" cy="1492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100" dirty="0"/>
              <a:t>Feng Zhang †, </a:t>
            </a:r>
            <a:r>
              <a:rPr kumimoji="1" lang="en-US" altLang="zh-CN" sz="2100" dirty="0" err="1"/>
              <a:t>Jidong</a:t>
            </a:r>
            <a:r>
              <a:rPr kumimoji="1" lang="en-US" altLang="zh-CN" sz="2100" dirty="0"/>
              <a:t> </a:t>
            </a:r>
            <a:r>
              <a:rPr kumimoji="1" lang="en-US" altLang="zh-CN" sz="2100" dirty="0" err="1"/>
              <a:t>Zhai</a:t>
            </a:r>
            <a:r>
              <a:rPr kumimoji="1" lang="en-US" altLang="zh-CN" sz="2100" dirty="0"/>
              <a:t> ⋄, </a:t>
            </a:r>
            <a:r>
              <a:rPr kumimoji="1" lang="en-US" altLang="zh-CN" sz="2100" dirty="0" err="1"/>
              <a:t>Xipeng</a:t>
            </a:r>
            <a:r>
              <a:rPr kumimoji="1" lang="en-US" altLang="zh-CN" sz="2100" dirty="0"/>
              <a:t> Shen #, </a:t>
            </a:r>
            <a:r>
              <a:rPr kumimoji="1" lang="en-US" altLang="zh-CN" sz="2100" dirty="0" err="1"/>
              <a:t>Onur</a:t>
            </a:r>
            <a:r>
              <a:rPr kumimoji="1" lang="en-US" altLang="zh-CN" sz="2100" dirty="0"/>
              <a:t> </a:t>
            </a:r>
            <a:r>
              <a:rPr kumimoji="1" lang="en-US" altLang="zh-CN" sz="2100" dirty="0" err="1"/>
              <a:t>Mutlu</a:t>
            </a:r>
            <a:r>
              <a:rPr kumimoji="1" lang="en-US" altLang="zh-CN" sz="2100" dirty="0"/>
              <a:t> ⋆, </a:t>
            </a:r>
            <a:r>
              <a:rPr kumimoji="1" lang="en-US" altLang="zh-CN" sz="2100" dirty="0" err="1"/>
              <a:t>Xiaoyong</a:t>
            </a:r>
            <a:r>
              <a:rPr kumimoji="1" lang="en-US" altLang="zh-CN" sz="2100" dirty="0"/>
              <a:t> Du †</a:t>
            </a:r>
          </a:p>
          <a:p>
            <a:br>
              <a:rPr kumimoji="1" lang="en-US" altLang="zh-CN" sz="1500" dirty="0"/>
            </a:br>
            <a:r>
              <a:rPr kumimoji="1" lang="en-US" altLang="zh-CN" sz="1800" dirty="0"/>
              <a:t>†Renmin University of China</a:t>
            </a:r>
            <a:br>
              <a:rPr kumimoji="1" lang="en-US" altLang="zh-CN" sz="1800" dirty="0"/>
            </a:br>
            <a:r>
              <a:rPr kumimoji="1" lang="en-US" altLang="zh-CN" sz="1800" dirty="0"/>
              <a:t> ⋄Tsinghua University</a:t>
            </a:r>
            <a:br>
              <a:rPr kumimoji="1" lang="en-US" altLang="zh-CN" sz="1800" dirty="0"/>
            </a:br>
            <a:r>
              <a:rPr kumimoji="1" lang="en-US" altLang="zh-CN" sz="1800" dirty="0"/>
              <a:t>#North Carolina State University</a:t>
            </a:r>
            <a:br>
              <a:rPr kumimoji="1" lang="en-US" altLang="zh-CN" sz="1800" dirty="0"/>
            </a:br>
            <a:r>
              <a:rPr kumimoji="1" lang="en-US" altLang="zh-CN" sz="1800" dirty="0"/>
              <a:t>⋆ETH </a:t>
            </a:r>
            <a:r>
              <a:rPr kumimoji="1" lang="en-US" altLang="zh-CN" sz="1800" dirty="0" err="1"/>
              <a:t>Zürich</a:t>
            </a:r>
            <a:br>
              <a:rPr kumimoji="1" lang="en-US" altLang="zh-CN" sz="1500" dirty="0"/>
            </a:br>
            <a:endParaRPr kumimoji="1" lang="en-US" altLang="zh-CN" sz="1500" dirty="0"/>
          </a:p>
          <a:p>
            <a:endParaRPr kumimoji="1" lang="en-US" altLang="zh-CN" sz="15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A31209B-C196-244B-90E1-8264B1ED8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1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1FC6505-8C7F-DB49-890D-89B5A9FE3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189" y="94589"/>
            <a:ext cx="1739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73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34475C-534B-9F45-809C-18122841C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5. Our Solution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2F5AE4-EE3A-8A45-8B23-69CADC2BB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altLang="zh-CN" dirty="0"/>
              <a:t>Relations for data structures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031790-3787-A044-AFE0-AB787370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10</a:t>
            </a:fld>
            <a:r>
              <a:rPr kumimoji="1" lang="en-US" altLang="zh-CN"/>
              <a:t>/17</a:t>
            </a:r>
            <a:endParaRPr kumimoji="1" lang="zh-CN" altLang="en-US" dirty="0"/>
          </a:p>
        </p:txBody>
      </p:sp>
      <p:cxnSp>
        <p:nvCxnSpPr>
          <p:cNvPr id="45" name="直线箭头连接符 64">
            <a:extLst>
              <a:ext uri="{FF2B5EF4-FFF2-40B4-BE49-F238E27FC236}">
                <a16:creationId xmlns:a16="http://schemas.microsoft.com/office/drawing/2014/main" id="{9E0CE4E5-D975-B347-8F10-2020F22E3F5D}"/>
              </a:ext>
            </a:extLst>
          </p:cNvPr>
          <p:cNvCxnSpPr>
            <a:cxnSpLocks/>
            <a:endCxn id="49" idx="2"/>
          </p:cNvCxnSpPr>
          <p:nvPr/>
        </p:nvCxnSpPr>
        <p:spPr>
          <a:xfrm flipV="1">
            <a:off x="2353310" y="3608638"/>
            <a:ext cx="1364206" cy="649367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46" name="直线箭头连接符 84">
            <a:extLst>
              <a:ext uri="{FF2B5EF4-FFF2-40B4-BE49-F238E27FC236}">
                <a16:creationId xmlns:a16="http://schemas.microsoft.com/office/drawing/2014/main" id="{1C0F4452-4B2F-FE40-90A6-F50C25EF7B8C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2202311" y="4795582"/>
            <a:ext cx="2669212" cy="44023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47" name="直线箭头连接符 87">
            <a:extLst>
              <a:ext uri="{FF2B5EF4-FFF2-40B4-BE49-F238E27FC236}">
                <a16:creationId xmlns:a16="http://schemas.microsoft.com/office/drawing/2014/main" id="{D0BD46AE-2E5A-A14F-8C6A-17651E8D81C8}"/>
              </a:ext>
            </a:extLst>
          </p:cNvPr>
          <p:cNvCxnSpPr>
            <a:cxnSpLocks/>
            <a:stCxn id="49" idx="2"/>
            <a:endCxn id="63" idx="0"/>
          </p:cNvCxnSpPr>
          <p:nvPr/>
        </p:nvCxnSpPr>
        <p:spPr>
          <a:xfrm>
            <a:off x="3717516" y="3608638"/>
            <a:ext cx="1283812" cy="170679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/>
        </p:spPr>
      </p:cxn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B93A353F-1BA0-4C42-AF42-632AD0BCE93C}"/>
              </a:ext>
            </a:extLst>
          </p:cNvPr>
          <p:cNvGrpSpPr/>
          <p:nvPr/>
        </p:nvGrpSpPr>
        <p:grpSpPr>
          <a:xfrm>
            <a:off x="2166589" y="3108572"/>
            <a:ext cx="3101853" cy="500066"/>
            <a:chOff x="6872265" y="4267200"/>
            <a:chExt cx="3101853" cy="500066"/>
          </a:xfrm>
          <a:effectLst/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027792F1-6962-F444-A4C5-B05AFF06F4DC}"/>
                </a:ext>
              </a:extLst>
            </p:cNvPr>
            <p:cNvSpPr/>
            <p:nvPr/>
          </p:nvSpPr>
          <p:spPr>
            <a:xfrm>
              <a:off x="6872265" y="4267200"/>
              <a:ext cx="3101853" cy="500066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59F8BD02-6782-AA44-A7AB-6BFAF67431FD}"/>
                </a:ext>
              </a:extLst>
            </p:cNvPr>
            <p:cNvSpPr/>
            <p:nvPr/>
          </p:nvSpPr>
          <p:spPr>
            <a:xfrm>
              <a:off x="6943704" y="4338638"/>
              <a:ext cx="428628" cy="357190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R0: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FD9C8DDF-5DB0-454C-BB34-0926F70263E1}"/>
                </a:ext>
              </a:extLst>
            </p:cNvPr>
            <p:cNvSpPr/>
            <p:nvPr/>
          </p:nvSpPr>
          <p:spPr>
            <a:xfrm>
              <a:off x="7372332" y="4338638"/>
              <a:ext cx="428628" cy="357190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R1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F15A0952-9D7F-024B-96D8-BAF287BDA086}"/>
                </a:ext>
              </a:extLst>
            </p:cNvPr>
            <p:cNvSpPr/>
            <p:nvPr/>
          </p:nvSpPr>
          <p:spPr>
            <a:xfrm>
              <a:off x="7800960" y="4338638"/>
              <a:ext cx="428628" cy="357190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R1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D665FC7B-0B0E-7942-9CF8-A3F7D8B74EC8}"/>
                </a:ext>
              </a:extLst>
            </p:cNvPr>
            <p:cNvSpPr/>
            <p:nvPr/>
          </p:nvSpPr>
          <p:spPr>
            <a:xfrm>
              <a:off x="8856473" y="4338638"/>
              <a:ext cx="522711" cy="357190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R2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C0637485-A6AC-294A-8720-E76B937CDF63}"/>
                </a:ext>
              </a:extLst>
            </p:cNvPr>
            <p:cNvSpPr/>
            <p:nvPr/>
          </p:nvSpPr>
          <p:spPr>
            <a:xfrm>
              <a:off x="9358538" y="4338638"/>
              <a:ext cx="497215" cy="3571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w1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CF616B62-D0A1-8C45-98ED-3D600749924D}"/>
              </a:ext>
            </a:extLst>
          </p:cNvPr>
          <p:cNvGrpSpPr/>
          <p:nvPr/>
        </p:nvGrpSpPr>
        <p:grpSpPr>
          <a:xfrm>
            <a:off x="995988" y="4295516"/>
            <a:ext cx="2412646" cy="500066"/>
            <a:chOff x="6086448" y="4981580"/>
            <a:chExt cx="2412646" cy="500066"/>
          </a:xfrm>
          <a:effectLst/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17707B48-9328-4949-910D-3F66D4FEFBAE}"/>
                </a:ext>
              </a:extLst>
            </p:cNvPr>
            <p:cNvSpPr/>
            <p:nvPr/>
          </p:nvSpPr>
          <p:spPr>
            <a:xfrm>
              <a:off x="6086448" y="4981580"/>
              <a:ext cx="2412646" cy="500066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22648C59-1C15-3741-BE09-65625BC6EA0F}"/>
                </a:ext>
              </a:extLst>
            </p:cNvPr>
            <p:cNvSpPr/>
            <p:nvPr/>
          </p:nvSpPr>
          <p:spPr>
            <a:xfrm>
              <a:off x="6157886" y="5053018"/>
              <a:ext cx="428628" cy="357190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R1: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3FFC4112-2232-7F47-9760-CD92E6B24140}"/>
                </a:ext>
              </a:extLst>
            </p:cNvPr>
            <p:cNvSpPr/>
            <p:nvPr/>
          </p:nvSpPr>
          <p:spPr>
            <a:xfrm>
              <a:off x="6586514" y="5053018"/>
              <a:ext cx="428628" cy="357190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R2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64A5EDD9-F339-9B46-9CE2-AA32239B8643}"/>
                </a:ext>
              </a:extLst>
            </p:cNvPr>
            <p:cNvSpPr/>
            <p:nvPr/>
          </p:nvSpPr>
          <p:spPr>
            <a:xfrm>
              <a:off x="7015142" y="5053018"/>
              <a:ext cx="497216" cy="3571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w3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30D873AB-C047-E145-B911-76864726C990}"/>
                </a:ext>
              </a:extLst>
            </p:cNvPr>
            <p:cNvSpPr/>
            <p:nvPr/>
          </p:nvSpPr>
          <p:spPr>
            <a:xfrm>
              <a:off x="7483194" y="5053018"/>
              <a:ext cx="457792" cy="357190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R2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DECA5233-55F3-CB42-BD2E-703E656203CD}"/>
                </a:ext>
              </a:extLst>
            </p:cNvPr>
            <p:cNvSpPr/>
            <p:nvPr/>
          </p:nvSpPr>
          <p:spPr>
            <a:xfrm>
              <a:off x="7922083" y="5053018"/>
              <a:ext cx="497215" cy="3571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w4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9D2B3C61-11AC-0A41-91E9-AD97816B49A9}"/>
              </a:ext>
            </a:extLst>
          </p:cNvPr>
          <p:cNvGrpSpPr/>
          <p:nvPr/>
        </p:nvGrpSpPr>
        <p:grpSpPr>
          <a:xfrm>
            <a:off x="4173443" y="5315433"/>
            <a:ext cx="1655770" cy="500066"/>
            <a:chOff x="8005334" y="5695960"/>
            <a:chExt cx="1655770" cy="500066"/>
          </a:xfrm>
          <a:effectLst/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B9403404-3863-7445-A8A9-A9B6645D6509}"/>
                </a:ext>
              </a:extLst>
            </p:cNvPr>
            <p:cNvSpPr/>
            <p:nvPr/>
          </p:nvSpPr>
          <p:spPr>
            <a:xfrm>
              <a:off x="8005334" y="5695960"/>
              <a:ext cx="1655770" cy="500066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42353397-5C67-5145-82BB-DC5CA741E936}"/>
                </a:ext>
              </a:extLst>
            </p:cNvPr>
            <p:cNvSpPr/>
            <p:nvPr/>
          </p:nvSpPr>
          <p:spPr>
            <a:xfrm>
              <a:off x="8086712" y="5767398"/>
              <a:ext cx="500066" cy="357190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R2: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2690A9E3-6A82-D246-B63C-3423CA64F5C9}"/>
                </a:ext>
              </a:extLst>
            </p:cNvPr>
            <p:cNvSpPr/>
            <p:nvPr/>
          </p:nvSpPr>
          <p:spPr>
            <a:xfrm>
              <a:off x="8586777" y="5766024"/>
              <a:ext cx="497215" cy="3571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w1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093D43F7-F276-9542-BE9D-1AB5257A0E83}"/>
                </a:ext>
              </a:extLst>
            </p:cNvPr>
            <p:cNvSpPr/>
            <p:nvPr/>
          </p:nvSpPr>
          <p:spPr>
            <a:xfrm>
              <a:off x="9083992" y="5766024"/>
              <a:ext cx="486383" cy="3571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w2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01D41B6C-0D58-6B4F-B9EE-1E25A13AF050}"/>
              </a:ext>
            </a:extLst>
          </p:cNvPr>
          <p:cNvSpPr/>
          <p:nvPr/>
        </p:nvSpPr>
        <p:spPr>
          <a:xfrm>
            <a:off x="3526628" y="3171699"/>
            <a:ext cx="646815" cy="35719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SPT1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51C2A9C0-8C75-E041-9ECC-5DCBDE08A22D}"/>
              </a:ext>
            </a:extLst>
          </p:cNvPr>
          <p:cNvSpPr/>
          <p:nvPr/>
        </p:nvSpPr>
        <p:spPr>
          <a:xfrm>
            <a:off x="635942" y="3875273"/>
            <a:ext cx="1667578" cy="360040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rule2location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A67AC08B-951D-E64D-89FB-A54E6B7D8FED}"/>
              </a:ext>
            </a:extLst>
          </p:cNvPr>
          <p:cNvSpPr/>
          <p:nvPr/>
        </p:nvSpPr>
        <p:spPr>
          <a:xfrm>
            <a:off x="4375309" y="3671376"/>
            <a:ext cx="895267" cy="360040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bitmap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442C5701-2A13-AF48-997A-D511C18D7999}"/>
              </a:ext>
            </a:extLst>
          </p:cNvPr>
          <p:cNvSpPr/>
          <p:nvPr/>
        </p:nvSpPr>
        <p:spPr>
          <a:xfrm>
            <a:off x="1947883" y="2681013"/>
            <a:ext cx="1667578" cy="360040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rule2location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7AC60DFF-5E21-D947-8CBE-BB2DF56775EB}"/>
              </a:ext>
            </a:extLst>
          </p:cNvPr>
          <p:cNvSpPr/>
          <p:nvPr/>
        </p:nvSpPr>
        <p:spPr>
          <a:xfrm>
            <a:off x="2441582" y="5315433"/>
            <a:ext cx="1667578" cy="360040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rule2location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0F753009-0C82-FC4C-B520-2F687D57AB2E}"/>
              </a:ext>
            </a:extLst>
          </p:cNvPr>
          <p:cNvSpPr/>
          <p:nvPr/>
        </p:nvSpPr>
        <p:spPr>
          <a:xfrm>
            <a:off x="975778" y="4854959"/>
            <a:ext cx="895267" cy="360040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bitmap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7DA90FEF-F8F0-3A4B-80D3-E855C1BE76BF}"/>
              </a:ext>
            </a:extLst>
          </p:cNvPr>
          <p:cNvSpPr/>
          <p:nvPr/>
        </p:nvSpPr>
        <p:spPr>
          <a:xfrm>
            <a:off x="5877181" y="5315433"/>
            <a:ext cx="895267" cy="360040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bitmap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4" name="直线箭头连接符 87">
            <a:extLst>
              <a:ext uri="{FF2B5EF4-FFF2-40B4-BE49-F238E27FC236}">
                <a16:creationId xmlns:a16="http://schemas.microsoft.com/office/drawing/2014/main" id="{E3F94333-057C-2F46-AABD-9E09C4D95551}"/>
              </a:ext>
            </a:extLst>
          </p:cNvPr>
          <p:cNvCxnSpPr>
            <a:cxnSpLocks/>
          </p:cNvCxnSpPr>
          <p:nvPr/>
        </p:nvCxnSpPr>
        <p:spPr>
          <a:xfrm flipH="1" flipV="1">
            <a:off x="3514409" y="4543086"/>
            <a:ext cx="2810405" cy="2031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dash"/>
            <a:headEnd type="none" w="med" len="med"/>
            <a:tailEnd type="arrow" w="med" len="med"/>
          </a:ln>
          <a:effectLst/>
        </p:spPr>
      </p:cxnSp>
      <p:cxnSp>
        <p:nvCxnSpPr>
          <p:cNvPr id="75" name="直线箭头连接符 87">
            <a:extLst>
              <a:ext uri="{FF2B5EF4-FFF2-40B4-BE49-F238E27FC236}">
                <a16:creationId xmlns:a16="http://schemas.microsoft.com/office/drawing/2014/main" id="{946AFD95-EB79-F94E-9D32-37F29E2488B1}"/>
              </a:ext>
            </a:extLst>
          </p:cNvPr>
          <p:cNvCxnSpPr>
            <a:cxnSpLocks/>
          </p:cNvCxnSpPr>
          <p:nvPr/>
        </p:nvCxnSpPr>
        <p:spPr>
          <a:xfrm flipH="1">
            <a:off x="5180405" y="4563396"/>
            <a:ext cx="1144409" cy="680029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dash"/>
            <a:headEnd type="none" w="med" len="med"/>
            <a:tailEnd type="arrow" w="med" len="med"/>
          </a:ln>
          <a:effectLst/>
        </p:spPr>
      </p:cxnSp>
      <p:cxnSp>
        <p:nvCxnSpPr>
          <p:cNvPr id="76" name="直线箭头连接符 87">
            <a:extLst>
              <a:ext uri="{FF2B5EF4-FFF2-40B4-BE49-F238E27FC236}">
                <a16:creationId xmlns:a16="http://schemas.microsoft.com/office/drawing/2014/main" id="{5CDE33B8-CD43-0D42-B861-631716AF2E5B}"/>
              </a:ext>
            </a:extLst>
          </p:cNvPr>
          <p:cNvCxnSpPr>
            <a:cxnSpLocks/>
          </p:cNvCxnSpPr>
          <p:nvPr/>
        </p:nvCxnSpPr>
        <p:spPr>
          <a:xfrm flipH="1" flipV="1">
            <a:off x="5350173" y="3608638"/>
            <a:ext cx="974641" cy="954758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dash"/>
            <a:headEnd type="none" w="med" len="med"/>
            <a:tailEnd type="arrow" w="med" len="med"/>
          </a:ln>
          <a:effectLst/>
        </p:spPr>
      </p:cxnSp>
      <p:sp>
        <p:nvSpPr>
          <p:cNvPr id="77" name="左大括号 76">
            <a:extLst>
              <a:ext uri="{FF2B5EF4-FFF2-40B4-BE49-F238E27FC236}">
                <a16:creationId xmlns:a16="http://schemas.microsoft.com/office/drawing/2014/main" id="{48DEA17A-5C03-5D45-BFBB-24137D247F5E}"/>
              </a:ext>
            </a:extLst>
          </p:cNvPr>
          <p:cNvSpPr/>
          <p:nvPr/>
        </p:nvSpPr>
        <p:spPr>
          <a:xfrm>
            <a:off x="6347109" y="4148981"/>
            <a:ext cx="166959" cy="864096"/>
          </a:xfrm>
          <a:prstGeom prst="leftBrace">
            <a:avLst/>
          </a:prstGeom>
          <a:noFill/>
          <a:ln w="254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22C37270-502B-E549-A84E-1970B8267DA5}"/>
              </a:ext>
            </a:extLst>
          </p:cNvPr>
          <p:cNvSpPr/>
          <p:nvPr/>
        </p:nvSpPr>
        <p:spPr>
          <a:xfrm>
            <a:off x="4103063" y="2685003"/>
            <a:ext cx="1165379" cy="35605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rootOffset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F20708B0-141B-C941-9A36-9A9C07FC2EDC}"/>
              </a:ext>
            </a:extLst>
          </p:cNvPr>
          <p:cNvSpPr/>
          <p:nvPr/>
        </p:nvSpPr>
        <p:spPr>
          <a:xfrm>
            <a:off x="6576986" y="4160133"/>
            <a:ext cx="1165379" cy="35605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word2rule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6BA01D58-DF3B-3342-9854-9DB4A0CE5A5C}"/>
              </a:ext>
            </a:extLst>
          </p:cNvPr>
          <p:cNvSpPr/>
          <p:nvPr/>
        </p:nvSpPr>
        <p:spPr>
          <a:xfrm>
            <a:off x="6576986" y="4660199"/>
            <a:ext cx="1165379" cy="35605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records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" name="圆角矩形 80">
            <a:extLst>
              <a:ext uri="{FF2B5EF4-FFF2-40B4-BE49-F238E27FC236}">
                <a16:creationId xmlns:a16="http://schemas.microsoft.com/office/drawing/2014/main" id="{CFD9B70B-1DAE-A64E-8A03-D02EF7E7E8C0}"/>
              </a:ext>
            </a:extLst>
          </p:cNvPr>
          <p:cNvSpPr/>
          <p:nvPr/>
        </p:nvSpPr>
        <p:spPr>
          <a:xfrm>
            <a:off x="5861502" y="2683008"/>
            <a:ext cx="454553" cy="360040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A4A21BE0-8D52-474A-8F3F-5AEB4A82C21E}"/>
              </a:ext>
            </a:extLst>
          </p:cNvPr>
          <p:cNvSpPr/>
          <p:nvPr/>
        </p:nvSpPr>
        <p:spPr>
          <a:xfrm>
            <a:off x="5868422" y="3354117"/>
            <a:ext cx="447634" cy="35605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C72DD1C5-C268-4F43-B2F2-2A142F3A0A59}"/>
              </a:ext>
            </a:extLst>
          </p:cNvPr>
          <p:cNvSpPr txBox="1"/>
          <p:nvPr/>
        </p:nvSpPr>
        <p:spPr>
          <a:xfrm>
            <a:off x="6329682" y="2579129"/>
            <a:ext cx="2414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Data structure that appears in each node</a:t>
            </a:r>
            <a:endParaRPr kumimoji="1"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0BC3798C-15AC-D443-803B-8688932412C5}"/>
              </a:ext>
            </a:extLst>
          </p:cNvPr>
          <p:cNvSpPr txBox="1"/>
          <p:nvPr/>
        </p:nvSpPr>
        <p:spPr>
          <a:xfrm>
            <a:off x="6316055" y="3227201"/>
            <a:ext cx="2414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Data structure that has only one instance</a:t>
            </a:r>
            <a:endParaRPr kumimoji="1"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18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6453C-8429-9F45-AEBB-A6F428C4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5. Our Solution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5C1B9-DA68-EC4F-AABF-067DA67A7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" altLang="zh-CN" dirty="0"/>
              <a:t>extract(</a:t>
            </a:r>
            <a:r>
              <a:rPr kumimoji="1" lang="en" altLang="zh-CN" dirty="0" err="1"/>
              <a:t>file,offset,length</a:t>
            </a:r>
            <a:r>
              <a:rPr kumimoji="1" lang="en" altLang="zh-CN" dirty="0"/>
              <a:t>)</a:t>
            </a:r>
          </a:p>
          <a:p>
            <a:endParaRPr kumimoji="1" lang="zh-CN" altLang="en-US" dirty="0"/>
          </a:p>
        </p:txBody>
      </p:sp>
      <p:sp>
        <p:nvSpPr>
          <p:cNvPr id="67" name="下箭头 66">
            <a:extLst>
              <a:ext uri="{FF2B5EF4-FFF2-40B4-BE49-F238E27FC236}">
                <a16:creationId xmlns:a16="http://schemas.microsoft.com/office/drawing/2014/main" id="{901C541E-4CBB-E549-88F4-2DC11AEBDC4F}"/>
              </a:ext>
            </a:extLst>
          </p:cNvPr>
          <p:cNvSpPr/>
          <p:nvPr/>
        </p:nvSpPr>
        <p:spPr>
          <a:xfrm>
            <a:off x="1027284" y="6517816"/>
            <a:ext cx="91051" cy="16299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47C57A78-C598-7045-9F4A-F141C3281F47}"/>
              </a:ext>
            </a:extLst>
          </p:cNvPr>
          <p:cNvSpPr/>
          <p:nvPr/>
        </p:nvSpPr>
        <p:spPr>
          <a:xfrm>
            <a:off x="3238628" y="2360330"/>
            <a:ext cx="3101853" cy="500066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E08C94FB-7C78-354D-B612-3B15C35A15B3}"/>
              </a:ext>
            </a:extLst>
          </p:cNvPr>
          <p:cNvSpPr/>
          <p:nvPr/>
        </p:nvSpPr>
        <p:spPr>
          <a:xfrm>
            <a:off x="3310065" y="2431768"/>
            <a:ext cx="428628" cy="357190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R0: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10628C45-6961-C74F-BC05-904F758E9336}"/>
              </a:ext>
            </a:extLst>
          </p:cNvPr>
          <p:cNvSpPr/>
          <p:nvPr/>
        </p:nvSpPr>
        <p:spPr>
          <a:xfrm>
            <a:off x="3738693" y="2431768"/>
            <a:ext cx="428628" cy="35719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44282EE8-58AD-C243-AD4D-9AB4D487F614}"/>
              </a:ext>
            </a:extLst>
          </p:cNvPr>
          <p:cNvSpPr/>
          <p:nvPr/>
        </p:nvSpPr>
        <p:spPr>
          <a:xfrm>
            <a:off x="4167321" y="2431768"/>
            <a:ext cx="428628" cy="35719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386953C9-1E83-5649-8EEC-0247E754E8B2}"/>
              </a:ext>
            </a:extLst>
          </p:cNvPr>
          <p:cNvSpPr/>
          <p:nvPr/>
        </p:nvSpPr>
        <p:spPr>
          <a:xfrm>
            <a:off x="5222836" y="2431768"/>
            <a:ext cx="522711" cy="35719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F83980A2-48D0-344F-95FE-0AD0B082E1FA}"/>
              </a:ext>
            </a:extLst>
          </p:cNvPr>
          <p:cNvSpPr/>
          <p:nvPr/>
        </p:nvSpPr>
        <p:spPr>
          <a:xfrm>
            <a:off x="5724901" y="2431768"/>
            <a:ext cx="497215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884E823E-7A79-FC4F-B53F-FD6F0616ACE7}"/>
              </a:ext>
            </a:extLst>
          </p:cNvPr>
          <p:cNvGrpSpPr/>
          <p:nvPr/>
        </p:nvGrpSpPr>
        <p:grpSpPr>
          <a:xfrm>
            <a:off x="2451291" y="3948496"/>
            <a:ext cx="2412646" cy="500066"/>
            <a:chOff x="6086448" y="4981580"/>
            <a:chExt cx="2412646" cy="500066"/>
          </a:xfrm>
          <a:effectLst/>
        </p:grpSpPr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8BA14950-E239-A14E-AA42-4943DE575FB5}"/>
                </a:ext>
              </a:extLst>
            </p:cNvPr>
            <p:cNvSpPr/>
            <p:nvPr/>
          </p:nvSpPr>
          <p:spPr>
            <a:xfrm>
              <a:off x="6086448" y="4981580"/>
              <a:ext cx="2412646" cy="500066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F5E65E4C-2B1A-E447-9FD9-62573E4CFE8E}"/>
                </a:ext>
              </a:extLst>
            </p:cNvPr>
            <p:cNvSpPr/>
            <p:nvPr/>
          </p:nvSpPr>
          <p:spPr>
            <a:xfrm>
              <a:off x="6157886" y="5053018"/>
              <a:ext cx="428628" cy="357190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R1: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C147C901-66C8-CF45-9454-1943B37C1BEB}"/>
                </a:ext>
              </a:extLst>
            </p:cNvPr>
            <p:cNvSpPr/>
            <p:nvPr/>
          </p:nvSpPr>
          <p:spPr>
            <a:xfrm>
              <a:off x="6586514" y="5053018"/>
              <a:ext cx="428628" cy="357190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R2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2131F812-6750-2244-8F0D-DAC3ABD9E96A}"/>
                </a:ext>
              </a:extLst>
            </p:cNvPr>
            <p:cNvSpPr/>
            <p:nvPr/>
          </p:nvSpPr>
          <p:spPr>
            <a:xfrm>
              <a:off x="7015142" y="5053018"/>
              <a:ext cx="497216" cy="3571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w3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7300F440-276C-7142-AC82-6637440A9769}"/>
                </a:ext>
              </a:extLst>
            </p:cNvPr>
            <p:cNvSpPr/>
            <p:nvPr/>
          </p:nvSpPr>
          <p:spPr>
            <a:xfrm>
              <a:off x="7483194" y="5053018"/>
              <a:ext cx="457792" cy="357190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R2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9E604FDA-87D6-674C-99FA-EC56B6A77041}"/>
                </a:ext>
              </a:extLst>
            </p:cNvPr>
            <p:cNvSpPr/>
            <p:nvPr/>
          </p:nvSpPr>
          <p:spPr>
            <a:xfrm>
              <a:off x="7922083" y="5053018"/>
              <a:ext cx="497215" cy="3571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w4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B1564865-2976-234B-B084-60ADAF9DAB70}"/>
              </a:ext>
            </a:extLst>
          </p:cNvPr>
          <p:cNvGrpSpPr/>
          <p:nvPr/>
        </p:nvGrpSpPr>
        <p:grpSpPr>
          <a:xfrm>
            <a:off x="4180239" y="6248762"/>
            <a:ext cx="1574392" cy="500066"/>
            <a:chOff x="8086712" y="5695960"/>
            <a:chExt cx="1574392" cy="500066"/>
          </a:xfrm>
          <a:effectLst/>
        </p:grpSpPr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200684FB-F233-E245-84EC-DC67B509063A}"/>
                </a:ext>
              </a:extLst>
            </p:cNvPr>
            <p:cNvSpPr/>
            <p:nvPr/>
          </p:nvSpPr>
          <p:spPr>
            <a:xfrm>
              <a:off x="8086712" y="5695960"/>
              <a:ext cx="1574392" cy="500066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75B9893A-3122-F143-A797-7AA3332D9EAF}"/>
                </a:ext>
              </a:extLst>
            </p:cNvPr>
            <p:cNvSpPr/>
            <p:nvPr/>
          </p:nvSpPr>
          <p:spPr>
            <a:xfrm>
              <a:off x="8158128" y="5767398"/>
              <a:ext cx="428650" cy="357190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R2: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B164DB8C-EEB4-B144-BE11-EDFE5EAAECD6}"/>
                </a:ext>
              </a:extLst>
            </p:cNvPr>
            <p:cNvSpPr/>
            <p:nvPr/>
          </p:nvSpPr>
          <p:spPr>
            <a:xfrm>
              <a:off x="8586777" y="5766024"/>
              <a:ext cx="497215" cy="3571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w1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69024164-3D33-D64A-B8F6-0EBFFC346CB5}"/>
                </a:ext>
              </a:extLst>
            </p:cNvPr>
            <p:cNvSpPr/>
            <p:nvPr/>
          </p:nvSpPr>
          <p:spPr>
            <a:xfrm>
              <a:off x="9083992" y="5766024"/>
              <a:ext cx="486383" cy="3571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w2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86" name="矩形 85">
            <a:extLst>
              <a:ext uri="{FF2B5EF4-FFF2-40B4-BE49-F238E27FC236}">
                <a16:creationId xmlns:a16="http://schemas.microsoft.com/office/drawing/2014/main" id="{6FDA330D-95EF-9C4F-BD39-3E8A26552989}"/>
              </a:ext>
            </a:extLst>
          </p:cNvPr>
          <p:cNvSpPr/>
          <p:nvPr/>
        </p:nvSpPr>
        <p:spPr>
          <a:xfrm>
            <a:off x="4598667" y="2431768"/>
            <a:ext cx="646815" cy="35719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SPT1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304B5D4A-7F07-0C41-AB1E-BFFEDB136B51}"/>
              </a:ext>
            </a:extLst>
          </p:cNvPr>
          <p:cNvSpPr/>
          <p:nvPr/>
        </p:nvSpPr>
        <p:spPr>
          <a:xfrm>
            <a:off x="147791" y="2674774"/>
            <a:ext cx="1718554" cy="28301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Rule: R2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F56B0F09-CD18-854B-B121-26960516D966}"/>
              </a:ext>
            </a:extLst>
          </p:cNvPr>
          <p:cNvSpPr/>
          <p:nvPr/>
        </p:nvSpPr>
        <p:spPr>
          <a:xfrm>
            <a:off x="147793" y="2957791"/>
            <a:ext cx="908795" cy="290056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Start: 0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7E2929DD-9225-B441-8606-FBC2EC6F7DB7}"/>
              </a:ext>
            </a:extLst>
          </p:cNvPr>
          <p:cNvSpPr/>
          <p:nvPr/>
        </p:nvSpPr>
        <p:spPr>
          <a:xfrm>
            <a:off x="1056588" y="2957791"/>
            <a:ext cx="809759" cy="290056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End: 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C837E25A-371D-154B-AB31-16840944557F}"/>
              </a:ext>
            </a:extLst>
          </p:cNvPr>
          <p:cNvSpPr/>
          <p:nvPr/>
        </p:nvSpPr>
        <p:spPr>
          <a:xfrm>
            <a:off x="147791" y="2360330"/>
            <a:ext cx="1718554" cy="31444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Offset: 0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91" name="直线箭头连接符 64">
            <a:extLst>
              <a:ext uri="{FF2B5EF4-FFF2-40B4-BE49-F238E27FC236}">
                <a16:creationId xmlns:a16="http://schemas.microsoft.com/office/drawing/2014/main" id="{128A449F-2BFF-E64A-80C8-BBED63109567}"/>
              </a:ext>
            </a:extLst>
          </p:cNvPr>
          <p:cNvCxnSpPr>
            <a:cxnSpLocks/>
            <a:stCxn id="77" idx="0"/>
            <a:endCxn id="70" idx="2"/>
          </p:cNvCxnSpPr>
          <p:nvPr/>
        </p:nvCxnSpPr>
        <p:spPr>
          <a:xfrm flipV="1">
            <a:off x="3165671" y="2788958"/>
            <a:ext cx="787336" cy="1230976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92" name="直线箭头连接符 84">
            <a:extLst>
              <a:ext uri="{FF2B5EF4-FFF2-40B4-BE49-F238E27FC236}">
                <a16:creationId xmlns:a16="http://schemas.microsoft.com/office/drawing/2014/main" id="{9DC7DD1E-AE91-8D44-BDE5-CC7B759B83C1}"/>
              </a:ext>
            </a:extLst>
          </p:cNvPr>
          <p:cNvCxnSpPr>
            <a:cxnSpLocks/>
            <a:stCxn id="77" idx="2"/>
            <a:endCxn id="84" idx="0"/>
          </p:cNvCxnSpPr>
          <p:nvPr/>
        </p:nvCxnSpPr>
        <p:spPr>
          <a:xfrm>
            <a:off x="3165673" y="4377124"/>
            <a:ext cx="1763241" cy="194170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93" name="直线箭头连接符 87">
            <a:extLst>
              <a:ext uri="{FF2B5EF4-FFF2-40B4-BE49-F238E27FC236}">
                <a16:creationId xmlns:a16="http://schemas.microsoft.com/office/drawing/2014/main" id="{5899569A-52B6-054D-A5BF-F2A5955E8176}"/>
              </a:ext>
            </a:extLst>
          </p:cNvPr>
          <p:cNvCxnSpPr>
            <a:cxnSpLocks/>
            <a:stCxn id="85" idx="0"/>
            <a:endCxn id="78" idx="2"/>
          </p:cNvCxnSpPr>
          <p:nvPr/>
        </p:nvCxnSpPr>
        <p:spPr>
          <a:xfrm flipH="1" flipV="1">
            <a:off x="3628593" y="4377124"/>
            <a:ext cx="1792118" cy="1941702"/>
          </a:xfrm>
          <a:prstGeom prst="straightConnector1">
            <a:avLst/>
          </a:prstGeom>
          <a:noFill/>
          <a:ln w="38100" cap="flat" cmpd="sng" algn="ctr">
            <a:solidFill>
              <a:srgbClr val="FF2600"/>
            </a:solidFill>
            <a:prstDash val="dash"/>
            <a:headEnd type="none" w="med" len="med"/>
            <a:tailEnd type="arrow" w="med" len="med"/>
          </a:ln>
          <a:effectLst/>
        </p:spPr>
      </p:cxnSp>
      <p:cxnSp>
        <p:nvCxnSpPr>
          <p:cNvPr id="94" name="直线箭头连接符 84">
            <a:extLst>
              <a:ext uri="{FF2B5EF4-FFF2-40B4-BE49-F238E27FC236}">
                <a16:creationId xmlns:a16="http://schemas.microsoft.com/office/drawing/2014/main" id="{3883BBFF-9388-0D4D-A4E8-64036BF46A5C}"/>
              </a:ext>
            </a:extLst>
          </p:cNvPr>
          <p:cNvCxnSpPr>
            <a:cxnSpLocks/>
            <a:stCxn id="79" idx="2"/>
            <a:endCxn id="84" idx="0"/>
          </p:cNvCxnSpPr>
          <p:nvPr/>
        </p:nvCxnSpPr>
        <p:spPr>
          <a:xfrm>
            <a:off x="4076935" y="4377124"/>
            <a:ext cx="851979" cy="194170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95" name="直线箭头连接符 87">
            <a:extLst>
              <a:ext uri="{FF2B5EF4-FFF2-40B4-BE49-F238E27FC236}">
                <a16:creationId xmlns:a16="http://schemas.microsoft.com/office/drawing/2014/main" id="{4530387E-1AA8-9545-9F4C-3631D3867BD3}"/>
              </a:ext>
            </a:extLst>
          </p:cNvPr>
          <p:cNvCxnSpPr>
            <a:cxnSpLocks/>
            <a:stCxn id="85" idx="0"/>
            <a:endCxn id="80" idx="2"/>
          </p:cNvCxnSpPr>
          <p:nvPr/>
        </p:nvCxnSpPr>
        <p:spPr>
          <a:xfrm flipH="1" flipV="1">
            <a:off x="4535536" y="4377124"/>
            <a:ext cx="885177" cy="1941702"/>
          </a:xfrm>
          <a:prstGeom prst="straightConnector1">
            <a:avLst/>
          </a:prstGeom>
          <a:noFill/>
          <a:ln w="38100" cap="flat" cmpd="sng" algn="ctr">
            <a:solidFill>
              <a:srgbClr val="FF2600"/>
            </a:solidFill>
            <a:prstDash val="dash"/>
            <a:headEnd type="none" w="med" len="med"/>
            <a:tailEnd type="arrow" w="med" len="med"/>
          </a:ln>
          <a:effectLst/>
        </p:spPr>
      </p:cxnSp>
      <p:cxnSp>
        <p:nvCxnSpPr>
          <p:cNvPr id="96" name="直线箭头连接符 87">
            <a:extLst>
              <a:ext uri="{FF2B5EF4-FFF2-40B4-BE49-F238E27FC236}">
                <a16:creationId xmlns:a16="http://schemas.microsoft.com/office/drawing/2014/main" id="{57EA3DA9-002F-8C48-B563-5BAE59E90925}"/>
              </a:ext>
            </a:extLst>
          </p:cNvPr>
          <p:cNvCxnSpPr>
            <a:cxnSpLocks/>
            <a:stCxn id="80" idx="0"/>
            <a:endCxn id="71" idx="2"/>
          </p:cNvCxnSpPr>
          <p:nvPr/>
        </p:nvCxnSpPr>
        <p:spPr>
          <a:xfrm flipH="1" flipV="1">
            <a:off x="4381637" y="2788958"/>
            <a:ext cx="153899" cy="1230976"/>
          </a:xfrm>
          <a:prstGeom prst="straightConnector1">
            <a:avLst/>
          </a:prstGeom>
          <a:noFill/>
          <a:ln w="38100" cap="flat" cmpd="sng" algn="ctr">
            <a:solidFill>
              <a:srgbClr val="FF2600"/>
            </a:solidFill>
            <a:prstDash val="dash"/>
            <a:headEnd type="none" w="med" len="med"/>
            <a:tailEnd type="arrow" w="med" len="med"/>
          </a:ln>
          <a:effectLst/>
        </p:spPr>
      </p:cxnSp>
      <p:cxnSp>
        <p:nvCxnSpPr>
          <p:cNvPr id="97" name="直线箭头连接符 87">
            <a:extLst>
              <a:ext uri="{FF2B5EF4-FFF2-40B4-BE49-F238E27FC236}">
                <a16:creationId xmlns:a16="http://schemas.microsoft.com/office/drawing/2014/main" id="{F3BC0812-B12A-AB4B-8822-B336B8DF6625}"/>
              </a:ext>
            </a:extLst>
          </p:cNvPr>
          <p:cNvCxnSpPr>
            <a:cxnSpLocks/>
            <a:stCxn id="72" idx="2"/>
            <a:endCxn id="84" idx="0"/>
          </p:cNvCxnSpPr>
          <p:nvPr/>
        </p:nvCxnSpPr>
        <p:spPr>
          <a:xfrm flipH="1">
            <a:off x="4928912" y="2788958"/>
            <a:ext cx="555278" cy="3529868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98" name="直线箭头连接符 87">
            <a:extLst>
              <a:ext uri="{FF2B5EF4-FFF2-40B4-BE49-F238E27FC236}">
                <a16:creationId xmlns:a16="http://schemas.microsoft.com/office/drawing/2014/main" id="{169661D2-4D2E-3645-B1B8-31A5DFD2CED8}"/>
              </a:ext>
            </a:extLst>
          </p:cNvPr>
          <p:cNvCxnSpPr>
            <a:cxnSpLocks/>
            <a:stCxn id="85" idx="0"/>
            <a:endCxn id="73" idx="2"/>
          </p:cNvCxnSpPr>
          <p:nvPr/>
        </p:nvCxnSpPr>
        <p:spPr>
          <a:xfrm flipV="1">
            <a:off x="5420711" y="2788958"/>
            <a:ext cx="552796" cy="3529868"/>
          </a:xfrm>
          <a:prstGeom prst="straightConnector1">
            <a:avLst/>
          </a:prstGeom>
          <a:noFill/>
          <a:ln w="38100" cap="flat" cmpd="sng" algn="ctr">
            <a:solidFill>
              <a:srgbClr val="FF2600"/>
            </a:solidFill>
            <a:prstDash val="dash"/>
            <a:headEnd type="none" w="med" len="med"/>
            <a:tailEnd type="arrow" w="med" len="med"/>
          </a:ln>
          <a:effectLst/>
        </p:spPr>
      </p:cxnSp>
      <p:sp>
        <p:nvSpPr>
          <p:cNvPr id="99" name="矩形 98">
            <a:extLst>
              <a:ext uri="{FF2B5EF4-FFF2-40B4-BE49-F238E27FC236}">
                <a16:creationId xmlns:a16="http://schemas.microsoft.com/office/drawing/2014/main" id="{E7470786-1CED-4045-A640-F801374FD65C}"/>
              </a:ext>
            </a:extLst>
          </p:cNvPr>
          <p:cNvSpPr/>
          <p:nvPr/>
        </p:nvSpPr>
        <p:spPr>
          <a:xfrm>
            <a:off x="154236" y="3759547"/>
            <a:ext cx="1718554" cy="28301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Rule: R1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D6E8A634-B3CD-9842-B7F8-88E42017E633}"/>
              </a:ext>
            </a:extLst>
          </p:cNvPr>
          <p:cNvSpPr/>
          <p:nvPr/>
        </p:nvSpPr>
        <p:spPr>
          <a:xfrm>
            <a:off x="154238" y="4042564"/>
            <a:ext cx="908795" cy="290056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Start: 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FEC3B8F7-4993-A84B-A1D5-BE2994B9AABD}"/>
              </a:ext>
            </a:extLst>
          </p:cNvPr>
          <p:cNvSpPr/>
          <p:nvPr/>
        </p:nvSpPr>
        <p:spPr>
          <a:xfrm>
            <a:off x="1063033" y="4042564"/>
            <a:ext cx="809759" cy="290056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End: 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78F82ED9-C8D9-8340-BD99-046C2D7E61CE}"/>
              </a:ext>
            </a:extLst>
          </p:cNvPr>
          <p:cNvSpPr/>
          <p:nvPr/>
        </p:nvSpPr>
        <p:spPr>
          <a:xfrm>
            <a:off x="154236" y="3445103"/>
            <a:ext cx="1718554" cy="31444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Offset: 4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712B3FE5-518D-C548-95B4-52400FA977FA}"/>
              </a:ext>
            </a:extLst>
          </p:cNvPr>
          <p:cNvSpPr/>
          <p:nvPr/>
        </p:nvSpPr>
        <p:spPr>
          <a:xfrm>
            <a:off x="162205" y="4861634"/>
            <a:ext cx="1718554" cy="28301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Rule: R2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79A0F4F9-3DEE-7A47-85AE-D8F1A07C861E}"/>
              </a:ext>
            </a:extLst>
          </p:cNvPr>
          <p:cNvSpPr/>
          <p:nvPr/>
        </p:nvSpPr>
        <p:spPr>
          <a:xfrm>
            <a:off x="162207" y="5144651"/>
            <a:ext cx="908795" cy="290056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Start: 0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D580A4B1-F89C-C14D-A9B5-7C4B4F23CE4C}"/>
              </a:ext>
            </a:extLst>
          </p:cNvPr>
          <p:cNvSpPr/>
          <p:nvPr/>
        </p:nvSpPr>
        <p:spPr>
          <a:xfrm>
            <a:off x="1071002" y="5144651"/>
            <a:ext cx="809759" cy="290056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End: 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76FC1364-3F1A-D840-B1A1-CDA74D565C22}"/>
              </a:ext>
            </a:extLst>
          </p:cNvPr>
          <p:cNvSpPr/>
          <p:nvPr/>
        </p:nvSpPr>
        <p:spPr>
          <a:xfrm>
            <a:off x="162205" y="4547190"/>
            <a:ext cx="1718554" cy="31444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Offset: 6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DF9F3BB6-CD45-3F41-A5A3-5D4211764EFE}"/>
              </a:ext>
            </a:extLst>
          </p:cNvPr>
          <p:cNvSpPr/>
          <p:nvPr/>
        </p:nvSpPr>
        <p:spPr>
          <a:xfrm>
            <a:off x="154236" y="5963721"/>
            <a:ext cx="1718554" cy="28301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Rule: R1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8EB04A88-95D6-FB40-8436-FC974F64C33D}"/>
              </a:ext>
            </a:extLst>
          </p:cNvPr>
          <p:cNvSpPr/>
          <p:nvPr/>
        </p:nvSpPr>
        <p:spPr>
          <a:xfrm>
            <a:off x="154238" y="6246738"/>
            <a:ext cx="908795" cy="290056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Start: 3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7DD4B902-A309-014F-B8C6-2F3986051680}"/>
              </a:ext>
            </a:extLst>
          </p:cNvPr>
          <p:cNvSpPr/>
          <p:nvPr/>
        </p:nvSpPr>
        <p:spPr>
          <a:xfrm>
            <a:off x="1063033" y="6246738"/>
            <a:ext cx="809759" cy="290056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End: 3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6F9A4682-727E-3A4B-8F31-4C67A3CD7A0B}"/>
              </a:ext>
            </a:extLst>
          </p:cNvPr>
          <p:cNvSpPr/>
          <p:nvPr/>
        </p:nvSpPr>
        <p:spPr>
          <a:xfrm>
            <a:off x="154236" y="5649277"/>
            <a:ext cx="1718554" cy="31444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Offset: 10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1" name="下箭头 110">
            <a:extLst>
              <a:ext uri="{FF2B5EF4-FFF2-40B4-BE49-F238E27FC236}">
                <a16:creationId xmlns:a16="http://schemas.microsoft.com/office/drawing/2014/main" id="{1AC2BF1C-0AE3-CD45-8B56-5B297167967A}"/>
              </a:ext>
            </a:extLst>
          </p:cNvPr>
          <p:cNvSpPr/>
          <p:nvPr/>
        </p:nvSpPr>
        <p:spPr>
          <a:xfrm>
            <a:off x="1027168" y="3247847"/>
            <a:ext cx="91051" cy="16299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2" name="下箭头 111">
            <a:extLst>
              <a:ext uri="{FF2B5EF4-FFF2-40B4-BE49-F238E27FC236}">
                <a16:creationId xmlns:a16="http://schemas.microsoft.com/office/drawing/2014/main" id="{3C98F67E-50B8-944D-9168-319D97B200B4}"/>
              </a:ext>
            </a:extLst>
          </p:cNvPr>
          <p:cNvSpPr/>
          <p:nvPr/>
        </p:nvSpPr>
        <p:spPr>
          <a:xfrm>
            <a:off x="1027284" y="4357991"/>
            <a:ext cx="91051" cy="16299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3" name="下箭头 112">
            <a:extLst>
              <a:ext uri="{FF2B5EF4-FFF2-40B4-BE49-F238E27FC236}">
                <a16:creationId xmlns:a16="http://schemas.microsoft.com/office/drawing/2014/main" id="{2D7E4BBD-5E3A-414C-BDAB-0A66E1AD3FE8}"/>
              </a:ext>
            </a:extLst>
          </p:cNvPr>
          <p:cNvSpPr/>
          <p:nvPr/>
        </p:nvSpPr>
        <p:spPr>
          <a:xfrm>
            <a:off x="1027168" y="5456674"/>
            <a:ext cx="91051" cy="16299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4" name="任意形状 113">
            <a:extLst>
              <a:ext uri="{FF2B5EF4-FFF2-40B4-BE49-F238E27FC236}">
                <a16:creationId xmlns:a16="http://schemas.microsoft.com/office/drawing/2014/main" id="{3EBF01C1-DA9B-B640-95CC-4CA283BC3A08}"/>
              </a:ext>
            </a:extLst>
          </p:cNvPr>
          <p:cNvSpPr/>
          <p:nvPr/>
        </p:nvSpPr>
        <p:spPr>
          <a:xfrm>
            <a:off x="1071002" y="3333247"/>
            <a:ext cx="2882007" cy="1667388"/>
          </a:xfrm>
          <a:custGeom>
            <a:avLst/>
            <a:gdLst>
              <a:gd name="connsiteX0" fmla="*/ 0 w 3219902"/>
              <a:gd name="connsiteY0" fmla="*/ 13868 h 1681324"/>
              <a:gd name="connsiteX1" fmla="*/ 749722 w 3219902"/>
              <a:gd name="connsiteY1" fmla="*/ 867 h 1681324"/>
              <a:gd name="connsiteX2" fmla="*/ 957737 w 3219902"/>
              <a:gd name="connsiteY2" fmla="*/ 35536 h 1681324"/>
              <a:gd name="connsiteX3" fmla="*/ 1031409 w 3219902"/>
              <a:gd name="connsiteY3" fmla="*/ 152544 h 1681324"/>
              <a:gd name="connsiteX4" fmla="*/ 1074745 w 3219902"/>
              <a:gd name="connsiteY4" fmla="*/ 455900 h 1681324"/>
              <a:gd name="connsiteX5" fmla="*/ 1174419 w 3219902"/>
              <a:gd name="connsiteY5" fmla="*/ 1391968 h 1681324"/>
              <a:gd name="connsiteX6" fmla="*/ 1404103 w 3219902"/>
              <a:gd name="connsiteY6" fmla="*/ 1638986 h 1681324"/>
              <a:gd name="connsiteX7" fmla="*/ 1980478 w 3219902"/>
              <a:gd name="connsiteY7" fmla="*/ 1656321 h 1681324"/>
              <a:gd name="connsiteX8" fmla="*/ 3219902 w 3219902"/>
              <a:gd name="connsiteY8" fmla="*/ 1383301 h 168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902" h="1681324">
                <a:moveTo>
                  <a:pt x="0" y="13868"/>
                </a:moveTo>
                <a:cubicBezTo>
                  <a:pt x="295049" y="5562"/>
                  <a:pt x="590099" y="-2744"/>
                  <a:pt x="749722" y="867"/>
                </a:cubicBezTo>
                <a:cubicBezTo>
                  <a:pt x="909345" y="4478"/>
                  <a:pt x="910789" y="10257"/>
                  <a:pt x="957737" y="35536"/>
                </a:cubicBezTo>
                <a:cubicBezTo>
                  <a:pt x="1004685" y="60815"/>
                  <a:pt x="1011908" y="82483"/>
                  <a:pt x="1031409" y="152544"/>
                </a:cubicBezTo>
                <a:cubicBezTo>
                  <a:pt x="1050910" y="222605"/>
                  <a:pt x="1050910" y="249329"/>
                  <a:pt x="1074745" y="455900"/>
                </a:cubicBezTo>
                <a:cubicBezTo>
                  <a:pt x="1098580" y="662471"/>
                  <a:pt x="1119526" y="1194787"/>
                  <a:pt x="1174419" y="1391968"/>
                </a:cubicBezTo>
                <a:cubicBezTo>
                  <a:pt x="1229312" y="1589149"/>
                  <a:pt x="1269760" y="1594927"/>
                  <a:pt x="1404103" y="1638986"/>
                </a:cubicBezTo>
                <a:cubicBezTo>
                  <a:pt x="1538446" y="1683045"/>
                  <a:pt x="1677845" y="1698935"/>
                  <a:pt x="1980478" y="1656321"/>
                </a:cubicBezTo>
                <a:cubicBezTo>
                  <a:pt x="2283111" y="1613707"/>
                  <a:pt x="2751506" y="1498504"/>
                  <a:pt x="3219902" y="1383301"/>
                </a:cubicBezTo>
              </a:path>
            </a:pathLst>
          </a:custGeom>
          <a:noFill/>
          <a:ln w="25400" cap="flat" cmpd="sng" algn="ctr">
            <a:solidFill>
              <a:srgbClr val="4F81BD">
                <a:shade val="50000"/>
              </a:srgbClr>
            </a:solidFill>
            <a:prstDash val="dashDot"/>
            <a:headEnd type="arrow" w="med" len="med"/>
            <a:tailEnd type="arrow" w="med" len="me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5" name="任意形状 114">
            <a:extLst>
              <a:ext uri="{FF2B5EF4-FFF2-40B4-BE49-F238E27FC236}">
                <a16:creationId xmlns:a16="http://schemas.microsoft.com/office/drawing/2014/main" id="{FECE0D9A-A751-084E-8419-180C1D2DD2E3}"/>
              </a:ext>
            </a:extLst>
          </p:cNvPr>
          <p:cNvSpPr/>
          <p:nvPr/>
        </p:nvSpPr>
        <p:spPr>
          <a:xfrm>
            <a:off x="1191499" y="4403831"/>
            <a:ext cx="3035598" cy="867770"/>
          </a:xfrm>
          <a:custGeom>
            <a:avLst/>
            <a:gdLst>
              <a:gd name="connsiteX0" fmla="*/ 0 w 3492796"/>
              <a:gd name="connsiteY0" fmla="*/ 64968 h 867770"/>
              <a:gd name="connsiteX1" fmla="*/ 808075 w 3492796"/>
              <a:gd name="connsiteY1" fmla="*/ 64968 h 867770"/>
              <a:gd name="connsiteX2" fmla="*/ 1041991 w 3492796"/>
              <a:gd name="connsiteY2" fmla="*/ 740135 h 867770"/>
              <a:gd name="connsiteX3" fmla="*/ 1547038 w 3492796"/>
              <a:gd name="connsiteY3" fmla="*/ 867726 h 867770"/>
              <a:gd name="connsiteX4" fmla="*/ 2291317 w 3492796"/>
              <a:gd name="connsiteY4" fmla="*/ 740135 h 867770"/>
              <a:gd name="connsiteX5" fmla="*/ 3492796 w 3492796"/>
              <a:gd name="connsiteY5" fmla="*/ 346731 h 86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2796" h="867770">
                <a:moveTo>
                  <a:pt x="0" y="64968"/>
                </a:moveTo>
                <a:cubicBezTo>
                  <a:pt x="317205" y="8704"/>
                  <a:pt x="634410" y="-47560"/>
                  <a:pt x="808075" y="64968"/>
                </a:cubicBezTo>
                <a:cubicBezTo>
                  <a:pt x="981740" y="177496"/>
                  <a:pt x="918831" y="606342"/>
                  <a:pt x="1041991" y="740135"/>
                </a:cubicBezTo>
                <a:cubicBezTo>
                  <a:pt x="1165152" y="873928"/>
                  <a:pt x="1338817" y="867726"/>
                  <a:pt x="1547038" y="867726"/>
                </a:cubicBezTo>
                <a:cubicBezTo>
                  <a:pt x="1755259" y="867726"/>
                  <a:pt x="1967024" y="826968"/>
                  <a:pt x="2291317" y="740135"/>
                </a:cubicBezTo>
                <a:cubicBezTo>
                  <a:pt x="2615610" y="653302"/>
                  <a:pt x="3054203" y="500016"/>
                  <a:pt x="3492796" y="346731"/>
                </a:cubicBezTo>
              </a:path>
            </a:pathLst>
          </a:custGeom>
          <a:noFill/>
          <a:ln w="25400" cap="flat" cmpd="sng" algn="ctr">
            <a:solidFill>
              <a:srgbClr val="4F81BD">
                <a:shade val="50000"/>
              </a:srgbClr>
            </a:solidFill>
            <a:prstDash val="dashDot"/>
            <a:headEnd type="arrow" w="med" len="med"/>
            <a:tailEnd type="arrow" w="med" len="me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6" name="任意形状 115">
            <a:extLst>
              <a:ext uri="{FF2B5EF4-FFF2-40B4-BE49-F238E27FC236}">
                <a16:creationId xmlns:a16="http://schemas.microsoft.com/office/drawing/2014/main" id="{3EE6161C-5EE7-D945-9389-9F8D0A7E50DB}"/>
              </a:ext>
            </a:extLst>
          </p:cNvPr>
          <p:cNvSpPr/>
          <p:nvPr/>
        </p:nvSpPr>
        <p:spPr>
          <a:xfrm>
            <a:off x="1127706" y="5186499"/>
            <a:ext cx="3736233" cy="563621"/>
          </a:xfrm>
          <a:custGeom>
            <a:avLst/>
            <a:gdLst>
              <a:gd name="connsiteX0" fmla="*/ 0 w 4221126"/>
              <a:gd name="connsiteY0" fmla="*/ 382772 h 563621"/>
              <a:gd name="connsiteX1" fmla="*/ 738963 w 4221126"/>
              <a:gd name="connsiteY1" fmla="*/ 366823 h 563621"/>
              <a:gd name="connsiteX2" fmla="*/ 2796363 w 4221126"/>
              <a:gd name="connsiteY2" fmla="*/ 552893 h 563621"/>
              <a:gd name="connsiteX3" fmla="*/ 4221126 w 4221126"/>
              <a:gd name="connsiteY3" fmla="*/ 0 h 56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1126" h="563621">
                <a:moveTo>
                  <a:pt x="0" y="382772"/>
                </a:moveTo>
                <a:cubicBezTo>
                  <a:pt x="136451" y="360621"/>
                  <a:pt x="272903" y="338470"/>
                  <a:pt x="738963" y="366823"/>
                </a:cubicBezTo>
                <a:cubicBezTo>
                  <a:pt x="1205023" y="395176"/>
                  <a:pt x="2216003" y="614030"/>
                  <a:pt x="2796363" y="552893"/>
                </a:cubicBezTo>
                <a:cubicBezTo>
                  <a:pt x="3376723" y="491756"/>
                  <a:pt x="3798924" y="245878"/>
                  <a:pt x="4221126" y="0"/>
                </a:cubicBezTo>
              </a:path>
            </a:pathLst>
          </a:custGeom>
          <a:noFill/>
          <a:ln w="25400" cap="flat" cmpd="sng" algn="ctr">
            <a:solidFill>
              <a:srgbClr val="4F81BD">
                <a:shade val="50000"/>
              </a:srgbClr>
            </a:solidFill>
            <a:prstDash val="dashDot"/>
            <a:headEnd type="arrow" w="med" len="med"/>
            <a:tailEnd type="arrow" w="med" len="me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E8B59DB3-5E98-CB4E-94EB-5C3A79437BAE}"/>
              </a:ext>
            </a:extLst>
          </p:cNvPr>
          <p:cNvSpPr txBox="1"/>
          <p:nvPr/>
        </p:nvSpPr>
        <p:spPr>
          <a:xfrm>
            <a:off x="939879" y="653679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prstClr val="black"/>
                </a:solidFill>
                <a:ea typeface="宋体" panose="02010600030101010101" pitchFamily="2" charset="-122"/>
              </a:rPr>
              <a:t>…</a:t>
            </a:r>
            <a:endParaRPr kumimoji="1" lang="zh-CN" altLang="en-US" b="1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579DA0D3-3A79-5448-AC32-BE30276BA0E1}"/>
              </a:ext>
            </a:extLst>
          </p:cNvPr>
          <p:cNvSpPr/>
          <p:nvPr/>
        </p:nvSpPr>
        <p:spPr>
          <a:xfrm>
            <a:off x="6997088" y="6131619"/>
            <a:ext cx="1800858" cy="28301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Rule: R j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40AEB17F-CBA6-EE44-B2DA-F942D294D49B}"/>
              </a:ext>
            </a:extLst>
          </p:cNvPr>
          <p:cNvSpPr/>
          <p:nvPr/>
        </p:nvSpPr>
        <p:spPr>
          <a:xfrm>
            <a:off x="6997090" y="6414636"/>
            <a:ext cx="991099" cy="290056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Start: m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8616A2E0-6C0D-1048-8F73-5ECA40DBF241}"/>
              </a:ext>
            </a:extLst>
          </p:cNvPr>
          <p:cNvSpPr/>
          <p:nvPr/>
        </p:nvSpPr>
        <p:spPr>
          <a:xfrm>
            <a:off x="7988189" y="6414636"/>
            <a:ext cx="809759" cy="290056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End: n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5EBD7595-C3A0-7140-BF8E-7227564DD475}"/>
              </a:ext>
            </a:extLst>
          </p:cNvPr>
          <p:cNvSpPr/>
          <p:nvPr/>
        </p:nvSpPr>
        <p:spPr>
          <a:xfrm>
            <a:off x="6997088" y="5817175"/>
            <a:ext cx="1800858" cy="31444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Offset: </a:t>
            </a:r>
            <a:r>
              <a:rPr lang="en-US" altLang="zh-CN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i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CCEBFA2D-BB6F-1E44-8E2B-E019385E66C2}"/>
              </a:ext>
            </a:extLst>
          </p:cNvPr>
          <p:cNvSpPr txBox="1"/>
          <p:nvPr/>
        </p:nvSpPr>
        <p:spPr>
          <a:xfrm>
            <a:off x="6997088" y="5444352"/>
            <a:ext cx="190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Rule sequence</a:t>
            </a:r>
            <a:endParaRPr kumimoji="1"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23" name="TextBox 76">
            <a:extLst>
              <a:ext uri="{FF2B5EF4-FFF2-40B4-BE49-F238E27FC236}">
                <a16:creationId xmlns:a16="http://schemas.microsoft.com/office/drawing/2014/main" id="{72F33AE5-618E-F24D-A8B6-5FB1DA00FAEB}"/>
              </a:ext>
            </a:extLst>
          </p:cNvPr>
          <p:cNvSpPr txBox="1"/>
          <p:nvPr/>
        </p:nvSpPr>
        <p:spPr>
          <a:xfrm>
            <a:off x="7254809" y="4690211"/>
            <a:ext cx="200590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Relation from children to parents</a:t>
            </a:r>
          </a:p>
        </p:txBody>
      </p:sp>
      <p:cxnSp>
        <p:nvCxnSpPr>
          <p:cNvPr id="124" name="直线箭头连接符 64">
            <a:extLst>
              <a:ext uri="{FF2B5EF4-FFF2-40B4-BE49-F238E27FC236}">
                <a16:creationId xmlns:a16="http://schemas.microsoft.com/office/drawing/2014/main" id="{E5E0BC16-8D65-3446-95C6-C729E8E35A13}"/>
              </a:ext>
            </a:extLst>
          </p:cNvPr>
          <p:cNvCxnSpPr>
            <a:cxnSpLocks/>
          </p:cNvCxnSpPr>
          <p:nvPr/>
        </p:nvCxnSpPr>
        <p:spPr>
          <a:xfrm flipH="1">
            <a:off x="6534729" y="3679786"/>
            <a:ext cx="697589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125" name="直线箭头连接符 87">
            <a:extLst>
              <a:ext uri="{FF2B5EF4-FFF2-40B4-BE49-F238E27FC236}">
                <a16:creationId xmlns:a16="http://schemas.microsoft.com/office/drawing/2014/main" id="{4FEB564C-9365-624F-9EEC-51D2201F2C59}"/>
              </a:ext>
            </a:extLst>
          </p:cNvPr>
          <p:cNvCxnSpPr>
            <a:cxnSpLocks/>
          </p:cNvCxnSpPr>
          <p:nvPr/>
        </p:nvCxnSpPr>
        <p:spPr>
          <a:xfrm>
            <a:off x="6566988" y="4929176"/>
            <a:ext cx="683722" cy="0"/>
          </a:xfrm>
          <a:prstGeom prst="straightConnector1">
            <a:avLst/>
          </a:prstGeom>
          <a:noFill/>
          <a:ln w="38100" cap="flat" cmpd="sng" algn="ctr">
            <a:solidFill>
              <a:srgbClr val="FF2600"/>
            </a:solidFill>
            <a:prstDash val="dash"/>
            <a:headEnd type="none" w="med" len="med"/>
            <a:tailEnd type="arrow" w="med" len="med"/>
          </a:ln>
          <a:effectLst/>
        </p:spPr>
      </p:cxnSp>
      <p:sp>
        <p:nvSpPr>
          <p:cNvPr id="126" name="TextBox 76">
            <a:extLst>
              <a:ext uri="{FF2B5EF4-FFF2-40B4-BE49-F238E27FC236}">
                <a16:creationId xmlns:a16="http://schemas.microsoft.com/office/drawing/2014/main" id="{7AB86D1F-95DB-6247-8507-B80364D15239}"/>
              </a:ext>
            </a:extLst>
          </p:cNvPr>
          <p:cNvSpPr txBox="1"/>
          <p:nvPr/>
        </p:nvSpPr>
        <p:spPr>
          <a:xfrm>
            <a:off x="7259481" y="3490492"/>
            <a:ext cx="148358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CFG relation</a:t>
            </a:r>
          </a:p>
        </p:txBody>
      </p:sp>
      <p:sp>
        <p:nvSpPr>
          <p:cNvPr id="127" name="TextBox 76">
            <a:extLst>
              <a:ext uri="{FF2B5EF4-FFF2-40B4-BE49-F238E27FC236}">
                <a16:creationId xmlns:a16="http://schemas.microsoft.com/office/drawing/2014/main" id="{0A3BBF62-6995-7C4B-9FA8-ABBFBE7D1B77}"/>
              </a:ext>
            </a:extLst>
          </p:cNvPr>
          <p:cNvSpPr txBox="1"/>
          <p:nvPr/>
        </p:nvSpPr>
        <p:spPr>
          <a:xfrm>
            <a:off x="7254807" y="3989362"/>
            <a:ext cx="169960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Rule sequence mapping</a:t>
            </a:r>
          </a:p>
        </p:txBody>
      </p:sp>
      <p:cxnSp>
        <p:nvCxnSpPr>
          <p:cNvPr id="128" name="直线箭头连接符 127">
            <a:extLst>
              <a:ext uri="{FF2B5EF4-FFF2-40B4-BE49-F238E27FC236}">
                <a16:creationId xmlns:a16="http://schemas.microsoft.com/office/drawing/2014/main" id="{ED143F00-4EB6-704B-830B-A2DA0E5C7131}"/>
              </a:ext>
            </a:extLst>
          </p:cNvPr>
          <p:cNvCxnSpPr/>
          <p:nvPr/>
        </p:nvCxnSpPr>
        <p:spPr>
          <a:xfrm>
            <a:off x="6534729" y="4256420"/>
            <a:ext cx="701241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dashDot"/>
            <a:headEnd type="arrow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54267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6453C-8429-9F45-AEBB-A6F428C4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5. Our Solution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5C1B9-DA68-EC4F-AABF-067DA67A7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825625"/>
            <a:ext cx="3949581" cy="4351338"/>
          </a:xfrm>
        </p:spPr>
        <p:txBody>
          <a:bodyPr/>
          <a:lstStyle/>
          <a:p>
            <a:r>
              <a:rPr kumimoji="1" lang="en" altLang="zh-CN" dirty="0"/>
              <a:t>search(</a:t>
            </a:r>
            <a:r>
              <a:rPr kumimoji="1" lang="en" altLang="zh-CN" dirty="0" err="1"/>
              <a:t>file,word</a:t>
            </a:r>
            <a:r>
              <a:rPr kumimoji="1" lang="en" altLang="zh-CN" dirty="0"/>
              <a:t>)</a:t>
            </a:r>
          </a:p>
          <a:p>
            <a:pPr lvl="1"/>
            <a:r>
              <a:rPr kumimoji="1" lang="en" altLang="zh-CN" dirty="0"/>
              <a:t>word2rule</a:t>
            </a:r>
          </a:p>
          <a:p>
            <a:pPr lvl="1"/>
            <a:r>
              <a:rPr kumimoji="1" lang="en" altLang="zh-CN" dirty="0"/>
              <a:t>rule2location</a:t>
            </a:r>
          </a:p>
          <a:p>
            <a:endParaRPr kumimoji="1" lang="zh-CN" altLang="en-US" dirty="0"/>
          </a:p>
        </p:txBody>
      </p:sp>
      <p:sp>
        <p:nvSpPr>
          <p:cNvPr id="50" name="TextBox 8">
            <a:extLst>
              <a:ext uri="{FF2B5EF4-FFF2-40B4-BE49-F238E27FC236}">
                <a16:creationId xmlns:a16="http://schemas.microsoft.com/office/drawing/2014/main" id="{13FD2B3A-A557-F149-89C4-983A96D76C41}"/>
              </a:ext>
            </a:extLst>
          </p:cNvPr>
          <p:cNvSpPr txBox="1"/>
          <p:nvPr/>
        </p:nvSpPr>
        <p:spPr>
          <a:xfrm>
            <a:off x="535027" y="4773678"/>
            <a:ext cx="216779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b="1" dirty="0">
                <a:solidFill>
                  <a:prstClr val="black"/>
                </a:solidFill>
                <a:ea typeface="宋体" panose="02010600030101010101" pitchFamily="2" charset="-122"/>
              </a:rPr>
              <a:t>Original:</a:t>
            </a:r>
            <a:endParaRPr lang="zh-CN" altLang="en-US" b="1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E5A075C-4B9D-B648-9BD8-F9A0B360D3C4}"/>
              </a:ext>
            </a:extLst>
          </p:cNvPr>
          <p:cNvSpPr/>
          <p:nvPr/>
        </p:nvSpPr>
        <p:spPr>
          <a:xfrm>
            <a:off x="1271592" y="5241697"/>
            <a:ext cx="642942" cy="3340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file1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32570CA3-8FAC-484A-8AEE-9E22B841E262}"/>
              </a:ext>
            </a:extLst>
          </p:cNvPr>
          <p:cNvSpPr/>
          <p:nvPr/>
        </p:nvSpPr>
        <p:spPr>
          <a:xfrm>
            <a:off x="1914534" y="5241697"/>
            <a:ext cx="785818" cy="33406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start1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A21562E-1E89-0046-8927-106C702A2B56}"/>
              </a:ext>
            </a:extLst>
          </p:cNvPr>
          <p:cNvSpPr/>
          <p:nvPr/>
        </p:nvSpPr>
        <p:spPr>
          <a:xfrm>
            <a:off x="2700352" y="5241697"/>
            <a:ext cx="714380" cy="334060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end1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F38E5F5E-2A13-C244-BF25-B77AA6751F86}"/>
              </a:ext>
            </a:extLst>
          </p:cNvPr>
          <p:cNvSpPr/>
          <p:nvPr/>
        </p:nvSpPr>
        <p:spPr>
          <a:xfrm>
            <a:off x="3414732" y="5241697"/>
            <a:ext cx="642942" cy="3340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file1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7AE037F5-F5E1-544D-98EF-E3D02F6CD0B3}"/>
              </a:ext>
            </a:extLst>
          </p:cNvPr>
          <p:cNvSpPr/>
          <p:nvPr/>
        </p:nvSpPr>
        <p:spPr>
          <a:xfrm>
            <a:off x="4057674" y="5241697"/>
            <a:ext cx="785818" cy="33406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start2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EB0B2D16-E7B5-6548-ACB1-80B2BCF251BF}"/>
              </a:ext>
            </a:extLst>
          </p:cNvPr>
          <p:cNvSpPr/>
          <p:nvPr/>
        </p:nvSpPr>
        <p:spPr>
          <a:xfrm>
            <a:off x="4843492" y="5241697"/>
            <a:ext cx="714380" cy="334060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end2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A341BFA5-A2DE-5B46-BD69-7560AED01024}"/>
              </a:ext>
            </a:extLst>
          </p:cNvPr>
          <p:cNvSpPr/>
          <p:nvPr/>
        </p:nvSpPr>
        <p:spPr>
          <a:xfrm>
            <a:off x="5557872" y="5241697"/>
            <a:ext cx="642942" cy="3340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file1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A36F37AD-5964-C849-88CC-A43DBC61B023}"/>
              </a:ext>
            </a:extLst>
          </p:cNvPr>
          <p:cNvSpPr/>
          <p:nvPr/>
        </p:nvSpPr>
        <p:spPr>
          <a:xfrm>
            <a:off x="6200814" y="5241697"/>
            <a:ext cx="785818" cy="33406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start3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E062F7AD-8930-644F-97FE-F75C9FC95834}"/>
              </a:ext>
            </a:extLst>
          </p:cNvPr>
          <p:cNvSpPr/>
          <p:nvPr/>
        </p:nvSpPr>
        <p:spPr>
          <a:xfrm>
            <a:off x="6986632" y="5241697"/>
            <a:ext cx="714380" cy="334060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end3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06A7BBB4-6DA2-6842-9AD1-55197C8B1685}"/>
              </a:ext>
            </a:extLst>
          </p:cNvPr>
          <p:cNvSpPr/>
          <p:nvPr/>
        </p:nvSpPr>
        <p:spPr>
          <a:xfrm>
            <a:off x="7701012" y="5241697"/>
            <a:ext cx="714380" cy="33406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…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AC68EAD0-C02E-D244-96A7-55A9F310F84F}"/>
              </a:ext>
            </a:extLst>
          </p:cNvPr>
          <p:cNvSpPr/>
          <p:nvPr/>
        </p:nvSpPr>
        <p:spPr>
          <a:xfrm>
            <a:off x="628650" y="5241697"/>
            <a:ext cx="642942" cy="334060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total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2" name="TextBox 23">
            <a:extLst>
              <a:ext uri="{FF2B5EF4-FFF2-40B4-BE49-F238E27FC236}">
                <a16:creationId xmlns:a16="http://schemas.microsoft.com/office/drawing/2014/main" id="{A581650A-1452-2142-9032-C751994B614A}"/>
              </a:ext>
            </a:extLst>
          </p:cNvPr>
          <p:cNvSpPr txBox="1"/>
          <p:nvPr/>
        </p:nvSpPr>
        <p:spPr>
          <a:xfrm>
            <a:off x="507525" y="5729745"/>
            <a:ext cx="129745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b="1" dirty="0">
                <a:solidFill>
                  <a:prstClr val="black"/>
                </a:solidFill>
                <a:ea typeface="宋体" panose="02010600030101010101" pitchFamily="2" charset="-122"/>
              </a:rPr>
              <a:t>Optimized:</a:t>
            </a:r>
            <a:endParaRPr lang="zh-CN" altLang="en-US" b="1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71476A55-FF84-3C45-841D-F1AE851A81ED}"/>
              </a:ext>
            </a:extLst>
          </p:cNvPr>
          <p:cNvSpPr/>
          <p:nvPr/>
        </p:nvSpPr>
        <p:spPr>
          <a:xfrm>
            <a:off x="2045685" y="6084357"/>
            <a:ext cx="642942" cy="3340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file1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84367C20-3050-A84F-A800-02A99DF0FE61}"/>
              </a:ext>
            </a:extLst>
          </p:cNvPr>
          <p:cNvSpPr/>
          <p:nvPr/>
        </p:nvSpPr>
        <p:spPr>
          <a:xfrm>
            <a:off x="2688627" y="6084357"/>
            <a:ext cx="785818" cy="334060"/>
          </a:xfrm>
          <a:prstGeom prst="rect">
            <a:avLst/>
          </a:prstGeom>
          <a:solidFill>
            <a:srgbClr val="EEECE1">
              <a:lumMod val="9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num1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4E92AC6C-8EF1-9B41-A14C-0C9BA708A62D}"/>
              </a:ext>
            </a:extLst>
          </p:cNvPr>
          <p:cNvSpPr/>
          <p:nvPr/>
        </p:nvSpPr>
        <p:spPr>
          <a:xfrm>
            <a:off x="4934916" y="6084357"/>
            <a:ext cx="785818" cy="33406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start3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0A4C546C-3989-2C44-AEC9-7D2188770101}"/>
              </a:ext>
            </a:extLst>
          </p:cNvPr>
          <p:cNvSpPr/>
          <p:nvPr/>
        </p:nvSpPr>
        <p:spPr>
          <a:xfrm>
            <a:off x="640373" y="6084357"/>
            <a:ext cx="642942" cy="334060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total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EE7686B-5F2E-F34F-A3AA-8CDF8894B705}"/>
              </a:ext>
            </a:extLst>
          </p:cNvPr>
          <p:cNvSpPr/>
          <p:nvPr/>
        </p:nvSpPr>
        <p:spPr>
          <a:xfrm>
            <a:off x="4144683" y="6084357"/>
            <a:ext cx="785818" cy="33406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start2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5C0A9C25-E473-2649-A0A0-797C87ED1CEE}"/>
              </a:ext>
            </a:extLst>
          </p:cNvPr>
          <p:cNvSpPr/>
          <p:nvPr/>
        </p:nvSpPr>
        <p:spPr>
          <a:xfrm>
            <a:off x="3430303" y="6084357"/>
            <a:ext cx="785818" cy="33406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start1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FB12F84D-A842-1B49-8697-25989BB9BCE9}"/>
              </a:ext>
            </a:extLst>
          </p:cNvPr>
          <p:cNvSpPr/>
          <p:nvPr/>
        </p:nvSpPr>
        <p:spPr>
          <a:xfrm>
            <a:off x="5720346" y="6084357"/>
            <a:ext cx="714380" cy="33406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…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70" name="直线连接符 69">
            <a:extLst>
              <a:ext uri="{FF2B5EF4-FFF2-40B4-BE49-F238E27FC236}">
                <a16:creationId xmlns:a16="http://schemas.microsoft.com/office/drawing/2014/main" id="{B9CCB664-623F-D946-A8A8-CA69772DDD31}"/>
              </a:ext>
            </a:extLst>
          </p:cNvPr>
          <p:cNvCxnSpPr>
            <a:cxnSpLocks/>
          </p:cNvCxnSpPr>
          <p:nvPr/>
        </p:nvCxnSpPr>
        <p:spPr>
          <a:xfrm>
            <a:off x="1280307" y="5575757"/>
            <a:ext cx="800162" cy="491236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dash"/>
          </a:ln>
          <a:effectLst/>
        </p:spPr>
      </p:cxnSp>
      <p:cxnSp>
        <p:nvCxnSpPr>
          <p:cNvPr id="71" name="直线连接符 70">
            <a:extLst>
              <a:ext uri="{FF2B5EF4-FFF2-40B4-BE49-F238E27FC236}">
                <a16:creationId xmlns:a16="http://schemas.microsoft.com/office/drawing/2014/main" id="{1E94FC15-6007-F540-BF29-44846527420B}"/>
              </a:ext>
            </a:extLst>
          </p:cNvPr>
          <p:cNvCxnSpPr>
            <a:cxnSpLocks/>
          </p:cNvCxnSpPr>
          <p:nvPr/>
        </p:nvCxnSpPr>
        <p:spPr>
          <a:xfrm flipV="1">
            <a:off x="5659713" y="5575759"/>
            <a:ext cx="2041301" cy="50859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dash"/>
          </a:ln>
          <a:effectLst/>
        </p:spPr>
      </p:cxnSp>
      <p:sp>
        <p:nvSpPr>
          <p:cNvPr id="72" name="左大括号 71">
            <a:extLst>
              <a:ext uri="{FF2B5EF4-FFF2-40B4-BE49-F238E27FC236}">
                <a16:creationId xmlns:a16="http://schemas.microsoft.com/office/drawing/2014/main" id="{2FCC3E23-8B6D-7F4A-BA42-2624DD1A8ECB}"/>
              </a:ext>
            </a:extLst>
          </p:cNvPr>
          <p:cNvSpPr/>
          <p:nvPr/>
        </p:nvSpPr>
        <p:spPr>
          <a:xfrm rot="5400000">
            <a:off x="4468675" y="4841360"/>
            <a:ext cx="220563" cy="2280216"/>
          </a:xfrm>
          <a:prstGeom prst="leftBrac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1" lang="zh-CN" altLang="en-US" ker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73" name="直线连接符 72">
            <a:extLst>
              <a:ext uri="{FF2B5EF4-FFF2-40B4-BE49-F238E27FC236}">
                <a16:creationId xmlns:a16="http://schemas.microsoft.com/office/drawing/2014/main" id="{3B99DF52-3850-4D4E-BA5E-DECBB962A683}"/>
              </a:ext>
            </a:extLst>
          </p:cNvPr>
          <p:cNvCxnSpPr>
            <a:cxnSpLocks/>
          </p:cNvCxnSpPr>
          <p:nvPr/>
        </p:nvCxnSpPr>
        <p:spPr>
          <a:xfrm>
            <a:off x="4578233" y="5806886"/>
            <a:ext cx="1" cy="67954"/>
          </a:xfrm>
          <a:prstGeom prst="lin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4" name="直线箭头连接符 73">
            <a:extLst>
              <a:ext uri="{FF2B5EF4-FFF2-40B4-BE49-F238E27FC236}">
                <a16:creationId xmlns:a16="http://schemas.microsoft.com/office/drawing/2014/main" id="{D556E0F6-2671-1441-8037-10FFEE12E33C}"/>
              </a:ext>
            </a:extLst>
          </p:cNvPr>
          <p:cNvCxnSpPr>
            <a:cxnSpLocks/>
          </p:cNvCxnSpPr>
          <p:nvPr/>
        </p:nvCxnSpPr>
        <p:spPr>
          <a:xfrm flipH="1">
            <a:off x="3089448" y="5806807"/>
            <a:ext cx="1780" cy="268694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75" name="直线连接符 74">
            <a:extLst>
              <a:ext uri="{FF2B5EF4-FFF2-40B4-BE49-F238E27FC236}">
                <a16:creationId xmlns:a16="http://schemas.microsoft.com/office/drawing/2014/main" id="{5C31E7E0-0995-A64F-B13C-2E34C124B772}"/>
              </a:ext>
            </a:extLst>
          </p:cNvPr>
          <p:cNvCxnSpPr>
            <a:cxnSpLocks/>
          </p:cNvCxnSpPr>
          <p:nvPr/>
        </p:nvCxnSpPr>
        <p:spPr>
          <a:xfrm flipH="1" flipV="1">
            <a:off x="3081537" y="5816803"/>
            <a:ext cx="1496694" cy="79"/>
          </a:xfrm>
          <a:prstGeom prst="lin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76" name="矩形 75">
            <a:extLst>
              <a:ext uri="{FF2B5EF4-FFF2-40B4-BE49-F238E27FC236}">
                <a16:creationId xmlns:a16="http://schemas.microsoft.com/office/drawing/2014/main" id="{D0B1CD8D-129B-3849-ABBA-74AD7807B6C0}"/>
              </a:ext>
            </a:extLst>
          </p:cNvPr>
          <p:cNvSpPr/>
          <p:nvPr/>
        </p:nvSpPr>
        <p:spPr>
          <a:xfrm>
            <a:off x="1271593" y="6084357"/>
            <a:ext cx="797153" cy="33406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length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837E008A-13D4-C44C-84CC-F145899851F9}"/>
              </a:ext>
            </a:extLst>
          </p:cNvPr>
          <p:cNvSpPr/>
          <p:nvPr/>
        </p:nvSpPr>
        <p:spPr>
          <a:xfrm>
            <a:off x="4873893" y="3506145"/>
            <a:ext cx="785818" cy="33406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start </a:t>
            </a:r>
            <a:r>
              <a:rPr lang="en-US" altLang="zh-CN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i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DACA00F6-405E-4F47-8722-5287BDCFF7E3}"/>
              </a:ext>
            </a:extLst>
          </p:cNvPr>
          <p:cNvSpPr txBox="1"/>
          <p:nvPr/>
        </p:nvSpPr>
        <p:spPr>
          <a:xfrm>
            <a:off x="5659713" y="3349887"/>
            <a:ext cx="133286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Start location</a:t>
            </a:r>
            <a:endParaRPr kumimoji="1"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0A52D84F-6EBB-5A4A-809A-D4C74AAC434C}"/>
              </a:ext>
            </a:extLst>
          </p:cNvPr>
          <p:cNvSpPr/>
          <p:nvPr/>
        </p:nvSpPr>
        <p:spPr>
          <a:xfrm>
            <a:off x="742660" y="3506145"/>
            <a:ext cx="642942" cy="334060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total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F61512E1-5A96-BE44-BC8B-5CCFEDA2F525}"/>
              </a:ext>
            </a:extLst>
          </p:cNvPr>
          <p:cNvSpPr txBox="1"/>
          <p:nvPr/>
        </p:nvSpPr>
        <p:spPr>
          <a:xfrm>
            <a:off x="1385604" y="3352254"/>
            <a:ext cx="14287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Total number of locations</a:t>
            </a:r>
            <a:endParaRPr kumimoji="1"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4B50F978-EC08-E146-AC60-C980B1374C75}"/>
              </a:ext>
            </a:extLst>
          </p:cNvPr>
          <p:cNvSpPr/>
          <p:nvPr/>
        </p:nvSpPr>
        <p:spPr>
          <a:xfrm>
            <a:off x="2897202" y="3508003"/>
            <a:ext cx="642942" cy="3340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file </a:t>
            </a:r>
            <a:r>
              <a:rPr lang="en-US" altLang="zh-CN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i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E528FF30-2C0F-AD4A-AA2D-8D70AB61AD0F}"/>
              </a:ext>
            </a:extLst>
          </p:cNvPr>
          <p:cNvSpPr txBox="1"/>
          <p:nvPr/>
        </p:nvSpPr>
        <p:spPr>
          <a:xfrm>
            <a:off x="3518385" y="3352254"/>
            <a:ext cx="14287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File information</a:t>
            </a:r>
            <a:endParaRPr kumimoji="1"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9D4F1D3C-D359-754C-A9C6-26FBC66CBC31}"/>
              </a:ext>
            </a:extLst>
          </p:cNvPr>
          <p:cNvSpPr/>
          <p:nvPr/>
        </p:nvSpPr>
        <p:spPr>
          <a:xfrm>
            <a:off x="6809021" y="3506145"/>
            <a:ext cx="714380" cy="334060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end </a:t>
            </a:r>
            <a:r>
              <a:rPr lang="en-US" altLang="zh-CN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i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C5C5B451-AD59-9F45-814B-8BB5C5799141}"/>
              </a:ext>
            </a:extLst>
          </p:cNvPr>
          <p:cNvSpPr txBox="1"/>
          <p:nvPr/>
        </p:nvSpPr>
        <p:spPr>
          <a:xfrm>
            <a:off x="7555640" y="3349886"/>
            <a:ext cx="133286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End location</a:t>
            </a:r>
            <a:endParaRPr kumimoji="1"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85" name="左大括号 84">
            <a:extLst>
              <a:ext uri="{FF2B5EF4-FFF2-40B4-BE49-F238E27FC236}">
                <a16:creationId xmlns:a16="http://schemas.microsoft.com/office/drawing/2014/main" id="{EF3974FC-108A-314C-BF35-9A20E1DE987E}"/>
              </a:ext>
            </a:extLst>
          </p:cNvPr>
          <p:cNvSpPr/>
          <p:nvPr/>
        </p:nvSpPr>
        <p:spPr>
          <a:xfrm rot="5400000">
            <a:off x="2229012" y="4067703"/>
            <a:ext cx="228298" cy="2119692"/>
          </a:xfrm>
          <a:prstGeom prst="leftBrac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1" lang="zh-CN" altLang="en-US" ker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6" name="左大括号 85">
            <a:extLst>
              <a:ext uri="{FF2B5EF4-FFF2-40B4-BE49-F238E27FC236}">
                <a16:creationId xmlns:a16="http://schemas.microsoft.com/office/drawing/2014/main" id="{9FBF6480-3449-364A-8172-86C2BC3EADBA}"/>
              </a:ext>
            </a:extLst>
          </p:cNvPr>
          <p:cNvSpPr/>
          <p:nvPr/>
        </p:nvSpPr>
        <p:spPr>
          <a:xfrm rot="5400000">
            <a:off x="4378014" y="4055487"/>
            <a:ext cx="228298" cy="2119692"/>
          </a:xfrm>
          <a:prstGeom prst="leftBrac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1" lang="zh-CN" altLang="en-US" ker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7" name="左大括号 86">
            <a:extLst>
              <a:ext uri="{FF2B5EF4-FFF2-40B4-BE49-F238E27FC236}">
                <a16:creationId xmlns:a16="http://schemas.microsoft.com/office/drawing/2014/main" id="{8855DDAA-C58E-BB4C-990B-C815E2C00205}"/>
              </a:ext>
            </a:extLst>
          </p:cNvPr>
          <p:cNvSpPr/>
          <p:nvPr/>
        </p:nvSpPr>
        <p:spPr>
          <a:xfrm rot="5400000">
            <a:off x="6524241" y="4055487"/>
            <a:ext cx="228298" cy="2119692"/>
          </a:xfrm>
          <a:prstGeom prst="leftBrac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kumimoji="1" lang="zh-CN" altLang="en-US" ker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8" name="TextBox 8">
            <a:extLst>
              <a:ext uri="{FF2B5EF4-FFF2-40B4-BE49-F238E27FC236}">
                <a16:creationId xmlns:a16="http://schemas.microsoft.com/office/drawing/2014/main" id="{6B13C7A0-DB30-0A40-9A79-98964A4A99D5}"/>
              </a:ext>
            </a:extLst>
          </p:cNvPr>
          <p:cNvSpPr txBox="1"/>
          <p:nvPr/>
        </p:nvSpPr>
        <p:spPr>
          <a:xfrm>
            <a:off x="1885913" y="4660959"/>
            <a:ext cx="91339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Entry 1</a:t>
            </a:r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89" name="TextBox 8">
            <a:extLst>
              <a:ext uri="{FF2B5EF4-FFF2-40B4-BE49-F238E27FC236}">
                <a16:creationId xmlns:a16="http://schemas.microsoft.com/office/drawing/2014/main" id="{5CC53B4C-A34C-554E-A0FE-1D9FB9EF8E4F}"/>
              </a:ext>
            </a:extLst>
          </p:cNvPr>
          <p:cNvSpPr txBox="1"/>
          <p:nvPr/>
        </p:nvSpPr>
        <p:spPr>
          <a:xfrm>
            <a:off x="4013351" y="4664808"/>
            <a:ext cx="91339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Entry 2</a:t>
            </a:r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90" name="TextBox 8">
            <a:extLst>
              <a:ext uri="{FF2B5EF4-FFF2-40B4-BE49-F238E27FC236}">
                <a16:creationId xmlns:a16="http://schemas.microsoft.com/office/drawing/2014/main" id="{6E9D9F68-702E-1643-975B-41AB53315CC8}"/>
              </a:ext>
            </a:extLst>
          </p:cNvPr>
          <p:cNvSpPr txBox="1"/>
          <p:nvPr/>
        </p:nvSpPr>
        <p:spPr>
          <a:xfrm>
            <a:off x="6149522" y="4689837"/>
            <a:ext cx="91339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Entry 3</a:t>
            </a:r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CD193D78-1CFD-A44B-BEA5-8A92F2CAB38D}"/>
              </a:ext>
            </a:extLst>
          </p:cNvPr>
          <p:cNvSpPr/>
          <p:nvPr/>
        </p:nvSpPr>
        <p:spPr>
          <a:xfrm>
            <a:off x="757452" y="4060299"/>
            <a:ext cx="797153" cy="33406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length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204D0DD6-6114-DE47-BD35-C798161D6528}"/>
              </a:ext>
            </a:extLst>
          </p:cNvPr>
          <p:cNvSpPr txBox="1"/>
          <p:nvPr/>
        </p:nvSpPr>
        <p:spPr>
          <a:xfrm>
            <a:off x="1578432" y="4040156"/>
            <a:ext cx="1900724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Length of the rule</a:t>
            </a:r>
            <a:endParaRPr kumimoji="1"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9FCBD203-40C6-7042-B946-91E7BCE91284}"/>
              </a:ext>
            </a:extLst>
          </p:cNvPr>
          <p:cNvSpPr/>
          <p:nvPr/>
        </p:nvSpPr>
        <p:spPr>
          <a:xfrm>
            <a:off x="3972189" y="4060299"/>
            <a:ext cx="785818" cy="334060"/>
          </a:xfrm>
          <a:prstGeom prst="rect">
            <a:avLst/>
          </a:prstGeom>
          <a:solidFill>
            <a:srgbClr val="EEECE1">
              <a:lumMod val="9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altLang="zh-CN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num</a:t>
            </a: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i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3AB71241-BFCC-FD41-9EF1-3D897AA7A483}"/>
              </a:ext>
            </a:extLst>
          </p:cNvPr>
          <p:cNvSpPr txBox="1"/>
          <p:nvPr/>
        </p:nvSpPr>
        <p:spPr>
          <a:xfrm>
            <a:off x="4823494" y="4040156"/>
            <a:ext cx="324949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The number of entries in file </a:t>
            </a:r>
            <a:r>
              <a:rPr kumimoji="1" lang="en-US" altLang="zh-CN" dirty="0" err="1">
                <a:solidFill>
                  <a:prstClr val="black"/>
                </a:solidFill>
                <a:ea typeface="宋体" panose="02010600030101010101" pitchFamily="2" charset="-122"/>
              </a:rPr>
              <a:t>i</a:t>
            </a:r>
            <a:endParaRPr kumimoji="1"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95" name="内容占位符 2">
            <a:extLst>
              <a:ext uri="{FF2B5EF4-FFF2-40B4-BE49-F238E27FC236}">
                <a16:creationId xmlns:a16="http://schemas.microsoft.com/office/drawing/2014/main" id="{EF05086E-6228-BC45-B974-299E30B92746}"/>
              </a:ext>
            </a:extLst>
          </p:cNvPr>
          <p:cNvSpPr txBox="1">
            <a:spLocks/>
          </p:cNvSpPr>
          <p:nvPr/>
        </p:nvSpPr>
        <p:spPr>
          <a:xfrm>
            <a:off x="4663601" y="1825625"/>
            <a:ext cx="39495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" altLang="zh-CN" dirty="0"/>
              <a:t>count(</a:t>
            </a:r>
            <a:r>
              <a:rPr kumimoji="1" lang="en" altLang="zh-CN" dirty="0" err="1"/>
              <a:t>file,word</a:t>
            </a:r>
            <a:r>
              <a:rPr kumimoji="1" lang="en" altLang="zh-CN" dirty="0"/>
              <a:t>)</a:t>
            </a:r>
          </a:p>
          <a:p>
            <a:pPr lvl="1"/>
            <a:r>
              <a:rPr kumimoji="1" lang="en" altLang="zh-CN" dirty="0"/>
              <a:t>word2rule</a:t>
            </a:r>
          </a:p>
          <a:p>
            <a:pPr lvl="1"/>
            <a:r>
              <a:rPr kumimoji="1" lang="en" altLang="zh-CN" dirty="0"/>
              <a:t>rule2location</a:t>
            </a:r>
          </a:p>
          <a:p>
            <a:endParaRPr kumimoji="1" lang="zh-CN" altLang="en-US" dirty="0"/>
          </a:p>
        </p:txBody>
      </p:sp>
      <p:sp>
        <p:nvSpPr>
          <p:cNvPr id="96" name="灯片编号占位符 95">
            <a:extLst>
              <a:ext uri="{FF2B5EF4-FFF2-40B4-BE49-F238E27FC236}">
                <a16:creationId xmlns:a16="http://schemas.microsoft.com/office/drawing/2014/main" id="{74828233-6122-6441-8509-B50C888E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12</a:t>
            </a:fld>
            <a:r>
              <a:rPr kumimoji="1" lang="en-US" altLang="zh-CN"/>
              <a:t>/17</a:t>
            </a:r>
            <a:endParaRPr kumimoji="1"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212EA2A-69E3-B344-8556-84A5C652602E}"/>
              </a:ext>
            </a:extLst>
          </p:cNvPr>
          <p:cNvSpPr/>
          <p:nvPr/>
        </p:nvSpPr>
        <p:spPr>
          <a:xfrm>
            <a:off x="2201728" y="6472390"/>
            <a:ext cx="4062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latin typeface="NimbusRomNo9L"/>
              </a:rPr>
              <a:t>Illustration of </a:t>
            </a:r>
            <a:r>
              <a:rPr lang="en" altLang="zh-CN" i="1" dirty="0">
                <a:latin typeface="NimbusRomNo9L"/>
              </a:rPr>
              <a:t>rule2location </a:t>
            </a:r>
            <a:r>
              <a:rPr lang="en" altLang="zh-CN" dirty="0">
                <a:latin typeface="NimbusRomNo9L"/>
              </a:rPr>
              <a:t>optimization. 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245729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6453C-8429-9F45-AEBB-A6F428C4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5. Our Solution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5C1B9-DA68-EC4F-AABF-067DA67A7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825625"/>
            <a:ext cx="4039603" cy="4351338"/>
          </a:xfrm>
        </p:spPr>
        <p:txBody>
          <a:bodyPr/>
          <a:lstStyle/>
          <a:p>
            <a:r>
              <a:rPr kumimoji="1" lang="en" altLang="zh-CN" dirty="0"/>
              <a:t>insert(</a:t>
            </a:r>
            <a:r>
              <a:rPr kumimoji="1" lang="en" altLang="zh-CN" dirty="0" err="1"/>
              <a:t>file,offset,string</a:t>
            </a:r>
            <a:r>
              <a:rPr kumimoji="1" lang="en" altLang="zh-CN" dirty="0"/>
              <a:t>)</a:t>
            </a:r>
          </a:p>
          <a:p>
            <a:endParaRPr kumimoji="1" lang="zh-CN" altLang="en-US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40A0FC3-BD75-E847-AC8D-4BD972300609}"/>
              </a:ext>
            </a:extLst>
          </p:cNvPr>
          <p:cNvSpPr txBox="1">
            <a:spLocks/>
          </p:cNvSpPr>
          <p:nvPr/>
        </p:nvSpPr>
        <p:spPr>
          <a:xfrm>
            <a:off x="4668255" y="1825625"/>
            <a:ext cx="403960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" altLang="zh-CN" dirty="0"/>
              <a:t>append(</a:t>
            </a:r>
            <a:r>
              <a:rPr kumimoji="1" lang="en" altLang="zh-CN" dirty="0" err="1"/>
              <a:t>file,string</a:t>
            </a:r>
            <a:r>
              <a:rPr kumimoji="1" lang="en" altLang="zh-CN" dirty="0"/>
              <a:t>)</a:t>
            </a:r>
          </a:p>
          <a:p>
            <a:endParaRPr kumimoji="1" lang="zh-CN" altLang="en-US" dirty="0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90EF827-D06F-794B-B4CC-A226FC17FCE7}"/>
              </a:ext>
            </a:extLst>
          </p:cNvPr>
          <p:cNvSpPr txBox="1">
            <a:spLocks/>
          </p:cNvSpPr>
          <p:nvPr/>
        </p:nvSpPr>
        <p:spPr>
          <a:xfrm>
            <a:off x="467864" y="2481038"/>
            <a:ext cx="8239992" cy="38753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1" lang="en-US" altLang="zh-CN" b="1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The Record Data Structure</a:t>
            </a:r>
          </a:p>
          <a:p>
            <a:pPr marL="0" indent="0">
              <a:buNone/>
              <a:defRPr/>
            </a:pPr>
            <a:r>
              <a:rPr kumimoji="1" lang="en-US" altLang="zh-CN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struct Record{</a:t>
            </a:r>
          </a:p>
          <a:p>
            <a:pPr marL="0" indent="0">
              <a:buNone/>
              <a:defRPr/>
            </a:pPr>
            <a:r>
              <a:rPr kumimoji="1" lang="en-US" altLang="zh-CN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  int fileID; </a:t>
            </a:r>
            <a:r>
              <a:rPr kumimoji="1" lang="en-US" altLang="zh-CN">
                <a:solidFill>
                  <a:srgbClr val="9BBB59">
                    <a:lumMod val="75000"/>
                  </a:srgbClr>
                </a:solidFill>
                <a:latin typeface="Calibri"/>
                <a:ea typeface="宋体" panose="02010600030101010101" pitchFamily="2" charset="-122"/>
              </a:rPr>
              <a:t>// file, such as file1</a:t>
            </a:r>
          </a:p>
          <a:p>
            <a:pPr marL="0" indent="0">
              <a:buNone/>
              <a:defRPr/>
            </a:pPr>
            <a:r>
              <a:rPr kumimoji="1" lang="en-US" altLang="zh-CN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  int fileOffset; </a:t>
            </a:r>
            <a:r>
              <a:rPr kumimoji="1" lang="en-US" altLang="zh-CN">
                <a:solidFill>
                  <a:srgbClr val="9BBB59">
                    <a:lumMod val="75000"/>
                  </a:srgbClr>
                </a:solidFill>
                <a:latin typeface="Calibri"/>
                <a:ea typeface="宋体" panose="02010600030101010101" pitchFamily="2" charset="-122"/>
              </a:rPr>
              <a:t>//file offset to insert, such as 100</a:t>
            </a:r>
          </a:p>
          <a:p>
            <a:pPr marL="0" indent="0">
              <a:buNone/>
              <a:defRPr/>
            </a:pPr>
            <a:r>
              <a:rPr kumimoji="1" lang="en-US" altLang="zh-CN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  int ruleID; </a:t>
            </a:r>
            <a:r>
              <a:rPr kumimoji="1" lang="en-US" altLang="zh-CN">
                <a:solidFill>
                  <a:srgbClr val="9BBB59">
                    <a:lumMod val="75000"/>
                  </a:srgbClr>
                </a:solidFill>
                <a:latin typeface="Calibri"/>
                <a:ea typeface="宋体" panose="02010600030101010101" pitchFamily="2" charset="-122"/>
              </a:rPr>
              <a:t>// the rule ID to insert, such as 0</a:t>
            </a:r>
          </a:p>
          <a:p>
            <a:pPr marL="0" indent="0">
              <a:buNone/>
              <a:defRPr/>
            </a:pPr>
            <a:r>
              <a:rPr kumimoji="1" lang="en-US" altLang="zh-CN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  int ruleLocation; </a:t>
            </a:r>
            <a:r>
              <a:rPr kumimoji="1" lang="en-US" altLang="zh-CN">
                <a:solidFill>
                  <a:srgbClr val="9BBB59">
                    <a:lumMod val="75000"/>
                  </a:srgbClr>
                </a:solidFill>
                <a:latin typeface="Calibri"/>
                <a:ea typeface="宋体" panose="02010600030101010101" pitchFamily="2" charset="-122"/>
              </a:rPr>
              <a:t>//the inserted location, such as 2</a:t>
            </a:r>
          </a:p>
          <a:p>
            <a:pPr marL="0" indent="0">
              <a:buNone/>
              <a:defRPr/>
            </a:pPr>
            <a:r>
              <a:rPr kumimoji="1" lang="en-US" altLang="zh-CN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  int replaceWord; </a:t>
            </a:r>
            <a:r>
              <a:rPr kumimoji="1" lang="en-US" altLang="zh-CN">
                <a:solidFill>
                  <a:srgbClr val="9BBB59">
                    <a:lumMod val="75000"/>
                  </a:srgbClr>
                </a:solidFill>
                <a:latin typeface="Calibri"/>
                <a:ea typeface="宋体" panose="02010600030101010101" pitchFamily="2" charset="-122"/>
              </a:rPr>
              <a:t>//the replaced word, such as w2</a:t>
            </a:r>
          </a:p>
          <a:p>
            <a:pPr marL="0" indent="0">
              <a:buNone/>
              <a:defRPr/>
            </a:pPr>
            <a:r>
              <a:rPr kumimoji="1" lang="en-US" altLang="zh-CN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  string content; </a:t>
            </a:r>
            <a:r>
              <a:rPr kumimoji="1" lang="en-US" altLang="zh-CN">
                <a:solidFill>
                  <a:srgbClr val="9BBB59">
                    <a:lumMod val="75000"/>
                  </a:srgbClr>
                </a:solidFill>
                <a:latin typeface="Calibri"/>
                <a:ea typeface="宋体" panose="02010600030101010101" pitchFamily="2" charset="-122"/>
              </a:rPr>
              <a:t>//content string</a:t>
            </a:r>
          </a:p>
          <a:p>
            <a:pPr marL="0" indent="0">
              <a:buNone/>
              <a:defRPr/>
            </a:pPr>
            <a:r>
              <a:rPr kumimoji="1" lang="en-US" altLang="zh-CN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  int ptr; </a:t>
            </a:r>
            <a:r>
              <a:rPr kumimoji="1" lang="en-US" altLang="zh-CN">
                <a:solidFill>
                  <a:srgbClr val="9BBB59">
                    <a:lumMod val="75000"/>
                  </a:srgbClr>
                </a:solidFill>
                <a:latin typeface="Calibri"/>
                <a:ea typeface="宋体" panose="02010600030101010101" pitchFamily="2" charset="-122"/>
              </a:rPr>
              <a:t>//the recordID inserted at the same place. Default is -1</a:t>
            </a:r>
          </a:p>
          <a:p>
            <a:pPr marL="0" indent="0">
              <a:buNone/>
              <a:defRPr/>
            </a:pPr>
            <a:r>
              <a:rPr kumimoji="1" lang="en-US" altLang="zh-CN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  int ruleStartOffset; </a:t>
            </a:r>
            <a:r>
              <a:rPr kumimoji="1" lang="en-US" altLang="zh-CN">
                <a:solidFill>
                  <a:srgbClr val="9BBB59">
                    <a:lumMod val="75000"/>
                  </a:srgbClr>
                </a:solidFill>
                <a:latin typeface="Calibri"/>
                <a:ea typeface="宋体" panose="02010600030101010101" pitchFamily="2" charset="-122"/>
              </a:rPr>
              <a:t>//the starting offset of the rule to insert, such as 0</a:t>
            </a:r>
          </a:p>
          <a:p>
            <a:pPr marL="0" indent="0">
              <a:buNone/>
              <a:defRPr/>
            </a:pPr>
            <a:r>
              <a:rPr kumimoji="1" lang="en-US" altLang="zh-CN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rPr>
              <a:t>};</a:t>
            </a:r>
            <a:endParaRPr kumimoji="1" lang="en-US" altLang="zh-CN" dirty="0">
              <a:solidFill>
                <a:sysClr val="windowText" lastClr="00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E8C468A-553B-E849-9DAF-2FD4FF0A9CD0}"/>
              </a:ext>
            </a:extLst>
          </p:cNvPr>
          <p:cNvSpPr/>
          <p:nvPr/>
        </p:nvSpPr>
        <p:spPr>
          <a:xfrm>
            <a:off x="511406" y="2481037"/>
            <a:ext cx="8098972" cy="37144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endParaRPr kumimoji="1"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4D781395-062C-0D48-9D09-ADEA0DDF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13</a:t>
            </a:fld>
            <a:r>
              <a:rPr kumimoji="1" lang="en-US" altLang="zh-CN"/>
              <a:t>/17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5478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6453C-8429-9F45-AEBB-A6F428C4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6. Evaluation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5C1B9-DA68-EC4F-AABF-067DA67A7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" altLang="zh-CN" dirty="0"/>
              <a:t>Five operations</a:t>
            </a:r>
          </a:p>
          <a:p>
            <a:pPr lvl="1"/>
            <a:r>
              <a:rPr kumimoji="1" lang="en" altLang="zh-CN" dirty="0"/>
              <a:t>search, extract, count, insert, append</a:t>
            </a:r>
          </a:p>
          <a:p>
            <a:r>
              <a:rPr kumimoji="1" lang="en" altLang="zh-CN" dirty="0"/>
              <a:t>Five datasets</a:t>
            </a:r>
          </a:p>
          <a:p>
            <a:pPr lvl="1"/>
            <a:r>
              <a:rPr kumimoji="1" lang="en" altLang="zh-CN" dirty="0"/>
              <a:t>580 MB ~ 300 GB</a:t>
            </a:r>
          </a:p>
          <a:p>
            <a:r>
              <a:rPr kumimoji="1" lang="en" altLang="zh-CN" dirty="0"/>
              <a:t>Two platforms</a:t>
            </a:r>
          </a:p>
          <a:p>
            <a:pPr lvl="1"/>
            <a:r>
              <a:rPr kumimoji="1" lang="en" altLang="zh-CN" dirty="0"/>
              <a:t>Single node</a:t>
            </a:r>
          </a:p>
          <a:p>
            <a:pPr lvl="1"/>
            <a:r>
              <a:rPr kumimoji="1" lang="en" altLang="zh-CN" dirty="0"/>
              <a:t>Spark cluster (10 nodes on Amazon EC2)</a:t>
            </a:r>
          </a:p>
          <a:p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BFFF8C-79B2-8843-8E83-314A1A71A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4171951"/>
            <a:ext cx="2057400" cy="2184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4DE9236-154B-454B-95CB-E44CCA943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593" y="5278459"/>
            <a:ext cx="2027464" cy="1077892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DD2E7A-D803-F643-A4C7-BB5337EE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14</a:t>
            </a:fld>
            <a:r>
              <a:rPr kumimoji="1" lang="en-US" altLang="zh-CN"/>
              <a:t>/17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2892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6453C-8429-9F45-AEBB-A6F428C4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6. Evaluation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5C1B9-DA68-EC4F-AABF-067DA67A7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kumimoji="1" lang="en" altLang="zh-CN" dirty="0"/>
              <a:t>On average, the overall throughput of our proposed techniques (CD) is </a:t>
            </a:r>
            <a:r>
              <a:rPr kumimoji="1" lang="en" altLang="zh-CN" b="1" dirty="0">
                <a:solidFill>
                  <a:srgbClr val="FF0000"/>
                </a:solidFill>
              </a:rPr>
              <a:t>3.1×</a:t>
            </a:r>
            <a:r>
              <a:rPr kumimoji="1" lang="en" altLang="zh-CN" dirty="0"/>
              <a:t> of </a:t>
            </a:r>
            <a:r>
              <a:rPr kumimoji="1" lang="en" altLang="zh-CN" dirty="0" err="1"/>
              <a:t>Succinct’s</a:t>
            </a:r>
            <a:r>
              <a:rPr kumimoji="1" lang="en" altLang="zh-CN" dirty="0"/>
              <a:t> throughput in a distributed environment. </a:t>
            </a:r>
          </a:p>
          <a:p>
            <a:endParaRPr kumimoji="1" lang="zh-CN" altLang="en-US" dirty="0"/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0865F1F1-2C4E-6949-A710-058156BE07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5751212"/>
              </p:ext>
            </p:extLst>
          </p:nvPr>
        </p:nvGraphicFramePr>
        <p:xfrm>
          <a:off x="0" y="3100136"/>
          <a:ext cx="9144000" cy="3757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5956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1AFD7-11FF-894F-B1BD-D4C7436EE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6. Evaluation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C1A64C-02C7-4C47-825E-9ABD22B3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8403055" cy="4351338"/>
          </a:xfrm>
        </p:spPr>
        <p:txBody>
          <a:bodyPr/>
          <a:lstStyle/>
          <a:p>
            <a:r>
              <a:rPr kumimoji="1" lang="en" altLang="zh-CN" dirty="0"/>
              <a:t>The average compression ratio we observe is </a:t>
            </a:r>
            <a:r>
              <a:rPr kumimoji="1" lang="en" altLang="zh-CN" dirty="0">
                <a:solidFill>
                  <a:srgbClr val="FF0000"/>
                </a:solidFill>
              </a:rPr>
              <a:t>3.9</a:t>
            </a:r>
            <a:r>
              <a:rPr kumimoji="1" lang="en" altLang="zh-CN" dirty="0"/>
              <a:t>, which is still much more compact than the </a:t>
            </a:r>
            <a:r>
              <a:rPr kumimoji="1" lang="en" altLang="zh-CN" dirty="0">
                <a:solidFill>
                  <a:srgbClr val="FF0000"/>
                </a:solidFill>
              </a:rPr>
              <a:t>1.8</a:t>
            </a:r>
            <a:r>
              <a:rPr kumimoji="1" lang="en" altLang="zh-CN" dirty="0"/>
              <a:t> compression ratio of Succinct. </a:t>
            </a:r>
          </a:p>
          <a:p>
            <a:r>
              <a:rPr kumimoji="1" lang="en" altLang="zh-CN" dirty="0"/>
              <a:t>compression ratio = original size / compressed data size</a:t>
            </a:r>
          </a:p>
          <a:p>
            <a:endParaRPr kumimoji="1" lang="en" altLang="zh-CN" dirty="0"/>
          </a:p>
          <a:p>
            <a:endParaRPr kumimoji="1" lang="zh-CN" altLang="en-US" dirty="0"/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3A65BF8D-7219-3043-9AC7-DE6EBDD51D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757295"/>
              </p:ext>
            </p:extLst>
          </p:nvPr>
        </p:nvGraphicFramePr>
        <p:xfrm>
          <a:off x="0" y="3753855"/>
          <a:ext cx="8823158" cy="2967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46434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6453C-8429-9F45-AEBB-A6F428C4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7. Conclusion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5C1B9-DA68-EC4F-AABF-067DA67A7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altLang="zh-CN" dirty="0"/>
              <a:t>We provide a set of new techniques that enable efficient random access operations on hierarchically-compressed data</a:t>
            </a:r>
          </a:p>
          <a:p>
            <a:endParaRPr lang="en" altLang="zh-CN" dirty="0"/>
          </a:p>
          <a:p>
            <a:r>
              <a:rPr lang="en" altLang="zh-CN" dirty="0"/>
              <a:t>Compatible with TADOC: data traversal operations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We </a:t>
            </a:r>
            <a:r>
              <a:rPr lang="en" altLang="zh-CN" dirty="0"/>
              <a:t>remove a major barrier against practical adoption of direct text analytics on compressed data. 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7DC97E-ABD5-874D-9FE9-BB5E79F0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17</a:t>
            </a:fld>
            <a:r>
              <a:rPr kumimoji="1" lang="en-US" altLang="zh-CN"/>
              <a:t>/17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9764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6453C-8429-9F45-AEBB-A6F428C4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Thanks!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5C1B9-DA68-EC4F-AABF-067DA67A7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Any questions?</a:t>
            </a:r>
            <a:endParaRPr kumimoji="1" lang="zh-CN" altLang="en-US" dirty="0"/>
          </a:p>
        </p:txBody>
      </p:sp>
      <p:pic>
        <p:nvPicPr>
          <p:cNvPr id="6" name="Picture 14" descr="Image result for eth zurich logo">
            <a:extLst>
              <a:ext uri="{FF2B5EF4-FFF2-40B4-BE49-F238E27FC236}">
                <a16:creationId xmlns:a16="http://schemas.microsoft.com/office/drawing/2014/main" id="{125C60EF-843C-6E4B-9C86-E67FBE85D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51" y="5051564"/>
            <a:ext cx="1449335" cy="57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3D9576C-AF5A-2648-A879-521B037C8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194" y="4879742"/>
            <a:ext cx="1135761" cy="11210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8F6E21-042D-DF4D-9A4B-663E88444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137" y="4874798"/>
            <a:ext cx="1066800" cy="1066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D278F2-ECA4-3F41-B63F-2BDA01790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3674" y="4879739"/>
            <a:ext cx="1066800" cy="1066800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:a16="http://schemas.microsoft.com/office/drawing/2014/main" id="{14BB4730-176C-A44D-A6BA-AF6DAB49EA6C}"/>
              </a:ext>
            </a:extLst>
          </p:cNvPr>
          <p:cNvSpPr txBox="1">
            <a:spLocks/>
          </p:cNvSpPr>
          <p:nvPr/>
        </p:nvSpPr>
        <p:spPr>
          <a:xfrm>
            <a:off x="1" y="3205567"/>
            <a:ext cx="9143999" cy="1492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100" dirty="0"/>
              <a:t>Feng Zhang †, </a:t>
            </a:r>
            <a:r>
              <a:rPr kumimoji="1" lang="en-US" altLang="zh-CN" sz="2100" dirty="0" err="1"/>
              <a:t>Jidong</a:t>
            </a:r>
            <a:r>
              <a:rPr kumimoji="1" lang="en-US" altLang="zh-CN" sz="2100" dirty="0"/>
              <a:t> </a:t>
            </a:r>
            <a:r>
              <a:rPr kumimoji="1" lang="en-US" altLang="zh-CN" sz="2100" dirty="0" err="1"/>
              <a:t>Zhai</a:t>
            </a:r>
            <a:r>
              <a:rPr kumimoji="1" lang="en-US" altLang="zh-CN" sz="2100" dirty="0"/>
              <a:t> ⋄, </a:t>
            </a:r>
            <a:r>
              <a:rPr kumimoji="1" lang="en-US" altLang="zh-CN" sz="2100" dirty="0" err="1"/>
              <a:t>Xipeng</a:t>
            </a:r>
            <a:r>
              <a:rPr kumimoji="1" lang="en-US" altLang="zh-CN" sz="2100" dirty="0"/>
              <a:t> Shen #, </a:t>
            </a:r>
            <a:r>
              <a:rPr kumimoji="1" lang="en-US" altLang="zh-CN" sz="2100" dirty="0" err="1"/>
              <a:t>Onur</a:t>
            </a:r>
            <a:r>
              <a:rPr kumimoji="1" lang="en-US" altLang="zh-CN" sz="2100" dirty="0"/>
              <a:t> </a:t>
            </a:r>
            <a:r>
              <a:rPr kumimoji="1" lang="en-US" altLang="zh-CN" sz="2100" dirty="0" err="1"/>
              <a:t>Mutlu</a:t>
            </a:r>
            <a:r>
              <a:rPr kumimoji="1" lang="en-US" altLang="zh-CN" sz="2100" dirty="0"/>
              <a:t> ⋆, </a:t>
            </a:r>
            <a:r>
              <a:rPr kumimoji="1" lang="en-US" altLang="zh-CN" sz="2100" dirty="0" err="1"/>
              <a:t>Xiaoyong</a:t>
            </a:r>
            <a:r>
              <a:rPr kumimoji="1" lang="en-US" altLang="zh-CN" sz="2100" dirty="0"/>
              <a:t> Du †</a:t>
            </a:r>
          </a:p>
          <a:p>
            <a:br>
              <a:rPr kumimoji="1" lang="en-US" altLang="zh-CN" sz="1500" dirty="0"/>
            </a:br>
            <a:r>
              <a:rPr kumimoji="1" lang="en-US" altLang="zh-CN" sz="1800" dirty="0"/>
              <a:t>†Renmin University of China</a:t>
            </a:r>
            <a:br>
              <a:rPr kumimoji="1" lang="en-US" altLang="zh-CN" sz="1800" dirty="0"/>
            </a:br>
            <a:r>
              <a:rPr kumimoji="1" lang="en-US" altLang="zh-CN" sz="1800" dirty="0"/>
              <a:t> ⋄Tsinghua University</a:t>
            </a:r>
            <a:br>
              <a:rPr kumimoji="1" lang="en-US" altLang="zh-CN" sz="1800" dirty="0"/>
            </a:br>
            <a:r>
              <a:rPr kumimoji="1" lang="en-US" altLang="zh-CN" sz="1800" dirty="0"/>
              <a:t>#North Carolina State University</a:t>
            </a:r>
            <a:br>
              <a:rPr kumimoji="1" lang="en-US" altLang="zh-CN" sz="1800" dirty="0"/>
            </a:br>
            <a:r>
              <a:rPr kumimoji="1" lang="en-US" altLang="zh-CN" sz="1800" dirty="0"/>
              <a:t>⋆ETH </a:t>
            </a:r>
            <a:r>
              <a:rPr kumimoji="1" lang="en-US" altLang="zh-CN" sz="1800" dirty="0" err="1"/>
              <a:t>Zürich</a:t>
            </a:r>
            <a:br>
              <a:rPr kumimoji="1" lang="en-US" altLang="zh-CN" sz="1500" dirty="0"/>
            </a:br>
            <a:endParaRPr kumimoji="1" lang="en-US" altLang="zh-CN" sz="1500" dirty="0"/>
          </a:p>
          <a:p>
            <a:endParaRPr kumimoji="1" lang="en-US" altLang="zh-CN" sz="15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43955E9-FD54-1047-8012-6A1645E29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635" y="66678"/>
            <a:ext cx="1739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13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F789D6-7A30-A244-9E2D-980A48665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C4D466-83FE-4843-B27F-53EF08449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Background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Motivation 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Operations to Support 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Challenges 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Our Solution 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Evaluation 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Conclusion </a:t>
            </a:r>
          </a:p>
          <a:p>
            <a:pPr marL="514350" indent="-514350">
              <a:buFont typeface="+mj-lt"/>
              <a:buAutoNum type="arabicPeriod"/>
            </a:pP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EF5C722-01FF-D241-9FC1-37475624D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2</a:t>
            </a:fld>
            <a:r>
              <a:rPr kumimoji="1" lang="en-US" altLang="zh-CN"/>
              <a:t>/17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9059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B02194-A143-6844-8D5B-DFA9BF18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1. Background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6862DD-AF82-CA44-A2B6-E8C42803D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TADOC: Text Analytics Directly on Compression </a:t>
            </a:r>
          </a:p>
          <a:p>
            <a:endParaRPr kumimoji="1" lang="zh-CN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0D2E1D9-BA1E-F045-A79C-94E95E2C8E8B}"/>
              </a:ext>
            </a:extLst>
          </p:cNvPr>
          <p:cNvSpPr/>
          <p:nvPr/>
        </p:nvSpPr>
        <p:spPr>
          <a:xfrm>
            <a:off x="0" y="634015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Zhang, F., </a:t>
            </a:r>
            <a:r>
              <a:rPr lang="en" altLang="zh-CN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Zhai</a:t>
            </a:r>
            <a:r>
              <a:rPr lang="en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, J., Shen, X., </a:t>
            </a:r>
            <a:r>
              <a:rPr lang="en" altLang="zh-CN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Mutlu</a:t>
            </a:r>
            <a:r>
              <a:rPr lang="en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, O., &amp; Chen, W. (2018). Efficient document analytics on compressed data: Method, challenges, algorithms, insights. </a:t>
            </a:r>
            <a:r>
              <a:rPr lang="en" altLang="zh-CN" sz="1400" i="1" dirty="0">
                <a:solidFill>
                  <a:srgbClr val="222222"/>
                </a:solidFill>
                <a:latin typeface="Arial" panose="020B0604020202020204" pitchFamily="34" charset="0"/>
              </a:rPr>
              <a:t>Proceedings of the VLDB Endowment</a:t>
            </a:r>
            <a:r>
              <a:rPr lang="en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" altLang="zh-CN" sz="1400" i="1" dirty="0">
                <a:solidFill>
                  <a:srgbClr val="222222"/>
                </a:solidFill>
                <a:latin typeface="Arial" panose="020B0604020202020204" pitchFamily="34" charset="0"/>
              </a:rPr>
              <a:t>11</a:t>
            </a:r>
            <a:r>
              <a:rPr lang="en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(11), 1522-1535.</a:t>
            </a:r>
            <a:endParaRPr lang="zh-CN" altLang="en-US" sz="1400" dirty="0"/>
          </a:p>
        </p:txBody>
      </p:sp>
      <p:sp>
        <p:nvSpPr>
          <p:cNvPr id="128" name="矩形 127">
            <a:extLst>
              <a:ext uri="{FF2B5EF4-FFF2-40B4-BE49-F238E27FC236}">
                <a16:creationId xmlns:a16="http://schemas.microsoft.com/office/drawing/2014/main" id="{7F7E7E63-2629-4543-BBCB-5E7B226CF589}"/>
              </a:ext>
            </a:extLst>
          </p:cNvPr>
          <p:cNvSpPr/>
          <p:nvPr/>
        </p:nvSpPr>
        <p:spPr>
          <a:xfrm>
            <a:off x="36835" y="2707028"/>
            <a:ext cx="2633161" cy="1282211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230051C5-EF87-F841-80D0-29B86792B356}"/>
              </a:ext>
            </a:extLst>
          </p:cNvPr>
          <p:cNvSpPr/>
          <p:nvPr/>
        </p:nvSpPr>
        <p:spPr>
          <a:xfrm>
            <a:off x="2754393" y="2715981"/>
            <a:ext cx="2550916" cy="1273256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40B60019-C35C-BC4B-A50E-50F835313BF9}"/>
              </a:ext>
            </a:extLst>
          </p:cNvPr>
          <p:cNvSpPr/>
          <p:nvPr/>
        </p:nvSpPr>
        <p:spPr>
          <a:xfrm>
            <a:off x="7311787" y="4714157"/>
            <a:ext cx="1773848" cy="500066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E517C0D6-9EEF-A64E-8A45-2BEC3B645140}"/>
              </a:ext>
            </a:extLst>
          </p:cNvPr>
          <p:cNvSpPr/>
          <p:nvPr/>
        </p:nvSpPr>
        <p:spPr>
          <a:xfrm>
            <a:off x="5549025" y="3778053"/>
            <a:ext cx="2590616" cy="500066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C320F4A4-DBC6-5844-B54D-CA251EB3F15F}"/>
              </a:ext>
            </a:extLst>
          </p:cNvPr>
          <p:cNvSpPr/>
          <p:nvPr/>
        </p:nvSpPr>
        <p:spPr>
          <a:xfrm>
            <a:off x="5845275" y="2915677"/>
            <a:ext cx="3228666" cy="500066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1B08B374-D5A3-1D4A-81B1-680B2109180C}"/>
              </a:ext>
            </a:extLst>
          </p:cNvPr>
          <p:cNvSpPr/>
          <p:nvPr/>
        </p:nvSpPr>
        <p:spPr>
          <a:xfrm>
            <a:off x="7412351" y="4785595"/>
            <a:ext cx="500066" cy="35719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R2: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91682546-16A4-A543-9479-192078C528A4}"/>
              </a:ext>
            </a:extLst>
          </p:cNvPr>
          <p:cNvSpPr/>
          <p:nvPr/>
        </p:nvSpPr>
        <p:spPr>
          <a:xfrm>
            <a:off x="5589057" y="3849491"/>
            <a:ext cx="513746" cy="35719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R1: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E4897FBE-7953-4443-8B7E-987DF374452F}"/>
              </a:ext>
            </a:extLst>
          </p:cNvPr>
          <p:cNvSpPr/>
          <p:nvPr/>
        </p:nvSpPr>
        <p:spPr>
          <a:xfrm>
            <a:off x="5938018" y="2987115"/>
            <a:ext cx="524825" cy="357190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R0: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6" name="TextBox 3">
            <a:extLst>
              <a:ext uri="{FF2B5EF4-FFF2-40B4-BE49-F238E27FC236}">
                <a16:creationId xmlns:a16="http://schemas.microsoft.com/office/drawing/2014/main" id="{4E1F9D36-B25A-A043-A8C1-7EB5F1323186}"/>
              </a:ext>
            </a:extLst>
          </p:cNvPr>
          <p:cNvSpPr txBox="1"/>
          <p:nvPr/>
        </p:nvSpPr>
        <p:spPr>
          <a:xfrm>
            <a:off x="2722141" y="2912044"/>
            <a:ext cx="258316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4F81BD"/>
                </a:solidFill>
                <a:ea typeface="宋体" panose="02010600030101010101" pitchFamily="2" charset="-122"/>
              </a:rPr>
              <a:t>R0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→ </a:t>
            </a:r>
            <a:r>
              <a:rPr lang="en-US" altLang="zh-CN" b="1" dirty="0">
                <a:solidFill>
                  <a:srgbClr val="9BBB59">
                    <a:lumMod val="50000"/>
                  </a:srgbClr>
                </a:solidFill>
                <a:ea typeface="宋体" panose="02010600030101010101" pitchFamily="2" charset="-122"/>
              </a:rPr>
              <a:t>R1  R1 </a:t>
            </a:r>
            <a:r>
              <a:rPr lang="en-US" altLang="zh-CN" b="1" dirty="0">
                <a:solidFill>
                  <a:prstClr val="white">
                    <a:lumMod val="50000"/>
                  </a:prstClr>
                </a:solidFill>
                <a:ea typeface="宋体" panose="02010600030101010101" pitchFamily="2" charset="-122"/>
              </a:rPr>
              <a:t>SPT1</a:t>
            </a:r>
            <a:r>
              <a:rPr lang="en-US" altLang="zh-CN" b="1" dirty="0">
                <a:solidFill>
                  <a:srgbClr val="9BBB59">
                    <a:lumMod val="50000"/>
                  </a:srgbClr>
                </a:solidFill>
                <a:ea typeface="宋体" panose="02010600030101010101" pitchFamily="2" charset="-122"/>
              </a:rPr>
              <a:t> </a:t>
            </a:r>
            <a:r>
              <a:rPr lang="en-US" altLang="zh-CN" b="1" dirty="0">
                <a:solidFill>
                  <a:srgbClr val="C0504D"/>
                </a:solidFill>
                <a:ea typeface="宋体" panose="02010600030101010101" pitchFamily="2" charset="-122"/>
              </a:rPr>
              <a:t>R2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  w1</a:t>
            </a:r>
          </a:p>
          <a:p>
            <a:r>
              <a:rPr lang="en-US" altLang="zh-CN" b="1" dirty="0">
                <a:solidFill>
                  <a:srgbClr val="9BBB59">
                    <a:lumMod val="50000"/>
                  </a:srgbClr>
                </a:solidFill>
                <a:ea typeface="宋体" panose="02010600030101010101" pitchFamily="2" charset="-122"/>
              </a:rPr>
              <a:t>R1 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→ </a:t>
            </a:r>
            <a:r>
              <a:rPr lang="en-US" altLang="zh-CN" b="1" dirty="0">
                <a:solidFill>
                  <a:srgbClr val="C0504D"/>
                </a:solidFill>
                <a:ea typeface="宋体" panose="02010600030101010101" pitchFamily="2" charset="-122"/>
              </a:rPr>
              <a:t>R2 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 w3    </a:t>
            </a:r>
            <a:r>
              <a:rPr lang="en-US" altLang="zh-CN" b="1" dirty="0">
                <a:solidFill>
                  <a:srgbClr val="C0504D"/>
                </a:solidFill>
                <a:ea typeface="宋体" panose="02010600030101010101" pitchFamily="2" charset="-122"/>
              </a:rPr>
              <a:t>R2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  w4</a:t>
            </a:r>
          </a:p>
          <a:p>
            <a:r>
              <a:rPr lang="en-US" altLang="zh-CN" b="1" dirty="0">
                <a:solidFill>
                  <a:srgbClr val="C0504D"/>
                </a:solidFill>
                <a:ea typeface="宋体" panose="02010600030101010101" pitchFamily="2" charset="-122"/>
              </a:rPr>
              <a:t>R2 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→  w1    w2</a:t>
            </a:r>
          </a:p>
        </p:txBody>
      </p:sp>
      <p:sp>
        <p:nvSpPr>
          <p:cNvPr id="137" name="TextBox 4">
            <a:extLst>
              <a:ext uri="{FF2B5EF4-FFF2-40B4-BE49-F238E27FC236}">
                <a16:creationId xmlns:a16="http://schemas.microsoft.com/office/drawing/2014/main" id="{CE439D91-5433-044B-81FD-6D00333EE3D4}"/>
              </a:ext>
            </a:extLst>
          </p:cNvPr>
          <p:cNvSpPr txBox="1"/>
          <p:nvPr/>
        </p:nvSpPr>
        <p:spPr>
          <a:xfrm>
            <a:off x="-1053" y="2781680"/>
            <a:ext cx="274998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file0: w1 w2 w3 w1 w2 w4     </a:t>
            </a:r>
          </a:p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         w1 w2 w3 w1 w2 w4</a:t>
            </a:r>
          </a:p>
          <a:p>
            <a:endParaRPr lang="en-US" altLang="zh-CN" dirty="0">
              <a:solidFill>
                <a:prstClr val="black"/>
              </a:solidFill>
              <a:ea typeface="宋体" panose="02010600030101010101" pitchFamily="2" charset="-122"/>
            </a:endParaRPr>
          </a:p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file1: w1 w2 w1 </a:t>
            </a:r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38" name="TextBox 8">
            <a:extLst>
              <a:ext uri="{FF2B5EF4-FFF2-40B4-BE49-F238E27FC236}">
                <a16:creationId xmlns:a16="http://schemas.microsoft.com/office/drawing/2014/main" id="{B560CB2B-8DDB-3F45-A36F-494C67134F8D}"/>
              </a:ext>
            </a:extLst>
          </p:cNvPr>
          <p:cNvSpPr txBox="1"/>
          <p:nvPr/>
        </p:nvSpPr>
        <p:spPr>
          <a:xfrm>
            <a:off x="-4059" y="2372733"/>
            <a:ext cx="114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Input:</a:t>
            </a:r>
            <a:endParaRPr lang="zh-CN" altLang="en-US" sz="2000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39" name="TextBox 9">
            <a:extLst>
              <a:ext uri="{FF2B5EF4-FFF2-40B4-BE49-F238E27FC236}">
                <a16:creationId xmlns:a16="http://schemas.microsoft.com/office/drawing/2014/main" id="{5E6DBABA-A244-8648-9152-5F8A57E500DB}"/>
              </a:ext>
            </a:extLst>
          </p:cNvPr>
          <p:cNvSpPr txBox="1"/>
          <p:nvPr/>
        </p:nvSpPr>
        <p:spPr>
          <a:xfrm>
            <a:off x="6619969" y="2504555"/>
            <a:ext cx="63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file0</a:t>
            </a:r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40" name="TextBox 10">
            <a:extLst>
              <a:ext uri="{FF2B5EF4-FFF2-40B4-BE49-F238E27FC236}">
                <a16:creationId xmlns:a16="http://schemas.microsoft.com/office/drawing/2014/main" id="{1423E856-690C-1745-8BE4-06D613E3E259}"/>
              </a:ext>
            </a:extLst>
          </p:cNvPr>
          <p:cNvSpPr txBox="1"/>
          <p:nvPr/>
        </p:nvSpPr>
        <p:spPr>
          <a:xfrm>
            <a:off x="190843" y="3988847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(a) Original data</a:t>
            </a:r>
            <a:endParaRPr lang="zh-CN" altLang="en-US" sz="2000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41" name="TextBox 11">
            <a:extLst>
              <a:ext uri="{FF2B5EF4-FFF2-40B4-BE49-F238E27FC236}">
                <a16:creationId xmlns:a16="http://schemas.microsoft.com/office/drawing/2014/main" id="{40C4303F-4D06-9D47-9A1B-4C94930FCF08}"/>
              </a:ext>
            </a:extLst>
          </p:cNvPr>
          <p:cNvSpPr txBox="1"/>
          <p:nvPr/>
        </p:nvSpPr>
        <p:spPr>
          <a:xfrm>
            <a:off x="2487689" y="3985660"/>
            <a:ext cx="335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(b) TADOC compressed data</a:t>
            </a:r>
            <a:endParaRPr lang="zh-CN" altLang="en-US" sz="2000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42" name="TextBox 12">
            <a:extLst>
              <a:ext uri="{FF2B5EF4-FFF2-40B4-BE49-F238E27FC236}">
                <a16:creationId xmlns:a16="http://schemas.microsoft.com/office/drawing/2014/main" id="{6C8C101A-984C-914C-AC62-9A73CA260AFD}"/>
              </a:ext>
            </a:extLst>
          </p:cNvPr>
          <p:cNvSpPr txBox="1"/>
          <p:nvPr/>
        </p:nvSpPr>
        <p:spPr>
          <a:xfrm>
            <a:off x="6196136" y="5290221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(c) DAG Representation</a:t>
            </a:r>
            <a:endParaRPr lang="zh-CN" altLang="en-US" sz="2000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6338A3A0-3AFE-6D4D-83B6-392989087551}"/>
              </a:ext>
            </a:extLst>
          </p:cNvPr>
          <p:cNvSpPr/>
          <p:nvPr/>
        </p:nvSpPr>
        <p:spPr>
          <a:xfrm>
            <a:off x="6462843" y="2987115"/>
            <a:ext cx="428628" cy="35719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8F5C6BBA-9FFD-8B41-8889-9E4EDAD9C948}"/>
              </a:ext>
            </a:extLst>
          </p:cNvPr>
          <p:cNvSpPr/>
          <p:nvPr/>
        </p:nvSpPr>
        <p:spPr>
          <a:xfrm>
            <a:off x="6891471" y="2987115"/>
            <a:ext cx="428628" cy="35719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916D159F-5D4D-6841-BB51-ACDD1C7A8642}"/>
              </a:ext>
            </a:extLst>
          </p:cNvPr>
          <p:cNvSpPr/>
          <p:nvPr/>
        </p:nvSpPr>
        <p:spPr>
          <a:xfrm>
            <a:off x="7320099" y="2987115"/>
            <a:ext cx="644652" cy="35719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SPT1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B78D02F0-CBF2-134C-A7C1-AA4763792D09}"/>
              </a:ext>
            </a:extLst>
          </p:cNvPr>
          <p:cNvSpPr/>
          <p:nvPr/>
        </p:nvSpPr>
        <p:spPr>
          <a:xfrm>
            <a:off x="6102803" y="3849491"/>
            <a:ext cx="461782" cy="35719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94D3984D-60F8-9B40-86C3-6E1604FC0554}"/>
              </a:ext>
            </a:extLst>
          </p:cNvPr>
          <p:cNvSpPr/>
          <p:nvPr/>
        </p:nvSpPr>
        <p:spPr>
          <a:xfrm>
            <a:off x="6547391" y="3849491"/>
            <a:ext cx="534930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w3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DC69278A-134F-6C47-9C68-2C98FA948D39}"/>
              </a:ext>
            </a:extLst>
          </p:cNvPr>
          <p:cNvSpPr/>
          <p:nvPr/>
        </p:nvSpPr>
        <p:spPr>
          <a:xfrm>
            <a:off x="7068071" y="3849491"/>
            <a:ext cx="487432" cy="35719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26660486-8609-7541-A2EF-42D6416B6C96}"/>
              </a:ext>
            </a:extLst>
          </p:cNvPr>
          <p:cNvSpPr/>
          <p:nvPr/>
        </p:nvSpPr>
        <p:spPr>
          <a:xfrm>
            <a:off x="7544103" y="3849491"/>
            <a:ext cx="515456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w4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0132A074-F68B-B04B-87D2-33741B178600}"/>
              </a:ext>
            </a:extLst>
          </p:cNvPr>
          <p:cNvSpPr/>
          <p:nvPr/>
        </p:nvSpPr>
        <p:spPr>
          <a:xfrm>
            <a:off x="7912417" y="4785595"/>
            <a:ext cx="571504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1530890F-A400-C74F-8989-5C353FDC158D}"/>
              </a:ext>
            </a:extLst>
          </p:cNvPr>
          <p:cNvSpPr/>
          <p:nvPr/>
        </p:nvSpPr>
        <p:spPr>
          <a:xfrm>
            <a:off x="8444973" y="4785595"/>
            <a:ext cx="500066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152" name="直接箭头连接符 28">
            <a:extLst>
              <a:ext uri="{FF2B5EF4-FFF2-40B4-BE49-F238E27FC236}">
                <a16:creationId xmlns:a16="http://schemas.microsoft.com/office/drawing/2014/main" id="{49B40E1B-9E79-984B-8503-FECA38E52239}"/>
              </a:ext>
            </a:extLst>
          </p:cNvPr>
          <p:cNvCxnSpPr>
            <a:cxnSpLocks/>
            <a:stCxn id="143" idx="2"/>
            <a:endCxn id="131" idx="0"/>
          </p:cNvCxnSpPr>
          <p:nvPr/>
        </p:nvCxnSpPr>
        <p:spPr>
          <a:xfrm>
            <a:off x="6677157" y="3344305"/>
            <a:ext cx="167176" cy="433748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53" name="直接箭头连接符 29">
            <a:extLst>
              <a:ext uri="{FF2B5EF4-FFF2-40B4-BE49-F238E27FC236}">
                <a16:creationId xmlns:a16="http://schemas.microsoft.com/office/drawing/2014/main" id="{EB713878-AD52-764B-8C72-5CB93FB5C9A7}"/>
              </a:ext>
            </a:extLst>
          </p:cNvPr>
          <p:cNvCxnSpPr>
            <a:cxnSpLocks/>
            <a:stCxn id="144" idx="2"/>
            <a:endCxn id="131" idx="0"/>
          </p:cNvCxnSpPr>
          <p:nvPr/>
        </p:nvCxnSpPr>
        <p:spPr>
          <a:xfrm flipH="1">
            <a:off x="6844333" y="3344305"/>
            <a:ext cx="261452" cy="433748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54" name="直接箭头连接符 30">
            <a:extLst>
              <a:ext uri="{FF2B5EF4-FFF2-40B4-BE49-F238E27FC236}">
                <a16:creationId xmlns:a16="http://schemas.microsoft.com/office/drawing/2014/main" id="{B9DAA783-9AB5-144C-8855-BF81F9E5645B}"/>
              </a:ext>
            </a:extLst>
          </p:cNvPr>
          <p:cNvCxnSpPr>
            <a:cxnSpLocks/>
            <a:stCxn id="163" idx="2"/>
            <a:endCxn id="130" idx="0"/>
          </p:cNvCxnSpPr>
          <p:nvPr/>
        </p:nvCxnSpPr>
        <p:spPr>
          <a:xfrm>
            <a:off x="8175028" y="3344305"/>
            <a:ext cx="23683" cy="1369852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55" name="直接箭头连接符 31">
            <a:extLst>
              <a:ext uri="{FF2B5EF4-FFF2-40B4-BE49-F238E27FC236}">
                <a16:creationId xmlns:a16="http://schemas.microsoft.com/office/drawing/2014/main" id="{FF925211-AE22-4B48-98C5-4DE3FF0D60C2}"/>
              </a:ext>
            </a:extLst>
          </p:cNvPr>
          <p:cNvCxnSpPr>
            <a:cxnSpLocks/>
            <a:stCxn id="146" idx="2"/>
            <a:endCxn id="130" idx="0"/>
          </p:cNvCxnSpPr>
          <p:nvPr/>
        </p:nvCxnSpPr>
        <p:spPr>
          <a:xfrm>
            <a:off x="6333694" y="4206681"/>
            <a:ext cx="1865017" cy="507476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56" name="直接箭头连接符 32">
            <a:extLst>
              <a:ext uri="{FF2B5EF4-FFF2-40B4-BE49-F238E27FC236}">
                <a16:creationId xmlns:a16="http://schemas.microsoft.com/office/drawing/2014/main" id="{4BF4FC50-A06D-ED43-AD22-598045891D69}"/>
              </a:ext>
            </a:extLst>
          </p:cNvPr>
          <p:cNvCxnSpPr>
            <a:cxnSpLocks/>
            <a:stCxn id="148" idx="2"/>
            <a:endCxn id="130" idx="0"/>
          </p:cNvCxnSpPr>
          <p:nvPr/>
        </p:nvCxnSpPr>
        <p:spPr>
          <a:xfrm>
            <a:off x="7311787" y="4206681"/>
            <a:ext cx="886924" cy="507476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57" name="矩形 156">
            <a:extLst>
              <a:ext uri="{FF2B5EF4-FFF2-40B4-BE49-F238E27FC236}">
                <a16:creationId xmlns:a16="http://schemas.microsoft.com/office/drawing/2014/main" id="{627EEB6F-F35D-F447-90D6-A13459788678}"/>
              </a:ext>
            </a:extLst>
          </p:cNvPr>
          <p:cNvSpPr/>
          <p:nvPr/>
        </p:nvSpPr>
        <p:spPr>
          <a:xfrm>
            <a:off x="100038" y="4460965"/>
            <a:ext cx="2569956" cy="99249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8" name="TextBox 34">
            <a:extLst>
              <a:ext uri="{FF2B5EF4-FFF2-40B4-BE49-F238E27FC236}">
                <a16:creationId xmlns:a16="http://schemas.microsoft.com/office/drawing/2014/main" id="{9EE73361-82E2-2C4E-BEE5-CD55B080DA89}"/>
              </a:ext>
            </a:extLst>
          </p:cNvPr>
          <p:cNvSpPr txBox="1"/>
          <p:nvPr/>
        </p:nvSpPr>
        <p:spPr>
          <a:xfrm>
            <a:off x="249601" y="4473739"/>
            <a:ext cx="2363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w1: </a:t>
            </a:r>
            <a:r>
              <a:rPr lang="en-US" altLang="zh-CN" u="sng" dirty="0">
                <a:solidFill>
                  <a:prstClr val="black"/>
                </a:solidFill>
                <a:ea typeface="宋体" panose="02010600030101010101" pitchFamily="2" charset="-122"/>
              </a:rPr>
              <a:t>0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  w2: </a:t>
            </a:r>
            <a:r>
              <a:rPr lang="en-US" altLang="zh-CN" u="sng" dirty="0">
                <a:solidFill>
                  <a:prstClr val="black"/>
                </a:solidFill>
                <a:ea typeface="宋体" panose="02010600030101010101" pitchFamily="2" charset="-122"/>
              </a:rPr>
              <a:t>1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  w3: </a:t>
            </a:r>
            <a:r>
              <a:rPr lang="en-US" altLang="zh-CN" u="sng" dirty="0">
                <a:solidFill>
                  <a:prstClr val="black"/>
                </a:solidFill>
                <a:ea typeface="宋体" panose="02010600030101010101" pitchFamily="2" charset="-122"/>
              </a:rPr>
              <a:t>2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  w4: </a:t>
            </a:r>
            <a:r>
              <a:rPr lang="en-US" altLang="zh-CN" u="sng" dirty="0">
                <a:solidFill>
                  <a:prstClr val="black"/>
                </a:solidFill>
                <a:ea typeface="宋体" panose="02010600030101010101" pitchFamily="2" charset="-122"/>
              </a:rPr>
              <a:t>3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  </a:t>
            </a:r>
            <a:r>
              <a:rPr lang="en-US" altLang="zh-CN" b="1" dirty="0">
                <a:solidFill>
                  <a:srgbClr val="4F81BD"/>
                </a:solidFill>
                <a:ea typeface="宋体" panose="02010600030101010101" pitchFamily="2" charset="-122"/>
              </a:rPr>
              <a:t>R0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: 4    </a:t>
            </a:r>
            <a:r>
              <a:rPr lang="en-US" altLang="zh-CN" b="1" dirty="0">
                <a:solidFill>
                  <a:srgbClr val="9BBB59">
                    <a:lumMod val="50000"/>
                  </a:srgbClr>
                </a:solidFill>
                <a:ea typeface="宋体" panose="02010600030101010101" pitchFamily="2" charset="-122"/>
              </a:rPr>
              <a:t>R1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: 5    </a:t>
            </a:r>
            <a:r>
              <a:rPr lang="en-US" altLang="zh-CN" b="1" dirty="0">
                <a:solidFill>
                  <a:srgbClr val="C0504D"/>
                </a:solidFill>
                <a:ea typeface="宋体" panose="02010600030101010101" pitchFamily="2" charset="-122"/>
              </a:rPr>
              <a:t>R2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: 6   SPT1: 7</a:t>
            </a:r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59" name="TextBox 35">
            <a:extLst>
              <a:ext uri="{FF2B5EF4-FFF2-40B4-BE49-F238E27FC236}">
                <a16:creationId xmlns:a16="http://schemas.microsoft.com/office/drawing/2014/main" id="{3599DA8C-1F28-CD4F-9005-7478EC9DDA39}"/>
              </a:ext>
            </a:extLst>
          </p:cNvPr>
          <p:cNvSpPr txBox="1"/>
          <p:nvPr/>
        </p:nvSpPr>
        <p:spPr>
          <a:xfrm>
            <a:off x="219735" y="5469077"/>
            <a:ext cx="2049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(d) Numerical representation</a:t>
            </a:r>
            <a:endParaRPr lang="zh-CN" altLang="en-US" sz="2000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05C4B099-08A2-7346-B5CB-508384FF4BDA}"/>
              </a:ext>
            </a:extLst>
          </p:cNvPr>
          <p:cNvSpPr/>
          <p:nvPr/>
        </p:nvSpPr>
        <p:spPr>
          <a:xfrm>
            <a:off x="3137155" y="4469515"/>
            <a:ext cx="1844024" cy="983942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1" name="TextBox 37">
            <a:extLst>
              <a:ext uri="{FF2B5EF4-FFF2-40B4-BE49-F238E27FC236}">
                <a16:creationId xmlns:a16="http://schemas.microsoft.com/office/drawing/2014/main" id="{D3F32545-510E-C345-BD59-32B17EA24165}"/>
              </a:ext>
            </a:extLst>
          </p:cNvPr>
          <p:cNvSpPr txBox="1"/>
          <p:nvPr/>
        </p:nvSpPr>
        <p:spPr>
          <a:xfrm>
            <a:off x="3210203" y="4460965"/>
            <a:ext cx="1618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4F81BD"/>
                </a:solidFill>
                <a:ea typeface="宋体" panose="02010600030101010101" pitchFamily="2" charset="-122"/>
              </a:rPr>
              <a:t>4 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→ </a:t>
            </a:r>
            <a:r>
              <a:rPr lang="en-US" altLang="zh-CN" b="1" dirty="0">
                <a:solidFill>
                  <a:srgbClr val="9BBB59">
                    <a:lumMod val="50000"/>
                  </a:srgbClr>
                </a:solidFill>
                <a:ea typeface="宋体" panose="02010600030101010101" pitchFamily="2" charset="-122"/>
              </a:rPr>
              <a:t>5  5  </a:t>
            </a:r>
            <a:r>
              <a:rPr lang="en-US" altLang="zh-CN" b="1" dirty="0">
                <a:solidFill>
                  <a:prstClr val="white">
                    <a:lumMod val="50000"/>
                  </a:prstClr>
                </a:solidFill>
                <a:ea typeface="宋体" panose="02010600030101010101" pitchFamily="2" charset="-122"/>
              </a:rPr>
              <a:t>7</a:t>
            </a:r>
            <a:r>
              <a:rPr lang="en-US" altLang="zh-CN" b="1" dirty="0">
                <a:solidFill>
                  <a:srgbClr val="9BBB59">
                    <a:lumMod val="50000"/>
                  </a:srgbClr>
                </a:solidFill>
                <a:ea typeface="宋体" panose="02010600030101010101" pitchFamily="2" charset="-122"/>
              </a:rPr>
              <a:t>  </a:t>
            </a:r>
            <a:r>
              <a:rPr lang="en-US" altLang="zh-CN" b="1" dirty="0">
                <a:solidFill>
                  <a:srgbClr val="C0504D"/>
                </a:solidFill>
                <a:ea typeface="宋体" panose="02010600030101010101" pitchFamily="2" charset="-122"/>
              </a:rPr>
              <a:t>6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 </a:t>
            </a:r>
            <a:r>
              <a:rPr lang="en-US" altLang="zh-CN" u="sng" dirty="0">
                <a:solidFill>
                  <a:prstClr val="black"/>
                </a:solidFill>
                <a:ea typeface="宋体" panose="02010600030101010101" pitchFamily="2" charset="-122"/>
              </a:rPr>
              <a:t>0</a:t>
            </a:r>
          </a:p>
          <a:p>
            <a:r>
              <a:rPr lang="en-US" altLang="zh-CN" b="1" dirty="0">
                <a:solidFill>
                  <a:srgbClr val="9BBB59">
                    <a:lumMod val="50000"/>
                  </a:srgbClr>
                </a:solidFill>
                <a:ea typeface="宋体" panose="02010600030101010101" pitchFamily="2" charset="-122"/>
              </a:rPr>
              <a:t>5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→ </a:t>
            </a:r>
            <a:r>
              <a:rPr lang="en-US" altLang="zh-CN" b="1" dirty="0">
                <a:solidFill>
                  <a:srgbClr val="C0504D"/>
                </a:solidFill>
                <a:ea typeface="宋体" panose="02010600030101010101" pitchFamily="2" charset="-122"/>
              </a:rPr>
              <a:t>6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 </a:t>
            </a:r>
            <a:r>
              <a:rPr lang="en-US" altLang="zh-CN" u="sng" dirty="0">
                <a:solidFill>
                  <a:prstClr val="black"/>
                </a:solidFill>
                <a:ea typeface="宋体" panose="02010600030101010101" pitchFamily="2" charset="-122"/>
              </a:rPr>
              <a:t>2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 </a:t>
            </a:r>
            <a:r>
              <a:rPr lang="en-US" altLang="zh-CN" b="1" dirty="0">
                <a:solidFill>
                  <a:srgbClr val="C0504D"/>
                </a:solidFill>
                <a:ea typeface="宋体" panose="02010600030101010101" pitchFamily="2" charset="-122"/>
              </a:rPr>
              <a:t>6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 </a:t>
            </a:r>
            <a:r>
              <a:rPr lang="en-US" altLang="zh-CN" u="sng" dirty="0">
                <a:solidFill>
                  <a:prstClr val="black"/>
                </a:solidFill>
                <a:ea typeface="宋体" panose="02010600030101010101" pitchFamily="2" charset="-122"/>
              </a:rPr>
              <a:t>3</a:t>
            </a:r>
          </a:p>
          <a:p>
            <a:r>
              <a:rPr lang="en-US" altLang="zh-CN" b="1" dirty="0">
                <a:solidFill>
                  <a:srgbClr val="C0504D"/>
                </a:solidFill>
                <a:ea typeface="宋体" panose="02010600030101010101" pitchFamily="2" charset="-122"/>
              </a:rPr>
              <a:t>6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→ </a:t>
            </a:r>
            <a:r>
              <a:rPr lang="en-US" altLang="zh-CN" u="sng" dirty="0">
                <a:solidFill>
                  <a:prstClr val="black"/>
                </a:solidFill>
                <a:ea typeface="宋体" panose="02010600030101010101" pitchFamily="2" charset="-122"/>
              </a:rPr>
              <a:t>0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 </a:t>
            </a:r>
            <a:r>
              <a:rPr lang="en-US" altLang="zh-CN" u="sng" dirty="0">
                <a:solidFill>
                  <a:prstClr val="black"/>
                </a:solidFill>
                <a:ea typeface="宋体" panose="02010600030101010101" pitchFamily="2" charset="-122"/>
              </a:rPr>
              <a:t>1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 </a:t>
            </a:r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62" name="TextBox 38">
            <a:extLst>
              <a:ext uri="{FF2B5EF4-FFF2-40B4-BE49-F238E27FC236}">
                <a16:creationId xmlns:a16="http://schemas.microsoft.com/office/drawing/2014/main" id="{8BD8D8F1-F4D9-AF4C-B44C-3127D2B06A24}"/>
              </a:ext>
            </a:extLst>
          </p:cNvPr>
          <p:cNvSpPr txBox="1"/>
          <p:nvPr/>
        </p:nvSpPr>
        <p:spPr>
          <a:xfrm>
            <a:off x="2823535" y="5469077"/>
            <a:ext cx="2517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(e) Compressed data in numerical form</a:t>
            </a:r>
            <a:endParaRPr lang="zh-CN" altLang="en-US" sz="2000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63" name="矩形 162">
            <a:extLst>
              <a:ext uri="{FF2B5EF4-FFF2-40B4-BE49-F238E27FC236}">
                <a16:creationId xmlns:a16="http://schemas.microsoft.com/office/drawing/2014/main" id="{9B258299-033B-EA43-AF5B-01BA37F92B69}"/>
              </a:ext>
            </a:extLst>
          </p:cNvPr>
          <p:cNvSpPr/>
          <p:nvPr/>
        </p:nvSpPr>
        <p:spPr>
          <a:xfrm>
            <a:off x="7921813" y="2987115"/>
            <a:ext cx="506430" cy="35719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4" name="矩形 163">
            <a:extLst>
              <a:ext uri="{FF2B5EF4-FFF2-40B4-BE49-F238E27FC236}">
                <a16:creationId xmlns:a16="http://schemas.microsoft.com/office/drawing/2014/main" id="{6400CA36-1CD4-C247-9786-D1EA6443DDE4}"/>
              </a:ext>
            </a:extLst>
          </p:cNvPr>
          <p:cNvSpPr/>
          <p:nvPr/>
        </p:nvSpPr>
        <p:spPr>
          <a:xfrm>
            <a:off x="8429859" y="2987115"/>
            <a:ext cx="500066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5" name="TextBox 9">
            <a:extLst>
              <a:ext uri="{FF2B5EF4-FFF2-40B4-BE49-F238E27FC236}">
                <a16:creationId xmlns:a16="http://schemas.microsoft.com/office/drawing/2014/main" id="{DA7EF63A-AAF5-B044-B1E0-3997F05DF36E}"/>
              </a:ext>
            </a:extLst>
          </p:cNvPr>
          <p:cNvSpPr txBox="1"/>
          <p:nvPr/>
        </p:nvSpPr>
        <p:spPr>
          <a:xfrm>
            <a:off x="2748931" y="2372733"/>
            <a:ext cx="114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</a:rPr>
              <a:t>Rules:</a:t>
            </a:r>
            <a:endParaRPr lang="zh-CN" altLang="en-US" sz="2000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66" name="TextBox 9">
            <a:extLst>
              <a:ext uri="{FF2B5EF4-FFF2-40B4-BE49-F238E27FC236}">
                <a16:creationId xmlns:a16="http://schemas.microsoft.com/office/drawing/2014/main" id="{E1701782-1473-464A-80FE-055589D30F61}"/>
              </a:ext>
            </a:extLst>
          </p:cNvPr>
          <p:cNvSpPr txBox="1"/>
          <p:nvPr/>
        </p:nvSpPr>
        <p:spPr>
          <a:xfrm>
            <a:off x="8196077" y="2513847"/>
            <a:ext cx="63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file1</a:t>
            </a:r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67" name="圆角矩形 166">
            <a:extLst>
              <a:ext uri="{FF2B5EF4-FFF2-40B4-BE49-F238E27FC236}">
                <a16:creationId xmlns:a16="http://schemas.microsoft.com/office/drawing/2014/main" id="{0D513E56-7C55-CB43-9796-F910C02C91FA}"/>
              </a:ext>
            </a:extLst>
          </p:cNvPr>
          <p:cNvSpPr/>
          <p:nvPr/>
        </p:nvSpPr>
        <p:spPr>
          <a:xfrm>
            <a:off x="6462843" y="2513847"/>
            <a:ext cx="848944" cy="1008112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8" name="圆角矩形 167">
            <a:extLst>
              <a:ext uri="{FF2B5EF4-FFF2-40B4-BE49-F238E27FC236}">
                <a16:creationId xmlns:a16="http://schemas.microsoft.com/office/drawing/2014/main" id="{6929E1EA-FDCB-8E45-B291-C7DA7C71E6F1}"/>
              </a:ext>
            </a:extLst>
          </p:cNvPr>
          <p:cNvSpPr/>
          <p:nvPr/>
        </p:nvSpPr>
        <p:spPr>
          <a:xfrm>
            <a:off x="7916133" y="2513847"/>
            <a:ext cx="1028907" cy="1008112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43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/>
      <p:bldP spid="139" grpId="0"/>
      <p:bldP spid="141" grpId="0"/>
      <p:bldP spid="142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7" grpId="0" animBg="1"/>
      <p:bldP spid="158" grpId="0"/>
      <p:bldP spid="159" grpId="0"/>
      <p:bldP spid="160" grpId="0" animBg="1"/>
      <p:bldP spid="161" grpId="0"/>
      <p:bldP spid="162" grpId="0"/>
      <p:bldP spid="163" grpId="0" animBg="1"/>
      <p:bldP spid="164" grpId="0" animBg="1"/>
      <p:bldP spid="165" grpId="0"/>
      <p:bldP spid="166" grpId="0"/>
      <p:bldP spid="167" grpId="0" animBg="1"/>
      <p:bldP spid="1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6C8AF-E5AD-6448-9E30-AEA36C843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1. Background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272631-D9D5-5C4A-81AA-795E72E19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Example: word count</a:t>
            </a:r>
            <a:endParaRPr kumimoji="1" lang="zh-CN" altLang="en-US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F645019-5276-3F4A-BCC4-610A16468885}"/>
              </a:ext>
            </a:extLst>
          </p:cNvPr>
          <p:cNvSpPr/>
          <p:nvPr/>
        </p:nvSpPr>
        <p:spPr>
          <a:xfrm>
            <a:off x="5906484" y="2350441"/>
            <a:ext cx="861402" cy="301248"/>
          </a:xfrm>
          <a:prstGeom prst="rect">
            <a:avLst/>
          </a:prstGeom>
          <a:solidFill>
            <a:srgbClr val="EDD8D7"/>
          </a:solidFill>
          <a:ln w="9525" cap="flat" cmpd="sng" algn="ctr">
            <a:noFill/>
            <a:prstDash val="lgDash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kumimoji="1"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&lt;</a:t>
            </a:r>
            <a:r>
              <a:rPr kumimoji="1" lang="en-US" altLang="zh-CN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w,i</a:t>
            </a:r>
            <a:r>
              <a:rPr kumimoji="1"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&gt;</a:t>
            </a:r>
            <a:endParaRPr kumimoji="1"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F3951CF-C909-9B4F-BB49-31004FBC551A}"/>
              </a:ext>
            </a:extLst>
          </p:cNvPr>
          <p:cNvSpPr/>
          <p:nvPr/>
        </p:nvSpPr>
        <p:spPr>
          <a:xfrm>
            <a:off x="6792356" y="2345317"/>
            <a:ext cx="1574797" cy="31214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zh-CN" dirty="0"/>
              <a:t>Word table</a:t>
            </a:r>
            <a:endParaRPr kumimoji="1" lang="zh-CN" altLang="en-US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97617A17-8062-C243-A179-5CE077EA9A5D}"/>
              </a:ext>
            </a:extLst>
          </p:cNvPr>
          <p:cNvGrpSpPr/>
          <p:nvPr/>
        </p:nvGrpSpPr>
        <p:grpSpPr>
          <a:xfrm>
            <a:off x="5920131" y="1869865"/>
            <a:ext cx="714380" cy="287340"/>
            <a:chOff x="5500694" y="498454"/>
            <a:chExt cx="1000132" cy="287340"/>
          </a:xfrm>
          <a:effectLst/>
        </p:grpSpPr>
        <p:cxnSp>
          <p:nvCxnSpPr>
            <p:cNvPr id="77" name="直接箭头连接符 74">
              <a:extLst>
                <a:ext uri="{FF2B5EF4-FFF2-40B4-BE49-F238E27FC236}">
                  <a16:creationId xmlns:a16="http://schemas.microsoft.com/office/drawing/2014/main" id="{19C2AB62-72E9-6A46-928F-D918823DC580}"/>
                </a:ext>
              </a:extLst>
            </p:cNvPr>
            <p:cNvCxnSpPr/>
            <p:nvPr/>
          </p:nvCxnSpPr>
          <p:spPr>
            <a:xfrm>
              <a:off x="5500694" y="498454"/>
              <a:ext cx="1000132" cy="1588"/>
            </a:xfrm>
            <a:prstGeom prst="straightConnector1">
              <a:avLst/>
            </a:prstGeom>
            <a:ln>
              <a:prstDash val="soli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直接箭头连接符 75">
              <a:extLst>
                <a:ext uri="{FF2B5EF4-FFF2-40B4-BE49-F238E27FC236}">
                  <a16:creationId xmlns:a16="http://schemas.microsoft.com/office/drawing/2014/main" id="{7A3EF289-A360-6447-AB3F-7EAB28206FE8}"/>
                </a:ext>
              </a:extLst>
            </p:cNvPr>
            <p:cNvCxnSpPr/>
            <p:nvPr/>
          </p:nvCxnSpPr>
          <p:spPr>
            <a:xfrm>
              <a:off x="5500694" y="784206"/>
              <a:ext cx="1000132" cy="158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9" name="TextBox 76">
            <a:extLst>
              <a:ext uri="{FF2B5EF4-FFF2-40B4-BE49-F238E27FC236}">
                <a16:creationId xmlns:a16="http://schemas.microsoft.com/office/drawing/2014/main" id="{DE96798B-948F-D04F-BDE5-83BD0C1D5A54}"/>
              </a:ext>
            </a:extLst>
          </p:cNvPr>
          <p:cNvSpPr txBox="1"/>
          <p:nvPr/>
        </p:nvSpPr>
        <p:spPr>
          <a:xfrm>
            <a:off x="6593094" y="1679846"/>
            <a:ext cx="275606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/>
              <a:t>CFG Relation</a:t>
            </a:r>
          </a:p>
          <a:p>
            <a:r>
              <a:rPr lang="en-US" altLang="zh-CN" dirty="0"/>
              <a:t>Information Propagation</a:t>
            </a:r>
            <a:endParaRPr lang="zh-CN" altLang="en-US" dirty="0"/>
          </a:p>
        </p:txBody>
      </p:sp>
      <p:sp>
        <p:nvSpPr>
          <p:cNvPr id="126" name="弧形 71">
            <a:extLst>
              <a:ext uri="{FF2B5EF4-FFF2-40B4-BE49-F238E27FC236}">
                <a16:creationId xmlns:a16="http://schemas.microsoft.com/office/drawing/2014/main" id="{CDAA3B4E-EE26-A14F-A213-EA24D2D95606}"/>
              </a:ext>
            </a:extLst>
          </p:cNvPr>
          <p:cNvSpPr/>
          <p:nvPr/>
        </p:nvSpPr>
        <p:spPr>
          <a:xfrm rot="684584">
            <a:off x="-1362977" y="3926200"/>
            <a:ext cx="9230435" cy="3768881"/>
          </a:xfrm>
          <a:prstGeom prst="arc">
            <a:avLst>
              <a:gd name="adj1" fmla="val 15670392"/>
              <a:gd name="adj2" fmla="val 20992042"/>
            </a:avLst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lgDash"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7" name="弧形 70">
            <a:extLst>
              <a:ext uri="{FF2B5EF4-FFF2-40B4-BE49-F238E27FC236}">
                <a16:creationId xmlns:a16="http://schemas.microsoft.com/office/drawing/2014/main" id="{BC8F90FA-1B6F-FC40-B885-0C259075A770}"/>
              </a:ext>
            </a:extLst>
          </p:cNvPr>
          <p:cNvSpPr/>
          <p:nvPr/>
        </p:nvSpPr>
        <p:spPr>
          <a:xfrm rot="10435480">
            <a:off x="1851512" y="2222592"/>
            <a:ext cx="10260761" cy="3944136"/>
          </a:xfrm>
          <a:prstGeom prst="arc">
            <a:avLst>
              <a:gd name="adj1" fmla="val 15887407"/>
              <a:gd name="adj2" fmla="val 21077793"/>
            </a:avLst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lgDash"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28" name="TextBox 69">
            <a:extLst>
              <a:ext uri="{FF2B5EF4-FFF2-40B4-BE49-F238E27FC236}">
                <a16:creationId xmlns:a16="http://schemas.microsoft.com/office/drawing/2014/main" id="{FE7DDEDB-D0E3-B841-A4A1-B37F2A60577B}"/>
              </a:ext>
            </a:extLst>
          </p:cNvPr>
          <p:cNvSpPr txBox="1"/>
          <p:nvPr/>
        </p:nvSpPr>
        <p:spPr>
          <a:xfrm>
            <a:off x="1408328" y="3424221"/>
            <a:ext cx="2026863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w1: 2</a:t>
            </a:r>
            <a:r>
              <a:rPr lang="en-US" altLang="zh-CN" sz="1600" b="1" dirty="0">
                <a:solidFill>
                  <a:prstClr val="black"/>
                </a:solidFill>
                <a:ea typeface="宋体" panose="02010600030101010101" pitchFamily="2" charset="-122"/>
              </a:rPr>
              <a:t>×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2 + 1 +1 = 6</a:t>
            </a:r>
          </a:p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w2: 2</a:t>
            </a:r>
            <a:r>
              <a:rPr lang="en-US" altLang="zh-CN" sz="1600" b="1" dirty="0">
                <a:solidFill>
                  <a:prstClr val="black"/>
                </a:solidFill>
                <a:ea typeface="宋体" panose="02010600030101010101" pitchFamily="2" charset="-122"/>
              </a:rPr>
              <a:t>×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2 + 1 = 5</a:t>
            </a:r>
          </a:p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w3: 1</a:t>
            </a:r>
            <a:r>
              <a:rPr lang="en-US" altLang="zh-CN" sz="1600" b="1" dirty="0">
                <a:solidFill>
                  <a:prstClr val="black"/>
                </a:solidFill>
                <a:ea typeface="宋体" panose="02010600030101010101" pitchFamily="2" charset="-122"/>
              </a:rPr>
              <a:t>×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2 = 2</a:t>
            </a:r>
          </a:p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w4: 1</a:t>
            </a:r>
            <a:r>
              <a:rPr lang="en-US" altLang="zh-CN" sz="1600" b="1" dirty="0">
                <a:solidFill>
                  <a:prstClr val="black"/>
                </a:solidFill>
                <a:ea typeface="宋体" panose="02010600030101010101" pitchFamily="2" charset="-122"/>
              </a:rPr>
              <a:t>×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2 = 2</a:t>
            </a:r>
          </a:p>
          <a:p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4EB7E98E-24C5-2240-BA72-16367CCDA257}"/>
              </a:ext>
            </a:extLst>
          </p:cNvPr>
          <p:cNvSpPr/>
          <p:nvPr/>
        </p:nvSpPr>
        <p:spPr>
          <a:xfrm>
            <a:off x="7089689" y="5535985"/>
            <a:ext cx="1763911" cy="50006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9525" cap="flat" cmpd="sng" algn="ctr">
            <a:noFill/>
            <a:prstDash val="lgDash"/>
          </a:ln>
          <a:effectLst/>
        </p:spPr>
        <p:txBody>
          <a:bodyPr rtlCol="0" anchor="ctr"/>
          <a:lstStyle/>
          <a:p>
            <a:r>
              <a:rPr kumimoji="1"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&lt;w1,1&gt;, &lt;w2,1&gt;</a:t>
            </a:r>
            <a:endParaRPr kumimoji="1"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74F8A76F-0F2C-EE48-B0BC-67192FD10D91}"/>
              </a:ext>
            </a:extLst>
          </p:cNvPr>
          <p:cNvSpPr/>
          <p:nvPr/>
        </p:nvSpPr>
        <p:spPr>
          <a:xfrm>
            <a:off x="204285" y="4610399"/>
            <a:ext cx="1718736" cy="576064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9525" cap="flat" cmpd="sng" algn="ctr">
            <a:noFill/>
            <a:prstDash val="lgDash"/>
          </a:ln>
          <a:effectLst/>
        </p:spPr>
        <p:txBody>
          <a:bodyPr rtlCol="0" anchor="ctr"/>
          <a:lstStyle/>
          <a:p>
            <a:pPr>
              <a:defRPr/>
            </a:pPr>
            <a:r>
              <a:rPr kumimoji="1"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&lt;w1,2&gt;, &lt;w2,2&gt;</a:t>
            </a:r>
          </a:p>
          <a:p>
            <a:pPr>
              <a:defRPr/>
            </a:pPr>
            <a:r>
              <a:rPr kumimoji="1"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&lt;w3,1&gt;, &lt;w4,1&gt;</a:t>
            </a:r>
            <a:endParaRPr kumimoji="1"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131" name="直线箭头连接符 64">
            <a:extLst>
              <a:ext uri="{FF2B5EF4-FFF2-40B4-BE49-F238E27FC236}">
                <a16:creationId xmlns:a16="http://schemas.microsoft.com/office/drawing/2014/main" id="{9F9BA9A0-8BA3-D94B-9E2F-0EFAA8156466}"/>
              </a:ext>
            </a:extLst>
          </p:cNvPr>
          <p:cNvCxnSpPr>
            <a:cxnSpLocks/>
            <a:endCxn id="135" idx="2"/>
          </p:cNvCxnSpPr>
          <p:nvPr/>
        </p:nvCxnSpPr>
        <p:spPr>
          <a:xfrm flipV="1">
            <a:off x="3587590" y="3601415"/>
            <a:ext cx="1610991" cy="93810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132" name="直线箭头连接符 84">
            <a:extLst>
              <a:ext uri="{FF2B5EF4-FFF2-40B4-BE49-F238E27FC236}">
                <a16:creationId xmlns:a16="http://schemas.microsoft.com/office/drawing/2014/main" id="{4262ADA0-F666-5D4D-B0F1-5A7D6F35A9B0}"/>
              </a:ext>
            </a:extLst>
          </p:cNvPr>
          <p:cNvCxnSpPr>
            <a:cxnSpLocks/>
            <a:stCxn id="142" idx="2"/>
          </p:cNvCxnSpPr>
          <p:nvPr/>
        </p:nvCxnSpPr>
        <p:spPr>
          <a:xfrm>
            <a:off x="3407359" y="5114455"/>
            <a:ext cx="2155706" cy="352301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133" name="直线箭头连接符 87">
            <a:extLst>
              <a:ext uri="{FF2B5EF4-FFF2-40B4-BE49-F238E27FC236}">
                <a16:creationId xmlns:a16="http://schemas.microsoft.com/office/drawing/2014/main" id="{F5D57DD7-4B78-FE4B-A539-84D826ECE97C}"/>
              </a:ext>
            </a:extLst>
          </p:cNvPr>
          <p:cNvCxnSpPr>
            <a:cxnSpLocks/>
            <a:stCxn id="135" idx="2"/>
          </p:cNvCxnSpPr>
          <p:nvPr/>
        </p:nvCxnSpPr>
        <p:spPr>
          <a:xfrm>
            <a:off x="5198581" y="3601415"/>
            <a:ext cx="625080" cy="187365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/>
        </p:spPr>
      </p:cxn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B576858D-72B4-864E-80DD-9F41CB130F6A}"/>
              </a:ext>
            </a:extLst>
          </p:cNvPr>
          <p:cNvGrpSpPr/>
          <p:nvPr/>
        </p:nvGrpSpPr>
        <p:grpSpPr>
          <a:xfrm>
            <a:off x="3563702" y="3101349"/>
            <a:ext cx="3269758" cy="500066"/>
            <a:chOff x="6704361" y="4267200"/>
            <a:chExt cx="3269758" cy="500066"/>
          </a:xfrm>
          <a:effectLst/>
        </p:grpSpPr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8EF71238-4F73-EB4F-AC07-FFE0FEF77EED}"/>
                </a:ext>
              </a:extLst>
            </p:cNvPr>
            <p:cNvSpPr/>
            <p:nvPr/>
          </p:nvSpPr>
          <p:spPr>
            <a:xfrm>
              <a:off x="6704361" y="4267200"/>
              <a:ext cx="3269758" cy="500066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AAF44022-7064-0E4A-AC81-B59AF59DF487}"/>
                </a:ext>
              </a:extLst>
            </p:cNvPr>
            <p:cNvSpPr/>
            <p:nvPr/>
          </p:nvSpPr>
          <p:spPr>
            <a:xfrm>
              <a:off x="6772628" y="4338638"/>
              <a:ext cx="646596" cy="357190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R0: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7" name="矩形 136">
              <a:extLst>
                <a:ext uri="{FF2B5EF4-FFF2-40B4-BE49-F238E27FC236}">
                  <a16:creationId xmlns:a16="http://schemas.microsoft.com/office/drawing/2014/main" id="{4E7A6231-C110-1045-B6F6-595524ADE653}"/>
                </a:ext>
              </a:extLst>
            </p:cNvPr>
            <p:cNvSpPr/>
            <p:nvPr/>
          </p:nvSpPr>
          <p:spPr>
            <a:xfrm>
              <a:off x="7372332" y="4338638"/>
              <a:ext cx="428628" cy="357190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R1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F284302F-F6FC-0C4D-9FC9-48421968EA59}"/>
                </a:ext>
              </a:extLst>
            </p:cNvPr>
            <p:cNvSpPr/>
            <p:nvPr/>
          </p:nvSpPr>
          <p:spPr>
            <a:xfrm>
              <a:off x="7800960" y="4338638"/>
              <a:ext cx="428628" cy="357190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R1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9" name="矩形 138">
              <a:extLst>
                <a:ext uri="{FF2B5EF4-FFF2-40B4-BE49-F238E27FC236}">
                  <a16:creationId xmlns:a16="http://schemas.microsoft.com/office/drawing/2014/main" id="{CE32981A-DEFA-FE4B-9C52-23D136DE2A7A}"/>
                </a:ext>
              </a:extLst>
            </p:cNvPr>
            <p:cNvSpPr/>
            <p:nvPr/>
          </p:nvSpPr>
          <p:spPr>
            <a:xfrm>
              <a:off x="8856473" y="4338638"/>
              <a:ext cx="522711" cy="357190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R2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60790DF5-5B38-AC44-8C3D-78CC973DBD38}"/>
                </a:ext>
              </a:extLst>
            </p:cNvPr>
            <p:cNvSpPr/>
            <p:nvPr/>
          </p:nvSpPr>
          <p:spPr>
            <a:xfrm>
              <a:off x="9358538" y="4338638"/>
              <a:ext cx="497215" cy="3571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w1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690A3502-7EE7-8F42-878B-4168707392B0}"/>
              </a:ext>
            </a:extLst>
          </p:cNvPr>
          <p:cNvGrpSpPr/>
          <p:nvPr/>
        </p:nvGrpSpPr>
        <p:grpSpPr>
          <a:xfrm>
            <a:off x="2148679" y="4614389"/>
            <a:ext cx="2517359" cy="500066"/>
            <a:chOff x="5981735" y="4981580"/>
            <a:chExt cx="2517359" cy="500066"/>
          </a:xfrm>
          <a:effectLst/>
        </p:grpSpPr>
        <p:sp>
          <p:nvSpPr>
            <p:cNvPr id="142" name="矩形 141">
              <a:extLst>
                <a:ext uri="{FF2B5EF4-FFF2-40B4-BE49-F238E27FC236}">
                  <a16:creationId xmlns:a16="http://schemas.microsoft.com/office/drawing/2014/main" id="{DA9BF44B-157E-244E-8848-3AF222EA2075}"/>
                </a:ext>
              </a:extLst>
            </p:cNvPr>
            <p:cNvSpPr/>
            <p:nvPr/>
          </p:nvSpPr>
          <p:spPr>
            <a:xfrm>
              <a:off x="5981735" y="4981580"/>
              <a:ext cx="2517359" cy="500066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3" name="矩形 142">
              <a:extLst>
                <a:ext uri="{FF2B5EF4-FFF2-40B4-BE49-F238E27FC236}">
                  <a16:creationId xmlns:a16="http://schemas.microsoft.com/office/drawing/2014/main" id="{0811CD94-DB20-A54C-9B38-7B4B8515123F}"/>
                </a:ext>
              </a:extLst>
            </p:cNvPr>
            <p:cNvSpPr/>
            <p:nvPr/>
          </p:nvSpPr>
          <p:spPr>
            <a:xfrm>
              <a:off x="6025710" y="5053018"/>
              <a:ext cx="619419" cy="357190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R1: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4" name="矩形 143">
              <a:extLst>
                <a:ext uri="{FF2B5EF4-FFF2-40B4-BE49-F238E27FC236}">
                  <a16:creationId xmlns:a16="http://schemas.microsoft.com/office/drawing/2014/main" id="{C40C7CF2-1151-3A4B-8E5D-8601713A9925}"/>
                </a:ext>
              </a:extLst>
            </p:cNvPr>
            <p:cNvSpPr/>
            <p:nvPr/>
          </p:nvSpPr>
          <p:spPr>
            <a:xfrm>
              <a:off x="6586514" y="5053018"/>
              <a:ext cx="428628" cy="357190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R2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5" name="矩形 144">
              <a:extLst>
                <a:ext uri="{FF2B5EF4-FFF2-40B4-BE49-F238E27FC236}">
                  <a16:creationId xmlns:a16="http://schemas.microsoft.com/office/drawing/2014/main" id="{BB14FA13-6985-3548-8E5D-511FA8849893}"/>
                </a:ext>
              </a:extLst>
            </p:cNvPr>
            <p:cNvSpPr/>
            <p:nvPr/>
          </p:nvSpPr>
          <p:spPr>
            <a:xfrm>
              <a:off x="7015142" y="5053018"/>
              <a:ext cx="497216" cy="3571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w3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EA4C2050-CA38-4847-9EB6-ED2AE82682CB}"/>
                </a:ext>
              </a:extLst>
            </p:cNvPr>
            <p:cNvSpPr/>
            <p:nvPr/>
          </p:nvSpPr>
          <p:spPr>
            <a:xfrm>
              <a:off x="7483194" y="5053018"/>
              <a:ext cx="457792" cy="357190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R2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7" name="矩形 146">
              <a:extLst>
                <a:ext uri="{FF2B5EF4-FFF2-40B4-BE49-F238E27FC236}">
                  <a16:creationId xmlns:a16="http://schemas.microsoft.com/office/drawing/2014/main" id="{CAFA6ED9-A202-8240-8A41-5FD742EEDC65}"/>
                </a:ext>
              </a:extLst>
            </p:cNvPr>
            <p:cNvSpPr/>
            <p:nvPr/>
          </p:nvSpPr>
          <p:spPr>
            <a:xfrm>
              <a:off x="7922083" y="5053018"/>
              <a:ext cx="497215" cy="3571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w4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C8672BF1-7569-F54A-BA47-BDF2950FD4B6}"/>
              </a:ext>
            </a:extLst>
          </p:cNvPr>
          <p:cNvGrpSpPr/>
          <p:nvPr/>
        </p:nvGrpSpPr>
        <p:grpSpPr>
          <a:xfrm>
            <a:off x="5130463" y="5546503"/>
            <a:ext cx="1733417" cy="500066"/>
            <a:chOff x="7927687" y="5695960"/>
            <a:chExt cx="1733417" cy="500066"/>
          </a:xfrm>
          <a:effectLst/>
        </p:grpSpPr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4C90017E-F86F-AF45-8B6B-E3BA90F643C9}"/>
                </a:ext>
              </a:extLst>
            </p:cNvPr>
            <p:cNvSpPr/>
            <p:nvPr/>
          </p:nvSpPr>
          <p:spPr>
            <a:xfrm>
              <a:off x="7927687" y="5695960"/>
              <a:ext cx="1733417" cy="500066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0" name="矩形 149">
              <a:extLst>
                <a:ext uri="{FF2B5EF4-FFF2-40B4-BE49-F238E27FC236}">
                  <a16:creationId xmlns:a16="http://schemas.microsoft.com/office/drawing/2014/main" id="{D4C4E90C-4B09-9941-8872-C32B8153D256}"/>
                </a:ext>
              </a:extLst>
            </p:cNvPr>
            <p:cNvSpPr/>
            <p:nvPr/>
          </p:nvSpPr>
          <p:spPr>
            <a:xfrm>
              <a:off x="7995805" y="5767398"/>
              <a:ext cx="590973" cy="357190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R2: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1" name="矩形 150">
              <a:extLst>
                <a:ext uri="{FF2B5EF4-FFF2-40B4-BE49-F238E27FC236}">
                  <a16:creationId xmlns:a16="http://schemas.microsoft.com/office/drawing/2014/main" id="{20C6B980-4207-4049-9BCE-72D2107ECDF4}"/>
                </a:ext>
              </a:extLst>
            </p:cNvPr>
            <p:cNvSpPr/>
            <p:nvPr/>
          </p:nvSpPr>
          <p:spPr>
            <a:xfrm>
              <a:off x="8586777" y="5766024"/>
              <a:ext cx="497215" cy="3571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w1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F2C9FA50-7DEB-9440-A2AA-757524A89366}"/>
                </a:ext>
              </a:extLst>
            </p:cNvPr>
            <p:cNvSpPr/>
            <p:nvPr/>
          </p:nvSpPr>
          <p:spPr>
            <a:xfrm>
              <a:off x="9083992" y="5766024"/>
              <a:ext cx="486383" cy="35719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w2</a:t>
              </a:r>
              <a:endParaRPr lang="zh-CN" altLang="en-US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53" name="TextBox 67">
            <a:extLst>
              <a:ext uri="{FF2B5EF4-FFF2-40B4-BE49-F238E27FC236}">
                <a16:creationId xmlns:a16="http://schemas.microsoft.com/office/drawing/2014/main" id="{63A5A184-1EF6-6442-A208-8FDE685C3727}"/>
              </a:ext>
            </a:extLst>
          </p:cNvPr>
          <p:cNvSpPr txBox="1"/>
          <p:nvPr/>
        </p:nvSpPr>
        <p:spPr>
          <a:xfrm>
            <a:off x="914909" y="5149295"/>
            <a:ext cx="1656088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w1: 1</a:t>
            </a:r>
            <a:r>
              <a:rPr lang="en-US" altLang="zh-CN" sz="1600" b="1" dirty="0">
                <a:solidFill>
                  <a:prstClr val="black"/>
                </a:solidFill>
                <a:ea typeface="宋体" panose="02010600030101010101" pitchFamily="2" charset="-122"/>
              </a:rPr>
              <a:t>×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2 = 2</a:t>
            </a:r>
          </a:p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w2: 1</a:t>
            </a:r>
            <a:r>
              <a:rPr lang="en-US" altLang="zh-CN" sz="1600" b="1" dirty="0">
                <a:solidFill>
                  <a:prstClr val="black"/>
                </a:solidFill>
                <a:ea typeface="宋体" panose="02010600030101010101" pitchFamily="2" charset="-122"/>
              </a:rPr>
              <a:t>×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2 = 2</a:t>
            </a:r>
          </a:p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w3: 1</a:t>
            </a:r>
          </a:p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w4: 1</a:t>
            </a:r>
          </a:p>
          <a:p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83AC3DA7-835B-734D-9355-E65F4C50414E}"/>
              </a:ext>
            </a:extLst>
          </p:cNvPr>
          <p:cNvSpPr/>
          <p:nvPr/>
        </p:nvSpPr>
        <p:spPr>
          <a:xfrm>
            <a:off x="194830" y="3098226"/>
            <a:ext cx="3261736" cy="36316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9525" cap="flat" cmpd="sng" algn="ctr">
            <a:noFill/>
            <a:prstDash val="lgDash"/>
          </a:ln>
          <a:effectLst/>
        </p:spPr>
        <p:txBody>
          <a:bodyPr rtlCol="0" anchor="ctr"/>
          <a:lstStyle/>
          <a:p>
            <a:pPr>
              <a:defRPr/>
            </a:pPr>
            <a:r>
              <a:rPr kumimoji="1"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&lt;w1,6&gt;, &lt;w2,5&gt;, &lt;w3,2&gt;, &lt;w4,2&gt;</a:t>
            </a:r>
            <a:endParaRPr kumimoji="1"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5" name="弧形 72">
            <a:extLst>
              <a:ext uri="{FF2B5EF4-FFF2-40B4-BE49-F238E27FC236}">
                <a16:creationId xmlns:a16="http://schemas.microsoft.com/office/drawing/2014/main" id="{AC2FB48B-2A63-154C-A8E2-63D7B71292FB}"/>
              </a:ext>
            </a:extLst>
          </p:cNvPr>
          <p:cNvSpPr/>
          <p:nvPr/>
        </p:nvSpPr>
        <p:spPr>
          <a:xfrm rot="15825958">
            <a:off x="-61856" y="3796442"/>
            <a:ext cx="2032322" cy="1327176"/>
          </a:xfrm>
          <a:prstGeom prst="arc">
            <a:avLst>
              <a:gd name="adj1" fmla="val 15623184"/>
              <a:gd name="adj2" fmla="val 20635254"/>
            </a:avLst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lgDash"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2D2C6C9E-B1F5-A04C-A85F-664BC744B6E5}"/>
              </a:ext>
            </a:extLst>
          </p:cNvPr>
          <p:cNvSpPr/>
          <p:nvPr/>
        </p:nvSpPr>
        <p:spPr>
          <a:xfrm>
            <a:off x="5091645" y="3164476"/>
            <a:ext cx="646815" cy="35719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SPT1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B8A119A8-82E9-984D-96B7-006B15067BDA}"/>
              </a:ext>
            </a:extLst>
          </p:cNvPr>
          <p:cNvSpPr txBox="1"/>
          <p:nvPr/>
        </p:nvSpPr>
        <p:spPr>
          <a:xfrm>
            <a:off x="7590133" y="5186463"/>
            <a:ext cx="107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ea typeface="宋体" panose="02010600030101010101" pitchFamily="2" charset="-122"/>
              </a:rPr>
              <a:t>Step 1</a:t>
            </a:r>
            <a:endParaRPr lang="zh-CN" altLang="en-US" b="1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E29ACFD6-1D70-4D4A-984D-83041FDC42EB}"/>
              </a:ext>
            </a:extLst>
          </p:cNvPr>
          <p:cNvSpPr txBox="1"/>
          <p:nvPr/>
        </p:nvSpPr>
        <p:spPr>
          <a:xfrm>
            <a:off x="115266" y="5149295"/>
            <a:ext cx="107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ea typeface="宋体" panose="02010600030101010101" pitchFamily="2" charset="-122"/>
              </a:rPr>
              <a:t>Step 2</a:t>
            </a:r>
            <a:endParaRPr lang="zh-CN" altLang="en-US" b="1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4EE2AB69-D43B-0549-82B5-27C83D485208}"/>
              </a:ext>
            </a:extLst>
          </p:cNvPr>
          <p:cNvSpPr txBox="1"/>
          <p:nvPr/>
        </p:nvSpPr>
        <p:spPr>
          <a:xfrm>
            <a:off x="632672" y="3458271"/>
            <a:ext cx="107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ea typeface="宋体" panose="02010600030101010101" pitchFamily="2" charset="-122"/>
              </a:rPr>
              <a:t>Step 3</a:t>
            </a:r>
            <a:endParaRPr lang="zh-CN" altLang="en-US" b="1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66" name="灯片编号占位符 165">
            <a:extLst>
              <a:ext uri="{FF2B5EF4-FFF2-40B4-BE49-F238E27FC236}">
                <a16:creationId xmlns:a16="http://schemas.microsoft.com/office/drawing/2014/main" id="{B5063C2F-B2DB-574F-A1E9-4CDDEC77D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4</a:t>
            </a:fld>
            <a:r>
              <a:rPr kumimoji="1" lang="en-US" altLang="zh-CN"/>
              <a:t>/17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571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  <p:bldP spid="128" grpId="0"/>
      <p:bldP spid="129" grpId="0" animBg="1"/>
      <p:bldP spid="130" grpId="0" animBg="1"/>
      <p:bldP spid="153" grpId="0"/>
      <p:bldP spid="154" grpId="0" animBg="1"/>
      <p:bldP spid="155" grpId="0" animBg="1"/>
      <p:bldP spid="161" grpId="0"/>
      <p:bldP spid="162" grpId="0"/>
      <p:bldP spid="1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2DED41-BD8A-3246-AA7C-576A7AEBE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2. Motivation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F7E5B-8735-4E45-BA94-62E83B29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127" y="4027589"/>
            <a:ext cx="2931671" cy="2830413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search</a:t>
            </a:r>
          </a:p>
          <a:p>
            <a:r>
              <a:rPr kumimoji="1" lang="en-US" altLang="zh-CN" dirty="0"/>
              <a:t>extract</a:t>
            </a:r>
          </a:p>
          <a:p>
            <a:r>
              <a:rPr kumimoji="1" lang="en-US" altLang="zh-CN" dirty="0"/>
              <a:t>count</a:t>
            </a:r>
          </a:p>
          <a:p>
            <a:r>
              <a:rPr kumimoji="1" lang="en-US" altLang="zh-CN" dirty="0"/>
              <a:t>insert</a:t>
            </a:r>
          </a:p>
          <a:p>
            <a:r>
              <a:rPr kumimoji="1" lang="en-US" altLang="zh-CN" dirty="0"/>
              <a:t>append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3E9038-1B44-EF4E-85DE-4F263B102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53" y="1709692"/>
            <a:ext cx="3160273" cy="20640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2B3FBD1-B5AA-2347-84DE-FFC378406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56" y="4438347"/>
            <a:ext cx="2996119" cy="17358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6397E4-183C-A945-B606-DC81A0A18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267" y="1690691"/>
            <a:ext cx="3232826" cy="190924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65B29F9-8D71-1244-B176-32A1A2732E78}"/>
              </a:ext>
            </a:extLst>
          </p:cNvPr>
          <p:cNvSpPr txBox="1"/>
          <p:nvPr/>
        </p:nvSpPr>
        <p:spPr>
          <a:xfrm>
            <a:off x="7864406" y="3190885"/>
            <a:ext cx="1498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Legal files</a:t>
            </a:r>
            <a:endParaRPr kumimoji="1" lang="zh-CN" altLang="en-US" sz="2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2CD2C06-FAA9-5742-ADD2-01AE64AEB7C1}"/>
              </a:ext>
            </a:extLst>
          </p:cNvPr>
          <p:cNvSpPr txBox="1"/>
          <p:nvPr/>
        </p:nvSpPr>
        <p:spPr>
          <a:xfrm>
            <a:off x="2937752" y="3190885"/>
            <a:ext cx="1498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News</a:t>
            </a:r>
            <a:endParaRPr kumimoji="1" lang="zh-CN" altLang="en-US" sz="20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E511645-B8BB-EC4E-B6D5-1781A339BA0B}"/>
              </a:ext>
            </a:extLst>
          </p:cNvPr>
          <p:cNvSpPr txBox="1"/>
          <p:nvPr/>
        </p:nvSpPr>
        <p:spPr>
          <a:xfrm>
            <a:off x="2780894" y="6224145"/>
            <a:ext cx="1498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Logs</a:t>
            </a:r>
            <a:endParaRPr kumimoji="1" lang="zh-CN" altLang="en-US" sz="2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272E6E7-2891-274B-B733-290FA823DBD5}"/>
              </a:ext>
            </a:extLst>
          </p:cNvPr>
          <p:cNvSpPr txBox="1"/>
          <p:nvPr/>
        </p:nvSpPr>
        <p:spPr>
          <a:xfrm>
            <a:off x="4278956" y="4714151"/>
            <a:ext cx="2003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Random Access</a:t>
            </a:r>
            <a:endParaRPr kumimoji="1" lang="zh-CN" altLang="en-US" sz="3200" dirty="0"/>
          </a:p>
        </p:txBody>
      </p:sp>
      <p:sp>
        <p:nvSpPr>
          <p:cNvPr id="12" name="左大括号 11">
            <a:extLst>
              <a:ext uri="{FF2B5EF4-FFF2-40B4-BE49-F238E27FC236}">
                <a16:creationId xmlns:a16="http://schemas.microsoft.com/office/drawing/2014/main" id="{8B715098-339E-DF4E-8548-C3C5968F76B4}"/>
              </a:ext>
            </a:extLst>
          </p:cNvPr>
          <p:cNvSpPr/>
          <p:nvPr/>
        </p:nvSpPr>
        <p:spPr>
          <a:xfrm>
            <a:off x="5804452" y="4174435"/>
            <a:ext cx="267228" cy="218191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F20554D1-F1BA-4247-938F-6A1817D6A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5</a:t>
            </a:fld>
            <a:r>
              <a:rPr kumimoji="1" lang="en-US" altLang="zh-CN"/>
              <a:t>/17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501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2DAD2F-3FCA-6E41-A591-2E3B23636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586" y="3008194"/>
            <a:ext cx="3832343" cy="286999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826453C-8429-9F45-AEBB-A6F428C4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3. Operations to Support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5C1B9-DA68-EC4F-AABF-067DA67A7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37" y="1555996"/>
            <a:ext cx="7886700" cy="4351338"/>
          </a:xfrm>
        </p:spPr>
        <p:txBody>
          <a:bodyPr>
            <a:normAutofit/>
          </a:bodyPr>
          <a:lstStyle/>
          <a:p>
            <a:r>
              <a:rPr lang="en" altLang="zh-CN" dirty="0"/>
              <a:t>Random Access</a:t>
            </a:r>
          </a:p>
          <a:p>
            <a:pPr lvl="1"/>
            <a:r>
              <a:rPr lang="en" altLang="zh-CN" sz="2800" b="1" dirty="0"/>
              <a:t>extract(</a:t>
            </a:r>
            <a:r>
              <a:rPr lang="en" altLang="zh-CN" sz="2800" b="1" dirty="0" err="1"/>
              <a:t>file,offset,length</a:t>
            </a:r>
            <a:r>
              <a:rPr lang="en" altLang="zh-CN" sz="2800" b="1" dirty="0"/>
              <a:t>)</a:t>
            </a:r>
            <a:endParaRPr lang="en" altLang="zh-CN" sz="2800" dirty="0"/>
          </a:p>
          <a:p>
            <a:pPr lvl="1"/>
            <a:r>
              <a:rPr lang="en" altLang="zh-CN" sz="2800" b="1" dirty="0"/>
              <a:t>search(</a:t>
            </a:r>
            <a:r>
              <a:rPr lang="en" altLang="zh-CN" sz="2800" b="1" dirty="0" err="1"/>
              <a:t>file,word</a:t>
            </a:r>
            <a:r>
              <a:rPr lang="en" altLang="zh-CN" sz="2800" b="1" dirty="0"/>
              <a:t>)</a:t>
            </a:r>
            <a:endParaRPr lang="en" altLang="zh-CN" sz="2800" dirty="0"/>
          </a:p>
          <a:p>
            <a:pPr lvl="1"/>
            <a:r>
              <a:rPr lang="en" altLang="zh-CN" sz="2800" b="1" dirty="0"/>
              <a:t>count(</a:t>
            </a:r>
            <a:r>
              <a:rPr lang="en" altLang="zh-CN" sz="2800" b="1" dirty="0" err="1"/>
              <a:t>file,word</a:t>
            </a:r>
            <a:r>
              <a:rPr lang="en" altLang="zh-CN" sz="2800" b="1" dirty="0"/>
              <a:t>)</a:t>
            </a:r>
            <a:r>
              <a:rPr lang="en" altLang="zh-CN" sz="2800" dirty="0"/>
              <a:t> </a:t>
            </a:r>
          </a:p>
        </p:txBody>
      </p:sp>
      <p:sp>
        <p:nvSpPr>
          <p:cNvPr id="5" name="终止符 4">
            <a:extLst>
              <a:ext uri="{FF2B5EF4-FFF2-40B4-BE49-F238E27FC236}">
                <a16:creationId xmlns:a16="http://schemas.microsoft.com/office/drawing/2014/main" id="{7BC8BDF6-F191-3049-A668-6E0D4F7C48C2}"/>
              </a:ext>
            </a:extLst>
          </p:cNvPr>
          <p:cNvSpPr/>
          <p:nvPr/>
        </p:nvSpPr>
        <p:spPr>
          <a:xfrm>
            <a:off x="418327" y="5646116"/>
            <a:ext cx="2090410" cy="744063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sz="2800" dirty="0"/>
              <a:t>Locality 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6819AA90-6698-DE4A-95B1-17D7DD38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6</a:t>
            </a:fld>
            <a:r>
              <a:rPr kumimoji="1" lang="en-US" altLang="zh-CN" dirty="0"/>
              <a:t>/17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F118BF-220D-9843-ACF0-491767EFA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06" y="3312807"/>
            <a:ext cx="2378477" cy="2378477"/>
          </a:xfrm>
          <a:prstGeom prst="rect">
            <a:avLst/>
          </a:prstGeom>
        </p:spPr>
      </p:pic>
      <p:sp>
        <p:nvSpPr>
          <p:cNvPr id="11" name="终止符 10">
            <a:extLst>
              <a:ext uri="{FF2B5EF4-FFF2-40B4-BE49-F238E27FC236}">
                <a16:creationId xmlns:a16="http://schemas.microsoft.com/office/drawing/2014/main" id="{56BC7A2B-BBC9-6D40-B103-8BB3D7BEF668}"/>
              </a:ext>
            </a:extLst>
          </p:cNvPr>
          <p:cNvSpPr/>
          <p:nvPr/>
        </p:nvSpPr>
        <p:spPr>
          <a:xfrm>
            <a:off x="3024501" y="5646116"/>
            <a:ext cx="2520515" cy="744063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sz="2800" dirty="0"/>
              <a:t>Compatibility 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8244295-948A-7E48-B6A2-51B69B302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353" y="3722923"/>
            <a:ext cx="1932096" cy="1932096"/>
          </a:xfrm>
          <a:prstGeom prst="rect">
            <a:avLst/>
          </a:prstGeom>
        </p:spPr>
      </p:pic>
      <p:sp>
        <p:nvSpPr>
          <p:cNvPr id="13" name="终止符 12">
            <a:extLst>
              <a:ext uri="{FF2B5EF4-FFF2-40B4-BE49-F238E27FC236}">
                <a16:creationId xmlns:a16="http://schemas.microsoft.com/office/drawing/2014/main" id="{F1567B17-5CC7-E147-B5C0-D9A947DD2001}"/>
              </a:ext>
            </a:extLst>
          </p:cNvPr>
          <p:cNvSpPr/>
          <p:nvPr/>
        </p:nvSpPr>
        <p:spPr>
          <a:xfrm>
            <a:off x="5922325" y="5609848"/>
            <a:ext cx="2520515" cy="744063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sz="2400" dirty="0"/>
              <a:t>User Transparency</a:t>
            </a: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BE3DC116-4B08-5940-9F6E-B569363D5A1D}"/>
              </a:ext>
            </a:extLst>
          </p:cNvPr>
          <p:cNvSpPr txBox="1">
            <a:spLocks/>
          </p:cNvSpPr>
          <p:nvPr/>
        </p:nvSpPr>
        <p:spPr>
          <a:xfrm>
            <a:off x="4461726" y="1993292"/>
            <a:ext cx="56885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" altLang="zh-CN" sz="2800" b="1" dirty="0"/>
              <a:t>insert(</a:t>
            </a:r>
            <a:r>
              <a:rPr lang="en" altLang="zh-CN" sz="2800" b="1" dirty="0" err="1"/>
              <a:t>file,offset,string</a:t>
            </a:r>
            <a:r>
              <a:rPr lang="en" altLang="zh-CN" sz="2800" b="1" dirty="0"/>
              <a:t>)</a:t>
            </a:r>
          </a:p>
          <a:p>
            <a:pPr lvl="1"/>
            <a:r>
              <a:rPr lang="en" altLang="zh-CN" sz="2800" b="1" dirty="0"/>
              <a:t>append(</a:t>
            </a:r>
            <a:r>
              <a:rPr lang="en" altLang="zh-CN" sz="2800" b="1" dirty="0" err="1"/>
              <a:t>file,string</a:t>
            </a:r>
            <a:r>
              <a:rPr lang="en" altLang="zh-CN" sz="2800" b="1" dirty="0"/>
              <a:t>)</a:t>
            </a:r>
            <a:endParaRPr kumimoji="1" lang="zh-CN" altLang="en-US" sz="2800" dirty="0"/>
          </a:p>
        </p:txBody>
      </p:sp>
      <p:sp>
        <p:nvSpPr>
          <p:cNvPr id="6" name="五角星 5">
            <a:extLst>
              <a:ext uri="{FF2B5EF4-FFF2-40B4-BE49-F238E27FC236}">
                <a16:creationId xmlns:a16="http://schemas.microsoft.com/office/drawing/2014/main" id="{613B69CF-E71A-134D-8436-E18339846010}"/>
              </a:ext>
            </a:extLst>
          </p:cNvPr>
          <p:cNvSpPr/>
          <p:nvPr/>
        </p:nvSpPr>
        <p:spPr>
          <a:xfrm>
            <a:off x="6235726" y="3677374"/>
            <a:ext cx="245670" cy="221589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五角星 14">
            <a:extLst>
              <a:ext uri="{FF2B5EF4-FFF2-40B4-BE49-F238E27FC236}">
                <a16:creationId xmlns:a16="http://schemas.microsoft.com/office/drawing/2014/main" id="{6468A05E-A1F6-F54E-810D-691F23312576}"/>
              </a:ext>
            </a:extLst>
          </p:cNvPr>
          <p:cNvSpPr/>
          <p:nvPr/>
        </p:nvSpPr>
        <p:spPr>
          <a:xfrm>
            <a:off x="6516821" y="3466821"/>
            <a:ext cx="245670" cy="221589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五角星 15">
            <a:extLst>
              <a:ext uri="{FF2B5EF4-FFF2-40B4-BE49-F238E27FC236}">
                <a16:creationId xmlns:a16="http://schemas.microsoft.com/office/drawing/2014/main" id="{DB0D3502-AE95-6146-9B3B-A7749819FD3F}"/>
              </a:ext>
            </a:extLst>
          </p:cNvPr>
          <p:cNvSpPr/>
          <p:nvPr/>
        </p:nvSpPr>
        <p:spPr>
          <a:xfrm>
            <a:off x="6870172" y="3401576"/>
            <a:ext cx="245670" cy="221589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五角星 16">
            <a:extLst>
              <a:ext uri="{FF2B5EF4-FFF2-40B4-BE49-F238E27FC236}">
                <a16:creationId xmlns:a16="http://schemas.microsoft.com/office/drawing/2014/main" id="{1075A2C3-5B02-034B-A76E-647117DC2BCF}"/>
              </a:ext>
            </a:extLst>
          </p:cNvPr>
          <p:cNvSpPr/>
          <p:nvPr/>
        </p:nvSpPr>
        <p:spPr>
          <a:xfrm>
            <a:off x="7223523" y="3460219"/>
            <a:ext cx="245670" cy="221589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五角星 17">
            <a:extLst>
              <a:ext uri="{FF2B5EF4-FFF2-40B4-BE49-F238E27FC236}">
                <a16:creationId xmlns:a16="http://schemas.microsoft.com/office/drawing/2014/main" id="{16DB9B91-201C-734A-BA87-0AC93E8C21AF}"/>
              </a:ext>
            </a:extLst>
          </p:cNvPr>
          <p:cNvSpPr/>
          <p:nvPr/>
        </p:nvSpPr>
        <p:spPr>
          <a:xfrm>
            <a:off x="7539343" y="3688410"/>
            <a:ext cx="245670" cy="221589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592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  <p:bldP spid="6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6453C-8429-9F45-AEBB-A6F428C4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4. Challenges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5C1B9-DA68-EC4F-AABF-067DA67A7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" altLang="zh-CN" dirty="0"/>
              <a:t>Hierarchical Structure of the DAG</a:t>
            </a:r>
          </a:p>
          <a:p>
            <a:pPr lvl="1"/>
            <a:r>
              <a:rPr kumimoji="1" lang="en" altLang="zh-CN" dirty="0"/>
              <a:t>Example: R2 belongs to both file0 and file1</a:t>
            </a:r>
          </a:p>
          <a:p>
            <a:pPr marL="0" indent="0">
              <a:buNone/>
            </a:pPr>
            <a:endParaRPr kumimoji="1" lang="en" altLang="zh-CN" dirty="0"/>
          </a:p>
          <a:p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en" altLang="zh-CN" dirty="0"/>
              <a:t>Uni-Directionality</a:t>
            </a:r>
          </a:p>
          <a:p>
            <a:pPr lvl="1"/>
            <a:r>
              <a:rPr kumimoji="1" lang="en" altLang="zh-CN" dirty="0"/>
              <a:t>Edges</a:t>
            </a:r>
          </a:p>
          <a:p>
            <a:endParaRPr kumimoji="1"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EEFB990-A324-9940-A34A-C28CD8320F81}"/>
              </a:ext>
            </a:extLst>
          </p:cNvPr>
          <p:cNvSpPr/>
          <p:nvPr/>
        </p:nvSpPr>
        <p:spPr>
          <a:xfrm>
            <a:off x="5663584" y="5278362"/>
            <a:ext cx="1826714" cy="500066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89976D8-22CE-BA47-9EBC-89BDF5044642}"/>
              </a:ext>
            </a:extLst>
          </p:cNvPr>
          <p:cNvSpPr/>
          <p:nvPr/>
        </p:nvSpPr>
        <p:spPr>
          <a:xfrm>
            <a:off x="4007400" y="4342258"/>
            <a:ext cx="2536904" cy="500066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C2EEE53-56E3-7345-B3AE-61996D5B53B0}"/>
              </a:ext>
            </a:extLst>
          </p:cNvPr>
          <p:cNvSpPr/>
          <p:nvPr/>
        </p:nvSpPr>
        <p:spPr>
          <a:xfrm>
            <a:off x="4367440" y="3479882"/>
            <a:ext cx="3111164" cy="500066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990394C-5E63-614D-BE68-D0CABB927E3E}"/>
              </a:ext>
            </a:extLst>
          </p:cNvPr>
          <p:cNvSpPr/>
          <p:nvPr/>
        </p:nvSpPr>
        <p:spPr>
          <a:xfrm>
            <a:off x="5716450" y="5349800"/>
            <a:ext cx="600630" cy="35719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R2: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636AB16-7F35-054B-9175-C62DFDC5DD15}"/>
              </a:ext>
            </a:extLst>
          </p:cNvPr>
          <p:cNvSpPr/>
          <p:nvPr/>
        </p:nvSpPr>
        <p:spPr>
          <a:xfrm>
            <a:off x="4055392" y="4413696"/>
            <a:ext cx="524652" cy="35719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R1: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5B897F9-C427-1749-8969-C4F412DD07DA}"/>
              </a:ext>
            </a:extLst>
          </p:cNvPr>
          <p:cNvSpPr/>
          <p:nvPr/>
        </p:nvSpPr>
        <p:spPr>
          <a:xfrm>
            <a:off x="4390886" y="3551320"/>
            <a:ext cx="500066" cy="357190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R0: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DDAAFA5-3A65-3145-8E06-97C39D78A643}"/>
              </a:ext>
            </a:extLst>
          </p:cNvPr>
          <p:cNvSpPr txBox="1"/>
          <p:nvPr/>
        </p:nvSpPr>
        <p:spPr>
          <a:xfrm>
            <a:off x="5024632" y="3068760"/>
            <a:ext cx="63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file0</a:t>
            </a:r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CDF0CCB-5D8F-134A-99F5-905A8711B0EA}"/>
              </a:ext>
            </a:extLst>
          </p:cNvPr>
          <p:cNvSpPr/>
          <p:nvPr/>
        </p:nvSpPr>
        <p:spPr>
          <a:xfrm>
            <a:off x="4867506" y="3551320"/>
            <a:ext cx="428628" cy="35719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DDF8B3A-2331-C34D-9C29-2419B9E99D3C}"/>
              </a:ext>
            </a:extLst>
          </p:cNvPr>
          <p:cNvSpPr/>
          <p:nvPr/>
        </p:nvSpPr>
        <p:spPr>
          <a:xfrm>
            <a:off x="5296134" y="3551320"/>
            <a:ext cx="428628" cy="35719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0F590B8-E630-8D49-ADF3-94AFDF706A61}"/>
              </a:ext>
            </a:extLst>
          </p:cNvPr>
          <p:cNvSpPr/>
          <p:nvPr/>
        </p:nvSpPr>
        <p:spPr>
          <a:xfrm>
            <a:off x="5724762" y="3551320"/>
            <a:ext cx="644652" cy="35719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SPT1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2B85A8E-703D-3E41-BAE1-E130AB950EAD}"/>
              </a:ext>
            </a:extLst>
          </p:cNvPr>
          <p:cNvSpPr/>
          <p:nvPr/>
        </p:nvSpPr>
        <p:spPr>
          <a:xfrm>
            <a:off x="4507466" y="4413696"/>
            <a:ext cx="461782" cy="35719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1339387-9C23-0049-9A68-12680B6AE4E7}"/>
              </a:ext>
            </a:extLst>
          </p:cNvPr>
          <p:cNvSpPr/>
          <p:nvPr/>
        </p:nvSpPr>
        <p:spPr>
          <a:xfrm>
            <a:off x="4952054" y="4413696"/>
            <a:ext cx="534930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w3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FD1BB0E-6FDA-AF4F-9316-A47AF79249A0}"/>
              </a:ext>
            </a:extLst>
          </p:cNvPr>
          <p:cNvSpPr/>
          <p:nvPr/>
        </p:nvSpPr>
        <p:spPr>
          <a:xfrm>
            <a:off x="5472734" y="4413696"/>
            <a:ext cx="487432" cy="35719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73D790D-7FBE-DB41-A026-2437F4F63908}"/>
              </a:ext>
            </a:extLst>
          </p:cNvPr>
          <p:cNvSpPr/>
          <p:nvPr/>
        </p:nvSpPr>
        <p:spPr>
          <a:xfrm>
            <a:off x="5948766" y="4413696"/>
            <a:ext cx="515456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w4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6ADBBE1-AB1E-7541-9618-39E97A5A37B0}"/>
              </a:ext>
            </a:extLst>
          </p:cNvPr>
          <p:cNvSpPr/>
          <p:nvPr/>
        </p:nvSpPr>
        <p:spPr>
          <a:xfrm>
            <a:off x="6317080" y="5349800"/>
            <a:ext cx="571504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5FD2FEB-3C04-0047-B7B2-3832E00341CF}"/>
              </a:ext>
            </a:extLst>
          </p:cNvPr>
          <p:cNvSpPr/>
          <p:nvPr/>
        </p:nvSpPr>
        <p:spPr>
          <a:xfrm>
            <a:off x="6849636" y="5349800"/>
            <a:ext cx="500066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21" name="直接箭头连接符 28">
            <a:extLst>
              <a:ext uri="{FF2B5EF4-FFF2-40B4-BE49-F238E27FC236}">
                <a16:creationId xmlns:a16="http://schemas.microsoft.com/office/drawing/2014/main" id="{A6579E27-EF5C-F541-A7BE-9E62B42FD68C}"/>
              </a:ext>
            </a:extLst>
          </p:cNvPr>
          <p:cNvCxnSpPr>
            <a:cxnSpLocks/>
            <a:stCxn id="12" idx="2"/>
            <a:endCxn id="6" idx="0"/>
          </p:cNvCxnSpPr>
          <p:nvPr/>
        </p:nvCxnSpPr>
        <p:spPr>
          <a:xfrm>
            <a:off x="5081820" y="3908510"/>
            <a:ext cx="194032" cy="433748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2" name="直接箭头连接符 29">
            <a:extLst>
              <a:ext uri="{FF2B5EF4-FFF2-40B4-BE49-F238E27FC236}">
                <a16:creationId xmlns:a16="http://schemas.microsoft.com/office/drawing/2014/main" id="{4EFE4C25-6492-F843-9862-9FF30B95FE64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 flipH="1">
            <a:off x="5275852" y="3908510"/>
            <a:ext cx="234596" cy="433748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3" name="直接箭头连接符 30">
            <a:extLst>
              <a:ext uri="{FF2B5EF4-FFF2-40B4-BE49-F238E27FC236}">
                <a16:creationId xmlns:a16="http://schemas.microsoft.com/office/drawing/2014/main" id="{4D544CD0-7DB1-0745-B531-A3A0526C81A7}"/>
              </a:ext>
            </a:extLst>
          </p:cNvPr>
          <p:cNvCxnSpPr>
            <a:cxnSpLocks/>
            <a:stCxn id="26" idx="2"/>
            <a:endCxn id="5" idx="0"/>
          </p:cNvCxnSpPr>
          <p:nvPr/>
        </p:nvCxnSpPr>
        <p:spPr>
          <a:xfrm flipH="1">
            <a:off x="6576941" y="3908510"/>
            <a:ext cx="2750" cy="1369852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4" name="直接箭头连接符 31">
            <a:extLst>
              <a:ext uri="{FF2B5EF4-FFF2-40B4-BE49-F238E27FC236}">
                <a16:creationId xmlns:a16="http://schemas.microsoft.com/office/drawing/2014/main" id="{155AE069-F861-D343-9564-9BCB1041A8D5}"/>
              </a:ext>
            </a:extLst>
          </p:cNvPr>
          <p:cNvCxnSpPr>
            <a:cxnSpLocks/>
            <a:stCxn id="15" idx="2"/>
            <a:endCxn id="5" idx="0"/>
          </p:cNvCxnSpPr>
          <p:nvPr/>
        </p:nvCxnSpPr>
        <p:spPr>
          <a:xfrm>
            <a:off x="4738357" y="4770886"/>
            <a:ext cx="1838584" cy="507476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5" name="直接箭头连接符 32">
            <a:extLst>
              <a:ext uri="{FF2B5EF4-FFF2-40B4-BE49-F238E27FC236}">
                <a16:creationId xmlns:a16="http://schemas.microsoft.com/office/drawing/2014/main" id="{B871F214-9BDC-BF46-A88D-CEAB4F47436C}"/>
              </a:ext>
            </a:extLst>
          </p:cNvPr>
          <p:cNvCxnSpPr>
            <a:cxnSpLocks/>
            <a:stCxn id="17" idx="2"/>
            <a:endCxn id="5" idx="0"/>
          </p:cNvCxnSpPr>
          <p:nvPr/>
        </p:nvCxnSpPr>
        <p:spPr>
          <a:xfrm>
            <a:off x="5716450" y="4770886"/>
            <a:ext cx="860491" cy="507476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7CE52623-0159-D147-8CDB-389D64389ECF}"/>
              </a:ext>
            </a:extLst>
          </p:cNvPr>
          <p:cNvSpPr/>
          <p:nvPr/>
        </p:nvSpPr>
        <p:spPr>
          <a:xfrm>
            <a:off x="6326476" y="3551320"/>
            <a:ext cx="506430" cy="35719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AA1BC58-B435-764C-896D-AD93C8A9FD81}"/>
              </a:ext>
            </a:extLst>
          </p:cNvPr>
          <p:cNvSpPr/>
          <p:nvPr/>
        </p:nvSpPr>
        <p:spPr>
          <a:xfrm>
            <a:off x="6834522" y="3551320"/>
            <a:ext cx="500066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CED1DF31-255D-224E-A0B0-E11AC60A2A42}"/>
              </a:ext>
            </a:extLst>
          </p:cNvPr>
          <p:cNvSpPr txBox="1"/>
          <p:nvPr/>
        </p:nvSpPr>
        <p:spPr>
          <a:xfrm>
            <a:off x="6600740" y="3078052"/>
            <a:ext cx="63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file1</a:t>
            </a:r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DACA28F4-A9AD-F942-A883-085431204A62}"/>
              </a:ext>
            </a:extLst>
          </p:cNvPr>
          <p:cNvSpPr/>
          <p:nvPr/>
        </p:nvSpPr>
        <p:spPr>
          <a:xfrm>
            <a:off x="4867506" y="3078052"/>
            <a:ext cx="848944" cy="1008112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8944253B-A35F-CF43-984E-FE57F7EBE5DF}"/>
              </a:ext>
            </a:extLst>
          </p:cNvPr>
          <p:cNvSpPr/>
          <p:nvPr/>
        </p:nvSpPr>
        <p:spPr>
          <a:xfrm>
            <a:off x="6320796" y="3078052"/>
            <a:ext cx="1028907" cy="1008112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4E058BA-4305-2A49-AAB4-FFBF5AA8CC6F}"/>
              </a:ext>
            </a:extLst>
          </p:cNvPr>
          <p:cNvSpPr/>
          <p:nvPr/>
        </p:nvSpPr>
        <p:spPr>
          <a:xfrm>
            <a:off x="5510448" y="5136204"/>
            <a:ext cx="2252224" cy="8171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3" name="肘形连接符 32">
            <a:extLst>
              <a:ext uri="{FF2B5EF4-FFF2-40B4-BE49-F238E27FC236}">
                <a16:creationId xmlns:a16="http://schemas.microsoft.com/office/drawing/2014/main" id="{57C8DD67-87C9-E447-9D6E-251B4C87176C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6831196" y="2451370"/>
            <a:ext cx="931476" cy="3093396"/>
          </a:xfrm>
          <a:prstGeom prst="bentConnector4">
            <a:avLst>
              <a:gd name="adj1" fmla="val -76758"/>
              <a:gd name="adj2" fmla="val 10062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肘形连接符 38">
            <a:extLst>
              <a:ext uri="{FF2B5EF4-FFF2-40B4-BE49-F238E27FC236}">
                <a16:creationId xmlns:a16="http://schemas.microsoft.com/office/drawing/2014/main" id="{05EE7F1F-331B-8F49-A09A-EFD38BDC026C}"/>
              </a:ext>
            </a:extLst>
          </p:cNvPr>
          <p:cNvCxnSpPr>
            <a:cxnSpLocks/>
          </p:cNvCxnSpPr>
          <p:nvPr/>
        </p:nvCxnSpPr>
        <p:spPr>
          <a:xfrm flipV="1">
            <a:off x="3599234" y="4162870"/>
            <a:ext cx="542474" cy="25082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肘形连接符 43">
            <a:extLst>
              <a:ext uri="{FF2B5EF4-FFF2-40B4-BE49-F238E27FC236}">
                <a16:creationId xmlns:a16="http://schemas.microsoft.com/office/drawing/2014/main" id="{B59E5EFC-381B-0445-AD2C-18D6FFEB5F2A}"/>
              </a:ext>
            </a:extLst>
          </p:cNvPr>
          <p:cNvCxnSpPr>
            <a:cxnSpLocks/>
          </p:cNvCxnSpPr>
          <p:nvPr/>
        </p:nvCxnSpPr>
        <p:spPr>
          <a:xfrm>
            <a:off x="3866707" y="4408576"/>
            <a:ext cx="1000801" cy="568684"/>
          </a:xfrm>
          <a:prstGeom prst="bentConnector3">
            <a:avLst>
              <a:gd name="adj1" fmla="val 51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灯片编号占位符 50">
            <a:extLst>
              <a:ext uri="{FF2B5EF4-FFF2-40B4-BE49-F238E27FC236}">
                <a16:creationId xmlns:a16="http://schemas.microsoft.com/office/drawing/2014/main" id="{248403D8-B35E-6C41-8243-7DF269A75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7</a:t>
            </a:fld>
            <a:r>
              <a:rPr kumimoji="1" lang="en-US" altLang="zh-CN"/>
              <a:t>/17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5969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6453C-8429-9F45-AEBB-A6F428C4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4. Challenges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5C1B9-DA68-EC4F-AABF-067DA67A7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51638"/>
          </a:xfrm>
        </p:spPr>
        <p:txBody>
          <a:bodyPr/>
          <a:lstStyle/>
          <a:p>
            <a:r>
              <a:rPr kumimoji="1" lang="en" altLang="zh-CN" dirty="0"/>
              <a:t>Special Complexities on Insert</a:t>
            </a:r>
          </a:p>
          <a:p>
            <a:pPr lvl="1"/>
            <a:r>
              <a:rPr kumimoji="1" lang="en" altLang="zh-CN" dirty="0"/>
              <a:t>Example: insertion to R2</a:t>
            </a:r>
          </a:p>
          <a:p>
            <a:pPr marL="0" indent="0">
              <a:buNone/>
            </a:pPr>
            <a:endParaRPr kumimoji="1" lang="en" altLang="zh-CN" dirty="0"/>
          </a:p>
          <a:p>
            <a:endParaRPr kumimoji="1" lang="en" altLang="zh-CN" dirty="0"/>
          </a:p>
          <a:p>
            <a:endParaRPr kumimoji="1" lang="en" altLang="zh-CN" dirty="0"/>
          </a:p>
          <a:p>
            <a:pPr marL="0" indent="0">
              <a:buNone/>
            </a:pP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en" altLang="zh-CN" dirty="0"/>
              <a:t>Tradeoff between Space Savings and Time Cost</a:t>
            </a:r>
          </a:p>
          <a:p>
            <a:pPr lvl="1"/>
            <a:r>
              <a:rPr kumimoji="1" lang="en" altLang="zh-CN" dirty="0"/>
              <a:t>Index space cost</a:t>
            </a:r>
          </a:p>
          <a:p>
            <a:endParaRPr kumimoji="1"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EEFB990-A324-9940-A34A-C28CD8320F81}"/>
              </a:ext>
            </a:extLst>
          </p:cNvPr>
          <p:cNvSpPr/>
          <p:nvPr/>
        </p:nvSpPr>
        <p:spPr>
          <a:xfrm>
            <a:off x="5817014" y="4732932"/>
            <a:ext cx="1673284" cy="500066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89976D8-22CE-BA47-9EBC-89BDF5044642}"/>
              </a:ext>
            </a:extLst>
          </p:cNvPr>
          <p:cNvSpPr/>
          <p:nvPr/>
        </p:nvSpPr>
        <p:spPr>
          <a:xfrm>
            <a:off x="3901719" y="3796828"/>
            <a:ext cx="2642585" cy="500066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C2EEE53-56E3-7345-B3AE-61996D5B53B0}"/>
              </a:ext>
            </a:extLst>
          </p:cNvPr>
          <p:cNvSpPr/>
          <p:nvPr/>
        </p:nvSpPr>
        <p:spPr>
          <a:xfrm>
            <a:off x="4367440" y="2934452"/>
            <a:ext cx="3111164" cy="500066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990394C-5E63-614D-BE68-D0CABB927E3E}"/>
              </a:ext>
            </a:extLst>
          </p:cNvPr>
          <p:cNvSpPr/>
          <p:nvPr/>
        </p:nvSpPr>
        <p:spPr>
          <a:xfrm>
            <a:off x="5853261" y="4804370"/>
            <a:ext cx="500088" cy="35719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R2: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636AB16-7F35-054B-9175-C62DFDC5DD15}"/>
              </a:ext>
            </a:extLst>
          </p:cNvPr>
          <p:cNvSpPr/>
          <p:nvPr/>
        </p:nvSpPr>
        <p:spPr>
          <a:xfrm>
            <a:off x="3972011" y="3868266"/>
            <a:ext cx="535455" cy="35719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R1: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5B897F9-C427-1749-8969-C4F412DD07DA}"/>
              </a:ext>
            </a:extLst>
          </p:cNvPr>
          <p:cNvSpPr/>
          <p:nvPr/>
        </p:nvSpPr>
        <p:spPr>
          <a:xfrm>
            <a:off x="4388702" y="3005890"/>
            <a:ext cx="596034" cy="357190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R0: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DDAAFA5-3A65-3145-8E06-97C39D78A643}"/>
              </a:ext>
            </a:extLst>
          </p:cNvPr>
          <p:cNvSpPr txBox="1"/>
          <p:nvPr/>
        </p:nvSpPr>
        <p:spPr>
          <a:xfrm>
            <a:off x="5024632" y="2523330"/>
            <a:ext cx="63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file0</a:t>
            </a:r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CDF0CCB-5D8F-134A-99F5-905A8711B0EA}"/>
              </a:ext>
            </a:extLst>
          </p:cNvPr>
          <p:cNvSpPr/>
          <p:nvPr/>
        </p:nvSpPr>
        <p:spPr>
          <a:xfrm>
            <a:off x="4867506" y="3005890"/>
            <a:ext cx="428628" cy="35719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DDF8B3A-2331-C34D-9C29-2419B9E99D3C}"/>
              </a:ext>
            </a:extLst>
          </p:cNvPr>
          <p:cNvSpPr/>
          <p:nvPr/>
        </p:nvSpPr>
        <p:spPr>
          <a:xfrm>
            <a:off x="5296134" y="3005890"/>
            <a:ext cx="428628" cy="35719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0F590B8-E630-8D49-ADF3-94AFDF706A61}"/>
              </a:ext>
            </a:extLst>
          </p:cNvPr>
          <p:cNvSpPr/>
          <p:nvPr/>
        </p:nvSpPr>
        <p:spPr>
          <a:xfrm>
            <a:off x="5724762" y="3005890"/>
            <a:ext cx="644652" cy="35719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SPT1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2B85A8E-703D-3E41-BAE1-E130AB950EAD}"/>
              </a:ext>
            </a:extLst>
          </p:cNvPr>
          <p:cNvSpPr/>
          <p:nvPr/>
        </p:nvSpPr>
        <p:spPr>
          <a:xfrm>
            <a:off x="4507466" y="3868266"/>
            <a:ext cx="461782" cy="35719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1339387-9C23-0049-9A68-12680B6AE4E7}"/>
              </a:ext>
            </a:extLst>
          </p:cNvPr>
          <p:cNvSpPr/>
          <p:nvPr/>
        </p:nvSpPr>
        <p:spPr>
          <a:xfrm>
            <a:off x="4952054" y="3868266"/>
            <a:ext cx="534930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w3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FD1BB0E-6FDA-AF4F-9316-A47AF79249A0}"/>
              </a:ext>
            </a:extLst>
          </p:cNvPr>
          <p:cNvSpPr/>
          <p:nvPr/>
        </p:nvSpPr>
        <p:spPr>
          <a:xfrm>
            <a:off x="5472734" y="3868266"/>
            <a:ext cx="487432" cy="35719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73D790D-7FBE-DB41-A026-2437F4F63908}"/>
              </a:ext>
            </a:extLst>
          </p:cNvPr>
          <p:cNvSpPr/>
          <p:nvPr/>
        </p:nvSpPr>
        <p:spPr>
          <a:xfrm>
            <a:off x="5948766" y="3868266"/>
            <a:ext cx="515456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w4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6ADBBE1-AB1E-7541-9618-39E97A5A37B0}"/>
              </a:ext>
            </a:extLst>
          </p:cNvPr>
          <p:cNvSpPr/>
          <p:nvPr/>
        </p:nvSpPr>
        <p:spPr>
          <a:xfrm>
            <a:off x="6317080" y="4804370"/>
            <a:ext cx="571504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5FD2FEB-3C04-0047-B7B2-3832E00341CF}"/>
              </a:ext>
            </a:extLst>
          </p:cNvPr>
          <p:cNvSpPr/>
          <p:nvPr/>
        </p:nvSpPr>
        <p:spPr>
          <a:xfrm>
            <a:off x="6849636" y="4804370"/>
            <a:ext cx="500066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21" name="直接箭头连接符 28">
            <a:extLst>
              <a:ext uri="{FF2B5EF4-FFF2-40B4-BE49-F238E27FC236}">
                <a16:creationId xmlns:a16="http://schemas.microsoft.com/office/drawing/2014/main" id="{A6579E27-EF5C-F541-A7BE-9E62B42FD68C}"/>
              </a:ext>
            </a:extLst>
          </p:cNvPr>
          <p:cNvCxnSpPr>
            <a:cxnSpLocks/>
            <a:stCxn id="12" idx="2"/>
            <a:endCxn id="6" idx="0"/>
          </p:cNvCxnSpPr>
          <p:nvPr/>
        </p:nvCxnSpPr>
        <p:spPr>
          <a:xfrm>
            <a:off x="5081820" y="3363080"/>
            <a:ext cx="141192" cy="433748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2" name="直接箭头连接符 29">
            <a:extLst>
              <a:ext uri="{FF2B5EF4-FFF2-40B4-BE49-F238E27FC236}">
                <a16:creationId xmlns:a16="http://schemas.microsoft.com/office/drawing/2014/main" id="{4EFE4C25-6492-F843-9862-9FF30B95FE64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 flipH="1">
            <a:off x="5223012" y="3363080"/>
            <a:ext cx="287436" cy="433748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3" name="直接箭头连接符 30">
            <a:extLst>
              <a:ext uri="{FF2B5EF4-FFF2-40B4-BE49-F238E27FC236}">
                <a16:creationId xmlns:a16="http://schemas.microsoft.com/office/drawing/2014/main" id="{4D544CD0-7DB1-0745-B531-A3A0526C81A7}"/>
              </a:ext>
            </a:extLst>
          </p:cNvPr>
          <p:cNvCxnSpPr>
            <a:cxnSpLocks/>
            <a:stCxn id="26" idx="2"/>
            <a:endCxn id="5" idx="0"/>
          </p:cNvCxnSpPr>
          <p:nvPr/>
        </p:nvCxnSpPr>
        <p:spPr>
          <a:xfrm>
            <a:off x="6579693" y="3363080"/>
            <a:ext cx="73965" cy="1369852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4" name="直接箭头连接符 31">
            <a:extLst>
              <a:ext uri="{FF2B5EF4-FFF2-40B4-BE49-F238E27FC236}">
                <a16:creationId xmlns:a16="http://schemas.microsoft.com/office/drawing/2014/main" id="{155AE069-F861-D343-9564-9BCB1041A8D5}"/>
              </a:ext>
            </a:extLst>
          </p:cNvPr>
          <p:cNvCxnSpPr>
            <a:cxnSpLocks/>
            <a:stCxn id="15" idx="2"/>
            <a:endCxn id="5" idx="0"/>
          </p:cNvCxnSpPr>
          <p:nvPr/>
        </p:nvCxnSpPr>
        <p:spPr>
          <a:xfrm>
            <a:off x="4738359" y="4225456"/>
            <a:ext cx="1915299" cy="507476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5" name="直接箭头连接符 32">
            <a:extLst>
              <a:ext uri="{FF2B5EF4-FFF2-40B4-BE49-F238E27FC236}">
                <a16:creationId xmlns:a16="http://schemas.microsoft.com/office/drawing/2014/main" id="{B871F214-9BDC-BF46-A88D-CEAB4F47436C}"/>
              </a:ext>
            </a:extLst>
          </p:cNvPr>
          <p:cNvCxnSpPr>
            <a:cxnSpLocks/>
            <a:stCxn id="17" idx="2"/>
            <a:endCxn id="5" idx="0"/>
          </p:cNvCxnSpPr>
          <p:nvPr/>
        </p:nvCxnSpPr>
        <p:spPr>
          <a:xfrm>
            <a:off x="5716450" y="4225456"/>
            <a:ext cx="937206" cy="507476"/>
          </a:xfrm>
          <a:prstGeom prst="straightConnector1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7CE52623-0159-D147-8CDB-389D64389ECF}"/>
              </a:ext>
            </a:extLst>
          </p:cNvPr>
          <p:cNvSpPr/>
          <p:nvPr/>
        </p:nvSpPr>
        <p:spPr>
          <a:xfrm>
            <a:off x="6326476" y="3005890"/>
            <a:ext cx="506430" cy="35719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R2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AA1BC58-B435-764C-896D-AD93C8A9FD81}"/>
              </a:ext>
            </a:extLst>
          </p:cNvPr>
          <p:cNvSpPr/>
          <p:nvPr/>
        </p:nvSpPr>
        <p:spPr>
          <a:xfrm>
            <a:off x="6834522" y="3005890"/>
            <a:ext cx="500066" cy="3571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w1</a:t>
            </a:r>
            <a:endParaRPr lang="zh-CN" altLang="en-US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CED1DF31-255D-224E-A0B0-E11AC60A2A42}"/>
              </a:ext>
            </a:extLst>
          </p:cNvPr>
          <p:cNvSpPr txBox="1"/>
          <p:nvPr/>
        </p:nvSpPr>
        <p:spPr>
          <a:xfrm>
            <a:off x="6600740" y="2532622"/>
            <a:ext cx="63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file1</a:t>
            </a:r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DACA28F4-A9AD-F942-A883-085431204A62}"/>
              </a:ext>
            </a:extLst>
          </p:cNvPr>
          <p:cNvSpPr/>
          <p:nvPr/>
        </p:nvSpPr>
        <p:spPr>
          <a:xfrm>
            <a:off x="4867506" y="2532622"/>
            <a:ext cx="848944" cy="1008112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8944253B-A35F-CF43-984E-FE57F7EBE5DF}"/>
              </a:ext>
            </a:extLst>
          </p:cNvPr>
          <p:cNvSpPr/>
          <p:nvPr/>
        </p:nvSpPr>
        <p:spPr>
          <a:xfrm>
            <a:off x="6320796" y="2532622"/>
            <a:ext cx="1028907" cy="1008112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1"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4E058BA-4305-2A49-AAB4-FFBF5AA8CC6F}"/>
              </a:ext>
            </a:extLst>
          </p:cNvPr>
          <p:cNvSpPr/>
          <p:nvPr/>
        </p:nvSpPr>
        <p:spPr>
          <a:xfrm>
            <a:off x="5510448" y="4590776"/>
            <a:ext cx="2252224" cy="7435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乘 33">
            <a:extLst>
              <a:ext uri="{FF2B5EF4-FFF2-40B4-BE49-F238E27FC236}">
                <a16:creationId xmlns:a16="http://schemas.microsoft.com/office/drawing/2014/main" id="{BD9E434A-90D3-FA4B-9804-82B18F868462}"/>
              </a:ext>
            </a:extLst>
          </p:cNvPr>
          <p:cNvSpPr/>
          <p:nvPr/>
        </p:nvSpPr>
        <p:spPr>
          <a:xfrm>
            <a:off x="1771768" y="4278464"/>
            <a:ext cx="786064" cy="827163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7" name="肘形连接符 36">
            <a:extLst>
              <a:ext uri="{FF2B5EF4-FFF2-40B4-BE49-F238E27FC236}">
                <a16:creationId xmlns:a16="http://schemas.microsoft.com/office/drawing/2014/main" id="{A4F133EF-DD24-1646-BE33-561FEB8F8F9F}"/>
              </a:ext>
            </a:extLst>
          </p:cNvPr>
          <p:cNvCxnSpPr>
            <a:stCxn id="31" idx="1"/>
          </p:cNvCxnSpPr>
          <p:nvPr/>
        </p:nvCxnSpPr>
        <p:spPr>
          <a:xfrm rot="10800000">
            <a:off x="2711116" y="2717291"/>
            <a:ext cx="2799332" cy="2245241"/>
          </a:xfrm>
          <a:prstGeom prst="bentConnector3">
            <a:avLst>
              <a:gd name="adj1" fmla="val 9985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灯片编号占位符 40">
            <a:extLst>
              <a:ext uri="{FF2B5EF4-FFF2-40B4-BE49-F238E27FC236}">
                <a16:creationId xmlns:a16="http://schemas.microsoft.com/office/drawing/2014/main" id="{0FFF7674-D4F1-D744-9B0A-EA37381B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8</a:t>
            </a:fld>
            <a:r>
              <a:rPr kumimoji="1" lang="en-US" altLang="zh-CN"/>
              <a:t>/17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3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356059-B6E4-5944-94DB-32C65046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5. Our Solution</a:t>
            </a:r>
            <a:endParaRPr kumimoji="1" lang="zh-CN" altLang="en-US" dirty="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E5D80664-8B5E-FE40-8453-4F88F489B4E3}"/>
              </a:ext>
            </a:extLst>
          </p:cNvPr>
          <p:cNvSpPr/>
          <p:nvPr/>
        </p:nvSpPr>
        <p:spPr>
          <a:xfrm>
            <a:off x="2869201" y="3319451"/>
            <a:ext cx="3318180" cy="7709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" altLang="zh-CN" dirty="0"/>
              <a:t>Direct processing on compressed data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3E01652E-F742-C04E-A1C2-4C370F9F4F97}"/>
              </a:ext>
            </a:extLst>
          </p:cNvPr>
          <p:cNvSpPr/>
          <p:nvPr/>
        </p:nvSpPr>
        <p:spPr>
          <a:xfrm>
            <a:off x="1769882" y="2656790"/>
            <a:ext cx="5603374" cy="1893833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1FA4722-0744-D64D-B56F-AF7CFF1544E4}"/>
              </a:ext>
            </a:extLst>
          </p:cNvPr>
          <p:cNvSpPr txBox="1"/>
          <p:nvPr/>
        </p:nvSpPr>
        <p:spPr>
          <a:xfrm>
            <a:off x="2040878" y="2713169"/>
            <a:ext cx="506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0070C0"/>
                </a:solidFill>
              </a:rPr>
              <a:t>Five Operations to Enable</a:t>
            </a:r>
          </a:p>
          <a:p>
            <a:pPr algn="ctr"/>
            <a:r>
              <a:rPr kumimoji="1" lang="en-US" altLang="zh-CN" b="1" dirty="0">
                <a:solidFill>
                  <a:srgbClr val="0070C0"/>
                </a:solidFill>
              </a:rPr>
              <a:t> Random Access on Compressed Data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502FCED-0B86-1348-8DE5-709DCD4261F5}"/>
              </a:ext>
            </a:extLst>
          </p:cNvPr>
          <p:cNvSpPr txBox="1"/>
          <p:nvPr/>
        </p:nvSpPr>
        <p:spPr>
          <a:xfrm>
            <a:off x="1623686" y="3434427"/>
            <a:ext cx="139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extract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B6357E8-5AA2-D940-933B-276176AF06BD}"/>
              </a:ext>
            </a:extLst>
          </p:cNvPr>
          <p:cNvSpPr txBox="1"/>
          <p:nvPr/>
        </p:nvSpPr>
        <p:spPr>
          <a:xfrm>
            <a:off x="2114895" y="3895941"/>
            <a:ext cx="139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search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5CDEE16-E304-E646-BB25-3E21DB54BD7C}"/>
              </a:ext>
            </a:extLst>
          </p:cNvPr>
          <p:cNvSpPr txBox="1"/>
          <p:nvPr/>
        </p:nvSpPr>
        <p:spPr>
          <a:xfrm>
            <a:off x="3801073" y="4090424"/>
            <a:ext cx="139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count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60E9145-49AD-6447-9C69-AFC342BD3B97}"/>
              </a:ext>
            </a:extLst>
          </p:cNvPr>
          <p:cNvSpPr txBox="1"/>
          <p:nvPr/>
        </p:nvSpPr>
        <p:spPr>
          <a:xfrm>
            <a:off x="5430203" y="3958248"/>
            <a:ext cx="139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insert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700A242-1A29-4A4D-A153-C0845E968448}"/>
              </a:ext>
            </a:extLst>
          </p:cNvPr>
          <p:cNvSpPr txBox="1"/>
          <p:nvPr/>
        </p:nvSpPr>
        <p:spPr>
          <a:xfrm>
            <a:off x="6025615" y="3421978"/>
            <a:ext cx="139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append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95E1E38-C757-F648-AC4E-71CF014ABE43}"/>
              </a:ext>
            </a:extLst>
          </p:cNvPr>
          <p:cNvSpPr txBox="1"/>
          <p:nvPr/>
        </p:nvSpPr>
        <p:spPr>
          <a:xfrm>
            <a:off x="1295054" y="4200198"/>
            <a:ext cx="1626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hierarchical structure of the DAG</a:t>
            </a:r>
            <a:endParaRPr lang="en" altLang="zh-CN" dirty="0">
              <a:solidFill>
                <a:srgbClr val="C00000"/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3E6CFA6-1635-C543-8ABC-9F60BB696D78}"/>
              </a:ext>
            </a:extLst>
          </p:cNvPr>
          <p:cNvSpPr/>
          <p:nvPr/>
        </p:nvSpPr>
        <p:spPr>
          <a:xfrm>
            <a:off x="2319543" y="4861956"/>
            <a:ext cx="178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err="1">
                <a:solidFill>
                  <a:srgbClr val="C00000"/>
                </a:solidFill>
              </a:rPr>
              <a:t>uni</a:t>
            </a:r>
            <a:r>
              <a:rPr kumimoji="1" lang="en-US" altLang="zh-CN" dirty="0">
                <a:solidFill>
                  <a:srgbClr val="C00000"/>
                </a:solidFill>
              </a:rPr>
              <a:t>-directionality</a:t>
            </a:r>
            <a:endParaRPr kumimoji="1" lang="en" altLang="zh-CN" dirty="0">
              <a:solidFill>
                <a:srgbClr val="C00000"/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B8DDEDA-39C2-0949-B97A-6B4723091675}"/>
              </a:ext>
            </a:extLst>
          </p:cNvPr>
          <p:cNvSpPr/>
          <p:nvPr/>
        </p:nvSpPr>
        <p:spPr>
          <a:xfrm>
            <a:off x="5688087" y="4112849"/>
            <a:ext cx="2267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dirty="0">
                <a:solidFill>
                  <a:srgbClr val="C00000"/>
                </a:solidFill>
              </a:rPr>
              <a:t>tradeoff</a:t>
            </a:r>
          </a:p>
          <a:p>
            <a:pPr algn="r"/>
            <a:r>
              <a:rPr kumimoji="1" lang="en-US" altLang="zh-CN" dirty="0">
                <a:solidFill>
                  <a:srgbClr val="C00000"/>
                </a:solidFill>
              </a:rPr>
              <a:t> between space savings &amp; time cost</a:t>
            </a:r>
            <a:endParaRPr kumimoji="1" lang="en" altLang="zh-CN" dirty="0">
              <a:solidFill>
                <a:srgbClr val="C00000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584F1A6-D83D-2842-9152-BC8E84E9B439}"/>
              </a:ext>
            </a:extLst>
          </p:cNvPr>
          <p:cNvSpPr/>
          <p:nvPr/>
        </p:nvSpPr>
        <p:spPr>
          <a:xfrm>
            <a:off x="3881410" y="4573103"/>
            <a:ext cx="205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C00000"/>
                </a:solidFill>
              </a:rPr>
              <a:t>special complexities on insert</a:t>
            </a:r>
            <a:endParaRPr kumimoji="1" lang="en" altLang="zh-CN" dirty="0">
              <a:solidFill>
                <a:srgbClr val="C00000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29CFAC9-6A18-AA4B-B84F-A7E11268DD53}"/>
              </a:ext>
            </a:extLst>
          </p:cNvPr>
          <p:cNvSpPr txBox="1"/>
          <p:nvPr/>
        </p:nvSpPr>
        <p:spPr>
          <a:xfrm>
            <a:off x="1997600" y="2206813"/>
            <a:ext cx="5061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C00000"/>
                </a:solidFill>
              </a:rPr>
              <a:t>Challenges: Four Sources of Complexity</a:t>
            </a: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4AFE0DAA-AC67-DB4C-85DB-64A2CF1EDA90}"/>
              </a:ext>
            </a:extLst>
          </p:cNvPr>
          <p:cNvSpPr/>
          <p:nvPr/>
        </p:nvSpPr>
        <p:spPr>
          <a:xfrm>
            <a:off x="1295052" y="2206814"/>
            <a:ext cx="6719974" cy="3012618"/>
          </a:xfrm>
          <a:prstGeom prst="roundRect">
            <a:avLst>
              <a:gd name="adj" fmla="val 760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9857DE9-8F92-ED4F-A35F-5080EC37FF4F}"/>
              </a:ext>
            </a:extLst>
          </p:cNvPr>
          <p:cNvSpPr txBox="1"/>
          <p:nvPr/>
        </p:nvSpPr>
        <p:spPr>
          <a:xfrm>
            <a:off x="1623686" y="1613995"/>
            <a:ext cx="6228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chemeClr val="accent6">
                    <a:lumMod val="75000"/>
                  </a:schemeClr>
                </a:solidFill>
              </a:rPr>
              <a:t>Solution Techniques: Five Data Structures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AD3B2FE-0FCE-E644-8A44-CFEB798B429F}"/>
              </a:ext>
            </a:extLst>
          </p:cNvPr>
          <p:cNvSpPr/>
          <p:nvPr/>
        </p:nvSpPr>
        <p:spPr>
          <a:xfrm>
            <a:off x="3081615" y="5479106"/>
            <a:ext cx="1208536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dirty="0">
                <a:solidFill>
                  <a:schemeClr val="accent6">
                    <a:lumMod val="75000"/>
                  </a:schemeClr>
                </a:solidFill>
              </a:rPr>
              <a:t>word2rule 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BCB81CA7-AB63-0448-9B19-96FA5D09441E}"/>
              </a:ext>
            </a:extLst>
          </p:cNvPr>
          <p:cNvSpPr/>
          <p:nvPr/>
        </p:nvSpPr>
        <p:spPr>
          <a:xfrm>
            <a:off x="1426458" y="5479106"/>
            <a:ext cx="1477456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dirty="0">
                <a:solidFill>
                  <a:schemeClr val="accent6">
                    <a:lumMod val="75000"/>
                  </a:schemeClr>
                </a:solidFill>
              </a:rPr>
              <a:t>rule2location 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74C2BBD-9EA3-484C-A95C-BB75ED53665A}"/>
              </a:ext>
            </a:extLst>
          </p:cNvPr>
          <p:cNvSpPr/>
          <p:nvPr/>
        </p:nvSpPr>
        <p:spPr>
          <a:xfrm>
            <a:off x="4480452" y="5479106"/>
            <a:ext cx="1203599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dirty="0">
                <a:solidFill>
                  <a:schemeClr val="accent6">
                    <a:lumMod val="75000"/>
                  </a:schemeClr>
                </a:solidFill>
              </a:rPr>
              <a:t>rootOffset 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375F9FE-83B6-9449-9CF1-3E5120DBCFC9}"/>
              </a:ext>
            </a:extLst>
          </p:cNvPr>
          <p:cNvSpPr/>
          <p:nvPr/>
        </p:nvSpPr>
        <p:spPr>
          <a:xfrm>
            <a:off x="5888025" y="5481742"/>
            <a:ext cx="906017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dirty="0">
                <a:solidFill>
                  <a:schemeClr val="accent6">
                    <a:lumMod val="75000"/>
                  </a:schemeClr>
                </a:solidFill>
              </a:rPr>
              <a:t>bitmap 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7C18A75B-9133-3E46-9C1E-307FB79C3E89}"/>
              </a:ext>
            </a:extLst>
          </p:cNvPr>
          <p:cNvSpPr/>
          <p:nvPr/>
        </p:nvSpPr>
        <p:spPr>
          <a:xfrm>
            <a:off x="7006348" y="5479106"/>
            <a:ext cx="936410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dirty="0">
                <a:solidFill>
                  <a:schemeClr val="accent6">
                    <a:lumMod val="75000"/>
                  </a:schemeClr>
                </a:solidFill>
              </a:rPr>
              <a:t>records </a:t>
            </a:r>
          </a:p>
        </p:txBody>
      </p:sp>
      <p:sp>
        <p:nvSpPr>
          <p:cNvPr id="50" name="上箭头 49">
            <a:extLst>
              <a:ext uri="{FF2B5EF4-FFF2-40B4-BE49-F238E27FC236}">
                <a16:creationId xmlns:a16="http://schemas.microsoft.com/office/drawing/2014/main" id="{A1B3C26C-E3BA-3747-972F-07A38696070B}"/>
              </a:ext>
            </a:extLst>
          </p:cNvPr>
          <p:cNvSpPr/>
          <p:nvPr/>
        </p:nvSpPr>
        <p:spPr>
          <a:xfrm>
            <a:off x="3589570" y="5275765"/>
            <a:ext cx="226722" cy="19575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上箭头 50">
            <a:extLst>
              <a:ext uri="{FF2B5EF4-FFF2-40B4-BE49-F238E27FC236}">
                <a16:creationId xmlns:a16="http://schemas.microsoft.com/office/drawing/2014/main" id="{C05D6CBD-51B9-4D47-BED4-7F9C17D58914}"/>
              </a:ext>
            </a:extLst>
          </p:cNvPr>
          <p:cNvSpPr/>
          <p:nvPr/>
        </p:nvSpPr>
        <p:spPr>
          <a:xfrm>
            <a:off x="2066199" y="5271350"/>
            <a:ext cx="226722" cy="19575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上箭头 51">
            <a:extLst>
              <a:ext uri="{FF2B5EF4-FFF2-40B4-BE49-F238E27FC236}">
                <a16:creationId xmlns:a16="http://schemas.microsoft.com/office/drawing/2014/main" id="{E6F3D020-E334-2D43-8A22-21E0EFE24026}"/>
              </a:ext>
            </a:extLst>
          </p:cNvPr>
          <p:cNvSpPr/>
          <p:nvPr/>
        </p:nvSpPr>
        <p:spPr>
          <a:xfrm>
            <a:off x="4907883" y="5270928"/>
            <a:ext cx="226722" cy="19575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3" name="上箭头 52">
            <a:extLst>
              <a:ext uri="{FF2B5EF4-FFF2-40B4-BE49-F238E27FC236}">
                <a16:creationId xmlns:a16="http://schemas.microsoft.com/office/drawing/2014/main" id="{21F3839A-E906-CC49-B8EA-603B89EC78A7}"/>
              </a:ext>
            </a:extLst>
          </p:cNvPr>
          <p:cNvSpPr/>
          <p:nvPr/>
        </p:nvSpPr>
        <p:spPr>
          <a:xfrm>
            <a:off x="6187381" y="5281892"/>
            <a:ext cx="226722" cy="19575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上箭头 53">
            <a:extLst>
              <a:ext uri="{FF2B5EF4-FFF2-40B4-BE49-F238E27FC236}">
                <a16:creationId xmlns:a16="http://schemas.microsoft.com/office/drawing/2014/main" id="{217379E0-3CAA-3647-9B58-029E82F9944A}"/>
              </a:ext>
            </a:extLst>
          </p:cNvPr>
          <p:cNvSpPr/>
          <p:nvPr/>
        </p:nvSpPr>
        <p:spPr>
          <a:xfrm>
            <a:off x="7331038" y="5268978"/>
            <a:ext cx="226722" cy="19575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灯片编号占位符 54">
            <a:extLst>
              <a:ext uri="{FF2B5EF4-FFF2-40B4-BE49-F238E27FC236}">
                <a16:creationId xmlns:a16="http://schemas.microsoft.com/office/drawing/2014/main" id="{FB98A2B4-A924-0743-B47A-D50A83A1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FDE24-C12B-A84A-9BCA-957275DD768E}" type="slidenum">
              <a:rPr kumimoji="1" lang="zh-CN" altLang="en-US" smtClean="0"/>
              <a:t>9</a:t>
            </a:fld>
            <a:r>
              <a:rPr kumimoji="1" lang="en-US" altLang="zh-CN"/>
              <a:t>/17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5231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3309</TotalTime>
  <Words>1099</Words>
  <Application>Microsoft Macintosh PowerPoint</Application>
  <PresentationFormat>全屏显示(4:3)</PresentationFormat>
  <Paragraphs>356</Paragraphs>
  <Slides>18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等线</vt:lpstr>
      <vt:lpstr>等线 Light</vt:lpstr>
      <vt:lpstr>宋体</vt:lpstr>
      <vt:lpstr>NimbusRomNo9L</vt:lpstr>
      <vt:lpstr>Arial</vt:lpstr>
      <vt:lpstr>Calibri</vt:lpstr>
      <vt:lpstr>Calibri Light</vt:lpstr>
      <vt:lpstr>Office 主题</vt:lpstr>
      <vt:lpstr>Enabling Efficient Random Access to Hierarchically-Compressed Data </vt:lpstr>
      <vt:lpstr>Outline</vt:lpstr>
      <vt:lpstr>1. Background</vt:lpstr>
      <vt:lpstr>1. Background</vt:lpstr>
      <vt:lpstr>2. Motivation</vt:lpstr>
      <vt:lpstr>3. Operations to Support</vt:lpstr>
      <vt:lpstr>4. Challenges</vt:lpstr>
      <vt:lpstr>4. Challenges</vt:lpstr>
      <vt:lpstr>5. Our Solution</vt:lpstr>
      <vt:lpstr>5. Our Solution</vt:lpstr>
      <vt:lpstr>5. Our Solution</vt:lpstr>
      <vt:lpstr>5. Our Solution</vt:lpstr>
      <vt:lpstr>5. Our Solution</vt:lpstr>
      <vt:lpstr>6. Evaluation</vt:lpstr>
      <vt:lpstr>6. Evaluation</vt:lpstr>
      <vt:lpstr>6. Evaluation</vt:lpstr>
      <vt:lpstr>7. Conclusion</vt:lpstr>
      <vt:lpstr>Thanks!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Zwift : A Programming Framework for High Performance Text Analytics on Compressed Data </dc:title>
  <dc:creator>Microsoft Office 用户</dc:creator>
  <cp:lastModifiedBy>张 峰</cp:lastModifiedBy>
  <cp:revision>314</cp:revision>
  <cp:lastPrinted>2018-08-29T00:19:12Z</cp:lastPrinted>
  <dcterms:created xsi:type="dcterms:W3CDTF">2018-05-18T06:33:04Z</dcterms:created>
  <dcterms:modified xsi:type="dcterms:W3CDTF">2020-04-28T12:58:44Z</dcterms:modified>
</cp:coreProperties>
</file>