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notesSlides/notesSlide1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5"/>
  </p:notesMasterIdLst>
  <p:sldIdLst>
    <p:sldId id="257" r:id="rId2"/>
    <p:sldId id="273" r:id="rId3"/>
    <p:sldId id="272" r:id="rId4"/>
    <p:sldId id="271" r:id="rId5"/>
    <p:sldId id="260" r:id="rId6"/>
    <p:sldId id="263" r:id="rId7"/>
    <p:sldId id="264" r:id="rId8"/>
    <p:sldId id="265" r:id="rId9"/>
    <p:sldId id="266" r:id="rId10"/>
    <p:sldId id="267" r:id="rId11"/>
    <p:sldId id="268" r:id="rId12"/>
    <p:sldId id="270" r:id="rId13"/>
    <p:sldId id="25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61"/>
    <p:restoredTop sz="82967"/>
  </p:normalViewPr>
  <p:slideViewPr>
    <p:cSldViewPr snapToGrid="0" snapToObjects="1">
      <p:cViewPr varScale="1">
        <p:scale>
          <a:sx n="100" d="100"/>
          <a:sy n="100" d="100"/>
        </p:scale>
        <p:origin x="632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file://localhost/Users/mhashemi/Dropbox/Defense/Spreadsheet%20Source/Last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4" Type="http://schemas.openxmlformats.org/officeDocument/2006/relationships/oleObject" Target="file://localhost/Users/mhashemi/Dropbox/Defense/Spreadsheet%20Source/Last.xlsx" TargetMode="External"/><Relationship Id="rId1" Type="http://schemas.microsoft.com/office/2011/relationships/chartStyle" Target="style2.xml"/><Relationship Id="rId2" Type="http://schemas.microsoft.com/office/2011/relationships/chartColorStyle" Target="colors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4" Type="http://schemas.openxmlformats.org/officeDocument/2006/relationships/oleObject" Target="file://localhost/Users/mhashemi/Dropbox/Defense/Spreadsheet%20Source/Last.xlsx" TargetMode="External"/><Relationship Id="rId1" Type="http://schemas.microsoft.com/office/2011/relationships/chartStyle" Target="style3.xml"/><Relationship Id="rId2" Type="http://schemas.microsoft.com/office/2011/relationships/chartColorStyle" Target="colors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EMC!$A$2</c:f>
              <c:strCache>
                <c:ptCount val="1"/>
                <c:pt idx="0">
                  <c:v>DRAM-Access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  <a:effectLst/>
          </c:spPr>
          <c:invertIfNegative val="0"/>
          <c:cat>
            <c:strRef>
              <c:f>EMC!$B$1:$AD$1</c:f>
              <c:strCache>
                <c:ptCount val="29"/>
                <c:pt idx="0">
                  <c:v>4xcalculix</c:v>
                </c:pt>
                <c:pt idx="1">
                  <c:v>4xpovray</c:v>
                </c:pt>
                <c:pt idx="2">
                  <c:v>4xnamd</c:v>
                </c:pt>
                <c:pt idx="3">
                  <c:v>4xgamess</c:v>
                </c:pt>
                <c:pt idx="4">
                  <c:v>4xperlbench</c:v>
                </c:pt>
                <c:pt idx="5">
                  <c:v>4xtonto</c:v>
                </c:pt>
                <c:pt idx="6">
                  <c:v>4xgromac</c:v>
                </c:pt>
                <c:pt idx="7">
                  <c:v>4xgobmk</c:v>
                </c:pt>
                <c:pt idx="8">
                  <c:v>4xdealII</c:v>
                </c:pt>
                <c:pt idx="9">
                  <c:v>4xsjeng</c:v>
                </c:pt>
                <c:pt idx="10">
                  <c:v>4xgcc</c:v>
                </c:pt>
                <c:pt idx="11">
                  <c:v>4xhmmer</c:v>
                </c:pt>
                <c:pt idx="12">
                  <c:v>4xh264ref</c:v>
                </c:pt>
                <c:pt idx="13">
                  <c:v>4xbzip2</c:v>
                </c:pt>
                <c:pt idx="14">
                  <c:v>4xastar</c:v>
                </c:pt>
                <c:pt idx="15">
                  <c:v>4xXalancbmk</c:v>
                </c:pt>
                <c:pt idx="16">
                  <c:v>4xzeusmp</c:v>
                </c:pt>
                <c:pt idx="17">
                  <c:v>4xcactus</c:v>
                </c:pt>
                <c:pt idx="18">
                  <c:v>4xwrf</c:v>
                </c:pt>
                <c:pt idx="19">
                  <c:v>4xGemsFDTD</c:v>
                </c:pt>
                <c:pt idx="20">
                  <c:v>4xleslie</c:v>
                </c:pt>
                <c:pt idx="21">
                  <c:v>4xomnetpp</c:v>
                </c:pt>
                <c:pt idx="22">
                  <c:v>4xmilc</c:v>
                </c:pt>
                <c:pt idx="23">
                  <c:v>4xsoplex</c:v>
                </c:pt>
                <c:pt idx="24">
                  <c:v>4xsphinx</c:v>
                </c:pt>
                <c:pt idx="25">
                  <c:v>4xbwaves</c:v>
                </c:pt>
                <c:pt idx="26">
                  <c:v>4xlibquantum</c:v>
                </c:pt>
                <c:pt idx="27">
                  <c:v>4xlbm</c:v>
                </c:pt>
                <c:pt idx="28">
                  <c:v>4xmcf</c:v>
                </c:pt>
              </c:strCache>
            </c:strRef>
          </c:cat>
          <c:val>
            <c:numRef>
              <c:f>EMC!$B$2:$AD$2</c:f>
              <c:numCache>
                <c:formatCode>General</c:formatCode>
                <c:ptCount val="29"/>
                <c:pt idx="0">
                  <c:v>0.813965992338195</c:v>
                </c:pt>
                <c:pt idx="1">
                  <c:v>0.836648782501032</c:v>
                </c:pt>
                <c:pt idx="2">
                  <c:v>0.774018348623853</c:v>
                </c:pt>
                <c:pt idx="3">
                  <c:v>0.805677756392631</c:v>
                </c:pt>
                <c:pt idx="4">
                  <c:v>0.822937803264226</c:v>
                </c:pt>
                <c:pt idx="5">
                  <c:v>0.832704152592887</c:v>
                </c:pt>
                <c:pt idx="6">
                  <c:v>0.846112492440024</c:v>
                </c:pt>
                <c:pt idx="7">
                  <c:v>0.887240356083086</c:v>
                </c:pt>
                <c:pt idx="8">
                  <c:v>0.730729777256741</c:v>
                </c:pt>
                <c:pt idx="9">
                  <c:v>0.902653746279055</c:v>
                </c:pt>
                <c:pt idx="10">
                  <c:v>0.765141903171953</c:v>
                </c:pt>
                <c:pt idx="11">
                  <c:v>0.762553001562151</c:v>
                </c:pt>
                <c:pt idx="12">
                  <c:v>0.731366691560866</c:v>
                </c:pt>
                <c:pt idx="13">
                  <c:v>0.739844635054216</c:v>
                </c:pt>
                <c:pt idx="14">
                  <c:v>0.84391091258763</c:v>
                </c:pt>
                <c:pt idx="15">
                  <c:v>0.72451022017347</c:v>
                </c:pt>
                <c:pt idx="16">
                  <c:v>0.52570688345915</c:v>
                </c:pt>
                <c:pt idx="17">
                  <c:v>0.622383119569715</c:v>
                </c:pt>
                <c:pt idx="18">
                  <c:v>0.453926873257911</c:v>
                </c:pt>
                <c:pt idx="19">
                  <c:v>0.516405737320709</c:v>
                </c:pt>
                <c:pt idx="20">
                  <c:v>0.516405737320709</c:v>
                </c:pt>
                <c:pt idx="21">
                  <c:v>0.439720187998688</c:v>
                </c:pt>
                <c:pt idx="22">
                  <c:v>0.390601992204417</c:v>
                </c:pt>
                <c:pt idx="23">
                  <c:v>0.353383181700983</c:v>
                </c:pt>
                <c:pt idx="24">
                  <c:v>0.485752244823163</c:v>
                </c:pt>
                <c:pt idx="25">
                  <c:v>0.492601601297253</c:v>
                </c:pt>
                <c:pt idx="26">
                  <c:v>0.367844038725078</c:v>
                </c:pt>
                <c:pt idx="27">
                  <c:v>0.481431917029107</c:v>
                </c:pt>
                <c:pt idx="28">
                  <c:v>0.48</c:v>
                </c:pt>
              </c:numCache>
            </c:numRef>
          </c:val>
        </c:ser>
        <c:ser>
          <c:idx val="1"/>
          <c:order val="1"/>
          <c:tx>
            <c:strRef>
              <c:f>EMC!$A$3</c:f>
              <c:strCache>
                <c:ptCount val="1"/>
                <c:pt idx="0">
                  <c:v>On-Chip Delay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rgbClr val="000000"/>
              </a:solidFill>
            </a:ln>
            <a:effectLst/>
          </c:spPr>
          <c:invertIfNegative val="0"/>
          <c:cat>
            <c:strRef>
              <c:f>EMC!$B$1:$AD$1</c:f>
              <c:strCache>
                <c:ptCount val="29"/>
                <c:pt idx="0">
                  <c:v>4xcalculix</c:v>
                </c:pt>
                <c:pt idx="1">
                  <c:v>4xpovray</c:v>
                </c:pt>
                <c:pt idx="2">
                  <c:v>4xnamd</c:v>
                </c:pt>
                <c:pt idx="3">
                  <c:v>4xgamess</c:v>
                </c:pt>
                <c:pt idx="4">
                  <c:v>4xperlbench</c:v>
                </c:pt>
                <c:pt idx="5">
                  <c:v>4xtonto</c:v>
                </c:pt>
                <c:pt idx="6">
                  <c:v>4xgromac</c:v>
                </c:pt>
                <c:pt idx="7">
                  <c:v>4xgobmk</c:v>
                </c:pt>
                <c:pt idx="8">
                  <c:v>4xdealII</c:v>
                </c:pt>
                <c:pt idx="9">
                  <c:v>4xsjeng</c:v>
                </c:pt>
                <c:pt idx="10">
                  <c:v>4xgcc</c:v>
                </c:pt>
                <c:pt idx="11">
                  <c:v>4xhmmer</c:v>
                </c:pt>
                <c:pt idx="12">
                  <c:v>4xh264ref</c:v>
                </c:pt>
                <c:pt idx="13">
                  <c:v>4xbzip2</c:v>
                </c:pt>
                <c:pt idx="14">
                  <c:v>4xastar</c:v>
                </c:pt>
                <c:pt idx="15">
                  <c:v>4xXalancbmk</c:v>
                </c:pt>
                <c:pt idx="16">
                  <c:v>4xzeusmp</c:v>
                </c:pt>
                <c:pt idx="17">
                  <c:v>4xcactus</c:v>
                </c:pt>
                <c:pt idx="18">
                  <c:v>4xwrf</c:v>
                </c:pt>
                <c:pt idx="19">
                  <c:v>4xGemsFDTD</c:v>
                </c:pt>
                <c:pt idx="20">
                  <c:v>4xleslie</c:v>
                </c:pt>
                <c:pt idx="21">
                  <c:v>4xomnetpp</c:v>
                </c:pt>
                <c:pt idx="22">
                  <c:v>4xmilc</c:v>
                </c:pt>
                <c:pt idx="23">
                  <c:v>4xsoplex</c:v>
                </c:pt>
                <c:pt idx="24">
                  <c:v>4xsphinx</c:v>
                </c:pt>
                <c:pt idx="25">
                  <c:v>4xbwaves</c:v>
                </c:pt>
                <c:pt idx="26">
                  <c:v>4xlibquantum</c:v>
                </c:pt>
                <c:pt idx="27">
                  <c:v>4xlbm</c:v>
                </c:pt>
                <c:pt idx="28">
                  <c:v>4xmcf</c:v>
                </c:pt>
              </c:strCache>
            </c:strRef>
          </c:cat>
          <c:val>
            <c:numRef>
              <c:f>EMC!$B$3:$AD$3</c:f>
              <c:numCache>
                <c:formatCode>General</c:formatCode>
                <c:ptCount val="29"/>
                <c:pt idx="0">
                  <c:v>0.186034007661805</c:v>
                </c:pt>
                <c:pt idx="1">
                  <c:v>0.163351217498968</c:v>
                </c:pt>
                <c:pt idx="2">
                  <c:v>0.225981651376147</c:v>
                </c:pt>
                <c:pt idx="3">
                  <c:v>0.194322243607369</c:v>
                </c:pt>
                <c:pt idx="4">
                  <c:v>0.177062196735774</c:v>
                </c:pt>
                <c:pt idx="5">
                  <c:v>0.167295847407113</c:v>
                </c:pt>
                <c:pt idx="6">
                  <c:v>0.153887507</c:v>
                </c:pt>
                <c:pt idx="7">
                  <c:v>0.112759643916914</c:v>
                </c:pt>
                <c:pt idx="8">
                  <c:v>0.269270222743259</c:v>
                </c:pt>
                <c:pt idx="9">
                  <c:v>0.0973462537209449</c:v>
                </c:pt>
                <c:pt idx="10">
                  <c:v>0.234858096828047</c:v>
                </c:pt>
                <c:pt idx="11">
                  <c:v>0.237446998437849</c:v>
                </c:pt>
                <c:pt idx="12">
                  <c:v>0.268633308439134</c:v>
                </c:pt>
                <c:pt idx="13">
                  <c:v>0.260155364945784</c:v>
                </c:pt>
                <c:pt idx="14">
                  <c:v>0.15608908741237</c:v>
                </c:pt>
                <c:pt idx="15">
                  <c:v>0.27548977982653</c:v>
                </c:pt>
                <c:pt idx="16">
                  <c:v>0.47429311654085</c:v>
                </c:pt>
                <c:pt idx="17">
                  <c:v>0.377616880430285</c:v>
                </c:pt>
                <c:pt idx="18">
                  <c:v>0.546073126742089</c:v>
                </c:pt>
                <c:pt idx="19">
                  <c:v>0.483594262679291</c:v>
                </c:pt>
                <c:pt idx="20">
                  <c:v>0.483594262679291</c:v>
                </c:pt>
                <c:pt idx="21">
                  <c:v>0.560279812001312</c:v>
                </c:pt>
                <c:pt idx="22">
                  <c:v>0.609398007795583</c:v>
                </c:pt>
                <c:pt idx="23">
                  <c:v>0.646616818299017</c:v>
                </c:pt>
                <c:pt idx="24">
                  <c:v>0.514247755176837</c:v>
                </c:pt>
                <c:pt idx="25">
                  <c:v>0.507398398702747</c:v>
                </c:pt>
                <c:pt idx="26">
                  <c:v>0.632155961274922</c:v>
                </c:pt>
                <c:pt idx="27">
                  <c:v>0.518568082970893</c:v>
                </c:pt>
                <c:pt idx="28">
                  <c:v>0.52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7"/>
        <c:overlap val="100"/>
        <c:axId val="2113779680"/>
        <c:axId val="-2132845024"/>
      </c:barChart>
      <c:catAx>
        <c:axId val="21137796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32845024"/>
        <c:crosses val="autoZero"/>
        <c:auto val="1"/>
        <c:lblAlgn val="ctr"/>
        <c:lblOffset val="100"/>
        <c:noMultiLvlLbl val="0"/>
      </c:catAx>
      <c:valAx>
        <c:axId val="-2132845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Total Miss Cycles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3779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EMC!$A$6</c:f>
              <c:strCache>
                <c:ptCount val="1"/>
                <c:pt idx="0">
                  <c:v>EMC Access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strRef>
              <c:f>EMC!$B$5:$L$5</c:f>
              <c:strCache>
                <c:ptCount val="11"/>
                <c:pt idx="0">
                  <c:v>H1</c:v>
                </c:pt>
                <c:pt idx="1">
                  <c:v>H2</c:v>
                </c:pt>
                <c:pt idx="2">
                  <c:v>H3</c:v>
                </c:pt>
                <c:pt idx="3">
                  <c:v>H4</c:v>
                </c:pt>
                <c:pt idx="4">
                  <c:v>H5</c:v>
                </c:pt>
                <c:pt idx="5">
                  <c:v>H6</c:v>
                </c:pt>
                <c:pt idx="6">
                  <c:v>H7</c:v>
                </c:pt>
                <c:pt idx="7">
                  <c:v>H8</c:v>
                </c:pt>
                <c:pt idx="8">
                  <c:v>H9</c:v>
                </c:pt>
                <c:pt idx="9">
                  <c:v>H10</c:v>
                </c:pt>
                <c:pt idx="10">
                  <c:v>Mean</c:v>
                </c:pt>
              </c:strCache>
            </c:strRef>
          </c:cat>
          <c:val>
            <c:numRef>
              <c:f>EMC!$B$6:$L$6</c:f>
              <c:numCache>
                <c:formatCode>General</c:formatCode>
                <c:ptCount val="11"/>
                <c:pt idx="0">
                  <c:v>300.05</c:v>
                </c:pt>
                <c:pt idx="1">
                  <c:v>255.52</c:v>
                </c:pt>
                <c:pt idx="2">
                  <c:v>223.51</c:v>
                </c:pt>
                <c:pt idx="3">
                  <c:v>226.05</c:v>
                </c:pt>
                <c:pt idx="4">
                  <c:v>265.8</c:v>
                </c:pt>
                <c:pt idx="5">
                  <c:v>313.25</c:v>
                </c:pt>
                <c:pt idx="6">
                  <c:v>217.12</c:v>
                </c:pt>
                <c:pt idx="7">
                  <c:v>236.17</c:v>
                </c:pt>
                <c:pt idx="8">
                  <c:v>305.96</c:v>
                </c:pt>
                <c:pt idx="9">
                  <c:v>273.82</c:v>
                </c:pt>
                <c:pt idx="10">
                  <c:v>261.73</c:v>
                </c:pt>
              </c:numCache>
            </c:numRef>
          </c:val>
        </c:ser>
        <c:ser>
          <c:idx val="1"/>
          <c:order val="1"/>
          <c:tx>
            <c:strRef>
              <c:f>EMC!$A$7</c:f>
              <c:strCache>
                <c:ptCount val="1"/>
                <c:pt idx="0">
                  <c:v>Core Access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EMC!$B$5:$L$5</c:f>
              <c:strCache>
                <c:ptCount val="11"/>
                <c:pt idx="0">
                  <c:v>H1</c:v>
                </c:pt>
                <c:pt idx="1">
                  <c:v>H2</c:v>
                </c:pt>
                <c:pt idx="2">
                  <c:v>H3</c:v>
                </c:pt>
                <c:pt idx="3">
                  <c:v>H4</c:v>
                </c:pt>
                <c:pt idx="4">
                  <c:v>H5</c:v>
                </c:pt>
                <c:pt idx="5">
                  <c:v>H6</c:v>
                </c:pt>
                <c:pt idx="6">
                  <c:v>H7</c:v>
                </c:pt>
                <c:pt idx="7">
                  <c:v>H8</c:v>
                </c:pt>
                <c:pt idx="8">
                  <c:v>H9</c:v>
                </c:pt>
                <c:pt idx="9">
                  <c:v>H10</c:v>
                </c:pt>
                <c:pt idx="10">
                  <c:v>Mean</c:v>
                </c:pt>
              </c:strCache>
            </c:strRef>
          </c:cat>
          <c:val>
            <c:numRef>
              <c:f>EMC!$B$7:$L$7</c:f>
              <c:numCache>
                <c:formatCode>General</c:formatCode>
                <c:ptCount val="11"/>
                <c:pt idx="0">
                  <c:v>390.21</c:v>
                </c:pt>
                <c:pt idx="1">
                  <c:v>311.19</c:v>
                </c:pt>
                <c:pt idx="2">
                  <c:v>289.16</c:v>
                </c:pt>
                <c:pt idx="3">
                  <c:v>288.97</c:v>
                </c:pt>
                <c:pt idx="4">
                  <c:v>354.97</c:v>
                </c:pt>
                <c:pt idx="5">
                  <c:v>367.97</c:v>
                </c:pt>
                <c:pt idx="6">
                  <c:v>310.84</c:v>
                </c:pt>
                <c:pt idx="7">
                  <c:v>279.91</c:v>
                </c:pt>
                <c:pt idx="8">
                  <c:v>371.3</c:v>
                </c:pt>
                <c:pt idx="9">
                  <c:v>316.1</c:v>
                </c:pt>
                <c:pt idx="10">
                  <c:v>328.56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7"/>
        <c:overlap val="-27"/>
        <c:axId val="2028257248"/>
        <c:axId val="-2138807680"/>
      </c:barChart>
      <c:catAx>
        <c:axId val="20282572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38807680"/>
        <c:crosses val="autoZero"/>
        <c:auto val="1"/>
        <c:lblAlgn val="ctr"/>
        <c:lblOffset val="100"/>
        <c:noMultiLvlLbl val="0"/>
      </c:catAx>
      <c:valAx>
        <c:axId val="-2138807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Effective Memory Access Latency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28257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egendEntry>
        <c:idx val="0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EMC!$A$6</c:f>
              <c:strCache>
                <c:ptCount val="1"/>
                <c:pt idx="0">
                  <c:v>EMC Access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EMC!$B$5:$L$5</c:f>
              <c:strCache>
                <c:ptCount val="11"/>
                <c:pt idx="0">
                  <c:v>H1</c:v>
                </c:pt>
                <c:pt idx="1">
                  <c:v>H2</c:v>
                </c:pt>
                <c:pt idx="2">
                  <c:v>H3</c:v>
                </c:pt>
                <c:pt idx="3">
                  <c:v>H4</c:v>
                </c:pt>
                <c:pt idx="4">
                  <c:v>H5</c:v>
                </c:pt>
                <c:pt idx="5">
                  <c:v>H6</c:v>
                </c:pt>
                <c:pt idx="6">
                  <c:v>H7</c:v>
                </c:pt>
                <c:pt idx="7">
                  <c:v>H8</c:v>
                </c:pt>
                <c:pt idx="8">
                  <c:v>H9</c:v>
                </c:pt>
                <c:pt idx="9">
                  <c:v>H10</c:v>
                </c:pt>
                <c:pt idx="10">
                  <c:v>Mean</c:v>
                </c:pt>
              </c:strCache>
            </c:strRef>
          </c:cat>
          <c:val>
            <c:numRef>
              <c:f>EMC!$B$6:$L$6</c:f>
              <c:numCache>
                <c:formatCode>General</c:formatCode>
                <c:ptCount val="11"/>
                <c:pt idx="0">
                  <c:v>300.05</c:v>
                </c:pt>
                <c:pt idx="1">
                  <c:v>255.52</c:v>
                </c:pt>
                <c:pt idx="2">
                  <c:v>223.51</c:v>
                </c:pt>
                <c:pt idx="3">
                  <c:v>226.05</c:v>
                </c:pt>
                <c:pt idx="4">
                  <c:v>265.8</c:v>
                </c:pt>
                <c:pt idx="5">
                  <c:v>313.25</c:v>
                </c:pt>
                <c:pt idx="6">
                  <c:v>217.12</c:v>
                </c:pt>
                <c:pt idx="7">
                  <c:v>236.17</c:v>
                </c:pt>
                <c:pt idx="8">
                  <c:v>305.96</c:v>
                </c:pt>
                <c:pt idx="9">
                  <c:v>273.82</c:v>
                </c:pt>
                <c:pt idx="10">
                  <c:v>261.73</c:v>
                </c:pt>
              </c:numCache>
            </c:numRef>
          </c:val>
        </c:ser>
        <c:ser>
          <c:idx val="1"/>
          <c:order val="1"/>
          <c:tx>
            <c:strRef>
              <c:f>EMC!$A$7</c:f>
              <c:strCache>
                <c:ptCount val="1"/>
                <c:pt idx="0">
                  <c:v>Core Access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EMC!$B$5:$L$5</c:f>
              <c:strCache>
                <c:ptCount val="11"/>
                <c:pt idx="0">
                  <c:v>H1</c:v>
                </c:pt>
                <c:pt idx="1">
                  <c:v>H2</c:v>
                </c:pt>
                <c:pt idx="2">
                  <c:v>H3</c:v>
                </c:pt>
                <c:pt idx="3">
                  <c:v>H4</c:v>
                </c:pt>
                <c:pt idx="4">
                  <c:v>H5</c:v>
                </c:pt>
                <c:pt idx="5">
                  <c:v>H6</c:v>
                </c:pt>
                <c:pt idx="6">
                  <c:v>H7</c:v>
                </c:pt>
                <c:pt idx="7">
                  <c:v>H8</c:v>
                </c:pt>
                <c:pt idx="8">
                  <c:v>H9</c:v>
                </c:pt>
                <c:pt idx="9">
                  <c:v>H10</c:v>
                </c:pt>
                <c:pt idx="10">
                  <c:v>Mean</c:v>
                </c:pt>
              </c:strCache>
            </c:strRef>
          </c:cat>
          <c:val>
            <c:numRef>
              <c:f>EMC!$B$7:$L$7</c:f>
              <c:numCache>
                <c:formatCode>General</c:formatCode>
                <c:ptCount val="11"/>
                <c:pt idx="0">
                  <c:v>390.21</c:v>
                </c:pt>
                <c:pt idx="1">
                  <c:v>311.19</c:v>
                </c:pt>
                <c:pt idx="2">
                  <c:v>289.16</c:v>
                </c:pt>
                <c:pt idx="3">
                  <c:v>288.97</c:v>
                </c:pt>
                <c:pt idx="4">
                  <c:v>354.97</c:v>
                </c:pt>
                <c:pt idx="5">
                  <c:v>367.97</c:v>
                </c:pt>
                <c:pt idx="6">
                  <c:v>310.84</c:v>
                </c:pt>
                <c:pt idx="7">
                  <c:v>279.91</c:v>
                </c:pt>
                <c:pt idx="8">
                  <c:v>371.3</c:v>
                </c:pt>
                <c:pt idx="9">
                  <c:v>316.1</c:v>
                </c:pt>
                <c:pt idx="10">
                  <c:v>328.56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7"/>
        <c:overlap val="-27"/>
        <c:axId val="-2121964608"/>
        <c:axId val="-2121443184"/>
      </c:barChart>
      <c:catAx>
        <c:axId val="-21219646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21443184"/>
        <c:crosses val="autoZero"/>
        <c:auto val="1"/>
        <c:lblAlgn val="ctr"/>
        <c:lblOffset val="100"/>
        <c:noMultiLvlLbl val="0"/>
      </c:catAx>
      <c:valAx>
        <c:axId val="-2121443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Effective Memory Access Latency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21964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1C2882-710E-9C4D-A602-28412E52E942}" type="datetimeFigureOut">
              <a:rPr lang="en-US" smtClean="0"/>
              <a:t>6/23/16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A33A80-59C2-F74C-8E45-E57115C79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996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74494-C558-764B-9BDC-1F50A730A89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1470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E5608-CAC6-5C4D-BAC5-DDB40E6263A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4097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E5608-CAC6-5C4D-BAC5-DDB40E6263A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6342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E5608-CAC6-5C4D-BAC5-DDB40E6263A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791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74494-C558-764B-9BDC-1F50A730A89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6028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E5608-CAC6-5C4D-BAC5-DDB40E6263A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498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E5608-CAC6-5C4D-BAC5-DDB40E6263A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686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E5608-CAC6-5C4D-BAC5-DDB40E6263A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1962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E5608-CAC6-5C4D-BAC5-DDB40E6263A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6286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E5608-CAC6-5C4D-BAC5-DDB40E6263A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8637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E5608-CAC6-5C4D-BAC5-DDB40E6263A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6364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E5608-CAC6-5C4D-BAC5-DDB40E6263A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740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E5608-CAC6-5C4D-BAC5-DDB40E6263A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884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03990-A48D-5E46-AF07-DE3537C85D23}" type="datetimeFigureOut">
              <a:rPr lang="en-US" smtClean="0"/>
              <a:t>6/23/16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F0FF-A2AB-BD4E-A776-C2681EC03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756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03990-A48D-5E46-AF07-DE3537C85D23}" type="datetimeFigureOut">
              <a:rPr lang="en-US" smtClean="0"/>
              <a:t>6/23/16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F0FF-A2AB-BD4E-A776-C2681EC03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555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03990-A48D-5E46-AF07-DE3537C85D23}" type="datetimeFigureOut">
              <a:rPr lang="en-US" smtClean="0"/>
              <a:t>6/23/16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F0FF-A2AB-BD4E-A776-C2681EC03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93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03990-A48D-5E46-AF07-DE3537C85D23}" type="datetimeFigureOut">
              <a:rPr lang="en-US" smtClean="0"/>
              <a:t>6/23/16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F0FF-A2AB-BD4E-A776-C2681EC03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278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03990-A48D-5E46-AF07-DE3537C85D23}" type="datetimeFigureOut">
              <a:rPr lang="en-US" smtClean="0"/>
              <a:t>6/23/16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F0FF-A2AB-BD4E-A776-C2681EC03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662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03990-A48D-5E46-AF07-DE3537C85D23}" type="datetimeFigureOut">
              <a:rPr lang="en-US" smtClean="0"/>
              <a:t>6/23/16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F0FF-A2AB-BD4E-A776-C2681EC03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62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03990-A48D-5E46-AF07-DE3537C85D23}" type="datetimeFigureOut">
              <a:rPr lang="en-US" smtClean="0"/>
              <a:t>6/23/16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F0FF-A2AB-BD4E-A776-C2681EC03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556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03990-A48D-5E46-AF07-DE3537C85D23}" type="datetimeFigureOut">
              <a:rPr lang="en-US" smtClean="0"/>
              <a:t>6/23/16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F0FF-A2AB-BD4E-A776-C2681EC03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311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03990-A48D-5E46-AF07-DE3537C85D23}" type="datetimeFigureOut">
              <a:rPr lang="en-US" smtClean="0"/>
              <a:t>6/23/16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F0FF-A2AB-BD4E-A776-C2681EC03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32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03990-A48D-5E46-AF07-DE3537C85D23}" type="datetimeFigureOut">
              <a:rPr lang="en-US" smtClean="0"/>
              <a:t>6/23/16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F0FF-A2AB-BD4E-A776-C2681EC03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03990-A48D-5E46-AF07-DE3537C85D23}" type="datetimeFigureOut">
              <a:rPr lang="en-US" smtClean="0"/>
              <a:t>6/23/16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F0FF-A2AB-BD4E-A776-C2681EC03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941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03990-A48D-5E46-AF07-DE3537C85D23}" type="datetimeFigureOut">
              <a:rPr lang="en-US" smtClean="0"/>
              <a:t>6/23/16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2F0FF-A2AB-BD4E-A776-C2681EC03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46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sp>
        <p:nvSpPr>
          <p:cNvPr id="7" name="Title 1"/>
          <p:cNvSpPr>
            <a:spLocks noGrp="1"/>
          </p:cNvSpPr>
          <p:nvPr>
            <p:ph type="ctrTitle"/>
          </p:nvPr>
        </p:nvSpPr>
        <p:spPr bwMode="auto">
          <a:xfrm>
            <a:off x="571500" y="2260834"/>
            <a:ext cx="10803971" cy="195463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4800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Accelerating Dependent Cache Misses with an Enhanced Memory Controller</a:t>
            </a:r>
            <a:endParaRPr lang="en-US" sz="4800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auto">
          <a:xfrm>
            <a:off x="2094271" y="4685880"/>
            <a:ext cx="9281201" cy="124182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r"/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Milad Hashemi, </a:t>
            </a:r>
            <a:r>
              <a:rPr lang="en-US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Khubaib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, </a:t>
            </a:r>
            <a:r>
              <a:rPr lang="en-US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Eiman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Ebrahimi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, </a:t>
            </a:r>
            <a:r>
              <a:rPr lang="en-US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Onur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Mutlu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, Yale N. </a:t>
            </a:r>
            <a:r>
              <a:rPr lang="en-US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Patt</a:t>
            </a:r>
            <a:endParaRPr lang="en-US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r"/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Tuesday June 21: Session 7A, 3:30pm </a:t>
            </a:r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571500" y="4443176"/>
            <a:ext cx="10803972" cy="14524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551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5930" y="2071932"/>
            <a:ext cx="6500140" cy="4397486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0" y="92555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Compute Capable Memory Controller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925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925553"/>
            <a:ext cx="1170731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Effective </a:t>
            </a:r>
            <a:r>
              <a:rPr lang="en-US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Memory Access Latency Reduction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7095798"/>
              </p:ext>
            </p:extLst>
          </p:nvPr>
        </p:nvGraphicFramePr>
        <p:xfrm>
          <a:off x="0" y="2007183"/>
          <a:ext cx="12188952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92293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925553"/>
            <a:ext cx="1170731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Effective </a:t>
            </a:r>
            <a:r>
              <a:rPr lang="en-US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Memory Access Latency Reduction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854517"/>
              </p:ext>
            </p:extLst>
          </p:nvPr>
        </p:nvGraphicFramePr>
        <p:xfrm>
          <a:off x="0" y="2007183"/>
          <a:ext cx="12188952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96733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sp>
        <p:nvSpPr>
          <p:cNvPr id="7" name="Title 1"/>
          <p:cNvSpPr>
            <a:spLocks noGrp="1"/>
          </p:cNvSpPr>
          <p:nvPr>
            <p:ph type="ctrTitle"/>
          </p:nvPr>
        </p:nvSpPr>
        <p:spPr bwMode="auto">
          <a:xfrm>
            <a:off x="571500" y="2260834"/>
            <a:ext cx="10803971" cy="195463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4800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Accelerating Dependent Cache Misses with an Enhanced Memory Controller</a:t>
            </a:r>
            <a:endParaRPr lang="en-US" sz="4800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auto">
          <a:xfrm>
            <a:off x="1430595" y="4685880"/>
            <a:ext cx="9944878" cy="124182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r"/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Milad Hashemi, </a:t>
            </a:r>
            <a:r>
              <a:rPr lang="en-US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Khubaib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, </a:t>
            </a:r>
            <a:r>
              <a:rPr lang="en-US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Eiman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Ebrahimi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, </a:t>
            </a:r>
            <a:r>
              <a:rPr lang="en-US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Onur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Mutlu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, Yale N. </a:t>
            </a:r>
            <a:r>
              <a:rPr lang="en-US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Patt</a:t>
            </a:r>
            <a:endParaRPr lang="en-US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r"/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Tuesday June 21: Session 7A, 3:30pm </a:t>
            </a: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571500" y="4443176"/>
            <a:ext cx="10803972" cy="14524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726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25553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Memory Access Latency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19152" y="2251116"/>
            <a:ext cx="11579558" cy="4504266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The latency of accessing main memory is made up of two parts: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sp>
        <p:nvSpPr>
          <p:cNvPr id="3" name="Rectangle 2"/>
          <p:cNvSpPr/>
          <p:nvPr/>
        </p:nvSpPr>
        <p:spPr>
          <a:xfrm>
            <a:off x="9026012" y="4409765"/>
            <a:ext cx="1407434" cy="1896061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118709" y="5065409"/>
            <a:ext cx="13968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DRAM</a:t>
            </a:r>
            <a:endParaRPr lang="en-US" sz="3200" dirty="0"/>
          </a:p>
        </p:txBody>
      </p:sp>
      <p:sp>
        <p:nvSpPr>
          <p:cNvPr id="10" name="Rectangle 9"/>
          <p:cNvSpPr/>
          <p:nvPr/>
        </p:nvSpPr>
        <p:spPr>
          <a:xfrm>
            <a:off x="4954418" y="4409765"/>
            <a:ext cx="2780562" cy="18960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36572" y="5065409"/>
            <a:ext cx="28253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Multiprocessor</a:t>
            </a:r>
            <a:endParaRPr lang="en-US" sz="3200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7808722" y="5383161"/>
            <a:ext cx="1164085" cy="0"/>
          </a:xfrm>
          <a:prstGeom prst="straightConnector1">
            <a:avLst/>
          </a:prstGeom>
          <a:ln w="1270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918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25553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Memory Access Latency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19152" y="2251116"/>
            <a:ext cx="11579558" cy="4504266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The latency of accessing main memory is made up of two parts: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DRAM access </a:t>
            </a:r>
            <a:r>
              <a:rPr lang="en-US" dirty="0" smtClean="0"/>
              <a:t>latency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sp>
        <p:nvSpPr>
          <p:cNvPr id="3" name="Rectangle 2"/>
          <p:cNvSpPr/>
          <p:nvPr/>
        </p:nvSpPr>
        <p:spPr>
          <a:xfrm>
            <a:off x="9026012" y="4409765"/>
            <a:ext cx="1407434" cy="1896061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118709" y="5065409"/>
            <a:ext cx="13968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DRAM</a:t>
            </a:r>
            <a:endParaRPr lang="en-US" sz="3200" dirty="0"/>
          </a:p>
        </p:txBody>
      </p:sp>
      <p:sp>
        <p:nvSpPr>
          <p:cNvPr id="10" name="Rectangle 9"/>
          <p:cNvSpPr/>
          <p:nvPr/>
        </p:nvSpPr>
        <p:spPr>
          <a:xfrm>
            <a:off x="4954418" y="4409765"/>
            <a:ext cx="2780562" cy="18960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36572" y="5065409"/>
            <a:ext cx="28253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Multiprocessor</a:t>
            </a:r>
            <a:endParaRPr lang="en-US" sz="3200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7808722" y="5383161"/>
            <a:ext cx="1164085" cy="0"/>
          </a:xfrm>
          <a:prstGeom prst="straightConnector1">
            <a:avLst/>
          </a:prstGeom>
          <a:ln w="1270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9691493" y="3220065"/>
            <a:ext cx="0" cy="1017638"/>
          </a:xfrm>
          <a:prstGeom prst="straightConnector1">
            <a:avLst/>
          </a:prstGeom>
          <a:ln w="1270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00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25553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Memory Access Latency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19152" y="2251116"/>
            <a:ext cx="11579558" cy="4504266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The latency of accessing main memory is made up of two parts: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DRAM access latency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On-chip </a:t>
            </a:r>
            <a:r>
              <a:rPr lang="en-US" dirty="0" smtClean="0"/>
              <a:t>latency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sp>
        <p:nvSpPr>
          <p:cNvPr id="3" name="Rectangle 2"/>
          <p:cNvSpPr/>
          <p:nvPr/>
        </p:nvSpPr>
        <p:spPr>
          <a:xfrm>
            <a:off x="9026012" y="4409765"/>
            <a:ext cx="1407434" cy="1896061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118709" y="5065409"/>
            <a:ext cx="13968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DRAM</a:t>
            </a:r>
            <a:endParaRPr lang="en-US" sz="3200" dirty="0"/>
          </a:p>
        </p:txBody>
      </p:sp>
      <p:sp>
        <p:nvSpPr>
          <p:cNvPr id="10" name="Rectangle 9"/>
          <p:cNvSpPr/>
          <p:nvPr/>
        </p:nvSpPr>
        <p:spPr>
          <a:xfrm>
            <a:off x="4954418" y="4409765"/>
            <a:ext cx="2780562" cy="18960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36572" y="5065409"/>
            <a:ext cx="28253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Multiprocessor</a:t>
            </a:r>
            <a:endParaRPr lang="en-US" sz="3200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7808722" y="5383161"/>
            <a:ext cx="1164085" cy="0"/>
          </a:xfrm>
          <a:prstGeom prst="straightConnector1">
            <a:avLst/>
          </a:prstGeom>
          <a:ln w="1270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333777" y="3220065"/>
            <a:ext cx="0" cy="1017638"/>
          </a:xfrm>
          <a:prstGeom prst="straightConnector1">
            <a:avLst/>
          </a:prstGeom>
          <a:ln w="1270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78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25553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On-Chip Delay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0565997"/>
              </p:ext>
            </p:extLst>
          </p:nvPr>
        </p:nvGraphicFramePr>
        <p:xfrm>
          <a:off x="3048" y="2251116"/>
          <a:ext cx="12188952" cy="4462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0" name="Straight Connector 9"/>
          <p:cNvCxnSpPr/>
          <p:nvPr/>
        </p:nvCxnSpPr>
        <p:spPr>
          <a:xfrm flipH="1" flipV="1">
            <a:off x="7750701" y="2251116"/>
            <a:ext cx="14515" cy="4416697"/>
          </a:xfrm>
          <a:prstGeom prst="line">
            <a:avLst/>
          </a:prstGeom>
          <a:ln w="412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135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682391" y="2184483"/>
            <a:ext cx="1950725" cy="622300"/>
            <a:chOff x="4780275" y="5021010"/>
            <a:chExt cx="1950725" cy="622300"/>
          </a:xfrm>
        </p:grpSpPr>
        <p:sp>
          <p:nvSpPr>
            <p:cNvPr id="17" name="Rectangle 16"/>
            <p:cNvSpPr/>
            <p:nvPr/>
          </p:nvSpPr>
          <p:spPr>
            <a:xfrm>
              <a:off x="4780275" y="5021010"/>
              <a:ext cx="1714500" cy="6223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800600" y="5181084"/>
              <a:ext cx="1930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  LD [R3] -&gt; R5</a:t>
              </a:r>
              <a:endParaRPr lang="en-US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22" name="Rectangle 21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sp>
        <p:nvSpPr>
          <p:cNvPr id="24" name="Title 1"/>
          <p:cNvSpPr txBox="1">
            <a:spLocks/>
          </p:cNvSpPr>
          <p:nvPr/>
        </p:nvSpPr>
        <p:spPr>
          <a:xfrm>
            <a:off x="0" y="92555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Dependent Cache Misses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6833847" y="1834621"/>
            <a:ext cx="1608667" cy="1557398"/>
            <a:chOff x="7823200" y="4407218"/>
            <a:chExt cx="1608667" cy="1557398"/>
          </a:xfrm>
        </p:grpSpPr>
        <p:sp>
          <p:nvSpPr>
            <p:cNvPr id="29" name="Explosion 1 28"/>
            <p:cNvSpPr/>
            <p:nvPr/>
          </p:nvSpPr>
          <p:spPr>
            <a:xfrm>
              <a:off x="7823200" y="4407218"/>
              <a:ext cx="1608667" cy="1557398"/>
            </a:xfrm>
            <a:prstGeom prst="irregularSeal1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212666" y="4822469"/>
              <a:ext cx="82973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Cache Miss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66947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682391" y="3392019"/>
            <a:ext cx="1930400" cy="622300"/>
            <a:chOff x="4800600" y="5054600"/>
            <a:chExt cx="1930400" cy="622300"/>
          </a:xfrm>
        </p:grpSpPr>
        <p:sp>
          <p:nvSpPr>
            <p:cNvPr id="14" name="Rectangle 13"/>
            <p:cNvSpPr/>
            <p:nvPr/>
          </p:nvSpPr>
          <p:spPr>
            <a:xfrm>
              <a:off x="4800600" y="5054600"/>
              <a:ext cx="1714500" cy="6223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800600" y="5181084"/>
              <a:ext cx="1930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ADD R4, R5 -&gt; R9</a:t>
              </a:r>
              <a:endParaRPr lang="en-US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682391" y="2184483"/>
            <a:ext cx="1950725" cy="622300"/>
            <a:chOff x="4780275" y="5021010"/>
            <a:chExt cx="1950725" cy="622300"/>
          </a:xfrm>
        </p:grpSpPr>
        <p:sp>
          <p:nvSpPr>
            <p:cNvPr id="17" name="Rectangle 16"/>
            <p:cNvSpPr/>
            <p:nvPr/>
          </p:nvSpPr>
          <p:spPr>
            <a:xfrm>
              <a:off x="4780275" y="5021010"/>
              <a:ext cx="1714500" cy="6223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800600" y="5181084"/>
              <a:ext cx="1930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  LD [R3] -&gt; R5</a:t>
              </a:r>
              <a:endParaRPr lang="en-US" dirty="0"/>
            </a:p>
          </p:txBody>
        </p:sp>
      </p:grpSp>
      <p:cxnSp>
        <p:nvCxnSpPr>
          <p:cNvPr id="32" name="Straight Arrow Connector 31"/>
          <p:cNvCxnSpPr/>
          <p:nvPr/>
        </p:nvCxnSpPr>
        <p:spPr>
          <a:xfrm flipH="1" flipV="1">
            <a:off x="5539639" y="2929801"/>
            <a:ext cx="2" cy="395340"/>
          </a:xfrm>
          <a:prstGeom prst="straightConnector1">
            <a:avLst/>
          </a:prstGeom>
          <a:ln w="762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22" name="Rectangle 21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sp>
        <p:nvSpPr>
          <p:cNvPr id="24" name="Title 1"/>
          <p:cNvSpPr txBox="1">
            <a:spLocks/>
          </p:cNvSpPr>
          <p:nvPr/>
        </p:nvSpPr>
        <p:spPr>
          <a:xfrm>
            <a:off x="0" y="92555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Dependent Cache Misses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6833847" y="1834621"/>
            <a:ext cx="1608667" cy="1557398"/>
            <a:chOff x="7823200" y="4407218"/>
            <a:chExt cx="1608667" cy="1557398"/>
          </a:xfrm>
        </p:grpSpPr>
        <p:sp>
          <p:nvSpPr>
            <p:cNvPr id="29" name="Explosion 1 28"/>
            <p:cNvSpPr/>
            <p:nvPr/>
          </p:nvSpPr>
          <p:spPr>
            <a:xfrm>
              <a:off x="7823200" y="4407218"/>
              <a:ext cx="1608667" cy="1557398"/>
            </a:xfrm>
            <a:prstGeom prst="irregularSeal1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212666" y="4822469"/>
              <a:ext cx="82973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Cache Miss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9936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682391" y="4580085"/>
            <a:ext cx="1930400" cy="622300"/>
            <a:chOff x="4800600" y="5054600"/>
            <a:chExt cx="1930400" cy="622300"/>
          </a:xfrm>
        </p:grpSpPr>
        <p:sp>
          <p:nvSpPr>
            <p:cNvPr id="11" name="Rectangle 10"/>
            <p:cNvSpPr/>
            <p:nvPr/>
          </p:nvSpPr>
          <p:spPr>
            <a:xfrm>
              <a:off x="4800600" y="5054600"/>
              <a:ext cx="1714500" cy="6223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800600" y="5181084"/>
              <a:ext cx="1930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ADD R9, R1 -&gt; R6</a:t>
              </a:r>
              <a:endParaRPr lang="en-US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682391" y="3392019"/>
            <a:ext cx="1930400" cy="622300"/>
            <a:chOff x="4800600" y="5054600"/>
            <a:chExt cx="1930400" cy="622300"/>
          </a:xfrm>
        </p:grpSpPr>
        <p:sp>
          <p:nvSpPr>
            <p:cNvPr id="14" name="Rectangle 13"/>
            <p:cNvSpPr/>
            <p:nvPr/>
          </p:nvSpPr>
          <p:spPr>
            <a:xfrm>
              <a:off x="4800600" y="5054600"/>
              <a:ext cx="1714500" cy="6223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800600" y="5181084"/>
              <a:ext cx="1930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ADD R4, R5 -&gt; R9</a:t>
              </a:r>
              <a:endParaRPr lang="en-US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682391" y="2184483"/>
            <a:ext cx="1950725" cy="622300"/>
            <a:chOff x="4780275" y="5021010"/>
            <a:chExt cx="1950725" cy="622300"/>
          </a:xfrm>
        </p:grpSpPr>
        <p:sp>
          <p:nvSpPr>
            <p:cNvPr id="17" name="Rectangle 16"/>
            <p:cNvSpPr/>
            <p:nvPr/>
          </p:nvSpPr>
          <p:spPr>
            <a:xfrm>
              <a:off x="4780275" y="5021010"/>
              <a:ext cx="1714500" cy="6223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800600" y="5181084"/>
              <a:ext cx="1930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  LD [R3] -&gt; R5</a:t>
              </a:r>
              <a:endParaRPr lang="en-US" dirty="0"/>
            </a:p>
          </p:txBody>
        </p:sp>
      </p:grpSp>
      <p:cxnSp>
        <p:nvCxnSpPr>
          <p:cNvPr id="27" name="Straight Arrow Connector 26"/>
          <p:cNvCxnSpPr/>
          <p:nvPr/>
        </p:nvCxnSpPr>
        <p:spPr>
          <a:xfrm flipH="1" flipV="1">
            <a:off x="5539641" y="4114660"/>
            <a:ext cx="2" cy="395340"/>
          </a:xfrm>
          <a:prstGeom prst="straightConnector1">
            <a:avLst/>
          </a:prstGeom>
          <a:ln w="762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 flipV="1">
            <a:off x="5539639" y="2929801"/>
            <a:ext cx="2" cy="395340"/>
          </a:xfrm>
          <a:prstGeom prst="straightConnector1">
            <a:avLst/>
          </a:prstGeom>
          <a:ln w="762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22" name="Rectangle 21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sp>
        <p:nvSpPr>
          <p:cNvPr id="24" name="Title 1"/>
          <p:cNvSpPr txBox="1">
            <a:spLocks/>
          </p:cNvSpPr>
          <p:nvPr/>
        </p:nvSpPr>
        <p:spPr>
          <a:xfrm>
            <a:off x="0" y="92555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Dependent Cache Misses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6833847" y="1834621"/>
            <a:ext cx="1608667" cy="1557398"/>
            <a:chOff x="7823200" y="4407218"/>
            <a:chExt cx="1608667" cy="1557398"/>
          </a:xfrm>
        </p:grpSpPr>
        <p:sp>
          <p:nvSpPr>
            <p:cNvPr id="29" name="Explosion 1 28"/>
            <p:cNvSpPr/>
            <p:nvPr/>
          </p:nvSpPr>
          <p:spPr>
            <a:xfrm>
              <a:off x="7823200" y="4407218"/>
              <a:ext cx="1608667" cy="1557398"/>
            </a:xfrm>
            <a:prstGeom prst="irregularSeal1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212666" y="4822469"/>
              <a:ext cx="82973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Cache Miss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57622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6833849" y="5325403"/>
            <a:ext cx="1608667" cy="1557398"/>
            <a:chOff x="7823200" y="4407218"/>
            <a:chExt cx="1608667" cy="1557398"/>
          </a:xfrm>
        </p:grpSpPr>
        <p:sp>
          <p:nvSpPr>
            <p:cNvPr id="36" name="Explosion 1 35"/>
            <p:cNvSpPr/>
            <p:nvPr/>
          </p:nvSpPr>
          <p:spPr>
            <a:xfrm>
              <a:off x="7823200" y="4407218"/>
              <a:ext cx="1608667" cy="1557398"/>
            </a:xfrm>
            <a:prstGeom prst="irregularSeal1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8212666" y="4822469"/>
              <a:ext cx="82973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Cache Miss</a:t>
              </a:r>
              <a:endParaRPr lang="en-US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682391" y="5768151"/>
            <a:ext cx="1714500" cy="622300"/>
            <a:chOff x="4800600" y="5054600"/>
            <a:chExt cx="1714500" cy="622300"/>
          </a:xfrm>
        </p:grpSpPr>
        <p:sp>
          <p:nvSpPr>
            <p:cNvPr id="4" name="Rectangle 3"/>
            <p:cNvSpPr/>
            <p:nvPr/>
          </p:nvSpPr>
          <p:spPr>
            <a:xfrm>
              <a:off x="4800600" y="5054600"/>
              <a:ext cx="1714500" cy="6223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889500" y="5181084"/>
              <a:ext cx="1625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LD [R6] -&gt; R8</a:t>
              </a:r>
              <a:endParaRPr lang="en-US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682391" y="4580085"/>
            <a:ext cx="1930400" cy="622300"/>
            <a:chOff x="4800600" y="5054600"/>
            <a:chExt cx="1930400" cy="622300"/>
          </a:xfrm>
        </p:grpSpPr>
        <p:sp>
          <p:nvSpPr>
            <p:cNvPr id="11" name="Rectangle 10"/>
            <p:cNvSpPr/>
            <p:nvPr/>
          </p:nvSpPr>
          <p:spPr>
            <a:xfrm>
              <a:off x="4800600" y="5054600"/>
              <a:ext cx="1714500" cy="6223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800600" y="5181084"/>
              <a:ext cx="1930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ADD R9, R1 -&gt; R6</a:t>
              </a:r>
              <a:endParaRPr lang="en-US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682391" y="3392019"/>
            <a:ext cx="1930400" cy="622300"/>
            <a:chOff x="4800600" y="5054600"/>
            <a:chExt cx="1930400" cy="622300"/>
          </a:xfrm>
        </p:grpSpPr>
        <p:sp>
          <p:nvSpPr>
            <p:cNvPr id="14" name="Rectangle 13"/>
            <p:cNvSpPr/>
            <p:nvPr/>
          </p:nvSpPr>
          <p:spPr>
            <a:xfrm>
              <a:off x="4800600" y="5054600"/>
              <a:ext cx="1714500" cy="6223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800600" y="5181084"/>
              <a:ext cx="1930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ADD R4, R5 -&gt; R9</a:t>
              </a:r>
              <a:endParaRPr lang="en-US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682391" y="2184483"/>
            <a:ext cx="1950725" cy="622300"/>
            <a:chOff x="4780275" y="5021010"/>
            <a:chExt cx="1950725" cy="622300"/>
          </a:xfrm>
        </p:grpSpPr>
        <p:sp>
          <p:nvSpPr>
            <p:cNvPr id="17" name="Rectangle 16"/>
            <p:cNvSpPr/>
            <p:nvPr/>
          </p:nvSpPr>
          <p:spPr>
            <a:xfrm>
              <a:off x="4780275" y="5021010"/>
              <a:ext cx="1714500" cy="6223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800600" y="5181084"/>
              <a:ext cx="1930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  LD [R3] -&gt; R5</a:t>
              </a:r>
              <a:endParaRPr lang="en-US" dirty="0"/>
            </a:p>
          </p:txBody>
        </p:sp>
      </p:grpSp>
      <p:cxnSp>
        <p:nvCxnSpPr>
          <p:cNvPr id="20" name="Straight Arrow Connector 19"/>
          <p:cNvCxnSpPr/>
          <p:nvPr/>
        </p:nvCxnSpPr>
        <p:spPr>
          <a:xfrm flipH="1" flipV="1">
            <a:off x="5519316" y="5325403"/>
            <a:ext cx="2" cy="395340"/>
          </a:xfrm>
          <a:prstGeom prst="straightConnector1">
            <a:avLst/>
          </a:prstGeom>
          <a:ln w="762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 flipV="1">
            <a:off x="5539641" y="4114660"/>
            <a:ext cx="2" cy="395340"/>
          </a:xfrm>
          <a:prstGeom prst="straightConnector1">
            <a:avLst/>
          </a:prstGeom>
          <a:ln w="762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 flipV="1">
            <a:off x="5539639" y="2929801"/>
            <a:ext cx="2" cy="395340"/>
          </a:xfrm>
          <a:prstGeom prst="straightConnector1">
            <a:avLst/>
          </a:prstGeom>
          <a:ln w="762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22" name="Rectangle 21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sp>
        <p:nvSpPr>
          <p:cNvPr id="24" name="Title 1"/>
          <p:cNvSpPr txBox="1">
            <a:spLocks/>
          </p:cNvSpPr>
          <p:nvPr/>
        </p:nvSpPr>
        <p:spPr>
          <a:xfrm>
            <a:off x="0" y="92555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Dependent Cache Misses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6833847" y="1834621"/>
            <a:ext cx="1608667" cy="1557398"/>
            <a:chOff x="7823200" y="4407218"/>
            <a:chExt cx="1608667" cy="1557398"/>
          </a:xfrm>
        </p:grpSpPr>
        <p:sp>
          <p:nvSpPr>
            <p:cNvPr id="29" name="Explosion 1 28"/>
            <p:cNvSpPr/>
            <p:nvPr/>
          </p:nvSpPr>
          <p:spPr>
            <a:xfrm>
              <a:off x="7823200" y="4407218"/>
              <a:ext cx="1608667" cy="1557398"/>
            </a:xfrm>
            <a:prstGeom prst="irregularSeal1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212666" y="4822469"/>
              <a:ext cx="82973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Cache Miss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57402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Retrospect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  <a:fontScheme name="Retrospect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Retrospect">
    <a:fillStyleLst>
      <a:solidFill>
        <a:schemeClr val="phClr"/>
      </a:solidFill>
      <a:gradFill rotWithShape="1">
        <a:gsLst>
          <a:gs pos="0">
            <a:schemeClr val="phClr">
              <a:tint val="65000"/>
              <a:shade val="92000"/>
              <a:satMod val="130000"/>
            </a:schemeClr>
          </a:gs>
          <a:gs pos="45000">
            <a:schemeClr val="phClr">
              <a:tint val="60000"/>
              <a:shade val="99000"/>
              <a:satMod val="120000"/>
            </a:schemeClr>
          </a:gs>
          <a:gs pos="100000">
            <a:schemeClr val="phClr">
              <a:tint val="55000"/>
              <a:satMod val="140000"/>
            </a:schemeClr>
          </a:gs>
        </a:gsLst>
        <a:path path="circle">
          <a:fillToRect l="100000" t="100000" r="100000" b="100000"/>
        </a:path>
      </a:gradFill>
      <a:gradFill rotWithShape="1">
        <a:gsLst>
          <a:gs pos="0">
            <a:schemeClr val="phClr">
              <a:shade val="85000"/>
              <a:satMod val="130000"/>
            </a:schemeClr>
          </a:gs>
          <a:gs pos="34000">
            <a:schemeClr val="phClr">
              <a:shade val="87000"/>
              <a:satMod val="125000"/>
            </a:schemeClr>
          </a:gs>
          <a:gs pos="70000">
            <a:schemeClr val="phClr">
              <a:tint val="100000"/>
              <a:shade val="90000"/>
              <a:satMod val="130000"/>
            </a:schemeClr>
          </a:gs>
          <a:gs pos="100000">
            <a:schemeClr val="phClr">
              <a:tint val="100000"/>
              <a:shade val="100000"/>
              <a:satMod val="11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/>
        </a:solidFill>
        <a:prstDash val="solid"/>
      </a:ln>
      <a:ln w="1587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2700000" algn="br" rotWithShape="0">
            <a:srgbClr val="000000">
              <a:alpha val="60000"/>
            </a:srgbClr>
          </a:outerShdw>
        </a:effectLst>
      </a:effectStyle>
      <a:effectStyle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a:effectStyle>
    </a:effectStyleLst>
    <a:bgFillStyleLst>
      <a:solidFill>
        <a:schemeClr val="phClr"/>
      </a:solidFill>
      <a:solidFill>
        <a:schemeClr val="phClr">
          <a:tint val="90000"/>
          <a:shade val="97000"/>
          <a:satMod val="130000"/>
        </a:schemeClr>
      </a:solidFill>
      <a:gradFill rotWithShape="1">
        <a:gsLst>
          <a:gs pos="0">
            <a:schemeClr val="phClr">
              <a:tint val="96000"/>
              <a:shade val="99000"/>
              <a:satMod val="140000"/>
            </a:schemeClr>
          </a:gs>
          <a:gs pos="65000">
            <a:schemeClr val="phClr">
              <a:tint val="100000"/>
              <a:shade val="80000"/>
              <a:satMod val="130000"/>
            </a:schemeClr>
          </a:gs>
          <a:gs pos="100000">
            <a:schemeClr val="phClr">
              <a:tint val="100000"/>
              <a:shade val="48000"/>
              <a:satMod val="120000"/>
            </a:schemeClr>
          </a:gs>
        </a:gsLst>
        <a:lin ang="162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Retrospect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  <a:fontScheme name="Retrospect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Retrospect">
    <a:fillStyleLst>
      <a:solidFill>
        <a:schemeClr val="phClr"/>
      </a:solidFill>
      <a:gradFill rotWithShape="1">
        <a:gsLst>
          <a:gs pos="0">
            <a:schemeClr val="phClr">
              <a:tint val="65000"/>
              <a:shade val="92000"/>
              <a:satMod val="130000"/>
            </a:schemeClr>
          </a:gs>
          <a:gs pos="45000">
            <a:schemeClr val="phClr">
              <a:tint val="60000"/>
              <a:shade val="99000"/>
              <a:satMod val="120000"/>
            </a:schemeClr>
          </a:gs>
          <a:gs pos="100000">
            <a:schemeClr val="phClr">
              <a:tint val="55000"/>
              <a:satMod val="140000"/>
            </a:schemeClr>
          </a:gs>
        </a:gsLst>
        <a:path path="circle">
          <a:fillToRect l="100000" t="100000" r="100000" b="100000"/>
        </a:path>
      </a:gradFill>
      <a:gradFill rotWithShape="1">
        <a:gsLst>
          <a:gs pos="0">
            <a:schemeClr val="phClr">
              <a:shade val="85000"/>
              <a:satMod val="130000"/>
            </a:schemeClr>
          </a:gs>
          <a:gs pos="34000">
            <a:schemeClr val="phClr">
              <a:shade val="87000"/>
              <a:satMod val="125000"/>
            </a:schemeClr>
          </a:gs>
          <a:gs pos="70000">
            <a:schemeClr val="phClr">
              <a:tint val="100000"/>
              <a:shade val="90000"/>
              <a:satMod val="130000"/>
            </a:schemeClr>
          </a:gs>
          <a:gs pos="100000">
            <a:schemeClr val="phClr">
              <a:tint val="100000"/>
              <a:shade val="100000"/>
              <a:satMod val="11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/>
        </a:solidFill>
        <a:prstDash val="solid"/>
      </a:ln>
      <a:ln w="1587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2700000" algn="br" rotWithShape="0">
            <a:srgbClr val="000000">
              <a:alpha val="60000"/>
            </a:srgbClr>
          </a:outerShdw>
        </a:effectLst>
      </a:effectStyle>
      <a:effectStyle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a:effectStyle>
    </a:effectStyleLst>
    <a:bgFillStyleLst>
      <a:solidFill>
        <a:schemeClr val="phClr"/>
      </a:solidFill>
      <a:solidFill>
        <a:schemeClr val="phClr">
          <a:tint val="90000"/>
          <a:shade val="97000"/>
          <a:satMod val="130000"/>
        </a:schemeClr>
      </a:solidFill>
      <a:gradFill rotWithShape="1">
        <a:gsLst>
          <a:gs pos="0">
            <a:schemeClr val="phClr">
              <a:tint val="96000"/>
              <a:shade val="99000"/>
              <a:satMod val="140000"/>
            </a:schemeClr>
          </a:gs>
          <a:gs pos="65000">
            <a:schemeClr val="phClr">
              <a:tint val="100000"/>
              <a:shade val="80000"/>
              <a:satMod val="130000"/>
            </a:schemeClr>
          </a:gs>
          <a:gs pos="100000">
            <a:schemeClr val="phClr">
              <a:tint val="100000"/>
              <a:shade val="48000"/>
              <a:satMod val="120000"/>
            </a:schemeClr>
          </a:gs>
        </a:gsLst>
        <a:lin ang="162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799</TotalTime>
  <Words>256</Words>
  <Application>Microsoft Macintosh PowerPoint</Application>
  <PresentationFormat>Widescreen</PresentationFormat>
  <Paragraphs>60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Calibri</vt:lpstr>
      <vt:lpstr>Calibri Light</vt:lpstr>
      <vt:lpstr>Helvetica</vt:lpstr>
      <vt:lpstr>Arial</vt:lpstr>
      <vt:lpstr>Office Theme</vt:lpstr>
      <vt:lpstr>Accelerating Dependent Cache Misses with an Enhanced Memory Controller</vt:lpstr>
      <vt:lpstr>Memory Access Latency</vt:lpstr>
      <vt:lpstr>Memory Access Latency</vt:lpstr>
      <vt:lpstr>Memory Access Latency</vt:lpstr>
      <vt:lpstr>On-Chip Delay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Accelerating Dependent Cache Misses with an Enhanced Memory Controller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Accelerating Dependent Cache Misses with an Enhanced Memory Controller</dc:title>
  <dc:creator>Milad Hashemi</dc:creator>
  <cp:lastModifiedBy>Milad Hashemi</cp:lastModifiedBy>
  <cp:revision>15</cp:revision>
  <dcterms:created xsi:type="dcterms:W3CDTF">2016-06-05T21:12:59Z</dcterms:created>
  <dcterms:modified xsi:type="dcterms:W3CDTF">2016-06-23T16:46:34Z</dcterms:modified>
</cp:coreProperties>
</file>