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324" r:id="rId3"/>
    <p:sldId id="288" r:id="rId4"/>
    <p:sldId id="294" r:id="rId5"/>
    <p:sldId id="296" r:id="rId6"/>
    <p:sldId id="297" r:id="rId7"/>
    <p:sldId id="298" r:id="rId8"/>
    <p:sldId id="326" r:id="rId9"/>
    <p:sldId id="327" r:id="rId10"/>
    <p:sldId id="303" r:id="rId11"/>
    <p:sldId id="304" r:id="rId12"/>
    <p:sldId id="305" r:id="rId13"/>
    <p:sldId id="306" r:id="rId14"/>
    <p:sldId id="307" r:id="rId15"/>
    <p:sldId id="308" r:id="rId16"/>
    <p:sldId id="312" r:id="rId17"/>
    <p:sldId id="328" r:id="rId18"/>
    <p:sldId id="313" r:id="rId19"/>
    <p:sldId id="315" r:id="rId20"/>
    <p:sldId id="316" r:id="rId21"/>
    <p:sldId id="319" r:id="rId22"/>
    <p:sldId id="320" r:id="rId23"/>
    <p:sldId id="337" r:id="rId24"/>
    <p:sldId id="322" r:id="rId25"/>
    <p:sldId id="317" r:id="rId26"/>
    <p:sldId id="323" r:id="rId27"/>
    <p:sldId id="338" r:id="rId28"/>
    <p:sldId id="318" r:id="rId29"/>
    <p:sldId id="33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ad Hashemi" initials="MH" lastIdx="1" clrIdx="0">
    <p:extLst/>
  </p:cmAuthor>
  <p:cmAuthor id="2" name="Milad Hashemi" initials="MH [2]" lastIdx="1" clrIdx="1">
    <p:extLst/>
  </p:cmAuthor>
  <p:cmAuthor id="3" name="Milad Hashemi" initials="MH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64B"/>
    <a:srgbClr val="CC00CC"/>
    <a:srgbClr val="FF4B4B"/>
    <a:srgbClr val="B04305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941" autoAdjust="0"/>
    <p:restoredTop sz="83104" autoAdjust="0"/>
  </p:normalViewPr>
  <p:slideViewPr>
    <p:cSldViewPr snapToGrid="0" snapToObjects="1">
      <p:cViewPr varScale="1">
        <p:scale>
          <a:sx n="90" d="100"/>
          <a:sy n="90" d="100"/>
        </p:scale>
        <p:origin x="216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commentAuthors" Target="commentAuthor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mhashemi/Dropbox/Defense/Spreadsheet%20Source/Las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file://localhost/Users/mhashemi/Dropbox/Defense/Spreadsheet%20Source/Last.xlsx" TargetMode="Externa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C:\Users\Milad\Dropbox\mc_engine\mc_engine\Spreadsheet%20Source\MICRO%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EMC!$A$2</c:f>
              <c:strCache>
                <c:ptCount val="1"/>
                <c:pt idx="0">
                  <c:v>DRAM-Access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EMC!$B$1:$AD$1</c:f>
              <c:strCache>
                <c:ptCount val="29"/>
                <c:pt idx="0">
                  <c:v>4xcalculix</c:v>
                </c:pt>
                <c:pt idx="1">
                  <c:v>4xpovray</c:v>
                </c:pt>
                <c:pt idx="2">
                  <c:v>4xnamd</c:v>
                </c:pt>
                <c:pt idx="3">
                  <c:v>4xgamess</c:v>
                </c:pt>
                <c:pt idx="4">
                  <c:v>4xperlbench</c:v>
                </c:pt>
                <c:pt idx="5">
                  <c:v>4xtonto</c:v>
                </c:pt>
                <c:pt idx="6">
                  <c:v>4xgromac</c:v>
                </c:pt>
                <c:pt idx="7">
                  <c:v>4xgobmk</c:v>
                </c:pt>
                <c:pt idx="8">
                  <c:v>4xdealII</c:v>
                </c:pt>
                <c:pt idx="9">
                  <c:v>4xsjeng</c:v>
                </c:pt>
                <c:pt idx="10">
                  <c:v>4xgcc</c:v>
                </c:pt>
                <c:pt idx="11">
                  <c:v>4xhmmer</c:v>
                </c:pt>
                <c:pt idx="12">
                  <c:v>4xh264ref</c:v>
                </c:pt>
                <c:pt idx="13">
                  <c:v>4xbzip2</c:v>
                </c:pt>
                <c:pt idx="14">
                  <c:v>4xastar</c:v>
                </c:pt>
                <c:pt idx="15">
                  <c:v>4xXalancbmk</c:v>
                </c:pt>
                <c:pt idx="16">
                  <c:v>4xzeusmp</c:v>
                </c:pt>
                <c:pt idx="17">
                  <c:v>4xcactus</c:v>
                </c:pt>
                <c:pt idx="18">
                  <c:v>4xwrf</c:v>
                </c:pt>
                <c:pt idx="19">
                  <c:v>4xGemsFDTD</c:v>
                </c:pt>
                <c:pt idx="20">
                  <c:v>4xleslie</c:v>
                </c:pt>
                <c:pt idx="21">
                  <c:v>4xomnetpp</c:v>
                </c:pt>
                <c:pt idx="22">
                  <c:v>4xmilc</c:v>
                </c:pt>
                <c:pt idx="23">
                  <c:v>4xsoplex</c:v>
                </c:pt>
                <c:pt idx="24">
                  <c:v>4xsphinx</c:v>
                </c:pt>
                <c:pt idx="25">
                  <c:v>4xbwaves</c:v>
                </c:pt>
                <c:pt idx="26">
                  <c:v>4xlibquantum</c:v>
                </c:pt>
                <c:pt idx="27">
                  <c:v>4xlbm</c:v>
                </c:pt>
                <c:pt idx="28">
                  <c:v>4xmcf</c:v>
                </c:pt>
              </c:strCache>
            </c:strRef>
          </c:cat>
          <c:val>
            <c:numRef>
              <c:f>EMC!$B$2:$AD$2</c:f>
              <c:numCache>
                <c:formatCode>General</c:formatCode>
                <c:ptCount val="29"/>
                <c:pt idx="0">
                  <c:v>0.813965992338195</c:v>
                </c:pt>
                <c:pt idx="1">
                  <c:v>0.836648782501032</c:v>
                </c:pt>
                <c:pt idx="2">
                  <c:v>0.774018348623853</c:v>
                </c:pt>
                <c:pt idx="3">
                  <c:v>0.805677756392631</c:v>
                </c:pt>
                <c:pt idx="4">
                  <c:v>0.822937803264226</c:v>
                </c:pt>
                <c:pt idx="5">
                  <c:v>0.832704152592887</c:v>
                </c:pt>
                <c:pt idx="6">
                  <c:v>0.846112492440024</c:v>
                </c:pt>
                <c:pt idx="7">
                  <c:v>0.887240356083086</c:v>
                </c:pt>
                <c:pt idx="8">
                  <c:v>0.730729777256741</c:v>
                </c:pt>
                <c:pt idx="9">
                  <c:v>0.902653746279055</c:v>
                </c:pt>
                <c:pt idx="10">
                  <c:v>0.765141903171953</c:v>
                </c:pt>
                <c:pt idx="11">
                  <c:v>0.762553001562151</c:v>
                </c:pt>
                <c:pt idx="12">
                  <c:v>0.731366691560866</c:v>
                </c:pt>
                <c:pt idx="13">
                  <c:v>0.739844635054216</c:v>
                </c:pt>
                <c:pt idx="14">
                  <c:v>0.84391091258763</c:v>
                </c:pt>
                <c:pt idx="15">
                  <c:v>0.72451022017347</c:v>
                </c:pt>
                <c:pt idx="16">
                  <c:v>0.52570688345915</c:v>
                </c:pt>
                <c:pt idx="17">
                  <c:v>0.622383119569715</c:v>
                </c:pt>
                <c:pt idx="18">
                  <c:v>0.453926873257911</c:v>
                </c:pt>
                <c:pt idx="19">
                  <c:v>0.516405737320709</c:v>
                </c:pt>
                <c:pt idx="20">
                  <c:v>0.516405737320709</c:v>
                </c:pt>
                <c:pt idx="21">
                  <c:v>0.439720187998688</c:v>
                </c:pt>
                <c:pt idx="22">
                  <c:v>0.390601992204417</c:v>
                </c:pt>
                <c:pt idx="23">
                  <c:v>0.353383181700983</c:v>
                </c:pt>
                <c:pt idx="24">
                  <c:v>0.485752244823163</c:v>
                </c:pt>
                <c:pt idx="25">
                  <c:v>0.492601601297253</c:v>
                </c:pt>
                <c:pt idx="26">
                  <c:v>0.367844038725078</c:v>
                </c:pt>
                <c:pt idx="27">
                  <c:v>0.481431917029107</c:v>
                </c:pt>
                <c:pt idx="28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EMC!$A$3</c:f>
              <c:strCache>
                <c:ptCount val="1"/>
                <c:pt idx="0">
                  <c:v>On-Chip Delay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EMC!$B$1:$AD$1</c:f>
              <c:strCache>
                <c:ptCount val="29"/>
                <c:pt idx="0">
                  <c:v>4xcalculix</c:v>
                </c:pt>
                <c:pt idx="1">
                  <c:v>4xpovray</c:v>
                </c:pt>
                <c:pt idx="2">
                  <c:v>4xnamd</c:v>
                </c:pt>
                <c:pt idx="3">
                  <c:v>4xgamess</c:v>
                </c:pt>
                <c:pt idx="4">
                  <c:v>4xperlbench</c:v>
                </c:pt>
                <c:pt idx="5">
                  <c:v>4xtonto</c:v>
                </c:pt>
                <c:pt idx="6">
                  <c:v>4xgromac</c:v>
                </c:pt>
                <c:pt idx="7">
                  <c:v>4xgobmk</c:v>
                </c:pt>
                <c:pt idx="8">
                  <c:v>4xdealII</c:v>
                </c:pt>
                <c:pt idx="9">
                  <c:v>4xsjeng</c:v>
                </c:pt>
                <c:pt idx="10">
                  <c:v>4xgcc</c:v>
                </c:pt>
                <c:pt idx="11">
                  <c:v>4xhmmer</c:v>
                </c:pt>
                <c:pt idx="12">
                  <c:v>4xh264ref</c:v>
                </c:pt>
                <c:pt idx="13">
                  <c:v>4xbzip2</c:v>
                </c:pt>
                <c:pt idx="14">
                  <c:v>4xastar</c:v>
                </c:pt>
                <c:pt idx="15">
                  <c:v>4xXalancbmk</c:v>
                </c:pt>
                <c:pt idx="16">
                  <c:v>4xzeusmp</c:v>
                </c:pt>
                <c:pt idx="17">
                  <c:v>4xcactus</c:v>
                </c:pt>
                <c:pt idx="18">
                  <c:v>4xwrf</c:v>
                </c:pt>
                <c:pt idx="19">
                  <c:v>4xGemsFDTD</c:v>
                </c:pt>
                <c:pt idx="20">
                  <c:v>4xleslie</c:v>
                </c:pt>
                <c:pt idx="21">
                  <c:v>4xomnetpp</c:v>
                </c:pt>
                <c:pt idx="22">
                  <c:v>4xmilc</c:v>
                </c:pt>
                <c:pt idx="23">
                  <c:v>4xsoplex</c:v>
                </c:pt>
                <c:pt idx="24">
                  <c:v>4xsphinx</c:v>
                </c:pt>
                <c:pt idx="25">
                  <c:v>4xbwaves</c:v>
                </c:pt>
                <c:pt idx="26">
                  <c:v>4xlibquantum</c:v>
                </c:pt>
                <c:pt idx="27">
                  <c:v>4xlbm</c:v>
                </c:pt>
                <c:pt idx="28">
                  <c:v>4xmcf</c:v>
                </c:pt>
              </c:strCache>
            </c:strRef>
          </c:cat>
          <c:val>
            <c:numRef>
              <c:f>EMC!$B$3:$AD$3</c:f>
              <c:numCache>
                <c:formatCode>General</c:formatCode>
                <c:ptCount val="29"/>
                <c:pt idx="0">
                  <c:v>0.186034007661805</c:v>
                </c:pt>
                <c:pt idx="1">
                  <c:v>0.163351217498968</c:v>
                </c:pt>
                <c:pt idx="2">
                  <c:v>0.225981651376147</c:v>
                </c:pt>
                <c:pt idx="3">
                  <c:v>0.194322243607369</c:v>
                </c:pt>
                <c:pt idx="4">
                  <c:v>0.177062196735774</c:v>
                </c:pt>
                <c:pt idx="5">
                  <c:v>0.167295847407113</c:v>
                </c:pt>
                <c:pt idx="6">
                  <c:v>0.153887507</c:v>
                </c:pt>
                <c:pt idx="7">
                  <c:v>0.112759643916914</c:v>
                </c:pt>
                <c:pt idx="8">
                  <c:v>0.269270222743259</c:v>
                </c:pt>
                <c:pt idx="9">
                  <c:v>0.0973462537209449</c:v>
                </c:pt>
                <c:pt idx="10">
                  <c:v>0.234858096828047</c:v>
                </c:pt>
                <c:pt idx="11">
                  <c:v>0.237446998437849</c:v>
                </c:pt>
                <c:pt idx="12">
                  <c:v>0.268633308439134</c:v>
                </c:pt>
                <c:pt idx="13">
                  <c:v>0.260155364945784</c:v>
                </c:pt>
                <c:pt idx="14">
                  <c:v>0.15608908741237</c:v>
                </c:pt>
                <c:pt idx="15">
                  <c:v>0.27548977982653</c:v>
                </c:pt>
                <c:pt idx="16">
                  <c:v>0.47429311654085</c:v>
                </c:pt>
                <c:pt idx="17">
                  <c:v>0.377616880430285</c:v>
                </c:pt>
                <c:pt idx="18">
                  <c:v>0.546073126742089</c:v>
                </c:pt>
                <c:pt idx="19">
                  <c:v>0.483594262679291</c:v>
                </c:pt>
                <c:pt idx="20">
                  <c:v>0.483594262679291</c:v>
                </c:pt>
                <c:pt idx="21">
                  <c:v>0.560279812001312</c:v>
                </c:pt>
                <c:pt idx="22">
                  <c:v>0.609398007795583</c:v>
                </c:pt>
                <c:pt idx="23">
                  <c:v>0.646616818299017</c:v>
                </c:pt>
                <c:pt idx="24">
                  <c:v>0.514247755176837</c:v>
                </c:pt>
                <c:pt idx="25">
                  <c:v>0.507398398702747</c:v>
                </c:pt>
                <c:pt idx="26">
                  <c:v>0.632155961274922</c:v>
                </c:pt>
                <c:pt idx="27">
                  <c:v>0.518568082970893</c:v>
                </c:pt>
                <c:pt idx="28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100"/>
        <c:axId val="-2128554160"/>
        <c:axId val="-2128576992"/>
      </c:barChart>
      <c:catAx>
        <c:axId val="-2128554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8576992"/>
        <c:crosses val="autoZero"/>
        <c:auto val="1"/>
        <c:lblAlgn val="ctr"/>
        <c:lblOffset val="100"/>
        <c:noMultiLvlLbl val="0"/>
      </c:catAx>
      <c:valAx>
        <c:axId val="-212857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Miss Cycles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855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EMC!$A$46</c:f>
              <c:strCache>
                <c:ptCount val="1"/>
                <c:pt idx="0">
                  <c:v>GHB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EMC!$B$45:$J$45</c:f>
              <c:strCache>
                <c:ptCount val="9"/>
                <c:pt idx="0">
                  <c:v>omnetpp</c:v>
                </c:pt>
                <c:pt idx="1">
                  <c:v>milc</c:v>
                </c:pt>
                <c:pt idx="2">
                  <c:v>soplex</c:v>
                </c:pt>
                <c:pt idx="3">
                  <c:v>sphinx</c:v>
                </c:pt>
                <c:pt idx="4">
                  <c:v>bwaves</c:v>
                </c:pt>
                <c:pt idx="5">
                  <c:v>libquantum</c:v>
                </c:pt>
                <c:pt idx="6">
                  <c:v>lbm</c:v>
                </c:pt>
                <c:pt idx="7">
                  <c:v>mcf</c:v>
                </c:pt>
                <c:pt idx="8">
                  <c:v>Mean</c:v>
                </c:pt>
              </c:strCache>
            </c:strRef>
          </c:cat>
          <c:val>
            <c:numRef>
              <c:f>EMC!$B$46:$J$46</c:f>
              <c:numCache>
                <c:formatCode>General</c:formatCode>
                <c:ptCount val="9"/>
                <c:pt idx="0">
                  <c:v>0.05</c:v>
                </c:pt>
                <c:pt idx="1">
                  <c:v>0.05</c:v>
                </c:pt>
                <c:pt idx="2">
                  <c:v>0.36</c:v>
                </c:pt>
                <c:pt idx="3">
                  <c:v>0.3</c:v>
                </c:pt>
                <c:pt idx="4">
                  <c:v>0.0</c:v>
                </c:pt>
                <c:pt idx="5">
                  <c:v>0.14</c:v>
                </c:pt>
                <c:pt idx="6">
                  <c:v>0.31</c:v>
                </c:pt>
                <c:pt idx="7">
                  <c:v>0.02</c:v>
                </c:pt>
                <c:pt idx="8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EMC!$A$47</c:f>
              <c:strCache>
                <c:ptCount val="1"/>
                <c:pt idx="0">
                  <c:v>Stream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EMC!$B$45:$J$45</c:f>
              <c:strCache>
                <c:ptCount val="9"/>
                <c:pt idx="0">
                  <c:v>omnetpp</c:v>
                </c:pt>
                <c:pt idx="1">
                  <c:v>milc</c:v>
                </c:pt>
                <c:pt idx="2">
                  <c:v>soplex</c:v>
                </c:pt>
                <c:pt idx="3">
                  <c:v>sphinx</c:v>
                </c:pt>
                <c:pt idx="4">
                  <c:v>bwaves</c:v>
                </c:pt>
                <c:pt idx="5">
                  <c:v>libquantum</c:v>
                </c:pt>
                <c:pt idx="6">
                  <c:v>lbm</c:v>
                </c:pt>
                <c:pt idx="7">
                  <c:v>mcf</c:v>
                </c:pt>
                <c:pt idx="8">
                  <c:v>Mean</c:v>
                </c:pt>
              </c:strCache>
            </c:strRef>
          </c:cat>
          <c:val>
            <c:numRef>
              <c:f>EMC!$B$47:$J$47</c:f>
              <c:numCache>
                <c:formatCode>General</c:formatCode>
                <c:ptCount val="9"/>
                <c:pt idx="0">
                  <c:v>0.01</c:v>
                </c:pt>
                <c:pt idx="1">
                  <c:v>0.04</c:v>
                </c:pt>
                <c:pt idx="2">
                  <c:v>0.4</c:v>
                </c:pt>
                <c:pt idx="3">
                  <c:v>0.31</c:v>
                </c:pt>
                <c:pt idx="4">
                  <c:v>0.09</c:v>
                </c:pt>
                <c:pt idx="5">
                  <c:v>0.0</c:v>
                </c:pt>
                <c:pt idx="6">
                  <c:v>0.38</c:v>
                </c:pt>
                <c:pt idx="7">
                  <c:v>0.17</c:v>
                </c:pt>
                <c:pt idx="8">
                  <c:v>0.18</c:v>
                </c:pt>
              </c:numCache>
            </c:numRef>
          </c:val>
        </c:ser>
        <c:ser>
          <c:idx val="2"/>
          <c:order val="2"/>
          <c:tx>
            <c:strRef>
              <c:f>EMC!$A$48</c:f>
              <c:strCache>
                <c:ptCount val="1"/>
                <c:pt idx="0">
                  <c:v>Markov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EMC!$B$45:$J$45</c:f>
              <c:strCache>
                <c:ptCount val="9"/>
                <c:pt idx="0">
                  <c:v>omnetpp</c:v>
                </c:pt>
                <c:pt idx="1">
                  <c:v>milc</c:v>
                </c:pt>
                <c:pt idx="2">
                  <c:v>soplex</c:v>
                </c:pt>
                <c:pt idx="3">
                  <c:v>sphinx</c:v>
                </c:pt>
                <c:pt idx="4">
                  <c:v>bwaves</c:v>
                </c:pt>
                <c:pt idx="5">
                  <c:v>libquantum</c:v>
                </c:pt>
                <c:pt idx="6">
                  <c:v>lbm</c:v>
                </c:pt>
                <c:pt idx="7">
                  <c:v>mcf</c:v>
                </c:pt>
                <c:pt idx="8">
                  <c:v>Mean</c:v>
                </c:pt>
              </c:strCache>
            </c:strRef>
          </c:cat>
          <c:val>
            <c:numRef>
              <c:f>EMC!$B$48:$J$48</c:f>
              <c:numCache>
                <c:formatCode>General</c:formatCode>
                <c:ptCount val="9"/>
                <c:pt idx="0">
                  <c:v>0.13</c:v>
                </c:pt>
                <c:pt idx="1">
                  <c:v>0.0</c:v>
                </c:pt>
                <c:pt idx="2">
                  <c:v>0.45</c:v>
                </c:pt>
                <c:pt idx="3">
                  <c:v>0.12</c:v>
                </c:pt>
                <c:pt idx="4">
                  <c:v>0.0</c:v>
                </c:pt>
                <c:pt idx="5">
                  <c:v>0.29</c:v>
                </c:pt>
                <c:pt idx="6">
                  <c:v>0.01</c:v>
                </c:pt>
                <c:pt idx="7">
                  <c:v>0.33</c:v>
                </c:pt>
                <c:pt idx="8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2106922240"/>
        <c:axId val="2106925616"/>
      </c:barChart>
      <c:catAx>
        <c:axId val="210692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925616"/>
        <c:crosses val="autoZero"/>
        <c:auto val="1"/>
        <c:lblAlgn val="ctr"/>
        <c:lblOffset val="100"/>
        <c:noMultiLvlLbl val="0"/>
      </c:catAx>
      <c:valAx>
        <c:axId val="2106925616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All Dependent Cache Misses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92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Motivation!$D$74:$AF$74</c:f>
              <c:strCache>
                <c:ptCount val="29"/>
                <c:pt idx="0">
                  <c:v>calculix</c:v>
                </c:pt>
                <c:pt idx="1">
                  <c:v>povray</c:v>
                </c:pt>
                <c:pt idx="2">
                  <c:v>namd</c:v>
                </c:pt>
                <c:pt idx="3">
                  <c:v>gamess</c:v>
                </c:pt>
                <c:pt idx="4">
                  <c:v>perlbench</c:v>
                </c:pt>
                <c:pt idx="5">
                  <c:v>tonto</c:v>
                </c:pt>
                <c:pt idx="6">
                  <c:v>gromac</c:v>
                </c:pt>
                <c:pt idx="7">
                  <c:v>gobmk</c:v>
                </c:pt>
                <c:pt idx="8">
                  <c:v>dealII</c:v>
                </c:pt>
                <c:pt idx="9">
                  <c:v>sjeng</c:v>
                </c:pt>
                <c:pt idx="10">
                  <c:v>gcc</c:v>
                </c:pt>
                <c:pt idx="11">
                  <c:v>hmmer</c:v>
                </c:pt>
                <c:pt idx="12">
                  <c:v>h264ref</c:v>
                </c:pt>
                <c:pt idx="13">
                  <c:v>bzip2</c:v>
                </c:pt>
                <c:pt idx="14">
                  <c:v>astar</c:v>
                </c:pt>
                <c:pt idx="15">
                  <c:v>xalancbmk</c:v>
                </c:pt>
                <c:pt idx="16">
                  <c:v>zeusmp</c:v>
                </c:pt>
                <c:pt idx="17">
                  <c:v>cactus</c:v>
                </c:pt>
                <c:pt idx="18">
                  <c:v>wrf</c:v>
                </c:pt>
                <c:pt idx="19">
                  <c:v>GemsFDTD</c:v>
                </c:pt>
                <c:pt idx="20">
                  <c:v>leslie</c:v>
                </c:pt>
                <c:pt idx="21">
                  <c:v>omnetpp</c:v>
                </c:pt>
                <c:pt idx="22">
                  <c:v>milc</c:v>
                </c:pt>
                <c:pt idx="23">
                  <c:v>soplex</c:v>
                </c:pt>
                <c:pt idx="24">
                  <c:v>sphinx</c:v>
                </c:pt>
                <c:pt idx="25">
                  <c:v>bwaves</c:v>
                </c:pt>
                <c:pt idx="26">
                  <c:v>libquantum</c:v>
                </c:pt>
                <c:pt idx="27">
                  <c:v>lbm</c:v>
                </c:pt>
                <c:pt idx="28">
                  <c:v>mcf</c:v>
                </c:pt>
              </c:strCache>
            </c:strRef>
          </c:cat>
          <c:val>
            <c:numRef>
              <c:f>Motivation!$D$75:$AF$75</c:f>
              <c:numCache>
                <c:formatCode>General</c:formatCode>
                <c:ptCount val="29"/>
                <c:pt idx="0">
                  <c:v>5.03</c:v>
                </c:pt>
                <c:pt idx="1">
                  <c:v>4.619999999999996</c:v>
                </c:pt>
                <c:pt idx="2">
                  <c:v>5.359999999999998</c:v>
                </c:pt>
                <c:pt idx="3">
                  <c:v>5.33</c:v>
                </c:pt>
                <c:pt idx="4">
                  <c:v>1.14</c:v>
                </c:pt>
                <c:pt idx="5">
                  <c:v>5.3</c:v>
                </c:pt>
                <c:pt idx="6">
                  <c:v>10.0</c:v>
                </c:pt>
                <c:pt idx="7">
                  <c:v>2.42</c:v>
                </c:pt>
                <c:pt idx="8">
                  <c:v>4.45</c:v>
                </c:pt>
                <c:pt idx="9">
                  <c:v>3.18</c:v>
                </c:pt>
                <c:pt idx="10">
                  <c:v>6.01</c:v>
                </c:pt>
                <c:pt idx="11">
                  <c:v>2.23</c:v>
                </c:pt>
                <c:pt idx="12">
                  <c:v>4.01</c:v>
                </c:pt>
                <c:pt idx="13">
                  <c:v>3.0</c:v>
                </c:pt>
                <c:pt idx="14">
                  <c:v>3.3</c:v>
                </c:pt>
                <c:pt idx="15">
                  <c:v>2.31</c:v>
                </c:pt>
                <c:pt idx="16">
                  <c:v>9.19</c:v>
                </c:pt>
                <c:pt idx="17">
                  <c:v>4.4</c:v>
                </c:pt>
                <c:pt idx="18">
                  <c:v>4.119999999999997</c:v>
                </c:pt>
                <c:pt idx="19">
                  <c:v>6.18</c:v>
                </c:pt>
                <c:pt idx="20">
                  <c:v>3.12</c:v>
                </c:pt>
                <c:pt idx="21">
                  <c:v>3.81</c:v>
                </c:pt>
                <c:pt idx="22">
                  <c:v>3.67</c:v>
                </c:pt>
                <c:pt idx="23">
                  <c:v>3.75</c:v>
                </c:pt>
                <c:pt idx="24">
                  <c:v>3.55</c:v>
                </c:pt>
                <c:pt idx="25">
                  <c:v>2.1</c:v>
                </c:pt>
                <c:pt idx="26">
                  <c:v>3.16</c:v>
                </c:pt>
                <c:pt idx="27">
                  <c:v>5.28</c:v>
                </c:pt>
                <c:pt idx="28">
                  <c:v>6.04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-27"/>
        <c:axId val="2110804448"/>
        <c:axId val="2110798336"/>
      </c:barChart>
      <c:catAx>
        <c:axId val="211080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798336"/>
        <c:crosses val="autoZero"/>
        <c:auto val="1"/>
        <c:lblAlgn val="ctr"/>
        <c:lblOffset val="100"/>
        <c:noMultiLvlLbl val="0"/>
      </c:catAx>
      <c:valAx>
        <c:axId val="211079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 Average Number of Operations</a:t>
                </a:r>
                <a:r>
                  <a:rPr lang="en-US" baseline="0" dirty="0" smtClean="0"/>
                  <a:t> </a:t>
                </a:r>
              </a:p>
              <a:p>
                <a:pPr>
                  <a:defRPr/>
                </a:pPr>
                <a:r>
                  <a:rPr lang="en-US" baseline="0" dirty="0" smtClean="0"/>
                  <a:t>from Source Miss  to Dependent Miss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80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6373-388F-0744-AFFB-CD76465AE67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74494-C558-764B-9BDC-1F50A730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74494-C558-764B-9BDC-1F50A730A8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43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90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87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44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9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7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60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98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534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9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174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7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435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59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607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935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832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9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74494-C558-764B-9BDC-1F50A730A89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90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68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73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95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5608-CAC6-5C4D-BAC5-DDB40E6263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11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99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00458-3EFB-CD49-974C-2C1E435E4A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7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7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5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7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0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2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7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6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2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0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5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2DDD4-0D48-F740-B027-1F6F6836C630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5215-83B5-5540-A29A-2AA347FCA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 bwMode="auto">
          <a:xfrm>
            <a:off x="571500" y="2260834"/>
            <a:ext cx="10803971" cy="1954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Accelerating Dependent Cache Misses with an Enhanced Memory Controller</a:t>
            </a:r>
            <a:endParaRPr lang="en-US" sz="4800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1500" y="4443176"/>
            <a:ext cx="10803972" cy="14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auto">
          <a:xfrm>
            <a:off x="2082801" y="4685880"/>
            <a:ext cx="9292672" cy="12418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Milad Hashemi,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Khubaib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Eiman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Ebrahimi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Onur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Yale N.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Patt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June 21, 2016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52" y="2251116"/>
            <a:ext cx="10058400" cy="44788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Transparently reduce </a:t>
            </a:r>
            <a:r>
              <a:rPr lang="en-US" sz="3200" dirty="0">
                <a:solidFill>
                  <a:schemeClr val="tx1"/>
                </a:solidFill>
              </a:rPr>
              <a:t>memory access latency for these dependent cache </a:t>
            </a:r>
            <a:r>
              <a:rPr lang="en-US" sz="3200" dirty="0" smtClean="0">
                <a:solidFill>
                  <a:schemeClr val="tx1"/>
                </a:solidFill>
              </a:rPr>
              <a:t>misses 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Add compute capability to the memory controller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Modify </a:t>
            </a:r>
            <a:r>
              <a:rPr lang="en-US" sz="2800" dirty="0">
                <a:solidFill>
                  <a:schemeClr val="tx1"/>
                </a:solidFill>
              </a:rPr>
              <a:t>the core to automatically identify the operations </a:t>
            </a:r>
            <a:r>
              <a:rPr lang="en-US" sz="2800" dirty="0" smtClean="0">
                <a:solidFill>
                  <a:schemeClr val="tx1"/>
                </a:solidFill>
              </a:rPr>
              <a:t>that </a:t>
            </a:r>
            <a:r>
              <a:rPr lang="en-US" sz="2800" dirty="0">
                <a:solidFill>
                  <a:schemeClr val="tx1"/>
                </a:solidFill>
              </a:rPr>
              <a:t>are in the dependence chain of a cache </a:t>
            </a:r>
            <a:r>
              <a:rPr lang="en-US" sz="2800" dirty="0" smtClean="0">
                <a:solidFill>
                  <a:schemeClr val="tx1"/>
                </a:solidFill>
              </a:rPr>
              <a:t>miss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Migrate the dependence chain to the new enhanced memory controller (EMC) for execution when the source data arrives from main-memory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Maintain traditional sequential execution model</a:t>
            </a:r>
            <a:endParaRPr lang="en-US" sz="3200" dirty="0" smtClean="0">
              <a:solidFill>
                <a:schemeClr val="tx1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 txBox="1">
            <a:spLocks/>
          </p:cNvSpPr>
          <p:nvPr/>
        </p:nvSpPr>
        <p:spPr>
          <a:xfrm>
            <a:off x="0" y="925553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Reducing Effective Memory Access Latency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4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224044" y="4524102"/>
            <a:ext cx="3158916" cy="358517"/>
          </a:xfrm>
          <a:prstGeom prst="rect">
            <a:avLst/>
          </a:prstGeom>
          <a:solidFill>
            <a:schemeClr val="accent1">
              <a:lumMod val="40000"/>
              <a:lumOff val="60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224162" y="3891696"/>
            <a:ext cx="3158916" cy="358517"/>
          </a:xfrm>
          <a:prstGeom prst="rect">
            <a:avLst/>
          </a:prstGeom>
          <a:solidFill>
            <a:schemeClr val="accent1">
              <a:lumMod val="40000"/>
              <a:lumOff val="60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59110" y="2269003"/>
            <a:ext cx="1201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 Core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73772" y="2269004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 EMC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10993" y="2366532"/>
            <a:ext cx="12700" cy="38666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34737" y="2730668"/>
            <a:ext cx="349538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Op 0: MEM_LD (0xc[R3] -&gt; R1)</a:t>
            </a:r>
          </a:p>
          <a:p>
            <a:r>
              <a:rPr lang="en-US" sz="2100" dirty="0" smtClean="0"/>
              <a:t>Op 1: ADD (R2 + 1 -&gt; R2)</a:t>
            </a:r>
          </a:p>
          <a:p>
            <a:r>
              <a:rPr lang="en-US" sz="2100" dirty="0" smtClean="0"/>
              <a:t>Op 2: MOV (R3</a:t>
            </a:r>
            <a:r>
              <a:rPr lang="en-US" sz="2100" dirty="0" smtClean="0">
                <a:sym typeface="Wingdings"/>
              </a:rPr>
              <a:t> R5)</a:t>
            </a:r>
            <a:endParaRPr lang="en-US" sz="2100" dirty="0"/>
          </a:p>
        </p:txBody>
      </p:sp>
      <p:sp>
        <p:nvSpPr>
          <p:cNvPr id="9" name="TextBox 8"/>
          <p:cNvSpPr txBox="1"/>
          <p:nvPr/>
        </p:nvSpPr>
        <p:spPr>
          <a:xfrm>
            <a:off x="1434737" y="5042967"/>
            <a:ext cx="30476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Op 6: MEM_ST (R1-&gt; [R3])</a:t>
            </a:r>
            <a:endParaRPr lang="en-US" sz="2100" dirty="0"/>
          </a:p>
        </p:txBody>
      </p:sp>
      <p:sp>
        <p:nvSpPr>
          <p:cNvPr id="10" name="TextBox 9"/>
          <p:cNvSpPr txBox="1"/>
          <p:nvPr/>
        </p:nvSpPr>
        <p:spPr>
          <a:xfrm>
            <a:off x="7201392" y="3832139"/>
            <a:ext cx="3134191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Op 3: MEM_LD ([R1] -&gt; R1)</a:t>
            </a:r>
          </a:p>
          <a:p>
            <a:r>
              <a:rPr lang="en-US" sz="2100" dirty="0" smtClean="0"/>
              <a:t>Op 4: SUB (R1 – [R4] -&gt; R1)</a:t>
            </a:r>
          </a:p>
          <a:p>
            <a:r>
              <a:rPr lang="en-US" sz="2100" dirty="0" smtClean="0"/>
              <a:t>Op 5: MEM_LD ([R1] -&gt;</a:t>
            </a:r>
            <a:r>
              <a:rPr lang="en-US" sz="2100" dirty="0" smtClean="0">
                <a:sym typeface="Wingdings"/>
              </a:rPr>
              <a:t> R3)</a:t>
            </a:r>
            <a:endParaRPr lang="en-US" sz="21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25157" y="3850733"/>
            <a:ext cx="3699005" cy="1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00432" y="4969742"/>
            <a:ext cx="3699005" cy="1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23693" y="3069805"/>
            <a:ext cx="15837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dirty="0" smtClean="0"/>
              <a:t>Initiate EMC </a:t>
            </a:r>
          </a:p>
          <a:p>
            <a:pPr algn="ctr"/>
            <a:r>
              <a:rPr lang="en-US" sz="2100" dirty="0" smtClean="0"/>
              <a:t>Execution</a:t>
            </a:r>
            <a:endParaRPr lang="en-US" sz="2100" dirty="0"/>
          </a:p>
        </p:txBody>
      </p:sp>
      <p:sp>
        <p:nvSpPr>
          <p:cNvPr id="19" name="TextBox 18"/>
          <p:cNvSpPr txBox="1"/>
          <p:nvPr/>
        </p:nvSpPr>
        <p:spPr>
          <a:xfrm>
            <a:off x="6087239" y="4978207"/>
            <a:ext cx="203466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smtClean="0"/>
              <a:t>Registers to Core</a:t>
            </a:r>
            <a:endParaRPr lang="en-US" sz="2100" dirty="0"/>
          </a:p>
        </p:txBody>
      </p:sp>
      <p:sp>
        <p:nvSpPr>
          <p:cNvPr id="22" name="Rectangle 21"/>
          <p:cNvSpPr/>
          <p:nvPr/>
        </p:nvSpPr>
        <p:spPr>
          <a:xfrm>
            <a:off x="1459432" y="2760233"/>
            <a:ext cx="3483385" cy="355599"/>
          </a:xfrm>
          <a:prstGeom prst="rect">
            <a:avLst/>
          </a:prstGeom>
          <a:solidFill>
            <a:schemeClr val="bg1">
              <a:alpha val="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25" name="Title 1"/>
          <p:cNvSpPr txBox="1">
            <a:spLocks/>
          </p:cNvSpPr>
          <p:nvPr/>
        </p:nvSpPr>
        <p:spPr>
          <a:xfrm>
            <a:off x="0" y="925553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Enhanced Memory Controller (EMC) Execution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4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8" grpId="0"/>
      <p:bldP spid="9" grpId="0"/>
      <p:bldP spid="10" grpId="0"/>
      <p:bldP spid="18" grpId="0"/>
      <p:bldP spid="19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ghLevelEngine-eps-converted-t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882" y="2133997"/>
            <a:ext cx="5290907" cy="397565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Quad-Core System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72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02" y="1877060"/>
            <a:ext cx="6500140" cy="43974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92142" y="2590800"/>
            <a:ext cx="4983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No Front-End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16 Physical Registers NOT 256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No </a:t>
            </a:r>
            <a:r>
              <a:rPr lang="en-US" sz="2400" smtClean="0"/>
              <a:t>Register Renaming</a:t>
            </a:r>
            <a:endParaRPr lang="en-US" sz="24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2-Wide NOT </a:t>
            </a:r>
            <a:r>
              <a:rPr lang="en-US" sz="2400" dirty="0" smtClean="0"/>
              <a:t>4-Wide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No Floating Point or Vector Pipeline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4kB Streaming Data Cache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EMC Microarchitecture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21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6022829" y="4698726"/>
            <a:ext cx="3173709" cy="521440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022829" y="5206058"/>
            <a:ext cx="3173709" cy="493579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019871" y="3154203"/>
            <a:ext cx="3173709" cy="503779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022829" y="3654909"/>
            <a:ext cx="3173709" cy="574427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011083" y="2248496"/>
            <a:ext cx="3173709" cy="427220"/>
          </a:xfrm>
          <a:prstGeom prst="rect">
            <a:avLst/>
          </a:prstGeom>
          <a:solidFill>
            <a:schemeClr val="accent1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38202" y="3165181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 P10 -&gt; P7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338202" y="2237506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[P17] -&gt; P10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338202" y="3728121"/>
            <a:ext cx="2287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[P7] -&gt; P13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338202" y="4742148"/>
            <a:ext cx="2341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ADD P3, P13 -&gt; P20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338202" y="5236878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[P20] -&gt; P2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6022831" y="2664441"/>
            <a:ext cx="3167792" cy="48066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22830" y="4207793"/>
            <a:ext cx="3167793" cy="48066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22829" y="5693629"/>
            <a:ext cx="3167794" cy="480663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16840" y="2078768"/>
            <a:ext cx="13513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Cycle: </a:t>
            </a:r>
            <a:endParaRPr lang="en-US" sz="3400" dirty="0"/>
          </a:p>
        </p:txBody>
      </p:sp>
      <p:sp>
        <p:nvSpPr>
          <p:cNvPr id="29" name="TextBox 28"/>
          <p:cNvSpPr txBox="1"/>
          <p:nvPr/>
        </p:nvSpPr>
        <p:spPr>
          <a:xfrm>
            <a:off x="1592943" y="2099830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0</a:t>
            </a:r>
            <a:endParaRPr lang="en-US" sz="3400" dirty="0"/>
          </a:p>
        </p:txBody>
      </p:sp>
      <p:sp>
        <p:nvSpPr>
          <p:cNvPr id="30" name="TextBox 29"/>
          <p:cNvSpPr txBox="1"/>
          <p:nvPr/>
        </p:nvSpPr>
        <p:spPr>
          <a:xfrm>
            <a:off x="1592943" y="2091455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11804" y="2099829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23811" y="2099829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3</a:t>
            </a:r>
            <a:endParaRPr lang="en-US" sz="3400" dirty="0"/>
          </a:p>
        </p:txBody>
      </p:sp>
      <p:sp>
        <p:nvSpPr>
          <p:cNvPr id="33" name="TextBox 32"/>
          <p:cNvSpPr txBox="1"/>
          <p:nvPr/>
        </p:nvSpPr>
        <p:spPr>
          <a:xfrm>
            <a:off x="1601642" y="2100629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20425" y="2089299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5</a:t>
            </a:r>
            <a:endParaRPr lang="en-US" sz="3400" dirty="0"/>
          </a:p>
        </p:txBody>
      </p:sp>
      <p:sp>
        <p:nvSpPr>
          <p:cNvPr id="37" name="TextBox 36"/>
          <p:cNvSpPr txBox="1"/>
          <p:nvPr/>
        </p:nvSpPr>
        <p:spPr>
          <a:xfrm>
            <a:off x="435346" y="3397919"/>
            <a:ext cx="51154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smtClean="0"/>
              <a:t>Register Remapping Table: </a:t>
            </a:r>
            <a:endParaRPr lang="en-US" sz="3400" dirty="0"/>
          </a:p>
        </p:txBody>
      </p:sp>
      <p:sp>
        <p:nvSpPr>
          <p:cNvPr id="45" name="Rectangle 44"/>
          <p:cNvSpPr/>
          <p:nvPr/>
        </p:nvSpPr>
        <p:spPr>
          <a:xfrm>
            <a:off x="6011083" y="2230223"/>
            <a:ext cx="3179540" cy="394407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0085452" y="2295819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[P17] -&gt; E0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10085452" y="3145104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 E0 -&gt; E1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10085452" y="3767574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[E1] -&gt; E2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0085452" y="4767056"/>
            <a:ext cx="1937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ADD L0, E2 -&gt; E3</a:t>
            </a:r>
            <a:endParaRPr lang="en-US" sz="20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5998383" y="3661692"/>
            <a:ext cx="3179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011083" y="5205758"/>
            <a:ext cx="31795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0085452" y="5267725"/>
            <a:ext cx="177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[E3] -&gt; E4</a:t>
            </a:r>
            <a:endParaRPr lang="en-US" sz="20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9355722" y="2467604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9368422" y="3365236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9368422" y="3980329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9381122" y="4967111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9393822" y="5501391"/>
            <a:ext cx="558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624717"/>
              </p:ext>
            </p:extLst>
          </p:nvPr>
        </p:nvGraphicFramePr>
        <p:xfrm>
          <a:off x="1141364" y="4662307"/>
          <a:ext cx="3543300" cy="1901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1650"/>
                <a:gridCol w="1771650"/>
              </a:tblGrid>
              <a:tr h="3803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1364" y="4015628"/>
            <a:ext cx="174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Core Physical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2937685" y="4008953"/>
            <a:ext cx="174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EMC Physical</a:t>
            </a:r>
            <a:endParaRPr lang="en-US" dirty="0" smtClean="0"/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668120" y="4742148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3509902" y="4718962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640638" y="5110835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548014" y="5091216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579366" y="5499298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3466943" y="5519627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601642" y="5873580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404774" y="5853961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629215" y="6261588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3485031" y="6261587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609120" y="2089298"/>
            <a:ext cx="45409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6</a:t>
            </a:r>
            <a:endParaRPr lang="en-US" sz="3400" dirty="0"/>
          </a:p>
        </p:txBody>
      </p:sp>
      <p:sp>
        <p:nvSpPr>
          <p:cNvPr id="52" name="TextBox 51"/>
          <p:cNvSpPr txBox="1"/>
          <p:nvPr/>
        </p:nvSpPr>
        <p:spPr>
          <a:xfrm>
            <a:off x="416840" y="2744687"/>
            <a:ext cx="51154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Live-In Vector:</a:t>
            </a:r>
            <a:endParaRPr lang="en-US" sz="3400" dirty="0"/>
          </a:p>
        </p:txBody>
      </p:sp>
      <p:sp>
        <p:nvSpPr>
          <p:cNvPr id="3" name="Rectangle 2"/>
          <p:cNvSpPr/>
          <p:nvPr/>
        </p:nvSpPr>
        <p:spPr>
          <a:xfrm>
            <a:off x="3128095" y="2791636"/>
            <a:ext cx="553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P3</a:t>
            </a:r>
            <a:endParaRPr lang="en-US" sz="2000" dirty="0"/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 Generation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6" name="Rectangle 5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860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4" grpId="0" animBg="1"/>
      <p:bldP spid="75" grpId="0" animBg="1"/>
      <p:bldP spid="29" grpId="0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48" grpId="0"/>
      <p:bldP spid="49" grpId="0"/>
      <p:bldP spid="50" grpId="0"/>
      <p:bldP spid="51" grpId="0"/>
      <p:bldP spid="62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 Operations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19151" y="2251116"/>
            <a:ext cx="11319705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/>
              <a:t> Virtual Memory Support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/>
              <a:t>Virtual address translation occurs through a 32-entry TLB per core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/>
              <a:t>Execution at the EMC is cancelled at a page fault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Loads first query the EMC data cache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/>
              <a:t>Misses query the LLC in parallel with the memory access</a:t>
            </a:r>
          </a:p>
          <a:p>
            <a:pPr lvl="1">
              <a:buFont typeface="Arial" charset="0"/>
              <a:buChar char="•"/>
            </a:pPr>
            <a:r>
              <a:rPr lang="en-US" sz="2800" dirty="0" smtClean="0"/>
              <a:t>A miss predictor [Qureshi and </a:t>
            </a:r>
            <a:r>
              <a:rPr lang="en-US" sz="2800" dirty="0" err="1" smtClean="0"/>
              <a:t>Loh</a:t>
            </a:r>
            <a:r>
              <a:rPr lang="en-US" sz="2800" dirty="0" smtClean="0"/>
              <a:t>: MICRO 2012] is maintained to reduce bandwidth cost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Memory operations are retired in program order back at the core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846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0" y="2251116"/>
            <a:ext cx="5354320" cy="4440766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Quad-Core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4-wide Issue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256 Entry Reorder Buffer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92 Entry Reservation Station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Caches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32 KB 8-Way Set Associative L1 I/D-Cache</a:t>
            </a:r>
          </a:p>
          <a:p>
            <a:pPr lvl="1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1MB 8-Way Set Associative Shared Last Level Cache per Core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Non-Uniform Memory Access Latency DDR3 System</a:t>
            </a:r>
          </a:p>
          <a:p>
            <a:pPr lvl="1">
              <a:buFont typeface="Arial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128-Entry Memory Queue</a:t>
            </a:r>
          </a:p>
          <a:p>
            <a:pPr lvl="1">
              <a:buFont typeface="Arial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Batch Scheduling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88000" y="2251116"/>
            <a:ext cx="4927600" cy="444076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Prefetchers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Stream, Markov, Global History Buffer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Feedback Directed Prefetching: Dynamic Degree 1-32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EMC Compute</a:t>
            </a:r>
          </a:p>
          <a:p>
            <a:pPr lvl="1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2-wide </a:t>
            </a:r>
            <a:r>
              <a:rPr lang="en-US" sz="2400" dirty="0" smtClean="0">
                <a:solidFill>
                  <a:schemeClr val="tx1"/>
                </a:solidFill>
              </a:rPr>
              <a:t>issue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2 issue contexts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Each Context Contains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16 </a:t>
            </a:r>
            <a:r>
              <a:rPr lang="en-US" sz="2400" dirty="0">
                <a:solidFill>
                  <a:schemeClr val="tx1"/>
                </a:solidFill>
              </a:rPr>
              <a:t>entry </a:t>
            </a:r>
            <a:r>
              <a:rPr lang="en-US" sz="2400" dirty="0" err="1">
                <a:solidFill>
                  <a:schemeClr val="tx1"/>
                </a:solidFill>
              </a:rPr>
              <a:t>uop</a:t>
            </a:r>
            <a:r>
              <a:rPr lang="en-US" sz="2400" dirty="0">
                <a:solidFill>
                  <a:schemeClr val="tx1"/>
                </a:solidFill>
              </a:rPr>
              <a:t> buffer, </a:t>
            </a:r>
            <a:r>
              <a:rPr lang="en-US" sz="2400" dirty="0" smtClean="0">
                <a:solidFill>
                  <a:schemeClr val="tx1"/>
                </a:solidFill>
              </a:rPr>
              <a:t>16 entry </a:t>
            </a:r>
            <a:r>
              <a:rPr lang="en-US" sz="2400" dirty="0">
                <a:solidFill>
                  <a:schemeClr val="tx1"/>
                </a:solidFill>
              </a:rPr>
              <a:t>physical register </a:t>
            </a:r>
            <a:r>
              <a:rPr lang="en-US" sz="2400" dirty="0" smtClean="0">
                <a:solidFill>
                  <a:schemeClr val="tx1"/>
                </a:solidFill>
              </a:rPr>
              <a:t>file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4 kB Streaming Data Cache 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System Configuration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14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Workloads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727" y="2118830"/>
            <a:ext cx="8348546" cy="452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22209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Memory Access Latency Reduction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02" y="2336544"/>
            <a:ext cx="892595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67320" y="5560151"/>
            <a:ext cx="8614064" cy="42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320" y="1832240"/>
            <a:ext cx="8568995" cy="502576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Quad-Core Performance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403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0308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Overview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52" y="2235871"/>
            <a:ext cx="10515600" cy="39287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3200" dirty="0" smtClean="0"/>
              <a:t>Dependent Cache Misses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Enhanced Memory Controller Microarchitecture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Dependence Chain Generatio</a:t>
            </a:r>
            <a:r>
              <a:rPr lang="en-US" sz="3200" dirty="0"/>
              <a:t>n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EMC Performance Evaluation and Analysis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Conclusions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922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67320" y="5560151"/>
            <a:ext cx="8614064" cy="426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320" y="1851104"/>
            <a:ext cx="8567928" cy="502513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Quad-Core Performance with Prefetching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110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Latency Reduction Factors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3" y="2336544"/>
            <a:ext cx="883030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1" y="925553"/>
            <a:ext cx="115388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Row-Buffer Conflict Reduction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589" y="2251116"/>
            <a:ext cx="921082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1" y="925553"/>
            <a:ext cx="1153885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EMC Data Cache Hit Rate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633" y="2251116"/>
            <a:ext cx="9036734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1" y="925553"/>
            <a:ext cx="111034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Overhead: On-Chip Bandwidth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19151" y="2251116"/>
            <a:ext cx="11319705" cy="435133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/>
              <a:t>H1-H10 observe a 33% average increase in data ring messages and a 7% increase in control ring messages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Sending dependence chains and live-ins to the EMC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Sending live-outs back to the 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Overhead: Memory Bandwidth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029" y="2136816"/>
            <a:ext cx="870857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Energy Consumption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974" y="2075287"/>
            <a:ext cx="8758052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2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51" y="2251116"/>
            <a:ext cx="11706685" cy="44534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3000" dirty="0" smtClean="0"/>
              <a:t>8-core evaluation with multiple distributed memory controllers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000" dirty="0" smtClean="0"/>
              <a:t>Analysis of how the EMC and prefetching interact</a:t>
            </a:r>
          </a:p>
          <a:p>
            <a:pPr>
              <a:buFont typeface="Arial" charset="0"/>
              <a:buChar char="•"/>
            </a:pPr>
            <a:r>
              <a:rPr lang="en-US" sz="3000" dirty="0" smtClean="0"/>
              <a:t>EMC sensitivity to increasing memory bandwidth</a:t>
            </a:r>
          </a:p>
          <a:p>
            <a:pPr>
              <a:buFont typeface="Arial" charset="0"/>
              <a:buChar char="•"/>
            </a:pPr>
            <a:r>
              <a:rPr lang="en-US" sz="3000" dirty="0" smtClean="0"/>
              <a:t>More details of EMC execution: memory and control operations</a:t>
            </a:r>
            <a:endParaRPr lang="en-US" sz="3000" dirty="0"/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5% EMC Area Overhead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Other Information in the Paper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89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52" y="2251116"/>
            <a:ext cx="10058400" cy="4453466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Adding an enhanced, compute capable, memory controller to the system results in two benefits: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EMC generates </a:t>
            </a:r>
            <a:r>
              <a:rPr lang="en-US" sz="2400" dirty="0">
                <a:solidFill>
                  <a:schemeClr val="tx1"/>
                </a:solidFill>
              </a:rPr>
              <a:t>cache misses faster than the core by bypassing on-chip </a:t>
            </a:r>
            <a:r>
              <a:rPr lang="en-US" sz="2400" dirty="0" smtClean="0">
                <a:solidFill>
                  <a:schemeClr val="tx1"/>
                </a:solidFill>
              </a:rPr>
              <a:t>contention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EMC increases </a:t>
            </a:r>
            <a:r>
              <a:rPr lang="en-US" sz="2400" dirty="0">
                <a:solidFill>
                  <a:schemeClr val="tx1"/>
                </a:solidFill>
              </a:rPr>
              <a:t>the likelihood of a memory access hitting an open row buffer 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15% average gain in weighted speedup and a 11% reduction in energy consumption over a quad-core baseline with no prefetching</a:t>
            </a:r>
          </a:p>
          <a:p>
            <a:pPr>
              <a:buFont typeface="Arial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Memory </a:t>
            </a:r>
            <a:r>
              <a:rPr lang="en-US" sz="3000" dirty="0">
                <a:solidFill>
                  <a:schemeClr val="tx1"/>
                </a:solidFill>
              </a:rPr>
              <a:t>requests </a:t>
            </a:r>
            <a:r>
              <a:rPr lang="en-US" sz="3000" dirty="0" smtClean="0">
                <a:solidFill>
                  <a:schemeClr val="tx1"/>
                </a:solidFill>
              </a:rPr>
              <a:t>issued </a:t>
            </a:r>
            <a:r>
              <a:rPr lang="en-US" sz="3000" dirty="0">
                <a:solidFill>
                  <a:schemeClr val="tx1"/>
                </a:solidFill>
              </a:rPr>
              <a:t>from the EMC observe a 20% lower latency on average than requests that are issued from the </a:t>
            </a:r>
            <a:r>
              <a:rPr lang="en-US" sz="3000" dirty="0" smtClean="0">
                <a:solidFill>
                  <a:schemeClr val="tx1"/>
                </a:solidFill>
              </a:rPr>
              <a:t>core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8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ctrTitle"/>
          </p:nvPr>
        </p:nvSpPr>
        <p:spPr bwMode="auto">
          <a:xfrm>
            <a:off x="571500" y="2260834"/>
            <a:ext cx="10803971" cy="19546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800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Accelerating Dependent Cache Misses with an Enhanced Memory Controller</a:t>
            </a:r>
            <a:endParaRPr lang="en-US" sz="4800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1500" y="4443176"/>
            <a:ext cx="10803972" cy="14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auto">
          <a:xfrm>
            <a:off x="2082801" y="4685880"/>
            <a:ext cx="9292672" cy="12418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Milad Hashemi,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Khubaib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Eiman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Ebrahimi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Onur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Mutlu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Yale N.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Patt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June 21, 2016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3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Effective Memory Access Latency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152" y="2251116"/>
            <a:ext cx="10058400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effective latency of accessing main memory is made up of two components: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DRAM access latency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On-chip 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On-Chip Delay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901351"/>
              </p:ext>
            </p:extLst>
          </p:nvPr>
        </p:nvGraphicFramePr>
        <p:xfrm>
          <a:off x="3048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4775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/>
          <p:cNvSpPr/>
          <p:nvPr/>
        </p:nvSpPr>
        <p:spPr>
          <a:xfrm>
            <a:off x="3213402" y="4178641"/>
            <a:ext cx="6567949" cy="542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3220062" y="3099035"/>
            <a:ext cx="6567949" cy="542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3222085" y="2567093"/>
            <a:ext cx="6567949" cy="542616"/>
          </a:xfrm>
          <a:prstGeom prst="rect">
            <a:avLst/>
          </a:prstGeom>
          <a:solidFill>
            <a:srgbClr val="92D050"/>
          </a:solidFill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3202702" y="4748649"/>
            <a:ext cx="6567949" cy="542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219191" y="3662210"/>
            <a:ext cx="6567949" cy="542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227001" y="2594190"/>
            <a:ext cx="6567949" cy="542616"/>
          </a:xfrm>
          <a:prstGeom prst="rect">
            <a:avLst/>
          </a:prstGeom>
          <a:solidFill>
            <a:srgbClr val="FF663C"/>
          </a:solidFill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6353" y="3147427"/>
            <a:ext cx="25175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MOV P10 -&gt; P7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16353" y="2584085"/>
            <a:ext cx="2385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LD [P17] -&gt; P10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16353" y="3688362"/>
            <a:ext cx="2385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LD [P7] -&gt; P13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5178239" y="4230401"/>
            <a:ext cx="24423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ADD P3, P13 -&gt; P20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5420212" y="4775855"/>
            <a:ext cx="18462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LD [P20] -&gt; P2</a:t>
            </a:r>
            <a:endParaRPr lang="en-US" sz="2200" dirty="0"/>
          </a:p>
        </p:txBody>
      </p:sp>
      <p:sp>
        <p:nvSpPr>
          <p:cNvPr id="45" name="Rectangle 44"/>
          <p:cNvSpPr/>
          <p:nvPr/>
        </p:nvSpPr>
        <p:spPr>
          <a:xfrm>
            <a:off x="3224980" y="2569616"/>
            <a:ext cx="6567949" cy="54261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1700777" y="4448234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673295" y="4816921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612023" y="5205384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634299" y="5579666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661872" y="5967674"/>
            <a:ext cx="812800" cy="2278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224108" y="3113004"/>
            <a:ext cx="6568819" cy="54261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224980" y="3635865"/>
            <a:ext cx="6567949" cy="54261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224979" y="4181319"/>
            <a:ext cx="6567949" cy="54261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224979" y="4722254"/>
            <a:ext cx="6567949" cy="54261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24978" y="5264871"/>
            <a:ext cx="6567949" cy="54261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122161" y="5317659"/>
            <a:ext cx="25545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ADD P2, P3 -&gt; P12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8023123" y="21532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231329" y="16026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6994" y="487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0143460" y="3269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Dependent 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33" name="Rectangle 32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53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4.16667E-6 -0.081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22222E-6 L -2.91667E-6 -0.08241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2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518 " pathEditMode="relative" ptsTypes="A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7338 " pathEditMode="relative" ptsTypes="AA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7662 " pathEditMode="relative" ptsTypes="AA">
                                      <p:cBhvr>
                                        <p:cTn id="4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831 " pathEditMode="relative" ptsTypes="AA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0.08658 L -2.91667E-6 -0.1576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65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8796 L 0.00039 -0.15787 " pathEditMode="relative" ptsTypes="AA">
                                      <p:cBhvr>
                                        <p:cTn id="7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7408 L 0.00013 -0.1581 " pathEditMode="relative" ptsTypes="AA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7106 L 0.00078 -0.1581 " pathEditMode="relative" ptsTypes="AA">
                                      <p:cBhvr>
                                        <p:cTn id="7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7917 L 0.00052 -0.15764 " pathEditMode="relative" ptsTypes="AA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8 -0.15902 L 0.00118 -0.23773 " pathEditMode="relative" ptsTypes="AA">
                                      <p:cBhvr>
                                        <p:cTn id="9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15556 L 0.00156 -0.23542 " pathEditMode="relative" ptsTypes="AA">
                                      <p:cBhvr>
                                        <p:cTn id="10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-0.15301 L 0.00625 -0.23519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" y="-412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-0.1581 L -0.0013 -0.23402 " pathEditMode="relative" ptsTypes="AA">
                                      <p:cBhvr>
                                        <p:cTn id="10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23681 L 0.00078 -0.31158 " pathEditMode="relative" ptsTypes="AA">
                                      <p:cBhvr>
                                        <p:cTn id="1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23634 L -0.00156 -0.31505 " pathEditMode="relative" ptsTypes="AA">
                                      <p:cBhvr>
                                        <p:cTn id="1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23657 L 0.00365 -0.31412 " pathEditMode="relative" ptsTypes="AA">
                                      <p:cBhvr>
                                        <p:cTn id="12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7" grpId="1" animBg="1"/>
      <p:bldP spid="96" grpId="0" animBg="1"/>
      <p:bldP spid="96" grpId="1" animBg="1"/>
      <p:bldP spid="96" grpId="2" animBg="1"/>
      <p:bldP spid="96" grpId="3" animBg="1"/>
      <p:bldP spid="95" grpId="0" animBg="1"/>
      <p:bldP spid="95" grpId="1" animBg="1"/>
      <p:bldP spid="95" grpId="2" animBg="1"/>
      <p:bldP spid="95" grpId="3" animBg="1"/>
      <p:bldP spid="95" grpId="4" animBg="1"/>
      <p:bldP spid="95" grpId="5" animBg="1"/>
      <p:bldP spid="94" grpId="0" animBg="1"/>
      <p:bldP spid="93" grpId="0" animBg="1"/>
      <p:bldP spid="93" grpId="1" animBg="1"/>
      <p:bldP spid="93" grpId="2" animBg="1"/>
      <p:bldP spid="92" grpId="0" animBg="1"/>
      <p:bldP spid="92" grpId="1" animBg="1"/>
      <p:bldP spid="92" grpId="2" animBg="1"/>
      <p:bldP spid="92" grpId="3" animBg="1"/>
      <p:bldP spid="92" grpId="4" animBg="1"/>
      <p:bldP spid="11" grpId="0"/>
      <p:bldP spid="11" grpId="1"/>
      <p:bldP spid="11" grpId="2"/>
      <p:bldP spid="12" grpId="0"/>
      <p:bldP spid="12" grpId="1"/>
      <p:bldP spid="13" grpId="0"/>
      <p:bldP spid="13" grpId="1"/>
      <p:bldP spid="13" grpId="2"/>
      <p:bldP spid="13" grpId="3"/>
      <p:bldP spid="14" grpId="0"/>
      <p:bldP spid="14" grpId="1"/>
      <p:bldP spid="14" grpId="2"/>
      <p:bldP spid="14" grpId="3"/>
      <p:bldP spid="14" grpId="4"/>
      <p:bldP spid="15" grpId="0"/>
      <p:bldP spid="15" grpId="1"/>
      <p:bldP spid="15" grpId="2"/>
      <p:bldP spid="15" grpId="3"/>
      <p:bldP spid="91" grpId="0"/>
      <p:bldP spid="91" grpId="1"/>
      <p:bldP spid="91" grpId="2"/>
      <p:bldP spid="9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51" y="2251116"/>
            <a:ext cx="11680927" cy="450426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The impact of effective memory latency on processor performance is magnified when a cache miss has dependent memory operations that will also result in a cache miss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Dependent cache misses form chains of long-latency operations that fill the reorder buffer and prevent the core from making forward progress</a:t>
            </a:r>
          </a:p>
          <a:p>
            <a:pPr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Important in pointer-based workloads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Dependent </a:t>
            </a:r>
            <a:r>
              <a:rPr lang="en-US" dirty="0"/>
              <a:t>cache misses tend to have addresses that are difficult to predict with prefetching</a:t>
            </a:r>
          </a:p>
          <a:p>
            <a:pPr>
              <a:buFont typeface="Arial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US" sz="2800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9255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Dependent 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601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985500" cy="1325563"/>
          </a:xfrm>
        </p:spPr>
        <p:txBody>
          <a:bodyPr/>
          <a:lstStyle/>
          <a:p>
            <a:r>
              <a:rPr lang="en-US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Prefetching and Dependent </a:t>
            </a:r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Cache Misses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885177"/>
              </p:ext>
            </p:extLst>
          </p:nvPr>
        </p:nvGraphicFramePr>
        <p:xfrm>
          <a:off x="0" y="2251116"/>
          <a:ext cx="12188952" cy="446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375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5076022" y="3072221"/>
            <a:ext cx="2737337" cy="489208"/>
            <a:chOff x="5075218" y="2916170"/>
            <a:chExt cx="2737337" cy="489208"/>
          </a:xfrm>
        </p:grpSpPr>
        <p:sp>
          <p:nvSpPr>
            <p:cNvPr id="28" name="Rectangle 27"/>
            <p:cNvSpPr/>
            <p:nvPr/>
          </p:nvSpPr>
          <p:spPr>
            <a:xfrm>
              <a:off x="5075218" y="2916170"/>
              <a:ext cx="2366968" cy="489208"/>
            </a:xfrm>
            <a:prstGeom prst="rect">
              <a:avLst/>
            </a:prstGeom>
            <a:solidFill>
              <a:schemeClr val="bg1"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42827" y="2969641"/>
              <a:ext cx="24697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MOV P10 -&gt; P7</a:t>
              </a:r>
              <a:endParaRPr lang="en-US" sz="20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5076022" y="2096477"/>
            <a:ext cx="2366968" cy="489208"/>
          </a:xfrm>
          <a:prstGeom prst="rect">
            <a:avLst/>
          </a:prstGeom>
          <a:solidFill>
            <a:schemeClr val="accent1">
              <a:lumMod val="40000"/>
              <a:lumOff val="60000"/>
              <a:alpha val="9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0127" y="2136489"/>
            <a:ext cx="2366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LD [P17] -&gt; P10</a:t>
            </a:r>
            <a:endParaRPr lang="en-US" sz="20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5076022" y="4053549"/>
            <a:ext cx="2581171" cy="489208"/>
            <a:chOff x="5075218" y="3998384"/>
            <a:chExt cx="2581171" cy="489208"/>
          </a:xfrm>
          <a:noFill/>
        </p:grpSpPr>
        <p:sp>
          <p:nvSpPr>
            <p:cNvPr id="31" name="Rectangle 30"/>
            <p:cNvSpPr/>
            <p:nvPr/>
          </p:nvSpPr>
          <p:spPr>
            <a:xfrm>
              <a:off x="5075218" y="3998384"/>
              <a:ext cx="2366968" cy="48920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69224" y="4034154"/>
              <a:ext cx="2287165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LD [P7] -&gt; P13</a:t>
              </a:r>
              <a:endParaRPr lang="en-US" sz="20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076022" y="5033403"/>
            <a:ext cx="2366968" cy="489208"/>
            <a:chOff x="5075218" y="5113708"/>
            <a:chExt cx="2366968" cy="489208"/>
          </a:xfrm>
        </p:grpSpPr>
        <p:sp>
          <p:nvSpPr>
            <p:cNvPr id="32" name="Rectangle 31"/>
            <p:cNvSpPr/>
            <p:nvPr/>
          </p:nvSpPr>
          <p:spPr>
            <a:xfrm>
              <a:off x="5075218" y="5113708"/>
              <a:ext cx="2366968" cy="489208"/>
            </a:xfrm>
            <a:prstGeom prst="rect">
              <a:avLst/>
            </a:prstGeom>
            <a:solidFill>
              <a:schemeClr val="bg1"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87712" y="5161361"/>
              <a:ext cx="2341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ADD P13, P3 -&gt; P20</a:t>
              </a:r>
              <a:endParaRPr lang="en-US" sz="20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102018" y="6013257"/>
            <a:ext cx="2366968" cy="489208"/>
            <a:chOff x="9280514" y="4602980"/>
            <a:chExt cx="2366968" cy="489208"/>
          </a:xfrm>
        </p:grpSpPr>
        <p:sp>
          <p:nvSpPr>
            <p:cNvPr id="33" name="Rectangle 32"/>
            <p:cNvSpPr/>
            <p:nvPr/>
          </p:nvSpPr>
          <p:spPr>
            <a:xfrm>
              <a:off x="9280514" y="4602980"/>
              <a:ext cx="2366968" cy="489208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672212" y="4640224"/>
              <a:ext cx="17703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LD [P20] -&gt; P2</a:t>
              </a:r>
              <a:endParaRPr lang="en-US" sz="2000" dirty="0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 flipH="1" flipV="1">
            <a:off x="6246002" y="2631283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6246002" y="3606639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6259506" y="4590410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6246002" y="5570264"/>
            <a:ext cx="2" cy="395340"/>
          </a:xfrm>
          <a:prstGeom prst="straightConnector1">
            <a:avLst/>
          </a:prstGeom>
          <a:ln w="762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21920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Chains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24" name="Rectangle 23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0" y="2299129"/>
          <a:ext cx="12192000" cy="445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92555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B0430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Dependence Chain Length</a:t>
            </a:r>
            <a:endParaRPr lang="en-US" dirty="0">
              <a:solidFill>
                <a:srgbClr val="B04305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2"/>
            <a:ext cx="12192000" cy="925551"/>
            <a:chOff x="0" y="0"/>
            <a:chExt cx="12192000" cy="925551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925551"/>
            </a:xfrm>
            <a:prstGeom prst="rect">
              <a:avLst/>
            </a:prstGeom>
            <a:solidFill>
              <a:srgbClr val="B043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B04305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52" y="85427"/>
              <a:ext cx="2609695" cy="7546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408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25378</TotalTime>
  <Words>922</Words>
  <Application>Microsoft Macintosh PowerPoint</Application>
  <PresentationFormat>Widescreen</PresentationFormat>
  <Paragraphs>190</Paragraphs>
  <Slides>29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Calibri</vt:lpstr>
      <vt:lpstr>Calibri Light</vt:lpstr>
      <vt:lpstr>Helvetica</vt:lpstr>
      <vt:lpstr>Wingdings</vt:lpstr>
      <vt:lpstr>Arial</vt:lpstr>
      <vt:lpstr>Office Theme</vt:lpstr>
      <vt:lpstr>Accelerating Dependent Cache Misses with an Enhanced Memory Controller</vt:lpstr>
      <vt:lpstr>Overview</vt:lpstr>
      <vt:lpstr>Effective Memory Access Latency</vt:lpstr>
      <vt:lpstr>On-Chip Delay</vt:lpstr>
      <vt:lpstr>Dependent Cache Misses</vt:lpstr>
      <vt:lpstr>PowerPoint Presentation</vt:lpstr>
      <vt:lpstr>Prefetching and Dependent Cache Misses</vt:lpstr>
      <vt:lpstr>Dependence Chains</vt:lpstr>
      <vt:lpstr>Dependence Chain Length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Accelerating Dependent Cache Misses with an Enhanced Memory Controller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Milad Hashemi</dc:creator>
  <cp:lastModifiedBy>Milad Hashemi</cp:lastModifiedBy>
  <cp:revision>149</cp:revision>
  <dcterms:created xsi:type="dcterms:W3CDTF">2015-11-24T20:56:46Z</dcterms:created>
  <dcterms:modified xsi:type="dcterms:W3CDTF">2016-06-23T16:45:37Z</dcterms:modified>
</cp:coreProperties>
</file>