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8"/>
  </p:notesMasterIdLst>
  <p:handoutMasterIdLst>
    <p:handoutMasterId r:id="rId69"/>
  </p:handoutMasterIdLst>
  <p:sldIdLst>
    <p:sldId id="257" r:id="rId2"/>
    <p:sldId id="309" r:id="rId3"/>
    <p:sldId id="311" r:id="rId4"/>
    <p:sldId id="310" r:id="rId5"/>
    <p:sldId id="260" r:id="rId6"/>
    <p:sldId id="339" r:id="rId7"/>
    <p:sldId id="261" r:id="rId8"/>
    <p:sldId id="308" r:id="rId9"/>
    <p:sldId id="295" r:id="rId10"/>
    <p:sldId id="306" r:id="rId11"/>
    <p:sldId id="266" r:id="rId12"/>
    <p:sldId id="263" r:id="rId13"/>
    <p:sldId id="264" r:id="rId14"/>
    <p:sldId id="273" r:id="rId15"/>
    <p:sldId id="267" r:id="rId16"/>
    <p:sldId id="296" r:id="rId17"/>
    <p:sldId id="271" r:id="rId18"/>
    <p:sldId id="274" r:id="rId19"/>
    <p:sldId id="312" r:id="rId20"/>
    <p:sldId id="272" r:id="rId21"/>
    <p:sldId id="276" r:id="rId22"/>
    <p:sldId id="340" r:id="rId23"/>
    <p:sldId id="317" r:id="rId24"/>
    <p:sldId id="318" r:id="rId25"/>
    <p:sldId id="319" r:id="rId26"/>
    <p:sldId id="320" r:id="rId27"/>
    <p:sldId id="321" r:id="rId28"/>
    <p:sldId id="313" r:id="rId29"/>
    <p:sldId id="322" r:id="rId30"/>
    <p:sldId id="324" r:id="rId31"/>
    <p:sldId id="325" r:id="rId32"/>
    <p:sldId id="326" r:id="rId33"/>
    <p:sldId id="303" r:id="rId34"/>
    <p:sldId id="314" r:id="rId35"/>
    <p:sldId id="281" r:id="rId36"/>
    <p:sldId id="333" r:id="rId37"/>
    <p:sldId id="334" r:id="rId38"/>
    <p:sldId id="335" r:id="rId39"/>
    <p:sldId id="336" r:id="rId40"/>
    <p:sldId id="337" r:id="rId41"/>
    <p:sldId id="301" r:id="rId42"/>
    <p:sldId id="315" r:id="rId43"/>
    <p:sldId id="282" r:id="rId44"/>
    <p:sldId id="305" r:id="rId45"/>
    <p:sldId id="316" r:id="rId46"/>
    <p:sldId id="300" r:id="rId47"/>
    <p:sldId id="338" r:id="rId48"/>
    <p:sldId id="341" r:id="rId49"/>
    <p:sldId id="342" r:id="rId50"/>
    <p:sldId id="343" r:id="rId51"/>
    <p:sldId id="344" r:id="rId52"/>
    <p:sldId id="345" r:id="rId53"/>
    <p:sldId id="346" r:id="rId54"/>
    <p:sldId id="347" r:id="rId55"/>
    <p:sldId id="348" r:id="rId56"/>
    <p:sldId id="350" r:id="rId57"/>
    <p:sldId id="349" r:id="rId58"/>
    <p:sldId id="351" r:id="rId59"/>
    <p:sldId id="352" r:id="rId60"/>
    <p:sldId id="353" r:id="rId61"/>
    <p:sldId id="354" r:id="rId62"/>
    <p:sldId id="358" r:id="rId63"/>
    <p:sldId id="359" r:id="rId64"/>
    <p:sldId id="357" r:id="rId65"/>
    <p:sldId id="355" r:id="rId66"/>
    <p:sldId id="35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716" autoAdjust="0"/>
  </p:normalViewPr>
  <p:slideViewPr>
    <p:cSldViewPr snapToGrid="0">
      <p:cViewPr varScale="1">
        <p:scale>
          <a:sx n="106" d="100"/>
          <a:sy n="106" d="100"/>
        </p:scale>
        <p:origin x="-1720" y="-104"/>
      </p:cViewPr>
      <p:guideLst>
        <p:guide orient="horz" pos="2224"/>
        <p:guide pos="17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lineChart>
        <c:grouping val="standard"/>
        <c:varyColors val="0"/>
        <c:ser>
          <c:idx val="0"/>
          <c:order val="0"/>
          <c:tx>
            <c:strRef>
              <c:f>Sheet1!$B$1</c:f>
              <c:strCache>
                <c:ptCount val="1"/>
                <c:pt idx="0">
                  <c:v>Retention Time</c:v>
                </c:pt>
              </c:strCache>
            </c:strRef>
          </c:tx>
          <c:spPr>
            <a:ln w="57150" cmpd="sng">
              <a:solidFill>
                <a:schemeClr val="tx2"/>
              </a:solidFill>
            </a:ln>
          </c:spPr>
          <c:marker>
            <c:spPr>
              <a:ln w="57150" cmpd="sng">
                <a:solidFill>
                  <a:schemeClr val="tx2"/>
                </a:solidFill>
              </a:ln>
            </c:spPr>
          </c:marker>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Sheet1!$B$2:$B$10</c:f>
              <c:numCache>
                <c:formatCode>General</c:formatCode>
                <c:ptCount val="9"/>
                <c:pt idx="0">
                  <c:v>512.0</c:v>
                </c:pt>
                <c:pt idx="1">
                  <c:v>512.0</c:v>
                </c:pt>
                <c:pt idx="2">
                  <c:v>32.0</c:v>
                </c:pt>
                <c:pt idx="3">
                  <c:v>32.0</c:v>
                </c:pt>
                <c:pt idx="4">
                  <c:v>32.0</c:v>
                </c:pt>
                <c:pt idx="5">
                  <c:v>32.0</c:v>
                </c:pt>
                <c:pt idx="6">
                  <c:v>512.0</c:v>
                </c:pt>
                <c:pt idx="7">
                  <c:v>512.0</c:v>
                </c:pt>
                <c:pt idx="8">
                  <c:v>512.0</c:v>
                </c:pt>
              </c:numCache>
            </c:numRef>
          </c:val>
          <c:smooth val="0"/>
        </c:ser>
        <c:dLbls>
          <c:showLegendKey val="0"/>
          <c:showVal val="0"/>
          <c:showCatName val="0"/>
          <c:showSerName val="0"/>
          <c:showPercent val="0"/>
          <c:showBubbleSize val="0"/>
        </c:dLbls>
        <c:marker val="1"/>
        <c:smooth val="0"/>
        <c:axId val="-2009722184"/>
        <c:axId val="2099346200"/>
      </c:lineChart>
      <c:catAx>
        <c:axId val="-2009722184"/>
        <c:scaling>
          <c:orientation val="minMax"/>
        </c:scaling>
        <c:delete val="1"/>
        <c:axPos val="b"/>
        <c:title>
          <c:tx>
            <c:rich>
              <a:bodyPr/>
              <a:lstStyle/>
              <a:p>
                <a:pPr>
                  <a:defRPr/>
                </a:pPr>
                <a:r>
                  <a:rPr lang="en-US"/>
                  <a:t>Time</a:t>
                </a:r>
              </a:p>
            </c:rich>
          </c:tx>
          <c:layout/>
          <c:overlay val="0"/>
        </c:title>
        <c:numFmt formatCode="General" sourceLinked="1"/>
        <c:majorTickMark val="out"/>
        <c:minorTickMark val="none"/>
        <c:tickLblPos val="nextTo"/>
        <c:crossAx val="2099346200"/>
        <c:crosses val="autoZero"/>
        <c:auto val="1"/>
        <c:lblAlgn val="ctr"/>
        <c:lblOffset val="100"/>
        <c:noMultiLvlLbl val="0"/>
      </c:catAx>
      <c:valAx>
        <c:axId val="2099346200"/>
        <c:scaling>
          <c:orientation val="minMax"/>
          <c:max val="640.0"/>
          <c:min val="0.0"/>
        </c:scaling>
        <c:delete val="0"/>
        <c:axPos val="l"/>
        <c:majorGridlines/>
        <c:title>
          <c:tx>
            <c:rich>
              <a:bodyPr rot="-5400000" vert="horz"/>
              <a:lstStyle/>
              <a:p>
                <a:pPr>
                  <a:defRPr/>
                </a:pPr>
                <a:r>
                  <a:rPr lang="en-US"/>
                  <a:t>Retention Time (ms)</a:t>
                </a:r>
              </a:p>
            </c:rich>
          </c:tx>
          <c:layout>
            <c:manualLayout>
              <c:xMode val="edge"/>
              <c:yMode val="edge"/>
              <c:x val="0.00282172058300746"/>
              <c:y val="0.116363206021915"/>
            </c:manualLayout>
          </c:layout>
          <c:overlay val="0"/>
        </c:title>
        <c:numFmt formatCode="General" sourceLinked="1"/>
        <c:majorTickMark val="out"/>
        <c:minorTickMark val="none"/>
        <c:tickLblPos val="nextTo"/>
        <c:crossAx val="-2009722184"/>
        <c:crosses val="autoZero"/>
        <c:crossBetween val="between"/>
        <c:majorUnit val="128.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lineChart>
        <c:grouping val="standard"/>
        <c:varyColors val="0"/>
        <c:ser>
          <c:idx val="0"/>
          <c:order val="0"/>
          <c:tx>
            <c:strRef>
              <c:f>Sheet1!$B$1</c:f>
              <c:strCache>
                <c:ptCount val="1"/>
                <c:pt idx="0">
                  <c:v>Retention Time</c:v>
                </c:pt>
              </c:strCache>
            </c:strRef>
          </c:tx>
          <c:spPr>
            <a:ln w="63500" cmpd="sng">
              <a:solidFill>
                <a:schemeClr val="tx2"/>
              </a:solidFill>
            </a:ln>
          </c:spPr>
          <c:marker>
            <c:spPr>
              <a:ln w="57150" cmpd="sng">
                <a:solidFill>
                  <a:schemeClr val="tx2"/>
                </a:solidFill>
              </a:ln>
            </c:spPr>
          </c:marker>
          <c:cat>
            <c:numRef>
              <c:f>Sheet1!$A$2:$A$11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cat>
          <c:val>
            <c:numRef>
              <c:f>Sheet1!$B$2:$B$11</c:f>
              <c:numCache>
                <c:formatCode>General</c:formatCode>
                <c:ptCount val="10"/>
                <c:pt idx="0">
                  <c:v>110.0</c:v>
                </c:pt>
                <c:pt idx="1">
                  <c:v>110.0</c:v>
                </c:pt>
                <c:pt idx="2">
                  <c:v>32.0</c:v>
                </c:pt>
                <c:pt idx="3">
                  <c:v>32.0</c:v>
                </c:pt>
                <c:pt idx="4">
                  <c:v>32.0</c:v>
                </c:pt>
                <c:pt idx="5">
                  <c:v>110.0</c:v>
                </c:pt>
                <c:pt idx="6">
                  <c:v>110.0</c:v>
                </c:pt>
                <c:pt idx="7">
                  <c:v>110.0</c:v>
                </c:pt>
                <c:pt idx="8">
                  <c:v>110.0</c:v>
                </c:pt>
                <c:pt idx="9">
                  <c:v>110.0</c:v>
                </c:pt>
              </c:numCache>
            </c:numRef>
          </c:val>
          <c:smooth val="0"/>
        </c:ser>
        <c:ser>
          <c:idx val="1"/>
          <c:order val="1"/>
          <c:tx>
            <c:strRef>
              <c:f>Sheet1!$C$1</c:f>
              <c:strCache>
                <c:ptCount val="1"/>
                <c:pt idx="0">
                  <c:v>Column1</c:v>
                </c:pt>
              </c:strCache>
            </c:strRef>
          </c:tx>
          <c:spPr>
            <a:ln w="63500">
              <a:solidFill>
                <a:srgbClr val="FF0000"/>
              </a:solidFill>
            </a:ln>
          </c:spPr>
          <c:marker>
            <c:spPr>
              <a:solidFill>
                <a:srgbClr val="FF0000"/>
              </a:solidFill>
              <a:ln>
                <a:solidFill>
                  <a:srgbClr val="FF0000"/>
                </a:solidFill>
              </a:ln>
            </c:spPr>
          </c:marker>
          <c:cat>
            <c:numRef>
              <c:f>Sheet1!$A$2:$A$11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cat>
          <c:val>
            <c:numRef>
              <c:f>Sheet1!$C$2:$C$11</c:f>
              <c:numCache>
                <c:formatCode>General</c:formatCode>
                <c:ptCount val="10"/>
                <c:pt idx="0">
                  <c:v>200.0</c:v>
                </c:pt>
                <c:pt idx="1">
                  <c:v>200.0</c:v>
                </c:pt>
                <c:pt idx="2">
                  <c:v>200.0</c:v>
                </c:pt>
                <c:pt idx="3">
                  <c:v>200.0</c:v>
                </c:pt>
                <c:pt idx="4">
                  <c:v>200.0</c:v>
                </c:pt>
                <c:pt idx="5">
                  <c:v>200.0</c:v>
                </c:pt>
                <c:pt idx="6">
                  <c:v>200.0</c:v>
                </c:pt>
                <c:pt idx="7">
                  <c:v>40.0</c:v>
                </c:pt>
                <c:pt idx="8">
                  <c:v>200.0</c:v>
                </c:pt>
                <c:pt idx="9">
                  <c:v>200.0</c:v>
                </c:pt>
              </c:numCache>
            </c:numRef>
          </c:val>
          <c:smooth val="0"/>
        </c:ser>
        <c:dLbls>
          <c:showLegendKey val="0"/>
          <c:showVal val="0"/>
          <c:showCatName val="0"/>
          <c:showSerName val="0"/>
          <c:showPercent val="0"/>
          <c:showBubbleSize val="0"/>
        </c:dLbls>
        <c:marker val="1"/>
        <c:smooth val="0"/>
        <c:axId val="1796891560"/>
        <c:axId val="1796831672"/>
      </c:lineChart>
      <c:catAx>
        <c:axId val="1796891560"/>
        <c:scaling>
          <c:orientation val="minMax"/>
        </c:scaling>
        <c:delete val="1"/>
        <c:axPos val="b"/>
        <c:title>
          <c:tx>
            <c:rich>
              <a:bodyPr/>
              <a:lstStyle/>
              <a:p>
                <a:pPr>
                  <a:defRPr sz="2400" b="0"/>
                </a:pPr>
                <a:r>
                  <a:rPr lang="en-US" sz="2400" b="0"/>
                  <a:t>Time</a:t>
                </a:r>
              </a:p>
            </c:rich>
          </c:tx>
          <c:layout/>
          <c:overlay val="0"/>
        </c:title>
        <c:numFmt formatCode="General" sourceLinked="1"/>
        <c:majorTickMark val="out"/>
        <c:minorTickMark val="none"/>
        <c:tickLblPos val="nextTo"/>
        <c:crossAx val="1796831672"/>
        <c:crosses val="autoZero"/>
        <c:auto val="1"/>
        <c:lblAlgn val="ctr"/>
        <c:lblOffset val="100"/>
        <c:noMultiLvlLbl val="0"/>
      </c:catAx>
      <c:valAx>
        <c:axId val="1796831672"/>
        <c:scaling>
          <c:orientation val="minMax"/>
          <c:max val="256.0"/>
          <c:min val="0.0"/>
        </c:scaling>
        <c:delete val="0"/>
        <c:axPos val="l"/>
        <c:majorGridlines/>
        <c:title>
          <c:tx>
            <c:rich>
              <a:bodyPr rot="-5400000" vert="horz"/>
              <a:lstStyle/>
              <a:p>
                <a:pPr>
                  <a:defRPr sz="2400" b="0"/>
                </a:pPr>
                <a:r>
                  <a:rPr lang="en-US" sz="2400" b="0"/>
                  <a:t>Retention Time (ms)</a:t>
                </a:r>
              </a:p>
            </c:rich>
          </c:tx>
          <c:layout>
            <c:manualLayout>
              <c:xMode val="edge"/>
              <c:yMode val="edge"/>
              <c:x val="0.00282172058300746"/>
              <c:y val="0.116363206021915"/>
            </c:manualLayout>
          </c:layout>
          <c:overlay val="0"/>
        </c:title>
        <c:numFmt formatCode="General" sourceLinked="1"/>
        <c:majorTickMark val="out"/>
        <c:minorTickMark val="none"/>
        <c:tickLblPos val="nextTo"/>
        <c:crossAx val="1796891560"/>
        <c:crosses val="autoZero"/>
        <c:crossBetween val="between"/>
        <c:majorUnit val="64.0"/>
      </c:valAx>
    </c:plotArea>
    <c:plotVisOnly val="1"/>
    <c:dispBlanksAs val="gap"/>
    <c:showDLblsOverMax val="0"/>
  </c:chart>
  <c:txPr>
    <a:bodyPr/>
    <a:lstStyle/>
    <a:p>
      <a:pPr>
        <a:defRPr sz="1800">
          <a:ln>
            <a:solidFill>
              <a:schemeClr val="tx1"/>
            </a:solidFill>
          </a:ln>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B5922E-3FE5-A242-BD96-B29D443CA0EB}" type="datetimeFigureOut">
              <a:rPr lang="en-US" smtClean="0"/>
              <a:t>6/23/14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D25DDE-89FF-6F46-BAE0-E684201077EC}" type="slidenum">
              <a:rPr lang="en-US" smtClean="0"/>
              <a:t>‹#›</a:t>
            </a:fld>
            <a:endParaRPr lang="en-US"/>
          </a:p>
        </p:txBody>
      </p:sp>
    </p:spTree>
    <p:extLst>
      <p:ext uri="{BB962C8B-B14F-4D97-AF65-F5344CB8AC3E}">
        <p14:creationId xmlns:p14="http://schemas.microsoft.com/office/powerpoint/2010/main" val="19459781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35175-6BE8-C042-A9A1-76C61EF2715E}" type="datetimeFigureOut">
              <a:rPr lang="en-US" smtClean="0"/>
              <a:t>6/23/14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F43FFD-D063-514F-A548-7BE8989890CC}" type="slidenum">
              <a:rPr lang="en-US" smtClean="0"/>
              <a:t>‹#›</a:t>
            </a:fld>
            <a:endParaRPr lang="en-US"/>
          </a:p>
        </p:txBody>
      </p:sp>
    </p:spTree>
    <p:extLst>
      <p:ext uri="{BB962C8B-B14F-4D97-AF65-F5344CB8AC3E}">
        <p14:creationId xmlns:p14="http://schemas.microsoft.com/office/powerpoint/2010/main" val="35696581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 show an array of DRAM cells. Same as processor scaling,</a:t>
            </a:r>
            <a:r>
              <a:rPr lang="en-US" baseline="0" dirty="0" smtClean="0"/>
              <a:t> we increase DRAM capacity by packing more cells in the same area. However, scaling cells to smaller technology nodes results in more failures. Some of these failures occur intermittently. In order to detect these failures manufacturers have to perform long tests and discard chips with errors. Which results in lower yield and higher cost.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a:t>
            </a:fld>
            <a:endParaRPr lang="en-US"/>
          </a:p>
        </p:txBody>
      </p:sp>
    </p:spTree>
    <p:extLst>
      <p:ext uri="{BB962C8B-B14F-4D97-AF65-F5344CB8AC3E}">
        <p14:creationId xmlns:p14="http://schemas.microsoft.com/office/powerpoint/2010/main" val="53081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another source of intermittent failure,</a:t>
            </a:r>
            <a:r>
              <a:rPr lang="en-US" baseline="0" dirty="0" smtClean="0"/>
              <a:t> called variable retention time. Retention time of some cells change at random points of time. Suppose that one VRT cell moves between two retention time, 32 </a:t>
            </a:r>
            <a:r>
              <a:rPr lang="en-US" baseline="0" dirty="0" err="1" smtClean="0"/>
              <a:t>ms</a:t>
            </a:r>
            <a:r>
              <a:rPr lang="en-US" baseline="0" dirty="0" smtClean="0"/>
              <a:t> and 512 </a:t>
            </a:r>
            <a:r>
              <a:rPr lang="en-US" baseline="0" dirty="0" err="1" smtClean="0"/>
              <a:t>ms.</a:t>
            </a:r>
            <a:r>
              <a:rPr lang="en-US" baseline="0" dirty="0" smtClean="0"/>
              <a:t> Depending on the retention time, some time this cell will fail and some time will nor fail. </a:t>
            </a:r>
          </a:p>
          <a:p>
            <a:endParaRPr lang="en-US" baseline="0" dirty="0" smtClean="0"/>
          </a:p>
          <a:p>
            <a:r>
              <a:rPr lang="en-US" baseline="0" dirty="0" smtClean="0"/>
              <a:t>So let’s see how manufacturers handle this intermittent failures.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11</a:t>
            </a:fld>
            <a:endParaRPr lang="en-US"/>
          </a:p>
        </p:txBody>
      </p:sp>
    </p:spTree>
    <p:extLst>
      <p:ext uri="{BB962C8B-B14F-4D97-AF65-F5344CB8AC3E}">
        <p14:creationId xmlns:p14="http://schemas.microsoft.com/office/powerpoint/2010/main" val="244719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manufacturers</a:t>
            </a:r>
            <a:r>
              <a:rPr lang="en-US" baseline="0" dirty="0" smtClean="0"/>
              <a:t> produce DRAM chips, the perform exhausting testing on the chips. Chips that pass the test are used, Chips that fail the test are either discarded or repaired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12</a:t>
            </a:fld>
            <a:endParaRPr lang="en-US"/>
          </a:p>
        </p:txBody>
      </p:sp>
    </p:spTree>
    <p:extLst>
      <p:ext uri="{BB962C8B-B14F-4D97-AF65-F5344CB8AC3E}">
        <p14:creationId xmlns:p14="http://schemas.microsoft.com/office/powerpoint/2010/main" val="196817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as the DRAM cells get smaller, there are interference</a:t>
            </a:r>
            <a:r>
              <a:rPr lang="en-US" baseline="0" dirty="0" smtClean="0"/>
              <a:t> that cause more failures. As a result more chips fail the test, resulting in lower yield and higher cost. This problem is known as DRAM scaling problem. So how can we solve this problem?</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13</a:t>
            </a:fld>
            <a:endParaRPr lang="en-US"/>
          </a:p>
        </p:txBody>
      </p:sp>
    </p:spTree>
    <p:extLst>
      <p:ext uri="{BB962C8B-B14F-4D97-AF65-F5344CB8AC3E}">
        <p14:creationId xmlns:p14="http://schemas.microsoft.com/office/powerpoint/2010/main" val="1968177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our vision  for an online profiling system to solve to scaling problem</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14</a:t>
            </a:fld>
            <a:endParaRPr lang="en-US"/>
          </a:p>
        </p:txBody>
      </p:sp>
    </p:spTree>
    <p:extLst>
      <p:ext uri="{BB962C8B-B14F-4D97-AF65-F5344CB8AC3E}">
        <p14:creationId xmlns:p14="http://schemas.microsoft.com/office/powerpoint/2010/main" val="1654130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propose that dram</a:t>
            </a:r>
            <a:r>
              <a:rPr lang="en-US" baseline="0" dirty="0" smtClean="0"/>
              <a:t> manufacturers will not fully test the cram chips. As a result some chips will pass tests with possible failures. Vendors will ship modules with possible failures and the system will detect and mitigate errors to provide  the reliability guarantee. This in creases yield, reduces cost, and enables scaling.</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15</a:t>
            </a:fld>
            <a:endParaRPr lang="en-US"/>
          </a:p>
        </p:txBody>
      </p:sp>
    </p:spTree>
    <p:extLst>
      <p:ext uri="{BB962C8B-B14F-4D97-AF65-F5344CB8AC3E}">
        <p14:creationId xmlns:p14="http://schemas.microsoft.com/office/powerpoint/2010/main" val="168758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in order to design such a system, we need to know the effectiveness of system-level detection and mitigation techniques for retention failures.</a:t>
            </a:r>
          </a:p>
          <a:p>
            <a:r>
              <a:rPr lang="en-US" baseline="0" dirty="0" smtClean="0"/>
              <a:t>Our goal in this paper is to analyze the efficacy of some simple techniques, testing, </a:t>
            </a:r>
            <a:r>
              <a:rPr lang="en-US" baseline="0" dirty="0" err="1" smtClean="0"/>
              <a:t>guardbanding</a:t>
            </a:r>
            <a:r>
              <a:rPr lang="en-US" baseline="0" dirty="0" smtClean="0"/>
              <a:t>, ECC and some recently proposed techniques published in various conferences. We analyze the effectiveness of these techniques using experimental data from real DRAM chips.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16</a:t>
            </a:fld>
            <a:endParaRPr lang="en-US"/>
          </a:p>
        </p:txBody>
      </p:sp>
    </p:spTree>
    <p:extLst>
      <p:ext uri="{BB962C8B-B14F-4D97-AF65-F5344CB8AC3E}">
        <p14:creationId xmlns:p14="http://schemas.microsoft.com/office/powerpoint/2010/main" val="81384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our testing</a:t>
            </a:r>
            <a:r>
              <a:rPr lang="en-US" baseline="0" dirty="0" smtClean="0"/>
              <a:t> infrastructure. We have used an FPGA-based testing platform. It can test off-the-shelf dram modules. We have evaluated 96 DRAM chips from three major vendors.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17</a:t>
            </a:fld>
            <a:endParaRPr lang="en-US"/>
          </a:p>
        </p:txBody>
      </p:sp>
    </p:spTree>
    <p:extLst>
      <p:ext uri="{BB962C8B-B14F-4D97-AF65-F5344CB8AC3E}">
        <p14:creationId xmlns:p14="http://schemas.microsoft.com/office/powerpoint/2010/main" val="3129603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a:t>
            </a:r>
            <a:r>
              <a:rPr lang="en-US" baseline="0" dirty="0" smtClean="0"/>
              <a:t> will present the efficacy of simple techniques.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18</a:t>
            </a:fld>
            <a:endParaRPr lang="en-US"/>
          </a:p>
        </p:txBody>
      </p:sp>
    </p:spTree>
    <p:extLst>
      <p:ext uri="{BB962C8B-B14F-4D97-AF65-F5344CB8AC3E}">
        <p14:creationId xmlns:p14="http://schemas.microsoft.com/office/powerpoint/2010/main" val="137950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analyze three simple techniques.</a:t>
            </a:r>
            <a:r>
              <a:rPr lang="en-US" baseline="0" dirty="0" smtClean="0"/>
              <a:t> Testing, </a:t>
            </a:r>
            <a:r>
              <a:rPr lang="en-US" baseline="0" dirty="0" err="1" smtClean="0"/>
              <a:t>Guardbanding</a:t>
            </a:r>
            <a:r>
              <a:rPr lang="en-US" baseline="0" dirty="0" smtClean="0"/>
              <a:t>, and error correcting code.</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19</a:t>
            </a:fld>
            <a:endParaRPr lang="en-US"/>
          </a:p>
        </p:txBody>
      </p:sp>
    </p:spTree>
    <p:extLst>
      <p:ext uri="{BB962C8B-B14F-4D97-AF65-F5344CB8AC3E}">
        <p14:creationId xmlns:p14="http://schemas.microsoft.com/office/powerpoint/2010/main" val="28561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three steps in testing. First we write some data patterns in the entire module, then we wait till the refresh interval. Then we read out the entire module and very to content to locate the failures. However, to detect the intermittent failures, we test each module with data patterns for many rounds.  The patterns we have tested on all zeros, all ones, tens, fives and random.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20</a:t>
            </a:fld>
            <a:endParaRPr lang="en-US"/>
          </a:p>
        </p:txBody>
      </p:sp>
    </p:spTree>
    <p:extLst>
      <p:ext uri="{BB962C8B-B14F-4D97-AF65-F5344CB8AC3E}">
        <p14:creationId xmlns:p14="http://schemas.microsoft.com/office/powerpoint/2010/main" val="189174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work, we propose our vision that one solution to solve the scaling problem is online profiling. We propose that Manufacturers will ship DRAM with errors and it is the responsibility of the system to guarantee reliable operation. The system will  detect and mitigate errors after the it  becomes operational.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reduces the cost of testing, increases yield and enables scaling.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in order to design such a system,  we need to know the effectiveness to system-level detection and mitigation techniques. 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a:t>
            </a:fld>
            <a:endParaRPr lang="en-US"/>
          </a:p>
        </p:txBody>
      </p:sp>
    </p:spTree>
    <p:extLst>
      <p:ext uri="{BB962C8B-B14F-4D97-AF65-F5344CB8AC3E}">
        <p14:creationId xmlns:p14="http://schemas.microsoft.com/office/powerpoint/2010/main" val="53081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present the efficacy of testing. In the x axis we have number of rounds of testing and in the y axis we present the number of</a:t>
            </a:r>
            <a:r>
              <a:rPr lang="en-US" baseline="0" dirty="0" smtClean="0"/>
              <a:t> total failures found so far. We see that there is a sharp increase in number of failures found in first few rounds, then the curves get almost flat, but keep increasing with a small slope. </a:t>
            </a:r>
          </a:p>
          <a:p>
            <a:endParaRPr lang="en-US" baseline="0" dirty="0" smtClean="0"/>
          </a:p>
          <a:p>
            <a:r>
              <a:rPr lang="en-US" baseline="0" dirty="0" smtClean="0"/>
              <a:t>We make two observations. First, only few rounds of testing can discover most of the errors, Second, even after hundred rounds of tests, a small number of new cells keep failing. We conclude that testing alone cannot detect all possible failures.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21</a:t>
            </a:fld>
            <a:endParaRPr lang="en-US"/>
          </a:p>
        </p:txBody>
      </p:sp>
    </p:spTree>
    <p:extLst>
      <p:ext uri="{BB962C8B-B14F-4D97-AF65-F5344CB8AC3E}">
        <p14:creationId xmlns:p14="http://schemas.microsoft.com/office/powerpoint/2010/main" val="160973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Guardbanding</a:t>
            </a:r>
            <a:r>
              <a:rPr lang="en-US" dirty="0" smtClean="0"/>
              <a:t> is</a:t>
            </a:r>
            <a:r>
              <a:rPr lang="en-US" baseline="0" dirty="0" smtClean="0"/>
              <a:t> a detection technique used by the manufacturers. </a:t>
            </a:r>
            <a:r>
              <a:rPr lang="en-US" baseline="0" dirty="0" err="1" smtClean="0"/>
              <a:t>Guardband</a:t>
            </a:r>
            <a:r>
              <a:rPr lang="en-US" baseline="0" dirty="0" smtClean="0"/>
              <a:t> adds an extra margin on the refresh interval to avoid variable retention failure. </a:t>
            </a:r>
          </a:p>
          <a:p>
            <a:endParaRPr lang="en-US" baseline="0" dirty="0" smtClean="0"/>
          </a:p>
          <a:p>
            <a:r>
              <a:rPr lang="en-US" baseline="0" dirty="0" smtClean="0"/>
              <a:t>Let’s see how guard banding works. The nominal refresh interval in DRAM is 64 </a:t>
            </a:r>
            <a:r>
              <a:rPr lang="en-US" baseline="0" dirty="0" err="1" smtClean="0"/>
              <a:t>ms.</a:t>
            </a:r>
            <a:r>
              <a:rPr lang="en-US" baseline="0" dirty="0" smtClean="0"/>
              <a:t> If a cell moves between two retention states, depending on when tested, the cell can fail or pass. So testing cannot guarantee to detect this failure. However, if we increase the refresh interval and test at 128 </a:t>
            </a:r>
            <a:r>
              <a:rPr lang="en-US" baseline="0" dirty="0" err="1" smtClean="0"/>
              <a:t>ms</a:t>
            </a:r>
            <a:r>
              <a:rPr lang="en-US" baseline="0" dirty="0" smtClean="0"/>
              <a:t> of refresh interval, now it is guaranteed that the cell will fail and get located. However, there could be some other cell that moves back and forth to a higher retention time. This 2X </a:t>
            </a:r>
            <a:r>
              <a:rPr lang="en-US" baseline="0" dirty="0" err="1" smtClean="0"/>
              <a:t>guardband</a:t>
            </a:r>
            <a:r>
              <a:rPr lang="en-US" baseline="0" dirty="0" smtClean="0"/>
              <a:t> will </a:t>
            </a:r>
          </a:p>
          <a:p>
            <a:r>
              <a:rPr lang="en-US" baseline="0" dirty="0" smtClean="0"/>
              <a:t>Not be effective for this particular cell. In order to detect this cell, we need to test using 4x </a:t>
            </a:r>
            <a:r>
              <a:rPr lang="en-US" baseline="0" dirty="0" err="1" smtClean="0"/>
              <a:t>guardband</a:t>
            </a:r>
            <a:r>
              <a:rPr lang="en-US" baseline="0" dirty="0" smtClean="0"/>
              <a:t>.</a:t>
            </a:r>
          </a:p>
          <a:p>
            <a:endParaRPr lang="en-US" baseline="0" dirty="0" smtClean="0"/>
          </a:p>
          <a:p>
            <a:r>
              <a:rPr lang="en-US" baseline="0" dirty="0" smtClean="0"/>
              <a:t>We conclude that, effectiveness of </a:t>
            </a:r>
            <a:r>
              <a:rPr lang="en-US" baseline="0" dirty="0" err="1" smtClean="0"/>
              <a:t>guardbanding</a:t>
            </a:r>
            <a:r>
              <a:rPr lang="en-US" baseline="0" dirty="0" smtClean="0"/>
              <a:t> depends on the difference between retention times of cells.</a:t>
            </a:r>
            <a:endParaRPr lang="en-US" dirty="0" smtClean="0"/>
          </a:p>
          <a:p>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22</a:t>
            </a:fld>
            <a:endParaRPr lang="en-US"/>
          </a:p>
        </p:txBody>
      </p:sp>
    </p:spTree>
    <p:extLst>
      <p:ext uri="{BB962C8B-B14F-4D97-AF65-F5344CB8AC3E}">
        <p14:creationId xmlns:p14="http://schemas.microsoft.com/office/powerpoint/2010/main" val="1393231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a:t>
            </a:r>
            <a:r>
              <a:rPr lang="en-US" baseline="0" dirty="0" smtClean="0"/>
              <a:t> present the effectiveness of </a:t>
            </a:r>
            <a:r>
              <a:rPr lang="en-US" baseline="0" dirty="0" err="1" smtClean="0"/>
              <a:t>Guardbanding</a:t>
            </a:r>
            <a:r>
              <a:rPr lang="en-US" baseline="0" dirty="0" smtClean="0"/>
              <a:t>. In the x axis we show the retention times of different cells and in the y axis, we present the number of failing cells.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23</a:t>
            </a:fld>
            <a:endParaRPr lang="en-US"/>
          </a:p>
        </p:txBody>
      </p:sp>
    </p:spTree>
    <p:extLst>
      <p:ext uri="{BB962C8B-B14F-4D97-AF65-F5344CB8AC3E}">
        <p14:creationId xmlns:p14="http://schemas.microsoft.com/office/powerpoint/2010/main" val="273396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line represents that</a:t>
            </a:r>
            <a:r>
              <a:rPr lang="en-US" baseline="0" dirty="0" smtClean="0"/>
              <a:t> the are around 500 cells that exhibit retention time of 3 seconds and 4 seconds.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24</a:t>
            </a:fld>
            <a:endParaRPr lang="en-US"/>
          </a:p>
        </p:txBody>
      </p:sp>
    </p:spTree>
    <p:extLst>
      <p:ext uri="{BB962C8B-B14F-4D97-AF65-F5344CB8AC3E}">
        <p14:creationId xmlns:p14="http://schemas.microsoft.com/office/powerpoint/2010/main" val="1568224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line presents that there are only 2 cells that exhibit retention time</a:t>
            </a:r>
            <a:r>
              <a:rPr lang="en-US" baseline="0" dirty="0" smtClean="0"/>
              <a:t> of 6 seconds and 19 seconds.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25</a:t>
            </a:fld>
            <a:endParaRPr lang="en-US"/>
          </a:p>
        </p:txBody>
      </p:sp>
    </p:spTree>
    <p:extLst>
      <p:ext uri="{BB962C8B-B14F-4D97-AF65-F5344CB8AC3E}">
        <p14:creationId xmlns:p14="http://schemas.microsoft.com/office/powerpoint/2010/main" val="2585105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we find that most of the</a:t>
            </a:r>
            <a:r>
              <a:rPr lang="en-US" baseline="0" dirty="0" smtClean="0"/>
              <a:t> cells exhibit </a:t>
            </a:r>
            <a:r>
              <a:rPr lang="en-US" baseline="0" dirty="0" err="1" smtClean="0"/>
              <a:t>closeby</a:t>
            </a:r>
            <a:r>
              <a:rPr lang="en-US" baseline="0" dirty="0" smtClean="0"/>
              <a:t> retention times, so even a small </a:t>
            </a:r>
            <a:r>
              <a:rPr lang="en-US" baseline="0" dirty="0" err="1" smtClean="0"/>
              <a:t>guardband</a:t>
            </a:r>
            <a:r>
              <a:rPr lang="en-US" baseline="0" dirty="0" smtClean="0"/>
              <a:t> of effective for them.</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26</a:t>
            </a:fld>
            <a:endParaRPr lang="en-US"/>
          </a:p>
        </p:txBody>
      </p:sp>
    </p:spTree>
    <p:extLst>
      <p:ext uri="{BB962C8B-B14F-4D97-AF65-F5344CB8AC3E}">
        <p14:creationId xmlns:p14="http://schemas.microsoft.com/office/powerpoint/2010/main" val="3183275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there are also few cells with a large difference in retention times. In our experiments, we find that even 5X </a:t>
            </a:r>
            <a:r>
              <a:rPr lang="en-US" baseline="0" dirty="0" err="1" smtClean="0"/>
              <a:t>guardband</a:t>
            </a:r>
            <a:r>
              <a:rPr lang="en-US" baseline="0" dirty="0" smtClean="0"/>
              <a:t> cannot detect 5-15% of the intermittently failing cells.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27</a:t>
            </a:fld>
            <a:endParaRPr lang="en-US"/>
          </a:p>
        </p:txBody>
      </p:sp>
    </p:spTree>
    <p:extLst>
      <p:ext uri="{BB962C8B-B14F-4D97-AF65-F5344CB8AC3E}">
        <p14:creationId xmlns:p14="http://schemas.microsoft.com/office/powerpoint/2010/main" val="2756911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move to our third mechanism error correcting codes. ECC adds additional information to data, in order to detect and correct errors.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28</a:t>
            </a:fld>
            <a:endParaRPr lang="en-US"/>
          </a:p>
        </p:txBody>
      </p:sp>
    </p:spTree>
    <p:extLst>
      <p:ext uri="{BB962C8B-B14F-4D97-AF65-F5344CB8AC3E}">
        <p14:creationId xmlns:p14="http://schemas.microsoft.com/office/powerpoint/2010/main" val="329554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analyze the effective of ECC in conjunction</a:t>
            </a:r>
            <a:r>
              <a:rPr lang="en-US" baseline="0" dirty="0" smtClean="0"/>
              <a:t> with other mitigation techniques. In the x axis we show the number of rounds for testing, and in the y axis, we present the probability of new failures.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29</a:t>
            </a:fld>
            <a:endParaRPr lang="en-US"/>
          </a:p>
        </p:txBody>
      </p:sp>
    </p:spTree>
    <p:extLst>
      <p:ext uri="{BB962C8B-B14F-4D97-AF65-F5344CB8AC3E}">
        <p14:creationId xmlns:p14="http://schemas.microsoft.com/office/powerpoint/2010/main" val="914032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show that</a:t>
            </a:r>
            <a:r>
              <a:rPr lang="en-US" baseline="0" dirty="0" smtClean="0"/>
              <a:t> the probability of new failures decreases with testing, even if we do not have any ECC.</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30</a:t>
            </a:fld>
            <a:endParaRPr lang="en-US"/>
          </a:p>
        </p:txBody>
      </p:sp>
    </p:spTree>
    <p:extLst>
      <p:ext uri="{BB962C8B-B14F-4D97-AF65-F5344CB8AC3E}">
        <p14:creationId xmlns:p14="http://schemas.microsoft.com/office/powerpoint/2010/main" val="107680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In this work, we analyze the efficacy of testing, </a:t>
            </a:r>
            <a:r>
              <a:rPr lang="en-US" baseline="0" dirty="0" err="1" smtClean="0"/>
              <a:t>guardbanding</a:t>
            </a:r>
            <a:r>
              <a:rPr lang="en-US" baseline="0" dirty="0" smtClean="0"/>
              <a:t>, and ECC system level. using experimental data from real DRAM, </a:t>
            </a:r>
          </a:p>
          <a:p>
            <a:endParaRPr lang="en-US" baseline="0" dirty="0" smtClean="0"/>
          </a:p>
          <a:p>
            <a:r>
              <a:rPr lang="en-US" baseline="0" dirty="0" smtClean="0"/>
              <a:t>We have two key conclusions: First, testing alone cannot detect all possible failures, and a combination of ECC and other techniques are much more effective. </a:t>
            </a:r>
          </a:p>
          <a:p>
            <a:endParaRPr lang="en-US" baseline="0" dirty="0" smtClean="0"/>
          </a:p>
          <a:p>
            <a:r>
              <a:rPr lang="en-US" baseline="0" dirty="0" smtClean="0"/>
              <a:t>Second, testing plus ECC based techniques block memory for significant time, resulting in performance degradation for running programs.</a:t>
            </a:r>
          </a:p>
          <a:p>
            <a:endParaRPr lang="en-US" baseline="0" dirty="0" smtClean="0"/>
          </a:p>
          <a:p>
            <a:r>
              <a:rPr lang="en-US" baseline="0" dirty="0" smtClean="0"/>
              <a:t>Based on our findings, we sketch a possible online profiling mechanism, and discuss potential research challenges and opportunities of such a system.</a:t>
            </a:r>
          </a:p>
        </p:txBody>
      </p:sp>
      <p:sp>
        <p:nvSpPr>
          <p:cNvPr id="4" name="Slide Number Placeholder 3"/>
          <p:cNvSpPr>
            <a:spLocks noGrp="1"/>
          </p:cNvSpPr>
          <p:nvPr>
            <p:ph type="sldNum" sz="quarter" idx="10"/>
          </p:nvPr>
        </p:nvSpPr>
        <p:spPr/>
        <p:txBody>
          <a:bodyPr/>
          <a:lstStyle/>
          <a:p>
            <a:fld id="{32F43FFD-D063-514F-A548-7BE8989890CC}" type="slidenum">
              <a:rPr lang="en-US" smtClean="0"/>
              <a:t>4</a:t>
            </a:fld>
            <a:endParaRPr lang="en-US"/>
          </a:p>
        </p:txBody>
      </p:sp>
    </p:spTree>
    <p:extLst>
      <p:ext uri="{BB962C8B-B14F-4D97-AF65-F5344CB8AC3E}">
        <p14:creationId xmlns:p14="http://schemas.microsoft.com/office/powerpoint/2010/main" val="4276342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add single error correcting code</a:t>
            </a:r>
            <a:r>
              <a:rPr lang="en-US" baseline="0" dirty="0" smtClean="0"/>
              <a:t> and then perform testing, reduce the probability of new failure.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31</a:t>
            </a:fld>
            <a:endParaRPr lang="en-US"/>
          </a:p>
        </p:txBody>
      </p:sp>
    </p:spTree>
    <p:extLst>
      <p:ext uri="{BB962C8B-B14F-4D97-AF65-F5344CB8AC3E}">
        <p14:creationId xmlns:p14="http://schemas.microsoft.com/office/powerpoint/2010/main" val="563093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combination of testing, </a:t>
            </a:r>
            <a:r>
              <a:rPr lang="en-US" dirty="0" err="1" smtClean="0"/>
              <a:t>guardbanding</a:t>
            </a:r>
            <a:r>
              <a:rPr lang="en-US" dirty="0" smtClean="0"/>
              <a:t>,</a:t>
            </a:r>
            <a:r>
              <a:rPr lang="en-US" baseline="0" dirty="0" smtClean="0"/>
              <a:t> and ECC further reduces the probability of failure. If we had no testing, just ECC will reduce the error rate by 100 times. Adding </a:t>
            </a:r>
            <a:r>
              <a:rPr lang="en-US" baseline="0" dirty="0" err="1" smtClean="0"/>
              <a:t>guardband</a:t>
            </a:r>
            <a:r>
              <a:rPr lang="en-US" baseline="0" dirty="0" smtClean="0"/>
              <a:t> reduces the error rate by thousand times. However, combination of technique can reduce the error rate as much as 10^7 times.</a:t>
            </a:r>
          </a:p>
          <a:p>
            <a:endParaRPr lang="en-US" baseline="0" dirty="0" smtClean="0"/>
          </a:p>
          <a:p>
            <a:r>
              <a:rPr lang="en-US" baseline="0" dirty="0" smtClean="0"/>
              <a:t>We conclude that, combination of techniques are much more effective of providing reliability guarantee.</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32</a:t>
            </a:fld>
            <a:endParaRPr lang="en-US"/>
          </a:p>
        </p:txBody>
      </p:sp>
    </p:spTree>
    <p:extLst>
      <p:ext uri="{BB962C8B-B14F-4D97-AF65-F5344CB8AC3E}">
        <p14:creationId xmlns:p14="http://schemas.microsoft.com/office/powerpoint/2010/main" val="256294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analyze</a:t>
            </a:r>
            <a:r>
              <a:rPr lang="en-US" baseline="0" dirty="0" smtClean="0"/>
              <a:t> bit repair techniques, variable strength ECC and higher-strength ECC. For time constraints I will just present the 3</a:t>
            </a:r>
            <a:r>
              <a:rPr lang="en-US" baseline="30000" dirty="0" smtClean="0"/>
              <a:t>rd</a:t>
            </a:r>
            <a:r>
              <a:rPr lang="en-US" baseline="0" dirty="0" smtClean="0"/>
              <a:t> one, but I will give a short summary of the other two techniques. </a:t>
            </a:r>
          </a:p>
          <a:p>
            <a:endParaRPr lang="en-US" baseline="0" dirty="0" smtClean="0"/>
          </a:p>
          <a:p>
            <a:r>
              <a:rPr lang="en-US" baseline="0" dirty="0" smtClean="0"/>
              <a:t>Essentially bit repair techniques propose to test the modules during boot up and then repair those failures. So the system fails with any new errors that occur after the testing. WE found that even after millions rounds of testing, these systems fail within days.</a:t>
            </a:r>
          </a:p>
          <a:p>
            <a:endParaRPr lang="en-US" baseline="0" dirty="0" smtClean="0"/>
          </a:p>
          <a:p>
            <a:endParaRPr lang="en-US" baseline="0" dirty="0" smtClean="0"/>
          </a:p>
          <a:p>
            <a:r>
              <a:rPr lang="en-US" baseline="0" dirty="0" smtClean="0"/>
              <a:t>Variable strength ECC also proposes to use testing at boot up. Then they protect lines with failures with very strong ECC and lines where there are not failures are protected using SECDED code. This system fails if there are two bit errors in lines protected by SECDED. We show this system can provide reliability guarantee, but blocks the memory for hours for high capacity DRAMs, resulting in performance loss</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34</a:t>
            </a:fld>
            <a:endParaRPr lang="en-US"/>
          </a:p>
        </p:txBody>
      </p:sp>
    </p:spTree>
    <p:extLst>
      <p:ext uri="{BB962C8B-B14F-4D97-AF65-F5344CB8AC3E}">
        <p14:creationId xmlns:p14="http://schemas.microsoft.com/office/powerpoint/2010/main" val="2486258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On the other hand, hi-ECC does not use any testing, But uses very strong ECC to protect data. However, it amortizes the cost of ECC by protecting larger data chunks. This system can potentially tolerate error at the cost of higher strength ECC.</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ECC needs t*ceil(log(k+ 1))  bits to correct t -bit errors in a k -bit input data</a:t>
            </a:r>
          </a:p>
          <a:p>
            <a:r>
              <a:rPr lang="en-US" sz="1200" b="0" i="0" u="none" strike="noStrike" kern="1200" baseline="0" dirty="0" smtClean="0">
                <a:solidFill>
                  <a:schemeClr val="tx1"/>
                </a:solidFill>
                <a:latin typeface="+mn-lt"/>
                <a:ea typeface="+mn-ea"/>
                <a:cs typeface="+mn-cs"/>
              </a:rPr>
              <a:t>and one more bit to detect t + 1 bit errors.</a:t>
            </a:r>
          </a:p>
          <a:p>
            <a:r>
              <a:rPr lang="en-US" sz="1200" b="0" i="0" u="none" strike="noStrike" kern="1200" baseline="0" dirty="0" smtClean="0">
                <a:solidFill>
                  <a:schemeClr val="tx1"/>
                </a:solidFill>
                <a:latin typeface="+mn-lt"/>
                <a:ea typeface="+mn-ea"/>
                <a:cs typeface="+mn-cs"/>
              </a:rPr>
              <a:t>8B SECDED: 7 + 1 bits</a:t>
            </a:r>
          </a:p>
          <a:p>
            <a:r>
              <a:rPr lang="en-US" sz="1200" b="0" i="0" u="none" strike="noStrike" kern="1200" baseline="0" dirty="0" smtClean="0">
                <a:solidFill>
                  <a:schemeClr val="tx1"/>
                </a:solidFill>
                <a:latin typeface="+mn-lt"/>
                <a:ea typeface="+mn-ea"/>
                <a:cs typeface="+mn-cs"/>
              </a:rPr>
              <a:t>1KB SECDED: 13+1 bits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35</a:t>
            </a:fld>
            <a:endParaRPr lang="en-US"/>
          </a:p>
        </p:txBody>
      </p:sp>
    </p:spTree>
    <p:extLst>
      <p:ext uri="{BB962C8B-B14F-4D97-AF65-F5344CB8AC3E}">
        <p14:creationId xmlns:p14="http://schemas.microsoft.com/office/powerpoint/2010/main" val="2634093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found that combining hi-ECC with other mitigation techniques provides an interesting</a:t>
            </a:r>
            <a:r>
              <a:rPr lang="en-US" baseline="0" dirty="0" smtClean="0"/>
              <a:t> insight. Here in the x axis we show the number of rounds, in the y axis we present the expected to time to to failure for the system. Usually DRAM provides reliable operation guarantee to 10 years.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36</a:t>
            </a:fld>
            <a:endParaRPr lang="en-US"/>
          </a:p>
        </p:txBody>
      </p:sp>
    </p:spTree>
    <p:extLst>
      <p:ext uri="{BB962C8B-B14F-4D97-AF65-F5344CB8AC3E}">
        <p14:creationId xmlns:p14="http://schemas.microsoft.com/office/powerpoint/2010/main" val="938097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show that</a:t>
            </a:r>
            <a:r>
              <a:rPr lang="en-US" baseline="0" dirty="0" smtClean="0"/>
              <a:t> with 4 bit error correcting codes, we can achieve 10 years lifetime without any testing.</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37</a:t>
            </a:fld>
            <a:endParaRPr lang="en-US"/>
          </a:p>
        </p:txBody>
      </p:sp>
    </p:spTree>
    <p:extLst>
      <p:ext uri="{BB962C8B-B14F-4D97-AF65-F5344CB8AC3E}">
        <p14:creationId xmlns:p14="http://schemas.microsoft.com/office/powerpoint/2010/main" val="3807662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with 2 rounds f testing, we can reduce the ECC</a:t>
            </a:r>
            <a:r>
              <a:rPr lang="en-US" baseline="0" dirty="0" smtClean="0"/>
              <a:t> to 3 bit correcting code.</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38</a:t>
            </a:fld>
            <a:endParaRPr lang="en-US"/>
          </a:p>
        </p:txBody>
      </p:sp>
    </p:spTree>
    <p:extLst>
      <p:ext uri="{BB962C8B-B14F-4D97-AF65-F5344CB8AC3E}">
        <p14:creationId xmlns:p14="http://schemas.microsoft.com/office/powerpoint/2010/main" val="37835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10 rounds of testing we can reduce to double</a:t>
            </a:r>
            <a:r>
              <a:rPr lang="en-US" baseline="0" dirty="0" smtClean="0"/>
              <a:t> error correcting codes.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39</a:t>
            </a:fld>
            <a:endParaRPr lang="en-US"/>
          </a:p>
        </p:txBody>
      </p:sp>
    </p:spTree>
    <p:extLst>
      <p:ext uri="{BB962C8B-B14F-4D97-AF65-F5344CB8AC3E}">
        <p14:creationId xmlns:p14="http://schemas.microsoft.com/office/powerpoint/2010/main" val="3978427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we need to perform</a:t>
            </a:r>
            <a:r>
              <a:rPr lang="en-US" baseline="0" dirty="0" smtClean="0"/>
              <a:t> 7000 rounds of testing, if we want to reduce the ECC to SECDED. However, blocking memory for 4 hours is not practical in a reliable system. We can conclude that if we can design longer tests without performance penalty, we can reduce the ECC strength,</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40</a:t>
            </a:fld>
            <a:endParaRPr lang="en-US"/>
          </a:p>
        </p:txBody>
      </p:sp>
    </p:spTree>
    <p:extLst>
      <p:ext uri="{BB962C8B-B14F-4D97-AF65-F5344CB8AC3E}">
        <p14:creationId xmlns:p14="http://schemas.microsoft.com/office/powerpoint/2010/main" val="845546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high-level</a:t>
            </a:r>
            <a:r>
              <a:rPr lang="en-US" baseline="0" dirty="0" smtClean="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42</a:t>
            </a:fld>
            <a:endParaRPr lang="en-US"/>
          </a:p>
        </p:txBody>
      </p:sp>
    </p:spTree>
    <p:extLst>
      <p:ext uri="{BB962C8B-B14F-4D97-AF65-F5344CB8AC3E}">
        <p14:creationId xmlns:p14="http://schemas.microsoft.com/office/powerpoint/2010/main" val="3144040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will talk about DRAM</a:t>
            </a:r>
            <a:r>
              <a:rPr lang="en-US" baseline="0" dirty="0" smtClean="0"/>
              <a:t> failures and show that  how scaling makes things worse. Then I will propose online profiling as a solution to DRAM scaling problem. Next, I will show the efficacy of system-level detection and mitigation techniques. We analyze some very simple techniques and also some recently proposed sophisticated techniques. Based on our analysis, I will present a high-level design for an online profiling system. Finally I will conclude with a summary.</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5</a:t>
            </a:fld>
            <a:endParaRPr lang="en-US"/>
          </a:p>
        </p:txBody>
      </p:sp>
    </p:spTree>
    <p:extLst>
      <p:ext uri="{BB962C8B-B14F-4D97-AF65-F5344CB8AC3E}">
        <p14:creationId xmlns:p14="http://schemas.microsoft.com/office/powerpoint/2010/main" val="2581663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43</a:t>
            </a:fld>
            <a:endParaRPr lang="en-US"/>
          </a:p>
        </p:txBody>
      </p:sp>
    </p:spTree>
    <p:extLst>
      <p:ext uri="{BB962C8B-B14F-4D97-AF65-F5344CB8AC3E}">
        <p14:creationId xmlns:p14="http://schemas.microsoft.com/office/powerpoint/2010/main" val="346160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However, in order to design such a system,  we need to know the effectiveness to system-level detection and mitigation techniques. In this work, using experimental data from real DRAM, we analyze the efficacy of testing, </a:t>
            </a:r>
            <a:r>
              <a:rPr lang="en-US" baseline="0" dirty="0" err="1" smtClean="0"/>
              <a:t>guardbanding</a:t>
            </a:r>
            <a:r>
              <a:rPr lang="en-US" baseline="0" dirty="0" smtClean="0"/>
              <a:t>, and ECC system level. </a:t>
            </a:r>
          </a:p>
          <a:p>
            <a:endParaRPr lang="en-US" baseline="0" dirty="0" smtClean="0"/>
          </a:p>
          <a:p>
            <a:r>
              <a:rPr lang="en-US" baseline="0" dirty="0" smtClean="0"/>
              <a:t>We have two key conclusions: First, testing alone cannot detect all possible failures, and a combination of ECC and other techniques are much more effective. </a:t>
            </a:r>
          </a:p>
          <a:p>
            <a:endParaRPr lang="en-US" baseline="0" dirty="0" smtClean="0"/>
          </a:p>
          <a:p>
            <a:r>
              <a:rPr lang="en-US" baseline="0" dirty="0" smtClean="0"/>
              <a:t>Second, testing plus ECC based techniques block memory for significant time, resulting in performance degradation for running programs.</a:t>
            </a:r>
          </a:p>
          <a:p>
            <a:endParaRPr lang="en-US" baseline="0" dirty="0" smtClean="0"/>
          </a:p>
          <a:p>
            <a:r>
              <a:rPr lang="en-US" baseline="0" dirty="0" smtClean="0"/>
              <a:t>Based on our findings, we sketch a possible online profiling mechanism, and discuss potential research challenges and opportunities of such a system.</a:t>
            </a:r>
          </a:p>
        </p:txBody>
      </p:sp>
      <p:sp>
        <p:nvSpPr>
          <p:cNvPr id="4" name="Slide Number Placeholder 3"/>
          <p:cNvSpPr>
            <a:spLocks noGrp="1"/>
          </p:cNvSpPr>
          <p:nvPr>
            <p:ph type="sldNum" sz="quarter" idx="10"/>
          </p:nvPr>
        </p:nvSpPr>
        <p:spPr/>
        <p:txBody>
          <a:bodyPr/>
          <a:lstStyle/>
          <a:p>
            <a:fld id="{32F43FFD-D063-514F-A548-7BE8989890CC}" type="slidenum">
              <a:rPr lang="en-US" smtClean="0"/>
              <a:t>45</a:t>
            </a:fld>
            <a:endParaRPr lang="en-US"/>
          </a:p>
        </p:txBody>
      </p:sp>
    </p:spTree>
    <p:extLst>
      <p:ext uri="{BB962C8B-B14F-4D97-AF65-F5344CB8AC3E}">
        <p14:creationId xmlns:p14="http://schemas.microsoft.com/office/powerpoint/2010/main" val="4276342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48</a:t>
            </a:fld>
            <a:endParaRPr lang="en-US"/>
          </a:p>
        </p:txBody>
      </p:sp>
    </p:spTree>
    <p:extLst>
      <p:ext uri="{BB962C8B-B14F-4D97-AF65-F5344CB8AC3E}">
        <p14:creationId xmlns:p14="http://schemas.microsoft.com/office/powerpoint/2010/main" val="56811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will talk about DRAM</a:t>
            </a:r>
            <a:r>
              <a:rPr lang="en-US" baseline="0" dirty="0" smtClean="0"/>
              <a:t> failures and show that  how scaling makes things worse. Then I will our vision for online profiling as a solution to DRAM scaling problem. Next, I will show the efficacy of system-level detection and mitigation techniques. We analyze some very simple techniques and also some recently proposed sophisticated techniques. Based on our analysis, I will present a high-level design for an online profiling system. Finally I will conclude with a summary.</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6</a:t>
            </a:fld>
            <a:endParaRPr lang="en-US"/>
          </a:p>
        </p:txBody>
      </p:sp>
    </p:spTree>
    <p:extLst>
      <p:ext uri="{BB962C8B-B14F-4D97-AF65-F5344CB8AC3E}">
        <p14:creationId xmlns:p14="http://schemas.microsoft.com/office/powerpoint/2010/main" val="258166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 us look at the source</a:t>
            </a:r>
            <a:r>
              <a:rPr lang="en-US" baseline="0" dirty="0" smtClean="0"/>
              <a:t> of some intermittent failures in DRAM. DRAM cells are organized as a 2D array. Let’s take a look at one individual cell to understand how DRAM cells work.</a:t>
            </a:r>
          </a:p>
          <a:p>
            <a:endParaRPr lang="en-US" baseline="0" dirty="0" smtClean="0"/>
          </a:p>
        </p:txBody>
      </p:sp>
      <p:sp>
        <p:nvSpPr>
          <p:cNvPr id="4" name="Slide Number Placeholder 3"/>
          <p:cNvSpPr>
            <a:spLocks noGrp="1"/>
          </p:cNvSpPr>
          <p:nvPr>
            <p:ph type="sldNum" sz="quarter" idx="10"/>
          </p:nvPr>
        </p:nvSpPr>
        <p:spPr/>
        <p:txBody>
          <a:bodyPr/>
          <a:lstStyle/>
          <a:p>
            <a:fld id="{32F43FFD-D063-514F-A548-7BE8989890CC}" type="slidenum">
              <a:rPr lang="en-US" smtClean="0"/>
              <a:t>7</a:t>
            </a:fld>
            <a:endParaRPr lang="en-US"/>
          </a:p>
        </p:txBody>
      </p:sp>
    </p:spTree>
    <p:extLst>
      <p:ext uri="{BB962C8B-B14F-4D97-AF65-F5344CB8AC3E}">
        <p14:creationId xmlns:p14="http://schemas.microsoft.com/office/powerpoint/2010/main" val="292267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Each DRAM cell has a capacitor and a switch. DRAM stores data as charge in the capacitor. And the data is accessed by tuning on the switch. However, cells cannot retain their data permanently as the capacitor loses charge over time. The time a cell can retain its data is the retention time of that cell. In order to prevent data loss, DRAM cells are periodically refreshed at every 64 </a:t>
            </a:r>
            <a:r>
              <a:rPr lang="en-US" baseline="0" dirty="0" err="1" smtClean="0"/>
              <a:t>ms.</a:t>
            </a:r>
            <a:r>
              <a:rPr lang="en-US" baseline="0" dirty="0" smtClean="0"/>
              <a:t> So if a cell can retain data longer than 64 </a:t>
            </a:r>
            <a:r>
              <a:rPr lang="en-US" baseline="0" dirty="0" err="1" smtClean="0"/>
              <a:t>ms</a:t>
            </a:r>
            <a:r>
              <a:rPr lang="en-US" baseline="0" dirty="0" smtClean="0"/>
              <a:t>, there is no failure. However, sometimes cells lose their charge before 64 </a:t>
            </a:r>
            <a:r>
              <a:rPr lang="en-US" baseline="0" dirty="0" err="1" smtClean="0"/>
              <a:t>ms</a:t>
            </a:r>
            <a:r>
              <a:rPr lang="en-US" baseline="0" dirty="0" smtClean="0"/>
              <a:t>, resulting in a failure.</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8</a:t>
            </a:fld>
            <a:endParaRPr lang="en-US"/>
          </a:p>
        </p:txBody>
      </p:sp>
    </p:spTree>
    <p:extLst>
      <p:ext uri="{BB962C8B-B14F-4D97-AF65-F5344CB8AC3E}">
        <p14:creationId xmlns:p14="http://schemas.microsoft.com/office/powerpoint/2010/main" val="2922676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retention failures are permanent, they always lose their charge and so easy to detect. However, there are some retention failures that occur only intermittently. There are two sources of intermittent failures in DRAM. Data pattern dependence and Variable retention time. We will talk about both of them.</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9</a:t>
            </a:fld>
            <a:endParaRPr lang="en-US"/>
          </a:p>
        </p:txBody>
      </p:sp>
    </p:spTree>
    <p:extLst>
      <p:ext uri="{BB962C8B-B14F-4D97-AF65-F5344CB8AC3E}">
        <p14:creationId xmlns:p14="http://schemas.microsoft.com/office/powerpoint/2010/main" val="318514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interference</a:t>
            </a:r>
            <a:r>
              <a:rPr lang="en-US" baseline="0" dirty="0" smtClean="0"/>
              <a:t> between cells, some cells fail depending on the data stored in neighboring cells. This phenomenon is known as data pattern dependence. So it can happen that depending on the data stored in a neighboring cells, one pattern results in no failure, but some other pattern results in failure.</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t>10</a:t>
            </a:fld>
            <a:endParaRPr lang="en-US"/>
          </a:p>
        </p:txBody>
      </p:sp>
    </p:spTree>
    <p:extLst>
      <p:ext uri="{BB962C8B-B14F-4D97-AF65-F5344CB8AC3E}">
        <p14:creationId xmlns:p14="http://schemas.microsoft.com/office/powerpoint/2010/main" val="837353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67562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612782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381238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423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377910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1029592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t>6/23/14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291352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t>6/23/14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152687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t>6/23/14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2784323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72367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C8897-7E0F-D74E-BB6D-222FC9BDF5EC}" type="slidenum">
              <a:rPr lang="en-US" smtClean="0"/>
              <a:t>‹#›</a:t>
            </a:fld>
            <a:endParaRPr lang="en-US"/>
          </a:p>
        </p:txBody>
      </p:sp>
    </p:spTree>
    <p:extLst>
      <p:ext uri="{BB962C8B-B14F-4D97-AF65-F5344CB8AC3E}">
        <p14:creationId xmlns:p14="http://schemas.microsoft.com/office/powerpoint/2010/main" val="1663024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958798-9B1B-6641-9F35-7F47B962806E}" type="datetime1">
              <a:rPr lang="en-US" smtClean="0"/>
              <a:t>6/23/14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002C8897-7E0F-D74E-BB6D-222FC9BDF5EC}" type="slidenum">
              <a:rPr lang="en-US" smtClean="0"/>
              <a:pPr/>
              <a:t>‹#›</a:t>
            </a:fld>
            <a:endParaRPr lang="en-US" dirty="0"/>
          </a:p>
        </p:txBody>
      </p:sp>
    </p:spTree>
    <p:extLst>
      <p:ext uri="{BB962C8B-B14F-4D97-AF65-F5344CB8AC3E}">
        <p14:creationId xmlns:p14="http://schemas.microsoft.com/office/powerpoint/2010/main" val="262150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6.pn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2.wdp"/><Relationship Id="rId5" Type="http://schemas.microsoft.com/office/2007/relationships/hdphoto" Target="../media/hdphoto3.wdp"/><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emf"/></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ce.cmu.edu/~safari/tools/dram-sigmetrics2014-fulldata.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66705"/>
            <a:ext cx="9144000" cy="2291873"/>
          </a:xfrm>
        </p:spPr>
        <p:txBody>
          <a:bodyPr>
            <a:noAutofit/>
          </a:bodyPr>
          <a:lstStyle/>
          <a:p>
            <a:r>
              <a:rPr lang="en-US" sz="5000" b="1" dirty="0">
                <a:solidFill>
                  <a:srgbClr val="000000"/>
                </a:solidFill>
              </a:rPr>
              <a:t>The Efficacy of </a:t>
            </a:r>
            <a:br>
              <a:rPr lang="en-US" sz="5000" b="1" dirty="0">
                <a:solidFill>
                  <a:srgbClr val="000000"/>
                </a:solidFill>
              </a:rPr>
            </a:br>
            <a:r>
              <a:rPr lang="en-US" sz="5000" b="1" dirty="0" smtClean="0">
                <a:solidFill>
                  <a:srgbClr val="000000"/>
                </a:solidFill>
              </a:rPr>
              <a:t>Error Mitigation Techniques </a:t>
            </a:r>
            <a:br>
              <a:rPr lang="en-US" sz="5000" b="1" dirty="0" smtClean="0">
                <a:solidFill>
                  <a:srgbClr val="000000"/>
                </a:solidFill>
              </a:rPr>
            </a:br>
            <a:r>
              <a:rPr lang="en-US" sz="5000" b="1" dirty="0" smtClean="0">
                <a:solidFill>
                  <a:srgbClr val="000000"/>
                </a:solidFill>
              </a:rPr>
              <a:t>for DRAM Retention Failures</a:t>
            </a:r>
            <a:r>
              <a:rPr lang="en-US" sz="5000" b="1" dirty="0">
                <a:solidFill>
                  <a:srgbClr val="000000"/>
                </a:solidFill>
              </a:rPr>
              <a:t/>
            </a:r>
            <a:br>
              <a:rPr lang="en-US" sz="5000" b="1" dirty="0">
                <a:solidFill>
                  <a:srgbClr val="000000"/>
                </a:solidFill>
              </a:rPr>
            </a:br>
            <a:endParaRPr lang="en-US" sz="5000" b="1" dirty="0">
              <a:solidFill>
                <a:srgbClr val="000000"/>
              </a:solidFill>
            </a:endParaRPr>
          </a:p>
        </p:txBody>
      </p:sp>
      <p:sp>
        <p:nvSpPr>
          <p:cNvPr id="3" name="Subtitle 2"/>
          <p:cNvSpPr>
            <a:spLocks noGrp="1"/>
          </p:cNvSpPr>
          <p:nvPr>
            <p:ph type="subTitle" idx="1"/>
          </p:nvPr>
        </p:nvSpPr>
        <p:spPr>
          <a:xfrm>
            <a:off x="731951" y="3624172"/>
            <a:ext cx="7793120" cy="1752600"/>
          </a:xfrm>
        </p:spPr>
        <p:txBody>
          <a:bodyPr>
            <a:normAutofit/>
          </a:bodyPr>
          <a:lstStyle/>
          <a:p>
            <a:r>
              <a:rPr lang="en-US" sz="3400" b="1" dirty="0">
                <a:solidFill>
                  <a:srgbClr val="FF0000"/>
                </a:solidFill>
              </a:rPr>
              <a:t>Samira Khan</a:t>
            </a:r>
            <a:r>
              <a:rPr lang="en-US" sz="3400" dirty="0">
                <a:solidFill>
                  <a:srgbClr val="FF0000"/>
                </a:solidFill>
              </a:rPr>
              <a:t>,</a:t>
            </a:r>
            <a:r>
              <a:rPr lang="en-US" sz="3400" dirty="0">
                <a:solidFill>
                  <a:schemeClr val="tx1"/>
                </a:solidFill>
              </a:rPr>
              <a:t> </a:t>
            </a:r>
            <a:r>
              <a:rPr lang="en-US" sz="3400" dirty="0" err="1">
                <a:solidFill>
                  <a:schemeClr val="tx1"/>
                </a:solidFill>
              </a:rPr>
              <a:t>Donghyuk</a:t>
            </a:r>
            <a:r>
              <a:rPr lang="en-US" sz="3400" dirty="0">
                <a:solidFill>
                  <a:schemeClr val="tx1"/>
                </a:solidFill>
              </a:rPr>
              <a:t> Lee, </a:t>
            </a:r>
            <a:r>
              <a:rPr lang="en-US" sz="3400" dirty="0" err="1">
                <a:solidFill>
                  <a:schemeClr val="tx1"/>
                </a:solidFill>
              </a:rPr>
              <a:t>Yoongu</a:t>
            </a:r>
            <a:r>
              <a:rPr lang="en-US" sz="3400" dirty="0">
                <a:solidFill>
                  <a:schemeClr val="tx1"/>
                </a:solidFill>
              </a:rPr>
              <a:t> Kim, </a:t>
            </a:r>
            <a:r>
              <a:rPr lang="en-US" sz="3400" dirty="0" err="1">
                <a:solidFill>
                  <a:schemeClr val="tx1"/>
                </a:solidFill>
              </a:rPr>
              <a:t>Alaa</a:t>
            </a:r>
            <a:r>
              <a:rPr lang="en-US" sz="3400" dirty="0">
                <a:solidFill>
                  <a:schemeClr val="tx1"/>
                </a:solidFill>
              </a:rPr>
              <a:t> R. </a:t>
            </a:r>
            <a:r>
              <a:rPr lang="en-US" sz="3400" dirty="0" err="1">
                <a:solidFill>
                  <a:schemeClr val="tx1"/>
                </a:solidFill>
              </a:rPr>
              <a:t>Alameldeen</a:t>
            </a:r>
            <a:r>
              <a:rPr lang="en-US" sz="3400" dirty="0">
                <a:solidFill>
                  <a:schemeClr val="tx1"/>
                </a:solidFill>
              </a:rPr>
              <a:t>, Chris Wilkerson, and </a:t>
            </a:r>
            <a:r>
              <a:rPr lang="en-US" sz="3400" dirty="0" err="1">
                <a:solidFill>
                  <a:schemeClr val="tx1"/>
                </a:solidFill>
              </a:rPr>
              <a:t>Onur</a:t>
            </a:r>
            <a:r>
              <a:rPr lang="en-US" sz="3400" dirty="0">
                <a:solidFill>
                  <a:schemeClr val="tx1"/>
                </a:solidFill>
              </a:rPr>
              <a:t> </a:t>
            </a:r>
            <a:r>
              <a:rPr lang="en-US" sz="3400" dirty="0" err="1">
                <a:solidFill>
                  <a:schemeClr val="tx1"/>
                </a:solidFill>
              </a:rPr>
              <a:t>Mutlu</a:t>
            </a:r>
            <a:endParaRPr lang="en-US" sz="3400" dirty="0">
              <a:solidFill>
                <a:schemeClr val="tx1"/>
              </a:solidFill>
            </a:endParaRPr>
          </a:p>
        </p:txBody>
      </p:sp>
      <p:pic>
        <p:nvPicPr>
          <p:cNvPr id="4" name="Picture 3"/>
          <p:cNvPicPr>
            <a:picLocks noChangeAspect="1"/>
          </p:cNvPicPr>
          <p:nvPr/>
        </p:nvPicPr>
        <p:blipFill>
          <a:blip r:embed="rId2"/>
          <a:stretch>
            <a:fillRect/>
          </a:stretch>
        </p:blipFill>
        <p:spPr>
          <a:xfrm>
            <a:off x="3207667" y="5564323"/>
            <a:ext cx="3200870" cy="1155870"/>
          </a:xfrm>
          <a:prstGeom prst="rect">
            <a:avLst/>
          </a:prstGeom>
        </p:spPr>
      </p:pic>
      <p:pic>
        <p:nvPicPr>
          <p:cNvPr id="5" name="Picture 4"/>
          <p:cNvPicPr>
            <a:picLocks noChangeAspect="1"/>
          </p:cNvPicPr>
          <p:nvPr/>
        </p:nvPicPr>
        <p:blipFill>
          <a:blip r:embed="rId3"/>
          <a:stretch>
            <a:fillRect/>
          </a:stretch>
        </p:blipFill>
        <p:spPr>
          <a:xfrm>
            <a:off x="7227488" y="5481022"/>
            <a:ext cx="1235016" cy="1235016"/>
          </a:xfrm>
          <a:prstGeom prst="rect">
            <a:avLst/>
          </a:prstGeom>
        </p:spPr>
      </p:pic>
      <p:pic>
        <p:nvPicPr>
          <p:cNvPr id="6" name="Picture 4" descr="safari.png"/>
          <p:cNvPicPr>
            <a:picLocks noChangeAspect="1"/>
          </p:cNvPicPr>
          <p:nvPr/>
        </p:nvPicPr>
        <p:blipFill>
          <a:blip r:embed="rId4" cstate="print"/>
          <a:srcRect/>
          <a:stretch>
            <a:fillRect/>
          </a:stretch>
        </p:blipFill>
        <p:spPr bwMode="auto">
          <a:xfrm>
            <a:off x="719421" y="5807268"/>
            <a:ext cx="1917700" cy="554868"/>
          </a:xfrm>
          <a:prstGeom prst="rect">
            <a:avLst/>
          </a:prstGeom>
          <a:noFill/>
          <a:ln w="9525">
            <a:noFill/>
            <a:miter lim="800000"/>
            <a:headEnd/>
            <a:tailEnd/>
          </a:ln>
        </p:spPr>
      </p:pic>
    </p:spTree>
    <p:extLst>
      <p:ext uri="{BB962C8B-B14F-4D97-AF65-F5344CB8AC3E}">
        <p14:creationId xmlns:p14="http://schemas.microsoft.com/office/powerpoint/2010/main" val="26599033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962" y="121322"/>
            <a:ext cx="8229600" cy="1143000"/>
          </a:xfrm>
        </p:spPr>
        <p:txBody>
          <a:bodyPr>
            <a:normAutofit/>
          </a:bodyPr>
          <a:lstStyle/>
          <a:p>
            <a:r>
              <a:rPr lang="en-US" b="1" dirty="0" smtClean="0"/>
              <a:t>Data Pattern Sensitivity</a:t>
            </a:r>
            <a:endParaRPr lang="en-US" b="1" dirty="0"/>
          </a:p>
        </p:txBody>
      </p:sp>
      <p:cxnSp>
        <p:nvCxnSpPr>
          <p:cNvPr id="5" name="Straight Connector 4"/>
          <p:cNvCxnSpPr/>
          <p:nvPr/>
        </p:nvCxnSpPr>
        <p:spPr>
          <a:xfrm>
            <a:off x="5680592" y="204318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053068" y="203696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25544" y="203073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98583" y="4188609"/>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792375" y="359768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798020" y="202451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161359" y="201829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778550" y="2402605"/>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77030" y="2997617"/>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2882862" y="2133377"/>
            <a:ext cx="3067764" cy="525790"/>
            <a:chOff x="534160" y="2226069"/>
            <a:chExt cx="3067764" cy="525790"/>
          </a:xfrm>
        </p:grpSpPr>
        <p:sp>
          <p:nvSpPr>
            <p:cNvPr id="33" name="Oval 32"/>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sz="3600" b="1" dirty="0"/>
            </a:p>
          </p:txBody>
        </p:sp>
        <p:sp>
          <p:nvSpPr>
            <p:cNvPr id="34" name="Oval 33"/>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p>
          </p:txBody>
        </p:sp>
        <p:sp>
          <p:nvSpPr>
            <p:cNvPr id="35" name="Oval 34"/>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Oval 27"/>
          <p:cNvSpPr/>
          <p:nvPr/>
        </p:nvSpPr>
        <p:spPr>
          <a:xfrm>
            <a:off x="2890479" y="273459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29" name="Oval 28"/>
          <p:cNvSpPr/>
          <p:nvPr/>
        </p:nvSpPr>
        <p:spPr>
          <a:xfrm>
            <a:off x="3523879" y="273304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30" name="Oval 29"/>
          <p:cNvSpPr/>
          <p:nvPr/>
        </p:nvSpPr>
        <p:spPr>
          <a:xfrm>
            <a:off x="4157279" y="273149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31" name="Oval 30"/>
          <p:cNvSpPr/>
          <p:nvPr/>
        </p:nvSpPr>
        <p:spPr>
          <a:xfrm>
            <a:off x="4781542" y="272994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32" name="Oval 31"/>
          <p:cNvSpPr/>
          <p:nvPr/>
        </p:nvSpPr>
        <p:spPr>
          <a:xfrm>
            <a:off x="5405805" y="272838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grpSp>
        <p:nvGrpSpPr>
          <p:cNvPr id="16" name="Group 15"/>
          <p:cNvGrpSpPr/>
          <p:nvPr/>
        </p:nvGrpSpPr>
        <p:grpSpPr>
          <a:xfrm>
            <a:off x="2887550" y="3337589"/>
            <a:ext cx="3067764" cy="525790"/>
            <a:chOff x="543297" y="2226069"/>
            <a:chExt cx="3067764" cy="525790"/>
          </a:xfrm>
          <a:solidFill>
            <a:srgbClr val="10253F"/>
          </a:solidFill>
        </p:grpSpPr>
        <p:sp>
          <p:nvSpPr>
            <p:cNvPr id="23" name="Oval 22"/>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884621" y="3937653"/>
            <a:ext cx="3067764" cy="525790"/>
            <a:chOff x="543297" y="2226069"/>
            <a:chExt cx="3067764" cy="525790"/>
          </a:xfrm>
          <a:solidFill>
            <a:srgbClr val="10253F"/>
          </a:solidFill>
        </p:grpSpPr>
        <p:sp>
          <p:nvSpPr>
            <p:cNvPr id="18" name="Oval 17"/>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0" y="5154300"/>
            <a:ext cx="9143999" cy="1200329"/>
          </a:xfrm>
          <a:prstGeom prst="rect">
            <a:avLst/>
          </a:prstGeom>
          <a:noFill/>
        </p:spPr>
        <p:txBody>
          <a:bodyPr wrap="square" rtlCol="0">
            <a:spAutoFit/>
          </a:bodyPr>
          <a:lstStyle/>
          <a:p>
            <a:pPr algn="ctr"/>
            <a:r>
              <a:rPr lang="en-US" sz="3600" b="1" dirty="0" smtClean="0">
                <a:solidFill>
                  <a:srgbClr val="FF0000"/>
                </a:solidFill>
              </a:rPr>
              <a:t>Some cells can fail depending on the </a:t>
            </a:r>
          </a:p>
          <a:p>
            <a:pPr algn="ctr"/>
            <a:r>
              <a:rPr lang="en-US" sz="3600" b="1" dirty="0" smtClean="0">
                <a:solidFill>
                  <a:srgbClr val="FF0000"/>
                </a:solidFill>
              </a:rPr>
              <a:t>data stored in neighboring cells</a:t>
            </a:r>
            <a:endParaRPr lang="en-US" sz="3600" b="1" dirty="0">
              <a:solidFill>
                <a:srgbClr val="FF0000"/>
              </a:solidFill>
            </a:endParaRPr>
          </a:p>
        </p:txBody>
      </p:sp>
      <p:sp>
        <p:nvSpPr>
          <p:cNvPr id="51" name="TextBox 50"/>
          <p:cNvSpPr txBox="1"/>
          <p:nvPr/>
        </p:nvSpPr>
        <p:spPr>
          <a:xfrm>
            <a:off x="149393" y="1699325"/>
            <a:ext cx="2663596" cy="1200329"/>
          </a:xfrm>
          <a:prstGeom prst="rect">
            <a:avLst/>
          </a:prstGeom>
          <a:noFill/>
        </p:spPr>
        <p:txBody>
          <a:bodyPr wrap="square" rtlCol="0">
            <a:spAutoFit/>
          </a:bodyPr>
          <a:lstStyle/>
          <a:p>
            <a:pPr algn="ctr"/>
            <a:r>
              <a:rPr lang="en-US" sz="3600" b="1" dirty="0" smtClean="0">
                <a:solidFill>
                  <a:srgbClr val="FF0000"/>
                </a:solidFill>
              </a:rPr>
              <a:t>Noise Interference</a:t>
            </a:r>
            <a:endParaRPr lang="en-US" sz="3600" b="1" dirty="0">
              <a:solidFill>
                <a:srgbClr val="FF0000"/>
              </a:solidFill>
            </a:endParaRPr>
          </a:p>
        </p:txBody>
      </p:sp>
      <p:grpSp>
        <p:nvGrpSpPr>
          <p:cNvPr id="41" name="Group 40"/>
          <p:cNvGrpSpPr/>
          <p:nvPr/>
        </p:nvGrpSpPr>
        <p:grpSpPr>
          <a:xfrm>
            <a:off x="2493909" y="2338510"/>
            <a:ext cx="3811302" cy="1301922"/>
            <a:chOff x="2493909" y="2338510"/>
            <a:chExt cx="3811302" cy="1301922"/>
          </a:xfrm>
        </p:grpSpPr>
        <p:pic>
          <p:nvPicPr>
            <p:cNvPr id="39" name="Picture 38" descr="21175849_s.png"/>
            <p:cNvPicPr>
              <a:picLocks noChangeAspect="1"/>
            </p:cNvPicPr>
            <p:nvPr/>
          </p:nvPicPr>
          <p:blipFill>
            <a:blip r:embed="rId3">
              <a:extLst>
                <a:ext uri="{BEBA8EAE-BF5A-486C-A8C5-ECC9F3942E4B}">
                  <a14:imgProps xmlns:a14="http://schemas.microsoft.com/office/drawing/2010/main">
                    <a14:imgLayer r:embed="rId4">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3164779" y="2351650"/>
              <a:ext cx="1277484" cy="1277484"/>
            </a:xfrm>
            <a:prstGeom prst="rect">
              <a:avLst/>
            </a:prstGeom>
          </p:spPr>
        </p:pic>
        <p:pic>
          <p:nvPicPr>
            <p:cNvPr id="78" name="Picture 77" descr="21175849_s.png"/>
            <p:cNvPicPr>
              <a:picLocks noChangeAspect="1"/>
            </p:cNvPicPr>
            <p:nvPr/>
          </p:nvPicPr>
          <p:blipFill>
            <a:blip r:embed="rId3">
              <a:extLst>
                <a:ext uri="{BEBA8EAE-BF5A-486C-A8C5-ECC9F3942E4B}">
                  <a14:imgProps xmlns:a14="http://schemas.microsoft.com/office/drawing/2010/main">
                    <a14:imgLayer r:embed="rId4">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4410459" y="2350729"/>
              <a:ext cx="1277484" cy="1277484"/>
            </a:xfrm>
            <a:prstGeom prst="rect">
              <a:avLst/>
            </a:prstGeom>
          </p:spPr>
        </p:pic>
        <p:pic>
          <p:nvPicPr>
            <p:cNvPr id="77" name="Picture 76" descr="21175849_s.png"/>
            <p:cNvPicPr>
              <a:picLocks noChangeAspect="1"/>
            </p:cNvPicPr>
            <p:nvPr/>
          </p:nvPicPr>
          <p:blipFill>
            <a:blip r:embed="rId3">
              <a:extLst>
                <a:ext uri="{BEBA8EAE-BF5A-486C-A8C5-ECC9F3942E4B}">
                  <a14:imgProps xmlns:a14="http://schemas.microsoft.com/office/drawing/2010/main">
                    <a14:imgLayer r:embed="rId4">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3740575" y="2362948"/>
              <a:ext cx="1277484" cy="1277484"/>
            </a:xfrm>
            <a:prstGeom prst="rect">
              <a:avLst/>
            </a:prstGeom>
          </p:spPr>
        </p:pic>
        <p:pic>
          <p:nvPicPr>
            <p:cNvPr id="79" name="Picture 78" descr="21175849_s.png"/>
            <p:cNvPicPr>
              <a:picLocks noChangeAspect="1"/>
            </p:cNvPicPr>
            <p:nvPr/>
          </p:nvPicPr>
          <p:blipFill>
            <a:blip r:embed="rId3">
              <a:extLst>
                <a:ext uri="{BEBA8EAE-BF5A-486C-A8C5-ECC9F3942E4B}">
                  <a14:imgProps xmlns:a14="http://schemas.microsoft.com/office/drawing/2010/main">
                    <a14:imgLayer r:embed="rId4">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5027727" y="2338510"/>
              <a:ext cx="1277484" cy="1277484"/>
            </a:xfrm>
            <a:prstGeom prst="rect">
              <a:avLst/>
            </a:prstGeom>
          </p:spPr>
        </p:pic>
        <p:pic>
          <p:nvPicPr>
            <p:cNvPr id="80" name="Picture 79" descr="21175849_s.png"/>
            <p:cNvPicPr>
              <a:picLocks noChangeAspect="1"/>
            </p:cNvPicPr>
            <p:nvPr/>
          </p:nvPicPr>
          <p:blipFill>
            <a:blip r:embed="rId3">
              <a:extLst>
                <a:ext uri="{BEBA8EAE-BF5A-486C-A8C5-ECC9F3942E4B}">
                  <a14:imgProps xmlns:a14="http://schemas.microsoft.com/office/drawing/2010/main">
                    <a14:imgLayer r:embed="rId4">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2493909" y="2350177"/>
              <a:ext cx="1277484" cy="1277484"/>
            </a:xfrm>
            <a:prstGeom prst="rect">
              <a:avLst/>
            </a:prstGeom>
          </p:spPr>
        </p:pic>
      </p:grpSp>
      <p:grpSp>
        <p:nvGrpSpPr>
          <p:cNvPr id="60" name="Group 59"/>
          <p:cNvGrpSpPr/>
          <p:nvPr/>
        </p:nvGrpSpPr>
        <p:grpSpPr>
          <a:xfrm>
            <a:off x="2891875" y="2721059"/>
            <a:ext cx="3067764" cy="525790"/>
            <a:chOff x="543297" y="2226069"/>
            <a:chExt cx="3067764" cy="525790"/>
          </a:xfrm>
        </p:grpSpPr>
        <p:sp>
          <p:nvSpPr>
            <p:cNvPr id="61" name="Oval 60"/>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62" name="Oval 61"/>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0</a:t>
              </a:r>
              <a:endParaRPr lang="en-US" sz="3200" b="1" dirty="0"/>
            </a:p>
          </p:txBody>
        </p:sp>
        <p:sp>
          <p:nvSpPr>
            <p:cNvPr id="63" name="Oval 62"/>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0</a:t>
              </a:r>
            </a:p>
          </p:txBody>
        </p:sp>
        <p:sp>
          <p:nvSpPr>
            <p:cNvPr id="64" name="Oval 63"/>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0</a:t>
              </a:r>
              <a:endParaRPr lang="en-US" sz="3200" b="1" dirty="0"/>
            </a:p>
          </p:txBody>
        </p:sp>
        <p:sp>
          <p:nvSpPr>
            <p:cNvPr id="65" name="Oval 64"/>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grpSp>
      <p:pic>
        <p:nvPicPr>
          <p:cNvPr id="73" name="Picture 72"/>
          <p:cNvPicPr>
            <a:picLocks noChangeAspect="1"/>
          </p:cNvPicPr>
          <p:nvPr/>
        </p:nvPicPr>
        <p:blipFill>
          <a:blip r:embed="rId5"/>
          <a:stretch>
            <a:fillRect/>
          </a:stretch>
        </p:blipFill>
        <p:spPr>
          <a:xfrm>
            <a:off x="3929095" y="2552946"/>
            <a:ext cx="894429" cy="840326"/>
          </a:xfrm>
          <a:prstGeom prst="rect">
            <a:avLst/>
          </a:prstGeom>
        </p:spPr>
      </p:pic>
      <p:sp>
        <p:nvSpPr>
          <p:cNvPr id="75" name="TextBox 74"/>
          <p:cNvSpPr txBox="1"/>
          <p:nvPr/>
        </p:nvSpPr>
        <p:spPr>
          <a:xfrm>
            <a:off x="6571795" y="2657497"/>
            <a:ext cx="1495497" cy="646331"/>
          </a:xfrm>
          <a:prstGeom prst="rect">
            <a:avLst/>
          </a:prstGeom>
          <a:noFill/>
        </p:spPr>
        <p:txBody>
          <a:bodyPr wrap="none" rtlCol="0">
            <a:spAutoFit/>
          </a:bodyPr>
          <a:lstStyle/>
          <a:p>
            <a:r>
              <a:rPr lang="en-US" sz="3600" b="1" dirty="0" smtClean="0">
                <a:solidFill>
                  <a:srgbClr val="FF0000"/>
                </a:solidFill>
              </a:rPr>
              <a:t>Failure</a:t>
            </a:r>
            <a:endParaRPr lang="en-US" sz="3600" b="1" dirty="0">
              <a:solidFill>
                <a:srgbClr val="FF0000"/>
              </a:solidFill>
            </a:endParaRPr>
          </a:p>
        </p:txBody>
      </p:sp>
      <p:sp>
        <p:nvSpPr>
          <p:cNvPr id="76" name="TextBox 75"/>
          <p:cNvSpPr txBox="1"/>
          <p:nvPr/>
        </p:nvSpPr>
        <p:spPr>
          <a:xfrm>
            <a:off x="6259285" y="2665406"/>
            <a:ext cx="2152152" cy="646331"/>
          </a:xfrm>
          <a:prstGeom prst="rect">
            <a:avLst/>
          </a:prstGeom>
          <a:noFill/>
        </p:spPr>
        <p:txBody>
          <a:bodyPr wrap="none" rtlCol="0">
            <a:spAutoFit/>
          </a:bodyPr>
          <a:lstStyle/>
          <a:p>
            <a:r>
              <a:rPr lang="en-US" sz="3600" b="1" dirty="0" smtClean="0">
                <a:solidFill>
                  <a:srgbClr val="008000"/>
                </a:solidFill>
              </a:rPr>
              <a:t>No Failure</a:t>
            </a:r>
            <a:endParaRPr lang="en-US" sz="3600" b="1" dirty="0">
              <a:solidFill>
                <a:srgbClr val="008000"/>
              </a:solidFill>
            </a:endParaRPr>
          </a:p>
        </p:txBody>
      </p:sp>
      <p:sp>
        <p:nvSpPr>
          <p:cNvPr id="3" name="Slide Number Placeholder 2"/>
          <p:cNvSpPr>
            <a:spLocks noGrp="1"/>
          </p:cNvSpPr>
          <p:nvPr>
            <p:ph type="sldNum" sz="quarter" idx="12"/>
          </p:nvPr>
        </p:nvSpPr>
        <p:spPr/>
        <p:txBody>
          <a:bodyPr/>
          <a:lstStyle/>
          <a:p>
            <a:fld id="{002C8897-7E0F-D74E-BB6D-222FC9BDF5EC}" type="slidenum">
              <a:rPr lang="en-US" smtClean="0"/>
              <a:t>10</a:t>
            </a:fld>
            <a:endParaRPr lang="en-US"/>
          </a:p>
        </p:txBody>
      </p:sp>
      <p:sp>
        <p:nvSpPr>
          <p:cNvPr id="66" name="Multiply 65"/>
          <p:cNvSpPr/>
          <p:nvPr/>
        </p:nvSpPr>
        <p:spPr>
          <a:xfrm>
            <a:off x="3968991" y="2514779"/>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1" name="Oval 80"/>
          <p:cNvSpPr/>
          <p:nvPr/>
        </p:nvSpPr>
        <p:spPr>
          <a:xfrm>
            <a:off x="4782489" y="272449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1</a:t>
            </a:r>
            <a:endParaRPr lang="en-US" sz="3200" b="1" dirty="0"/>
          </a:p>
        </p:txBody>
      </p:sp>
      <p:sp>
        <p:nvSpPr>
          <p:cNvPr id="82" name="Oval 81"/>
          <p:cNvSpPr/>
          <p:nvPr/>
        </p:nvSpPr>
        <p:spPr>
          <a:xfrm>
            <a:off x="3522082" y="272881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1</a:t>
            </a:r>
            <a:endParaRPr lang="en-US" sz="3200" b="1" dirty="0"/>
          </a:p>
        </p:txBody>
      </p:sp>
      <p:sp>
        <p:nvSpPr>
          <p:cNvPr id="83" name="Oval 82"/>
          <p:cNvSpPr>
            <a:spLocks noChangeAspect="1"/>
          </p:cNvSpPr>
          <p:nvPr/>
        </p:nvSpPr>
        <p:spPr>
          <a:xfrm>
            <a:off x="1312999" y="409553"/>
            <a:ext cx="655147" cy="655147"/>
          </a:xfrm>
          <a:prstGeom prst="ellipse">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Tree>
    <p:extLst>
      <p:ext uri="{BB962C8B-B14F-4D97-AF65-F5344CB8AC3E}">
        <p14:creationId xmlns:p14="http://schemas.microsoft.com/office/powerpoint/2010/main" val="2961950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51"/>
                                        </p:tgtEl>
                                      </p:cBhvr>
                                    </p:animEffect>
                                    <p:set>
                                      <p:cBhvr>
                                        <p:cTn id="13" dur="1" fill="hold">
                                          <p:stCondLst>
                                            <p:cond delay="499"/>
                                          </p:stCondLst>
                                        </p:cTn>
                                        <p:tgtEl>
                                          <p:spTgt spid="51"/>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75" grpId="0"/>
      <p:bldP spid="76" grpId="0"/>
      <p:bldP spid="76" grpId="1"/>
      <p:bldP spid="66" grpId="0" animBg="1"/>
      <p:bldP spid="81" grpId="0" animBg="1"/>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6" y="121322"/>
            <a:ext cx="7299953" cy="1143000"/>
          </a:xfrm>
        </p:spPr>
        <p:txBody>
          <a:bodyPr>
            <a:normAutofit/>
          </a:bodyPr>
          <a:lstStyle/>
          <a:p>
            <a:r>
              <a:rPr lang="en-US" b="1" dirty="0" smtClean="0"/>
              <a:t>Variable Retention Time</a:t>
            </a:r>
            <a:endParaRPr lang="en-US" b="1" dirty="0"/>
          </a:p>
        </p:txBody>
      </p:sp>
      <p:grpSp>
        <p:nvGrpSpPr>
          <p:cNvPr id="77" name="Group 76"/>
          <p:cNvGrpSpPr/>
          <p:nvPr/>
        </p:nvGrpSpPr>
        <p:grpSpPr>
          <a:xfrm>
            <a:off x="928106" y="1756854"/>
            <a:ext cx="3273181" cy="2582606"/>
            <a:chOff x="2777030" y="2018290"/>
            <a:chExt cx="3273181" cy="2582606"/>
          </a:xfrm>
          <a:solidFill>
            <a:srgbClr val="10253F"/>
          </a:solidFill>
        </p:grpSpPr>
        <p:cxnSp>
          <p:nvCxnSpPr>
            <p:cNvPr id="5" name="Straight Connector 4"/>
            <p:cNvCxnSpPr/>
            <p:nvPr/>
          </p:nvCxnSpPr>
          <p:spPr>
            <a:xfrm>
              <a:off x="5680592" y="204318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053068" y="203696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25544" y="203073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98583" y="41886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792375" y="359768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798020" y="202451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161359" y="201829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778550" y="2402605"/>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77030" y="299761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2882862" y="2133377"/>
              <a:ext cx="3067764" cy="525790"/>
              <a:chOff x="534160" y="2226069"/>
              <a:chExt cx="3067764" cy="525790"/>
            </a:xfrm>
            <a:grpFill/>
          </p:grpSpPr>
          <p:sp>
            <p:nvSpPr>
              <p:cNvPr id="33" name="Oval 32"/>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sz="3600" b="1" dirty="0"/>
              </a:p>
            </p:txBody>
          </p:sp>
          <p:sp>
            <p:nvSpPr>
              <p:cNvPr id="34" name="Oval 33"/>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p>
            </p:txBody>
          </p:sp>
          <p:sp>
            <p:nvSpPr>
              <p:cNvPr id="35" name="Oval 34"/>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Oval 27"/>
            <p:cNvSpPr/>
            <p:nvPr/>
          </p:nvSpPr>
          <p:spPr>
            <a:xfrm>
              <a:off x="2890479" y="273459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29" name="Oval 28"/>
            <p:cNvSpPr/>
            <p:nvPr/>
          </p:nvSpPr>
          <p:spPr>
            <a:xfrm>
              <a:off x="3523879" y="273304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30" name="Oval 29"/>
            <p:cNvSpPr/>
            <p:nvPr/>
          </p:nvSpPr>
          <p:spPr>
            <a:xfrm>
              <a:off x="4157279" y="273149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31" name="Oval 30"/>
            <p:cNvSpPr/>
            <p:nvPr/>
          </p:nvSpPr>
          <p:spPr>
            <a:xfrm>
              <a:off x="4781542" y="272994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32" name="Oval 31"/>
            <p:cNvSpPr/>
            <p:nvPr/>
          </p:nvSpPr>
          <p:spPr>
            <a:xfrm>
              <a:off x="5405805" y="272838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grpSp>
          <p:nvGrpSpPr>
            <p:cNvPr id="16" name="Group 15"/>
            <p:cNvGrpSpPr/>
            <p:nvPr/>
          </p:nvGrpSpPr>
          <p:grpSpPr>
            <a:xfrm>
              <a:off x="2887550" y="3337589"/>
              <a:ext cx="3067764" cy="525790"/>
              <a:chOff x="543297" y="2226069"/>
              <a:chExt cx="3067764" cy="525790"/>
            </a:xfrm>
            <a:grpFill/>
          </p:grpSpPr>
          <p:sp>
            <p:nvSpPr>
              <p:cNvPr id="23" name="Oval 22"/>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176697" y="2230725"/>
                <a:ext cx="543301" cy="519582"/>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884621" y="3937653"/>
              <a:ext cx="3067764" cy="525790"/>
              <a:chOff x="543297" y="2226069"/>
              <a:chExt cx="3067764" cy="525790"/>
            </a:xfrm>
            <a:grpFill/>
          </p:grpSpPr>
          <p:sp>
            <p:nvSpPr>
              <p:cNvPr id="18" name="Oval 17"/>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8" name="TextBox 37"/>
          <p:cNvSpPr txBox="1"/>
          <p:nvPr/>
        </p:nvSpPr>
        <p:spPr>
          <a:xfrm>
            <a:off x="0" y="5434112"/>
            <a:ext cx="9143999" cy="1200329"/>
          </a:xfrm>
          <a:prstGeom prst="rect">
            <a:avLst/>
          </a:prstGeom>
          <a:noFill/>
        </p:spPr>
        <p:txBody>
          <a:bodyPr wrap="square" rtlCol="0">
            <a:spAutoFit/>
          </a:bodyPr>
          <a:lstStyle/>
          <a:p>
            <a:pPr algn="ctr"/>
            <a:r>
              <a:rPr lang="en-US" sz="3600" b="1" dirty="0" smtClean="0">
                <a:solidFill>
                  <a:srgbClr val="FF0000"/>
                </a:solidFill>
              </a:rPr>
              <a:t>Retention time of some cells change</a:t>
            </a:r>
          </a:p>
          <a:p>
            <a:pPr algn="ctr"/>
            <a:r>
              <a:rPr lang="en-US" sz="3600" b="1" dirty="0" smtClean="0">
                <a:solidFill>
                  <a:srgbClr val="FF0000"/>
                </a:solidFill>
              </a:rPr>
              <a:t>at random points of time</a:t>
            </a:r>
            <a:endParaRPr lang="en-US" sz="3600" b="1" dirty="0">
              <a:solidFill>
                <a:srgbClr val="FF0000"/>
              </a:solidFill>
            </a:endParaRPr>
          </a:p>
        </p:txBody>
      </p:sp>
      <p:sp>
        <p:nvSpPr>
          <p:cNvPr id="66" name="Multiply 65"/>
          <p:cNvSpPr/>
          <p:nvPr/>
        </p:nvSpPr>
        <p:spPr>
          <a:xfrm>
            <a:off x="1498503" y="2838445"/>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aphicFrame>
        <p:nvGraphicFramePr>
          <p:cNvPr id="80" name="Chart 79"/>
          <p:cNvGraphicFramePr/>
          <p:nvPr>
            <p:extLst>
              <p:ext uri="{D42A27DB-BD31-4B8C-83A1-F6EECF244321}">
                <p14:modId xmlns:p14="http://schemas.microsoft.com/office/powerpoint/2010/main" val="2635803762"/>
              </p:ext>
            </p:extLst>
          </p:nvPr>
        </p:nvGraphicFramePr>
        <p:xfrm>
          <a:off x="4388746" y="1397000"/>
          <a:ext cx="4500800" cy="3346178"/>
        </p:xfrm>
        <a:graphic>
          <a:graphicData uri="http://schemas.openxmlformats.org/drawingml/2006/chart">
            <c:chart xmlns:c="http://schemas.openxmlformats.org/drawingml/2006/chart" xmlns:r="http://schemas.openxmlformats.org/officeDocument/2006/relationships" r:id="rId3"/>
          </a:graphicData>
        </a:graphic>
      </p:graphicFrame>
      <p:pic>
        <p:nvPicPr>
          <p:cNvPr id="88" name="Picture 87"/>
          <p:cNvPicPr>
            <a:picLocks noChangeAspect="1"/>
          </p:cNvPicPr>
          <p:nvPr/>
        </p:nvPicPr>
        <p:blipFill>
          <a:blip r:embed="rId4"/>
          <a:stretch>
            <a:fillRect/>
          </a:stretch>
        </p:blipFill>
        <p:spPr>
          <a:xfrm>
            <a:off x="1478795" y="2871348"/>
            <a:ext cx="894429" cy="840326"/>
          </a:xfrm>
          <a:prstGeom prst="rect">
            <a:avLst/>
          </a:prstGeom>
        </p:spPr>
      </p:pic>
      <p:sp>
        <p:nvSpPr>
          <p:cNvPr id="3" name="Slide Number Placeholder 2"/>
          <p:cNvSpPr>
            <a:spLocks noGrp="1"/>
          </p:cNvSpPr>
          <p:nvPr>
            <p:ph type="sldNum" sz="quarter" idx="12"/>
          </p:nvPr>
        </p:nvSpPr>
        <p:spPr/>
        <p:txBody>
          <a:bodyPr/>
          <a:lstStyle/>
          <a:p>
            <a:fld id="{002C8897-7E0F-D74E-BB6D-222FC9BDF5EC}" type="slidenum">
              <a:rPr lang="en-US" smtClean="0"/>
              <a:t>11</a:t>
            </a:fld>
            <a:endParaRPr lang="en-US"/>
          </a:p>
        </p:txBody>
      </p:sp>
      <p:sp>
        <p:nvSpPr>
          <p:cNvPr id="48" name="Oval 47"/>
          <p:cNvSpPr>
            <a:spLocks noChangeAspect="1"/>
          </p:cNvSpPr>
          <p:nvPr/>
        </p:nvSpPr>
        <p:spPr>
          <a:xfrm>
            <a:off x="1312999" y="409553"/>
            <a:ext cx="655147" cy="655147"/>
          </a:xfrm>
          <a:prstGeom prst="ellipse">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spTree>
    <p:extLst>
      <p:ext uri="{BB962C8B-B14F-4D97-AF65-F5344CB8AC3E}">
        <p14:creationId xmlns:p14="http://schemas.microsoft.com/office/powerpoint/2010/main" val="1165801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
                                            <p:graphicEl>
                                              <a:chart seriesIdx="-3" categoryIdx="-3" bldStep="gridLegend"/>
                                            </p:graphicEl>
                                          </p:spTgt>
                                        </p:tgtEl>
                                        <p:attrNameLst>
                                          <p:attrName>style.visibility</p:attrName>
                                        </p:attrNameLst>
                                      </p:cBhvr>
                                      <p:to>
                                        <p:strVal val="visible"/>
                                      </p:to>
                                    </p:set>
                                    <p:animEffect transition="in" filter="wipe(left)">
                                      <p:cBhvr>
                                        <p:cTn id="7" dur="500"/>
                                        <p:tgtEl>
                                          <p:spTgt spid="8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
                                            <p:graphicEl>
                                              <a:chart seriesIdx="-4" categoryIdx="0" bldStep="category"/>
                                            </p:graphicEl>
                                          </p:spTgt>
                                        </p:tgtEl>
                                        <p:attrNameLst>
                                          <p:attrName>style.visibility</p:attrName>
                                        </p:attrNameLst>
                                      </p:cBhvr>
                                      <p:to>
                                        <p:strVal val="visible"/>
                                      </p:to>
                                    </p:set>
                                    <p:animEffect transition="in" filter="wipe(left)">
                                      <p:cBhvr>
                                        <p:cTn id="12" dur="500"/>
                                        <p:tgtEl>
                                          <p:spTgt spid="80">
                                            <p:graphicEl>
                                              <a:chart seriesIdx="-4" categoryIdx="0" bldStep="category"/>
                                            </p:graphic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0">
                                            <p:graphicEl>
                                              <a:chart seriesIdx="-4" categoryIdx="1" bldStep="category"/>
                                            </p:graphicEl>
                                          </p:spTgt>
                                        </p:tgtEl>
                                        <p:attrNameLst>
                                          <p:attrName>style.visibility</p:attrName>
                                        </p:attrNameLst>
                                      </p:cBhvr>
                                      <p:to>
                                        <p:strVal val="visible"/>
                                      </p:to>
                                    </p:set>
                                    <p:animEffect transition="in" filter="wipe(left)">
                                      <p:cBhvr>
                                        <p:cTn id="18" dur="500"/>
                                        <p:tgtEl>
                                          <p:spTgt spid="80">
                                            <p:graphicEl>
                                              <a:chart seriesIdx="-4" categoryIdx="1" bldStep="category"/>
                                            </p:graphicEl>
                                          </p:spTgt>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0">
                                            <p:graphicEl>
                                              <a:chart seriesIdx="-4" categoryIdx="2" bldStep="category"/>
                                            </p:graphicEl>
                                          </p:spTgt>
                                        </p:tgtEl>
                                        <p:attrNameLst>
                                          <p:attrName>style.visibility</p:attrName>
                                        </p:attrNameLst>
                                      </p:cBhvr>
                                      <p:to>
                                        <p:strVal val="visible"/>
                                      </p:to>
                                    </p:set>
                                    <p:animEffect transition="in" filter="wipe(left)">
                                      <p:cBhvr>
                                        <p:cTn id="22" dur="500"/>
                                        <p:tgtEl>
                                          <p:spTgt spid="80">
                                            <p:graphicEl>
                                              <a:chart seriesIdx="-4" categoryIdx="2" bldStep="category"/>
                                            </p:graphicEl>
                                          </p:spTgt>
                                        </p:tgtEl>
                                      </p:cBhvr>
                                    </p:animEffect>
                                  </p:childTnLst>
                                </p:cTn>
                              </p:par>
                              <p:par>
                                <p:cTn id="23" presetID="3" presetClass="exit" presetSubtype="10" fill="hold" nodeType="withEffect">
                                  <p:stCondLst>
                                    <p:cond delay="0"/>
                                  </p:stCondLst>
                                  <p:childTnLst>
                                    <p:animEffect transition="out" filter="blinds(horizontal)">
                                      <p:cBhvr>
                                        <p:cTn id="24" dur="500"/>
                                        <p:tgtEl>
                                          <p:spTgt spid="88"/>
                                        </p:tgtEl>
                                      </p:cBhvr>
                                    </p:animEffect>
                                    <p:set>
                                      <p:cBhvr>
                                        <p:cTn id="25" dur="1" fill="hold">
                                          <p:stCondLst>
                                            <p:cond delay="499"/>
                                          </p:stCondLst>
                                        </p:cTn>
                                        <p:tgtEl>
                                          <p:spTgt spid="88"/>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22" presetClass="entr" presetSubtype="8" fill="hold" grpId="0" nodeType="withEffect">
                                  <p:stCondLst>
                                    <p:cond delay="0"/>
                                  </p:stCondLst>
                                  <p:childTnLst>
                                    <p:set>
                                      <p:cBhvr>
                                        <p:cTn id="29" dur="1" fill="hold">
                                          <p:stCondLst>
                                            <p:cond delay="0"/>
                                          </p:stCondLst>
                                        </p:cTn>
                                        <p:tgtEl>
                                          <p:spTgt spid="80">
                                            <p:graphicEl>
                                              <a:chart seriesIdx="-4" categoryIdx="3" bldStep="category"/>
                                            </p:graphicEl>
                                          </p:spTgt>
                                        </p:tgtEl>
                                        <p:attrNameLst>
                                          <p:attrName>style.visibility</p:attrName>
                                        </p:attrNameLst>
                                      </p:cBhvr>
                                      <p:to>
                                        <p:strVal val="visible"/>
                                      </p:to>
                                    </p:set>
                                    <p:animEffect transition="in" filter="wipe(left)">
                                      <p:cBhvr>
                                        <p:cTn id="30" dur="500"/>
                                        <p:tgtEl>
                                          <p:spTgt spid="80">
                                            <p:graphicEl>
                                              <a:chart seriesIdx="-4" categoryIdx="3" bldStep="category"/>
                                            </p:graphic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80">
                                            <p:graphicEl>
                                              <a:chart seriesIdx="-4" categoryIdx="4" bldStep="category"/>
                                            </p:graphicEl>
                                          </p:spTgt>
                                        </p:tgtEl>
                                        <p:attrNameLst>
                                          <p:attrName>style.visibility</p:attrName>
                                        </p:attrNameLst>
                                      </p:cBhvr>
                                      <p:to>
                                        <p:strVal val="visible"/>
                                      </p:to>
                                    </p:set>
                                    <p:animEffect transition="in" filter="wipe(left)">
                                      <p:cBhvr>
                                        <p:cTn id="34" dur="500"/>
                                        <p:tgtEl>
                                          <p:spTgt spid="80">
                                            <p:graphicEl>
                                              <a:chart seriesIdx="-4" categoryIdx="4" bldStep="category"/>
                                            </p:graphicEl>
                                          </p:spTgt>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80">
                                            <p:graphicEl>
                                              <a:chart seriesIdx="-4" categoryIdx="5" bldStep="category"/>
                                            </p:graphicEl>
                                          </p:spTgt>
                                        </p:tgtEl>
                                        <p:attrNameLst>
                                          <p:attrName>style.visibility</p:attrName>
                                        </p:attrNameLst>
                                      </p:cBhvr>
                                      <p:to>
                                        <p:strVal val="visible"/>
                                      </p:to>
                                    </p:set>
                                    <p:animEffect transition="in" filter="wipe(left)">
                                      <p:cBhvr>
                                        <p:cTn id="38" dur="500"/>
                                        <p:tgtEl>
                                          <p:spTgt spid="80">
                                            <p:graphicEl>
                                              <a:chart seriesIdx="-4" categoryIdx="5" bldStep="category"/>
                                            </p:graphicEl>
                                          </p:spTgt>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80">
                                            <p:graphicEl>
                                              <a:chart seriesIdx="-4" categoryIdx="6" bldStep="category"/>
                                            </p:graphicEl>
                                          </p:spTgt>
                                        </p:tgtEl>
                                        <p:attrNameLst>
                                          <p:attrName>style.visibility</p:attrName>
                                        </p:attrNameLst>
                                      </p:cBhvr>
                                      <p:to>
                                        <p:strVal val="visible"/>
                                      </p:to>
                                    </p:set>
                                    <p:animEffect transition="in" filter="wipe(left)">
                                      <p:cBhvr>
                                        <p:cTn id="42" dur="500"/>
                                        <p:tgtEl>
                                          <p:spTgt spid="80">
                                            <p:graphicEl>
                                              <a:chart seriesIdx="-4" categoryIdx="6" bldStep="category"/>
                                            </p:graphicEl>
                                          </p:spTgt>
                                        </p:tgtEl>
                                      </p:cBhvr>
                                    </p:animEffect>
                                  </p:childTnLst>
                                </p:cTn>
                              </p:par>
                              <p:par>
                                <p:cTn id="43" presetID="1" presetClass="exit" presetSubtype="0" fill="hold" grpId="1" nodeType="withEffect">
                                  <p:stCondLst>
                                    <p:cond delay="0"/>
                                  </p:stCondLst>
                                  <p:childTnLst>
                                    <p:set>
                                      <p:cBhvr>
                                        <p:cTn id="44" dur="1" fill="hold">
                                          <p:stCondLst>
                                            <p:cond delay="0"/>
                                          </p:stCondLst>
                                        </p:cTn>
                                        <p:tgtEl>
                                          <p:spTgt spid="6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par>
                          <p:cTn id="47" fill="hold">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80">
                                            <p:graphicEl>
                                              <a:chart seriesIdx="-4" categoryIdx="7" bldStep="category"/>
                                            </p:graphicEl>
                                          </p:spTgt>
                                        </p:tgtEl>
                                        <p:attrNameLst>
                                          <p:attrName>style.visibility</p:attrName>
                                        </p:attrNameLst>
                                      </p:cBhvr>
                                      <p:to>
                                        <p:strVal val="visible"/>
                                      </p:to>
                                    </p:set>
                                    <p:animEffect transition="in" filter="wipe(left)">
                                      <p:cBhvr>
                                        <p:cTn id="50" dur="500"/>
                                        <p:tgtEl>
                                          <p:spTgt spid="80">
                                            <p:graphicEl>
                                              <a:chart seriesIdx="-4" categoryIdx="7" bldStep="category"/>
                                            </p:graphicEl>
                                          </p:spTgt>
                                        </p:tgtEl>
                                      </p:cBhvr>
                                    </p:animEffect>
                                  </p:childTnLst>
                                </p:cTn>
                              </p:par>
                            </p:childTnLst>
                          </p:cTn>
                        </p:par>
                        <p:par>
                          <p:cTn id="51" fill="hold">
                            <p:stCondLst>
                              <p:cond delay="3500"/>
                            </p:stCondLst>
                            <p:childTnLst>
                              <p:par>
                                <p:cTn id="52" presetID="22" presetClass="entr" presetSubtype="8" fill="hold" grpId="0" nodeType="afterEffect">
                                  <p:stCondLst>
                                    <p:cond delay="0"/>
                                  </p:stCondLst>
                                  <p:childTnLst>
                                    <p:set>
                                      <p:cBhvr>
                                        <p:cTn id="53" dur="1" fill="hold">
                                          <p:stCondLst>
                                            <p:cond delay="0"/>
                                          </p:stCondLst>
                                        </p:cTn>
                                        <p:tgtEl>
                                          <p:spTgt spid="80">
                                            <p:graphicEl>
                                              <a:chart seriesIdx="-4" categoryIdx="8" bldStep="category"/>
                                            </p:graphicEl>
                                          </p:spTgt>
                                        </p:tgtEl>
                                        <p:attrNameLst>
                                          <p:attrName>style.visibility</p:attrName>
                                        </p:attrNameLst>
                                      </p:cBhvr>
                                      <p:to>
                                        <p:strVal val="visible"/>
                                      </p:to>
                                    </p:set>
                                    <p:animEffect transition="in" filter="wipe(left)">
                                      <p:cBhvr>
                                        <p:cTn id="54" dur="500"/>
                                        <p:tgtEl>
                                          <p:spTgt spid="80">
                                            <p:graphicEl>
                                              <a:chart seriesIdx="-4" categoryIdx="8"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Graphic spid="80" grpId="0">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68"/>
            <a:ext cx="8229600" cy="1143000"/>
          </a:xfrm>
        </p:spPr>
        <p:txBody>
          <a:bodyPr>
            <a:normAutofit/>
          </a:bodyPr>
          <a:lstStyle/>
          <a:p>
            <a:r>
              <a:rPr lang="en-US" b="1" dirty="0" smtClean="0"/>
              <a:t>Testing for Retention Failures</a:t>
            </a:r>
            <a:endParaRPr lang="en-US" b="1" dirty="0"/>
          </a:p>
        </p:txBody>
      </p:sp>
      <p:sp>
        <p:nvSpPr>
          <p:cNvPr id="127" name="TextBox 126"/>
          <p:cNvSpPr txBox="1"/>
          <p:nvPr/>
        </p:nvSpPr>
        <p:spPr>
          <a:xfrm>
            <a:off x="2110298" y="1022940"/>
            <a:ext cx="4374315" cy="523220"/>
          </a:xfrm>
          <a:prstGeom prst="rect">
            <a:avLst/>
          </a:prstGeom>
          <a:noFill/>
        </p:spPr>
        <p:txBody>
          <a:bodyPr wrap="none" rtlCol="0">
            <a:spAutoFit/>
          </a:bodyPr>
          <a:lstStyle/>
          <a:p>
            <a:r>
              <a:rPr lang="en-US" sz="2800" b="1" dirty="0" smtClean="0"/>
              <a:t>Manufacturing Time Testing</a:t>
            </a:r>
            <a:endParaRPr lang="en-US" sz="2800" b="1" dirty="0"/>
          </a:p>
        </p:txBody>
      </p:sp>
      <p:sp>
        <p:nvSpPr>
          <p:cNvPr id="88" name="Rectangle 87"/>
          <p:cNvSpPr/>
          <p:nvPr/>
        </p:nvSpPr>
        <p:spPr>
          <a:xfrm>
            <a:off x="2222379" y="1620505"/>
            <a:ext cx="202581" cy="2745068"/>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867116" y="1679535"/>
            <a:ext cx="202581" cy="2745068"/>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5437754" y="17402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810230" y="17340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182706" y="17278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555745" y="38857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549537" y="32947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3555182" y="17216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2918521" y="17153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535712" y="20996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2534192" y="2694709"/>
            <a:ext cx="3251628" cy="0"/>
          </a:xfrm>
          <a:prstGeom prst="line">
            <a:avLst/>
          </a:prstGeom>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a:off x="2640024" y="1836677"/>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3282561" y="1835125"/>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3906824" y="1833573"/>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4540224" y="1832021"/>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5164487" y="1830469"/>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2647641" y="2431689"/>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3281041" y="2430137"/>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3914441" y="2428585"/>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4538704" y="2427033"/>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5162967" y="2425481"/>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2644712" y="3040889"/>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3278112" y="3039337"/>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3911512" y="3037785"/>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4535775" y="3036233"/>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5169175" y="3034681"/>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2641783" y="3640953"/>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3284320" y="3639401"/>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3908583" y="3637849"/>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541983" y="3636297"/>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5166246" y="3634745"/>
            <a:ext cx="543301" cy="519582"/>
          </a:xfrm>
          <a:prstGeom prst="ellipse">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ight Arrow 132"/>
          <p:cNvSpPr/>
          <p:nvPr/>
        </p:nvSpPr>
        <p:spPr>
          <a:xfrm>
            <a:off x="6125570" y="2106028"/>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TextBox 134"/>
          <p:cNvSpPr txBox="1"/>
          <p:nvPr/>
        </p:nvSpPr>
        <p:spPr>
          <a:xfrm>
            <a:off x="6125563" y="1657853"/>
            <a:ext cx="932792" cy="523220"/>
          </a:xfrm>
          <a:prstGeom prst="rect">
            <a:avLst/>
          </a:prstGeom>
          <a:noFill/>
        </p:spPr>
        <p:txBody>
          <a:bodyPr wrap="none" rtlCol="0">
            <a:spAutoFit/>
          </a:bodyPr>
          <a:lstStyle/>
          <a:p>
            <a:r>
              <a:rPr lang="en-US" sz="2800" b="1" dirty="0" smtClean="0">
                <a:solidFill>
                  <a:srgbClr val="000000"/>
                </a:solidFill>
              </a:rPr>
              <a:t>PASS</a:t>
            </a:r>
            <a:endParaRPr lang="en-US" sz="2800" b="1" dirty="0">
              <a:solidFill>
                <a:srgbClr val="000000"/>
              </a:solidFill>
            </a:endParaRPr>
          </a:p>
        </p:txBody>
      </p:sp>
      <p:sp>
        <p:nvSpPr>
          <p:cNvPr id="136" name="TextBox 135"/>
          <p:cNvSpPr txBox="1"/>
          <p:nvPr/>
        </p:nvSpPr>
        <p:spPr>
          <a:xfrm>
            <a:off x="6165907" y="3883067"/>
            <a:ext cx="814621" cy="523220"/>
          </a:xfrm>
          <a:prstGeom prst="rect">
            <a:avLst/>
          </a:prstGeom>
          <a:noFill/>
        </p:spPr>
        <p:txBody>
          <a:bodyPr wrap="none" rtlCol="0">
            <a:spAutoFit/>
          </a:bodyPr>
          <a:lstStyle/>
          <a:p>
            <a:r>
              <a:rPr lang="en-US" sz="2800" b="1" dirty="0" smtClean="0">
                <a:solidFill>
                  <a:srgbClr val="000000"/>
                </a:solidFill>
              </a:rPr>
              <a:t>FAIL</a:t>
            </a:r>
            <a:endParaRPr lang="en-US" sz="2800" b="1" dirty="0">
              <a:solidFill>
                <a:srgbClr val="000000"/>
              </a:solidFill>
            </a:endParaRPr>
          </a:p>
        </p:txBody>
      </p:sp>
      <p:sp>
        <p:nvSpPr>
          <p:cNvPr id="141" name="Right Arrow 140"/>
          <p:cNvSpPr/>
          <p:nvPr/>
        </p:nvSpPr>
        <p:spPr>
          <a:xfrm>
            <a:off x="6128562" y="3677652"/>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9" name="Picture 198"/>
          <p:cNvPicPr>
            <a:picLocks noChangeAspect="1"/>
          </p:cNvPicPr>
          <p:nvPr/>
        </p:nvPicPr>
        <p:blipFill>
          <a:blip r:embed="rId3"/>
          <a:stretch>
            <a:fillRect/>
          </a:stretch>
        </p:blipFill>
        <p:spPr>
          <a:xfrm>
            <a:off x="0" y="2520030"/>
            <a:ext cx="1574800" cy="1084580"/>
          </a:xfrm>
          <a:prstGeom prst="rect">
            <a:avLst/>
          </a:prstGeom>
        </p:spPr>
      </p:pic>
      <p:pic>
        <p:nvPicPr>
          <p:cNvPr id="201" name="Picture 200"/>
          <p:cNvPicPr>
            <a:picLocks noChangeAspect="1"/>
          </p:cNvPicPr>
          <p:nvPr/>
        </p:nvPicPr>
        <p:blipFill>
          <a:blip r:embed="rId3"/>
          <a:stretch>
            <a:fillRect/>
          </a:stretch>
        </p:blipFill>
        <p:spPr>
          <a:xfrm>
            <a:off x="7361151" y="2112213"/>
            <a:ext cx="1574800" cy="1084580"/>
          </a:xfrm>
          <a:prstGeom prst="rect">
            <a:avLst/>
          </a:prstGeom>
        </p:spPr>
      </p:pic>
      <p:pic>
        <p:nvPicPr>
          <p:cNvPr id="200" name="Picture 199"/>
          <p:cNvPicPr>
            <a:picLocks noChangeAspect="1"/>
          </p:cNvPicPr>
          <p:nvPr/>
        </p:nvPicPr>
        <p:blipFill>
          <a:blip r:embed="rId3"/>
          <a:stretch>
            <a:fillRect/>
          </a:stretch>
        </p:blipFill>
        <p:spPr>
          <a:xfrm>
            <a:off x="7342475" y="1029124"/>
            <a:ext cx="1574800" cy="1084580"/>
          </a:xfrm>
          <a:prstGeom prst="rect">
            <a:avLst/>
          </a:prstGeom>
        </p:spPr>
      </p:pic>
      <p:pic>
        <p:nvPicPr>
          <p:cNvPr id="202" name="Picture 201"/>
          <p:cNvPicPr>
            <a:picLocks noChangeAspect="1"/>
          </p:cNvPicPr>
          <p:nvPr/>
        </p:nvPicPr>
        <p:blipFill>
          <a:blip r:embed="rId3"/>
          <a:stretch>
            <a:fillRect/>
          </a:stretch>
        </p:blipFill>
        <p:spPr>
          <a:xfrm>
            <a:off x="7364149" y="3515767"/>
            <a:ext cx="1574800" cy="1084580"/>
          </a:xfrm>
          <a:prstGeom prst="rect">
            <a:avLst/>
          </a:prstGeom>
        </p:spPr>
      </p:pic>
      <p:sp>
        <p:nvSpPr>
          <p:cNvPr id="137" name="Right Arrow 136"/>
          <p:cNvSpPr/>
          <p:nvPr/>
        </p:nvSpPr>
        <p:spPr>
          <a:xfrm>
            <a:off x="1512717" y="2834312"/>
            <a:ext cx="675312" cy="339139"/>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3" name="Picture 202"/>
          <p:cNvPicPr>
            <a:picLocks noChangeAspect="1"/>
          </p:cNvPicPr>
          <p:nvPr/>
        </p:nvPicPr>
        <p:blipFill>
          <a:blip r:embed="rId4"/>
          <a:stretch>
            <a:fillRect/>
          </a:stretch>
        </p:blipFill>
        <p:spPr>
          <a:xfrm>
            <a:off x="7472152" y="1657853"/>
            <a:ext cx="954058" cy="896348"/>
          </a:xfrm>
          <a:prstGeom prst="rect">
            <a:avLst/>
          </a:prstGeom>
        </p:spPr>
      </p:pic>
      <p:sp>
        <p:nvSpPr>
          <p:cNvPr id="204" name="Multiply 203"/>
          <p:cNvSpPr/>
          <p:nvPr/>
        </p:nvSpPr>
        <p:spPr>
          <a:xfrm>
            <a:off x="7526238" y="3637291"/>
            <a:ext cx="1175849" cy="1194507"/>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 name="Slide Number Placeholder 2"/>
          <p:cNvSpPr>
            <a:spLocks noGrp="1"/>
          </p:cNvSpPr>
          <p:nvPr>
            <p:ph type="sldNum" sz="quarter" idx="12"/>
          </p:nvPr>
        </p:nvSpPr>
        <p:spPr/>
        <p:txBody>
          <a:bodyPr/>
          <a:lstStyle/>
          <a:p>
            <a:fld id="{002C8897-7E0F-D74E-BB6D-222FC9BDF5EC}" type="slidenum">
              <a:rPr lang="en-US" smtClean="0"/>
              <a:t>12</a:t>
            </a:fld>
            <a:endParaRPr lang="en-US"/>
          </a:p>
        </p:txBody>
      </p:sp>
      <p:sp>
        <p:nvSpPr>
          <p:cNvPr id="4" name="TextBox 3"/>
          <p:cNvSpPr txBox="1"/>
          <p:nvPr/>
        </p:nvSpPr>
        <p:spPr>
          <a:xfrm>
            <a:off x="-1" y="5058078"/>
            <a:ext cx="9144001" cy="1077218"/>
          </a:xfrm>
          <a:prstGeom prst="rect">
            <a:avLst/>
          </a:prstGeom>
          <a:noFill/>
        </p:spPr>
        <p:txBody>
          <a:bodyPr wrap="square" rtlCol="0">
            <a:spAutoFit/>
          </a:bodyPr>
          <a:lstStyle/>
          <a:p>
            <a:pPr algn="ctr"/>
            <a:r>
              <a:rPr lang="en-US" sz="3200" b="1" dirty="0" smtClean="0">
                <a:solidFill>
                  <a:srgbClr val="FF0000"/>
                </a:solidFill>
              </a:rPr>
              <a:t>Manufacturers perform exhaustive testing </a:t>
            </a:r>
          </a:p>
          <a:p>
            <a:pPr algn="ctr"/>
            <a:r>
              <a:rPr lang="en-US" sz="3200" b="1" dirty="0" smtClean="0">
                <a:solidFill>
                  <a:srgbClr val="FF0000"/>
                </a:solidFill>
              </a:rPr>
              <a:t>of DRAM Chips </a:t>
            </a:r>
            <a:endParaRPr lang="en-US" sz="3200" b="1" dirty="0">
              <a:solidFill>
                <a:srgbClr val="FF0000"/>
              </a:solidFill>
            </a:endParaRPr>
          </a:p>
        </p:txBody>
      </p:sp>
      <p:sp>
        <p:nvSpPr>
          <p:cNvPr id="48" name="TextBox 47"/>
          <p:cNvSpPr txBox="1"/>
          <p:nvPr/>
        </p:nvSpPr>
        <p:spPr>
          <a:xfrm>
            <a:off x="1703" y="5382670"/>
            <a:ext cx="9144001" cy="584776"/>
          </a:xfrm>
          <a:prstGeom prst="rect">
            <a:avLst/>
          </a:prstGeom>
          <a:noFill/>
        </p:spPr>
        <p:txBody>
          <a:bodyPr wrap="square" rtlCol="0">
            <a:spAutoFit/>
          </a:bodyPr>
          <a:lstStyle/>
          <a:p>
            <a:pPr algn="ctr"/>
            <a:r>
              <a:rPr lang="en-US" sz="3200" b="1" dirty="0" smtClean="0">
                <a:solidFill>
                  <a:srgbClr val="FF0000"/>
                </a:solidFill>
              </a:rPr>
              <a:t>Chips failing the tests are discarded</a:t>
            </a:r>
            <a:endParaRPr lang="en-US" sz="3200" b="1" dirty="0">
              <a:solidFill>
                <a:srgbClr val="FF0000"/>
              </a:solidFill>
            </a:endParaRPr>
          </a:p>
        </p:txBody>
      </p:sp>
    </p:spTree>
    <p:extLst>
      <p:ext uri="{BB962C8B-B14F-4D97-AF65-F5344CB8AC3E}">
        <p14:creationId xmlns:p14="http://schemas.microsoft.com/office/powerpoint/2010/main" val="1952967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8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04"/>
                                        </p:tgtEl>
                                        <p:attrNameLst>
                                          <p:attrName>style.visibility</p:attrName>
                                        </p:attrNameLst>
                                      </p:cBhvr>
                                      <p:to>
                                        <p:strVal val="visible"/>
                                      </p:to>
                                    </p:set>
                                  </p:childTnLst>
                                </p:cTn>
                              </p:par>
                              <p:par>
                                <p:cTn id="95" presetID="3" presetClass="exit" presetSubtype="10" fill="hold" grpId="1" nodeType="withEffect">
                                  <p:stCondLst>
                                    <p:cond delay="0"/>
                                  </p:stCondLst>
                                  <p:childTnLst>
                                    <p:animEffect transition="out" filter="blinds(horizontal)">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par>
                                <p:cTn id="98" presetID="1" presetClass="entr" presetSubtype="0" fill="hold" grpId="0" nodeType="withEffect">
                                  <p:stCondLst>
                                    <p:cond delay="0"/>
                                  </p:stCondLst>
                                  <p:childTnLst>
                                    <p:set>
                                      <p:cBhvr>
                                        <p:cTn id="9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88" grpId="0" animBg="1"/>
      <p:bldP spid="89" grpId="0" animBg="1"/>
      <p:bldP spid="89" grpId="1" animBg="1"/>
      <p:bldP spid="122" grpId="0" animBg="1"/>
      <p:bldP spid="123" grpId="0" animBg="1"/>
      <p:bldP spid="124" grpId="0" animBg="1"/>
      <p:bldP spid="125" grpId="0" animBg="1"/>
      <p:bldP spid="126" grpId="0" animBg="1"/>
      <p:bldP spid="117" grpId="0" animBg="1"/>
      <p:bldP spid="118" grpId="0" animBg="1"/>
      <p:bldP spid="119" grpId="0" animBg="1"/>
      <p:bldP spid="120" grpId="0" animBg="1"/>
      <p:bldP spid="121" grpId="0" animBg="1"/>
      <p:bldP spid="112" grpId="0" animBg="1"/>
      <p:bldP spid="113" grpId="0" animBg="1"/>
      <p:bldP spid="114" grpId="0" animBg="1"/>
      <p:bldP spid="115" grpId="0" animBg="1"/>
      <p:bldP spid="116" grpId="0" animBg="1"/>
      <p:bldP spid="107" grpId="0" animBg="1"/>
      <p:bldP spid="108" grpId="0" animBg="1"/>
      <p:bldP spid="109" grpId="0" animBg="1"/>
      <p:bldP spid="110" grpId="0" animBg="1"/>
      <p:bldP spid="111" grpId="0" animBg="1"/>
      <p:bldP spid="133" grpId="0" animBg="1"/>
      <p:bldP spid="135" grpId="0"/>
      <p:bldP spid="136" grpId="0"/>
      <p:bldP spid="141" grpId="0" animBg="1"/>
      <p:bldP spid="137" grpId="0" animBg="1"/>
      <p:bldP spid="204" grpId="0" animBg="1"/>
      <p:bldP spid="4" grpId="0"/>
      <p:bldP spid="4" grpId="1"/>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Box 126"/>
          <p:cNvSpPr txBox="1"/>
          <p:nvPr/>
        </p:nvSpPr>
        <p:spPr>
          <a:xfrm>
            <a:off x="2110298" y="1022940"/>
            <a:ext cx="4374315" cy="523220"/>
          </a:xfrm>
          <a:prstGeom prst="rect">
            <a:avLst/>
          </a:prstGeom>
          <a:noFill/>
        </p:spPr>
        <p:txBody>
          <a:bodyPr wrap="none" rtlCol="0">
            <a:spAutoFit/>
          </a:bodyPr>
          <a:lstStyle/>
          <a:p>
            <a:r>
              <a:rPr lang="en-US" sz="2800" b="1" dirty="0" smtClean="0"/>
              <a:t>Manufacturing Time Testing</a:t>
            </a:r>
            <a:endParaRPr lang="en-US" sz="2800" b="1" dirty="0"/>
          </a:p>
        </p:txBody>
      </p:sp>
      <p:sp>
        <p:nvSpPr>
          <p:cNvPr id="148" name="Rectangle 147"/>
          <p:cNvSpPr/>
          <p:nvPr/>
        </p:nvSpPr>
        <p:spPr>
          <a:xfrm>
            <a:off x="2225371" y="1623513"/>
            <a:ext cx="202581" cy="2745068"/>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5870108" y="1682543"/>
            <a:ext cx="202581" cy="2745068"/>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ight Arrow 155"/>
          <p:cNvSpPr/>
          <p:nvPr/>
        </p:nvSpPr>
        <p:spPr>
          <a:xfrm>
            <a:off x="1515709" y="2837320"/>
            <a:ext cx="675312" cy="339139"/>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2969379" y="2106017"/>
            <a:ext cx="2434972" cy="1813117"/>
            <a:chOff x="3454955" y="2670363"/>
            <a:chExt cx="2434972" cy="1813117"/>
          </a:xfrm>
          <a:solidFill>
            <a:srgbClr val="10253F"/>
          </a:solidFill>
        </p:grpSpPr>
        <p:grpSp>
          <p:nvGrpSpPr>
            <p:cNvPr id="151" name="Group 150"/>
            <p:cNvGrpSpPr>
              <a:grpSpLocks noChangeAspect="1"/>
            </p:cNvGrpSpPr>
            <p:nvPr/>
          </p:nvGrpSpPr>
          <p:grpSpPr>
            <a:xfrm>
              <a:off x="3454955" y="2670363"/>
              <a:ext cx="1233724" cy="929423"/>
              <a:chOff x="428328" y="2110982"/>
              <a:chExt cx="3273181" cy="2582606"/>
            </a:xfrm>
            <a:grpFill/>
          </p:grpSpPr>
          <p:cxnSp>
            <p:nvCxnSpPr>
              <p:cNvPr id="163" name="Straight Connector 162"/>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72" name="Group 171"/>
              <p:cNvGrpSpPr/>
              <p:nvPr/>
            </p:nvGrpSpPr>
            <p:grpSpPr>
              <a:xfrm>
                <a:off x="534160" y="2226069"/>
                <a:ext cx="3067764" cy="525790"/>
                <a:chOff x="534160" y="2226069"/>
                <a:chExt cx="3067764" cy="525790"/>
              </a:xfrm>
              <a:grpFill/>
            </p:grpSpPr>
            <p:sp>
              <p:nvSpPr>
                <p:cNvPr id="191" name="Oval 190"/>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541777" y="2821081"/>
                <a:ext cx="3058627" cy="525790"/>
                <a:chOff x="534160" y="2226069"/>
                <a:chExt cx="3058627" cy="525790"/>
              </a:xfrm>
              <a:grpFill/>
            </p:grpSpPr>
            <p:sp>
              <p:nvSpPr>
                <p:cNvPr id="186" name="Oval 185"/>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538848" y="3430281"/>
                <a:ext cx="3067764" cy="525790"/>
                <a:chOff x="543297" y="2226069"/>
                <a:chExt cx="3067764" cy="525790"/>
              </a:xfrm>
              <a:grpFill/>
            </p:grpSpPr>
            <p:sp>
              <p:nvSpPr>
                <p:cNvPr id="181" name="Oval 180"/>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5" name="Group 174"/>
              <p:cNvGrpSpPr/>
              <p:nvPr/>
            </p:nvGrpSpPr>
            <p:grpSpPr>
              <a:xfrm>
                <a:off x="535919" y="4030345"/>
                <a:ext cx="3067764" cy="525790"/>
                <a:chOff x="543297" y="2226069"/>
                <a:chExt cx="3067764" cy="525790"/>
              </a:xfrm>
              <a:grpFill/>
            </p:grpSpPr>
            <p:sp>
              <p:nvSpPr>
                <p:cNvPr id="176" name="Oval 175"/>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0" name="Group 129"/>
            <p:cNvGrpSpPr>
              <a:grpSpLocks noChangeAspect="1"/>
            </p:cNvGrpSpPr>
            <p:nvPr/>
          </p:nvGrpSpPr>
          <p:grpSpPr>
            <a:xfrm>
              <a:off x="3457947" y="3551049"/>
              <a:ext cx="1233724" cy="929423"/>
              <a:chOff x="428328" y="2110982"/>
              <a:chExt cx="3273181" cy="2582606"/>
            </a:xfrm>
            <a:grpFill/>
          </p:grpSpPr>
          <p:cxnSp>
            <p:nvCxnSpPr>
              <p:cNvPr id="131" name="Straight Connector 130"/>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00" name="Group 199"/>
              <p:cNvGrpSpPr/>
              <p:nvPr/>
            </p:nvGrpSpPr>
            <p:grpSpPr>
              <a:xfrm>
                <a:off x="534160" y="2226069"/>
                <a:ext cx="3067764" cy="525790"/>
                <a:chOff x="534160" y="2226069"/>
                <a:chExt cx="3067764" cy="525790"/>
              </a:xfrm>
              <a:grpFill/>
            </p:grpSpPr>
            <p:sp>
              <p:nvSpPr>
                <p:cNvPr id="219" name="Oval 218"/>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Oval 219"/>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Oval 221"/>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 name="Group 200"/>
              <p:cNvGrpSpPr/>
              <p:nvPr/>
            </p:nvGrpSpPr>
            <p:grpSpPr>
              <a:xfrm>
                <a:off x="541777" y="2821081"/>
                <a:ext cx="3058627" cy="525790"/>
                <a:chOff x="534160" y="2226069"/>
                <a:chExt cx="3058627" cy="525790"/>
              </a:xfrm>
              <a:grpFill/>
            </p:grpSpPr>
            <p:sp>
              <p:nvSpPr>
                <p:cNvPr id="214" name="Oval 213"/>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538848" y="3430281"/>
                <a:ext cx="3067764" cy="525790"/>
                <a:chOff x="543297" y="2226069"/>
                <a:chExt cx="3067764" cy="525790"/>
              </a:xfrm>
              <a:grpFill/>
            </p:grpSpPr>
            <p:sp>
              <p:nvSpPr>
                <p:cNvPr id="209" name="Oval 208"/>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 name="Group 202"/>
              <p:cNvGrpSpPr/>
              <p:nvPr/>
            </p:nvGrpSpPr>
            <p:grpSpPr>
              <a:xfrm>
                <a:off x="535919" y="4030345"/>
                <a:ext cx="3067764" cy="525790"/>
                <a:chOff x="543297" y="2226069"/>
                <a:chExt cx="3067764" cy="525790"/>
              </a:xfrm>
              <a:grpFill/>
            </p:grpSpPr>
            <p:sp>
              <p:nvSpPr>
                <p:cNvPr id="204" name="Oval 203"/>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24" name="Group 223"/>
            <p:cNvGrpSpPr>
              <a:grpSpLocks noChangeAspect="1"/>
            </p:cNvGrpSpPr>
            <p:nvPr/>
          </p:nvGrpSpPr>
          <p:grpSpPr>
            <a:xfrm>
              <a:off x="4653211" y="2673371"/>
              <a:ext cx="1233724" cy="929423"/>
              <a:chOff x="428328" y="2110982"/>
              <a:chExt cx="3273181" cy="2582606"/>
            </a:xfrm>
            <a:grpFill/>
          </p:grpSpPr>
          <p:cxnSp>
            <p:nvCxnSpPr>
              <p:cNvPr id="225" name="Straight Connector 224"/>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34" name="Group 233"/>
              <p:cNvGrpSpPr/>
              <p:nvPr/>
            </p:nvGrpSpPr>
            <p:grpSpPr>
              <a:xfrm>
                <a:off x="534160" y="2226069"/>
                <a:ext cx="3067764" cy="525790"/>
                <a:chOff x="534160" y="2226069"/>
                <a:chExt cx="3067764" cy="525790"/>
              </a:xfrm>
              <a:grpFill/>
            </p:grpSpPr>
            <p:sp>
              <p:nvSpPr>
                <p:cNvPr id="253" name="Oval 252"/>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5" name="Group 234"/>
              <p:cNvGrpSpPr/>
              <p:nvPr/>
            </p:nvGrpSpPr>
            <p:grpSpPr>
              <a:xfrm>
                <a:off x="541777" y="2821081"/>
                <a:ext cx="3058627" cy="525790"/>
                <a:chOff x="534160" y="2226069"/>
                <a:chExt cx="3058627" cy="525790"/>
              </a:xfrm>
              <a:grpFill/>
            </p:grpSpPr>
            <p:sp>
              <p:nvSpPr>
                <p:cNvPr id="248" name="Oval 247"/>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538848" y="3430281"/>
                <a:ext cx="3067764" cy="525790"/>
                <a:chOff x="543297" y="2226069"/>
                <a:chExt cx="3067764" cy="525790"/>
              </a:xfrm>
              <a:grpFill/>
            </p:grpSpPr>
            <p:sp>
              <p:nvSpPr>
                <p:cNvPr id="243" name="Oval 242"/>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7" name="Group 236"/>
              <p:cNvGrpSpPr/>
              <p:nvPr/>
            </p:nvGrpSpPr>
            <p:grpSpPr>
              <a:xfrm>
                <a:off x="535919" y="4030345"/>
                <a:ext cx="3067764" cy="525790"/>
                <a:chOff x="543297" y="2226069"/>
                <a:chExt cx="3067764" cy="525790"/>
              </a:xfrm>
              <a:grpFill/>
            </p:grpSpPr>
            <p:sp>
              <p:nvSpPr>
                <p:cNvPr id="238" name="Oval 237"/>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58" name="Group 257"/>
            <p:cNvGrpSpPr>
              <a:grpSpLocks noChangeAspect="1"/>
            </p:cNvGrpSpPr>
            <p:nvPr/>
          </p:nvGrpSpPr>
          <p:grpSpPr>
            <a:xfrm>
              <a:off x="4656203" y="3554057"/>
              <a:ext cx="1233724" cy="929423"/>
              <a:chOff x="428328" y="2110982"/>
              <a:chExt cx="3273181" cy="2582606"/>
            </a:xfrm>
            <a:grpFill/>
          </p:grpSpPr>
          <p:cxnSp>
            <p:nvCxnSpPr>
              <p:cNvPr id="259" name="Straight Connector 258"/>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68" name="Group 267"/>
              <p:cNvGrpSpPr/>
              <p:nvPr/>
            </p:nvGrpSpPr>
            <p:grpSpPr>
              <a:xfrm>
                <a:off x="534160" y="2226069"/>
                <a:ext cx="3067764" cy="525790"/>
                <a:chOff x="534160" y="2226069"/>
                <a:chExt cx="3067764" cy="525790"/>
              </a:xfrm>
              <a:grpFill/>
            </p:grpSpPr>
            <p:sp>
              <p:nvSpPr>
                <p:cNvPr id="287" name="Oval 286"/>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Oval 288"/>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Oval 289"/>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Oval 290"/>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9" name="Group 268"/>
              <p:cNvGrpSpPr/>
              <p:nvPr/>
            </p:nvGrpSpPr>
            <p:grpSpPr>
              <a:xfrm>
                <a:off x="541777" y="2821081"/>
                <a:ext cx="3058627" cy="525790"/>
                <a:chOff x="534160" y="2226069"/>
                <a:chExt cx="3058627" cy="525790"/>
              </a:xfrm>
              <a:grpFill/>
            </p:grpSpPr>
            <p:sp>
              <p:nvSpPr>
                <p:cNvPr id="282" name="Oval 281"/>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Oval 284"/>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Oval 285"/>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0" name="Group 269"/>
              <p:cNvGrpSpPr/>
              <p:nvPr/>
            </p:nvGrpSpPr>
            <p:grpSpPr>
              <a:xfrm>
                <a:off x="538848" y="3430281"/>
                <a:ext cx="3067764" cy="525790"/>
                <a:chOff x="543297" y="2226069"/>
                <a:chExt cx="3067764" cy="525790"/>
              </a:xfrm>
              <a:grpFill/>
            </p:grpSpPr>
            <p:sp>
              <p:nvSpPr>
                <p:cNvPr id="277" name="Oval 276"/>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1" name="Group 270"/>
              <p:cNvGrpSpPr/>
              <p:nvPr/>
            </p:nvGrpSpPr>
            <p:grpSpPr>
              <a:xfrm>
                <a:off x="535919" y="4030345"/>
                <a:ext cx="3067764" cy="525790"/>
                <a:chOff x="543297" y="2226069"/>
                <a:chExt cx="3067764" cy="525790"/>
              </a:xfrm>
              <a:grpFill/>
            </p:grpSpPr>
            <p:sp>
              <p:nvSpPr>
                <p:cNvPr id="272" name="Oval 271"/>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298" name="Picture 297"/>
          <p:cNvPicPr>
            <a:picLocks noChangeAspect="1"/>
          </p:cNvPicPr>
          <p:nvPr/>
        </p:nvPicPr>
        <p:blipFill>
          <a:blip r:embed="rId3"/>
          <a:stretch>
            <a:fillRect/>
          </a:stretch>
        </p:blipFill>
        <p:spPr>
          <a:xfrm>
            <a:off x="0" y="2520030"/>
            <a:ext cx="1574800" cy="1084580"/>
          </a:xfrm>
          <a:prstGeom prst="rect">
            <a:avLst/>
          </a:prstGeom>
        </p:spPr>
      </p:pic>
      <p:pic>
        <p:nvPicPr>
          <p:cNvPr id="299" name="Picture 298"/>
          <p:cNvPicPr>
            <a:picLocks noChangeAspect="1"/>
          </p:cNvPicPr>
          <p:nvPr/>
        </p:nvPicPr>
        <p:blipFill>
          <a:blip r:embed="rId3"/>
          <a:stretch>
            <a:fillRect/>
          </a:stretch>
        </p:blipFill>
        <p:spPr>
          <a:xfrm>
            <a:off x="7342475" y="2298953"/>
            <a:ext cx="1574800" cy="1084580"/>
          </a:xfrm>
          <a:prstGeom prst="rect">
            <a:avLst/>
          </a:prstGeom>
        </p:spPr>
      </p:pic>
      <p:pic>
        <p:nvPicPr>
          <p:cNvPr id="300" name="Picture 299"/>
          <p:cNvPicPr>
            <a:picLocks noChangeAspect="1"/>
          </p:cNvPicPr>
          <p:nvPr/>
        </p:nvPicPr>
        <p:blipFill>
          <a:blip r:embed="rId3"/>
          <a:stretch>
            <a:fillRect/>
          </a:stretch>
        </p:blipFill>
        <p:spPr>
          <a:xfrm>
            <a:off x="7342475" y="1010450"/>
            <a:ext cx="1574800" cy="1084580"/>
          </a:xfrm>
          <a:prstGeom prst="rect">
            <a:avLst/>
          </a:prstGeom>
        </p:spPr>
      </p:pic>
      <p:pic>
        <p:nvPicPr>
          <p:cNvPr id="301" name="Picture 300"/>
          <p:cNvPicPr>
            <a:picLocks noChangeAspect="1"/>
          </p:cNvPicPr>
          <p:nvPr/>
        </p:nvPicPr>
        <p:blipFill>
          <a:blip r:embed="rId3"/>
          <a:stretch>
            <a:fillRect/>
          </a:stretch>
        </p:blipFill>
        <p:spPr>
          <a:xfrm>
            <a:off x="7345474" y="3347699"/>
            <a:ext cx="1574800" cy="1084580"/>
          </a:xfrm>
          <a:prstGeom prst="rect">
            <a:avLst/>
          </a:prstGeom>
        </p:spPr>
      </p:pic>
      <p:sp>
        <p:nvSpPr>
          <p:cNvPr id="302" name="Right Arrow 301"/>
          <p:cNvSpPr/>
          <p:nvPr/>
        </p:nvSpPr>
        <p:spPr>
          <a:xfrm>
            <a:off x="6125570" y="2106028"/>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TextBox 302"/>
          <p:cNvSpPr txBox="1"/>
          <p:nvPr/>
        </p:nvSpPr>
        <p:spPr>
          <a:xfrm>
            <a:off x="6125563" y="1657853"/>
            <a:ext cx="932792" cy="523220"/>
          </a:xfrm>
          <a:prstGeom prst="rect">
            <a:avLst/>
          </a:prstGeom>
          <a:noFill/>
        </p:spPr>
        <p:txBody>
          <a:bodyPr wrap="none" rtlCol="0">
            <a:spAutoFit/>
          </a:bodyPr>
          <a:lstStyle/>
          <a:p>
            <a:r>
              <a:rPr lang="en-US" sz="2800" b="1" dirty="0" smtClean="0"/>
              <a:t>PASS</a:t>
            </a:r>
            <a:endParaRPr lang="en-US" sz="2800" b="1" dirty="0"/>
          </a:p>
        </p:txBody>
      </p:sp>
      <p:sp>
        <p:nvSpPr>
          <p:cNvPr id="304" name="TextBox 303"/>
          <p:cNvSpPr txBox="1"/>
          <p:nvPr/>
        </p:nvSpPr>
        <p:spPr>
          <a:xfrm>
            <a:off x="6165907" y="3883067"/>
            <a:ext cx="814621" cy="523220"/>
          </a:xfrm>
          <a:prstGeom prst="rect">
            <a:avLst/>
          </a:prstGeom>
          <a:noFill/>
        </p:spPr>
        <p:txBody>
          <a:bodyPr wrap="none" rtlCol="0">
            <a:spAutoFit/>
          </a:bodyPr>
          <a:lstStyle/>
          <a:p>
            <a:r>
              <a:rPr lang="en-US" sz="2800" b="1" dirty="0" smtClean="0">
                <a:solidFill>
                  <a:srgbClr val="000000"/>
                </a:solidFill>
              </a:rPr>
              <a:t>FAIL</a:t>
            </a:r>
            <a:endParaRPr lang="en-US" sz="2800" b="1" dirty="0">
              <a:solidFill>
                <a:srgbClr val="000000"/>
              </a:solidFill>
            </a:endParaRPr>
          </a:p>
        </p:txBody>
      </p:sp>
      <p:sp>
        <p:nvSpPr>
          <p:cNvPr id="305" name="Right Arrow 304"/>
          <p:cNvSpPr/>
          <p:nvPr/>
        </p:nvSpPr>
        <p:spPr>
          <a:xfrm>
            <a:off x="6128562" y="3677652"/>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8" name="Picture 307"/>
          <p:cNvPicPr>
            <a:picLocks noChangeAspect="1"/>
          </p:cNvPicPr>
          <p:nvPr/>
        </p:nvPicPr>
        <p:blipFill>
          <a:blip r:embed="rId4"/>
          <a:stretch>
            <a:fillRect/>
          </a:stretch>
        </p:blipFill>
        <p:spPr>
          <a:xfrm>
            <a:off x="7472152" y="1303047"/>
            <a:ext cx="954058" cy="896348"/>
          </a:xfrm>
          <a:prstGeom prst="rect">
            <a:avLst/>
          </a:prstGeom>
        </p:spPr>
      </p:pic>
      <p:sp>
        <p:nvSpPr>
          <p:cNvPr id="309" name="Multiply 308"/>
          <p:cNvSpPr/>
          <p:nvPr/>
        </p:nvSpPr>
        <p:spPr>
          <a:xfrm>
            <a:off x="7544913" y="3413204"/>
            <a:ext cx="1175849" cy="1194507"/>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310" name="Picture 309"/>
          <p:cNvPicPr>
            <a:picLocks noChangeAspect="1"/>
          </p:cNvPicPr>
          <p:nvPr/>
        </p:nvPicPr>
        <p:blipFill>
          <a:blip r:embed="rId3"/>
          <a:stretch>
            <a:fillRect/>
          </a:stretch>
        </p:blipFill>
        <p:spPr>
          <a:xfrm>
            <a:off x="7329790" y="4415125"/>
            <a:ext cx="1574800" cy="1084580"/>
          </a:xfrm>
          <a:prstGeom prst="rect">
            <a:avLst/>
          </a:prstGeom>
        </p:spPr>
      </p:pic>
      <p:sp>
        <p:nvSpPr>
          <p:cNvPr id="5" name="Slide Number Placeholder 4"/>
          <p:cNvSpPr>
            <a:spLocks noGrp="1"/>
          </p:cNvSpPr>
          <p:nvPr>
            <p:ph type="sldNum" sz="quarter" idx="12"/>
          </p:nvPr>
        </p:nvSpPr>
        <p:spPr/>
        <p:txBody>
          <a:bodyPr/>
          <a:lstStyle/>
          <a:p>
            <a:fld id="{002C8897-7E0F-D74E-BB6D-222FC9BDF5EC}" type="slidenum">
              <a:rPr lang="en-US" smtClean="0"/>
              <a:t>13</a:t>
            </a:fld>
            <a:endParaRPr lang="en-US" dirty="0"/>
          </a:p>
        </p:txBody>
      </p:sp>
      <p:sp>
        <p:nvSpPr>
          <p:cNvPr id="161" name="Title 1"/>
          <p:cNvSpPr>
            <a:spLocks noGrp="1"/>
          </p:cNvSpPr>
          <p:nvPr>
            <p:ph type="title"/>
          </p:nvPr>
        </p:nvSpPr>
        <p:spPr>
          <a:xfrm>
            <a:off x="457200" y="-45968"/>
            <a:ext cx="8229600" cy="1143000"/>
          </a:xfrm>
        </p:spPr>
        <p:txBody>
          <a:bodyPr>
            <a:normAutofit/>
          </a:bodyPr>
          <a:lstStyle/>
          <a:p>
            <a:r>
              <a:rPr lang="en-US" b="1" dirty="0">
                <a:solidFill>
                  <a:srgbClr val="FF0000"/>
                </a:solidFill>
              </a:rPr>
              <a:t>DRAM Scaling Problem</a:t>
            </a:r>
          </a:p>
        </p:txBody>
      </p:sp>
      <p:sp>
        <p:nvSpPr>
          <p:cNvPr id="162" name="Multiply 161"/>
          <p:cNvSpPr/>
          <p:nvPr/>
        </p:nvSpPr>
        <p:spPr>
          <a:xfrm>
            <a:off x="7525089" y="2295704"/>
            <a:ext cx="1175849" cy="1194507"/>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96" name="Multiply 195"/>
          <p:cNvSpPr/>
          <p:nvPr/>
        </p:nvSpPr>
        <p:spPr>
          <a:xfrm>
            <a:off x="7548321" y="4385240"/>
            <a:ext cx="1175849" cy="1194507"/>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0" y="5228995"/>
            <a:ext cx="9144000" cy="1200329"/>
          </a:xfrm>
          <a:prstGeom prst="rect">
            <a:avLst/>
          </a:prstGeom>
          <a:noFill/>
        </p:spPr>
        <p:txBody>
          <a:bodyPr wrap="square" rtlCol="0">
            <a:spAutoFit/>
          </a:bodyPr>
          <a:lstStyle/>
          <a:p>
            <a:pPr algn="ctr"/>
            <a:r>
              <a:rPr lang="en-US" sz="3600" b="1" dirty="0" smtClean="0">
                <a:solidFill>
                  <a:srgbClr val="FF0000"/>
                </a:solidFill>
              </a:rPr>
              <a:t>More interference in smaller technology nodes leads to lower yield and higher cost</a:t>
            </a:r>
          </a:p>
        </p:txBody>
      </p:sp>
      <p:pic>
        <p:nvPicPr>
          <p:cNvPr id="198" name="Picture 197" descr="21175849_s.png"/>
          <p:cNvPicPr>
            <a:picLocks noChangeAspect="1"/>
          </p:cNvPicPr>
          <p:nvPr/>
        </p:nvPicPr>
        <p:blipFill>
          <a:blip r:embed="rId5">
            <a:extLst>
              <a:ext uri="{BEBA8EAE-BF5A-486C-A8C5-ECC9F3942E4B}">
                <a14:imgProps xmlns:a14="http://schemas.microsoft.com/office/drawing/2010/main">
                  <a14:imgLayer r:embed="rId6">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4100483" y="1967317"/>
            <a:ext cx="1277484" cy="1277484"/>
          </a:xfrm>
          <a:prstGeom prst="rect">
            <a:avLst/>
          </a:prstGeom>
        </p:spPr>
      </p:pic>
      <p:pic>
        <p:nvPicPr>
          <p:cNvPr id="295" name="Picture 294" descr="21175849_s.png"/>
          <p:cNvPicPr>
            <a:picLocks noChangeAspect="1"/>
          </p:cNvPicPr>
          <p:nvPr/>
        </p:nvPicPr>
        <p:blipFill>
          <a:blip r:embed="rId5">
            <a:extLst>
              <a:ext uri="{BEBA8EAE-BF5A-486C-A8C5-ECC9F3942E4B}">
                <a14:imgProps xmlns:a14="http://schemas.microsoft.com/office/drawing/2010/main">
                  <a14:imgLayer r:embed="rId6">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4092988" y="2668300"/>
            <a:ext cx="1277484" cy="1277484"/>
          </a:xfrm>
          <a:prstGeom prst="rect">
            <a:avLst/>
          </a:prstGeom>
        </p:spPr>
      </p:pic>
      <p:pic>
        <p:nvPicPr>
          <p:cNvPr id="306" name="Picture 305" descr="21175849_s.png"/>
          <p:cNvPicPr>
            <a:picLocks noChangeAspect="1"/>
          </p:cNvPicPr>
          <p:nvPr/>
        </p:nvPicPr>
        <p:blipFill>
          <a:blip r:embed="rId5">
            <a:extLst>
              <a:ext uri="{BEBA8EAE-BF5A-486C-A8C5-ECC9F3942E4B}">
                <a14:imgProps xmlns:a14="http://schemas.microsoft.com/office/drawing/2010/main">
                  <a14:imgLayer r:embed="rId6">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2995179" y="1965844"/>
            <a:ext cx="1277484" cy="1277484"/>
          </a:xfrm>
          <a:prstGeom prst="rect">
            <a:avLst/>
          </a:prstGeom>
        </p:spPr>
      </p:pic>
      <p:pic>
        <p:nvPicPr>
          <p:cNvPr id="307" name="Picture 306" descr="21175849_s.png"/>
          <p:cNvPicPr>
            <a:picLocks noChangeAspect="1"/>
          </p:cNvPicPr>
          <p:nvPr/>
        </p:nvPicPr>
        <p:blipFill>
          <a:blip r:embed="rId5">
            <a:extLst>
              <a:ext uri="{BEBA8EAE-BF5A-486C-A8C5-ECC9F3942E4B}">
                <a14:imgProps xmlns:a14="http://schemas.microsoft.com/office/drawing/2010/main">
                  <a14:imgLayer r:embed="rId6">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2980489" y="2719876"/>
            <a:ext cx="1277484" cy="1277484"/>
          </a:xfrm>
          <a:prstGeom prst="rect">
            <a:avLst/>
          </a:prstGeom>
        </p:spPr>
      </p:pic>
    </p:spTree>
    <p:extLst>
      <p:ext uri="{BB962C8B-B14F-4D97-AF65-F5344CB8AC3E}">
        <p14:creationId xmlns:p14="http://schemas.microsoft.com/office/powerpoint/2010/main" val="2069427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animBg="1"/>
      <p:bldP spid="303" grpId="0"/>
      <p:bldP spid="304" grpId="0"/>
      <p:bldP spid="305" grpId="0" animBg="1"/>
      <p:bldP spid="309" grpId="0" animBg="1"/>
      <p:bldP spid="162" grpId="0" animBg="1"/>
      <p:bldP spid="19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0" y="1600200"/>
            <a:ext cx="8913120" cy="4525963"/>
          </a:xfrm>
        </p:spPr>
        <p:txBody>
          <a:bodyPr/>
          <a:lstStyle/>
          <a:p>
            <a:r>
              <a:rPr lang="en-US" b="1" dirty="0" smtClean="0">
                <a:solidFill>
                  <a:schemeClr val="bg1">
                    <a:lumMod val="50000"/>
                  </a:schemeClr>
                </a:solidFill>
              </a:rPr>
              <a:t>DRAM Scaling Problem</a:t>
            </a:r>
          </a:p>
          <a:p>
            <a:r>
              <a:rPr lang="en-US" b="1" dirty="0" smtClean="0"/>
              <a:t>Online Profiling as a Solution </a:t>
            </a:r>
          </a:p>
          <a:p>
            <a:r>
              <a:rPr lang="en-US" b="1" dirty="0" smtClean="0">
                <a:solidFill>
                  <a:srgbClr val="7F7F7F"/>
                </a:solidFill>
              </a:rPr>
              <a:t>Efficacy of System-Level Detection and Mitigation</a:t>
            </a:r>
          </a:p>
          <a:p>
            <a:pPr lvl="1"/>
            <a:r>
              <a:rPr lang="en-US" b="1" dirty="0" smtClean="0">
                <a:solidFill>
                  <a:srgbClr val="7F7F7F"/>
                </a:solidFill>
              </a:rPr>
              <a:t>Simple Techniques</a:t>
            </a:r>
          </a:p>
          <a:p>
            <a:pPr lvl="1"/>
            <a:r>
              <a:rPr lang="en-US" b="1" dirty="0" smtClean="0">
                <a:solidFill>
                  <a:srgbClr val="7F7F7F"/>
                </a:solidFill>
              </a:rPr>
              <a:t>Recently Proposed Techniques</a:t>
            </a:r>
          </a:p>
          <a:p>
            <a:r>
              <a:rPr lang="en-US" b="1" dirty="0" smtClean="0">
                <a:solidFill>
                  <a:srgbClr val="7F7F7F"/>
                </a:solidFill>
              </a:rPr>
              <a:t>Towards an Online Profiling System</a:t>
            </a:r>
          </a:p>
          <a:p>
            <a:r>
              <a:rPr lang="en-US" b="1" dirty="0" smtClean="0">
                <a:solidFill>
                  <a:srgbClr val="7F7F7F"/>
                </a:solidFill>
              </a:rPr>
              <a:t>Conclusion</a:t>
            </a:r>
          </a:p>
        </p:txBody>
      </p:sp>
      <p:sp>
        <p:nvSpPr>
          <p:cNvPr id="4" name="Slide Number Placeholder 3"/>
          <p:cNvSpPr>
            <a:spLocks noGrp="1"/>
          </p:cNvSpPr>
          <p:nvPr>
            <p:ph type="sldNum" sz="quarter" idx="12"/>
          </p:nvPr>
        </p:nvSpPr>
        <p:spPr/>
        <p:txBody>
          <a:bodyPr/>
          <a:lstStyle/>
          <a:p>
            <a:fld id="{002C8897-7E0F-D74E-BB6D-222FC9BDF5EC}" type="slidenum">
              <a:rPr lang="en-US" smtClean="0"/>
              <a:t>14</a:t>
            </a:fld>
            <a:endParaRPr lang="en-US"/>
          </a:p>
        </p:txBody>
      </p:sp>
    </p:spTree>
    <p:extLst>
      <p:ext uri="{BB962C8B-B14F-4D97-AF65-F5344CB8AC3E}">
        <p14:creationId xmlns:p14="http://schemas.microsoft.com/office/powerpoint/2010/main" val="39185939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262"/>
            <a:ext cx="8229600" cy="1143000"/>
          </a:xfrm>
        </p:spPr>
        <p:txBody>
          <a:bodyPr/>
          <a:lstStyle/>
          <a:p>
            <a:r>
              <a:rPr lang="en-US" b="1" dirty="0" smtClean="0"/>
              <a:t>System-Level Online </a:t>
            </a:r>
            <a:r>
              <a:rPr lang="en-US" b="1" dirty="0"/>
              <a:t>Profiling</a:t>
            </a:r>
          </a:p>
        </p:txBody>
      </p:sp>
      <p:sp>
        <p:nvSpPr>
          <p:cNvPr id="9" name="Rectangle 8"/>
          <p:cNvSpPr/>
          <p:nvPr/>
        </p:nvSpPr>
        <p:spPr>
          <a:xfrm>
            <a:off x="2751216" y="2192941"/>
            <a:ext cx="202581" cy="2745068"/>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09663" y="2301977"/>
            <a:ext cx="932792" cy="523220"/>
          </a:xfrm>
          <a:prstGeom prst="rect">
            <a:avLst/>
          </a:prstGeom>
          <a:noFill/>
        </p:spPr>
        <p:txBody>
          <a:bodyPr wrap="none" rtlCol="0">
            <a:spAutoFit/>
          </a:bodyPr>
          <a:lstStyle/>
          <a:p>
            <a:r>
              <a:rPr lang="en-US" sz="2800" b="1" dirty="0" smtClean="0">
                <a:solidFill>
                  <a:srgbClr val="000000"/>
                </a:solidFill>
              </a:rPr>
              <a:t>PASS</a:t>
            </a:r>
            <a:endParaRPr lang="en-US" sz="2800" b="1" dirty="0">
              <a:solidFill>
                <a:srgbClr val="000000"/>
              </a:solidFill>
            </a:endParaRPr>
          </a:p>
        </p:txBody>
      </p:sp>
      <p:sp>
        <p:nvSpPr>
          <p:cNvPr id="14" name="TextBox 13"/>
          <p:cNvSpPr txBox="1"/>
          <p:nvPr/>
        </p:nvSpPr>
        <p:spPr>
          <a:xfrm>
            <a:off x="3050007" y="4153711"/>
            <a:ext cx="814621" cy="523220"/>
          </a:xfrm>
          <a:prstGeom prst="rect">
            <a:avLst/>
          </a:prstGeom>
          <a:noFill/>
        </p:spPr>
        <p:txBody>
          <a:bodyPr wrap="none" rtlCol="0">
            <a:spAutoFit/>
          </a:bodyPr>
          <a:lstStyle/>
          <a:p>
            <a:r>
              <a:rPr lang="en-US" sz="2800" b="1" dirty="0" smtClean="0">
                <a:solidFill>
                  <a:srgbClr val="000000"/>
                </a:solidFill>
              </a:rPr>
              <a:t>FAIL</a:t>
            </a:r>
            <a:endParaRPr lang="en-US" sz="2800" b="1" dirty="0">
              <a:solidFill>
                <a:srgbClr val="000000"/>
              </a:solidFill>
            </a:endParaRPr>
          </a:p>
        </p:txBody>
      </p:sp>
      <p:grpSp>
        <p:nvGrpSpPr>
          <p:cNvPr id="23" name="Group 22"/>
          <p:cNvGrpSpPr/>
          <p:nvPr/>
        </p:nvGrpSpPr>
        <p:grpSpPr>
          <a:xfrm>
            <a:off x="186655" y="2560393"/>
            <a:ext cx="2434972" cy="1813117"/>
            <a:chOff x="3454955" y="2670363"/>
            <a:chExt cx="2434972" cy="1813117"/>
          </a:xfrm>
          <a:solidFill>
            <a:schemeClr val="tx2">
              <a:lumMod val="50000"/>
            </a:schemeClr>
          </a:solidFill>
        </p:grpSpPr>
        <p:grpSp>
          <p:nvGrpSpPr>
            <p:cNvPr id="24" name="Group 23"/>
            <p:cNvGrpSpPr>
              <a:grpSpLocks noChangeAspect="1"/>
            </p:cNvGrpSpPr>
            <p:nvPr/>
          </p:nvGrpSpPr>
          <p:grpSpPr>
            <a:xfrm>
              <a:off x="3454955" y="2670363"/>
              <a:ext cx="1233724" cy="929423"/>
              <a:chOff x="428328" y="2110982"/>
              <a:chExt cx="3273181" cy="2582606"/>
            </a:xfrm>
            <a:grpFill/>
          </p:grpSpPr>
          <p:cxnSp>
            <p:nvCxnSpPr>
              <p:cNvPr id="127" name="Straight Connector 126"/>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36" name="Group 135"/>
              <p:cNvGrpSpPr/>
              <p:nvPr/>
            </p:nvGrpSpPr>
            <p:grpSpPr>
              <a:xfrm>
                <a:off x="534160" y="2226069"/>
                <a:ext cx="3067764" cy="525790"/>
                <a:chOff x="534160" y="2226069"/>
                <a:chExt cx="3067764" cy="525790"/>
              </a:xfrm>
              <a:grpFill/>
            </p:grpSpPr>
            <p:sp>
              <p:nvSpPr>
                <p:cNvPr id="155" name="Oval 154"/>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541777" y="2821081"/>
                <a:ext cx="3058627" cy="525790"/>
                <a:chOff x="534160" y="2226069"/>
                <a:chExt cx="3058627" cy="525790"/>
              </a:xfrm>
              <a:grpFill/>
            </p:grpSpPr>
            <p:sp>
              <p:nvSpPr>
                <p:cNvPr id="150" name="Oval 149"/>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 name="Group 137"/>
              <p:cNvGrpSpPr/>
              <p:nvPr/>
            </p:nvGrpSpPr>
            <p:grpSpPr>
              <a:xfrm>
                <a:off x="538848" y="3430281"/>
                <a:ext cx="3067764" cy="525790"/>
                <a:chOff x="543297" y="2226069"/>
                <a:chExt cx="3067764" cy="525790"/>
              </a:xfrm>
              <a:grpFill/>
            </p:grpSpPr>
            <p:sp>
              <p:nvSpPr>
                <p:cNvPr id="145" name="Oval 144"/>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535919" y="4030345"/>
                <a:ext cx="3067764" cy="525790"/>
                <a:chOff x="543297" y="2226069"/>
                <a:chExt cx="3067764" cy="525790"/>
              </a:xfrm>
              <a:grpFill/>
            </p:grpSpPr>
            <p:sp>
              <p:nvSpPr>
                <p:cNvPr id="140" name="Oval 139"/>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5" name="Group 24"/>
            <p:cNvGrpSpPr>
              <a:grpSpLocks noChangeAspect="1"/>
            </p:cNvGrpSpPr>
            <p:nvPr/>
          </p:nvGrpSpPr>
          <p:grpSpPr>
            <a:xfrm>
              <a:off x="3457947" y="3551049"/>
              <a:ext cx="1233724" cy="929423"/>
              <a:chOff x="428328" y="2110982"/>
              <a:chExt cx="3273181" cy="2582606"/>
            </a:xfrm>
            <a:grpFill/>
          </p:grpSpPr>
          <p:cxnSp>
            <p:nvCxnSpPr>
              <p:cNvPr id="94" name="Straight Connector 93"/>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03" name="Group 102"/>
              <p:cNvGrpSpPr/>
              <p:nvPr/>
            </p:nvGrpSpPr>
            <p:grpSpPr>
              <a:xfrm>
                <a:off x="534160" y="2226069"/>
                <a:ext cx="3067764" cy="525790"/>
                <a:chOff x="534160" y="2226069"/>
                <a:chExt cx="3067764" cy="525790"/>
              </a:xfrm>
              <a:grpFill/>
            </p:grpSpPr>
            <p:sp>
              <p:nvSpPr>
                <p:cNvPr id="122" name="Oval 121"/>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541777" y="2821081"/>
                <a:ext cx="3058627" cy="525790"/>
                <a:chOff x="534160" y="2226069"/>
                <a:chExt cx="3058627" cy="525790"/>
              </a:xfrm>
              <a:grpFill/>
            </p:grpSpPr>
            <p:sp>
              <p:nvSpPr>
                <p:cNvPr id="117" name="Oval 116"/>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538848" y="3430281"/>
                <a:ext cx="3067764" cy="525790"/>
                <a:chOff x="543297" y="2226069"/>
                <a:chExt cx="3067764" cy="525790"/>
              </a:xfrm>
              <a:grpFill/>
            </p:grpSpPr>
            <p:sp>
              <p:nvSpPr>
                <p:cNvPr id="112" name="Oval 111"/>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535919" y="4030345"/>
                <a:ext cx="3067764" cy="525790"/>
                <a:chOff x="543297" y="2226069"/>
                <a:chExt cx="3067764" cy="525790"/>
              </a:xfrm>
              <a:grpFill/>
            </p:grpSpPr>
            <p:sp>
              <p:nvSpPr>
                <p:cNvPr id="107" name="Oval 106"/>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6" name="Group 25"/>
            <p:cNvGrpSpPr>
              <a:grpSpLocks noChangeAspect="1"/>
            </p:cNvGrpSpPr>
            <p:nvPr/>
          </p:nvGrpSpPr>
          <p:grpSpPr>
            <a:xfrm>
              <a:off x="4653211" y="2673371"/>
              <a:ext cx="1233724" cy="929423"/>
              <a:chOff x="428328" y="2110982"/>
              <a:chExt cx="3273181" cy="2582606"/>
            </a:xfrm>
            <a:grpFill/>
          </p:grpSpPr>
          <p:cxnSp>
            <p:nvCxnSpPr>
              <p:cNvPr id="61" name="Straight Connector 60"/>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534160" y="2226069"/>
                <a:ext cx="3067764" cy="525790"/>
                <a:chOff x="534160" y="2226069"/>
                <a:chExt cx="3067764" cy="525790"/>
              </a:xfrm>
              <a:grpFill/>
            </p:grpSpPr>
            <p:sp>
              <p:nvSpPr>
                <p:cNvPr id="89" name="Oval 88"/>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541777" y="2821081"/>
                <a:ext cx="3058627" cy="525790"/>
                <a:chOff x="534160" y="2226069"/>
                <a:chExt cx="3058627" cy="525790"/>
              </a:xfrm>
              <a:grpFill/>
            </p:grpSpPr>
            <p:sp>
              <p:nvSpPr>
                <p:cNvPr id="84" name="Oval 83"/>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538848" y="3430281"/>
                <a:ext cx="3067764" cy="525790"/>
                <a:chOff x="543297" y="2226069"/>
                <a:chExt cx="3067764" cy="525790"/>
              </a:xfrm>
              <a:grpFill/>
            </p:grpSpPr>
            <p:sp>
              <p:nvSpPr>
                <p:cNvPr id="79" name="Oval 78"/>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535919" y="4030345"/>
                <a:ext cx="3067764" cy="525790"/>
                <a:chOff x="543297" y="2226069"/>
                <a:chExt cx="3067764" cy="525790"/>
              </a:xfrm>
              <a:grpFill/>
            </p:grpSpPr>
            <p:sp>
              <p:nvSpPr>
                <p:cNvPr id="74" name="Oval 73"/>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7" name="Group 26"/>
            <p:cNvGrpSpPr>
              <a:grpSpLocks noChangeAspect="1"/>
            </p:cNvGrpSpPr>
            <p:nvPr/>
          </p:nvGrpSpPr>
          <p:grpSpPr>
            <a:xfrm>
              <a:off x="4656203" y="3554057"/>
              <a:ext cx="1233724" cy="929423"/>
              <a:chOff x="428328" y="2110982"/>
              <a:chExt cx="3273181" cy="2582606"/>
            </a:xfrm>
            <a:grpFill/>
          </p:grpSpPr>
          <p:cxnSp>
            <p:nvCxnSpPr>
              <p:cNvPr id="28" name="Straight Connector 27"/>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534160" y="2226069"/>
                <a:ext cx="3067764" cy="525790"/>
                <a:chOff x="534160" y="2226069"/>
                <a:chExt cx="3067764" cy="525790"/>
              </a:xfrm>
              <a:grpFill/>
            </p:grpSpPr>
            <p:sp>
              <p:nvSpPr>
                <p:cNvPr id="56" name="Oval 55"/>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541777" y="2821081"/>
                <a:ext cx="3058627" cy="525790"/>
                <a:chOff x="534160" y="2226069"/>
                <a:chExt cx="3058627" cy="525790"/>
              </a:xfrm>
              <a:grpFill/>
            </p:grpSpPr>
            <p:sp>
              <p:nvSpPr>
                <p:cNvPr id="51" name="Oval 50"/>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538848" y="3430281"/>
                <a:ext cx="3067764" cy="525790"/>
                <a:chOff x="543297" y="2226069"/>
                <a:chExt cx="3067764" cy="525790"/>
              </a:xfrm>
              <a:grpFill/>
            </p:grpSpPr>
            <p:sp>
              <p:nvSpPr>
                <p:cNvPr id="46" name="Oval 45"/>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535919" y="4030345"/>
                <a:ext cx="3067764" cy="525790"/>
                <a:chOff x="543297" y="2226069"/>
                <a:chExt cx="3067764" cy="525790"/>
              </a:xfrm>
              <a:grpFill/>
            </p:grpSpPr>
            <p:sp>
              <p:nvSpPr>
                <p:cNvPr id="41" name="Oval 40"/>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63" name="TextBox 162"/>
          <p:cNvSpPr txBox="1"/>
          <p:nvPr/>
        </p:nvSpPr>
        <p:spPr>
          <a:xfrm>
            <a:off x="126318" y="1122510"/>
            <a:ext cx="3545537"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Not fully tested during</a:t>
            </a:r>
          </a:p>
          <a:p>
            <a:pPr algn="ctr"/>
            <a:r>
              <a:rPr lang="en-US" sz="2800" b="1" dirty="0">
                <a:solidFill>
                  <a:srgbClr val="000000"/>
                </a:solidFill>
              </a:rPr>
              <a:t>m</a:t>
            </a:r>
            <a:r>
              <a:rPr lang="en-US" sz="2800" b="1" dirty="0" smtClean="0">
                <a:solidFill>
                  <a:srgbClr val="000000"/>
                </a:solidFill>
              </a:rPr>
              <a:t>anufacture-time </a:t>
            </a:r>
          </a:p>
        </p:txBody>
      </p:sp>
      <p:sp>
        <p:nvSpPr>
          <p:cNvPr id="165" name="TextBox 164"/>
          <p:cNvSpPr txBox="1"/>
          <p:nvPr/>
        </p:nvSpPr>
        <p:spPr>
          <a:xfrm>
            <a:off x="4595373" y="1106843"/>
            <a:ext cx="3353552" cy="954107"/>
          </a:xfrm>
          <a:prstGeom prst="rect">
            <a:avLst/>
          </a:prstGeom>
          <a:noFill/>
          <a:ln w="76200" cmpd="sng">
            <a:solidFill>
              <a:srgbClr val="800000"/>
            </a:solidFill>
          </a:ln>
        </p:spPr>
        <p:txBody>
          <a:bodyPr wrap="none" rtlCol="0">
            <a:spAutoFit/>
          </a:bodyPr>
          <a:lstStyle/>
          <a:p>
            <a:pPr algn="ctr"/>
            <a:r>
              <a:rPr lang="en-US" sz="2800" b="1" dirty="0" smtClean="0"/>
              <a:t>Ship modules </a:t>
            </a:r>
          </a:p>
          <a:p>
            <a:pPr algn="ctr"/>
            <a:r>
              <a:rPr lang="en-US" sz="2800" b="1" dirty="0"/>
              <a:t>w</a:t>
            </a:r>
            <a:r>
              <a:rPr lang="en-US" sz="2800" b="1" dirty="0" smtClean="0"/>
              <a:t>ith possible failures</a:t>
            </a:r>
          </a:p>
        </p:txBody>
      </p:sp>
      <p:pic>
        <p:nvPicPr>
          <p:cNvPr id="166" name="Picture 165"/>
          <p:cNvPicPr>
            <a:picLocks noChangeAspect="1"/>
          </p:cNvPicPr>
          <p:nvPr/>
        </p:nvPicPr>
        <p:blipFill>
          <a:blip r:embed="rId3"/>
          <a:stretch>
            <a:fillRect/>
          </a:stretch>
        </p:blipFill>
        <p:spPr>
          <a:xfrm>
            <a:off x="4033947" y="2393930"/>
            <a:ext cx="1181100" cy="813435"/>
          </a:xfrm>
          <a:prstGeom prst="rect">
            <a:avLst/>
          </a:prstGeom>
        </p:spPr>
      </p:pic>
      <p:pic>
        <p:nvPicPr>
          <p:cNvPr id="167" name="Picture 166"/>
          <p:cNvPicPr>
            <a:picLocks noChangeAspect="1"/>
          </p:cNvPicPr>
          <p:nvPr/>
        </p:nvPicPr>
        <p:blipFill>
          <a:blip r:embed="rId3"/>
          <a:stretch>
            <a:fillRect/>
          </a:stretch>
        </p:blipFill>
        <p:spPr>
          <a:xfrm>
            <a:off x="3999583" y="3627994"/>
            <a:ext cx="1181100" cy="813435"/>
          </a:xfrm>
          <a:prstGeom prst="rect">
            <a:avLst/>
          </a:prstGeom>
        </p:spPr>
      </p:pic>
      <p:pic>
        <p:nvPicPr>
          <p:cNvPr id="6" name="Picture 5"/>
          <p:cNvPicPr>
            <a:picLocks noChangeAspect="1"/>
          </p:cNvPicPr>
          <p:nvPr/>
        </p:nvPicPr>
        <p:blipFill>
          <a:blip r:embed="rId4"/>
          <a:stretch>
            <a:fillRect/>
          </a:stretch>
        </p:blipFill>
        <p:spPr>
          <a:xfrm>
            <a:off x="6577989" y="2298966"/>
            <a:ext cx="2790112" cy="1890735"/>
          </a:xfrm>
          <a:prstGeom prst="rect">
            <a:avLst/>
          </a:prstGeom>
        </p:spPr>
      </p:pic>
      <p:sp>
        <p:nvSpPr>
          <p:cNvPr id="12" name="Right Arrow 11"/>
          <p:cNvSpPr/>
          <p:nvPr/>
        </p:nvSpPr>
        <p:spPr>
          <a:xfrm>
            <a:off x="2990994" y="2750152"/>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2993986" y="3948296"/>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ight Arrow 163"/>
          <p:cNvSpPr/>
          <p:nvPr/>
        </p:nvSpPr>
        <p:spPr>
          <a:xfrm>
            <a:off x="5571209" y="3369400"/>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5507604" y="2541728"/>
            <a:ext cx="1414006" cy="683865"/>
          </a:xfrm>
          <a:prstGeom prst="rect">
            <a:avLst/>
          </a:prstGeom>
        </p:spPr>
      </p:pic>
      <p:sp>
        <p:nvSpPr>
          <p:cNvPr id="174" name="TextBox 173"/>
          <p:cNvSpPr txBox="1"/>
          <p:nvPr/>
        </p:nvSpPr>
        <p:spPr>
          <a:xfrm>
            <a:off x="0" y="5514144"/>
            <a:ext cx="9143999" cy="646331"/>
          </a:xfrm>
          <a:prstGeom prst="rect">
            <a:avLst/>
          </a:prstGeom>
          <a:noFill/>
        </p:spPr>
        <p:txBody>
          <a:bodyPr wrap="square" rtlCol="0">
            <a:spAutoFit/>
          </a:bodyPr>
          <a:lstStyle/>
          <a:p>
            <a:pPr algn="ctr"/>
            <a:r>
              <a:rPr lang="en-US" sz="3600" b="1" dirty="0" smtClean="0">
                <a:solidFill>
                  <a:srgbClr val="FF0000"/>
                </a:solidFill>
              </a:rPr>
              <a:t>Increases yield, reduces cost, enables scaling</a:t>
            </a:r>
            <a:endParaRPr lang="en-US" sz="3600" b="1" dirty="0">
              <a:solidFill>
                <a:srgbClr val="FF0000"/>
              </a:solidFill>
            </a:endParaRPr>
          </a:p>
        </p:txBody>
      </p:sp>
      <p:sp>
        <p:nvSpPr>
          <p:cNvPr id="177" name="Oval 176"/>
          <p:cNvSpPr>
            <a:spLocks noChangeAspect="1"/>
          </p:cNvSpPr>
          <p:nvPr/>
        </p:nvSpPr>
        <p:spPr>
          <a:xfrm>
            <a:off x="3361594" y="1552011"/>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
        <p:nvSpPr>
          <p:cNvPr id="178" name="Oval 177"/>
          <p:cNvSpPr>
            <a:spLocks noChangeAspect="1"/>
          </p:cNvSpPr>
          <p:nvPr/>
        </p:nvSpPr>
        <p:spPr>
          <a:xfrm>
            <a:off x="7622607" y="1032149"/>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sp>
        <p:nvSpPr>
          <p:cNvPr id="179" name="TextBox 178"/>
          <p:cNvSpPr txBox="1"/>
          <p:nvPr/>
        </p:nvSpPr>
        <p:spPr>
          <a:xfrm>
            <a:off x="5526890" y="4296585"/>
            <a:ext cx="3140002" cy="954107"/>
          </a:xfrm>
          <a:prstGeom prst="rect">
            <a:avLst/>
          </a:prstGeom>
          <a:noFill/>
          <a:ln w="76200" cmpd="sng">
            <a:solidFill>
              <a:srgbClr val="800000"/>
            </a:solidFill>
          </a:ln>
        </p:spPr>
        <p:txBody>
          <a:bodyPr wrap="none" rtlCol="0">
            <a:spAutoFit/>
          </a:bodyPr>
          <a:lstStyle/>
          <a:p>
            <a:pPr algn="ctr"/>
            <a:r>
              <a:rPr lang="en-US" sz="2800" b="1" dirty="0" smtClean="0"/>
              <a:t>Detect and mitigate </a:t>
            </a:r>
          </a:p>
          <a:p>
            <a:pPr algn="ctr"/>
            <a:r>
              <a:rPr lang="en-US" sz="2800" b="1" dirty="0"/>
              <a:t>f</a:t>
            </a:r>
            <a:r>
              <a:rPr lang="en-US" sz="2800" b="1" dirty="0" smtClean="0"/>
              <a:t>ailures online</a:t>
            </a:r>
          </a:p>
        </p:txBody>
      </p:sp>
      <p:sp>
        <p:nvSpPr>
          <p:cNvPr id="180" name="Oval 179"/>
          <p:cNvSpPr>
            <a:spLocks noChangeAspect="1"/>
          </p:cNvSpPr>
          <p:nvPr/>
        </p:nvSpPr>
        <p:spPr>
          <a:xfrm>
            <a:off x="8260583" y="4763437"/>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3</a:t>
            </a:r>
            <a:endParaRPr lang="en-US" sz="4400" b="1" dirty="0"/>
          </a:p>
        </p:txBody>
      </p:sp>
      <p:sp>
        <p:nvSpPr>
          <p:cNvPr id="3" name="Slide Number Placeholder 2"/>
          <p:cNvSpPr>
            <a:spLocks noGrp="1"/>
          </p:cNvSpPr>
          <p:nvPr>
            <p:ph type="sldNum" sz="quarter" idx="12"/>
          </p:nvPr>
        </p:nvSpPr>
        <p:spPr/>
        <p:txBody>
          <a:bodyPr/>
          <a:lstStyle/>
          <a:p>
            <a:fld id="{002C8897-7E0F-D74E-BB6D-222FC9BDF5EC}" type="slidenum">
              <a:rPr lang="en-US" smtClean="0"/>
              <a:t>15</a:t>
            </a:fld>
            <a:endParaRPr lang="en-US"/>
          </a:p>
        </p:txBody>
      </p:sp>
      <p:pic>
        <p:nvPicPr>
          <p:cNvPr id="168" name="Picture 167" descr="21175849_s.png"/>
          <p:cNvPicPr>
            <a:picLocks noChangeAspect="1"/>
          </p:cNvPicPr>
          <p:nvPr/>
        </p:nvPicPr>
        <p:blipFill>
          <a:blip r:embed="rId6">
            <a:extLst>
              <a:ext uri="{BEBA8EAE-BF5A-486C-A8C5-ECC9F3942E4B}">
                <a14:imgProps xmlns:a14="http://schemas.microsoft.com/office/drawing/2010/main">
                  <a14:imgLayer r:embed="rId7">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1360207" y="2466757"/>
            <a:ext cx="1277484" cy="1277484"/>
          </a:xfrm>
          <a:prstGeom prst="rect">
            <a:avLst/>
          </a:prstGeom>
        </p:spPr>
      </p:pic>
      <p:pic>
        <p:nvPicPr>
          <p:cNvPr id="170" name="Picture 169" descr="21175849_s.png"/>
          <p:cNvPicPr>
            <a:picLocks noChangeAspect="1"/>
          </p:cNvPicPr>
          <p:nvPr/>
        </p:nvPicPr>
        <p:blipFill>
          <a:blip r:embed="rId6">
            <a:extLst>
              <a:ext uri="{BEBA8EAE-BF5A-486C-A8C5-ECC9F3942E4B}">
                <a14:imgProps xmlns:a14="http://schemas.microsoft.com/office/drawing/2010/main">
                  <a14:imgLayer r:embed="rId7">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1352712" y="3167740"/>
            <a:ext cx="1277484" cy="1277484"/>
          </a:xfrm>
          <a:prstGeom prst="rect">
            <a:avLst/>
          </a:prstGeom>
        </p:spPr>
      </p:pic>
      <p:pic>
        <p:nvPicPr>
          <p:cNvPr id="175" name="Picture 174" descr="21175849_s.png"/>
          <p:cNvPicPr>
            <a:picLocks noChangeAspect="1"/>
          </p:cNvPicPr>
          <p:nvPr/>
        </p:nvPicPr>
        <p:blipFill>
          <a:blip r:embed="rId6">
            <a:extLst>
              <a:ext uri="{BEBA8EAE-BF5A-486C-A8C5-ECC9F3942E4B}">
                <a14:imgProps xmlns:a14="http://schemas.microsoft.com/office/drawing/2010/main">
                  <a14:imgLayer r:embed="rId7">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254903" y="2465284"/>
            <a:ext cx="1277484" cy="1277484"/>
          </a:xfrm>
          <a:prstGeom prst="rect">
            <a:avLst/>
          </a:prstGeom>
        </p:spPr>
      </p:pic>
      <p:pic>
        <p:nvPicPr>
          <p:cNvPr id="176" name="Picture 175" descr="21175849_s.png"/>
          <p:cNvPicPr>
            <a:picLocks noChangeAspect="1"/>
          </p:cNvPicPr>
          <p:nvPr/>
        </p:nvPicPr>
        <p:blipFill>
          <a:blip r:embed="rId6">
            <a:extLst>
              <a:ext uri="{BEBA8EAE-BF5A-486C-A8C5-ECC9F3942E4B}">
                <a14:imgProps xmlns:a14="http://schemas.microsoft.com/office/drawing/2010/main">
                  <a14:imgLayer r:embed="rId7">
                    <a14:imgEffect>
                      <a14:backgroundRemoval t="8000" b="90000" l="8667" r="90000">
                        <a14:foregroundMark x1="55111" y1="19111" x2="55111" y2="19111"/>
                        <a14:foregroundMark x1="55111" y1="19111" x2="55111" y2="19111"/>
                        <a14:foregroundMark x1="40889" y1="36444" x2="40889" y2="36444"/>
                        <a14:foregroundMark x1="40889" y1="36444" x2="40889" y2="36444"/>
                        <a14:foregroundMark x1="30444" y1="23333" x2="30444" y2="23333"/>
                        <a14:foregroundMark x1="39556" y1="19556" x2="39556" y2="19556"/>
                        <a14:foregroundMark x1="66222" y1="21333" x2="66222" y2="21333"/>
                        <a14:foregroundMark x1="72000" y1="31111" x2="72000" y2="31111"/>
                        <a14:foregroundMark x1="18889" y1="28222" x2="18889" y2="28222"/>
                        <a14:foregroundMark x1="20667" y1="46444" x2="20667" y2="46444"/>
                        <a14:foregroundMark x1="19333" y1="59111" x2="19333" y2="59111"/>
                        <a14:foregroundMark x1="25556" y1="69111" x2="25556" y2="69111"/>
                        <a14:foregroundMark x1="34667" y1="77333" x2="34667" y2="77333"/>
                        <a14:foregroundMark x1="46222" y1="81778" x2="46222" y2="81778"/>
                        <a14:foregroundMark x1="58000" y1="81333" x2="58000" y2="81333"/>
                        <a14:foregroundMark x1="70000" y1="75111" x2="70000" y2="75111"/>
                        <a14:foregroundMark x1="78222" y1="64889" x2="78222" y2="64889"/>
                        <a14:foregroundMark x1="79556" y1="53333" x2="79556" y2="53333"/>
                        <a14:foregroundMark x1="79111" y1="40222" x2="79111" y2="40222"/>
                      </a14:backgroundRemoval>
                    </a14:imgEffect>
                  </a14:imgLayer>
                </a14:imgProps>
              </a:ext>
              <a:ext uri="{28A0092B-C50C-407E-A947-70E740481C1C}">
                <a14:useLocalDpi xmlns:a14="http://schemas.microsoft.com/office/drawing/2010/main" val="0"/>
              </a:ext>
            </a:extLst>
          </a:blip>
          <a:stretch>
            <a:fillRect/>
          </a:stretch>
        </p:blipFill>
        <p:spPr>
          <a:xfrm>
            <a:off x="240213" y="3219316"/>
            <a:ext cx="1277484" cy="1277484"/>
          </a:xfrm>
          <a:prstGeom prst="rect">
            <a:avLst/>
          </a:prstGeom>
        </p:spPr>
      </p:pic>
      <p:sp>
        <p:nvSpPr>
          <p:cNvPr id="183" name="Multiply 182"/>
          <p:cNvSpPr/>
          <p:nvPr/>
        </p:nvSpPr>
        <p:spPr>
          <a:xfrm>
            <a:off x="4062306" y="3793604"/>
            <a:ext cx="480110" cy="498845"/>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84" name="Multiply 183"/>
          <p:cNvSpPr/>
          <p:nvPr/>
        </p:nvSpPr>
        <p:spPr>
          <a:xfrm>
            <a:off x="4482050" y="3728748"/>
            <a:ext cx="480110" cy="498845"/>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88" name="Lightning Bolt 187"/>
          <p:cNvSpPr/>
          <p:nvPr/>
        </p:nvSpPr>
        <p:spPr>
          <a:xfrm>
            <a:off x="5973831" y="2713095"/>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Lightning Bolt 188"/>
          <p:cNvSpPr/>
          <p:nvPr/>
        </p:nvSpPr>
        <p:spPr>
          <a:xfrm>
            <a:off x="4371786" y="2598113"/>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400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8"/>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63" grpId="0" animBg="1"/>
      <p:bldP spid="165" grpId="0" animBg="1"/>
      <p:bldP spid="12" grpId="0" animBg="1"/>
      <p:bldP spid="17" grpId="0" animBg="1"/>
      <p:bldP spid="164" grpId="0" animBg="1"/>
      <p:bldP spid="174" grpId="0"/>
      <p:bldP spid="177" grpId="0" animBg="1"/>
      <p:bldP spid="178" grpId="0" animBg="1"/>
      <p:bldP spid="179" grpId="0" animBg="1"/>
      <p:bldP spid="180" grpId="0" animBg="1"/>
      <p:bldP spid="183" grpId="0" animBg="1"/>
      <p:bldP spid="184" grpId="0" animBg="1"/>
      <p:bldP spid="188" grpId="0" animBg="1"/>
      <p:bldP spid="188" grpId="1" animBg="1"/>
      <p:bldP spid="189" grpId="0" animBg="1"/>
      <p:bldP spid="18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2C8897-7E0F-D74E-BB6D-222FC9BDF5EC}" type="slidenum">
              <a:rPr lang="en-US" smtClean="0"/>
              <a:t>16</a:t>
            </a:fld>
            <a:endParaRPr lang="en-US"/>
          </a:p>
        </p:txBody>
      </p:sp>
      <p:sp>
        <p:nvSpPr>
          <p:cNvPr id="5" name="Title 1"/>
          <p:cNvSpPr>
            <a:spLocks noGrp="1"/>
          </p:cNvSpPr>
          <p:nvPr>
            <p:ph type="title"/>
          </p:nvPr>
        </p:nvSpPr>
        <p:spPr>
          <a:xfrm>
            <a:off x="457200" y="-130262"/>
            <a:ext cx="8229600" cy="1143000"/>
          </a:xfrm>
        </p:spPr>
        <p:txBody>
          <a:bodyPr/>
          <a:lstStyle/>
          <a:p>
            <a:r>
              <a:rPr lang="en-US" b="1" dirty="0" smtClean="0"/>
              <a:t>System-Level Online </a:t>
            </a:r>
            <a:r>
              <a:rPr lang="en-US" b="1" dirty="0"/>
              <a:t>Profiling</a:t>
            </a:r>
          </a:p>
        </p:txBody>
      </p:sp>
      <p:sp>
        <p:nvSpPr>
          <p:cNvPr id="9" name="TextBox 8"/>
          <p:cNvSpPr txBox="1"/>
          <p:nvPr/>
        </p:nvSpPr>
        <p:spPr>
          <a:xfrm>
            <a:off x="1" y="1130593"/>
            <a:ext cx="9119556" cy="986937"/>
          </a:xfrm>
          <a:prstGeom prst="rect">
            <a:avLst/>
          </a:prstGeom>
          <a:noFill/>
        </p:spPr>
        <p:txBody>
          <a:bodyPr wrap="square" rtlCol="0">
            <a:spAutoFit/>
          </a:bodyPr>
          <a:lstStyle/>
          <a:p>
            <a:pPr algn="ctr">
              <a:lnSpc>
                <a:spcPct val="90000"/>
              </a:lnSpc>
            </a:pPr>
            <a:r>
              <a:rPr lang="en-US" sz="3200" b="1" dirty="0" smtClean="0">
                <a:solidFill>
                  <a:schemeClr val="tx2"/>
                </a:solidFill>
              </a:rPr>
              <a:t>What is the effectiveness of detection and mitigation techniques for retention failures?</a:t>
            </a:r>
            <a:endParaRPr lang="en-US" sz="3200" b="1" dirty="0">
              <a:solidFill>
                <a:schemeClr val="tx2"/>
              </a:solidFill>
            </a:endParaRPr>
          </a:p>
        </p:txBody>
      </p:sp>
      <p:sp>
        <p:nvSpPr>
          <p:cNvPr id="11" name="TextBox 10"/>
          <p:cNvSpPr txBox="1"/>
          <p:nvPr/>
        </p:nvSpPr>
        <p:spPr>
          <a:xfrm>
            <a:off x="0" y="2303540"/>
            <a:ext cx="9144000" cy="769441"/>
          </a:xfrm>
          <a:prstGeom prst="rect">
            <a:avLst/>
          </a:prstGeom>
          <a:noFill/>
          <a:ln w="76200" cmpd="sng">
            <a:noFill/>
          </a:ln>
        </p:spPr>
        <p:txBody>
          <a:bodyPr wrap="square" rtlCol="0">
            <a:spAutoFit/>
          </a:bodyPr>
          <a:lstStyle/>
          <a:p>
            <a:pPr algn="ctr"/>
            <a:r>
              <a:rPr lang="en-US" sz="4400" b="1" dirty="0" smtClean="0"/>
              <a:t>Our goal is to </a:t>
            </a:r>
            <a:r>
              <a:rPr lang="en-US" sz="4400" b="1" dirty="0" smtClean="0">
                <a:solidFill>
                  <a:srgbClr val="FF0000"/>
                </a:solidFill>
              </a:rPr>
              <a:t>analyze</a:t>
            </a:r>
            <a:r>
              <a:rPr lang="en-US" sz="4400" b="1" dirty="0" smtClean="0"/>
              <a:t> the </a:t>
            </a:r>
            <a:r>
              <a:rPr lang="en-US" sz="4400" b="1" dirty="0" smtClean="0">
                <a:solidFill>
                  <a:srgbClr val="FF0000"/>
                </a:solidFill>
              </a:rPr>
              <a:t>efficacy</a:t>
            </a:r>
            <a:r>
              <a:rPr lang="en-US" sz="4400" b="1" dirty="0" smtClean="0"/>
              <a:t> of</a:t>
            </a:r>
            <a:endParaRPr lang="en-US" sz="4400" b="1" i="1" dirty="0" smtClean="0"/>
          </a:p>
        </p:txBody>
      </p:sp>
      <p:sp>
        <p:nvSpPr>
          <p:cNvPr id="13" name="TextBox 12"/>
          <p:cNvSpPr txBox="1"/>
          <p:nvPr/>
        </p:nvSpPr>
        <p:spPr>
          <a:xfrm>
            <a:off x="0" y="2971721"/>
            <a:ext cx="9144000" cy="1938992"/>
          </a:xfrm>
          <a:prstGeom prst="rect">
            <a:avLst/>
          </a:prstGeom>
          <a:noFill/>
          <a:ln w="57150" cmpd="sng">
            <a:noFill/>
          </a:ln>
        </p:spPr>
        <p:style>
          <a:lnRef idx="2">
            <a:schemeClr val="dk1"/>
          </a:lnRef>
          <a:fillRef idx="1">
            <a:schemeClr val="lt1"/>
          </a:fillRef>
          <a:effectRef idx="0">
            <a:schemeClr val="dk1"/>
          </a:effectRef>
          <a:fontRef idx="minor">
            <a:schemeClr val="dk1"/>
          </a:fontRef>
        </p:style>
        <p:txBody>
          <a:bodyPr wrap="square" rtlCol="0">
            <a:spAutoFit/>
          </a:bodyPr>
          <a:lstStyle/>
          <a:p>
            <a:pPr lvl="1"/>
            <a:r>
              <a:rPr lang="en-US" sz="3200" b="1" i="1" dirty="0" smtClean="0">
                <a:solidFill>
                  <a:srgbClr val="000000"/>
                </a:solidFill>
              </a:rPr>
              <a:t>1. Simple Techniques</a:t>
            </a:r>
          </a:p>
          <a:p>
            <a:pPr marL="1371600" lvl="2" indent="-457200">
              <a:buFont typeface="Arial"/>
              <a:buChar char="•"/>
            </a:pPr>
            <a:r>
              <a:rPr lang="en-US" sz="2800" b="1" dirty="0">
                <a:solidFill>
                  <a:srgbClr val="000000"/>
                </a:solidFill>
              </a:rPr>
              <a:t>Testing, </a:t>
            </a:r>
            <a:r>
              <a:rPr lang="en-US" sz="2800" b="1" dirty="0" err="1">
                <a:solidFill>
                  <a:srgbClr val="000000"/>
                </a:solidFill>
              </a:rPr>
              <a:t>Guardbanding</a:t>
            </a:r>
            <a:r>
              <a:rPr lang="en-US" sz="2800" b="1" dirty="0">
                <a:solidFill>
                  <a:srgbClr val="000000"/>
                </a:solidFill>
              </a:rPr>
              <a:t>, ECC</a:t>
            </a:r>
            <a:endParaRPr lang="en-US" sz="2800" dirty="0">
              <a:solidFill>
                <a:srgbClr val="000000"/>
              </a:solidFill>
            </a:endParaRPr>
          </a:p>
          <a:p>
            <a:pPr marL="457200" lvl="2"/>
            <a:r>
              <a:rPr lang="en-US" sz="3200" b="1" i="1" dirty="0" smtClean="0">
                <a:solidFill>
                  <a:schemeClr val="tx1"/>
                </a:solidFill>
              </a:rPr>
              <a:t>2. Recently </a:t>
            </a:r>
            <a:r>
              <a:rPr lang="en-US" sz="3200" b="1" i="1" dirty="0">
                <a:solidFill>
                  <a:schemeClr val="tx1"/>
                </a:solidFill>
              </a:rPr>
              <a:t>Proposed </a:t>
            </a:r>
            <a:r>
              <a:rPr lang="en-US" sz="3200" b="1" i="1" dirty="0" smtClean="0">
                <a:solidFill>
                  <a:schemeClr val="tx1"/>
                </a:solidFill>
              </a:rPr>
              <a:t>Techniques</a:t>
            </a:r>
          </a:p>
          <a:p>
            <a:pPr lvl="3" indent="-457200">
              <a:buFont typeface="Arial"/>
              <a:buChar char="•"/>
            </a:pPr>
            <a:r>
              <a:rPr lang="en-US" sz="2800" b="1" dirty="0" err="1" smtClean="0">
                <a:solidFill>
                  <a:srgbClr val="000000"/>
                </a:solidFill>
              </a:rPr>
              <a:t>ArchShield</a:t>
            </a:r>
            <a:r>
              <a:rPr lang="en-US" sz="2800" b="1" dirty="0" smtClean="0">
                <a:solidFill>
                  <a:srgbClr val="000000"/>
                </a:solidFill>
              </a:rPr>
              <a:t>, </a:t>
            </a:r>
            <a:r>
              <a:rPr lang="en-US" sz="2800" b="1" dirty="0">
                <a:solidFill>
                  <a:schemeClr val="tx1"/>
                </a:solidFill>
              </a:rPr>
              <a:t>RAIDR</a:t>
            </a:r>
            <a:r>
              <a:rPr lang="en-US" sz="2800" b="1" dirty="0">
                <a:solidFill>
                  <a:srgbClr val="000000"/>
                </a:solidFill>
              </a:rPr>
              <a:t>, </a:t>
            </a:r>
            <a:r>
              <a:rPr lang="en-US" sz="2800" b="1" dirty="0" smtClean="0">
                <a:solidFill>
                  <a:srgbClr val="000000"/>
                </a:solidFill>
              </a:rPr>
              <a:t>SECRET, RAPID, VS-ECC, Hi-ECC</a:t>
            </a:r>
            <a:endParaRPr lang="en-US" sz="2800" b="1" dirty="0">
              <a:solidFill>
                <a:schemeClr val="tx1"/>
              </a:solidFill>
            </a:endParaRPr>
          </a:p>
        </p:txBody>
      </p:sp>
      <p:sp>
        <p:nvSpPr>
          <p:cNvPr id="2" name="Footer Placeholder 1"/>
          <p:cNvSpPr>
            <a:spLocks noGrp="1"/>
          </p:cNvSpPr>
          <p:nvPr>
            <p:ph type="ftr" sz="quarter" idx="11"/>
          </p:nvPr>
        </p:nvSpPr>
        <p:spPr>
          <a:xfrm>
            <a:off x="0" y="6325940"/>
            <a:ext cx="9144000" cy="532060"/>
          </a:xfrm>
        </p:spPr>
        <p:txBody>
          <a:bodyPr/>
          <a:lstStyle/>
          <a:p>
            <a:r>
              <a:rPr lang="en-US" sz="1000" dirty="0" err="1" smtClean="0">
                <a:solidFill>
                  <a:srgbClr val="000000"/>
                </a:solidFill>
              </a:rPr>
              <a:t>ArchShield</a:t>
            </a:r>
            <a:r>
              <a:rPr lang="en-US" sz="1000" dirty="0" smtClean="0">
                <a:solidFill>
                  <a:srgbClr val="000000"/>
                </a:solidFill>
              </a:rPr>
              <a:t> ISCA'13, RAIDR ISCA'12, SECRET ICCD’12, RAPID HPCA'06, </a:t>
            </a:r>
          </a:p>
          <a:p>
            <a:r>
              <a:rPr lang="en-US" sz="1000" dirty="0" smtClean="0">
                <a:solidFill>
                  <a:srgbClr val="000000"/>
                </a:solidFill>
              </a:rPr>
              <a:t>VS-ECC </a:t>
            </a:r>
            <a:r>
              <a:rPr lang="en-US" sz="1000" dirty="0" smtClean="0">
                <a:solidFill>
                  <a:schemeClr val="tx1"/>
                </a:solidFill>
              </a:rPr>
              <a:t>ISCA</a:t>
            </a:r>
            <a:r>
              <a:rPr lang="en-US" sz="1000" dirty="0">
                <a:solidFill>
                  <a:schemeClr val="tx1"/>
                </a:solidFill>
              </a:rPr>
              <a:t>'</a:t>
            </a:r>
            <a:r>
              <a:rPr lang="en-US" sz="1000" dirty="0" smtClean="0">
                <a:solidFill>
                  <a:schemeClr val="tx1"/>
                </a:solidFill>
              </a:rPr>
              <a:t>11, </a:t>
            </a:r>
            <a:r>
              <a:rPr lang="en-US" sz="1000" dirty="0" smtClean="0">
                <a:solidFill>
                  <a:srgbClr val="000000"/>
                </a:solidFill>
              </a:rPr>
              <a:t>Hi-ECC ISCA’10</a:t>
            </a:r>
            <a:endParaRPr lang="en-US" sz="1000" dirty="0">
              <a:solidFill>
                <a:srgbClr val="000000"/>
              </a:solidFill>
            </a:endParaRPr>
          </a:p>
        </p:txBody>
      </p:sp>
      <p:sp>
        <p:nvSpPr>
          <p:cNvPr id="3" name="TextBox 2"/>
          <p:cNvSpPr txBox="1"/>
          <p:nvPr/>
        </p:nvSpPr>
        <p:spPr>
          <a:xfrm>
            <a:off x="-20164" y="5139716"/>
            <a:ext cx="9164163" cy="1077218"/>
          </a:xfrm>
          <a:prstGeom prst="rect">
            <a:avLst/>
          </a:prstGeom>
          <a:noFill/>
        </p:spPr>
        <p:txBody>
          <a:bodyPr wrap="square" rtlCol="0">
            <a:spAutoFit/>
          </a:bodyPr>
          <a:lstStyle/>
          <a:p>
            <a:pPr algn="ctr"/>
            <a:r>
              <a:rPr lang="en-US" sz="3200" b="1" dirty="0" smtClean="0">
                <a:solidFill>
                  <a:srgbClr val="FF0000"/>
                </a:solidFill>
              </a:rPr>
              <a:t>We analyze the effectiveness of these techniques </a:t>
            </a:r>
          </a:p>
          <a:p>
            <a:pPr algn="ctr"/>
            <a:r>
              <a:rPr lang="en-US" sz="3200" b="1" dirty="0" smtClean="0">
                <a:solidFill>
                  <a:srgbClr val="FF0000"/>
                </a:solidFill>
              </a:rPr>
              <a:t>using experimental data from real DRAM</a:t>
            </a:r>
            <a:endParaRPr lang="en-US" sz="3200" b="1" dirty="0">
              <a:solidFill>
                <a:srgbClr val="FF0000"/>
              </a:solidFill>
            </a:endParaRPr>
          </a:p>
        </p:txBody>
      </p:sp>
    </p:spTree>
    <p:extLst>
      <p:ext uri="{BB962C8B-B14F-4D97-AF65-F5344CB8AC3E}">
        <p14:creationId xmlns:p14="http://schemas.microsoft.com/office/powerpoint/2010/main" val="3189257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842"/>
            <a:ext cx="8229600" cy="1143000"/>
          </a:xfrm>
        </p:spPr>
        <p:txBody>
          <a:bodyPr/>
          <a:lstStyle/>
          <a:p>
            <a:r>
              <a:rPr lang="en-US" b="1" dirty="0" smtClean="0"/>
              <a:t>Methodology</a:t>
            </a:r>
            <a:endParaRPr lang="en-US" b="1" dirty="0"/>
          </a:p>
        </p:txBody>
      </p:sp>
      <p:sp>
        <p:nvSpPr>
          <p:cNvPr id="11" name="TextBox 10"/>
          <p:cNvSpPr txBox="1"/>
          <p:nvPr/>
        </p:nvSpPr>
        <p:spPr>
          <a:xfrm>
            <a:off x="0" y="5367663"/>
            <a:ext cx="9144000" cy="646331"/>
          </a:xfrm>
          <a:prstGeom prst="rect">
            <a:avLst/>
          </a:prstGeom>
          <a:noFill/>
        </p:spPr>
        <p:txBody>
          <a:bodyPr wrap="square" rtlCol="0">
            <a:spAutoFit/>
          </a:bodyPr>
          <a:lstStyle/>
          <a:p>
            <a:pPr algn="ctr"/>
            <a:r>
              <a:rPr lang="en-US" sz="3600" b="1" dirty="0" smtClean="0">
                <a:solidFill>
                  <a:srgbClr val="FF0000"/>
                </a:solidFill>
              </a:rPr>
              <a:t>Evaluated 96 chips from three major vendors</a:t>
            </a:r>
            <a:endParaRPr lang="en-US" sz="3600" b="1" dirty="0">
              <a:solidFill>
                <a:srgbClr val="FF0000"/>
              </a:solidFill>
            </a:endParaRPr>
          </a:p>
        </p:txBody>
      </p:sp>
      <p:sp>
        <p:nvSpPr>
          <p:cNvPr id="3" name="Slide Number Placeholder 2"/>
          <p:cNvSpPr>
            <a:spLocks noGrp="1"/>
          </p:cNvSpPr>
          <p:nvPr>
            <p:ph type="sldNum" sz="quarter" idx="12"/>
          </p:nvPr>
        </p:nvSpPr>
        <p:spPr/>
        <p:txBody>
          <a:bodyPr/>
          <a:lstStyle/>
          <a:p>
            <a:fld id="{002C8897-7E0F-D74E-BB6D-222FC9BDF5EC}" type="slidenum">
              <a:rPr lang="en-US" smtClean="0"/>
              <a:t>17</a:t>
            </a:fld>
            <a:endParaRPr lang="en-US"/>
          </a:p>
        </p:txBody>
      </p:sp>
      <p:sp>
        <p:nvSpPr>
          <p:cNvPr id="7" name="TextBox 6"/>
          <p:cNvSpPr txBox="1"/>
          <p:nvPr/>
        </p:nvSpPr>
        <p:spPr>
          <a:xfrm>
            <a:off x="-5382" y="1185541"/>
            <a:ext cx="9149382" cy="646331"/>
          </a:xfrm>
          <a:prstGeom prst="rect">
            <a:avLst/>
          </a:prstGeom>
          <a:noFill/>
        </p:spPr>
        <p:txBody>
          <a:bodyPr wrap="square" rtlCol="0">
            <a:spAutoFit/>
          </a:bodyPr>
          <a:lstStyle/>
          <a:p>
            <a:pPr algn="ctr"/>
            <a:r>
              <a:rPr lang="en-US" sz="3600" b="1" dirty="0" smtClean="0">
                <a:solidFill>
                  <a:srgbClr val="FF0000"/>
                </a:solidFill>
              </a:rPr>
              <a:t>FPGA-based testing infrastructure</a:t>
            </a:r>
            <a:endParaRPr lang="en-US" sz="3600" b="1" dirty="0">
              <a:solidFill>
                <a:srgbClr val="FF0000"/>
              </a:solidFill>
            </a:endParaRPr>
          </a:p>
        </p:txBody>
      </p:sp>
      <p:pic>
        <p:nvPicPr>
          <p:cNvPr id="4" name="Picture 3" descr="7632508_s.jpg"/>
          <p:cNvPicPr>
            <a:picLocks noChangeAspect="1"/>
          </p:cNvPicPr>
          <p:nvPr/>
        </p:nvPicPr>
        <p:blipFill>
          <a:blip r:embed="rId3">
            <a:extLst>
              <a:ext uri="{BEBA8EAE-BF5A-486C-A8C5-ECC9F3942E4B}">
                <a14:imgProps xmlns:a14="http://schemas.microsoft.com/office/drawing/2010/main">
                  <a14:imgLayer r:embed="rId4">
                    <a14:imgEffect>
                      <a14:backgroundRemoval t="19667" b="82000" l="5778" r="92000"/>
                    </a14:imgEffect>
                  </a14:imgLayer>
                </a14:imgProps>
              </a:ext>
              <a:ext uri="{28A0092B-C50C-407E-A947-70E740481C1C}">
                <a14:useLocalDpi xmlns:a14="http://schemas.microsoft.com/office/drawing/2010/main" val="0"/>
              </a:ext>
            </a:extLst>
          </a:blip>
          <a:stretch>
            <a:fillRect/>
          </a:stretch>
        </p:blipFill>
        <p:spPr>
          <a:xfrm>
            <a:off x="242680" y="2383128"/>
            <a:ext cx="2857500" cy="1905000"/>
          </a:xfrm>
          <a:prstGeom prst="rect">
            <a:avLst/>
          </a:prstGeom>
          <a:effectLst>
            <a:outerShdw blurRad="63500" dir="13500000" kx="2700000" rotWithShape="0">
              <a:schemeClr val="bg1">
                <a:lumMod val="85000"/>
                <a:alpha val="15000"/>
              </a:schemeClr>
            </a:outerShdw>
          </a:effectLst>
          <a:scene3d>
            <a:camera prst="orthographicFront">
              <a:rot lat="0" lon="0" rev="10799999"/>
            </a:camera>
            <a:lightRig rig="threePt" dir="t"/>
          </a:scene3d>
        </p:spPr>
      </p:pic>
      <p:pic>
        <p:nvPicPr>
          <p:cNvPr id="9" name="Picture 8" descr="7632508_s.jpg"/>
          <p:cNvPicPr>
            <a:picLocks noChangeAspect="1"/>
          </p:cNvPicPr>
          <p:nvPr/>
        </p:nvPicPr>
        <p:blipFill>
          <a:blip r:embed="rId3">
            <a:extLst>
              <a:ext uri="{BEBA8EAE-BF5A-486C-A8C5-ECC9F3942E4B}">
                <a14:imgProps xmlns:a14="http://schemas.microsoft.com/office/drawing/2010/main">
                  <a14:imgLayer r:embed="rId5">
                    <a14:imgEffect>
                      <a14:backgroundRemoval t="19667" b="82000" l="5778" r="92000"/>
                    </a14:imgEffect>
                  </a14:imgLayer>
                </a14:imgProps>
              </a:ext>
              <a:ext uri="{28A0092B-C50C-407E-A947-70E740481C1C}">
                <a14:useLocalDpi xmlns:a14="http://schemas.microsoft.com/office/drawing/2010/main" val="0"/>
              </a:ext>
            </a:extLst>
          </a:blip>
          <a:stretch>
            <a:fillRect/>
          </a:stretch>
        </p:blipFill>
        <p:spPr>
          <a:xfrm>
            <a:off x="480336" y="2936610"/>
            <a:ext cx="2857500" cy="1905000"/>
          </a:xfrm>
          <a:prstGeom prst="rect">
            <a:avLst/>
          </a:prstGeom>
          <a:effectLst>
            <a:outerShdw blurRad="63500" dir="13500000" kx="2700000" rotWithShape="0">
              <a:schemeClr val="bg1">
                <a:lumMod val="85000"/>
                <a:alpha val="15000"/>
              </a:schemeClr>
            </a:outerShdw>
          </a:effectLst>
          <a:scene3d>
            <a:camera prst="orthographicFront">
              <a:rot lat="0" lon="0" rev="10799999"/>
            </a:camera>
            <a:lightRig rig="threePt" dir="t"/>
          </a:scene3d>
        </p:spPr>
      </p:pic>
      <p:pic>
        <p:nvPicPr>
          <p:cNvPr id="10" name="Picture 9" descr="board-prev.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4688" y="2355104"/>
            <a:ext cx="4140200" cy="2379472"/>
          </a:xfrm>
          <a:prstGeom prst="rect">
            <a:avLst/>
          </a:prstGeom>
        </p:spPr>
      </p:pic>
    </p:spTree>
    <p:extLst>
      <p:ext uri="{BB962C8B-B14F-4D97-AF65-F5344CB8AC3E}">
        <p14:creationId xmlns:p14="http://schemas.microsoft.com/office/powerpoint/2010/main" val="39279814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0" y="1600200"/>
            <a:ext cx="8913120" cy="4525963"/>
          </a:xfrm>
        </p:spPr>
        <p:txBody>
          <a:bodyPr/>
          <a:lstStyle/>
          <a:p>
            <a:r>
              <a:rPr lang="en-US" b="1" dirty="0" smtClean="0">
                <a:solidFill>
                  <a:schemeClr val="bg1">
                    <a:lumMod val="50000"/>
                  </a:schemeClr>
                </a:solidFill>
              </a:rPr>
              <a:t>DRAM Scaling Problem</a:t>
            </a:r>
          </a:p>
          <a:p>
            <a:r>
              <a:rPr lang="en-US" b="1" dirty="0" smtClean="0">
                <a:solidFill>
                  <a:schemeClr val="bg1">
                    <a:lumMod val="50000"/>
                  </a:schemeClr>
                </a:solidFill>
              </a:rPr>
              <a:t>Online Profiling as a Solution </a:t>
            </a:r>
          </a:p>
          <a:p>
            <a:r>
              <a:rPr lang="en-US" b="1" dirty="0" smtClean="0"/>
              <a:t>Efficacy of System-Level Detection and Mitigation</a:t>
            </a:r>
          </a:p>
          <a:p>
            <a:pPr lvl="1"/>
            <a:r>
              <a:rPr lang="en-US" b="1" dirty="0" smtClean="0"/>
              <a:t>Simple Techniques</a:t>
            </a:r>
          </a:p>
          <a:p>
            <a:pPr lvl="1"/>
            <a:r>
              <a:rPr lang="en-US" b="1" dirty="0" smtClean="0">
                <a:solidFill>
                  <a:srgbClr val="7F7F7F"/>
                </a:solidFill>
              </a:rPr>
              <a:t>Recently Proposed Techniques</a:t>
            </a:r>
          </a:p>
          <a:p>
            <a:r>
              <a:rPr lang="en-US" b="1" dirty="0" smtClean="0">
                <a:solidFill>
                  <a:srgbClr val="7F7F7F"/>
                </a:solidFill>
              </a:rPr>
              <a:t>Towards an Online Profiling System</a:t>
            </a:r>
          </a:p>
          <a:p>
            <a:r>
              <a:rPr lang="en-US" b="1" dirty="0" smtClean="0">
                <a:solidFill>
                  <a:srgbClr val="7F7F7F"/>
                </a:solidFill>
              </a:rPr>
              <a:t>Conclusion</a:t>
            </a:r>
          </a:p>
        </p:txBody>
      </p:sp>
      <p:sp>
        <p:nvSpPr>
          <p:cNvPr id="4" name="Slide Number Placeholder 3"/>
          <p:cNvSpPr>
            <a:spLocks noGrp="1"/>
          </p:cNvSpPr>
          <p:nvPr>
            <p:ph type="sldNum" sz="quarter" idx="12"/>
          </p:nvPr>
        </p:nvSpPr>
        <p:spPr/>
        <p:txBody>
          <a:bodyPr/>
          <a:lstStyle/>
          <a:p>
            <a:fld id="{002C8897-7E0F-D74E-BB6D-222FC9BDF5EC}" type="slidenum">
              <a:rPr lang="en-US" smtClean="0"/>
              <a:t>18</a:t>
            </a:fld>
            <a:endParaRPr lang="en-US"/>
          </a:p>
        </p:txBody>
      </p:sp>
    </p:spTree>
    <p:extLst>
      <p:ext uri="{BB962C8B-B14F-4D97-AF65-F5344CB8AC3E}">
        <p14:creationId xmlns:p14="http://schemas.microsoft.com/office/powerpoint/2010/main" val="6470680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8922" y="2056986"/>
            <a:ext cx="4903866" cy="646331"/>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US" sz="3600" b="1" dirty="0" smtClean="0"/>
              <a:t>Testing</a:t>
            </a:r>
            <a:endParaRPr lang="en-US" sz="3600" b="1" dirty="0"/>
          </a:p>
        </p:txBody>
      </p:sp>
      <p:sp>
        <p:nvSpPr>
          <p:cNvPr id="2" name="Title 1"/>
          <p:cNvSpPr>
            <a:spLocks noGrp="1"/>
          </p:cNvSpPr>
          <p:nvPr>
            <p:ph type="title"/>
          </p:nvPr>
        </p:nvSpPr>
        <p:spPr/>
        <p:txBody>
          <a:bodyPr>
            <a:normAutofit/>
          </a:bodyPr>
          <a:lstStyle/>
          <a:p>
            <a:r>
              <a:rPr lang="en-US" b="1" dirty="0" smtClean="0"/>
              <a:t>Efficacy of Simple Techniques</a:t>
            </a:r>
            <a:endParaRPr lang="en-US" dirty="0"/>
          </a:p>
        </p:txBody>
      </p:sp>
      <p:sp>
        <p:nvSpPr>
          <p:cNvPr id="4" name="Slide Number Placeholder 3"/>
          <p:cNvSpPr>
            <a:spLocks noGrp="1"/>
          </p:cNvSpPr>
          <p:nvPr>
            <p:ph type="sldNum" sz="quarter" idx="12"/>
          </p:nvPr>
        </p:nvSpPr>
        <p:spPr/>
        <p:txBody>
          <a:bodyPr/>
          <a:lstStyle/>
          <a:p>
            <a:fld id="{002C8897-7E0F-D74E-BB6D-222FC9BDF5EC}" type="slidenum">
              <a:rPr lang="en-US" smtClean="0"/>
              <a:t>19</a:t>
            </a:fld>
            <a:endParaRPr lang="en-US"/>
          </a:p>
        </p:txBody>
      </p:sp>
      <p:sp>
        <p:nvSpPr>
          <p:cNvPr id="5" name="Oval 4"/>
          <p:cNvSpPr>
            <a:spLocks noChangeAspect="1"/>
          </p:cNvSpPr>
          <p:nvPr/>
        </p:nvSpPr>
        <p:spPr>
          <a:xfrm>
            <a:off x="506235" y="2025170"/>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
        <p:nvSpPr>
          <p:cNvPr id="7" name="TextBox 6"/>
          <p:cNvSpPr txBox="1"/>
          <p:nvPr/>
        </p:nvSpPr>
        <p:spPr>
          <a:xfrm>
            <a:off x="991455" y="2955158"/>
            <a:ext cx="4910007" cy="646331"/>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US" sz="3600" b="1" dirty="0" err="1" smtClean="0"/>
              <a:t>Guardbanding</a:t>
            </a:r>
            <a:endParaRPr lang="en-US" sz="3600" b="1" dirty="0"/>
          </a:p>
        </p:txBody>
      </p:sp>
      <p:sp>
        <p:nvSpPr>
          <p:cNvPr id="8" name="Oval 7"/>
          <p:cNvSpPr>
            <a:spLocks noChangeAspect="1"/>
          </p:cNvSpPr>
          <p:nvPr/>
        </p:nvSpPr>
        <p:spPr>
          <a:xfrm>
            <a:off x="518769" y="292334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sp>
        <p:nvSpPr>
          <p:cNvPr id="10" name="TextBox 9"/>
          <p:cNvSpPr txBox="1"/>
          <p:nvPr/>
        </p:nvSpPr>
        <p:spPr>
          <a:xfrm>
            <a:off x="1002750" y="3853330"/>
            <a:ext cx="4898713" cy="646331"/>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US" sz="3600" b="1" dirty="0" smtClean="0"/>
              <a:t>Error Correcting Code</a:t>
            </a:r>
            <a:endParaRPr lang="en-US" sz="3600" b="1" dirty="0"/>
          </a:p>
        </p:txBody>
      </p:sp>
      <p:sp>
        <p:nvSpPr>
          <p:cNvPr id="11" name="Oval 10"/>
          <p:cNvSpPr>
            <a:spLocks noChangeAspect="1"/>
          </p:cNvSpPr>
          <p:nvPr/>
        </p:nvSpPr>
        <p:spPr>
          <a:xfrm>
            <a:off x="530063" y="382151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3</a:t>
            </a:r>
          </a:p>
        </p:txBody>
      </p:sp>
    </p:spTree>
    <p:extLst>
      <p:ext uri="{BB962C8B-B14F-4D97-AF65-F5344CB8AC3E}">
        <p14:creationId xmlns:p14="http://schemas.microsoft.com/office/powerpoint/2010/main" val="287329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2C8897-7E0F-D74E-BB6D-222FC9BDF5EC}" type="slidenum">
              <a:rPr lang="en-US" sz="2800" smtClean="0"/>
              <a:t>2</a:t>
            </a:fld>
            <a:endParaRPr lang="en-US" sz="2800" dirty="0"/>
          </a:p>
        </p:txBody>
      </p:sp>
      <p:grpSp>
        <p:nvGrpSpPr>
          <p:cNvPr id="6" name="Group 5"/>
          <p:cNvGrpSpPr/>
          <p:nvPr/>
        </p:nvGrpSpPr>
        <p:grpSpPr>
          <a:xfrm>
            <a:off x="377403" y="1108941"/>
            <a:ext cx="3273181" cy="2582606"/>
            <a:chOff x="428328" y="2110982"/>
            <a:chExt cx="3273181" cy="2582606"/>
          </a:xfrm>
        </p:grpSpPr>
        <p:cxnSp>
          <p:nvCxnSpPr>
            <p:cNvPr id="8" name="Straight Connector 7"/>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534160" y="2226069"/>
              <a:ext cx="3067764" cy="525790"/>
              <a:chOff x="534160" y="2226069"/>
              <a:chExt cx="3067764" cy="525790"/>
            </a:xfrm>
          </p:grpSpPr>
          <p:sp>
            <p:nvSpPr>
              <p:cNvPr id="36" name="Oval 35"/>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541777" y="2821081"/>
              <a:ext cx="3058627" cy="525790"/>
              <a:chOff x="534160" y="2226069"/>
              <a:chExt cx="3058627" cy="525790"/>
            </a:xfrm>
          </p:grpSpPr>
          <p:sp>
            <p:nvSpPr>
              <p:cNvPr id="31" name="Oval 30"/>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38848" y="3430281"/>
              <a:ext cx="3067764" cy="525790"/>
              <a:chOff x="543297" y="2226069"/>
              <a:chExt cx="3067764" cy="525790"/>
            </a:xfrm>
          </p:grpSpPr>
          <p:sp>
            <p:nvSpPr>
              <p:cNvPr id="26" name="Oval 25"/>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35919" y="4030345"/>
              <a:ext cx="3067764" cy="525790"/>
              <a:chOff x="543297" y="2226069"/>
              <a:chExt cx="3067764" cy="525790"/>
            </a:xfrm>
          </p:grpSpPr>
          <p:sp>
            <p:nvSpPr>
              <p:cNvPr id="21" name="Oval 20"/>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7" name="TextBox 6"/>
          <p:cNvSpPr txBox="1"/>
          <p:nvPr/>
        </p:nvSpPr>
        <p:spPr>
          <a:xfrm>
            <a:off x="1031811" y="3675207"/>
            <a:ext cx="1916210" cy="523220"/>
          </a:xfrm>
          <a:prstGeom prst="rect">
            <a:avLst/>
          </a:prstGeom>
          <a:noFill/>
        </p:spPr>
        <p:txBody>
          <a:bodyPr wrap="none" rtlCol="0">
            <a:spAutoFit/>
          </a:bodyPr>
          <a:lstStyle/>
          <a:p>
            <a:r>
              <a:rPr lang="en-US" sz="2800" b="1" dirty="0" smtClean="0"/>
              <a:t>DRAM Cells</a:t>
            </a:r>
            <a:endParaRPr lang="en-US" sz="2800" b="1" dirty="0"/>
          </a:p>
        </p:txBody>
      </p:sp>
      <p:grpSp>
        <p:nvGrpSpPr>
          <p:cNvPr id="41" name="Group 40"/>
          <p:cNvGrpSpPr>
            <a:grpSpLocks noChangeAspect="1"/>
          </p:cNvGrpSpPr>
          <p:nvPr/>
        </p:nvGrpSpPr>
        <p:grpSpPr>
          <a:xfrm>
            <a:off x="5634096" y="1202405"/>
            <a:ext cx="3165456" cy="2357052"/>
            <a:chOff x="3454955" y="2670363"/>
            <a:chExt cx="2434972" cy="1813117"/>
          </a:xfrm>
          <a:solidFill>
            <a:srgbClr val="10253F"/>
          </a:solidFill>
        </p:grpSpPr>
        <p:grpSp>
          <p:nvGrpSpPr>
            <p:cNvPr id="42" name="Group 41"/>
            <p:cNvGrpSpPr>
              <a:grpSpLocks noChangeAspect="1"/>
            </p:cNvGrpSpPr>
            <p:nvPr/>
          </p:nvGrpSpPr>
          <p:grpSpPr>
            <a:xfrm>
              <a:off x="3454955" y="2670363"/>
              <a:ext cx="1233724" cy="929423"/>
              <a:chOff x="428328" y="2110982"/>
              <a:chExt cx="3273181" cy="2582606"/>
            </a:xfrm>
            <a:grpFill/>
          </p:grpSpPr>
          <p:cxnSp>
            <p:nvCxnSpPr>
              <p:cNvPr id="145" name="Straight Connector 144"/>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54" name="Group 153"/>
              <p:cNvGrpSpPr/>
              <p:nvPr/>
            </p:nvGrpSpPr>
            <p:grpSpPr>
              <a:xfrm>
                <a:off x="534160" y="2226069"/>
                <a:ext cx="3067764" cy="525790"/>
                <a:chOff x="534160" y="2226069"/>
                <a:chExt cx="3067764" cy="525790"/>
              </a:xfrm>
              <a:grpFill/>
            </p:grpSpPr>
            <p:sp>
              <p:nvSpPr>
                <p:cNvPr id="173" name="Oval 172"/>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541777" y="2821081"/>
                <a:ext cx="3058627" cy="525790"/>
                <a:chOff x="534160" y="2226069"/>
                <a:chExt cx="3058627" cy="525790"/>
              </a:xfrm>
              <a:grpFill/>
            </p:grpSpPr>
            <p:sp>
              <p:nvSpPr>
                <p:cNvPr id="168" name="Oval 167"/>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538848" y="3430281"/>
                <a:ext cx="3067764" cy="525790"/>
                <a:chOff x="543297" y="2226069"/>
                <a:chExt cx="3067764" cy="525790"/>
              </a:xfrm>
              <a:grpFill/>
            </p:grpSpPr>
            <p:sp>
              <p:nvSpPr>
                <p:cNvPr id="163" name="Oval 162"/>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535919" y="4030345"/>
                <a:ext cx="3067764" cy="525790"/>
                <a:chOff x="543297" y="2226069"/>
                <a:chExt cx="3067764" cy="525790"/>
              </a:xfrm>
              <a:grpFill/>
            </p:grpSpPr>
            <p:sp>
              <p:nvSpPr>
                <p:cNvPr id="158" name="Oval 157"/>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3" name="Group 42"/>
            <p:cNvGrpSpPr>
              <a:grpSpLocks noChangeAspect="1"/>
            </p:cNvGrpSpPr>
            <p:nvPr/>
          </p:nvGrpSpPr>
          <p:grpSpPr>
            <a:xfrm>
              <a:off x="3457947" y="3551049"/>
              <a:ext cx="1233724" cy="929423"/>
              <a:chOff x="428328" y="2110982"/>
              <a:chExt cx="3273181" cy="2582606"/>
            </a:xfrm>
            <a:grpFill/>
          </p:grpSpPr>
          <p:cxnSp>
            <p:nvCxnSpPr>
              <p:cNvPr id="112" name="Straight Connector 111"/>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21" name="Group 120"/>
              <p:cNvGrpSpPr/>
              <p:nvPr/>
            </p:nvGrpSpPr>
            <p:grpSpPr>
              <a:xfrm>
                <a:off x="534160" y="2226069"/>
                <a:ext cx="3067764" cy="525790"/>
                <a:chOff x="534160" y="2226069"/>
                <a:chExt cx="3067764" cy="525790"/>
              </a:xfrm>
              <a:grpFill/>
            </p:grpSpPr>
            <p:sp>
              <p:nvSpPr>
                <p:cNvPr id="140" name="Oval 139"/>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541777" y="2821081"/>
                <a:ext cx="3058627" cy="525790"/>
                <a:chOff x="534160" y="2226069"/>
                <a:chExt cx="3058627" cy="525790"/>
              </a:xfrm>
              <a:grpFill/>
            </p:grpSpPr>
            <p:sp>
              <p:nvSpPr>
                <p:cNvPr id="135" name="Oval 134"/>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538848" y="3430281"/>
                <a:ext cx="3067764" cy="525790"/>
                <a:chOff x="543297" y="2226069"/>
                <a:chExt cx="3067764" cy="525790"/>
              </a:xfrm>
              <a:grpFill/>
            </p:grpSpPr>
            <p:sp>
              <p:nvSpPr>
                <p:cNvPr id="130" name="Oval 129"/>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535919" y="4030345"/>
                <a:ext cx="3067764" cy="525790"/>
                <a:chOff x="543297" y="2226069"/>
                <a:chExt cx="3067764" cy="525790"/>
              </a:xfrm>
              <a:grpFill/>
            </p:grpSpPr>
            <p:sp>
              <p:nvSpPr>
                <p:cNvPr id="125" name="Oval 124"/>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4" name="Group 43"/>
            <p:cNvGrpSpPr>
              <a:grpSpLocks noChangeAspect="1"/>
            </p:cNvGrpSpPr>
            <p:nvPr/>
          </p:nvGrpSpPr>
          <p:grpSpPr>
            <a:xfrm>
              <a:off x="4653211" y="2673371"/>
              <a:ext cx="1233724" cy="929423"/>
              <a:chOff x="428328" y="2110982"/>
              <a:chExt cx="3273181" cy="2582606"/>
            </a:xfrm>
            <a:grpFill/>
          </p:grpSpPr>
          <p:cxnSp>
            <p:nvCxnSpPr>
              <p:cNvPr id="79" name="Straight Connector 78"/>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534160" y="2226069"/>
                <a:ext cx="3067764" cy="525790"/>
                <a:chOff x="534160" y="2226069"/>
                <a:chExt cx="3067764" cy="525790"/>
              </a:xfrm>
              <a:grpFill/>
            </p:grpSpPr>
            <p:sp>
              <p:nvSpPr>
                <p:cNvPr id="107" name="Oval 106"/>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41777" y="2821081"/>
                <a:ext cx="3058627" cy="525790"/>
                <a:chOff x="534160" y="2226069"/>
                <a:chExt cx="3058627" cy="525790"/>
              </a:xfrm>
              <a:grpFill/>
            </p:grpSpPr>
            <p:sp>
              <p:nvSpPr>
                <p:cNvPr id="102" name="Oval 101"/>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538848" y="3430281"/>
                <a:ext cx="3067764" cy="525790"/>
                <a:chOff x="543297" y="2226069"/>
                <a:chExt cx="3067764" cy="525790"/>
              </a:xfrm>
              <a:grpFill/>
            </p:grpSpPr>
            <p:sp>
              <p:nvSpPr>
                <p:cNvPr id="97" name="Oval 96"/>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535919" y="4030345"/>
                <a:ext cx="3067764" cy="525790"/>
                <a:chOff x="543297" y="2226069"/>
                <a:chExt cx="3067764" cy="525790"/>
              </a:xfrm>
              <a:grpFill/>
            </p:grpSpPr>
            <p:sp>
              <p:nvSpPr>
                <p:cNvPr id="92" name="Oval 91"/>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5" name="Group 44"/>
            <p:cNvGrpSpPr>
              <a:grpSpLocks noChangeAspect="1"/>
            </p:cNvGrpSpPr>
            <p:nvPr/>
          </p:nvGrpSpPr>
          <p:grpSpPr>
            <a:xfrm>
              <a:off x="4656203" y="3554057"/>
              <a:ext cx="1233724" cy="929423"/>
              <a:chOff x="428328" y="2110982"/>
              <a:chExt cx="3273181" cy="2582606"/>
            </a:xfrm>
            <a:grpFill/>
          </p:grpSpPr>
          <p:cxnSp>
            <p:nvCxnSpPr>
              <p:cNvPr id="46" name="Straight Connector 45"/>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a:off x="534160" y="2226069"/>
                <a:ext cx="3067764" cy="525790"/>
                <a:chOff x="534160" y="2226069"/>
                <a:chExt cx="3067764" cy="525790"/>
              </a:xfrm>
              <a:grpFill/>
            </p:grpSpPr>
            <p:sp>
              <p:nvSpPr>
                <p:cNvPr id="74" name="Oval 73"/>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541777" y="2821081"/>
                <a:ext cx="3058627" cy="525790"/>
                <a:chOff x="534160" y="2226069"/>
                <a:chExt cx="3058627" cy="525790"/>
              </a:xfrm>
              <a:grpFill/>
            </p:grpSpPr>
            <p:sp>
              <p:nvSpPr>
                <p:cNvPr id="69" name="Oval 68"/>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538848" y="3430281"/>
                <a:ext cx="3067764" cy="525790"/>
                <a:chOff x="543297" y="2226069"/>
                <a:chExt cx="3067764" cy="525790"/>
              </a:xfrm>
              <a:grpFill/>
            </p:grpSpPr>
            <p:sp>
              <p:nvSpPr>
                <p:cNvPr id="64" name="Oval 63"/>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535919" y="4030345"/>
                <a:ext cx="3067764" cy="525790"/>
                <a:chOff x="543297" y="2226069"/>
                <a:chExt cx="3067764" cy="525790"/>
              </a:xfrm>
              <a:grpFill/>
            </p:grpSpPr>
            <p:sp>
              <p:nvSpPr>
                <p:cNvPr id="59" name="Oval 58"/>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418" name="Multiply 417"/>
          <p:cNvSpPr/>
          <p:nvPr/>
        </p:nvSpPr>
        <p:spPr>
          <a:xfrm>
            <a:off x="7227236" y="1491499"/>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20" name="Multiply 419"/>
          <p:cNvSpPr/>
          <p:nvPr/>
        </p:nvSpPr>
        <p:spPr>
          <a:xfrm>
            <a:off x="7895146" y="2641556"/>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22" name="Multiply 421"/>
          <p:cNvSpPr/>
          <p:nvPr/>
        </p:nvSpPr>
        <p:spPr>
          <a:xfrm>
            <a:off x="6014373" y="2074056"/>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23" name="Right Arrow 422"/>
          <p:cNvSpPr/>
          <p:nvPr/>
        </p:nvSpPr>
        <p:spPr>
          <a:xfrm>
            <a:off x="4274162" y="2192124"/>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4" name="TextBox 423"/>
          <p:cNvSpPr txBox="1"/>
          <p:nvPr/>
        </p:nvSpPr>
        <p:spPr>
          <a:xfrm>
            <a:off x="3681353" y="1317937"/>
            <a:ext cx="1893417" cy="954107"/>
          </a:xfrm>
          <a:prstGeom prst="rect">
            <a:avLst/>
          </a:prstGeom>
          <a:noFill/>
        </p:spPr>
        <p:txBody>
          <a:bodyPr wrap="none" rtlCol="0">
            <a:spAutoFit/>
          </a:bodyPr>
          <a:lstStyle/>
          <a:p>
            <a:pPr algn="ctr"/>
            <a:r>
              <a:rPr lang="en-US" sz="2800" b="1" dirty="0" smtClean="0"/>
              <a:t>Technology</a:t>
            </a:r>
          </a:p>
          <a:p>
            <a:pPr algn="ctr"/>
            <a:r>
              <a:rPr lang="en-US" sz="2800" b="1" dirty="0" smtClean="0"/>
              <a:t>Scaling</a:t>
            </a:r>
            <a:endParaRPr lang="en-US" sz="2800" b="1" dirty="0"/>
          </a:p>
        </p:txBody>
      </p:sp>
      <p:sp>
        <p:nvSpPr>
          <p:cNvPr id="425" name="TextBox 424"/>
          <p:cNvSpPr txBox="1"/>
          <p:nvPr/>
        </p:nvSpPr>
        <p:spPr>
          <a:xfrm>
            <a:off x="6157169" y="3655415"/>
            <a:ext cx="1916210" cy="523220"/>
          </a:xfrm>
          <a:prstGeom prst="rect">
            <a:avLst/>
          </a:prstGeom>
          <a:noFill/>
        </p:spPr>
        <p:txBody>
          <a:bodyPr wrap="none" rtlCol="0">
            <a:spAutoFit/>
          </a:bodyPr>
          <a:lstStyle/>
          <a:p>
            <a:r>
              <a:rPr lang="en-US" sz="2800" b="1" dirty="0" smtClean="0"/>
              <a:t>DRAM Cells</a:t>
            </a:r>
            <a:endParaRPr lang="en-US" sz="2800" b="1" dirty="0"/>
          </a:p>
        </p:txBody>
      </p:sp>
      <p:sp>
        <p:nvSpPr>
          <p:cNvPr id="427" name="Lightning Bolt 426"/>
          <p:cNvSpPr/>
          <p:nvPr/>
        </p:nvSpPr>
        <p:spPr>
          <a:xfrm>
            <a:off x="7533804" y="1774443"/>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Lightning Bolt 427"/>
          <p:cNvSpPr/>
          <p:nvPr/>
        </p:nvSpPr>
        <p:spPr>
          <a:xfrm>
            <a:off x="8133113" y="2961569"/>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4" name="TextBox 433"/>
          <p:cNvSpPr txBox="1"/>
          <p:nvPr/>
        </p:nvSpPr>
        <p:spPr>
          <a:xfrm>
            <a:off x="582960" y="4435610"/>
            <a:ext cx="8717119" cy="2123658"/>
          </a:xfrm>
          <a:prstGeom prst="rect">
            <a:avLst/>
          </a:prstGeom>
          <a:noFill/>
        </p:spPr>
        <p:txBody>
          <a:bodyPr wrap="square" rtlCol="0">
            <a:spAutoFit/>
          </a:bodyPr>
          <a:lstStyle/>
          <a:p>
            <a:r>
              <a:rPr lang="en-US" sz="3600" b="1" dirty="0" smtClean="0">
                <a:solidFill>
                  <a:srgbClr val="FF0000"/>
                </a:solidFill>
              </a:rPr>
              <a:t>Scaling</a:t>
            </a:r>
            <a:r>
              <a:rPr lang="en-US" sz="3600" b="1" dirty="0" smtClean="0"/>
              <a:t> DRAM cells results in more </a:t>
            </a:r>
            <a:r>
              <a:rPr lang="en-US" sz="3600" b="1" dirty="0" smtClean="0">
                <a:solidFill>
                  <a:srgbClr val="FF0000"/>
                </a:solidFill>
              </a:rPr>
              <a:t>failures</a:t>
            </a:r>
          </a:p>
          <a:p>
            <a:pPr marL="457200" indent="-457200">
              <a:buFont typeface="Arial"/>
              <a:buChar char="•"/>
            </a:pPr>
            <a:r>
              <a:rPr lang="en-US" sz="3200" dirty="0" smtClean="0"/>
              <a:t>Longer </a:t>
            </a:r>
            <a:r>
              <a:rPr lang="en-US" sz="3200" dirty="0"/>
              <a:t>manufacture-time </a:t>
            </a:r>
            <a:r>
              <a:rPr lang="en-US" sz="3200" dirty="0" smtClean="0"/>
              <a:t>tests</a:t>
            </a:r>
            <a:endParaRPr lang="en-US" sz="3200" dirty="0"/>
          </a:p>
          <a:p>
            <a:pPr marL="457200" indent="-457200">
              <a:buFont typeface="Arial"/>
              <a:buChar char="•"/>
            </a:pPr>
            <a:r>
              <a:rPr lang="en-US" sz="3200" dirty="0"/>
              <a:t>L</a:t>
            </a:r>
            <a:r>
              <a:rPr lang="en-US" sz="3200" dirty="0" smtClean="0"/>
              <a:t>ower yield</a:t>
            </a:r>
            <a:endParaRPr lang="en-US" sz="3200" dirty="0"/>
          </a:p>
          <a:p>
            <a:pPr marL="457200" indent="-457200">
              <a:buFont typeface="Arial"/>
              <a:buChar char="•"/>
            </a:pPr>
            <a:r>
              <a:rPr lang="en-US" sz="3200" dirty="0" smtClean="0">
                <a:sym typeface="Wingdings"/>
              </a:rPr>
              <a:t>Higher cost</a:t>
            </a:r>
            <a:endParaRPr lang="en-US" sz="3200" dirty="0"/>
          </a:p>
        </p:txBody>
      </p:sp>
      <p:sp>
        <p:nvSpPr>
          <p:cNvPr id="436" name="Title 1"/>
          <p:cNvSpPr>
            <a:spLocks noGrp="1"/>
          </p:cNvSpPr>
          <p:nvPr>
            <p:ph type="title"/>
          </p:nvPr>
        </p:nvSpPr>
        <p:spPr>
          <a:xfrm>
            <a:off x="457200" y="-155842"/>
            <a:ext cx="8229600" cy="1143000"/>
          </a:xfrm>
        </p:spPr>
        <p:txBody>
          <a:bodyPr/>
          <a:lstStyle/>
          <a:p>
            <a:r>
              <a:rPr lang="en-US" b="1" dirty="0" smtClean="0"/>
              <a:t>Motivation</a:t>
            </a:r>
            <a:endParaRPr lang="en-US" b="1" dirty="0"/>
          </a:p>
        </p:txBody>
      </p:sp>
    </p:spTree>
    <p:extLst>
      <p:ext uri="{BB962C8B-B14F-4D97-AF65-F5344CB8AC3E}">
        <p14:creationId xmlns:p14="http://schemas.microsoft.com/office/powerpoint/2010/main" val="700249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4">
                                            <p:txEl>
                                              <p:pRg st="0" end="0"/>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2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2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4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22"/>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418"/>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420"/>
                                        </p:tgtEl>
                                        <p:attrNameLst>
                                          <p:attrName>style.visibility</p:attrName>
                                        </p:attrNameLst>
                                      </p:cBhvr>
                                      <p:to>
                                        <p:strVal val="visible"/>
                                      </p:to>
                                    </p:set>
                                  </p:childTnLst>
                                </p:cTn>
                              </p:par>
                            </p:childTnLst>
                          </p:cTn>
                        </p:par>
                        <p:par>
                          <p:cTn id="30" fill="hold">
                            <p:stCondLst>
                              <p:cond delay="0"/>
                            </p:stCondLst>
                            <p:childTnLst>
                              <p:par>
                                <p:cTn id="31" presetID="35" presetClass="emph" presetSubtype="0" repeatCount="3000" fill="hold" grpId="0" nodeType="afterEffect">
                                  <p:stCondLst>
                                    <p:cond delay="0"/>
                                  </p:stCondLst>
                                  <p:childTnLst>
                                    <p:anim calcmode="discrete" valueType="str">
                                      <p:cBhvr>
                                        <p:cTn id="32" dur="500" fill="hold"/>
                                        <p:tgtEl>
                                          <p:spTgt spid="418"/>
                                        </p:tgtEl>
                                        <p:attrNameLst>
                                          <p:attrName>style.visibility</p:attrName>
                                        </p:attrNameLst>
                                      </p:cBhvr>
                                      <p:tavLst>
                                        <p:tav tm="0">
                                          <p:val>
                                            <p:strVal val="hidden"/>
                                          </p:val>
                                        </p:tav>
                                        <p:tav tm="50000">
                                          <p:val>
                                            <p:strVal val="visible"/>
                                          </p:val>
                                        </p:tav>
                                      </p:tavLst>
                                    </p:anim>
                                  </p:childTnLst>
                                </p:cTn>
                              </p:par>
                              <p:par>
                                <p:cTn id="33" presetID="35" presetClass="emph" presetSubtype="0" repeatCount="3000" fill="hold" grpId="0" nodeType="withEffect">
                                  <p:stCondLst>
                                    <p:cond delay="0"/>
                                  </p:stCondLst>
                                  <p:childTnLst>
                                    <p:anim calcmode="discrete" valueType="str">
                                      <p:cBhvr>
                                        <p:cTn id="34" dur="1000" fill="hold"/>
                                        <p:tgtEl>
                                          <p:spTgt spid="420"/>
                                        </p:tgtEl>
                                        <p:attrNameLst>
                                          <p:attrName>style.visibility</p:attrName>
                                        </p:attrNameLst>
                                      </p:cBhvr>
                                      <p:tavLst>
                                        <p:tav tm="0">
                                          <p:val>
                                            <p:strVal val="hidden"/>
                                          </p:val>
                                        </p:tav>
                                        <p:tav tm="50000">
                                          <p:val>
                                            <p:strVal val="visible"/>
                                          </p:val>
                                        </p:tav>
                                      </p:tavLst>
                                    </p:anim>
                                  </p:childTnLst>
                                </p:cTn>
                              </p:par>
                            </p:childTnLst>
                          </p:cTn>
                        </p:par>
                        <p:par>
                          <p:cTn id="35" fill="hold">
                            <p:stCondLst>
                              <p:cond delay="3000"/>
                            </p:stCondLst>
                            <p:childTnLst>
                              <p:par>
                                <p:cTn id="36" presetID="3" presetClass="exit" presetSubtype="10" fill="hold" grpId="2" nodeType="afterEffect">
                                  <p:stCondLst>
                                    <p:cond delay="0"/>
                                  </p:stCondLst>
                                  <p:childTnLst>
                                    <p:animEffect transition="out" filter="blinds(horizontal)">
                                      <p:cBhvr>
                                        <p:cTn id="37" dur="500"/>
                                        <p:tgtEl>
                                          <p:spTgt spid="418"/>
                                        </p:tgtEl>
                                      </p:cBhvr>
                                    </p:animEffect>
                                    <p:set>
                                      <p:cBhvr>
                                        <p:cTn id="38" dur="1" fill="hold">
                                          <p:stCondLst>
                                            <p:cond delay="499"/>
                                          </p:stCondLst>
                                        </p:cTn>
                                        <p:tgtEl>
                                          <p:spTgt spid="418"/>
                                        </p:tgtEl>
                                        <p:attrNameLst>
                                          <p:attrName>style.visibility</p:attrName>
                                        </p:attrNameLst>
                                      </p:cBhvr>
                                      <p:to>
                                        <p:strVal val="hidden"/>
                                      </p:to>
                                    </p:set>
                                  </p:childTnLst>
                                </p:cTn>
                              </p:par>
                              <p:par>
                                <p:cTn id="39" presetID="3" presetClass="exit" presetSubtype="10" fill="hold" grpId="2" nodeType="withEffect">
                                  <p:stCondLst>
                                    <p:cond delay="0"/>
                                  </p:stCondLst>
                                  <p:childTnLst>
                                    <p:animEffect transition="out" filter="blinds(horizontal)">
                                      <p:cBhvr>
                                        <p:cTn id="40" dur="500"/>
                                        <p:tgtEl>
                                          <p:spTgt spid="420"/>
                                        </p:tgtEl>
                                      </p:cBhvr>
                                    </p:animEffect>
                                    <p:set>
                                      <p:cBhvr>
                                        <p:cTn id="41" dur="1" fill="hold">
                                          <p:stCondLst>
                                            <p:cond delay="499"/>
                                          </p:stCondLst>
                                        </p:cTn>
                                        <p:tgtEl>
                                          <p:spTgt spid="420"/>
                                        </p:tgtEl>
                                        <p:attrNameLst>
                                          <p:attrName>style.visibility</p:attrName>
                                        </p:attrNameLst>
                                      </p:cBhvr>
                                      <p:to>
                                        <p:strVal val="hidden"/>
                                      </p:to>
                                    </p:set>
                                  </p:childTnLst>
                                </p:cTn>
                              </p:par>
                            </p:childTnLst>
                          </p:cTn>
                        </p:par>
                        <p:par>
                          <p:cTn id="42" fill="hold">
                            <p:stCondLst>
                              <p:cond delay="3500"/>
                            </p:stCondLst>
                            <p:childTnLst>
                              <p:par>
                                <p:cTn id="43" presetID="1" presetClass="entr" presetSubtype="0" fill="hold" grpId="1" nodeType="afterEffect">
                                  <p:stCondLst>
                                    <p:cond delay="0"/>
                                  </p:stCondLst>
                                  <p:childTnLst>
                                    <p:set>
                                      <p:cBhvr>
                                        <p:cTn id="44" dur="1" fill="hold">
                                          <p:stCondLst>
                                            <p:cond delay="0"/>
                                          </p:stCondLst>
                                        </p:cTn>
                                        <p:tgtEl>
                                          <p:spTgt spid="428"/>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4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34">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34">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418" grpId="0" animBg="1"/>
      <p:bldP spid="418" grpId="1" animBg="1"/>
      <p:bldP spid="418" grpId="2" animBg="1"/>
      <p:bldP spid="420" grpId="0" animBg="1"/>
      <p:bldP spid="420" grpId="1" animBg="1"/>
      <p:bldP spid="420" grpId="2" animBg="1"/>
      <p:bldP spid="422" grpId="0" animBg="1"/>
      <p:bldP spid="423" grpId="0" animBg="1"/>
      <p:bldP spid="423" grpId="1" animBg="1"/>
      <p:bldP spid="424" grpId="0"/>
      <p:bldP spid="424" grpId="1"/>
      <p:bldP spid="425" grpId="1"/>
      <p:bldP spid="427" grpId="1" animBg="1"/>
      <p:bldP spid="42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5958747" y="2025582"/>
            <a:ext cx="3492500" cy="1689100"/>
          </a:xfrm>
          <a:prstGeom prst="rect">
            <a:avLst/>
          </a:prstGeom>
        </p:spPr>
      </p:pic>
      <p:sp>
        <p:nvSpPr>
          <p:cNvPr id="2" name="Title 1"/>
          <p:cNvSpPr>
            <a:spLocks noGrp="1"/>
          </p:cNvSpPr>
          <p:nvPr>
            <p:ph type="title"/>
          </p:nvPr>
        </p:nvSpPr>
        <p:spPr>
          <a:xfrm>
            <a:off x="457200" y="-112794"/>
            <a:ext cx="8229600" cy="1143000"/>
          </a:xfrm>
        </p:spPr>
        <p:txBody>
          <a:bodyPr/>
          <a:lstStyle/>
          <a:p>
            <a:r>
              <a:rPr lang="en-US" b="1" dirty="0" smtClean="0"/>
              <a:t>Testing</a:t>
            </a:r>
            <a:endParaRPr lang="en-US" b="1" dirty="0"/>
          </a:p>
        </p:txBody>
      </p:sp>
      <p:pic>
        <p:nvPicPr>
          <p:cNvPr id="4" name="Picture 3"/>
          <p:cNvPicPr>
            <a:picLocks noChangeAspect="1"/>
          </p:cNvPicPr>
          <p:nvPr/>
        </p:nvPicPr>
        <p:blipFill>
          <a:blip r:embed="rId4"/>
          <a:stretch>
            <a:fillRect/>
          </a:stretch>
        </p:blipFill>
        <p:spPr>
          <a:xfrm>
            <a:off x="679327" y="1715447"/>
            <a:ext cx="2790112" cy="1890735"/>
          </a:xfrm>
          <a:prstGeom prst="rect">
            <a:avLst/>
          </a:prstGeom>
        </p:spPr>
      </p:pic>
      <p:sp>
        <p:nvSpPr>
          <p:cNvPr id="6" name="Right Arrow 5"/>
          <p:cNvSpPr/>
          <p:nvPr/>
        </p:nvSpPr>
        <p:spPr>
          <a:xfrm>
            <a:off x="4451756" y="2290835"/>
            <a:ext cx="1027153" cy="373478"/>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15294" y="1077090"/>
            <a:ext cx="3109320"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Write some pattern</a:t>
            </a:r>
          </a:p>
          <a:p>
            <a:pPr algn="ctr"/>
            <a:r>
              <a:rPr lang="en-US" sz="2800" b="1" dirty="0">
                <a:solidFill>
                  <a:srgbClr val="000000"/>
                </a:solidFill>
              </a:rPr>
              <a:t>i</a:t>
            </a:r>
            <a:r>
              <a:rPr lang="en-US" sz="2800" b="1" dirty="0" smtClean="0">
                <a:solidFill>
                  <a:srgbClr val="000000"/>
                </a:solidFill>
              </a:rPr>
              <a:t>n the module</a:t>
            </a:r>
          </a:p>
        </p:txBody>
      </p:sp>
      <p:sp>
        <p:nvSpPr>
          <p:cNvPr id="9" name="Oval 8"/>
          <p:cNvSpPr>
            <a:spLocks noChangeAspect="1"/>
          </p:cNvSpPr>
          <p:nvPr/>
        </p:nvSpPr>
        <p:spPr>
          <a:xfrm>
            <a:off x="6095650" y="1506591"/>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
        <p:nvSpPr>
          <p:cNvPr id="10" name="TextBox 9"/>
          <p:cNvSpPr txBox="1"/>
          <p:nvPr/>
        </p:nvSpPr>
        <p:spPr>
          <a:xfrm>
            <a:off x="5977566" y="3855418"/>
            <a:ext cx="248129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Wait until  </a:t>
            </a:r>
            <a:endParaRPr lang="en-US" sz="2800" b="1" dirty="0">
              <a:solidFill>
                <a:srgbClr val="000000"/>
              </a:solidFill>
            </a:endParaRPr>
          </a:p>
          <a:p>
            <a:pPr algn="ctr"/>
            <a:r>
              <a:rPr lang="en-US" sz="2800" b="1" dirty="0" smtClean="0">
                <a:solidFill>
                  <a:srgbClr val="000000"/>
                </a:solidFill>
              </a:rPr>
              <a:t>refresh interval</a:t>
            </a:r>
          </a:p>
        </p:txBody>
      </p:sp>
      <p:sp>
        <p:nvSpPr>
          <p:cNvPr id="11" name="Oval 10"/>
          <p:cNvSpPr>
            <a:spLocks noChangeAspect="1"/>
          </p:cNvSpPr>
          <p:nvPr/>
        </p:nvSpPr>
        <p:spPr>
          <a:xfrm>
            <a:off x="7948763" y="363920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sp>
        <p:nvSpPr>
          <p:cNvPr id="12" name="TextBox 11"/>
          <p:cNvSpPr txBox="1"/>
          <p:nvPr/>
        </p:nvSpPr>
        <p:spPr>
          <a:xfrm>
            <a:off x="2677782" y="3814102"/>
            <a:ext cx="1678640"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Read </a:t>
            </a:r>
          </a:p>
          <a:p>
            <a:pPr algn="ctr"/>
            <a:r>
              <a:rPr lang="en-US" sz="2800" b="1" dirty="0" smtClean="0">
                <a:solidFill>
                  <a:srgbClr val="000000"/>
                </a:solidFill>
              </a:rPr>
              <a:t>and verify</a:t>
            </a:r>
          </a:p>
        </p:txBody>
      </p:sp>
      <p:sp>
        <p:nvSpPr>
          <p:cNvPr id="13" name="Oval 12"/>
          <p:cNvSpPr>
            <a:spLocks noChangeAspect="1"/>
          </p:cNvSpPr>
          <p:nvPr/>
        </p:nvSpPr>
        <p:spPr>
          <a:xfrm>
            <a:off x="4053899" y="3597890"/>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3</a:t>
            </a:r>
            <a:endParaRPr lang="en-US" sz="4400" b="1" dirty="0"/>
          </a:p>
        </p:txBody>
      </p:sp>
      <p:sp>
        <p:nvSpPr>
          <p:cNvPr id="14" name="Right Arrow 13"/>
          <p:cNvSpPr/>
          <p:nvPr/>
        </p:nvSpPr>
        <p:spPr>
          <a:xfrm>
            <a:off x="3527758" y="3153518"/>
            <a:ext cx="1027153" cy="373478"/>
          </a:xfrm>
          <a:prstGeom prst="rightArrow">
            <a:avLst/>
          </a:prstGeom>
          <a:solidFill>
            <a:srgbClr val="800000"/>
          </a:solidFill>
          <a:ln>
            <a:solidFill>
              <a:srgbClr val="800000"/>
            </a:solidFill>
          </a:ln>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urved Left Arrow 14"/>
          <p:cNvSpPr/>
          <p:nvPr/>
        </p:nvSpPr>
        <p:spPr>
          <a:xfrm>
            <a:off x="3573639" y="1700375"/>
            <a:ext cx="2927803" cy="3250084"/>
          </a:xfrm>
          <a:prstGeom prst="curved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638225" y="1700350"/>
            <a:ext cx="1847406" cy="769441"/>
          </a:xfrm>
          <a:prstGeom prst="rect">
            <a:avLst/>
          </a:prstGeom>
          <a:noFill/>
        </p:spPr>
        <p:txBody>
          <a:bodyPr wrap="none" rtlCol="0">
            <a:spAutoFit/>
          </a:bodyPr>
          <a:lstStyle/>
          <a:p>
            <a:r>
              <a:rPr lang="en-US" sz="4400" b="1" dirty="0" smtClean="0">
                <a:solidFill>
                  <a:schemeClr val="bg1"/>
                </a:solidFill>
              </a:rPr>
              <a:t>Repeat</a:t>
            </a:r>
            <a:endParaRPr lang="en-US" sz="4400" b="1" dirty="0">
              <a:solidFill>
                <a:schemeClr val="bg1"/>
              </a:solidFill>
            </a:endParaRPr>
          </a:p>
        </p:txBody>
      </p:sp>
      <p:sp>
        <p:nvSpPr>
          <p:cNvPr id="3" name="Slide Number Placeholder 2"/>
          <p:cNvSpPr>
            <a:spLocks noGrp="1"/>
          </p:cNvSpPr>
          <p:nvPr>
            <p:ph type="sldNum" sz="quarter" idx="12"/>
          </p:nvPr>
        </p:nvSpPr>
        <p:spPr/>
        <p:txBody>
          <a:bodyPr/>
          <a:lstStyle/>
          <a:p>
            <a:fld id="{002C8897-7E0F-D74E-BB6D-222FC9BDF5EC}" type="slidenum">
              <a:rPr lang="en-US" smtClean="0"/>
              <a:t>20</a:t>
            </a:fld>
            <a:endParaRPr lang="en-US"/>
          </a:p>
        </p:txBody>
      </p:sp>
      <p:sp>
        <p:nvSpPr>
          <p:cNvPr id="7" name="TextBox 6"/>
          <p:cNvSpPr txBox="1"/>
          <p:nvPr/>
        </p:nvSpPr>
        <p:spPr>
          <a:xfrm>
            <a:off x="21527" y="5467029"/>
            <a:ext cx="9122473" cy="892552"/>
          </a:xfrm>
          <a:prstGeom prst="rect">
            <a:avLst/>
          </a:prstGeom>
          <a:noFill/>
        </p:spPr>
        <p:txBody>
          <a:bodyPr wrap="square" rtlCol="0">
            <a:spAutoFit/>
          </a:bodyPr>
          <a:lstStyle/>
          <a:p>
            <a:pPr algn="ctr"/>
            <a:r>
              <a:rPr lang="en-US" sz="2800" b="1" dirty="0" smtClean="0">
                <a:solidFill>
                  <a:srgbClr val="FF0000"/>
                </a:solidFill>
              </a:rPr>
              <a:t>Test each module with different patterns for many rounds</a:t>
            </a:r>
          </a:p>
          <a:p>
            <a:pPr algn="ctr"/>
            <a:r>
              <a:rPr lang="en-US" sz="2400" b="1" dirty="0" smtClean="0">
                <a:solidFill>
                  <a:srgbClr val="000000"/>
                </a:solidFill>
              </a:rPr>
              <a:t>Zeros (0000), </a:t>
            </a:r>
            <a:r>
              <a:rPr lang="en-US" sz="2400" b="1" dirty="0">
                <a:solidFill>
                  <a:srgbClr val="000000"/>
                </a:solidFill>
              </a:rPr>
              <a:t>Ones (1111</a:t>
            </a:r>
            <a:r>
              <a:rPr lang="en-US" sz="2400" b="1" dirty="0" smtClean="0">
                <a:solidFill>
                  <a:srgbClr val="000000"/>
                </a:solidFill>
              </a:rPr>
              <a:t>), Tens (1010), Fives (0101), Random</a:t>
            </a:r>
            <a:endParaRPr lang="en-US" sz="2400" b="1" dirty="0">
              <a:solidFill>
                <a:srgbClr val="000000"/>
              </a:solidFill>
            </a:endParaRPr>
          </a:p>
        </p:txBody>
      </p:sp>
      <p:sp>
        <p:nvSpPr>
          <p:cNvPr id="21" name="Lightning Bolt 20"/>
          <p:cNvSpPr/>
          <p:nvPr/>
        </p:nvSpPr>
        <p:spPr>
          <a:xfrm>
            <a:off x="7160170" y="2715008"/>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2933772" y="192303"/>
            <a:ext cx="655147" cy="655147"/>
          </a:xfrm>
          <a:prstGeom prst="ellipse">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Tree>
    <p:extLst>
      <p:ext uri="{BB962C8B-B14F-4D97-AF65-F5344CB8AC3E}">
        <p14:creationId xmlns:p14="http://schemas.microsoft.com/office/powerpoint/2010/main" val="3335369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1" animBg="1"/>
      <p:bldP spid="9" grpId="1" animBg="1"/>
      <p:bldP spid="10" grpId="0" animBg="1"/>
      <p:bldP spid="11" grpId="0" animBg="1"/>
      <p:bldP spid="12" grpId="0" animBg="1"/>
      <p:bldP spid="13" grpId="0" animBg="1"/>
      <p:bldP spid="14" grpId="0" animBg="1"/>
      <p:bldP spid="15" grpId="0" animBg="1"/>
      <p:bldP spid="1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938"/>
            <a:ext cx="8229600" cy="1143000"/>
          </a:xfrm>
        </p:spPr>
        <p:txBody>
          <a:bodyPr/>
          <a:lstStyle/>
          <a:p>
            <a:r>
              <a:rPr lang="en-US" b="1" dirty="0" smtClean="0"/>
              <a:t>Efficacy of Testing</a:t>
            </a:r>
            <a:endParaRPr lang="en-US" b="1" dirty="0"/>
          </a:p>
        </p:txBody>
      </p:sp>
      <p:pic>
        <p:nvPicPr>
          <p:cNvPr id="4" name="Picture 3" descr="pattern1000Rounds-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62" y="891903"/>
            <a:ext cx="6985000" cy="4699000"/>
          </a:xfrm>
          <a:prstGeom prst="rect">
            <a:avLst/>
          </a:prstGeom>
        </p:spPr>
      </p:pic>
      <p:sp>
        <p:nvSpPr>
          <p:cNvPr id="6" name="Rectangle 5"/>
          <p:cNvSpPr/>
          <p:nvPr/>
        </p:nvSpPr>
        <p:spPr>
          <a:xfrm>
            <a:off x="2371788" y="1232479"/>
            <a:ext cx="422212" cy="35853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667000" y="1232479"/>
            <a:ext cx="5283200" cy="35853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02C8897-7E0F-D74E-BB6D-222FC9BDF5EC}" type="slidenum">
              <a:rPr lang="en-US" smtClean="0"/>
              <a:t>21</a:t>
            </a:fld>
            <a:endParaRPr lang="en-US"/>
          </a:p>
        </p:txBody>
      </p:sp>
      <p:sp>
        <p:nvSpPr>
          <p:cNvPr id="14" name="Rectangle 13"/>
          <p:cNvSpPr/>
          <p:nvPr/>
        </p:nvSpPr>
        <p:spPr>
          <a:xfrm>
            <a:off x="2224316" y="3310902"/>
            <a:ext cx="352909" cy="319516"/>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239006" y="4261438"/>
            <a:ext cx="356947" cy="323555"/>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239006" y="2239342"/>
            <a:ext cx="352909" cy="319516"/>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255715" y="1587594"/>
            <a:ext cx="334181" cy="334231"/>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ular Callout 6"/>
          <p:cNvSpPr/>
          <p:nvPr/>
        </p:nvSpPr>
        <p:spPr>
          <a:xfrm>
            <a:off x="4320049" y="2352485"/>
            <a:ext cx="3745864" cy="1463614"/>
          </a:xfrm>
          <a:prstGeom prst="wedgeRectCallout">
            <a:avLst>
              <a:gd name="adj1" fmla="val -97295"/>
              <a:gd name="adj2" fmla="val -38557"/>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rPr>
              <a:t>Only a few rounds can discover most of the failures</a:t>
            </a:r>
            <a:endParaRPr lang="en-US" sz="2800" b="1" dirty="0">
              <a:solidFill>
                <a:schemeClr val="bg1"/>
              </a:solidFill>
            </a:endParaRPr>
          </a:p>
        </p:txBody>
      </p:sp>
      <p:sp>
        <p:nvSpPr>
          <p:cNvPr id="8" name="Rectangle 7"/>
          <p:cNvSpPr/>
          <p:nvPr/>
        </p:nvSpPr>
        <p:spPr>
          <a:xfrm>
            <a:off x="4896485" y="1174183"/>
            <a:ext cx="3121554" cy="408951"/>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ular Callout 8"/>
          <p:cNvSpPr/>
          <p:nvPr/>
        </p:nvSpPr>
        <p:spPr>
          <a:xfrm>
            <a:off x="4845495" y="1766688"/>
            <a:ext cx="3745864" cy="1463614"/>
          </a:xfrm>
          <a:prstGeom prst="wedgeRectCallout">
            <a:avLst>
              <a:gd name="adj1" fmla="val 13625"/>
              <a:gd name="adj2" fmla="val -62085"/>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rPr>
              <a:t>Even after hundreds of rounds, a small number of new cells keep failing</a:t>
            </a:r>
            <a:endParaRPr lang="en-US" sz="2800" b="1" dirty="0">
              <a:solidFill>
                <a:schemeClr val="bg1"/>
              </a:solidFill>
            </a:endParaRPr>
          </a:p>
        </p:txBody>
      </p:sp>
      <p:sp>
        <p:nvSpPr>
          <p:cNvPr id="10" name="TextBox 9"/>
          <p:cNvSpPr txBox="1"/>
          <p:nvPr/>
        </p:nvSpPr>
        <p:spPr>
          <a:xfrm>
            <a:off x="-64585" y="5789886"/>
            <a:ext cx="9268282" cy="646331"/>
          </a:xfrm>
          <a:prstGeom prst="rect">
            <a:avLst/>
          </a:prstGeom>
          <a:noFill/>
        </p:spPr>
        <p:txBody>
          <a:bodyPr wrap="none" rtlCol="0">
            <a:spAutoFit/>
          </a:bodyPr>
          <a:lstStyle/>
          <a:p>
            <a:pPr algn="ctr"/>
            <a:r>
              <a:rPr lang="en-US" sz="3600" b="1" dirty="0" smtClean="0">
                <a:solidFill>
                  <a:srgbClr val="FF0000"/>
                </a:solidFill>
              </a:rPr>
              <a:t>Testing alone cannot detect all possible failures</a:t>
            </a:r>
            <a:endParaRPr lang="en-US" sz="3600" b="1" dirty="0">
              <a:solidFill>
                <a:srgbClr val="FF0000"/>
              </a:solidFill>
            </a:endParaRPr>
          </a:p>
        </p:txBody>
      </p:sp>
    </p:spTree>
    <p:extLst>
      <p:ext uri="{BB962C8B-B14F-4D97-AF65-F5344CB8AC3E}">
        <p14:creationId xmlns:p14="http://schemas.microsoft.com/office/powerpoint/2010/main" val="276680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4" grpId="0" animBg="1"/>
      <p:bldP spid="14" grpId="1" animBg="1"/>
      <p:bldP spid="13" grpId="0" animBg="1"/>
      <p:bldP spid="13" grpId="1" animBg="1"/>
      <p:bldP spid="11" grpId="0" animBg="1"/>
      <p:bldP spid="11" grpId="1" animBg="1"/>
      <p:bldP spid="5" grpId="0" animBg="1"/>
      <p:bldP spid="5" grpId="1" animBg="1"/>
      <p:bldP spid="7" grpId="0" animBg="1"/>
      <p:bldP spid="7" grpId="1" animBg="1"/>
      <p:bldP spid="8" grpId="0" animBg="1"/>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986"/>
            <a:ext cx="8229600" cy="1143000"/>
          </a:xfrm>
        </p:spPr>
        <p:txBody>
          <a:bodyPr/>
          <a:lstStyle/>
          <a:p>
            <a:r>
              <a:rPr lang="en-US" b="1" dirty="0" err="1" smtClean="0"/>
              <a:t>Guardbanding</a:t>
            </a:r>
            <a:endParaRPr lang="en-US" b="1" dirty="0"/>
          </a:p>
        </p:txBody>
      </p:sp>
      <p:graphicFrame>
        <p:nvGraphicFramePr>
          <p:cNvPr id="4" name="Chart 3"/>
          <p:cNvGraphicFramePr/>
          <p:nvPr>
            <p:extLst>
              <p:ext uri="{D42A27DB-BD31-4B8C-83A1-F6EECF244321}">
                <p14:modId xmlns:p14="http://schemas.microsoft.com/office/powerpoint/2010/main" val="1996056235"/>
              </p:ext>
            </p:extLst>
          </p:nvPr>
        </p:nvGraphicFramePr>
        <p:xfrm>
          <a:off x="-86115" y="1849008"/>
          <a:ext cx="5984772" cy="411307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968756" y="4563041"/>
            <a:ext cx="5403517" cy="21523"/>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970460" y="3725350"/>
            <a:ext cx="5403517" cy="21523"/>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972164" y="2023241"/>
            <a:ext cx="5378583" cy="24969"/>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920185" y="3702092"/>
            <a:ext cx="0" cy="860949"/>
          </a:xfrm>
          <a:prstGeom prst="straightConnector1">
            <a:avLst/>
          </a:prstGeom>
          <a:ln w="7620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15328" y="2044764"/>
            <a:ext cx="0" cy="2539801"/>
          </a:xfrm>
          <a:prstGeom prst="straightConnector1">
            <a:avLst/>
          </a:prstGeom>
          <a:ln w="7620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86843" y="4541513"/>
            <a:ext cx="2903158" cy="584776"/>
          </a:xfrm>
          <a:prstGeom prst="rect">
            <a:avLst/>
          </a:prstGeom>
          <a:noFill/>
        </p:spPr>
        <p:txBody>
          <a:bodyPr wrap="none" rtlCol="0">
            <a:spAutoFit/>
          </a:bodyPr>
          <a:lstStyle/>
          <a:p>
            <a:r>
              <a:rPr lang="en-US" sz="3200" b="1" dirty="0" smtClean="0"/>
              <a:t>Refresh Interval</a:t>
            </a:r>
            <a:endParaRPr lang="en-US" sz="3200" b="1" dirty="0"/>
          </a:p>
        </p:txBody>
      </p:sp>
      <p:sp>
        <p:nvSpPr>
          <p:cNvPr id="17" name="TextBox 16"/>
          <p:cNvSpPr txBox="1"/>
          <p:nvPr/>
        </p:nvSpPr>
        <p:spPr>
          <a:xfrm>
            <a:off x="6458390" y="3766658"/>
            <a:ext cx="2646563" cy="584776"/>
          </a:xfrm>
          <a:prstGeom prst="rect">
            <a:avLst/>
          </a:prstGeom>
          <a:noFill/>
        </p:spPr>
        <p:txBody>
          <a:bodyPr wrap="square" rtlCol="0">
            <a:spAutoFit/>
          </a:bodyPr>
          <a:lstStyle/>
          <a:p>
            <a:r>
              <a:rPr lang="en-US" sz="3200" b="1" dirty="0"/>
              <a:t>2</a:t>
            </a:r>
            <a:r>
              <a:rPr lang="en-US" sz="3200" b="1" dirty="0" smtClean="0"/>
              <a:t>X </a:t>
            </a:r>
            <a:r>
              <a:rPr lang="en-US" sz="3200" b="1" dirty="0" err="1" smtClean="0"/>
              <a:t>Guardband</a:t>
            </a:r>
            <a:endParaRPr lang="en-US" sz="3200" b="1" dirty="0"/>
          </a:p>
        </p:txBody>
      </p:sp>
      <p:sp>
        <p:nvSpPr>
          <p:cNvPr id="19" name="TextBox 18"/>
          <p:cNvSpPr txBox="1"/>
          <p:nvPr/>
        </p:nvSpPr>
        <p:spPr>
          <a:xfrm>
            <a:off x="6460094" y="2799810"/>
            <a:ext cx="2646563" cy="584776"/>
          </a:xfrm>
          <a:prstGeom prst="rect">
            <a:avLst/>
          </a:prstGeom>
          <a:noFill/>
        </p:spPr>
        <p:txBody>
          <a:bodyPr wrap="square" rtlCol="0">
            <a:spAutoFit/>
          </a:bodyPr>
          <a:lstStyle/>
          <a:p>
            <a:r>
              <a:rPr lang="en-US" sz="3200" b="1" dirty="0" smtClean="0"/>
              <a:t>4X </a:t>
            </a:r>
            <a:r>
              <a:rPr lang="en-US" sz="3200" b="1" dirty="0" err="1" smtClean="0"/>
              <a:t>Guardband</a:t>
            </a:r>
            <a:endParaRPr lang="en-US" sz="3200" b="1" dirty="0"/>
          </a:p>
        </p:txBody>
      </p:sp>
      <p:sp>
        <p:nvSpPr>
          <p:cNvPr id="22" name="Multiply 21"/>
          <p:cNvSpPr/>
          <p:nvPr/>
        </p:nvSpPr>
        <p:spPr>
          <a:xfrm>
            <a:off x="993510" y="3634524"/>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23" name="Picture 22"/>
          <p:cNvPicPr>
            <a:picLocks noChangeAspect="1"/>
          </p:cNvPicPr>
          <p:nvPr/>
        </p:nvPicPr>
        <p:blipFill>
          <a:blip r:embed="rId4"/>
          <a:stretch>
            <a:fillRect/>
          </a:stretch>
        </p:blipFill>
        <p:spPr>
          <a:xfrm>
            <a:off x="979690" y="3941829"/>
            <a:ext cx="894429" cy="840326"/>
          </a:xfrm>
          <a:prstGeom prst="rect">
            <a:avLst/>
          </a:prstGeom>
        </p:spPr>
      </p:pic>
      <p:pic>
        <p:nvPicPr>
          <p:cNvPr id="24" name="Picture 23"/>
          <p:cNvPicPr>
            <a:picLocks noChangeAspect="1"/>
          </p:cNvPicPr>
          <p:nvPr/>
        </p:nvPicPr>
        <p:blipFill>
          <a:blip r:embed="rId4"/>
          <a:stretch>
            <a:fillRect/>
          </a:stretch>
        </p:blipFill>
        <p:spPr>
          <a:xfrm>
            <a:off x="1001219" y="2399726"/>
            <a:ext cx="894429" cy="840326"/>
          </a:xfrm>
          <a:prstGeom prst="rect">
            <a:avLst/>
          </a:prstGeom>
        </p:spPr>
      </p:pic>
      <p:sp>
        <p:nvSpPr>
          <p:cNvPr id="25" name="Multiply 24"/>
          <p:cNvSpPr/>
          <p:nvPr/>
        </p:nvSpPr>
        <p:spPr>
          <a:xfrm>
            <a:off x="993509" y="2321575"/>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TextBox 25"/>
          <p:cNvSpPr txBox="1"/>
          <p:nvPr/>
        </p:nvSpPr>
        <p:spPr>
          <a:xfrm>
            <a:off x="-1" y="5627318"/>
            <a:ext cx="9144001" cy="1077218"/>
          </a:xfrm>
          <a:prstGeom prst="rect">
            <a:avLst/>
          </a:prstGeom>
          <a:noFill/>
        </p:spPr>
        <p:txBody>
          <a:bodyPr wrap="square" rtlCol="0">
            <a:spAutoFit/>
          </a:bodyPr>
          <a:lstStyle/>
          <a:p>
            <a:pPr algn="ctr"/>
            <a:r>
              <a:rPr lang="en-US" sz="3200" b="1" dirty="0" smtClean="0">
                <a:solidFill>
                  <a:srgbClr val="FF0000"/>
                </a:solidFill>
              </a:rPr>
              <a:t>Effectiveness of </a:t>
            </a:r>
            <a:r>
              <a:rPr lang="en-US" sz="3200" b="1" dirty="0" err="1">
                <a:solidFill>
                  <a:srgbClr val="FF0000"/>
                </a:solidFill>
              </a:rPr>
              <a:t>g</a:t>
            </a:r>
            <a:r>
              <a:rPr lang="en-US" sz="3200" b="1" dirty="0" err="1" smtClean="0">
                <a:solidFill>
                  <a:srgbClr val="FF0000"/>
                </a:solidFill>
              </a:rPr>
              <a:t>uardbanding</a:t>
            </a:r>
            <a:r>
              <a:rPr lang="en-US" sz="3200" b="1" dirty="0" smtClean="0">
                <a:solidFill>
                  <a:srgbClr val="FF0000"/>
                </a:solidFill>
              </a:rPr>
              <a:t> depends on </a:t>
            </a:r>
          </a:p>
          <a:p>
            <a:pPr algn="ctr"/>
            <a:r>
              <a:rPr lang="en-US" sz="3200" b="1" dirty="0" smtClean="0">
                <a:solidFill>
                  <a:srgbClr val="FF0000"/>
                </a:solidFill>
              </a:rPr>
              <a:t>the difference between retention times of a cell</a:t>
            </a:r>
            <a:endParaRPr lang="en-US" sz="3200" b="1" dirty="0">
              <a:solidFill>
                <a:srgbClr val="FF0000"/>
              </a:solidFill>
            </a:endParaRPr>
          </a:p>
        </p:txBody>
      </p:sp>
      <p:sp>
        <p:nvSpPr>
          <p:cNvPr id="3" name="Slide Number Placeholder 2"/>
          <p:cNvSpPr>
            <a:spLocks noGrp="1"/>
          </p:cNvSpPr>
          <p:nvPr>
            <p:ph type="sldNum" sz="quarter" idx="12"/>
          </p:nvPr>
        </p:nvSpPr>
        <p:spPr>
          <a:xfrm>
            <a:off x="6553200" y="6490046"/>
            <a:ext cx="2133600" cy="365125"/>
          </a:xfrm>
        </p:spPr>
        <p:txBody>
          <a:bodyPr/>
          <a:lstStyle/>
          <a:p>
            <a:fld id="{002C8897-7E0F-D74E-BB6D-222FC9BDF5EC}" type="slidenum">
              <a:rPr lang="en-US" smtClean="0"/>
              <a:t>22</a:t>
            </a:fld>
            <a:endParaRPr lang="en-US" dirty="0"/>
          </a:p>
        </p:txBody>
      </p:sp>
      <p:sp>
        <p:nvSpPr>
          <p:cNvPr id="20" name="TextBox 19"/>
          <p:cNvSpPr txBox="1"/>
          <p:nvPr/>
        </p:nvSpPr>
        <p:spPr>
          <a:xfrm>
            <a:off x="-1" y="798111"/>
            <a:ext cx="9144001" cy="1077218"/>
          </a:xfrm>
          <a:prstGeom prst="rect">
            <a:avLst/>
          </a:prstGeom>
          <a:noFill/>
        </p:spPr>
        <p:txBody>
          <a:bodyPr wrap="square" rtlCol="0">
            <a:spAutoFit/>
          </a:bodyPr>
          <a:lstStyle/>
          <a:p>
            <a:pPr marL="457200" indent="-457200">
              <a:buFont typeface="Arial"/>
              <a:buChar char="•"/>
            </a:pPr>
            <a:r>
              <a:rPr lang="en-US" sz="3200" b="1" dirty="0"/>
              <a:t>A</a:t>
            </a:r>
            <a:r>
              <a:rPr lang="en-US" sz="3200" b="1" dirty="0" smtClean="0"/>
              <a:t>dding a safety-margin on the refresh interval</a:t>
            </a:r>
          </a:p>
          <a:p>
            <a:pPr marL="457200" indent="-457200">
              <a:buFont typeface="Arial"/>
              <a:buChar char="•"/>
            </a:pPr>
            <a:r>
              <a:rPr lang="en-US" sz="3200" b="1" dirty="0" smtClean="0"/>
              <a:t>Can avoid VRT failures</a:t>
            </a:r>
            <a:endParaRPr lang="en-US" sz="3200" b="1" dirty="0"/>
          </a:p>
        </p:txBody>
      </p:sp>
      <p:sp>
        <p:nvSpPr>
          <p:cNvPr id="27" name="Multiply 26"/>
          <p:cNvSpPr/>
          <p:nvPr/>
        </p:nvSpPr>
        <p:spPr>
          <a:xfrm>
            <a:off x="2308419" y="4475683"/>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Multiply 27"/>
          <p:cNvSpPr/>
          <p:nvPr/>
        </p:nvSpPr>
        <p:spPr>
          <a:xfrm>
            <a:off x="4116767" y="4454159"/>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1" name="Oval 20"/>
          <p:cNvSpPr>
            <a:spLocks noChangeAspect="1"/>
          </p:cNvSpPr>
          <p:nvPr/>
        </p:nvSpPr>
        <p:spPr>
          <a:xfrm>
            <a:off x="2064904" y="0"/>
            <a:ext cx="655147" cy="655147"/>
          </a:xfrm>
          <a:prstGeom prst="ellipse">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spTree>
    <p:extLst>
      <p:ext uri="{BB962C8B-B14F-4D97-AF65-F5344CB8AC3E}">
        <p14:creationId xmlns:p14="http://schemas.microsoft.com/office/powerpoint/2010/main" val="3282819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3" presetClass="exit" presetSubtype="10" fill="hold" nodeType="withEffect">
                                  <p:stCondLst>
                                    <p:cond delay="0"/>
                                  </p:stCondLst>
                                  <p:childTnLst>
                                    <p:animEffect transition="out" filter="blinds(horizontal)">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graphicEl>
                                              <a:chart seriesIdx="1" categoryIdx="-4" bldStep="series"/>
                                            </p:graphicEl>
                                          </p:spTgt>
                                        </p:tgtEl>
                                        <p:attrNameLst>
                                          <p:attrName>style.visibility</p:attrName>
                                        </p:attrNameLst>
                                      </p:cBhvr>
                                      <p:to>
                                        <p:strVal val="visible"/>
                                      </p:to>
                                    </p:set>
                                  </p:childTnLst>
                                </p:cTn>
                              </p:par>
                              <p:par>
                                <p:cTn id="40" presetID="1" presetClass="exit" presetSubtype="0" fill="hold" grpId="1" nodeType="withEffect">
                                  <p:stCondLst>
                                    <p:cond delay="0"/>
                                  </p:stCondLst>
                                  <p:childTnLst>
                                    <p:set>
                                      <p:cBhvr>
                                        <p:cTn id="41" dur="1" fill="hold">
                                          <p:stCondLst>
                                            <p:cond delay="0"/>
                                          </p:stCondLst>
                                        </p:cTn>
                                        <p:tgtEl>
                                          <p:spTgt spid="4">
                                            <p:graphicEl>
                                              <a:chart seriesIdx="0" categoryIdx="-4" bldStep="series"/>
                                            </p:graphicEl>
                                          </p:spTgt>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2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par>
                                <p:cTn id="60" presetID="3" presetClass="exit" presetSubtype="10" fill="hold" nodeType="withEffect">
                                  <p:stCondLst>
                                    <p:cond delay="0"/>
                                  </p:stCondLst>
                                  <p:childTnLst>
                                    <p:animEffect transition="out" filter="blinds(horizontal)">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Graphic spid="4" grpId="1">
        <p:bldSub>
          <a:bldChart bld="series"/>
        </p:bldSub>
      </p:bldGraphic>
      <p:bldP spid="15" grpId="0"/>
      <p:bldP spid="17" grpId="0"/>
      <p:bldP spid="19" grpId="0"/>
      <p:bldP spid="22" grpId="0" animBg="1"/>
      <p:bldP spid="22" grpId="1" animBg="1"/>
      <p:bldP spid="25" grpId="0" animBg="1"/>
      <p:bldP spid="26" grpId="0"/>
      <p:bldP spid="27" grpId="0" animBg="1"/>
      <p:bldP spid="27" grpId="1"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02C8897-7E0F-D74E-BB6D-222FC9BDF5EC}" type="slidenum">
              <a:rPr lang="en-US" smtClean="0"/>
              <a:t>23</a:t>
            </a:fld>
            <a:endParaRPr lang="en-US"/>
          </a:p>
        </p:txBody>
      </p:sp>
      <p:sp>
        <p:nvSpPr>
          <p:cNvPr id="7" name="Title 1"/>
          <p:cNvSpPr>
            <a:spLocks noGrp="1"/>
          </p:cNvSpPr>
          <p:nvPr>
            <p:ph type="title"/>
          </p:nvPr>
        </p:nvSpPr>
        <p:spPr>
          <a:xfrm>
            <a:off x="457200" y="-284986"/>
            <a:ext cx="8229600" cy="1143000"/>
          </a:xfrm>
        </p:spPr>
        <p:txBody>
          <a:bodyPr/>
          <a:lstStyle/>
          <a:p>
            <a:r>
              <a:rPr lang="en-US" b="1" dirty="0" smtClean="0"/>
              <a:t>Efficacy of </a:t>
            </a:r>
            <a:r>
              <a:rPr lang="en-US" b="1" dirty="0" err="1" smtClean="0"/>
              <a:t>Guardbanding</a:t>
            </a:r>
            <a:endParaRPr lang="en-US" b="1" dirty="0"/>
          </a:p>
        </p:txBody>
      </p:sp>
      <p:pic>
        <p:nvPicPr>
          <p:cNvPr id="2" name="Picture 1" descr="VRT-1-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75" y="692415"/>
            <a:ext cx="4267200" cy="4781550"/>
          </a:xfrm>
          <a:prstGeom prst="rect">
            <a:avLst/>
          </a:prstGeom>
        </p:spPr>
      </p:pic>
    </p:spTree>
    <p:extLst>
      <p:ext uri="{BB962C8B-B14F-4D97-AF65-F5344CB8AC3E}">
        <p14:creationId xmlns:p14="http://schemas.microsoft.com/office/powerpoint/2010/main" val="24312087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RT-2-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75" y="692416"/>
            <a:ext cx="4267200" cy="4781550"/>
          </a:xfrm>
          <a:prstGeom prst="rect">
            <a:avLst/>
          </a:prstGeom>
        </p:spPr>
      </p:pic>
      <p:sp>
        <p:nvSpPr>
          <p:cNvPr id="6" name="Slide Number Placeholder 5"/>
          <p:cNvSpPr>
            <a:spLocks noGrp="1"/>
          </p:cNvSpPr>
          <p:nvPr>
            <p:ph type="sldNum" sz="quarter" idx="12"/>
          </p:nvPr>
        </p:nvSpPr>
        <p:spPr/>
        <p:txBody>
          <a:bodyPr/>
          <a:lstStyle/>
          <a:p>
            <a:r>
              <a:rPr lang="en-US" dirty="0" smtClean="0"/>
              <a:t>23</a:t>
            </a:r>
            <a:endParaRPr lang="en-US" dirty="0"/>
          </a:p>
        </p:txBody>
      </p:sp>
      <p:sp>
        <p:nvSpPr>
          <p:cNvPr id="7" name="Title 1"/>
          <p:cNvSpPr>
            <a:spLocks noGrp="1"/>
          </p:cNvSpPr>
          <p:nvPr>
            <p:ph type="title"/>
          </p:nvPr>
        </p:nvSpPr>
        <p:spPr>
          <a:xfrm>
            <a:off x="457200" y="-284986"/>
            <a:ext cx="8229600" cy="1143000"/>
          </a:xfrm>
        </p:spPr>
        <p:txBody>
          <a:bodyPr/>
          <a:lstStyle/>
          <a:p>
            <a:r>
              <a:rPr lang="en-US" b="1" dirty="0" smtClean="0"/>
              <a:t>Efficacy of </a:t>
            </a:r>
            <a:r>
              <a:rPr lang="en-US" b="1" dirty="0" err="1" smtClean="0"/>
              <a:t>Guardbanding</a:t>
            </a:r>
            <a:endParaRPr lang="en-US" b="1" dirty="0"/>
          </a:p>
        </p:txBody>
      </p:sp>
    </p:spTree>
    <p:extLst>
      <p:ext uri="{BB962C8B-B14F-4D97-AF65-F5344CB8AC3E}">
        <p14:creationId xmlns:p14="http://schemas.microsoft.com/office/powerpoint/2010/main" val="20377795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RT-3-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75" y="692417"/>
            <a:ext cx="4267200" cy="4781550"/>
          </a:xfrm>
          <a:prstGeom prst="rect">
            <a:avLst/>
          </a:prstGeom>
        </p:spPr>
      </p:pic>
      <p:sp>
        <p:nvSpPr>
          <p:cNvPr id="6" name="Slide Number Placeholder 5"/>
          <p:cNvSpPr>
            <a:spLocks noGrp="1"/>
          </p:cNvSpPr>
          <p:nvPr>
            <p:ph type="sldNum" sz="quarter" idx="12"/>
          </p:nvPr>
        </p:nvSpPr>
        <p:spPr/>
        <p:txBody>
          <a:bodyPr/>
          <a:lstStyle/>
          <a:p>
            <a:r>
              <a:rPr lang="en-US" dirty="0" smtClean="0"/>
              <a:t>23</a:t>
            </a:r>
            <a:endParaRPr lang="en-US" dirty="0"/>
          </a:p>
        </p:txBody>
      </p:sp>
      <p:sp>
        <p:nvSpPr>
          <p:cNvPr id="7" name="Title 1"/>
          <p:cNvSpPr>
            <a:spLocks noGrp="1"/>
          </p:cNvSpPr>
          <p:nvPr>
            <p:ph type="title"/>
          </p:nvPr>
        </p:nvSpPr>
        <p:spPr>
          <a:xfrm>
            <a:off x="457200" y="-284986"/>
            <a:ext cx="8229600" cy="1143000"/>
          </a:xfrm>
        </p:spPr>
        <p:txBody>
          <a:bodyPr/>
          <a:lstStyle/>
          <a:p>
            <a:r>
              <a:rPr lang="en-US" b="1" dirty="0" smtClean="0"/>
              <a:t>Efficacy of </a:t>
            </a:r>
            <a:r>
              <a:rPr lang="en-US" b="1" dirty="0" err="1" smtClean="0"/>
              <a:t>Guardbanding</a:t>
            </a:r>
            <a:endParaRPr lang="en-US" b="1" dirty="0"/>
          </a:p>
        </p:txBody>
      </p:sp>
    </p:spTree>
    <p:extLst>
      <p:ext uri="{BB962C8B-B14F-4D97-AF65-F5344CB8AC3E}">
        <p14:creationId xmlns:p14="http://schemas.microsoft.com/office/powerpoint/2010/main" val="31220735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RT-4-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75" y="692414"/>
            <a:ext cx="4267200" cy="4781550"/>
          </a:xfrm>
          <a:prstGeom prst="rect">
            <a:avLst/>
          </a:prstGeom>
        </p:spPr>
      </p:pic>
      <p:sp>
        <p:nvSpPr>
          <p:cNvPr id="6" name="Slide Number Placeholder 5"/>
          <p:cNvSpPr>
            <a:spLocks noGrp="1"/>
          </p:cNvSpPr>
          <p:nvPr>
            <p:ph type="sldNum" sz="quarter" idx="12"/>
          </p:nvPr>
        </p:nvSpPr>
        <p:spPr/>
        <p:txBody>
          <a:bodyPr/>
          <a:lstStyle/>
          <a:p>
            <a:r>
              <a:rPr lang="en-US" dirty="0" smtClean="0"/>
              <a:t>23</a:t>
            </a:r>
            <a:endParaRPr lang="en-US" dirty="0"/>
          </a:p>
        </p:txBody>
      </p:sp>
      <p:sp>
        <p:nvSpPr>
          <p:cNvPr id="7" name="Title 1"/>
          <p:cNvSpPr>
            <a:spLocks noGrp="1"/>
          </p:cNvSpPr>
          <p:nvPr>
            <p:ph type="title"/>
          </p:nvPr>
        </p:nvSpPr>
        <p:spPr>
          <a:xfrm>
            <a:off x="457200" y="-284986"/>
            <a:ext cx="8229600" cy="1143000"/>
          </a:xfrm>
        </p:spPr>
        <p:txBody>
          <a:bodyPr/>
          <a:lstStyle/>
          <a:p>
            <a:r>
              <a:rPr lang="en-US" b="1" dirty="0" smtClean="0"/>
              <a:t>Efficacy of </a:t>
            </a:r>
            <a:r>
              <a:rPr lang="en-US" b="1" dirty="0" err="1" smtClean="0"/>
              <a:t>Guardbanding</a:t>
            </a:r>
            <a:endParaRPr lang="en-US" b="1" dirty="0"/>
          </a:p>
        </p:txBody>
      </p:sp>
      <p:sp>
        <p:nvSpPr>
          <p:cNvPr id="8" name="Rectangle 7"/>
          <p:cNvSpPr/>
          <p:nvPr/>
        </p:nvSpPr>
        <p:spPr>
          <a:xfrm>
            <a:off x="4127123" y="696633"/>
            <a:ext cx="1786093" cy="2361580"/>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ular Callout 8"/>
          <p:cNvSpPr/>
          <p:nvPr/>
        </p:nvSpPr>
        <p:spPr>
          <a:xfrm>
            <a:off x="5173514" y="3190961"/>
            <a:ext cx="3853506" cy="968569"/>
          </a:xfrm>
          <a:prstGeom prst="wedgeRectCallout">
            <a:avLst>
              <a:gd name="adj1" fmla="val -71275"/>
              <a:gd name="adj2" fmla="val -64371"/>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rPr>
              <a:t>Most of the cells exhibit </a:t>
            </a:r>
            <a:r>
              <a:rPr lang="en-US" sz="2800" b="1" dirty="0" err="1" smtClean="0">
                <a:solidFill>
                  <a:schemeClr val="bg1"/>
                </a:solidFill>
              </a:rPr>
              <a:t>closeby</a:t>
            </a:r>
            <a:r>
              <a:rPr lang="en-US" sz="2800" b="1" dirty="0" smtClean="0">
                <a:solidFill>
                  <a:schemeClr val="bg1"/>
                </a:solidFill>
              </a:rPr>
              <a:t> retention times</a:t>
            </a:r>
            <a:endParaRPr lang="en-US" sz="2800" b="1" dirty="0">
              <a:solidFill>
                <a:schemeClr val="bg1"/>
              </a:solidFill>
            </a:endParaRPr>
          </a:p>
        </p:txBody>
      </p:sp>
    </p:spTree>
    <p:extLst>
      <p:ext uri="{BB962C8B-B14F-4D97-AF65-F5344CB8AC3E}">
        <p14:creationId xmlns:p14="http://schemas.microsoft.com/office/powerpoint/2010/main" val="91829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RT-5-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75" y="692416"/>
            <a:ext cx="4267200" cy="4781550"/>
          </a:xfrm>
          <a:prstGeom prst="rect">
            <a:avLst/>
          </a:prstGeom>
        </p:spPr>
      </p:pic>
      <p:sp>
        <p:nvSpPr>
          <p:cNvPr id="6" name="Slide Number Placeholder 5"/>
          <p:cNvSpPr>
            <a:spLocks noGrp="1"/>
          </p:cNvSpPr>
          <p:nvPr>
            <p:ph type="sldNum" sz="quarter" idx="12"/>
          </p:nvPr>
        </p:nvSpPr>
        <p:spPr/>
        <p:txBody>
          <a:bodyPr/>
          <a:lstStyle/>
          <a:p>
            <a:r>
              <a:rPr lang="en-US" dirty="0" smtClean="0"/>
              <a:t>23</a:t>
            </a:r>
            <a:endParaRPr lang="en-US" dirty="0"/>
          </a:p>
        </p:txBody>
      </p:sp>
      <p:sp>
        <p:nvSpPr>
          <p:cNvPr id="7" name="Title 1"/>
          <p:cNvSpPr>
            <a:spLocks noGrp="1"/>
          </p:cNvSpPr>
          <p:nvPr>
            <p:ph type="title"/>
          </p:nvPr>
        </p:nvSpPr>
        <p:spPr>
          <a:xfrm>
            <a:off x="457200" y="-284986"/>
            <a:ext cx="8229600" cy="1143000"/>
          </a:xfrm>
        </p:spPr>
        <p:txBody>
          <a:bodyPr/>
          <a:lstStyle/>
          <a:p>
            <a:r>
              <a:rPr lang="en-US" b="1" dirty="0" smtClean="0"/>
              <a:t>Efficacy of </a:t>
            </a:r>
            <a:r>
              <a:rPr lang="en-US" b="1" dirty="0" err="1" smtClean="0"/>
              <a:t>Guardbanding</a:t>
            </a:r>
            <a:endParaRPr lang="en-US" b="1" dirty="0"/>
          </a:p>
        </p:txBody>
      </p:sp>
      <p:sp>
        <p:nvSpPr>
          <p:cNvPr id="8" name="Rectangle 7"/>
          <p:cNvSpPr/>
          <p:nvPr/>
        </p:nvSpPr>
        <p:spPr>
          <a:xfrm>
            <a:off x="4310922" y="3108345"/>
            <a:ext cx="1488147" cy="1736927"/>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ular Callout 8"/>
          <p:cNvSpPr/>
          <p:nvPr/>
        </p:nvSpPr>
        <p:spPr>
          <a:xfrm>
            <a:off x="5213208" y="1554174"/>
            <a:ext cx="3763702" cy="1329911"/>
          </a:xfrm>
          <a:prstGeom prst="wedgeRectCallout">
            <a:avLst>
              <a:gd name="adj1" fmla="val -58616"/>
              <a:gd name="adj2" fmla="val 73163"/>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rPr>
              <a:t>There are few cells with large differences in retention times</a:t>
            </a:r>
            <a:endParaRPr lang="en-US" sz="2800" b="1" dirty="0">
              <a:solidFill>
                <a:schemeClr val="bg1"/>
              </a:solidFill>
            </a:endParaRPr>
          </a:p>
        </p:txBody>
      </p:sp>
      <p:sp>
        <p:nvSpPr>
          <p:cNvPr id="10" name="TextBox 9"/>
          <p:cNvSpPr txBox="1"/>
          <p:nvPr/>
        </p:nvSpPr>
        <p:spPr>
          <a:xfrm>
            <a:off x="1" y="5397324"/>
            <a:ext cx="9144000" cy="1200329"/>
          </a:xfrm>
          <a:prstGeom prst="rect">
            <a:avLst/>
          </a:prstGeom>
          <a:noFill/>
        </p:spPr>
        <p:txBody>
          <a:bodyPr wrap="square" rtlCol="0">
            <a:spAutoFit/>
          </a:bodyPr>
          <a:lstStyle/>
          <a:p>
            <a:pPr algn="ctr"/>
            <a:r>
              <a:rPr lang="en-US" sz="3600" b="1" dirty="0" smtClean="0">
                <a:solidFill>
                  <a:srgbClr val="FF0000"/>
                </a:solidFill>
              </a:rPr>
              <a:t>Even a large </a:t>
            </a:r>
            <a:r>
              <a:rPr lang="en-US" sz="3600" b="1" dirty="0" err="1">
                <a:solidFill>
                  <a:srgbClr val="FF0000"/>
                </a:solidFill>
              </a:rPr>
              <a:t>g</a:t>
            </a:r>
            <a:r>
              <a:rPr lang="en-US" sz="3600" b="1" dirty="0" err="1" smtClean="0">
                <a:solidFill>
                  <a:srgbClr val="FF0000"/>
                </a:solidFill>
              </a:rPr>
              <a:t>uardband</a:t>
            </a:r>
            <a:r>
              <a:rPr lang="en-US" sz="3600" b="1" dirty="0" smtClean="0">
                <a:solidFill>
                  <a:srgbClr val="FF0000"/>
                </a:solidFill>
              </a:rPr>
              <a:t> (5X) cannot detect</a:t>
            </a:r>
          </a:p>
          <a:p>
            <a:pPr algn="ctr"/>
            <a:r>
              <a:rPr lang="en-US" sz="3600" b="1" dirty="0" smtClean="0">
                <a:solidFill>
                  <a:srgbClr val="FF0000"/>
                </a:solidFill>
              </a:rPr>
              <a:t> 5-15% of the intermittently failing cells</a:t>
            </a:r>
            <a:endParaRPr lang="en-US" sz="3600" b="1" dirty="0">
              <a:solidFill>
                <a:srgbClr val="FF0000"/>
              </a:solidFill>
            </a:endParaRPr>
          </a:p>
        </p:txBody>
      </p:sp>
    </p:spTree>
    <p:extLst>
      <p:ext uri="{BB962C8B-B14F-4D97-AF65-F5344CB8AC3E}">
        <p14:creationId xmlns:p14="http://schemas.microsoft.com/office/powerpoint/2010/main" val="1925006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2"/>
            <a:ext cx="8229600" cy="1143000"/>
          </a:xfrm>
        </p:spPr>
        <p:txBody>
          <a:bodyPr/>
          <a:lstStyle/>
          <a:p>
            <a:r>
              <a:rPr lang="en-US" b="1" dirty="0" smtClean="0"/>
              <a:t>      Error Correcting Code</a:t>
            </a:r>
            <a:endParaRPr lang="en-US" b="1" dirty="0"/>
          </a:p>
        </p:txBody>
      </p:sp>
      <p:sp>
        <p:nvSpPr>
          <p:cNvPr id="3" name="Content Placeholder 2"/>
          <p:cNvSpPr>
            <a:spLocks noGrp="1"/>
          </p:cNvSpPr>
          <p:nvPr>
            <p:ph idx="1"/>
          </p:nvPr>
        </p:nvSpPr>
        <p:spPr>
          <a:xfrm>
            <a:off x="0" y="1466505"/>
            <a:ext cx="9144000" cy="1190628"/>
          </a:xfrm>
        </p:spPr>
        <p:txBody>
          <a:bodyPr>
            <a:normAutofit/>
          </a:bodyPr>
          <a:lstStyle/>
          <a:p>
            <a:r>
              <a:rPr lang="en-US" dirty="0" smtClean="0"/>
              <a:t>Error Correcting Code (ECC)</a:t>
            </a:r>
          </a:p>
          <a:p>
            <a:pPr lvl="1"/>
            <a:r>
              <a:rPr lang="en-US" b="1" dirty="0"/>
              <a:t>Additional information to </a:t>
            </a:r>
            <a:r>
              <a:rPr lang="en-US" b="1" dirty="0" smtClean="0"/>
              <a:t>detect error and correct </a:t>
            </a:r>
            <a:r>
              <a:rPr lang="en-US" b="1" dirty="0"/>
              <a:t>data</a:t>
            </a:r>
          </a:p>
          <a:p>
            <a:pPr marL="457200" lvl="1" indent="0">
              <a:buNone/>
            </a:pPr>
            <a:endParaRPr lang="en-US" dirty="0"/>
          </a:p>
        </p:txBody>
      </p:sp>
      <p:sp>
        <p:nvSpPr>
          <p:cNvPr id="4" name="Slide Number Placeholder 3"/>
          <p:cNvSpPr>
            <a:spLocks noGrp="1"/>
          </p:cNvSpPr>
          <p:nvPr>
            <p:ph type="sldNum" sz="quarter" idx="12"/>
          </p:nvPr>
        </p:nvSpPr>
        <p:spPr/>
        <p:txBody>
          <a:bodyPr/>
          <a:lstStyle/>
          <a:p>
            <a:r>
              <a:rPr lang="en-US" dirty="0" smtClean="0"/>
              <a:t>24</a:t>
            </a:r>
            <a:endParaRPr lang="en-US" dirty="0"/>
          </a:p>
        </p:txBody>
      </p:sp>
      <p:sp>
        <p:nvSpPr>
          <p:cNvPr id="5" name="Oval 4"/>
          <p:cNvSpPr>
            <a:spLocks noChangeAspect="1"/>
          </p:cNvSpPr>
          <p:nvPr/>
        </p:nvSpPr>
        <p:spPr>
          <a:xfrm>
            <a:off x="1566518" y="363337"/>
            <a:ext cx="655147" cy="655147"/>
          </a:xfrm>
          <a:prstGeom prst="ellipse">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3</a:t>
            </a:r>
          </a:p>
        </p:txBody>
      </p:sp>
      <p:grpSp>
        <p:nvGrpSpPr>
          <p:cNvPr id="7" name="Group 6"/>
          <p:cNvGrpSpPr/>
          <p:nvPr/>
        </p:nvGrpSpPr>
        <p:grpSpPr>
          <a:xfrm>
            <a:off x="2252580" y="2834183"/>
            <a:ext cx="3273181" cy="2582606"/>
            <a:chOff x="428328" y="2110982"/>
            <a:chExt cx="3273181" cy="2582606"/>
          </a:xfrm>
        </p:grpSpPr>
        <p:cxnSp>
          <p:nvCxnSpPr>
            <p:cNvPr id="8" name="Straight Connector 7"/>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534160" y="2226069"/>
              <a:ext cx="3067764" cy="525790"/>
              <a:chOff x="534160" y="2226069"/>
              <a:chExt cx="3067764" cy="525790"/>
            </a:xfrm>
          </p:grpSpPr>
          <p:sp>
            <p:nvSpPr>
              <p:cNvPr id="36" name="Oval 35"/>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541777" y="2821081"/>
              <a:ext cx="3058627" cy="525790"/>
              <a:chOff x="534160" y="2226069"/>
              <a:chExt cx="3058627" cy="525790"/>
            </a:xfrm>
          </p:grpSpPr>
          <p:sp>
            <p:nvSpPr>
              <p:cNvPr id="31" name="Oval 30"/>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38848" y="3430281"/>
              <a:ext cx="3067764" cy="525790"/>
              <a:chOff x="543297" y="2226069"/>
              <a:chExt cx="3067764" cy="525790"/>
            </a:xfrm>
          </p:grpSpPr>
          <p:sp>
            <p:nvSpPr>
              <p:cNvPr id="26" name="Oval 25"/>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35919" y="4030345"/>
              <a:ext cx="3067764" cy="525790"/>
              <a:chOff x="543297" y="2226069"/>
              <a:chExt cx="3067764" cy="525790"/>
            </a:xfrm>
          </p:grpSpPr>
          <p:sp>
            <p:nvSpPr>
              <p:cNvPr id="21" name="Oval 20"/>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5438720" y="2834181"/>
            <a:ext cx="1436182" cy="2563934"/>
            <a:chOff x="2912465" y="3911935"/>
            <a:chExt cx="1436182" cy="2563934"/>
          </a:xfrm>
          <a:solidFill>
            <a:schemeClr val="bg1">
              <a:lumMod val="50000"/>
            </a:schemeClr>
          </a:solidFill>
        </p:grpSpPr>
        <p:cxnSp>
          <p:nvCxnSpPr>
            <p:cNvPr id="42" name="Straight Connector 41"/>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TextBox 55"/>
          <p:cNvSpPr txBox="1"/>
          <p:nvPr/>
        </p:nvSpPr>
        <p:spPr>
          <a:xfrm>
            <a:off x="5467188" y="3452893"/>
            <a:ext cx="1374520" cy="1015663"/>
          </a:xfrm>
          <a:prstGeom prst="rect">
            <a:avLst/>
          </a:prstGeom>
          <a:noFill/>
          <a:scene3d>
            <a:camera prst="orthographicFront">
              <a:rot lat="0" lon="0" rev="19199999"/>
            </a:camera>
            <a:lightRig rig="threePt" dir="t"/>
          </a:scene3d>
        </p:spPr>
        <p:txBody>
          <a:bodyPr wrap="none" rtlCol="0">
            <a:spAutoFit/>
          </a:bodyPr>
          <a:lstStyle/>
          <a:p>
            <a:r>
              <a:rPr lang="en-US" sz="6000" b="1" dirty="0" smtClean="0"/>
              <a:t>ECC</a:t>
            </a:r>
            <a:endParaRPr lang="en-US" sz="6000" b="1" dirty="0"/>
          </a:p>
        </p:txBody>
      </p:sp>
    </p:spTree>
    <p:extLst>
      <p:ext uri="{BB962C8B-B14F-4D97-AF65-F5344CB8AC3E}">
        <p14:creationId xmlns:p14="http://schemas.microsoft.com/office/powerpoint/2010/main" val="374349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C-1-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898" y="949767"/>
            <a:ext cx="5786120" cy="4792980"/>
          </a:xfrm>
          <a:prstGeom prst="rect">
            <a:avLst/>
          </a:prstGeom>
        </p:spPr>
      </p:pic>
      <p:sp>
        <p:nvSpPr>
          <p:cNvPr id="2" name="Title 1"/>
          <p:cNvSpPr>
            <a:spLocks noGrp="1"/>
          </p:cNvSpPr>
          <p:nvPr>
            <p:ph type="title"/>
          </p:nvPr>
        </p:nvSpPr>
        <p:spPr>
          <a:xfrm>
            <a:off x="457200" y="-198890"/>
            <a:ext cx="8229600" cy="1143000"/>
          </a:xfrm>
        </p:spPr>
        <p:txBody>
          <a:bodyPr/>
          <a:lstStyle/>
          <a:p>
            <a:r>
              <a:rPr lang="en-US" b="1" dirty="0" smtClean="0"/>
              <a:t>Effectiveness of ECC</a:t>
            </a:r>
            <a:endParaRPr lang="en-US" b="1" dirty="0"/>
          </a:p>
        </p:txBody>
      </p:sp>
      <p:sp>
        <p:nvSpPr>
          <p:cNvPr id="3" name="Slide Number Placeholder 2"/>
          <p:cNvSpPr>
            <a:spLocks noGrp="1"/>
          </p:cNvSpPr>
          <p:nvPr>
            <p:ph type="sldNum" sz="quarter" idx="12"/>
          </p:nvPr>
        </p:nvSpPr>
        <p:spPr/>
        <p:txBody>
          <a:bodyPr/>
          <a:lstStyle/>
          <a:p>
            <a:r>
              <a:rPr lang="en-US" dirty="0" smtClean="0"/>
              <a:t>25</a:t>
            </a:r>
            <a:endParaRPr lang="en-US" dirty="0"/>
          </a:p>
        </p:txBody>
      </p:sp>
    </p:spTree>
    <p:extLst>
      <p:ext uri="{BB962C8B-B14F-4D97-AF65-F5344CB8AC3E}">
        <p14:creationId xmlns:p14="http://schemas.microsoft.com/office/powerpoint/2010/main" val="39941827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2C8897-7E0F-D74E-BB6D-222FC9BDF5EC}" type="slidenum">
              <a:rPr lang="en-US" sz="2800" smtClean="0"/>
              <a:t>3</a:t>
            </a:fld>
            <a:endParaRPr lang="en-US" sz="2800"/>
          </a:p>
        </p:txBody>
      </p:sp>
      <p:grpSp>
        <p:nvGrpSpPr>
          <p:cNvPr id="41" name="Group 40"/>
          <p:cNvGrpSpPr>
            <a:grpSpLocks noChangeAspect="1"/>
          </p:cNvGrpSpPr>
          <p:nvPr/>
        </p:nvGrpSpPr>
        <p:grpSpPr>
          <a:xfrm>
            <a:off x="596544" y="901069"/>
            <a:ext cx="3165456" cy="2357052"/>
            <a:chOff x="3454955" y="2670363"/>
            <a:chExt cx="2434972" cy="1813117"/>
          </a:xfrm>
          <a:solidFill>
            <a:srgbClr val="10253F"/>
          </a:solidFill>
        </p:grpSpPr>
        <p:grpSp>
          <p:nvGrpSpPr>
            <p:cNvPr id="42" name="Group 41"/>
            <p:cNvGrpSpPr>
              <a:grpSpLocks noChangeAspect="1"/>
            </p:cNvGrpSpPr>
            <p:nvPr/>
          </p:nvGrpSpPr>
          <p:grpSpPr>
            <a:xfrm>
              <a:off x="3454955" y="2670363"/>
              <a:ext cx="1233724" cy="929423"/>
              <a:chOff x="428328" y="2110982"/>
              <a:chExt cx="3273181" cy="2582606"/>
            </a:xfrm>
            <a:grpFill/>
          </p:grpSpPr>
          <p:cxnSp>
            <p:nvCxnSpPr>
              <p:cNvPr id="145" name="Straight Connector 144"/>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54" name="Group 153"/>
              <p:cNvGrpSpPr/>
              <p:nvPr/>
            </p:nvGrpSpPr>
            <p:grpSpPr>
              <a:xfrm>
                <a:off x="534160" y="2226069"/>
                <a:ext cx="3067764" cy="525790"/>
                <a:chOff x="534160" y="2226069"/>
                <a:chExt cx="3067764" cy="525790"/>
              </a:xfrm>
              <a:grpFill/>
            </p:grpSpPr>
            <p:sp>
              <p:nvSpPr>
                <p:cNvPr id="173" name="Oval 172"/>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541777" y="2821081"/>
                <a:ext cx="3058627" cy="525790"/>
                <a:chOff x="534160" y="2226069"/>
                <a:chExt cx="3058627" cy="525790"/>
              </a:xfrm>
              <a:grpFill/>
            </p:grpSpPr>
            <p:sp>
              <p:nvSpPr>
                <p:cNvPr id="168" name="Oval 167"/>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538848" y="3430281"/>
                <a:ext cx="3067764" cy="525790"/>
                <a:chOff x="543297" y="2226069"/>
                <a:chExt cx="3067764" cy="525790"/>
              </a:xfrm>
              <a:grpFill/>
            </p:grpSpPr>
            <p:sp>
              <p:nvSpPr>
                <p:cNvPr id="163" name="Oval 162"/>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535919" y="4030345"/>
                <a:ext cx="3067764" cy="525790"/>
                <a:chOff x="543297" y="2226069"/>
                <a:chExt cx="3067764" cy="525790"/>
              </a:xfrm>
              <a:grpFill/>
            </p:grpSpPr>
            <p:sp>
              <p:nvSpPr>
                <p:cNvPr id="158" name="Oval 157"/>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3" name="Group 42"/>
            <p:cNvGrpSpPr>
              <a:grpSpLocks noChangeAspect="1"/>
            </p:cNvGrpSpPr>
            <p:nvPr/>
          </p:nvGrpSpPr>
          <p:grpSpPr>
            <a:xfrm>
              <a:off x="3457947" y="3551049"/>
              <a:ext cx="1233724" cy="929423"/>
              <a:chOff x="428328" y="2110982"/>
              <a:chExt cx="3273181" cy="2582606"/>
            </a:xfrm>
            <a:grpFill/>
          </p:grpSpPr>
          <p:cxnSp>
            <p:nvCxnSpPr>
              <p:cNvPr id="112" name="Straight Connector 111"/>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21" name="Group 120"/>
              <p:cNvGrpSpPr/>
              <p:nvPr/>
            </p:nvGrpSpPr>
            <p:grpSpPr>
              <a:xfrm>
                <a:off x="534160" y="2226069"/>
                <a:ext cx="3067764" cy="525790"/>
                <a:chOff x="534160" y="2226069"/>
                <a:chExt cx="3067764" cy="525790"/>
              </a:xfrm>
              <a:grpFill/>
            </p:grpSpPr>
            <p:sp>
              <p:nvSpPr>
                <p:cNvPr id="140" name="Oval 139"/>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541777" y="2821081"/>
                <a:ext cx="3058627" cy="525790"/>
                <a:chOff x="534160" y="2226069"/>
                <a:chExt cx="3058627" cy="525790"/>
              </a:xfrm>
              <a:grpFill/>
            </p:grpSpPr>
            <p:sp>
              <p:nvSpPr>
                <p:cNvPr id="135" name="Oval 134"/>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538848" y="3430281"/>
                <a:ext cx="3067764" cy="525790"/>
                <a:chOff x="543297" y="2226069"/>
                <a:chExt cx="3067764" cy="525790"/>
              </a:xfrm>
              <a:grpFill/>
            </p:grpSpPr>
            <p:sp>
              <p:nvSpPr>
                <p:cNvPr id="130" name="Oval 129"/>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535919" y="4030345"/>
                <a:ext cx="3067764" cy="525790"/>
                <a:chOff x="543297" y="2226069"/>
                <a:chExt cx="3067764" cy="525790"/>
              </a:xfrm>
              <a:grpFill/>
            </p:grpSpPr>
            <p:sp>
              <p:nvSpPr>
                <p:cNvPr id="125" name="Oval 124"/>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4" name="Group 43"/>
            <p:cNvGrpSpPr>
              <a:grpSpLocks noChangeAspect="1"/>
            </p:cNvGrpSpPr>
            <p:nvPr/>
          </p:nvGrpSpPr>
          <p:grpSpPr>
            <a:xfrm>
              <a:off x="4653211" y="2673371"/>
              <a:ext cx="1233724" cy="929423"/>
              <a:chOff x="428328" y="2110982"/>
              <a:chExt cx="3273181" cy="2582606"/>
            </a:xfrm>
            <a:grpFill/>
          </p:grpSpPr>
          <p:cxnSp>
            <p:nvCxnSpPr>
              <p:cNvPr id="79" name="Straight Connector 78"/>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534160" y="2226069"/>
                <a:ext cx="3067764" cy="525790"/>
                <a:chOff x="534160" y="2226069"/>
                <a:chExt cx="3067764" cy="525790"/>
              </a:xfrm>
              <a:grpFill/>
            </p:grpSpPr>
            <p:sp>
              <p:nvSpPr>
                <p:cNvPr id="107" name="Oval 106"/>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541777" y="2821081"/>
                <a:ext cx="3058627" cy="525790"/>
                <a:chOff x="534160" y="2226069"/>
                <a:chExt cx="3058627" cy="525790"/>
              </a:xfrm>
              <a:grpFill/>
            </p:grpSpPr>
            <p:sp>
              <p:nvSpPr>
                <p:cNvPr id="102" name="Oval 101"/>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538848" y="3430281"/>
                <a:ext cx="3067764" cy="525790"/>
                <a:chOff x="543297" y="2226069"/>
                <a:chExt cx="3067764" cy="525790"/>
              </a:xfrm>
              <a:grpFill/>
            </p:grpSpPr>
            <p:sp>
              <p:nvSpPr>
                <p:cNvPr id="97" name="Oval 96"/>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535919" y="4030345"/>
                <a:ext cx="3067764" cy="525790"/>
                <a:chOff x="543297" y="2226069"/>
                <a:chExt cx="3067764" cy="525790"/>
              </a:xfrm>
              <a:grpFill/>
            </p:grpSpPr>
            <p:sp>
              <p:nvSpPr>
                <p:cNvPr id="92" name="Oval 91"/>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5" name="Group 44"/>
            <p:cNvGrpSpPr>
              <a:grpSpLocks noChangeAspect="1"/>
            </p:cNvGrpSpPr>
            <p:nvPr/>
          </p:nvGrpSpPr>
          <p:grpSpPr>
            <a:xfrm>
              <a:off x="4656203" y="3554057"/>
              <a:ext cx="1233724" cy="929423"/>
              <a:chOff x="428328" y="2110982"/>
              <a:chExt cx="3273181" cy="2582606"/>
            </a:xfrm>
            <a:grpFill/>
          </p:grpSpPr>
          <p:cxnSp>
            <p:nvCxnSpPr>
              <p:cNvPr id="46" name="Straight Connector 45"/>
              <p:cNvCxnSpPr/>
              <p:nvPr/>
            </p:nvCxnSpPr>
            <p:spPr>
              <a:xfrm>
                <a:off x="3331890" y="2135878"/>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704366" y="2129654"/>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076842" y="2123430"/>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49881" y="4281301"/>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43673" y="3690373"/>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449318" y="2117206"/>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812657" y="2110982"/>
                <a:ext cx="0" cy="255771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29848" y="2495297"/>
                <a:ext cx="3251628"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28328" y="3090309"/>
                <a:ext cx="3251628"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a:off x="534160" y="2226069"/>
                <a:ext cx="3067764" cy="525790"/>
                <a:chOff x="534160" y="2226069"/>
                <a:chExt cx="3067764" cy="525790"/>
              </a:xfrm>
              <a:grpFill/>
            </p:grpSpPr>
            <p:sp>
              <p:nvSpPr>
                <p:cNvPr id="74" name="Oval 73"/>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800961" y="2229173"/>
                  <a:ext cx="543300"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3058623"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541777" y="2821081"/>
                <a:ext cx="3058627" cy="525790"/>
                <a:chOff x="534160" y="2226069"/>
                <a:chExt cx="3058627" cy="525790"/>
              </a:xfrm>
              <a:grpFill/>
            </p:grpSpPr>
            <p:sp>
              <p:nvSpPr>
                <p:cNvPr id="69" name="Oval 68"/>
                <p:cNvSpPr/>
                <p:nvPr/>
              </p:nvSpPr>
              <p:spPr>
                <a:xfrm>
                  <a:off x="534160"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167560"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800960"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425223"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3049486"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538848" y="3430281"/>
                <a:ext cx="3067764" cy="525790"/>
                <a:chOff x="543297" y="2226069"/>
                <a:chExt cx="3067764" cy="525790"/>
              </a:xfrm>
              <a:grpFill/>
            </p:grpSpPr>
            <p:sp>
              <p:nvSpPr>
                <p:cNvPr id="64" name="Oval 63"/>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176697"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434360"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535919" y="4030345"/>
                <a:ext cx="3067764" cy="525790"/>
                <a:chOff x="543297" y="2226069"/>
                <a:chExt cx="3067764" cy="525790"/>
              </a:xfrm>
              <a:grpFill/>
            </p:grpSpPr>
            <p:sp>
              <p:nvSpPr>
                <p:cNvPr id="59" name="Oval 58"/>
                <p:cNvSpPr/>
                <p:nvPr/>
              </p:nvSpPr>
              <p:spPr>
                <a:xfrm>
                  <a:off x="543297" y="2232277"/>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185834" y="2230725"/>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810097" y="2229173"/>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2443497" y="2227621"/>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67760" y="2226069"/>
                  <a:ext cx="543301" cy="519582"/>
                </a:xfrm>
                <a:prstGeom prst="ellips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422" name="Multiply 421"/>
          <p:cNvSpPr/>
          <p:nvPr/>
        </p:nvSpPr>
        <p:spPr>
          <a:xfrm>
            <a:off x="976821" y="1772720"/>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25" name="TextBox 424"/>
          <p:cNvSpPr txBox="1"/>
          <p:nvPr/>
        </p:nvSpPr>
        <p:spPr>
          <a:xfrm>
            <a:off x="1334897" y="3203411"/>
            <a:ext cx="1916210" cy="523220"/>
          </a:xfrm>
          <a:prstGeom prst="rect">
            <a:avLst/>
          </a:prstGeom>
          <a:noFill/>
        </p:spPr>
        <p:txBody>
          <a:bodyPr wrap="none" rtlCol="0">
            <a:spAutoFit/>
          </a:bodyPr>
          <a:lstStyle/>
          <a:p>
            <a:r>
              <a:rPr lang="en-US" sz="2800" b="1" dirty="0" smtClean="0"/>
              <a:t>DRAM Cells</a:t>
            </a:r>
            <a:endParaRPr lang="en-US" sz="2800" b="1" dirty="0"/>
          </a:p>
        </p:txBody>
      </p:sp>
      <p:sp>
        <p:nvSpPr>
          <p:cNvPr id="427" name="Lightning Bolt 426"/>
          <p:cNvSpPr/>
          <p:nvPr/>
        </p:nvSpPr>
        <p:spPr>
          <a:xfrm>
            <a:off x="2496252" y="1473107"/>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Lightning Bolt 427"/>
          <p:cNvSpPr/>
          <p:nvPr/>
        </p:nvSpPr>
        <p:spPr>
          <a:xfrm>
            <a:off x="3095561" y="2660233"/>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9" name="Picture 428"/>
          <p:cNvPicPr>
            <a:picLocks noChangeAspect="1"/>
          </p:cNvPicPr>
          <p:nvPr/>
        </p:nvPicPr>
        <p:blipFill>
          <a:blip r:embed="rId3"/>
          <a:stretch>
            <a:fillRect/>
          </a:stretch>
        </p:blipFill>
        <p:spPr>
          <a:xfrm>
            <a:off x="5566173" y="1026681"/>
            <a:ext cx="2790112" cy="1890735"/>
          </a:xfrm>
          <a:prstGeom prst="rect">
            <a:avLst/>
          </a:prstGeom>
        </p:spPr>
      </p:pic>
      <p:sp>
        <p:nvSpPr>
          <p:cNvPr id="435" name="TextBox 434"/>
          <p:cNvSpPr txBox="1"/>
          <p:nvPr/>
        </p:nvSpPr>
        <p:spPr>
          <a:xfrm>
            <a:off x="43056" y="3594498"/>
            <a:ext cx="9144001" cy="1631216"/>
          </a:xfrm>
          <a:prstGeom prst="rect">
            <a:avLst/>
          </a:prstGeom>
          <a:noFill/>
        </p:spPr>
        <p:txBody>
          <a:bodyPr wrap="square" rtlCol="0">
            <a:spAutoFit/>
          </a:bodyPr>
          <a:lstStyle/>
          <a:p>
            <a:pPr algn="ctr"/>
            <a:r>
              <a:rPr lang="en-US" sz="3600" b="1" dirty="0" smtClean="0"/>
              <a:t>Detect </a:t>
            </a:r>
            <a:r>
              <a:rPr lang="en-US" sz="3600" b="1" dirty="0"/>
              <a:t>and mitigate errors after </a:t>
            </a:r>
            <a:endParaRPr lang="en-US" sz="3600" b="1" dirty="0" smtClean="0"/>
          </a:p>
          <a:p>
            <a:pPr algn="ctr"/>
            <a:r>
              <a:rPr lang="en-US" sz="3600" b="1" dirty="0" smtClean="0"/>
              <a:t>the system has </a:t>
            </a:r>
            <a:r>
              <a:rPr lang="en-US" sz="3600" b="1" dirty="0"/>
              <a:t>become operational </a:t>
            </a:r>
          </a:p>
          <a:p>
            <a:pPr algn="ctr"/>
            <a:r>
              <a:rPr lang="en-US" sz="2800" dirty="0" smtClean="0"/>
              <a:t>Reduces cost </a:t>
            </a:r>
            <a:r>
              <a:rPr lang="en-US" sz="2800" dirty="0"/>
              <a:t>of </a:t>
            </a:r>
            <a:r>
              <a:rPr lang="en-US" sz="2800" dirty="0" smtClean="0"/>
              <a:t>testing, </a:t>
            </a:r>
            <a:r>
              <a:rPr lang="en-US" sz="2800" dirty="0"/>
              <a:t>i</a:t>
            </a:r>
            <a:r>
              <a:rPr lang="en-US" sz="2800" dirty="0" smtClean="0"/>
              <a:t>ncreases yield, </a:t>
            </a:r>
            <a:r>
              <a:rPr lang="en-US" sz="2800" dirty="0"/>
              <a:t>e</a:t>
            </a:r>
            <a:r>
              <a:rPr lang="en-US" sz="2800" dirty="0" smtClean="0"/>
              <a:t>nables scaling</a:t>
            </a:r>
            <a:endParaRPr lang="en-US" sz="2800" dirty="0"/>
          </a:p>
        </p:txBody>
      </p:sp>
      <p:sp>
        <p:nvSpPr>
          <p:cNvPr id="436" name="Title 1"/>
          <p:cNvSpPr>
            <a:spLocks noGrp="1"/>
          </p:cNvSpPr>
          <p:nvPr>
            <p:ph type="title"/>
          </p:nvPr>
        </p:nvSpPr>
        <p:spPr>
          <a:xfrm>
            <a:off x="457200" y="-198890"/>
            <a:ext cx="8229600" cy="1143000"/>
          </a:xfrm>
        </p:spPr>
        <p:txBody>
          <a:bodyPr/>
          <a:lstStyle/>
          <a:p>
            <a:r>
              <a:rPr lang="en-US" b="1" dirty="0" smtClean="0">
                <a:solidFill>
                  <a:srgbClr val="FF0000"/>
                </a:solidFill>
              </a:rPr>
              <a:t>Vision:</a:t>
            </a:r>
            <a:r>
              <a:rPr lang="en-US" dirty="0" smtClean="0"/>
              <a:t> </a:t>
            </a:r>
            <a:r>
              <a:rPr lang="en-US" b="1" dirty="0">
                <a:solidFill>
                  <a:srgbClr val="FF0000"/>
                </a:solidFill>
              </a:rPr>
              <a:t>Online Profiling</a:t>
            </a:r>
            <a:endParaRPr lang="en-US" dirty="0"/>
          </a:p>
        </p:txBody>
      </p:sp>
      <p:sp>
        <p:nvSpPr>
          <p:cNvPr id="2" name="Curved Down Arrow 1"/>
          <p:cNvSpPr/>
          <p:nvPr/>
        </p:nvSpPr>
        <p:spPr>
          <a:xfrm>
            <a:off x="4090312" y="860945"/>
            <a:ext cx="1580998" cy="731520"/>
          </a:xfrm>
          <a:prstGeom prst="curvedDown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Curved Up Arrow 4"/>
          <p:cNvSpPr/>
          <p:nvPr/>
        </p:nvSpPr>
        <p:spPr>
          <a:xfrm>
            <a:off x="4111840" y="2453707"/>
            <a:ext cx="1580998" cy="731520"/>
          </a:xfrm>
          <a:prstGeom prst="curvedUp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1" name="TextBox 190"/>
          <p:cNvSpPr txBox="1"/>
          <p:nvPr/>
        </p:nvSpPr>
        <p:spPr>
          <a:xfrm>
            <a:off x="4178292" y="1397148"/>
            <a:ext cx="1449661" cy="1140825"/>
          </a:xfrm>
          <a:prstGeom prst="rect">
            <a:avLst/>
          </a:prstGeom>
          <a:noFill/>
        </p:spPr>
        <p:txBody>
          <a:bodyPr wrap="none" rtlCol="0">
            <a:spAutoFit/>
          </a:bodyPr>
          <a:lstStyle/>
          <a:p>
            <a:pPr algn="ctr">
              <a:lnSpc>
                <a:spcPct val="80000"/>
              </a:lnSpc>
            </a:pPr>
            <a:r>
              <a:rPr lang="en-US" sz="2800" b="1" dirty="0" smtClean="0"/>
              <a:t>Detect</a:t>
            </a:r>
          </a:p>
          <a:p>
            <a:pPr algn="ctr">
              <a:lnSpc>
                <a:spcPct val="80000"/>
              </a:lnSpc>
            </a:pPr>
            <a:r>
              <a:rPr lang="en-US" sz="2800" b="1" dirty="0"/>
              <a:t>a</a:t>
            </a:r>
            <a:r>
              <a:rPr lang="en-US" sz="2800" b="1" dirty="0" smtClean="0"/>
              <a:t>nd </a:t>
            </a:r>
          </a:p>
          <a:p>
            <a:pPr algn="ctr">
              <a:lnSpc>
                <a:spcPct val="80000"/>
              </a:lnSpc>
            </a:pPr>
            <a:r>
              <a:rPr lang="en-US" sz="2800" b="1" dirty="0" smtClean="0"/>
              <a:t>Mitigate</a:t>
            </a:r>
            <a:endParaRPr lang="en-US" sz="2800" b="1" dirty="0"/>
          </a:p>
        </p:txBody>
      </p:sp>
      <p:sp>
        <p:nvSpPr>
          <p:cNvPr id="192" name="TextBox 191"/>
          <p:cNvSpPr txBox="1"/>
          <p:nvPr/>
        </p:nvSpPr>
        <p:spPr>
          <a:xfrm>
            <a:off x="6201923" y="3162095"/>
            <a:ext cx="1265040" cy="523220"/>
          </a:xfrm>
          <a:prstGeom prst="rect">
            <a:avLst/>
          </a:prstGeom>
          <a:noFill/>
        </p:spPr>
        <p:txBody>
          <a:bodyPr wrap="none" rtlCol="0">
            <a:spAutoFit/>
          </a:bodyPr>
          <a:lstStyle/>
          <a:p>
            <a:r>
              <a:rPr lang="en-US" sz="2800" b="1" dirty="0" smtClean="0"/>
              <a:t>System</a:t>
            </a:r>
            <a:endParaRPr lang="en-US" sz="2800" b="1" dirty="0"/>
          </a:p>
        </p:txBody>
      </p:sp>
      <p:sp>
        <p:nvSpPr>
          <p:cNvPr id="178" name="TextBox 177"/>
          <p:cNvSpPr txBox="1"/>
          <p:nvPr/>
        </p:nvSpPr>
        <p:spPr>
          <a:xfrm>
            <a:off x="1" y="5368712"/>
            <a:ext cx="9144000" cy="1200329"/>
          </a:xfrm>
          <a:prstGeom prst="rect">
            <a:avLst/>
          </a:prstGeom>
          <a:noFill/>
        </p:spPr>
        <p:txBody>
          <a:bodyPr wrap="square" rtlCol="0">
            <a:spAutoFit/>
          </a:bodyPr>
          <a:lstStyle/>
          <a:p>
            <a:pPr algn="ctr"/>
            <a:r>
              <a:rPr lang="en-US" sz="3600" b="1" dirty="0" smtClean="0">
                <a:solidFill>
                  <a:srgbClr val="FF0000"/>
                </a:solidFill>
              </a:rPr>
              <a:t>What is the effectiveness </a:t>
            </a:r>
            <a:r>
              <a:rPr lang="en-US" sz="3600" b="1" dirty="0">
                <a:solidFill>
                  <a:srgbClr val="FF0000"/>
                </a:solidFill>
              </a:rPr>
              <a:t>of system-level </a:t>
            </a:r>
            <a:endParaRPr lang="en-US" sz="3600" b="1" dirty="0" smtClean="0">
              <a:solidFill>
                <a:srgbClr val="FF0000"/>
              </a:solidFill>
            </a:endParaRPr>
          </a:p>
          <a:p>
            <a:pPr algn="ctr"/>
            <a:r>
              <a:rPr lang="en-US" sz="3600" b="1" dirty="0" smtClean="0">
                <a:solidFill>
                  <a:srgbClr val="FF0000"/>
                </a:solidFill>
              </a:rPr>
              <a:t>detection </a:t>
            </a:r>
            <a:r>
              <a:rPr lang="en-US" sz="3600" b="1" dirty="0">
                <a:solidFill>
                  <a:srgbClr val="FF0000"/>
                </a:solidFill>
              </a:rPr>
              <a:t>and </a:t>
            </a:r>
            <a:r>
              <a:rPr lang="en-US" sz="3600" b="1" dirty="0" smtClean="0">
                <a:solidFill>
                  <a:srgbClr val="FF0000"/>
                </a:solidFill>
              </a:rPr>
              <a:t>mitigation techniques?</a:t>
            </a:r>
            <a:endParaRPr lang="en-US" sz="3600" b="1" dirty="0">
              <a:solidFill>
                <a:srgbClr val="FF0000"/>
              </a:solidFill>
            </a:endParaRPr>
          </a:p>
        </p:txBody>
      </p:sp>
    </p:spTree>
    <p:extLst>
      <p:ext uri="{BB962C8B-B14F-4D97-AF65-F5344CB8AC3E}">
        <p14:creationId xmlns:p14="http://schemas.microsoft.com/office/powerpoint/2010/main" val="1264053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91" grpId="0"/>
      <p:bldP spid="192" grpId="0"/>
      <p:bldP spid="17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C-2-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898" y="949761"/>
            <a:ext cx="5786120" cy="4792980"/>
          </a:xfrm>
          <a:prstGeom prst="rect">
            <a:avLst/>
          </a:prstGeom>
        </p:spPr>
      </p:pic>
      <p:sp>
        <p:nvSpPr>
          <p:cNvPr id="2" name="Title 1"/>
          <p:cNvSpPr>
            <a:spLocks noGrp="1"/>
          </p:cNvSpPr>
          <p:nvPr>
            <p:ph type="title"/>
          </p:nvPr>
        </p:nvSpPr>
        <p:spPr>
          <a:xfrm>
            <a:off x="457200" y="-198890"/>
            <a:ext cx="8229600" cy="1143000"/>
          </a:xfrm>
        </p:spPr>
        <p:txBody>
          <a:bodyPr/>
          <a:lstStyle/>
          <a:p>
            <a:r>
              <a:rPr lang="en-US" b="1" dirty="0" smtClean="0"/>
              <a:t>Effectiveness of ECC</a:t>
            </a:r>
            <a:endParaRPr lang="en-US" b="1" dirty="0"/>
          </a:p>
        </p:txBody>
      </p:sp>
      <p:sp>
        <p:nvSpPr>
          <p:cNvPr id="3" name="Slide Number Placeholder 2"/>
          <p:cNvSpPr>
            <a:spLocks noGrp="1"/>
          </p:cNvSpPr>
          <p:nvPr>
            <p:ph type="sldNum" sz="quarter" idx="12"/>
          </p:nvPr>
        </p:nvSpPr>
        <p:spPr/>
        <p:txBody>
          <a:bodyPr/>
          <a:lstStyle/>
          <a:p>
            <a:r>
              <a:rPr lang="en-US" dirty="0" smtClean="0"/>
              <a:t>25</a:t>
            </a:r>
            <a:endParaRPr lang="en-US" dirty="0"/>
          </a:p>
        </p:txBody>
      </p:sp>
    </p:spTree>
    <p:extLst>
      <p:ext uri="{BB962C8B-B14F-4D97-AF65-F5344CB8AC3E}">
        <p14:creationId xmlns:p14="http://schemas.microsoft.com/office/powerpoint/2010/main" val="29593165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C-3-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898" y="949762"/>
            <a:ext cx="5786120" cy="4792980"/>
          </a:xfrm>
          <a:prstGeom prst="rect">
            <a:avLst/>
          </a:prstGeom>
        </p:spPr>
      </p:pic>
      <p:sp>
        <p:nvSpPr>
          <p:cNvPr id="2" name="Title 1"/>
          <p:cNvSpPr>
            <a:spLocks noGrp="1"/>
          </p:cNvSpPr>
          <p:nvPr>
            <p:ph type="title"/>
          </p:nvPr>
        </p:nvSpPr>
        <p:spPr>
          <a:xfrm>
            <a:off x="457200" y="-198890"/>
            <a:ext cx="8229600" cy="1143000"/>
          </a:xfrm>
        </p:spPr>
        <p:txBody>
          <a:bodyPr/>
          <a:lstStyle/>
          <a:p>
            <a:r>
              <a:rPr lang="en-US" b="1" dirty="0" smtClean="0"/>
              <a:t>Effectiveness of ECC</a:t>
            </a:r>
            <a:endParaRPr lang="en-US" b="1" dirty="0"/>
          </a:p>
        </p:txBody>
      </p:sp>
      <p:sp>
        <p:nvSpPr>
          <p:cNvPr id="3" name="Slide Number Placeholder 2"/>
          <p:cNvSpPr>
            <a:spLocks noGrp="1"/>
          </p:cNvSpPr>
          <p:nvPr>
            <p:ph type="sldNum" sz="quarter" idx="12"/>
          </p:nvPr>
        </p:nvSpPr>
        <p:spPr/>
        <p:txBody>
          <a:bodyPr/>
          <a:lstStyle/>
          <a:p>
            <a:r>
              <a:rPr lang="en-US" dirty="0" smtClean="0"/>
              <a:t>25</a:t>
            </a:r>
            <a:endParaRPr lang="en-US" dirty="0"/>
          </a:p>
        </p:txBody>
      </p:sp>
    </p:spTree>
    <p:extLst>
      <p:ext uri="{BB962C8B-B14F-4D97-AF65-F5344CB8AC3E}">
        <p14:creationId xmlns:p14="http://schemas.microsoft.com/office/powerpoint/2010/main" val="21609491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C-4-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898" y="949761"/>
            <a:ext cx="5786120" cy="4792980"/>
          </a:xfrm>
          <a:prstGeom prst="rect">
            <a:avLst/>
          </a:prstGeom>
        </p:spPr>
      </p:pic>
      <p:sp>
        <p:nvSpPr>
          <p:cNvPr id="2" name="Title 1"/>
          <p:cNvSpPr>
            <a:spLocks noGrp="1"/>
          </p:cNvSpPr>
          <p:nvPr>
            <p:ph type="title"/>
          </p:nvPr>
        </p:nvSpPr>
        <p:spPr>
          <a:xfrm>
            <a:off x="457200" y="-198890"/>
            <a:ext cx="8229600" cy="1143000"/>
          </a:xfrm>
        </p:spPr>
        <p:txBody>
          <a:bodyPr/>
          <a:lstStyle/>
          <a:p>
            <a:r>
              <a:rPr lang="en-US" b="1" dirty="0" smtClean="0"/>
              <a:t>Effectiveness of ECC</a:t>
            </a:r>
            <a:endParaRPr lang="en-US" b="1" dirty="0"/>
          </a:p>
        </p:txBody>
      </p:sp>
      <p:sp>
        <p:nvSpPr>
          <p:cNvPr id="3" name="Slide Number Placeholder 2"/>
          <p:cNvSpPr>
            <a:spLocks noGrp="1"/>
          </p:cNvSpPr>
          <p:nvPr>
            <p:ph type="sldNum" sz="quarter" idx="12"/>
          </p:nvPr>
        </p:nvSpPr>
        <p:spPr/>
        <p:txBody>
          <a:bodyPr/>
          <a:lstStyle/>
          <a:p>
            <a:r>
              <a:rPr lang="en-US" dirty="0" smtClean="0"/>
              <a:t>25</a:t>
            </a:r>
            <a:endParaRPr lang="en-US" dirty="0"/>
          </a:p>
        </p:txBody>
      </p:sp>
      <p:grpSp>
        <p:nvGrpSpPr>
          <p:cNvPr id="6" name="Group 5"/>
          <p:cNvGrpSpPr/>
          <p:nvPr/>
        </p:nvGrpSpPr>
        <p:grpSpPr>
          <a:xfrm>
            <a:off x="1880361" y="2415245"/>
            <a:ext cx="1228797" cy="1108102"/>
            <a:chOff x="861112" y="1176457"/>
            <a:chExt cx="1228797" cy="1108102"/>
          </a:xfrm>
        </p:grpSpPr>
        <p:cxnSp>
          <p:nvCxnSpPr>
            <p:cNvPr id="7" name="Straight Connector 6"/>
            <p:cNvCxnSpPr/>
            <p:nvPr/>
          </p:nvCxnSpPr>
          <p:spPr>
            <a:xfrm flipV="1">
              <a:off x="861112" y="1571228"/>
              <a:ext cx="1227093" cy="5"/>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61112" y="1897934"/>
              <a:ext cx="1228797" cy="173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84272" y="1176457"/>
              <a:ext cx="0" cy="373479"/>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5366" y="1911080"/>
              <a:ext cx="0" cy="373479"/>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Rectangular Callout 10"/>
          <p:cNvSpPr/>
          <p:nvPr/>
        </p:nvSpPr>
        <p:spPr>
          <a:xfrm>
            <a:off x="4083206" y="2197688"/>
            <a:ext cx="3872564" cy="786074"/>
          </a:xfrm>
          <a:prstGeom prst="wedgeRectCallout">
            <a:avLst>
              <a:gd name="adj1" fmla="val -79808"/>
              <a:gd name="adj2" fmla="val 48056"/>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SECDED code reduces error rate by 100 times</a:t>
            </a:r>
            <a:endParaRPr lang="en-US" sz="2800" b="1" dirty="0"/>
          </a:p>
        </p:txBody>
      </p:sp>
      <p:cxnSp>
        <p:nvCxnSpPr>
          <p:cNvPr id="12" name="Straight Connector 11"/>
          <p:cNvCxnSpPr/>
          <p:nvPr/>
        </p:nvCxnSpPr>
        <p:spPr>
          <a:xfrm flipV="1">
            <a:off x="6805815" y="4745436"/>
            <a:ext cx="606190" cy="18051"/>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7076" y="2810022"/>
            <a:ext cx="5387906" cy="3621"/>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5" name="Rectangular Callout 14"/>
          <p:cNvSpPr/>
          <p:nvPr/>
        </p:nvSpPr>
        <p:spPr>
          <a:xfrm>
            <a:off x="3870263" y="1972301"/>
            <a:ext cx="4938617" cy="765919"/>
          </a:xfrm>
          <a:prstGeom prst="wedgeRectCallout">
            <a:avLst>
              <a:gd name="adj1" fmla="val 9213"/>
              <a:gd name="adj2" fmla="val 65184"/>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Combination of techniques</a:t>
            </a:r>
          </a:p>
          <a:p>
            <a:pPr algn="ctr"/>
            <a:r>
              <a:rPr lang="en-US" sz="2800" b="1" dirty="0" smtClean="0"/>
              <a:t>reduces error rate by 10</a:t>
            </a:r>
            <a:r>
              <a:rPr lang="en-US" sz="2800" b="1" baseline="30000" dirty="0" smtClean="0"/>
              <a:t>7</a:t>
            </a:r>
            <a:r>
              <a:rPr lang="en-US" sz="2800" b="1" dirty="0" smtClean="0"/>
              <a:t> times</a:t>
            </a:r>
            <a:endParaRPr lang="en-US" sz="2800" b="1" dirty="0"/>
          </a:p>
        </p:txBody>
      </p:sp>
      <p:cxnSp>
        <p:nvCxnSpPr>
          <p:cNvPr id="13" name="Straight Arrow Connector 12"/>
          <p:cNvCxnSpPr/>
          <p:nvPr/>
        </p:nvCxnSpPr>
        <p:spPr>
          <a:xfrm>
            <a:off x="7067907" y="2774116"/>
            <a:ext cx="45082" cy="1990716"/>
          </a:xfrm>
          <a:prstGeom prst="straightConnector1">
            <a:avLst/>
          </a:prstGeom>
          <a:ln w="7620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 y="5702124"/>
            <a:ext cx="9144000" cy="1098762"/>
          </a:xfrm>
          <a:prstGeom prst="rect">
            <a:avLst/>
          </a:prstGeom>
          <a:noFill/>
        </p:spPr>
        <p:txBody>
          <a:bodyPr wrap="square" rtlCol="0">
            <a:spAutoFit/>
          </a:bodyPr>
          <a:lstStyle/>
          <a:p>
            <a:pPr algn="ctr">
              <a:lnSpc>
                <a:spcPct val="90000"/>
              </a:lnSpc>
            </a:pPr>
            <a:r>
              <a:rPr lang="en-US" sz="3600" b="1" dirty="0" smtClean="0">
                <a:solidFill>
                  <a:srgbClr val="FF0000"/>
                </a:solidFill>
              </a:rPr>
              <a:t>A combination of mitigation techniques is much more effective</a:t>
            </a:r>
            <a:endParaRPr lang="en-US" sz="3600" b="1" dirty="0">
              <a:solidFill>
                <a:srgbClr val="FF0000"/>
              </a:solidFill>
            </a:endParaRPr>
          </a:p>
        </p:txBody>
      </p:sp>
      <p:grpSp>
        <p:nvGrpSpPr>
          <p:cNvPr id="16" name="Group 15"/>
          <p:cNvGrpSpPr/>
          <p:nvPr/>
        </p:nvGrpSpPr>
        <p:grpSpPr>
          <a:xfrm>
            <a:off x="1864677" y="2754385"/>
            <a:ext cx="1228797" cy="1313516"/>
            <a:chOff x="861112" y="1176457"/>
            <a:chExt cx="1228797" cy="1313516"/>
          </a:xfrm>
        </p:grpSpPr>
        <p:cxnSp>
          <p:nvCxnSpPr>
            <p:cNvPr id="17" name="Straight Connector 16"/>
            <p:cNvCxnSpPr/>
            <p:nvPr/>
          </p:nvCxnSpPr>
          <p:spPr>
            <a:xfrm flipV="1">
              <a:off x="861112" y="1571228"/>
              <a:ext cx="1227093" cy="5"/>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61112" y="2103348"/>
              <a:ext cx="1228797" cy="173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484272" y="1176457"/>
              <a:ext cx="0" cy="373479"/>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475366" y="2116494"/>
              <a:ext cx="0" cy="373479"/>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sp>
        <p:nvSpPr>
          <p:cNvPr id="22" name="Rectangular Callout 21"/>
          <p:cNvSpPr/>
          <p:nvPr/>
        </p:nvSpPr>
        <p:spPr>
          <a:xfrm>
            <a:off x="4235607" y="2592849"/>
            <a:ext cx="3981620" cy="1328675"/>
          </a:xfrm>
          <a:prstGeom prst="wedgeRectCallout">
            <a:avLst>
              <a:gd name="adj1" fmla="val -80277"/>
              <a:gd name="adj2" fmla="val 24163"/>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Adding a 2X </a:t>
            </a:r>
            <a:r>
              <a:rPr lang="en-US" sz="2800" b="1" dirty="0" err="1" smtClean="0"/>
              <a:t>guardband</a:t>
            </a:r>
            <a:r>
              <a:rPr lang="en-US" sz="2800" b="1" dirty="0" smtClean="0"/>
              <a:t> reduces error rate </a:t>
            </a:r>
          </a:p>
          <a:p>
            <a:pPr algn="ctr"/>
            <a:r>
              <a:rPr lang="en-US" sz="2800" b="1" dirty="0" smtClean="0"/>
              <a:t>by 1000 times</a:t>
            </a:r>
            <a:endParaRPr lang="en-US" sz="2800" b="1" dirty="0"/>
          </a:p>
        </p:txBody>
      </p:sp>
    </p:spTree>
    <p:extLst>
      <p:ext uri="{BB962C8B-B14F-4D97-AF65-F5344CB8AC3E}">
        <p14:creationId xmlns:p14="http://schemas.microsoft.com/office/powerpoint/2010/main" val="2432877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2"/>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21" grpId="0"/>
      <p:bldP spid="22" grpId="0" animBg="1"/>
      <p:bldP spid="2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0" y="1600200"/>
            <a:ext cx="8913120" cy="4525963"/>
          </a:xfrm>
        </p:spPr>
        <p:txBody>
          <a:bodyPr/>
          <a:lstStyle/>
          <a:p>
            <a:r>
              <a:rPr lang="en-US" b="1" dirty="0" smtClean="0">
                <a:solidFill>
                  <a:schemeClr val="bg1">
                    <a:lumMod val="50000"/>
                  </a:schemeClr>
                </a:solidFill>
              </a:rPr>
              <a:t>DRAM Scaling Problem</a:t>
            </a:r>
          </a:p>
          <a:p>
            <a:r>
              <a:rPr lang="en-US" b="1" dirty="0" smtClean="0">
                <a:solidFill>
                  <a:schemeClr val="bg1">
                    <a:lumMod val="50000"/>
                  </a:schemeClr>
                </a:solidFill>
              </a:rPr>
              <a:t>Online Profiling as a Solution </a:t>
            </a:r>
          </a:p>
          <a:p>
            <a:r>
              <a:rPr lang="en-US" b="1" dirty="0" smtClean="0"/>
              <a:t>Efficacy of System-Level Detection and Mitigation</a:t>
            </a:r>
          </a:p>
          <a:p>
            <a:pPr lvl="1"/>
            <a:r>
              <a:rPr lang="en-US" b="1" dirty="0" smtClean="0">
                <a:solidFill>
                  <a:schemeClr val="bg1">
                    <a:lumMod val="50000"/>
                  </a:schemeClr>
                </a:solidFill>
              </a:rPr>
              <a:t>Simple Techniques</a:t>
            </a:r>
          </a:p>
          <a:p>
            <a:pPr lvl="1"/>
            <a:r>
              <a:rPr lang="en-US" b="1" dirty="0" smtClean="0"/>
              <a:t>Recently Proposed Techniques</a:t>
            </a:r>
          </a:p>
          <a:p>
            <a:r>
              <a:rPr lang="en-US" b="1" dirty="0" smtClean="0">
                <a:solidFill>
                  <a:srgbClr val="7F7F7F"/>
                </a:solidFill>
              </a:rPr>
              <a:t>Towards an Online Profiling System</a:t>
            </a:r>
          </a:p>
          <a:p>
            <a:r>
              <a:rPr lang="en-US" b="1" dirty="0" smtClean="0">
                <a:solidFill>
                  <a:srgbClr val="7F7F7F"/>
                </a:solidFill>
              </a:rPr>
              <a:t>Conclusion</a:t>
            </a:r>
          </a:p>
        </p:txBody>
      </p:sp>
      <p:sp>
        <p:nvSpPr>
          <p:cNvPr id="4" name="Slide Number Placeholder 3"/>
          <p:cNvSpPr>
            <a:spLocks noGrp="1"/>
          </p:cNvSpPr>
          <p:nvPr>
            <p:ph type="sldNum" sz="quarter" idx="12"/>
          </p:nvPr>
        </p:nvSpPr>
        <p:spPr/>
        <p:txBody>
          <a:bodyPr/>
          <a:lstStyle/>
          <a:p>
            <a:r>
              <a:rPr lang="en-US" dirty="0" smtClean="0"/>
              <a:t>26</a:t>
            </a:r>
            <a:endParaRPr lang="en-US" dirty="0"/>
          </a:p>
        </p:txBody>
      </p:sp>
    </p:spTree>
    <p:extLst>
      <p:ext uri="{BB962C8B-B14F-4D97-AF65-F5344CB8AC3E}">
        <p14:creationId xmlns:p14="http://schemas.microsoft.com/office/powerpoint/2010/main" val="18379349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8922" y="2056986"/>
            <a:ext cx="5470752" cy="646331"/>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US" sz="3600" b="1" dirty="0" smtClean="0"/>
              <a:t>Bit Repair Techniques</a:t>
            </a:r>
            <a:endParaRPr lang="en-US" sz="3600" b="1" dirty="0"/>
          </a:p>
        </p:txBody>
      </p:sp>
      <p:sp>
        <p:nvSpPr>
          <p:cNvPr id="2" name="Title 1"/>
          <p:cNvSpPr>
            <a:spLocks noGrp="1"/>
          </p:cNvSpPr>
          <p:nvPr>
            <p:ph type="title"/>
          </p:nvPr>
        </p:nvSpPr>
        <p:spPr/>
        <p:txBody>
          <a:bodyPr>
            <a:normAutofit/>
          </a:bodyPr>
          <a:lstStyle/>
          <a:p>
            <a:r>
              <a:rPr lang="en-US" b="1" dirty="0" smtClean="0"/>
              <a:t>Efficacy of Recent Techniques</a:t>
            </a:r>
            <a:endParaRPr lang="en-US" dirty="0"/>
          </a:p>
        </p:txBody>
      </p:sp>
      <p:sp>
        <p:nvSpPr>
          <p:cNvPr id="4" name="Slide Number Placeholder 3"/>
          <p:cNvSpPr>
            <a:spLocks noGrp="1"/>
          </p:cNvSpPr>
          <p:nvPr>
            <p:ph type="sldNum" sz="quarter" idx="12"/>
          </p:nvPr>
        </p:nvSpPr>
        <p:spPr/>
        <p:txBody>
          <a:bodyPr/>
          <a:lstStyle/>
          <a:p>
            <a:r>
              <a:rPr lang="en-US" dirty="0" smtClean="0"/>
              <a:t>27</a:t>
            </a:r>
            <a:endParaRPr lang="en-US" dirty="0"/>
          </a:p>
        </p:txBody>
      </p:sp>
      <p:sp>
        <p:nvSpPr>
          <p:cNvPr id="5" name="Oval 4"/>
          <p:cNvSpPr>
            <a:spLocks noChangeAspect="1"/>
          </p:cNvSpPr>
          <p:nvPr/>
        </p:nvSpPr>
        <p:spPr>
          <a:xfrm>
            <a:off x="506235" y="2025170"/>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
        <p:nvSpPr>
          <p:cNvPr id="7" name="TextBox 6"/>
          <p:cNvSpPr txBox="1"/>
          <p:nvPr/>
        </p:nvSpPr>
        <p:spPr>
          <a:xfrm>
            <a:off x="991455" y="2955158"/>
            <a:ext cx="5474927" cy="646331"/>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US" sz="3600" b="1" dirty="0" smtClean="0"/>
              <a:t>Variable-Strength ECC</a:t>
            </a:r>
            <a:endParaRPr lang="en-US" sz="3600" b="1" dirty="0"/>
          </a:p>
        </p:txBody>
      </p:sp>
      <p:sp>
        <p:nvSpPr>
          <p:cNvPr id="8" name="Oval 7"/>
          <p:cNvSpPr>
            <a:spLocks noChangeAspect="1"/>
          </p:cNvSpPr>
          <p:nvPr/>
        </p:nvSpPr>
        <p:spPr>
          <a:xfrm>
            <a:off x="518769" y="292334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sp>
        <p:nvSpPr>
          <p:cNvPr id="10" name="TextBox 9"/>
          <p:cNvSpPr txBox="1"/>
          <p:nvPr/>
        </p:nvSpPr>
        <p:spPr>
          <a:xfrm>
            <a:off x="1002750" y="3853330"/>
            <a:ext cx="5480342" cy="646331"/>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US" sz="3600" b="1" dirty="0" smtClean="0"/>
              <a:t>Higher-Strength ECC</a:t>
            </a:r>
            <a:endParaRPr lang="en-US" sz="3600" b="1" dirty="0"/>
          </a:p>
        </p:txBody>
      </p:sp>
      <p:sp>
        <p:nvSpPr>
          <p:cNvPr id="11" name="Oval 10"/>
          <p:cNvSpPr>
            <a:spLocks noChangeAspect="1"/>
          </p:cNvSpPr>
          <p:nvPr/>
        </p:nvSpPr>
        <p:spPr>
          <a:xfrm>
            <a:off x="530063" y="382151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3</a:t>
            </a:r>
          </a:p>
        </p:txBody>
      </p:sp>
      <p:sp>
        <p:nvSpPr>
          <p:cNvPr id="3" name="Rounded Rectangle 2"/>
          <p:cNvSpPr/>
          <p:nvPr/>
        </p:nvSpPr>
        <p:spPr>
          <a:xfrm>
            <a:off x="279400" y="1879600"/>
            <a:ext cx="6477000" cy="1828800"/>
          </a:xfrm>
          <a:prstGeom prst="roundRect">
            <a:avLst/>
          </a:prstGeom>
          <a:solidFill>
            <a:schemeClr val="bg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i="1" dirty="0" smtClean="0">
                <a:solidFill>
                  <a:schemeClr val="tx1"/>
                </a:solidFill>
              </a:rPr>
              <a:t>In the paper</a:t>
            </a:r>
            <a:endParaRPr lang="en-US" sz="4400" b="1" i="1" dirty="0">
              <a:solidFill>
                <a:schemeClr val="tx1"/>
              </a:solidFill>
            </a:endParaRPr>
          </a:p>
        </p:txBody>
      </p:sp>
    </p:spTree>
    <p:extLst>
      <p:ext uri="{BB962C8B-B14F-4D97-AF65-F5344CB8AC3E}">
        <p14:creationId xmlns:p14="http://schemas.microsoft.com/office/powerpoint/2010/main" val="3741058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5" presetClass="emph" presetSubtype="0" fill="hold" grpId="1" nodeType="clickEffect">
                                  <p:stCondLst>
                                    <p:cond delay="0"/>
                                  </p:stCondLst>
                                  <p:childTnLst>
                                    <p:animClr clrSpc="hsl" dir="cw">
                                      <p:cBhvr override="childStyle">
                                        <p:cTn id="24" dur="500" fill="hold"/>
                                        <p:tgtEl>
                                          <p:spTgt spid="5"/>
                                        </p:tgtEl>
                                        <p:attrNameLst>
                                          <p:attrName>style.color</p:attrName>
                                        </p:attrNameLst>
                                      </p:cBhvr>
                                      <p:by>
                                        <p:hsl h="0" s="-70588" l="0"/>
                                      </p:by>
                                    </p:animClr>
                                    <p:animClr clrSpc="hsl" dir="cw">
                                      <p:cBhvr>
                                        <p:cTn id="25" dur="500" fill="hold"/>
                                        <p:tgtEl>
                                          <p:spTgt spid="5"/>
                                        </p:tgtEl>
                                        <p:attrNameLst>
                                          <p:attrName>fillcolor</p:attrName>
                                        </p:attrNameLst>
                                      </p:cBhvr>
                                      <p:by>
                                        <p:hsl h="0" s="-70588" l="0"/>
                                      </p:by>
                                    </p:animClr>
                                    <p:animClr clrSpc="hsl" dir="cw">
                                      <p:cBhvr>
                                        <p:cTn id="26" dur="500" fill="hold"/>
                                        <p:tgtEl>
                                          <p:spTgt spid="5"/>
                                        </p:tgtEl>
                                        <p:attrNameLst>
                                          <p:attrName>stroke.color</p:attrName>
                                        </p:attrNameLst>
                                      </p:cBhvr>
                                      <p:by>
                                        <p:hsl h="0" s="-70588" l="0"/>
                                      </p:by>
                                    </p:animClr>
                                    <p:set>
                                      <p:cBhvr>
                                        <p:cTn id="27" dur="500" fill="hold"/>
                                        <p:tgtEl>
                                          <p:spTgt spid="5"/>
                                        </p:tgtEl>
                                        <p:attrNameLst>
                                          <p:attrName>fill.type</p:attrName>
                                        </p:attrNameLst>
                                      </p:cBhvr>
                                      <p:to>
                                        <p:strVal val="solid"/>
                                      </p:to>
                                    </p:set>
                                  </p:childTnLst>
                                </p:cTn>
                              </p:par>
                              <p:par>
                                <p:cTn id="28" presetID="25" presetClass="emph" presetSubtype="0" fill="hold" grpId="1" nodeType="withEffect">
                                  <p:stCondLst>
                                    <p:cond delay="0"/>
                                  </p:stCondLst>
                                  <p:childTnLst>
                                    <p:animClr clrSpc="hsl" dir="cw">
                                      <p:cBhvr override="childStyle">
                                        <p:cTn id="29" dur="500" fill="hold"/>
                                        <p:tgtEl>
                                          <p:spTgt spid="6"/>
                                        </p:tgtEl>
                                        <p:attrNameLst>
                                          <p:attrName>style.color</p:attrName>
                                        </p:attrNameLst>
                                      </p:cBhvr>
                                      <p:by>
                                        <p:hsl h="0" s="-70588" l="0"/>
                                      </p:by>
                                    </p:animClr>
                                    <p:animClr clrSpc="hsl" dir="cw">
                                      <p:cBhvr>
                                        <p:cTn id="30" dur="500" fill="hold"/>
                                        <p:tgtEl>
                                          <p:spTgt spid="6"/>
                                        </p:tgtEl>
                                        <p:attrNameLst>
                                          <p:attrName>fillcolor</p:attrName>
                                        </p:attrNameLst>
                                      </p:cBhvr>
                                      <p:by>
                                        <p:hsl h="0" s="-70588" l="0"/>
                                      </p:by>
                                    </p:animClr>
                                    <p:animClr clrSpc="hsl" dir="cw">
                                      <p:cBhvr>
                                        <p:cTn id="31" dur="500" fill="hold"/>
                                        <p:tgtEl>
                                          <p:spTgt spid="6"/>
                                        </p:tgtEl>
                                        <p:attrNameLst>
                                          <p:attrName>stroke.color</p:attrName>
                                        </p:attrNameLst>
                                      </p:cBhvr>
                                      <p:by>
                                        <p:hsl h="0" s="-70588" l="0"/>
                                      </p:by>
                                    </p:animClr>
                                    <p:set>
                                      <p:cBhvr>
                                        <p:cTn id="32" dur="500" fill="hold"/>
                                        <p:tgtEl>
                                          <p:spTgt spid="6"/>
                                        </p:tgtEl>
                                        <p:attrNameLst>
                                          <p:attrName>fill.type</p:attrName>
                                        </p:attrNameLst>
                                      </p:cBhvr>
                                      <p:to>
                                        <p:strVal val="solid"/>
                                      </p:to>
                                    </p:set>
                                  </p:childTnLst>
                                </p:cTn>
                              </p:par>
                              <p:par>
                                <p:cTn id="33" presetID="25" presetClass="emph" presetSubtype="0" fill="hold" grpId="1" nodeType="withEffect">
                                  <p:stCondLst>
                                    <p:cond delay="0"/>
                                  </p:stCondLst>
                                  <p:childTnLst>
                                    <p:animClr clrSpc="hsl" dir="cw">
                                      <p:cBhvr override="childStyle">
                                        <p:cTn id="34" dur="500" fill="hold"/>
                                        <p:tgtEl>
                                          <p:spTgt spid="7"/>
                                        </p:tgtEl>
                                        <p:attrNameLst>
                                          <p:attrName>style.color</p:attrName>
                                        </p:attrNameLst>
                                      </p:cBhvr>
                                      <p:by>
                                        <p:hsl h="0" s="-70588" l="0"/>
                                      </p:by>
                                    </p:animClr>
                                    <p:animClr clrSpc="hsl" dir="cw">
                                      <p:cBhvr>
                                        <p:cTn id="35" dur="500" fill="hold"/>
                                        <p:tgtEl>
                                          <p:spTgt spid="7"/>
                                        </p:tgtEl>
                                        <p:attrNameLst>
                                          <p:attrName>fillcolor</p:attrName>
                                        </p:attrNameLst>
                                      </p:cBhvr>
                                      <p:by>
                                        <p:hsl h="0" s="-70588" l="0"/>
                                      </p:by>
                                    </p:animClr>
                                    <p:animClr clrSpc="hsl" dir="cw">
                                      <p:cBhvr>
                                        <p:cTn id="36" dur="500" fill="hold"/>
                                        <p:tgtEl>
                                          <p:spTgt spid="7"/>
                                        </p:tgtEl>
                                        <p:attrNameLst>
                                          <p:attrName>stroke.color</p:attrName>
                                        </p:attrNameLst>
                                      </p:cBhvr>
                                      <p:by>
                                        <p:hsl h="0" s="-70588" l="0"/>
                                      </p:by>
                                    </p:animClr>
                                    <p:set>
                                      <p:cBhvr>
                                        <p:cTn id="37" dur="500" fill="hold"/>
                                        <p:tgtEl>
                                          <p:spTgt spid="7"/>
                                        </p:tgtEl>
                                        <p:attrNameLst>
                                          <p:attrName>fill.type</p:attrName>
                                        </p:attrNameLst>
                                      </p:cBhvr>
                                      <p:to>
                                        <p:strVal val="solid"/>
                                      </p:to>
                                    </p:set>
                                  </p:childTnLst>
                                </p:cTn>
                              </p:par>
                              <p:par>
                                <p:cTn id="38" presetID="25" presetClass="emph" presetSubtype="0" fill="hold" grpId="1" nodeType="withEffect">
                                  <p:stCondLst>
                                    <p:cond delay="0"/>
                                  </p:stCondLst>
                                  <p:childTnLst>
                                    <p:animClr clrSpc="hsl" dir="cw">
                                      <p:cBhvr override="childStyle">
                                        <p:cTn id="39" dur="500" fill="hold"/>
                                        <p:tgtEl>
                                          <p:spTgt spid="8"/>
                                        </p:tgtEl>
                                        <p:attrNameLst>
                                          <p:attrName>style.color</p:attrName>
                                        </p:attrNameLst>
                                      </p:cBhvr>
                                      <p:by>
                                        <p:hsl h="0" s="-70588" l="0"/>
                                      </p:by>
                                    </p:animClr>
                                    <p:animClr clrSpc="hsl" dir="cw">
                                      <p:cBhvr>
                                        <p:cTn id="40" dur="500" fill="hold"/>
                                        <p:tgtEl>
                                          <p:spTgt spid="8"/>
                                        </p:tgtEl>
                                        <p:attrNameLst>
                                          <p:attrName>fillcolor</p:attrName>
                                        </p:attrNameLst>
                                      </p:cBhvr>
                                      <p:by>
                                        <p:hsl h="0" s="-70588" l="0"/>
                                      </p:by>
                                    </p:animClr>
                                    <p:animClr clrSpc="hsl" dir="cw">
                                      <p:cBhvr>
                                        <p:cTn id="41" dur="500" fill="hold"/>
                                        <p:tgtEl>
                                          <p:spTgt spid="8"/>
                                        </p:tgtEl>
                                        <p:attrNameLst>
                                          <p:attrName>stroke.color</p:attrName>
                                        </p:attrNameLst>
                                      </p:cBhvr>
                                      <p:by>
                                        <p:hsl h="0" s="-70588" l="0"/>
                                      </p:by>
                                    </p:animClr>
                                    <p:set>
                                      <p:cBhvr>
                                        <p:cTn id="42" dur="500" fill="hold"/>
                                        <p:tgtEl>
                                          <p:spTgt spid="8"/>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8" grpId="0" animBg="1"/>
      <p:bldP spid="8" grpId="1" animBg="1"/>
      <p:bldP spid="10" grpId="0" animBg="1"/>
      <p:bldP spid="11"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366"/>
            <a:ext cx="8229600" cy="1143000"/>
          </a:xfrm>
        </p:spPr>
        <p:txBody>
          <a:bodyPr/>
          <a:lstStyle/>
          <a:p>
            <a:r>
              <a:rPr lang="en-US" b="1" dirty="0" smtClean="0"/>
              <a:t>   Higher </a:t>
            </a:r>
            <a:r>
              <a:rPr lang="en-US" b="1" dirty="0"/>
              <a:t>Strength ECC (Hi-ECC)</a:t>
            </a:r>
          </a:p>
        </p:txBody>
      </p:sp>
      <p:grpSp>
        <p:nvGrpSpPr>
          <p:cNvPr id="4" name="Group 3"/>
          <p:cNvGrpSpPr/>
          <p:nvPr/>
        </p:nvGrpSpPr>
        <p:grpSpPr>
          <a:xfrm>
            <a:off x="4589942" y="1930022"/>
            <a:ext cx="3273181" cy="2582606"/>
            <a:chOff x="428328" y="2110982"/>
            <a:chExt cx="3273181" cy="2582606"/>
          </a:xfrm>
        </p:grpSpPr>
        <p:cxnSp>
          <p:nvCxnSpPr>
            <p:cNvPr id="5" name="Straight Connector 4"/>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34160" y="2226069"/>
              <a:ext cx="3067764" cy="525790"/>
              <a:chOff x="534160" y="2226069"/>
              <a:chExt cx="3067764" cy="525790"/>
            </a:xfrm>
          </p:grpSpPr>
          <p:sp>
            <p:nvSpPr>
              <p:cNvPr id="33" name="Oval 32"/>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41777" y="2821081"/>
              <a:ext cx="3058627" cy="525790"/>
              <a:chOff x="534160" y="2226069"/>
              <a:chExt cx="3058627" cy="525790"/>
            </a:xfrm>
          </p:grpSpPr>
          <p:sp>
            <p:nvSpPr>
              <p:cNvPr id="28" name="Oval 27"/>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38848" y="3430281"/>
              <a:ext cx="3067764" cy="525790"/>
              <a:chOff x="543297" y="2226069"/>
              <a:chExt cx="3067764" cy="525790"/>
            </a:xfrm>
          </p:grpSpPr>
          <p:sp>
            <p:nvSpPr>
              <p:cNvPr id="23" name="Oval 22"/>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35919" y="4030345"/>
              <a:ext cx="3067764" cy="525790"/>
              <a:chOff x="543297" y="2226069"/>
              <a:chExt cx="3067764" cy="525790"/>
            </a:xfrm>
          </p:grpSpPr>
          <p:sp>
            <p:nvSpPr>
              <p:cNvPr id="18" name="Oval 17"/>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8" name="Group 37"/>
          <p:cNvGrpSpPr/>
          <p:nvPr/>
        </p:nvGrpSpPr>
        <p:grpSpPr>
          <a:xfrm>
            <a:off x="113828" y="1931757"/>
            <a:ext cx="3273181" cy="2582606"/>
            <a:chOff x="428328" y="2110982"/>
            <a:chExt cx="3273181" cy="2582606"/>
          </a:xfrm>
        </p:grpSpPr>
        <p:cxnSp>
          <p:nvCxnSpPr>
            <p:cNvPr id="39" name="Straight Connector 3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534160" y="2226069"/>
              <a:ext cx="3067764" cy="525790"/>
              <a:chOff x="534160" y="2226069"/>
              <a:chExt cx="3067764" cy="525790"/>
            </a:xfrm>
          </p:grpSpPr>
          <p:sp>
            <p:nvSpPr>
              <p:cNvPr id="67" name="Oval 6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541777" y="2821081"/>
              <a:ext cx="3058627" cy="525790"/>
              <a:chOff x="534160" y="2226069"/>
              <a:chExt cx="3058627" cy="525790"/>
            </a:xfrm>
          </p:grpSpPr>
          <p:sp>
            <p:nvSpPr>
              <p:cNvPr id="62" name="Oval 6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38848" y="3430281"/>
              <a:ext cx="3067764" cy="525790"/>
              <a:chOff x="543297" y="2226069"/>
              <a:chExt cx="3067764" cy="525790"/>
            </a:xfrm>
          </p:grpSpPr>
          <p:sp>
            <p:nvSpPr>
              <p:cNvPr id="57" name="Oval 5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535919" y="4030345"/>
              <a:ext cx="3067764" cy="525790"/>
              <a:chOff x="543297" y="2226069"/>
              <a:chExt cx="3067764" cy="525790"/>
            </a:xfrm>
          </p:grpSpPr>
          <p:sp>
            <p:nvSpPr>
              <p:cNvPr id="52" name="Oval 5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5" name="Group 134"/>
          <p:cNvGrpSpPr/>
          <p:nvPr/>
        </p:nvGrpSpPr>
        <p:grpSpPr>
          <a:xfrm>
            <a:off x="3299968" y="1931755"/>
            <a:ext cx="1436182" cy="2563934"/>
            <a:chOff x="2912465" y="3911935"/>
            <a:chExt cx="1436182" cy="2563934"/>
          </a:xfrm>
          <a:solidFill>
            <a:schemeClr val="bg1">
              <a:lumMod val="50000"/>
            </a:schemeClr>
          </a:solidFill>
        </p:grpSpPr>
        <p:cxnSp>
          <p:nvCxnSpPr>
            <p:cNvPr id="76" name="Straight Connector 75"/>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1" name="Oval 10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6487811" y="1933490"/>
            <a:ext cx="2060493" cy="2570158"/>
            <a:chOff x="2912465" y="3911935"/>
            <a:chExt cx="2060493" cy="2570158"/>
          </a:xfrm>
          <a:solidFill>
            <a:srgbClr val="7F7F7F"/>
          </a:solidFill>
        </p:grpSpPr>
        <p:cxnSp>
          <p:nvCxnSpPr>
            <p:cNvPr id="112" name="Straight Connector 111"/>
            <p:cNvCxnSpPr/>
            <p:nvPr/>
          </p:nvCxnSpPr>
          <p:spPr>
            <a:xfrm>
              <a:off x="4560979" y="3924383"/>
              <a:ext cx="0" cy="2557710"/>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2934018" y="6069693"/>
              <a:ext cx="2038940" cy="12561"/>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V="1">
              <a:off x="2927810" y="5488552"/>
              <a:ext cx="2045148" cy="2774"/>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933455" y="3918159"/>
              <a:ext cx="0" cy="2557710"/>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296794" y="3911935"/>
              <a:ext cx="0" cy="2557710"/>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2913985" y="4296250"/>
              <a:ext cx="2058973" cy="8497"/>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2912465" y="4885888"/>
              <a:ext cx="2060493" cy="5374"/>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sp>
          <p:nvSpPr>
            <p:cNvPr id="119" name="Oval 118"/>
            <p:cNvSpPr/>
            <p:nvPr/>
          </p:nvSpPr>
          <p:spPr>
            <a:xfrm>
              <a:off x="3018297" y="4033230"/>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3660834" y="4031678"/>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285097" y="4030126"/>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3025914" y="4628242"/>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3659314" y="4626690"/>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4292714" y="4625138"/>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3022985" y="5237442"/>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3656385" y="5235890"/>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4289785" y="5234338"/>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3020056" y="5837506"/>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3662593" y="5835954"/>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4286856" y="5834402"/>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7757961" y="1933490"/>
            <a:ext cx="1436182" cy="2563934"/>
            <a:chOff x="2912465" y="3911935"/>
            <a:chExt cx="1436182" cy="2563934"/>
          </a:xfrm>
          <a:solidFill>
            <a:srgbClr val="7F7F7F"/>
          </a:solidFill>
        </p:grpSpPr>
        <p:cxnSp>
          <p:nvCxnSpPr>
            <p:cNvPr id="138" name="Straight Connector 137"/>
            <p:cNvCxnSpPr/>
            <p:nvPr/>
          </p:nvCxnSpPr>
          <p:spPr>
            <a:xfrm flipV="1">
              <a:off x="2934018" y="6069693"/>
              <a:ext cx="1414629" cy="12562"/>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2927810" y="5488552"/>
              <a:ext cx="1420837" cy="2774"/>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3933455" y="3918159"/>
              <a:ext cx="0" cy="2557710"/>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3296794" y="3911935"/>
              <a:ext cx="0" cy="2557710"/>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2913985" y="4283223"/>
              <a:ext cx="1413134" cy="13027"/>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V="1">
              <a:off x="2912465" y="4885888"/>
              <a:ext cx="1436182" cy="5374"/>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sp>
          <p:nvSpPr>
            <p:cNvPr id="144" name="Oval 143"/>
            <p:cNvSpPr/>
            <p:nvPr/>
          </p:nvSpPr>
          <p:spPr>
            <a:xfrm>
              <a:off x="3018297" y="4033230"/>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3660834" y="4031678"/>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3025914" y="4628242"/>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3659314" y="4626690"/>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3022985" y="5237442"/>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3656385" y="5235890"/>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3020056" y="5837506"/>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3662593" y="5835954"/>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2" name="TextBox 151"/>
          <p:cNvSpPr txBox="1"/>
          <p:nvPr/>
        </p:nvSpPr>
        <p:spPr>
          <a:xfrm>
            <a:off x="909733" y="840325"/>
            <a:ext cx="7389087"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No testing, use strong ECC</a:t>
            </a:r>
          </a:p>
          <a:p>
            <a:pPr algn="ctr"/>
            <a:r>
              <a:rPr lang="en-US" sz="2800" b="1" dirty="0" smtClean="0">
                <a:solidFill>
                  <a:srgbClr val="000000"/>
                </a:solidFill>
              </a:rPr>
              <a:t>But amortize cost of ECC over larger data chunk </a:t>
            </a:r>
          </a:p>
        </p:txBody>
      </p:sp>
      <p:sp>
        <p:nvSpPr>
          <p:cNvPr id="3" name="Slide Number Placeholder 2"/>
          <p:cNvSpPr>
            <a:spLocks noGrp="1"/>
          </p:cNvSpPr>
          <p:nvPr>
            <p:ph type="sldNum" sz="quarter" idx="12"/>
          </p:nvPr>
        </p:nvSpPr>
        <p:spPr/>
        <p:txBody>
          <a:bodyPr/>
          <a:lstStyle/>
          <a:p>
            <a:r>
              <a:rPr lang="en-US" dirty="0" smtClean="0"/>
              <a:t>28</a:t>
            </a:r>
            <a:endParaRPr lang="en-US" dirty="0"/>
          </a:p>
        </p:txBody>
      </p:sp>
      <p:sp>
        <p:nvSpPr>
          <p:cNvPr id="131" name="TextBox 130"/>
          <p:cNvSpPr txBox="1"/>
          <p:nvPr/>
        </p:nvSpPr>
        <p:spPr>
          <a:xfrm>
            <a:off x="-43055" y="5084501"/>
            <a:ext cx="9187055" cy="1200329"/>
          </a:xfrm>
          <a:prstGeom prst="rect">
            <a:avLst/>
          </a:prstGeom>
          <a:noFill/>
        </p:spPr>
        <p:txBody>
          <a:bodyPr wrap="square" rtlCol="0">
            <a:spAutoFit/>
          </a:bodyPr>
          <a:lstStyle/>
          <a:p>
            <a:pPr algn="ctr"/>
            <a:r>
              <a:rPr lang="en-US" sz="3600" b="1" dirty="0" smtClean="0">
                <a:solidFill>
                  <a:srgbClr val="FF0000"/>
                </a:solidFill>
              </a:rPr>
              <a:t>Can potentially tolerate errors at the cost of higher strength ECC</a:t>
            </a:r>
            <a:endParaRPr lang="en-US" sz="3600" b="1" dirty="0">
              <a:solidFill>
                <a:srgbClr val="FF0000"/>
              </a:solidFill>
            </a:endParaRPr>
          </a:p>
        </p:txBody>
      </p:sp>
      <p:sp>
        <p:nvSpPr>
          <p:cNvPr id="132" name="TextBox 131"/>
          <p:cNvSpPr txBox="1"/>
          <p:nvPr/>
        </p:nvSpPr>
        <p:spPr>
          <a:xfrm>
            <a:off x="6422900" y="2583249"/>
            <a:ext cx="2607580" cy="1015663"/>
          </a:xfrm>
          <a:prstGeom prst="rect">
            <a:avLst/>
          </a:prstGeom>
          <a:noFill/>
          <a:scene3d>
            <a:camera prst="orthographicFront">
              <a:rot lat="0" lon="0" rev="19199999"/>
            </a:camera>
            <a:lightRig rig="threePt" dir="t"/>
          </a:scene3d>
        </p:spPr>
        <p:txBody>
          <a:bodyPr wrap="none" rtlCol="0">
            <a:spAutoFit/>
          </a:bodyPr>
          <a:lstStyle/>
          <a:p>
            <a:r>
              <a:rPr lang="en-US" sz="6000" b="1" dirty="0" smtClean="0"/>
              <a:t>5EC6ED</a:t>
            </a:r>
            <a:endParaRPr lang="en-US" sz="6000" b="1" dirty="0"/>
          </a:p>
        </p:txBody>
      </p:sp>
      <p:sp>
        <p:nvSpPr>
          <p:cNvPr id="72" name="Footer Placeholder 71"/>
          <p:cNvSpPr>
            <a:spLocks noGrp="1"/>
          </p:cNvSpPr>
          <p:nvPr>
            <p:ph type="ftr" sz="quarter" idx="11"/>
          </p:nvPr>
        </p:nvSpPr>
        <p:spPr/>
        <p:txBody>
          <a:bodyPr/>
          <a:lstStyle/>
          <a:p>
            <a:r>
              <a:rPr lang="en-US" sz="1000" b="1" dirty="0" smtClean="0">
                <a:solidFill>
                  <a:srgbClr val="000000"/>
                </a:solidFill>
              </a:rPr>
              <a:t>Hi-ECC ISCA'10</a:t>
            </a:r>
            <a:endParaRPr lang="en-US" sz="1000" b="1" dirty="0">
              <a:solidFill>
                <a:srgbClr val="000000"/>
              </a:solidFill>
            </a:endParaRPr>
          </a:p>
        </p:txBody>
      </p:sp>
    </p:spTree>
    <p:extLst>
      <p:ext uri="{BB962C8B-B14F-4D97-AF65-F5344CB8AC3E}">
        <p14:creationId xmlns:p14="http://schemas.microsoft.com/office/powerpoint/2010/main" val="1846704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137"/>
                                        </p:tgtEl>
                                      </p:cBhvr>
                                    </p:animEffect>
                                    <p:set>
                                      <p:cBhvr>
                                        <p:cTn id="16" dur="1" fill="hold">
                                          <p:stCondLst>
                                            <p:cond delay="499"/>
                                          </p:stCondLst>
                                        </p:cTn>
                                        <p:tgtEl>
                                          <p:spTgt spid="137"/>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accel="50000" decel="50000" fill="hold" nodeType="afterEffect">
                                  <p:stCondLst>
                                    <p:cond delay="0"/>
                                  </p:stCondLst>
                                  <p:childTnLst>
                                    <p:animMotion origin="layout" path="M 1.67448E-6 4.62428E-7 L -0.14194 4.62428E-7 " pathEditMode="relative" rAng="0" ptsTypes="AA">
                                      <p:cBhvr>
                                        <p:cTn id="19" dur="1000" fill="hold"/>
                                        <p:tgtEl>
                                          <p:spTgt spid="4"/>
                                        </p:tgtEl>
                                        <p:attrNameLst>
                                          <p:attrName>ppt_x</p:attrName>
                                          <p:attrName>ppt_y</p:attrName>
                                        </p:attrNameLst>
                                      </p:cBhvr>
                                      <p:rCtr x="-7097" y="0"/>
                                    </p:animMotion>
                                  </p:childTnLst>
                                </p:cTn>
                              </p:par>
                            </p:childTnLst>
                          </p:cTn>
                        </p:par>
                        <p:par>
                          <p:cTn id="20" fill="hold">
                            <p:stCondLst>
                              <p:cond delay="1500"/>
                            </p:stCondLst>
                            <p:childTnLst>
                              <p:par>
                                <p:cTn id="21" presetID="1" presetClass="entr" presetSubtype="0" fill="hold" nodeType="after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1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ECC-1-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705" y="900245"/>
            <a:ext cx="5181600" cy="4381500"/>
          </a:xfrm>
          <a:prstGeom prst="rect">
            <a:avLst/>
          </a:prstGeom>
        </p:spPr>
      </p:pic>
      <p:sp>
        <p:nvSpPr>
          <p:cNvPr id="5" name="Slide Number Placeholder 4"/>
          <p:cNvSpPr>
            <a:spLocks noGrp="1"/>
          </p:cNvSpPr>
          <p:nvPr>
            <p:ph type="sldNum" sz="quarter" idx="12"/>
          </p:nvPr>
        </p:nvSpPr>
        <p:spPr/>
        <p:txBody>
          <a:bodyPr/>
          <a:lstStyle/>
          <a:p>
            <a:r>
              <a:rPr lang="en-US" dirty="0" smtClean="0"/>
              <a:t>29</a:t>
            </a:r>
            <a:endParaRPr lang="en-US" dirty="0"/>
          </a:p>
        </p:txBody>
      </p:sp>
      <p:sp>
        <p:nvSpPr>
          <p:cNvPr id="6" name="Title 1"/>
          <p:cNvSpPr>
            <a:spLocks noGrp="1"/>
          </p:cNvSpPr>
          <p:nvPr>
            <p:ph type="title"/>
          </p:nvPr>
        </p:nvSpPr>
        <p:spPr>
          <a:xfrm>
            <a:off x="457200" y="-177366"/>
            <a:ext cx="8229600" cy="1143000"/>
          </a:xfrm>
        </p:spPr>
        <p:txBody>
          <a:bodyPr/>
          <a:lstStyle/>
          <a:p>
            <a:r>
              <a:rPr lang="en-US" b="1" dirty="0" smtClean="0"/>
              <a:t>Efficacy of Hi</a:t>
            </a:r>
            <a:r>
              <a:rPr lang="en-US" b="1" dirty="0"/>
              <a:t>-</a:t>
            </a:r>
            <a:r>
              <a:rPr lang="en-US" b="1" dirty="0" smtClean="0"/>
              <a:t>ECC</a:t>
            </a:r>
            <a:endParaRPr lang="en-US" b="1" dirty="0"/>
          </a:p>
        </p:txBody>
      </p:sp>
      <p:sp>
        <p:nvSpPr>
          <p:cNvPr id="14" name="TextBox 13"/>
          <p:cNvSpPr txBox="1"/>
          <p:nvPr/>
        </p:nvSpPr>
        <p:spPr>
          <a:xfrm>
            <a:off x="7111853" y="3800083"/>
            <a:ext cx="1265190" cy="461665"/>
          </a:xfrm>
          <a:prstGeom prst="rect">
            <a:avLst/>
          </a:prstGeom>
          <a:noFill/>
        </p:spPr>
        <p:txBody>
          <a:bodyPr wrap="none" rtlCol="0">
            <a:spAutoFit/>
          </a:bodyPr>
          <a:lstStyle/>
          <a:p>
            <a:r>
              <a:rPr lang="en-US" sz="2400" b="1" dirty="0" smtClean="0"/>
              <a:t>10 Years</a:t>
            </a:r>
            <a:endParaRPr lang="en-US" sz="2400" b="1" dirty="0"/>
          </a:p>
        </p:txBody>
      </p:sp>
    </p:spTree>
    <p:extLst>
      <p:ext uri="{BB962C8B-B14F-4D97-AF65-F5344CB8AC3E}">
        <p14:creationId xmlns:p14="http://schemas.microsoft.com/office/powerpoint/2010/main" val="41335903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ECC-2-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707" y="900245"/>
            <a:ext cx="5181600" cy="4381500"/>
          </a:xfrm>
          <a:prstGeom prst="rect">
            <a:avLst/>
          </a:prstGeom>
        </p:spPr>
      </p:pic>
      <p:sp>
        <p:nvSpPr>
          <p:cNvPr id="5" name="Slide Number Placeholder 4"/>
          <p:cNvSpPr>
            <a:spLocks noGrp="1"/>
          </p:cNvSpPr>
          <p:nvPr>
            <p:ph type="sldNum" sz="quarter" idx="12"/>
          </p:nvPr>
        </p:nvSpPr>
        <p:spPr/>
        <p:txBody>
          <a:bodyPr/>
          <a:lstStyle/>
          <a:p>
            <a:r>
              <a:rPr lang="en-US" dirty="0" smtClean="0"/>
              <a:t>29</a:t>
            </a:r>
            <a:endParaRPr lang="en-US" dirty="0"/>
          </a:p>
        </p:txBody>
      </p:sp>
      <p:sp>
        <p:nvSpPr>
          <p:cNvPr id="6" name="Title 1"/>
          <p:cNvSpPr>
            <a:spLocks noGrp="1"/>
          </p:cNvSpPr>
          <p:nvPr>
            <p:ph type="title"/>
          </p:nvPr>
        </p:nvSpPr>
        <p:spPr>
          <a:xfrm>
            <a:off x="457200" y="-177366"/>
            <a:ext cx="8229600" cy="1143000"/>
          </a:xfrm>
        </p:spPr>
        <p:txBody>
          <a:bodyPr/>
          <a:lstStyle/>
          <a:p>
            <a:r>
              <a:rPr lang="en-US" b="1" dirty="0" smtClean="0"/>
              <a:t>Efficacy of Hi</a:t>
            </a:r>
            <a:r>
              <a:rPr lang="en-US" b="1" dirty="0"/>
              <a:t>-</a:t>
            </a:r>
            <a:r>
              <a:rPr lang="en-US" b="1" dirty="0" smtClean="0"/>
              <a:t>ECC</a:t>
            </a:r>
            <a:endParaRPr lang="en-US" b="1" dirty="0"/>
          </a:p>
        </p:txBody>
      </p:sp>
      <p:sp>
        <p:nvSpPr>
          <p:cNvPr id="14" name="TextBox 13"/>
          <p:cNvSpPr txBox="1"/>
          <p:nvPr/>
        </p:nvSpPr>
        <p:spPr>
          <a:xfrm>
            <a:off x="7111853" y="3800083"/>
            <a:ext cx="1265190" cy="461665"/>
          </a:xfrm>
          <a:prstGeom prst="rect">
            <a:avLst/>
          </a:prstGeom>
          <a:noFill/>
        </p:spPr>
        <p:txBody>
          <a:bodyPr wrap="none" rtlCol="0">
            <a:spAutoFit/>
          </a:bodyPr>
          <a:lstStyle/>
          <a:p>
            <a:r>
              <a:rPr lang="en-US" sz="2400" b="1" dirty="0" smtClean="0"/>
              <a:t>10 Years</a:t>
            </a:r>
            <a:endParaRPr lang="en-US" sz="2400" b="1" dirty="0"/>
          </a:p>
        </p:txBody>
      </p:sp>
    </p:spTree>
    <p:extLst>
      <p:ext uri="{BB962C8B-B14F-4D97-AF65-F5344CB8AC3E}">
        <p14:creationId xmlns:p14="http://schemas.microsoft.com/office/powerpoint/2010/main" val="3058631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ECC-3-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690" y="900232"/>
            <a:ext cx="5181600" cy="4381500"/>
          </a:xfrm>
          <a:prstGeom prst="rect">
            <a:avLst/>
          </a:prstGeom>
        </p:spPr>
      </p:pic>
      <p:sp>
        <p:nvSpPr>
          <p:cNvPr id="5" name="Slide Number Placeholder 4"/>
          <p:cNvSpPr>
            <a:spLocks noGrp="1"/>
          </p:cNvSpPr>
          <p:nvPr>
            <p:ph type="sldNum" sz="quarter" idx="12"/>
          </p:nvPr>
        </p:nvSpPr>
        <p:spPr/>
        <p:txBody>
          <a:bodyPr/>
          <a:lstStyle/>
          <a:p>
            <a:r>
              <a:rPr lang="en-US" dirty="0" smtClean="0"/>
              <a:t>29</a:t>
            </a:r>
            <a:endParaRPr lang="en-US" dirty="0"/>
          </a:p>
        </p:txBody>
      </p:sp>
      <p:sp>
        <p:nvSpPr>
          <p:cNvPr id="6" name="Title 1"/>
          <p:cNvSpPr>
            <a:spLocks noGrp="1"/>
          </p:cNvSpPr>
          <p:nvPr>
            <p:ph type="title"/>
          </p:nvPr>
        </p:nvSpPr>
        <p:spPr>
          <a:xfrm>
            <a:off x="457200" y="-177366"/>
            <a:ext cx="8229600" cy="1143000"/>
          </a:xfrm>
        </p:spPr>
        <p:txBody>
          <a:bodyPr/>
          <a:lstStyle/>
          <a:p>
            <a:r>
              <a:rPr lang="en-US" b="1" dirty="0" smtClean="0"/>
              <a:t>Efficacy of Hi</a:t>
            </a:r>
            <a:r>
              <a:rPr lang="en-US" b="1" dirty="0"/>
              <a:t>-</a:t>
            </a:r>
            <a:r>
              <a:rPr lang="en-US" b="1" dirty="0" smtClean="0"/>
              <a:t>ECC</a:t>
            </a:r>
            <a:endParaRPr lang="en-US" b="1" dirty="0"/>
          </a:p>
        </p:txBody>
      </p:sp>
      <p:sp>
        <p:nvSpPr>
          <p:cNvPr id="14" name="TextBox 13"/>
          <p:cNvSpPr txBox="1"/>
          <p:nvPr/>
        </p:nvSpPr>
        <p:spPr>
          <a:xfrm>
            <a:off x="7111853" y="3800083"/>
            <a:ext cx="1265190" cy="461665"/>
          </a:xfrm>
          <a:prstGeom prst="rect">
            <a:avLst/>
          </a:prstGeom>
          <a:noFill/>
        </p:spPr>
        <p:txBody>
          <a:bodyPr wrap="none" rtlCol="0">
            <a:spAutoFit/>
          </a:bodyPr>
          <a:lstStyle/>
          <a:p>
            <a:r>
              <a:rPr lang="en-US" sz="2400" b="1" dirty="0" smtClean="0"/>
              <a:t>10 Years</a:t>
            </a:r>
            <a:endParaRPr lang="en-US" sz="2400" b="1" dirty="0"/>
          </a:p>
        </p:txBody>
      </p:sp>
      <p:cxnSp>
        <p:nvCxnSpPr>
          <p:cNvPr id="9" name="Straight Connector 8"/>
          <p:cNvCxnSpPr/>
          <p:nvPr/>
        </p:nvCxnSpPr>
        <p:spPr>
          <a:xfrm flipH="1" flipV="1">
            <a:off x="3040820" y="1783495"/>
            <a:ext cx="23521" cy="296308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0" name="Rectangular Callout 9"/>
          <p:cNvSpPr/>
          <p:nvPr/>
        </p:nvSpPr>
        <p:spPr>
          <a:xfrm>
            <a:off x="3608214" y="1975729"/>
            <a:ext cx="4313730" cy="1490802"/>
          </a:xfrm>
          <a:prstGeom prst="wedgeRectCallout">
            <a:avLst>
              <a:gd name="adj1" fmla="val -62840"/>
              <a:gd name="adj2" fmla="val 87221"/>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rPr>
              <a:t>After starting with 4EC5ED, </a:t>
            </a:r>
          </a:p>
          <a:p>
            <a:pPr algn="ctr"/>
            <a:r>
              <a:rPr lang="en-US" sz="2800" b="1" dirty="0" smtClean="0">
                <a:solidFill>
                  <a:schemeClr val="bg1"/>
                </a:solidFill>
              </a:rPr>
              <a:t>can reduce to 3EC4ED code </a:t>
            </a:r>
          </a:p>
          <a:p>
            <a:pPr algn="ctr"/>
            <a:r>
              <a:rPr lang="en-US" sz="2800" b="1" dirty="0" smtClean="0">
                <a:solidFill>
                  <a:schemeClr val="bg1"/>
                </a:solidFill>
              </a:rPr>
              <a:t>after </a:t>
            </a:r>
            <a:r>
              <a:rPr lang="en-US" sz="2800" b="1" dirty="0">
                <a:solidFill>
                  <a:schemeClr val="bg1"/>
                </a:solidFill>
              </a:rPr>
              <a:t>2</a:t>
            </a:r>
            <a:r>
              <a:rPr lang="en-US" sz="2800" b="1" dirty="0" smtClean="0">
                <a:solidFill>
                  <a:schemeClr val="bg1"/>
                </a:solidFill>
              </a:rPr>
              <a:t> rounds of tests</a:t>
            </a:r>
            <a:endParaRPr lang="en-US" sz="2800" b="1" dirty="0">
              <a:solidFill>
                <a:schemeClr val="bg1"/>
              </a:solidFill>
            </a:endParaRPr>
          </a:p>
        </p:txBody>
      </p:sp>
    </p:spTree>
    <p:extLst>
      <p:ext uri="{BB962C8B-B14F-4D97-AF65-F5344CB8AC3E}">
        <p14:creationId xmlns:p14="http://schemas.microsoft.com/office/powerpoint/2010/main" val="676545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ECC-4-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708" y="900232"/>
            <a:ext cx="5181600" cy="4381500"/>
          </a:xfrm>
          <a:prstGeom prst="rect">
            <a:avLst/>
          </a:prstGeom>
        </p:spPr>
      </p:pic>
      <p:sp>
        <p:nvSpPr>
          <p:cNvPr id="5" name="Slide Number Placeholder 4"/>
          <p:cNvSpPr>
            <a:spLocks noGrp="1"/>
          </p:cNvSpPr>
          <p:nvPr>
            <p:ph type="sldNum" sz="quarter" idx="12"/>
          </p:nvPr>
        </p:nvSpPr>
        <p:spPr/>
        <p:txBody>
          <a:bodyPr/>
          <a:lstStyle/>
          <a:p>
            <a:r>
              <a:rPr lang="en-US" dirty="0" smtClean="0"/>
              <a:t>29</a:t>
            </a:r>
            <a:endParaRPr lang="en-US" dirty="0"/>
          </a:p>
        </p:txBody>
      </p:sp>
      <p:sp>
        <p:nvSpPr>
          <p:cNvPr id="6" name="Title 1"/>
          <p:cNvSpPr>
            <a:spLocks noGrp="1"/>
          </p:cNvSpPr>
          <p:nvPr>
            <p:ph type="title"/>
          </p:nvPr>
        </p:nvSpPr>
        <p:spPr>
          <a:xfrm>
            <a:off x="457200" y="-177366"/>
            <a:ext cx="8229600" cy="1143000"/>
          </a:xfrm>
        </p:spPr>
        <p:txBody>
          <a:bodyPr/>
          <a:lstStyle/>
          <a:p>
            <a:r>
              <a:rPr lang="en-US" b="1" dirty="0" smtClean="0"/>
              <a:t>Efficacy of Hi</a:t>
            </a:r>
            <a:r>
              <a:rPr lang="en-US" b="1" dirty="0"/>
              <a:t>-</a:t>
            </a:r>
            <a:r>
              <a:rPr lang="en-US" b="1" dirty="0" smtClean="0"/>
              <a:t>ECC</a:t>
            </a:r>
            <a:endParaRPr lang="en-US" b="1" dirty="0"/>
          </a:p>
        </p:txBody>
      </p:sp>
      <p:sp>
        <p:nvSpPr>
          <p:cNvPr id="14" name="TextBox 13"/>
          <p:cNvSpPr txBox="1"/>
          <p:nvPr/>
        </p:nvSpPr>
        <p:spPr>
          <a:xfrm>
            <a:off x="7111853" y="3800083"/>
            <a:ext cx="1265190" cy="461665"/>
          </a:xfrm>
          <a:prstGeom prst="rect">
            <a:avLst/>
          </a:prstGeom>
          <a:noFill/>
        </p:spPr>
        <p:txBody>
          <a:bodyPr wrap="none" rtlCol="0">
            <a:spAutoFit/>
          </a:bodyPr>
          <a:lstStyle/>
          <a:p>
            <a:r>
              <a:rPr lang="en-US" sz="2400" b="1" dirty="0" smtClean="0"/>
              <a:t>10 Years</a:t>
            </a:r>
            <a:endParaRPr lang="en-US" sz="2400" b="1" dirty="0"/>
          </a:p>
        </p:txBody>
      </p:sp>
      <p:cxnSp>
        <p:nvCxnSpPr>
          <p:cNvPr id="7" name="Straight Connector 6"/>
          <p:cNvCxnSpPr/>
          <p:nvPr/>
        </p:nvCxnSpPr>
        <p:spPr>
          <a:xfrm flipH="1" flipV="1">
            <a:off x="3766508" y="1783495"/>
            <a:ext cx="23521" cy="296308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Rectangular Callout 7"/>
          <p:cNvSpPr/>
          <p:nvPr/>
        </p:nvSpPr>
        <p:spPr>
          <a:xfrm>
            <a:off x="4031532" y="1975729"/>
            <a:ext cx="4313730" cy="846078"/>
          </a:xfrm>
          <a:prstGeom prst="wedgeRectCallout">
            <a:avLst>
              <a:gd name="adj1" fmla="val -56765"/>
              <a:gd name="adj2" fmla="val 191010"/>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rPr>
              <a:t>Can reduce to DECTED code </a:t>
            </a:r>
          </a:p>
          <a:p>
            <a:pPr algn="ctr"/>
            <a:r>
              <a:rPr lang="en-US" sz="2800" b="1" dirty="0">
                <a:solidFill>
                  <a:schemeClr val="bg1"/>
                </a:solidFill>
              </a:rPr>
              <a:t>a</a:t>
            </a:r>
            <a:r>
              <a:rPr lang="en-US" sz="2800" b="1" dirty="0" smtClean="0">
                <a:solidFill>
                  <a:schemeClr val="bg1"/>
                </a:solidFill>
              </a:rPr>
              <a:t>fter 10 rounds of tests</a:t>
            </a:r>
            <a:endParaRPr lang="en-US" sz="2800" b="1" dirty="0">
              <a:solidFill>
                <a:schemeClr val="bg1"/>
              </a:solidFill>
            </a:endParaRPr>
          </a:p>
        </p:txBody>
      </p:sp>
    </p:spTree>
    <p:extLst>
      <p:ext uri="{BB962C8B-B14F-4D97-AF65-F5344CB8AC3E}">
        <p14:creationId xmlns:p14="http://schemas.microsoft.com/office/powerpoint/2010/main" val="932074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6246"/>
            <a:ext cx="9144000" cy="6066685"/>
          </a:xfrm>
        </p:spPr>
        <p:txBody>
          <a:bodyPr>
            <a:noAutofit/>
          </a:bodyPr>
          <a:lstStyle/>
          <a:p>
            <a:r>
              <a:rPr lang="en-US" sz="3600" b="1" i="1" dirty="0" smtClean="0">
                <a:solidFill>
                  <a:srgbClr val="000000"/>
                </a:solidFill>
              </a:rPr>
              <a:t>We</a:t>
            </a:r>
            <a:r>
              <a:rPr lang="en-US" sz="3600" b="1" i="1" dirty="0" smtClean="0">
                <a:solidFill>
                  <a:srgbClr val="1F497D"/>
                </a:solidFill>
              </a:rPr>
              <a:t> analyze</a:t>
            </a:r>
            <a:r>
              <a:rPr lang="en-US" sz="3400" b="1" dirty="0" smtClean="0"/>
              <a:t> </a:t>
            </a:r>
            <a:r>
              <a:rPr lang="en-US" b="1" dirty="0" smtClean="0"/>
              <a:t>the efficacy of </a:t>
            </a:r>
            <a:r>
              <a:rPr lang="en-US" b="1" dirty="0" smtClean="0">
                <a:solidFill>
                  <a:srgbClr val="FF0000"/>
                </a:solidFill>
              </a:rPr>
              <a:t>testing, </a:t>
            </a:r>
            <a:r>
              <a:rPr lang="en-US" b="1" dirty="0" err="1" smtClean="0">
                <a:solidFill>
                  <a:srgbClr val="FF0000"/>
                </a:solidFill>
              </a:rPr>
              <a:t>guardbanding</a:t>
            </a:r>
            <a:r>
              <a:rPr lang="en-US" b="1" dirty="0" smtClean="0">
                <a:solidFill>
                  <a:srgbClr val="FF0000"/>
                </a:solidFill>
              </a:rPr>
              <a:t>, ECC, and recent techniques </a:t>
            </a:r>
            <a:endParaRPr lang="en-US" b="1" dirty="0">
              <a:solidFill>
                <a:srgbClr val="FF0000"/>
              </a:solidFill>
            </a:endParaRPr>
          </a:p>
          <a:p>
            <a:pPr lvl="1"/>
            <a:r>
              <a:rPr lang="en-US" b="1" dirty="0" smtClean="0"/>
              <a:t>Using experimental data from </a:t>
            </a:r>
            <a:r>
              <a:rPr lang="en-US" b="1" i="1" dirty="0" smtClean="0">
                <a:solidFill>
                  <a:srgbClr val="FF0000"/>
                </a:solidFill>
              </a:rPr>
              <a:t>real DRAMs</a:t>
            </a:r>
            <a:endParaRPr lang="en-US" b="1" i="1" dirty="0" smtClean="0">
              <a:solidFill>
                <a:srgbClr val="800000"/>
              </a:solidFill>
            </a:endParaRPr>
          </a:p>
          <a:p>
            <a:r>
              <a:rPr lang="en-US" sz="3600" b="1" i="1" dirty="0" smtClean="0">
                <a:solidFill>
                  <a:srgbClr val="1F497D"/>
                </a:solidFill>
              </a:rPr>
              <a:t>Key Conclusions</a:t>
            </a:r>
          </a:p>
          <a:p>
            <a:pPr lvl="1"/>
            <a:r>
              <a:rPr lang="en-US" sz="3000" b="1" dirty="0">
                <a:solidFill>
                  <a:srgbClr val="000000"/>
                </a:solidFill>
              </a:rPr>
              <a:t>Testing alone </a:t>
            </a:r>
            <a:r>
              <a:rPr lang="en-US" sz="3000" b="1" dirty="0">
                <a:solidFill>
                  <a:srgbClr val="FF0000"/>
                </a:solidFill>
              </a:rPr>
              <a:t>cannot guarantee </a:t>
            </a:r>
            <a:r>
              <a:rPr lang="en-US" sz="3000" b="1" dirty="0">
                <a:solidFill>
                  <a:srgbClr val="000000"/>
                </a:solidFill>
              </a:rPr>
              <a:t>reliable operation</a:t>
            </a:r>
          </a:p>
          <a:p>
            <a:pPr lvl="1"/>
            <a:r>
              <a:rPr lang="en-US" sz="3000" b="1" dirty="0" smtClean="0"/>
              <a:t>A</a:t>
            </a:r>
            <a:r>
              <a:rPr lang="en-US" sz="3000" b="1" dirty="0" smtClean="0">
                <a:solidFill>
                  <a:srgbClr val="FF0000"/>
                </a:solidFill>
              </a:rPr>
              <a:t> </a:t>
            </a:r>
            <a:r>
              <a:rPr lang="en-US" sz="3000" b="1" dirty="0" smtClean="0">
                <a:solidFill>
                  <a:srgbClr val="000000"/>
                </a:solidFill>
              </a:rPr>
              <a:t>combination of ECC, testing, and </a:t>
            </a:r>
            <a:r>
              <a:rPr lang="en-US" sz="3000" b="1" dirty="0" err="1" smtClean="0"/>
              <a:t>guardbanding</a:t>
            </a:r>
            <a:r>
              <a:rPr lang="en-US" sz="3000" b="1" dirty="0" smtClean="0"/>
              <a:t> is </a:t>
            </a:r>
            <a:r>
              <a:rPr lang="en-US" sz="3000" b="1" dirty="0" smtClean="0">
                <a:solidFill>
                  <a:srgbClr val="FF0000"/>
                </a:solidFill>
              </a:rPr>
              <a:t>more effective</a:t>
            </a:r>
          </a:p>
          <a:p>
            <a:pPr lvl="1"/>
            <a:r>
              <a:rPr lang="en-US" sz="3000" b="1" dirty="0" err="1" smtClean="0">
                <a:solidFill>
                  <a:srgbClr val="000000"/>
                </a:solidFill>
              </a:rPr>
              <a:t>Testing+ECC-based</a:t>
            </a:r>
            <a:r>
              <a:rPr lang="en-US" sz="3000" b="1" dirty="0" smtClean="0">
                <a:solidFill>
                  <a:srgbClr val="000000"/>
                </a:solidFill>
              </a:rPr>
              <a:t> techniques </a:t>
            </a:r>
            <a:r>
              <a:rPr lang="en-US" sz="3000" b="1" dirty="0" smtClean="0">
                <a:solidFill>
                  <a:srgbClr val="FF0000"/>
                </a:solidFill>
              </a:rPr>
              <a:t>block memory </a:t>
            </a:r>
            <a:r>
              <a:rPr lang="en-US" sz="3000" b="1" dirty="0" smtClean="0">
                <a:solidFill>
                  <a:srgbClr val="000000"/>
                </a:solidFill>
              </a:rPr>
              <a:t>for significant time </a:t>
            </a:r>
            <a:r>
              <a:rPr lang="en-US" sz="3000" b="1" dirty="0" smtClean="0">
                <a:solidFill>
                  <a:srgbClr val="000000"/>
                </a:solidFill>
                <a:sym typeface="Wingdings"/>
              </a:rPr>
              <a:t></a:t>
            </a:r>
            <a:r>
              <a:rPr lang="en-US" sz="3000" b="1" dirty="0" smtClean="0">
                <a:solidFill>
                  <a:srgbClr val="FF0000"/>
                </a:solidFill>
              </a:rPr>
              <a:t> Performance degradation</a:t>
            </a:r>
            <a:endParaRPr lang="en-US" sz="3000" b="1" dirty="0">
              <a:solidFill>
                <a:srgbClr val="FF0000"/>
              </a:solidFill>
            </a:endParaRPr>
          </a:p>
          <a:p>
            <a:r>
              <a:rPr lang="en-US" sz="3600" b="1" i="1" dirty="0" smtClean="0">
                <a:solidFill>
                  <a:srgbClr val="000000"/>
                </a:solidFill>
              </a:rPr>
              <a:t>We</a:t>
            </a:r>
            <a:r>
              <a:rPr lang="en-US" sz="3600" b="1" i="1" dirty="0" smtClean="0">
                <a:solidFill>
                  <a:srgbClr val="1F497D"/>
                </a:solidFill>
              </a:rPr>
              <a:t> propose</a:t>
            </a:r>
            <a:r>
              <a:rPr lang="en-US" b="1" dirty="0" smtClean="0">
                <a:solidFill>
                  <a:srgbClr val="000000"/>
                </a:solidFill>
              </a:rPr>
              <a:t> a possible online profiling mechanism</a:t>
            </a:r>
            <a:endParaRPr lang="en-US" b="1" dirty="0">
              <a:solidFill>
                <a:srgbClr val="000000"/>
              </a:solidFill>
            </a:endParaRPr>
          </a:p>
        </p:txBody>
      </p:sp>
      <p:sp>
        <p:nvSpPr>
          <p:cNvPr id="8" name="Slide Number Placeholder 7"/>
          <p:cNvSpPr>
            <a:spLocks noGrp="1"/>
          </p:cNvSpPr>
          <p:nvPr>
            <p:ph type="sldNum" sz="quarter" idx="12"/>
          </p:nvPr>
        </p:nvSpPr>
        <p:spPr>
          <a:xfrm>
            <a:off x="6553200" y="6507018"/>
            <a:ext cx="2133600" cy="365125"/>
          </a:xfrm>
        </p:spPr>
        <p:txBody>
          <a:bodyPr/>
          <a:lstStyle/>
          <a:p>
            <a:fld id="{002C8897-7E0F-D74E-BB6D-222FC9BDF5EC}" type="slidenum">
              <a:rPr lang="en-US" sz="2800" smtClean="0"/>
              <a:t>4</a:t>
            </a:fld>
            <a:endParaRPr lang="en-US" sz="2800" dirty="0"/>
          </a:p>
        </p:txBody>
      </p:sp>
      <p:sp>
        <p:nvSpPr>
          <p:cNvPr id="4" name="Title 1"/>
          <p:cNvSpPr>
            <a:spLocks noGrp="1"/>
          </p:cNvSpPr>
          <p:nvPr>
            <p:ph type="title"/>
          </p:nvPr>
        </p:nvSpPr>
        <p:spPr>
          <a:xfrm>
            <a:off x="457200" y="-155842"/>
            <a:ext cx="8229600" cy="1143000"/>
          </a:xfrm>
        </p:spPr>
        <p:txBody>
          <a:bodyPr/>
          <a:lstStyle/>
          <a:p>
            <a:r>
              <a:rPr lang="en-US" b="1" dirty="0" smtClean="0"/>
              <a:t>Summary</a:t>
            </a:r>
            <a:endParaRPr lang="en-US" b="1" dirty="0"/>
          </a:p>
        </p:txBody>
      </p:sp>
    </p:spTree>
    <p:extLst>
      <p:ext uri="{BB962C8B-B14F-4D97-AF65-F5344CB8AC3E}">
        <p14:creationId xmlns:p14="http://schemas.microsoft.com/office/powerpoint/2010/main" val="755903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ECC-5-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708" y="900244"/>
            <a:ext cx="5181600" cy="4381500"/>
          </a:xfrm>
          <a:prstGeom prst="rect">
            <a:avLst/>
          </a:prstGeom>
        </p:spPr>
      </p:pic>
      <p:sp>
        <p:nvSpPr>
          <p:cNvPr id="5" name="Slide Number Placeholder 4"/>
          <p:cNvSpPr>
            <a:spLocks noGrp="1"/>
          </p:cNvSpPr>
          <p:nvPr>
            <p:ph type="sldNum" sz="quarter" idx="12"/>
          </p:nvPr>
        </p:nvSpPr>
        <p:spPr/>
        <p:txBody>
          <a:bodyPr/>
          <a:lstStyle/>
          <a:p>
            <a:r>
              <a:rPr lang="en-US" dirty="0" smtClean="0"/>
              <a:t>29</a:t>
            </a:r>
            <a:endParaRPr lang="en-US" dirty="0"/>
          </a:p>
        </p:txBody>
      </p:sp>
      <p:sp>
        <p:nvSpPr>
          <p:cNvPr id="6" name="Title 1"/>
          <p:cNvSpPr>
            <a:spLocks noGrp="1"/>
          </p:cNvSpPr>
          <p:nvPr>
            <p:ph type="title"/>
          </p:nvPr>
        </p:nvSpPr>
        <p:spPr>
          <a:xfrm>
            <a:off x="457200" y="-177366"/>
            <a:ext cx="8229600" cy="1143000"/>
          </a:xfrm>
        </p:spPr>
        <p:txBody>
          <a:bodyPr/>
          <a:lstStyle/>
          <a:p>
            <a:r>
              <a:rPr lang="en-US" b="1" dirty="0" smtClean="0"/>
              <a:t>Efficacy of Hi</a:t>
            </a:r>
            <a:r>
              <a:rPr lang="en-US" b="1" dirty="0"/>
              <a:t>-</a:t>
            </a:r>
            <a:r>
              <a:rPr lang="en-US" b="1" dirty="0" smtClean="0"/>
              <a:t>ECC</a:t>
            </a:r>
            <a:endParaRPr lang="en-US" b="1" dirty="0"/>
          </a:p>
        </p:txBody>
      </p:sp>
      <p:sp>
        <p:nvSpPr>
          <p:cNvPr id="14" name="TextBox 13"/>
          <p:cNvSpPr txBox="1"/>
          <p:nvPr/>
        </p:nvSpPr>
        <p:spPr>
          <a:xfrm>
            <a:off x="7111853" y="3800083"/>
            <a:ext cx="1265190" cy="461665"/>
          </a:xfrm>
          <a:prstGeom prst="rect">
            <a:avLst/>
          </a:prstGeom>
          <a:noFill/>
        </p:spPr>
        <p:txBody>
          <a:bodyPr wrap="none" rtlCol="0">
            <a:spAutoFit/>
          </a:bodyPr>
          <a:lstStyle/>
          <a:p>
            <a:r>
              <a:rPr lang="en-US" sz="2400" b="1" dirty="0" smtClean="0"/>
              <a:t>10 Years</a:t>
            </a:r>
            <a:endParaRPr lang="en-US" sz="2400" b="1" dirty="0"/>
          </a:p>
        </p:txBody>
      </p:sp>
      <p:sp>
        <p:nvSpPr>
          <p:cNvPr id="9" name="TextBox 8"/>
          <p:cNvSpPr txBox="1"/>
          <p:nvPr/>
        </p:nvSpPr>
        <p:spPr>
          <a:xfrm>
            <a:off x="-43055" y="5364519"/>
            <a:ext cx="9187055" cy="1200329"/>
          </a:xfrm>
          <a:prstGeom prst="rect">
            <a:avLst/>
          </a:prstGeom>
          <a:noFill/>
        </p:spPr>
        <p:txBody>
          <a:bodyPr wrap="square" rtlCol="0">
            <a:spAutoFit/>
          </a:bodyPr>
          <a:lstStyle/>
          <a:p>
            <a:pPr algn="ctr"/>
            <a:r>
              <a:rPr lang="en-US" sz="3600" b="1" dirty="0">
                <a:solidFill>
                  <a:srgbClr val="FF0000"/>
                </a:solidFill>
              </a:rPr>
              <a:t>T</a:t>
            </a:r>
            <a:r>
              <a:rPr lang="en-US" sz="3600" b="1" dirty="0" smtClean="0">
                <a:solidFill>
                  <a:srgbClr val="FF0000"/>
                </a:solidFill>
              </a:rPr>
              <a:t>esting </a:t>
            </a:r>
            <a:r>
              <a:rPr lang="en-US" sz="3600" b="1" dirty="0">
                <a:solidFill>
                  <a:srgbClr val="FF0000"/>
                </a:solidFill>
              </a:rPr>
              <a:t>can help to reduce </a:t>
            </a:r>
            <a:endParaRPr lang="en-US" sz="3600" b="1" dirty="0" smtClean="0">
              <a:solidFill>
                <a:srgbClr val="FF0000"/>
              </a:solidFill>
            </a:endParaRPr>
          </a:p>
          <a:p>
            <a:pPr algn="ctr"/>
            <a:r>
              <a:rPr lang="en-US" sz="3600" b="1" dirty="0" smtClean="0">
                <a:solidFill>
                  <a:srgbClr val="FF0000"/>
                </a:solidFill>
              </a:rPr>
              <a:t>the </a:t>
            </a:r>
            <a:r>
              <a:rPr lang="en-US" sz="3600" b="1" dirty="0">
                <a:solidFill>
                  <a:srgbClr val="FF0000"/>
                </a:solidFill>
              </a:rPr>
              <a:t>ECC </a:t>
            </a:r>
            <a:r>
              <a:rPr lang="en-US" sz="3600" b="1" dirty="0" smtClean="0">
                <a:solidFill>
                  <a:srgbClr val="FF0000"/>
                </a:solidFill>
              </a:rPr>
              <a:t>strength</a:t>
            </a:r>
            <a:endParaRPr lang="en-US" sz="3600" b="1" dirty="0">
              <a:solidFill>
                <a:srgbClr val="FF0000"/>
              </a:solidFill>
            </a:endParaRPr>
          </a:p>
        </p:txBody>
      </p:sp>
      <p:cxnSp>
        <p:nvCxnSpPr>
          <p:cNvPr id="10" name="Straight Connector 9"/>
          <p:cNvCxnSpPr/>
          <p:nvPr/>
        </p:nvCxnSpPr>
        <p:spPr>
          <a:xfrm flipH="1" flipV="1">
            <a:off x="6507996" y="1783495"/>
            <a:ext cx="23521" cy="296308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Rectangular Callout 7"/>
          <p:cNvSpPr/>
          <p:nvPr/>
        </p:nvSpPr>
        <p:spPr>
          <a:xfrm>
            <a:off x="4650204" y="2317913"/>
            <a:ext cx="4348248" cy="1323402"/>
          </a:xfrm>
          <a:prstGeom prst="wedgeRectCallout">
            <a:avLst>
              <a:gd name="adj1" fmla="val -7600"/>
              <a:gd name="adj2" fmla="val 75800"/>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rPr>
              <a:t>Can reduce to SECDED code, after 7000 rounds of tests</a:t>
            </a:r>
          </a:p>
          <a:p>
            <a:pPr algn="ctr"/>
            <a:r>
              <a:rPr lang="en-US" sz="2800" b="1" dirty="0" smtClean="0">
                <a:solidFill>
                  <a:schemeClr val="bg1"/>
                </a:solidFill>
              </a:rPr>
              <a:t> (4 hours)</a:t>
            </a:r>
            <a:endParaRPr lang="en-US" sz="2800" b="1" dirty="0">
              <a:solidFill>
                <a:schemeClr val="bg1"/>
              </a:solidFill>
            </a:endParaRPr>
          </a:p>
        </p:txBody>
      </p:sp>
    </p:spTree>
    <p:extLst>
      <p:ext uri="{BB962C8B-B14F-4D97-AF65-F5344CB8AC3E}">
        <p14:creationId xmlns:p14="http://schemas.microsoft.com/office/powerpoint/2010/main" val="1516822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0" y="1600200"/>
            <a:ext cx="8913120" cy="4525963"/>
          </a:xfrm>
        </p:spPr>
        <p:txBody>
          <a:bodyPr/>
          <a:lstStyle/>
          <a:p>
            <a:r>
              <a:rPr lang="en-US" b="1" dirty="0" smtClean="0">
                <a:solidFill>
                  <a:schemeClr val="bg1">
                    <a:lumMod val="50000"/>
                  </a:schemeClr>
                </a:solidFill>
              </a:rPr>
              <a:t>DRAM Scaling Problem</a:t>
            </a:r>
          </a:p>
          <a:p>
            <a:r>
              <a:rPr lang="en-US" b="1" dirty="0" smtClean="0">
                <a:solidFill>
                  <a:schemeClr val="bg1">
                    <a:lumMod val="50000"/>
                  </a:schemeClr>
                </a:solidFill>
              </a:rPr>
              <a:t>Online Profiling as a Solution </a:t>
            </a:r>
          </a:p>
          <a:p>
            <a:r>
              <a:rPr lang="en-US" b="1" dirty="0" smtClean="0">
                <a:solidFill>
                  <a:schemeClr val="bg1">
                    <a:lumMod val="50000"/>
                  </a:schemeClr>
                </a:solidFill>
              </a:rPr>
              <a:t>Efficacy of System-Level Detection and Mitigation</a:t>
            </a:r>
          </a:p>
          <a:p>
            <a:pPr lvl="1"/>
            <a:r>
              <a:rPr lang="en-US" b="1" dirty="0" smtClean="0">
                <a:solidFill>
                  <a:schemeClr val="bg1">
                    <a:lumMod val="50000"/>
                  </a:schemeClr>
                </a:solidFill>
              </a:rPr>
              <a:t>Simple Techniques</a:t>
            </a:r>
          </a:p>
          <a:p>
            <a:pPr lvl="1"/>
            <a:r>
              <a:rPr lang="en-US" b="1" dirty="0" smtClean="0">
                <a:solidFill>
                  <a:schemeClr val="bg1">
                    <a:lumMod val="50000"/>
                  </a:schemeClr>
                </a:solidFill>
              </a:rPr>
              <a:t>Recently Proposed Techniques</a:t>
            </a:r>
          </a:p>
          <a:p>
            <a:r>
              <a:rPr lang="en-US" b="1" dirty="0" smtClean="0"/>
              <a:t>Towards an Online Profiling System</a:t>
            </a:r>
          </a:p>
          <a:p>
            <a:r>
              <a:rPr lang="en-US" b="1" dirty="0" smtClean="0">
                <a:solidFill>
                  <a:srgbClr val="7F7F7F"/>
                </a:solidFill>
              </a:rPr>
              <a:t>Conclusion</a:t>
            </a:r>
          </a:p>
        </p:txBody>
      </p:sp>
      <p:sp>
        <p:nvSpPr>
          <p:cNvPr id="4" name="Slide Number Placeholder 3"/>
          <p:cNvSpPr>
            <a:spLocks noGrp="1"/>
          </p:cNvSpPr>
          <p:nvPr>
            <p:ph type="sldNum" sz="quarter" idx="12"/>
          </p:nvPr>
        </p:nvSpPr>
        <p:spPr/>
        <p:txBody>
          <a:bodyPr/>
          <a:lstStyle/>
          <a:p>
            <a:r>
              <a:rPr lang="en-US" dirty="0" smtClean="0"/>
              <a:t>30</a:t>
            </a:r>
            <a:endParaRPr lang="en-US" dirty="0"/>
          </a:p>
        </p:txBody>
      </p:sp>
    </p:spTree>
    <p:extLst>
      <p:ext uri="{BB962C8B-B14F-4D97-AF65-F5344CB8AC3E}">
        <p14:creationId xmlns:p14="http://schemas.microsoft.com/office/powerpoint/2010/main" val="18379349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smtClean="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a:t>
            </a:r>
            <a:r>
              <a:rPr lang="en-US" b="1" dirty="0" smtClean="0">
                <a:solidFill>
                  <a:srgbClr val="000000"/>
                </a:solidFill>
              </a:rPr>
              <a:t>failures</a:t>
            </a:r>
          </a:p>
          <a:p>
            <a:r>
              <a:rPr lang="en-US" b="1" dirty="0">
                <a:solidFill>
                  <a:srgbClr val="FF0000"/>
                </a:solidFill>
              </a:rPr>
              <a:t>C</a:t>
            </a:r>
            <a:r>
              <a:rPr lang="en-US" b="1" dirty="0" smtClean="0">
                <a:solidFill>
                  <a:srgbClr val="FF0000"/>
                </a:solidFill>
              </a:rPr>
              <a:t>ombination </a:t>
            </a:r>
            <a:r>
              <a:rPr lang="en-US" b="1" dirty="0">
                <a:solidFill>
                  <a:srgbClr val="000000"/>
                </a:solidFill>
              </a:rPr>
              <a:t>of </a:t>
            </a:r>
            <a:r>
              <a:rPr lang="en-US" b="1" dirty="0" smtClean="0">
                <a:solidFill>
                  <a:srgbClr val="000000"/>
                </a:solidFill>
              </a:rPr>
              <a:t>ECC and other mitigation </a:t>
            </a:r>
            <a:r>
              <a:rPr lang="en-US" b="1" dirty="0">
                <a:solidFill>
                  <a:srgbClr val="000000"/>
                </a:solidFill>
              </a:rPr>
              <a:t>techniques is much more</a:t>
            </a:r>
            <a:r>
              <a:rPr lang="en-US" b="1" dirty="0">
                <a:solidFill>
                  <a:srgbClr val="FF0000"/>
                </a:solidFill>
              </a:rPr>
              <a:t> </a:t>
            </a:r>
            <a:r>
              <a:rPr lang="en-US" b="1" dirty="0" smtClean="0">
                <a:solidFill>
                  <a:srgbClr val="FF0000"/>
                </a:solidFill>
              </a:rPr>
              <a:t>effective</a:t>
            </a:r>
          </a:p>
          <a:p>
            <a:pPr lvl="1"/>
            <a:r>
              <a:rPr lang="en-US" b="1" dirty="0" smtClean="0">
                <a:solidFill>
                  <a:srgbClr val="FF0000"/>
                </a:solidFill>
              </a:rPr>
              <a:t>But degrades performance</a:t>
            </a:r>
          </a:p>
          <a:p>
            <a:r>
              <a:rPr lang="en-US" b="1" dirty="0">
                <a:solidFill>
                  <a:srgbClr val="FF0000"/>
                </a:solidFill>
              </a:rPr>
              <a:t>T</a:t>
            </a:r>
            <a:r>
              <a:rPr lang="en-US" b="1" dirty="0" smtClean="0">
                <a:solidFill>
                  <a:srgbClr val="FF0000"/>
                </a:solidFill>
              </a:rPr>
              <a:t>esting </a:t>
            </a:r>
            <a:r>
              <a:rPr lang="en-US" b="1" dirty="0" smtClean="0">
                <a:solidFill>
                  <a:srgbClr val="000000"/>
                </a:solidFill>
              </a:rPr>
              <a:t>can help to reduce the </a:t>
            </a:r>
            <a:r>
              <a:rPr lang="en-US" b="1" dirty="0" smtClean="0">
                <a:solidFill>
                  <a:srgbClr val="FF0000"/>
                </a:solidFill>
              </a:rPr>
              <a:t>ECC strength</a:t>
            </a:r>
          </a:p>
          <a:p>
            <a:pPr lvl="1"/>
            <a:r>
              <a:rPr lang="en-US" b="1" dirty="0">
                <a:solidFill>
                  <a:srgbClr val="000000"/>
                </a:solidFill>
              </a:rPr>
              <a:t>Even when </a:t>
            </a:r>
            <a:r>
              <a:rPr lang="en-US" b="1" dirty="0" smtClean="0">
                <a:solidFill>
                  <a:srgbClr val="000000"/>
                </a:solidFill>
              </a:rPr>
              <a:t>starting with a</a:t>
            </a:r>
            <a:r>
              <a:rPr lang="en-US" b="1" dirty="0" smtClean="0">
                <a:solidFill>
                  <a:srgbClr val="FF0000"/>
                </a:solidFill>
              </a:rPr>
              <a:t> </a:t>
            </a:r>
            <a:r>
              <a:rPr lang="en-US" b="1" dirty="0">
                <a:solidFill>
                  <a:srgbClr val="FF0000"/>
                </a:solidFill>
              </a:rPr>
              <a:t>higher strength </a:t>
            </a:r>
            <a:r>
              <a:rPr lang="en-US" b="1" dirty="0" smtClean="0">
                <a:solidFill>
                  <a:srgbClr val="FF0000"/>
                </a:solidFill>
              </a:rPr>
              <a:t>ECC</a:t>
            </a:r>
            <a:endParaRPr lang="en-US" b="1" dirty="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r>
              <a:rPr lang="en-US" dirty="0" smtClean="0"/>
              <a:t>31</a:t>
            </a:r>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smtClean="0"/>
              <a:t>Towards an Online Profiling System</a:t>
            </a:r>
            <a:endParaRPr lang="en-US" b="1" dirty="0"/>
          </a:p>
        </p:txBody>
      </p:sp>
    </p:spTree>
    <p:extLst>
      <p:ext uri="{BB962C8B-B14F-4D97-AF65-F5344CB8AC3E}">
        <p14:creationId xmlns:p14="http://schemas.microsoft.com/office/powerpoint/2010/main" val="157019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462"/>
            <a:ext cx="8229600" cy="1143000"/>
          </a:xfrm>
        </p:spPr>
        <p:txBody>
          <a:bodyPr>
            <a:normAutofit fontScale="90000"/>
          </a:bodyPr>
          <a:lstStyle/>
          <a:p>
            <a:r>
              <a:rPr lang="en-US" b="1" dirty="0" smtClean="0"/>
              <a:t>Towards an Online Profiling System</a:t>
            </a:r>
            <a:endParaRPr lang="en-US" b="1" dirty="0"/>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Initially Protect DRAM </a:t>
            </a:r>
          </a:p>
          <a:p>
            <a:pPr algn="ctr"/>
            <a:r>
              <a:rPr lang="en-US" sz="2800" b="1" dirty="0">
                <a:solidFill>
                  <a:srgbClr val="000000"/>
                </a:solidFill>
              </a:rPr>
              <a:t>w</a:t>
            </a:r>
            <a:r>
              <a:rPr lang="en-US" sz="2800" b="1" dirty="0" smtClean="0">
                <a:solidFill>
                  <a:srgbClr val="000000"/>
                </a:solidFill>
              </a:rPr>
              <a:t>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Periodically Test</a:t>
            </a:r>
          </a:p>
          <a:p>
            <a:pPr algn="ctr"/>
            <a:r>
              <a:rPr lang="en-US" sz="2800" b="1" dirty="0" smtClean="0">
                <a:solidFill>
                  <a:srgbClr val="000000"/>
                </a:solidFill>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r>
              <a:rPr lang="en-US" sz="6000" b="1" dirty="0" smtClean="0"/>
              <a:t>ECC</a:t>
            </a:r>
            <a:endParaRPr lang="en-US" sz="6000" b="1" dirty="0"/>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2561827" y="2819595"/>
              <a:ext cx="989874" cy="646331"/>
            </a:xfrm>
            <a:prstGeom prst="rect">
              <a:avLst/>
            </a:prstGeom>
            <a:noFill/>
          </p:spPr>
          <p:txBody>
            <a:bodyPr wrap="none" rtlCol="0">
              <a:spAutoFit/>
            </a:bodyPr>
            <a:lstStyle/>
            <a:p>
              <a:r>
                <a:rPr lang="en-US" sz="3600" b="1" dirty="0" smtClean="0"/>
                <a:t>Test</a:t>
              </a:r>
              <a:endParaRPr lang="en-US" sz="3600" b="1" dirty="0"/>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2561827" y="2819595"/>
              <a:ext cx="989874" cy="646331"/>
            </a:xfrm>
            <a:prstGeom prst="rect">
              <a:avLst/>
            </a:prstGeom>
            <a:noFill/>
          </p:spPr>
          <p:txBody>
            <a:bodyPr wrap="none" rtlCol="0">
              <a:spAutoFit/>
            </a:bodyPr>
            <a:lstStyle/>
            <a:p>
              <a:r>
                <a:rPr lang="en-US" sz="3600" b="1" dirty="0" smtClean="0"/>
                <a:t>Test</a:t>
              </a:r>
              <a:endParaRPr lang="en-US" sz="3600" b="1" dirty="0"/>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Box 107"/>
            <p:cNvSpPr txBox="1"/>
            <p:nvPr/>
          </p:nvSpPr>
          <p:spPr>
            <a:xfrm>
              <a:off x="2561827" y="2819595"/>
              <a:ext cx="989874" cy="646331"/>
            </a:xfrm>
            <a:prstGeom prst="rect">
              <a:avLst/>
            </a:prstGeom>
            <a:noFill/>
          </p:spPr>
          <p:txBody>
            <a:bodyPr wrap="none" rtlCol="0">
              <a:spAutoFit/>
            </a:bodyPr>
            <a:lstStyle/>
            <a:p>
              <a:r>
                <a:rPr lang="en-US" sz="3600" b="1" dirty="0" smtClean="0"/>
                <a:t>Test</a:t>
              </a:r>
              <a:endParaRPr lang="en-US" sz="3600" b="1" dirty="0"/>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Mitigate errors and</a:t>
            </a:r>
          </a:p>
          <a:p>
            <a:pPr algn="ctr"/>
            <a:r>
              <a:rPr lang="en-US" sz="2800" b="1" dirty="0" smtClean="0">
                <a:solidFill>
                  <a:srgbClr val="000000"/>
                </a:solidFill>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3</a:t>
            </a:r>
            <a:endParaRPr lang="en-US" sz="4400" b="1" dirty="0"/>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r>
              <a:rPr lang="en-US" dirty="0" smtClean="0"/>
              <a:t>32</a:t>
            </a:r>
            <a:endParaRPr lang="en-US" dirty="0"/>
          </a:p>
        </p:txBody>
      </p:sp>
      <p:sp>
        <p:nvSpPr>
          <p:cNvPr id="113" name="TextBox 112"/>
          <p:cNvSpPr txBox="1"/>
          <p:nvPr/>
        </p:nvSpPr>
        <p:spPr>
          <a:xfrm>
            <a:off x="-24379" y="5718539"/>
            <a:ext cx="9187055" cy="1200329"/>
          </a:xfrm>
          <a:prstGeom prst="rect">
            <a:avLst/>
          </a:prstGeom>
          <a:noFill/>
        </p:spPr>
        <p:txBody>
          <a:bodyPr wrap="square" rtlCol="0">
            <a:spAutoFit/>
          </a:bodyPr>
          <a:lstStyle/>
          <a:p>
            <a:pPr algn="ctr"/>
            <a:r>
              <a:rPr lang="en-US" sz="3600" b="1" dirty="0" smtClean="0">
                <a:solidFill>
                  <a:srgbClr val="FF0000"/>
                </a:solidFill>
              </a:rPr>
              <a:t>Run tests periodically after a short interval </a:t>
            </a:r>
          </a:p>
          <a:p>
            <a:pPr algn="ctr"/>
            <a:r>
              <a:rPr lang="en-US" sz="3600" b="1" dirty="0" smtClean="0">
                <a:solidFill>
                  <a:srgbClr val="FF0000"/>
                </a:solidFill>
              </a:rPr>
              <a:t>at smaller regions of memory </a:t>
            </a:r>
            <a:endParaRPr lang="en-US" sz="3600" b="1" dirty="0">
              <a:solidFill>
                <a:srgbClr val="FF0000"/>
              </a:solidFill>
            </a:endParaRPr>
          </a:p>
        </p:txBody>
      </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072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2" grpId="0" animBg="1"/>
      <p:bldP spid="43" grpId="0" animBg="1"/>
      <p:bldP spid="44" grpId="0" animBg="1"/>
      <p:bldP spid="45" grpId="0" animBg="1"/>
      <p:bldP spid="46" grpId="0" animBg="1"/>
      <p:bldP spid="98" grpId="0"/>
      <p:bldP spid="111" grpId="0" animBg="1"/>
      <p:bldP spid="112" grpId="0" animBg="1"/>
      <p:bldP spid="1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0" y="1600200"/>
            <a:ext cx="8913120" cy="4525963"/>
          </a:xfrm>
        </p:spPr>
        <p:txBody>
          <a:bodyPr/>
          <a:lstStyle/>
          <a:p>
            <a:r>
              <a:rPr lang="en-US" b="1" dirty="0" smtClean="0">
                <a:solidFill>
                  <a:schemeClr val="bg1">
                    <a:lumMod val="50000"/>
                  </a:schemeClr>
                </a:solidFill>
              </a:rPr>
              <a:t>DRAM Scaling Problem</a:t>
            </a:r>
          </a:p>
          <a:p>
            <a:r>
              <a:rPr lang="en-US" b="1" dirty="0" smtClean="0">
                <a:solidFill>
                  <a:schemeClr val="bg1">
                    <a:lumMod val="50000"/>
                  </a:schemeClr>
                </a:solidFill>
              </a:rPr>
              <a:t>Online Profiling as a Solution </a:t>
            </a:r>
          </a:p>
          <a:p>
            <a:r>
              <a:rPr lang="en-US" b="1" dirty="0" smtClean="0">
                <a:solidFill>
                  <a:schemeClr val="bg1">
                    <a:lumMod val="50000"/>
                  </a:schemeClr>
                </a:solidFill>
              </a:rPr>
              <a:t>Efficacy of System-Level Detection and Mitigation</a:t>
            </a:r>
          </a:p>
          <a:p>
            <a:pPr lvl="1"/>
            <a:r>
              <a:rPr lang="en-US" b="1" dirty="0" smtClean="0">
                <a:solidFill>
                  <a:schemeClr val="bg1">
                    <a:lumMod val="50000"/>
                  </a:schemeClr>
                </a:solidFill>
              </a:rPr>
              <a:t>Simple Techniques</a:t>
            </a:r>
          </a:p>
          <a:p>
            <a:pPr lvl="1"/>
            <a:r>
              <a:rPr lang="en-US" b="1" dirty="0" smtClean="0">
                <a:solidFill>
                  <a:schemeClr val="bg1">
                    <a:lumMod val="50000"/>
                  </a:schemeClr>
                </a:solidFill>
              </a:rPr>
              <a:t>Recently Proposed Techniques</a:t>
            </a:r>
          </a:p>
          <a:p>
            <a:r>
              <a:rPr lang="en-US" b="1" dirty="0" smtClean="0">
                <a:solidFill>
                  <a:schemeClr val="bg1">
                    <a:lumMod val="50000"/>
                  </a:schemeClr>
                </a:solidFill>
              </a:rPr>
              <a:t>Towards an Online Profiling System</a:t>
            </a:r>
          </a:p>
          <a:p>
            <a:r>
              <a:rPr lang="en-US" b="1" dirty="0" smtClean="0"/>
              <a:t>Conclusion</a:t>
            </a:r>
          </a:p>
        </p:txBody>
      </p:sp>
      <p:sp>
        <p:nvSpPr>
          <p:cNvPr id="4" name="Slide Number Placeholder 3"/>
          <p:cNvSpPr>
            <a:spLocks noGrp="1"/>
          </p:cNvSpPr>
          <p:nvPr>
            <p:ph type="sldNum" sz="quarter" idx="12"/>
          </p:nvPr>
        </p:nvSpPr>
        <p:spPr/>
        <p:txBody>
          <a:bodyPr/>
          <a:lstStyle/>
          <a:p>
            <a:r>
              <a:rPr lang="en-US" dirty="0" smtClean="0"/>
              <a:t>33</a:t>
            </a:r>
            <a:endParaRPr lang="en-US" dirty="0"/>
          </a:p>
        </p:txBody>
      </p:sp>
    </p:spTree>
    <p:extLst>
      <p:ext uri="{BB962C8B-B14F-4D97-AF65-F5344CB8AC3E}">
        <p14:creationId xmlns:p14="http://schemas.microsoft.com/office/powerpoint/2010/main" val="5120966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76774"/>
            <a:ext cx="9144000" cy="5728383"/>
          </a:xfrm>
        </p:spPr>
        <p:txBody>
          <a:bodyPr>
            <a:noAutofit/>
          </a:bodyPr>
          <a:lstStyle/>
          <a:p>
            <a:r>
              <a:rPr lang="en-US" sz="3600" b="1" i="1" dirty="0" smtClean="0"/>
              <a:t>We</a:t>
            </a:r>
            <a:r>
              <a:rPr lang="en-US" sz="3600" b="1" i="1" dirty="0" smtClean="0">
                <a:solidFill>
                  <a:srgbClr val="1F497D"/>
                </a:solidFill>
              </a:rPr>
              <a:t> analyze</a:t>
            </a:r>
            <a:r>
              <a:rPr lang="en-US" sz="3400" b="1" dirty="0" smtClean="0"/>
              <a:t> </a:t>
            </a:r>
            <a:r>
              <a:rPr lang="en-US" b="1" dirty="0" smtClean="0"/>
              <a:t>the efficacy of </a:t>
            </a:r>
            <a:r>
              <a:rPr lang="en-US" b="1" dirty="0" smtClean="0">
                <a:solidFill>
                  <a:srgbClr val="FF0000"/>
                </a:solidFill>
              </a:rPr>
              <a:t>testing, </a:t>
            </a:r>
            <a:r>
              <a:rPr lang="en-US" b="1" dirty="0" err="1" smtClean="0">
                <a:solidFill>
                  <a:srgbClr val="FF0000"/>
                </a:solidFill>
              </a:rPr>
              <a:t>guardbanding</a:t>
            </a:r>
            <a:r>
              <a:rPr lang="en-US" b="1" dirty="0" smtClean="0">
                <a:solidFill>
                  <a:srgbClr val="FF0000"/>
                </a:solidFill>
              </a:rPr>
              <a:t>, ECC, and recent techniques at system-level</a:t>
            </a:r>
            <a:endParaRPr lang="en-US" b="1" dirty="0">
              <a:solidFill>
                <a:srgbClr val="FF0000"/>
              </a:solidFill>
            </a:endParaRPr>
          </a:p>
          <a:p>
            <a:pPr lvl="1"/>
            <a:r>
              <a:rPr lang="en-US" b="1" dirty="0" smtClean="0"/>
              <a:t>Using experimental data from </a:t>
            </a:r>
            <a:r>
              <a:rPr lang="en-US" b="1" i="1" dirty="0" smtClean="0">
                <a:solidFill>
                  <a:srgbClr val="FF0000"/>
                </a:solidFill>
              </a:rPr>
              <a:t>real DRAMs</a:t>
            </a:r>
            <a:endParaRPr lang="en-US" b="1" i="1" dirty="0" smtClean="0">
              <a:solidFill>
                <a:srgbClr val="800000"/>
              </a:solidFill>
            </a:endParaRPr>
          </a:p>
          <a:p>
            <a:r>
              <a:rPr lang="en-US" sz="3600" b="1" i="1" dirty="0" smtClean="0">
                <a:solidFill>
                  <a:srgbClr val="1F497D"/>
                </a:solidFill>
              </a:rPr>
              <a:t>Key Conclusions</a:t>
            </a:r>
          </a:p>
          <a:p>
            <a:pPr lvl="1"/>
            <a:r>
              <a:rPr lang="en-US" b="1" dirty="0">
                <a:solidFill>
                  <a:srgbClr val="000000"/>
                </a:solidFill>
              </a:rPr>
              <a:t>Testing alone </a:t>
            </a:r>
            <a:r>
              <a:rPr lang="en-US" b="1" dirty="0">
                <a:solidFill>
                  <a:srgbClr val="FF0000"/>
                </a:solidFill>
              </a:rPr>
              <a:t>cannot guarantee </a:t>
            </a:r>
            <a:r>
              <a:rPr lang="en-US" b="1" dirty="0">
                <a:solidFill>
                  <a:srgbClr val="000000"/>
                </a:solidFill>
              </a:rPr>
              <a:t>reliable </a:t>
            </a:r>
            <a:r>
              <a:rPr lang="en-US" b="1" dirty="0" smtClean="0">
                <a:solidFill>
                  <a:srgbClr val="000000"/>
                </a:solidFill>
              </a:rPr>
              <a:t>operation</a:t>
            </a:r>
          </a:p>
          <a:p>
            <a:pPr lvl="1"/>
            <a:r>
              <a:rPr lang="en-US" b="1" dirty="0" smtClean="0">
                <a:solidFill>
                  <a:srgbClr val="000000"/>
                </a:solidFill>
              </a:rPr>
              <a:t>A combination </a:t>
            </a:r>
            <a:r>
              <a:rPr lang="en-US" b="1" dirty="0">
                <a:solidFill>
                  <a:srgbClr val="000000"/>
                </a:solidFill>
              </a:rPr>
              <a:t>of </a:t>
            </a:r>
            <a:r>
              <a:rPr lang="en-US" b="1" dirty="0" smtClean="0">
                <a:solidFill>
                  <a:srgbClr val="000000"/>
                </a:solidFill>
              </a:rPr>
              <a:t>techniques </a:t>
            </a:r>
            <a:r>
              <a:rPr lang="en-US" b="1" dirty="0" smtClean="0">
                <a:solidFill>
                  <a:srgbClr val="FF0000"/>
                </a:solidFill>
              </a:rPr>
              <a:t>is </a:t>
            </a:r>
            <a:r>
              <a:rPr lang="en-US" b="1" dirty="0">
                <a:solidFill>
                  <a:srgbClr val="FF0000"/>
                </a:solidFill>
              </a:rPr>
              <a:t>more effective</a:t>
            </a:r>
          </a:p>
          <a:p>
            <a:pPr lvl="1"/>
            <a:r>
              <a:rPr lang="en-US" b="1" dirty="0" err="1">
                <a:solidFill>
                  <a:srgbClr val="000000"/>
                </a:solidFill>
              </a:rPr>
              <a:t>Testing+ECC-based</a:t>
            </a:r>
            <a:r>
              <a:rPr lang="en-US" b="1" dirty="0">
                <a:solidFill>
                  <a:srgbClr val="000000"/>
                </a:solidFill>
              </a:rPr>
              <a:t> techniques </a:t>
            </a:r>
            <a:r>
              <a:rPr lang="en-US" b="1" dirty="0">
                <a:solidFill>
                  <a:srgbClr val="FF0000"/>
                </a:solidFill>
              </a:rPr>
              <a:t>block memory </a:t>
            </a:r>
            <a:r>
              <a:rPr lang="en-US" b="1" dirty="0">
                <a:solidFill>
                  <a:srgbClr val="000000"/>
                </a:solidFill>
              </a:rPr>
              <a:t>for significant time </a:t>
            </a:r>
            <a:r>
              <a:rPr lang="en-US" b="1" dirty="0">
                <a:solidFill>
                  <a:srgbClr val="000000"/>
                </a:solidFill>
                <a:sym typeface="Wingdings"/>
              </a:rPr>
              <a:t></a:t>
            </a:r>
            <a:r>
              <a:rPr lang="en-US" b="1" dirty="0">
                <a:solidFill>
                  <a:srgbClr val="FF0000"/>
                </a:solidFill>
              </a:rPr>
              <a:t> Performance degradation</a:t>
            </a:r>
          </a:p>
          <a:p>
            <a:pPr>
              <a:lnSpc>
                <a:spcPct val="90000"/>
              </a:lnSpc>
            </a:pPr>
            <a:r>
              <a:rPr lang="en-US" sz="3600" b="1" i="1" dirty="0" smtClean="0">
                <a:solidFill>
                  <a:srgbClr val="000000"/>
                </a:solidFill>
              </a:rPr>
              <a:t>We</a:t>
            </a:r>
            <a:r>
              <a:rPr lang="en-US" sz="3600" b="1" i="1" dirty="0" smtClean="0">
                <a:solidFill>
                  <a:srgbClr val="1F497D"/>
                </a:solidFill>
              </a:rPr>
              <a:t> propose</a:t>
            </a:r>
            <a:r>
              <a:rPr lang="en-US" b="1" dirty="0" smtClean="0">
                <a:solidFill>
                  <a:srgbClr val="000000"/>
                </a:solidFill>
              </a:rPr>
              <a:t> </a:t>
            </a:r>
            <a:r>
              <a:rPr lang="en-US" b="1" dirty="0"/>
              <a:t>Online profiling </a:t>
            </a:r>
            <a:r>
              <a:rPr lang="en-US" b="1" dirty="0" smtClean="0"/>
              <a:t>that runs </a:t>
            </a:r>
            <a:r>
              <a:rPr lang="en-US" b="1" dirty="0"/>
              <a:t>at background </a:t>
            </a:r>
            <a:r>
              <a:rPr lang="en-US" b="1" dirty="0">
                <a:solidFill>
                  <a:srgbClr val="FF0000"/>
                </a:solidFill>
              </a:rPr>
              <a:t>without disrupting </a:t>
            </a:r>
            <a:r>
              <a:rPr lang="en-US" b="1" dirty="0" smtClean="0"/>
              <a:t>current </a:t>
            </a:r>
            <a:r>
              <a:rPr lang="en-US" b="1" dirty="0"/>
              <a:t>programs</a:t>
            </a:r>
          </a:p>
          <a:p>
            <a:pPr lvl="1">
              <a:lnSpc>
                <a:spcPct val="90000"/>
              </a:lnSpc>
            </a:pPr>
            <a:r>
              <a:rPr lang="en-US" b="1" dirty="0"/>
              <a:t>Run </a:t>
            </a:r>
            <a:r>
              <a:rPr lang="en-US" b="1" dirty="0">
                <a:solidFill>
                  <a:srgbClr val="FF0000"/>
                </a:solidFill>
              </a:rPr>
              <a:t>periodically</a:t>
            </a:r>
            <a:r>
              <a:rPr lang="en-US" b="1" dirty="0"/>
              <a:t> at </a:t>
            </a:r>
            <a:r>
              <a:rPr lang="en-US" b="1" dirty="0">
                <a:solidFill>
                  <a:srgbClr val="FF0000"/>
                </a:solidFill>
              </a:rPr>
              <a:t>smaller </a:t>
            </a:r>
            <a:r>
              <a:rPr lang="en-US" b="1" dirty="0" smtClean="0">
                <a:solidFill>
                  <a:srgbClr val="FF0000"/>
                </a:solidFill>
              </a:rPr>
              <a:t>regions </a:t>
            </a:r>
            <a:r>
              <a:rPr lang="en-US" b="1" dirty="0"/>
              <a:t>of memory</a:t>
            </a:r>
          </a:p>
          <a:p>
            <a:endParaRPr lang="en-US" b="1" dirty="0">
              <a:solidFill>
                <a:srgbClr val="000000"/>
              </a:solidFill>
            </a:endParaRPr>
          </a:p>
        </p:txBody>
      </p:sp>
      <p:sp>
        <p:nvSpPr>
          <p:cNvPr id="8" name="Slide Number Placeholder 7"/>
          <p:cNvSpPr>
            <a:spLocks noGrp="1"/>
          </p:cNvSpPr>
          <p:nvPr>
            <p:ph type="sldNum" sz="quarter" idx="12"/>
          </p:nvPr>
        </p:nvSpPr>
        <p:spPr>
          <a:xfrm>
            <a:off x="6553200" y="6507018"/>
            <a:ext cx="2133600" cy="365125"/>
          </a:xfrm>
        </p:spPr>
        <p:txBody>
          <a:bodyPr/>
          <a:lstStyle/>
          <a:p>
            <a:r>
              <a:rPr lang="en-US" dirty="0" smtClean="0"/>
              <a:t>34</a:t>
            </a:r>
            <a:endParaRPr lang="en-US" dirty="0"/>
          </a:p>
        </p:txBody>
      </p:sp>
      <p:sp>
        <p:nvSpPr>
          <p:cNvPr id="4" name="Title 1"/>
          <p:cNvSpPr>
            <a:spLocks noGrp="1"/>
          </p:cNvSpPr>
          <p:nvPr>
            <p:ph type="title"/>
          </p:nvPr>
        </p:nvSpPr>
        <p:spPr>
          <a:xfrm>
            <a:off x="457200" y="-155842"/>
            <a:ext cx="8229600" cy="1143000"/>
          </a:xfrm>
        </p:spPr>
        <p:txBody>
          <a:bodyPr/>
          <a:lstStyle/>
          <a:p>
            <a:r>
              <a:rPr lang="en-US" b="1" dirty="0" smtClean="0"/>
              <a:t>Conclusion</a:t>
            </a:r>
            <a:endParaRPr lang="en-US" b="1" dirty="0"/>
          </a:p>
        </p:txBody>
      </p:sp>
    </p:spTree>
    <p:extLst>
      <p:ext uri="{BB962C8B-B14F-4D97-AF65-F5344CB8AC3E}">
        <p14:creationId xmlns:p14="http://schemas.microsoft.com/office/powerpoint/2010/main" val="3813803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4188718"/>
          </a:xfrm>
        </p:spPr>
        <p:txBody>
          <a:bodyPr>
            <a:normAutofit fontScale="92500" lnSpcReduction="20000"/>
          </a:bodyPr>
          <a:lstStyle/>
          <a:p>
            <a:pPr marL="0" indent="0" algn="ctr">
              <a:buNone/>
            </a:pPr>
            <a:endParaRPr lang="en-US" sz="5400" b="1" dirty="0" smtClean="0">
              <a:solidFill>
                <a:srgbClr val="800000"/>
              </a:solidFill>
            </a:endParaRPr>
          </a:p>
          <a:p>
            <a:pPr marL="0" indent="0" algn="ctr">
              <a:buNone/>
            </a:pPr>
            <a:r>
              <a:rPr lang="en-US" sz="5400" b="1" dirty="0" smtClean="0">
                <a:solidFill>
                  <a:srgbClr val="800000"/>
                </a:solidFill>
              </a:rPr>
              <a:t>Thank you</a:t>
            </a:r>
          </a:p>
          <a:p>
            <a:pPr marL="0" indent="0" algn="ctr">
              <a:buNone/>
            </a:pPr>
            <a:endParaRPr lang="en-US" dirty="0"/>
          </a:p>
          <a:p>
            <a:pPr marL="0" indent="0" algn="ctr">
              <a:buNone/>
            </a:pPr>
            <a:endParaRPr lang="en-US" dirty="0" smtClean="0"/>
          </a:p>
          <a:p>
            <a:pPr marL="0" indent="0" algn="ctr">
              <a:buNone/>
            </a:pPr>
            <a:r>
              <a:rPr lang="en-US" sz="4000" dirty="0" smtClean="0"/>
              <a:t>Full data set for 96 chips is available at</a:t>
            </a:r>
          </a:p>
          <a:p>
            <a:pPr marL="0" indent="0" algn="ctr">
              <a:buNone/>
            </a:pPr>
            <a:r>
              <a:rPr lang="en-US" sz="4000" dirty="0">
                <a:hlinkClick r:id="rId2"/>
              </a:rPr>
              <a:t>http://</a:t>
            </a:r>
            <a:r>
              <a:rPr lang="en-US" sz="4000" dirty="0" err="1">
                <a:hlinkClick r:id="rId2"/>
              </a:rPr>
              <a:t>www.ece.cmu.edu</a:t>
            </a:r>
            <a:r>
              <a:rPr lang="en-US" sz="4000" dirty="0">
                <a:hlinkClick r:id="rId2"/>
              </a:rPr>
              <a:t>/~safari/tools/dram-sigmetrics2014-fulldata.html</a:t>
            </a:r>
            <a:endParaRPr lang="en-US" sz="4000" dirty="0"/>
          </a:p>
        </p:txBody>
      </p:sp>
    </p:spTree>
    <p:extLst>
      <p:ext uri="{BB962C8B-B14F-4D97-AF65-F5344CB8AC3E}">
        <p14:creationId xmlns:p14="http://schemas.microsoft.com/office/powerpoint/2010/main" val="199200641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66705"/>
            <a:ext cx="9144000" cy="2291873"/>
          </a:xfrm>
        </p:spPr>
        <p:txBody>
          <a:bodyPr>
            <a:noAutofit/>
          </a:bodyPr>
          <a:lstStyle/>
          <a:p>
            <a:r>
              <a:rPr lang="en-US" sz="5000" b="1" dirty="0">
                <a:solidFill>
                  <a:srgbClr val="000000"/>
                </a:solidFill>
              </a:rPr>
              <a:t>The Efficacy of </a:t>
            </a:r>
            <a:br>
              <a:rPr lang="en-US" sz="5000" b="1" dirty="0">
                <a:solidFill>
                  <a:srgbClr val="000000"/>
                </a:solidFill>
              </a:rPr>
            </a:br>
            <a:r>
              <a:rPr lang="en-US" sz="5000" b="1" dirty="0" smtClean="0">
                <a:solidFill>
                  <a:srgbClr val="000000"/>
                </a:solidFill>
              </a:rPr>
              <a:t>Error Mitigation Techniques </a:t>
            </a:r>
            <a:br>
              <a:rPr lang="en-US" sz="5000" b="1" dirty="0" smtClean="0">
                <a:solidFill>
                  <a:srgbClr val="000000"/>
                </a:solidFill>
              </a:rPr>
            </a:br>
            <a:r>
              <a:rPr lang="en-US" sz="5000" b="1" dirty="0" smtClean="0">
                <a:solidFill>
                  <a:srgbClr val="000000"/>
                </a:solidFill>
              </a:rPr>
              <a:t>for DRAM Retention Failures</a:t>
            </a:r>
            <a:r>
              <a:rPr lang="en-US" sz="5000" b="1" dirty="0">
                <a:solidFill>
                  <a:srgbClr val="000000"/>
                </a:solidFill>
              </a:rPr>
              <a:t/>
            </a:r>
            <a:br>
              <a:rPr lang="en-US" sz="5000" b="1" dirty="0">
                <a:solidFill>
                  <a:srgbClr val="000000"/>
                </a:solidFill>
              </a:rPr>
            </a:br>
            <a:endParaRPr lang="en-US" sz="5000" b="1" dirty="0">
              <a:solidFill>
                <a:srgbClr val="000000"/>
              </a:solidFill>
            </a:endParaRPr>
          </a:p>
        </p:txBody>
      </p:sp>
      <p:sp>
        <p:nvSpPr>
          <p:cNvPr id="3" name="Subtitle 2"/>
          <p:cNvSpPr>
            <a:spLocks noGrp="1"/>
          </p:cNvSpPr>
          <p:nvPr>
            <p:ph type="subTitle" idx="1"/>
          </p:nvPr>
        </p:nvSpPr>
        <p:spPr>
          <a:xfrm>
            <a:off x="731951" y="3624172"/>
            <a:ext cx="7793120" cy="1752600"/>
          </a:xfrm>
        </p:spPr>
        <p:txBody>
          <a:bodyPr>
            <a:normAutofit/>
          </a:bodyPr>
          <a:lstStyle/>
          <a:p>
            <a:r>
              <a:rPr lang="en-US" sz="3400" b="1" dirty="0">
                <a:solidFill>
                  <a:srgbClr val="FF0000"/>
                </a:solidFill>
              </a:rPr>
              <a:t>Samira Khan</a:t>
            </a:r>
            <a:r>
              <a:rPr lang="en-US" sz="3400" dirty="0">
                <a:solidFill>
                  <a:schemeClr val="tx1"/>
                </a:solidFill>
              </a:rPr>
              <a:t>, </a:t>
            </a:r>
            <a:r>
              <a:rPr lang="en-US" sz="3400" dirty="0" err="1">
                <a:solidFill>
                  <a:schemeClr val="tx1"/>
                </a:solidFill>
              </a:rPr>
              <a:t>Donghyuk</a:t>
            </a:r>
            <a:r>
              <a:rPr lang="en-US" sz="3400" dirty="0">
                <a:solidFill>
                  <a:schemeClr val="tx1"/>
                </a:solidFill>
              </a:rPr>
              <a:t> Lee, </a:t>
            </a:r>
            <a:r>
              <a:rPr lang="en-US" sz="3400" dirty="0" err="1">
                <a:solidFill>
                  <a:schemeClr val="tx1"/>
                </a:solidFill>
              </a:rPr>
              <a:t>Yoongu</a:t>
            </a:r>
            <a:r>
              <a:rPr lang="en-US" sz="3400" dirty="0">
                <a:solidFill>
                  <a:schemeClr val="tx1"/>
                </a:solidFill>
              </a:rPr>
              <a:t> Kim, </a:t>
            </a:r>
            <a:r>
              <a:rPr lang="en-US" sz="3400" dirty="0" err="1">
                <a:solidFill>
                  <a:schemeClr val="tx1"/>
                </a:solidFill>
              </a:rPr>
              <a:t>Alaa</a:t>
            </a:r>
            <a:r>
              <a:rPr lang="en-US" sz="3400" dirty="0">
                <a:solidFill>
                  <a:schemeClr val="tx1"/>
                </a:solidFill>
              </a:rPr>
              <a:t> R. </a:t>
            </a:r>
            <a:r>
              <a:rPr lang="en-US" sz="3400" dirty="0" err="1">
                <a:solidFill>
                  <a:schemeClr val="tx1"/>
                </a:solidFill>
              </a:rPr>
              <a:t>Alameldeen</a:t>
            </a:r>
            <a:r>
              <a:rPr lang="en-US" sz="3400" dirty="0">
                <a:solidFill>
                  <a:schemeClr val="tx1"/>
                </a:solidFill>
              </a:rPr>
              <a:t>, Chris Wilkerson, and </a:t>
            </a:r>
            <a:r>
              <a:rPr lang="en-US" sz="3400" dirty="0" err="1">
                <a:solidFill>
                  <a:schemeClr val="tx1"/>
                </a:solidFill>
              </a:rPr>
              <a:t>Onur</a:t>
            </a:r>
            <a:r>
              <a:rPr lang="en-US" sz="3400" dirty="0">
                <a:solidFill>
                  <a:schemeClr val="tx1"/>
                </a:solidFill>
              </a:rPr>
              <a:t> </a:t>
            </a:r>
            <a:r>
              <a:rPr lang="en-US" sz="3400" dirty="0" err="1">
                <a:solidFill>
                  <a:schemeClr val="tx1"/>
                </a:solidFill>
              </a:rPr>
              <a:t>Mutlu</a:t>
            </a:r>
            <a:endParaRPr lang="en-US" sz="3400" dirty="0">
              <a:solidFill>
                <a:schemeClr val="tx1"/>
              </a:solidFill>
            </a:endParaRPr>
          </a:p>
        </p:txBody>
      </p:sp>
      <p:pic>
        <p:nvPicPr>
          <p:cNvPr id="4" name="Picture 3"/>
          <p:cNvPicPr>
            <a:picLocks noChangeAspect="1"/>
          </p:cNvPicPr>
          <p:nvPr/>
        </p:nvPicPr>
        <p:blipFill>
          <a:blip r:embed="rId2"/>
          <a:stretch>
            <a:fillRect/>
          </a:stretch>
        </p:blipFill>
        <p:spPr>
          <a:xfrm>
            <a:off x="3207667" y="5564323"/>
            <a:ext cx="3200870" cy="1155870"/>
          </a:xfrm>
          <a:prstGeom prst="rect">
            <a:avLst/>
          </a:prstGeom>
        </p:spPr>
      </p:pic>
      <p:pic>
        <p:nvPicPr>
          <p:cNvPr id="5" name="Picture 4"/>
          <p:cNvPicPr>
            <a:picLocks noChangeAspect="1"/>
          </p:cNvPicPr>
          <p:nvPr/>
        </p:nvPicPr>
        <p:blipFill>
          <a:blip r:embed="rId3"/>
          <a:stretch>
            <a:fillRect/>
          </a:stretch>
        </p:blipFill>
        <p:spPr>
          <a:xfrm>
            <a:off x="7227488" y="5481022"/>
            <a:ext cx="1235016" cy="1235016"/>
          </a:xfrm>
          <a:prstGeom prst="rect">
            <a:avLst/>
          </a:prstGeom>
        </p:spPr>
      </p:pic>
      <p:pic>
        <p:nvPicPr>
          <p:cNvPr id="6" name="Picture 4" descr="safari.png"/>
          <p:cNvPicPr>
            <a:picLocks noChangeAspect="1"/>
          </p:cNvPicPr>
          <p:nvPr/>
        </p:nvPicPr>
        <p:blipFill>
          <a:blip r:embed="rId4" cstate="print"/>
          <a:srcRect/>
          <a:stretch>
            <a:fillRect/>
          </a:stretch>
        </p:blipFill>
        <p:spPr bwMode="auto">
          <a:xfrm>
            <a:off x="719421" y="5807268"/>
            <a:ext cx="1917700" cy="554868"/>
          </a:xfrm>
          <a:prstGeom prst="rect">
            <a:avLst/>
          </a:prstGeom>
          <a:noFill/>
          <a:ln w="9525">
            <a:noFill/>
            <a:miter lim="800000"/>
            <a:headEnd/>
            <a:tailEnd/>
          </a:ln>
        </p:spPr>
      </p:pic>
    </p:spTree>
    <p:extLst>
      <p:ext uri="{BB962C8B-B14F-4D97-AF65-F5344CB8AC3E}">
        <p14:creationId xmlns:p14="http://schemas.microsoft.com/office/powerpoint/2010/main" val="28083989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2C8897-7E0F-D74E-BB6D-222FC9BDF5EC}" type="slidenum">
              <a:rPr lang="en-US" smtClean="0"/>
              <a:t>48</a:t>
            </a:fld>
            <a:endParaRPr lang="en-US"/>
          </a:p>
        </p:txBody>
      </p:sp>
      <p:pic>
        <p:nvPicPr>
          <p:cNvPr id="5" name="Picture 4"/>
          <p:cNvPicPr>
            <a:picLocks noChangeAspect="1"/>
          </p:cNvPicPr>
          <p:nvPr/>
        </p:nvPicPr>
        <p:blipFill>
          <a:blip r:embed="rId3"/>
          <a:stretch>
            <a:fillRect/>
          </a:stretch>
        </p:blipFill>
        <p:spPr>
          <a:xfrm>
            <a:off x="291823" y="2145926"/>
            <a:ext cx="2790112" cy="1890735"/>
          </a:xfrm>
          <a:prstGeom prst="rect">
            <a:avLst/>
          </a:prstGeom>
        </p:spPr>
      </p:pic>
      <p:pic>
        <p:nvPicPr>
          <p:cNvPr id="53" name="Picture 52"/>
          <p:cNvPicPr>
            <a:picLocks noChangeAspect="1"/>
          </p:cNvPicPr>
          <p:nvPr/>
        </p:nvPicPr>
        <p:blipFill>
          <a:blip r:embed="rId4"/>
          <a:stretch>
            <a:fillRect/>
          </a:stretch>
        </p:blipFill>
        <p:spPr>
          <a:xfrm>
            <a:off x="795666" y="4331776"/>
            <a:ext cx="2095500" cy="1013460"/>
          </a:xfrm>
          <a:prstGeom prst="rect">
            <a:avLst/>
          </a:prstGeom>
        </p:spPr>
      </p:pic>
      <p:sp>
        <p:nvSpPr>
          <p:cNvPr id="71" name="Lightning Bolt 70"/>
          <p:cNvSpPr/>
          <p:nvPr/>
        </p:nvSpPr>
        <p:spPr>
          <a:xfrm>
            <a:off x="151809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3587" y="1141661"/>
            <a:ext cx="3072676"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Test DRAM module</a:t>
            </a:r>
          </a:p>
          <a:p>
            <a:pPr algn="ctr"/>
            <a:r>
              <a:rPr lang="en-US" sz="2800" b="1" dirty="0">
                <a:solidFill>
                  <a:srgbClr val="000000"/>
                </a:solidFill>
              </a:rPr>
              <a:t>a</a:t>
            </a:r>
            <a:r>
              <a:rPr lang="en-US" sz="2800" b="1" dirty="0" smtClean="0">
                <a:solidFill>
                  <a:srgbClr val="000000"/>
                </a:solidFill>
              </a:rPr>
              <a:t>t boot up</a:t>
            </a:r>
          </a:p>
        </p:txBody>
      </p:sp>
      <p:sp>
        <p:nvSpPr>
          <p:cNvPr id="8" name="Oval 7"/>
          <p:cNvSpPr>
            <a:spLocks noChangeAspect="1"/>
          </p:cNvSpPr>
          <p:nvPr/>
        </p:nvSpPr>
        <p:spPr>
          <a:xfrm>
            <a:off x="2995618" y="157116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
        <p:nvSpPr>
          <p:cNvPr id="74" name="Rectangle 73"/>
          <p:cNvSpPr/>
          <p:nvPr/>
        </p:nvSpPr>
        <p:spPr>
          <a:xfrm>
            <a:off x="486356" y="4213080"/>
            <a:ext cx="2336800" cy="1244600"/>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quot;No&quot; Symbol 74"/>
          <p:cNvSpPr>
            <a:spLocks noChangeAspect="1"/>
          </p:cNvSpPr>
          <p:nvPr/>
        </p:nvSpPr>
        <p:spPr>
          <a:xfrm>
            <a:off x="1379278" y="450135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9" name="Group 8"/>
          <p:cNvGrpSpPr/>
          <p:nvPr/>
        </p:nvGrpSpPr>
        <p:grpSpPr>
          <a:xfrm>
            <a:off x="3621178" y="2317455"/>
            <a:ext cx="3273181" cy="2582606"/>
            <a:chOff x="428328" y="2110982"/>
            <a:chExt cx="3273181" cy="2582606"/>
          </a:xfrm>
        </p:grpSpPr>
        <p:cxnSp>
          <p:nvCxnSpPr>
            <p:cNvPr id="10" name="Straight Connector 9"/>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534160" y="2226069"/>
              <a:ext cx="3067764" cy="525790"/>
              <a:chOff x="534160" y="2226069"/>
              <a:chExt cx="3067764" cy="525790"/>
            </a:xfrm>
          </p:grpSpPr>
          <p:sp>
            <p:nvSpPr>
              <p:cNvPr id="38" name="Oval 37"/>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41777" y="2821081"/>
              <a:ext cx="3058627" cy="525790"/>
              <a:chOff x="534160" y="2226069"/>
              <a:chExt cx="3058627" cy="525790"/>
            </a:xfrm>
          </p:grpSpPr>
          <p:sp>
            <p:nvSpPr>
              <p:cNvPr id="33" name="Oval 32"/>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38848" y="3430281"/>
              <a:ext cx="3067764" cy="525790"/>
              <a:chOff x="543297" y="2226069"/>
              <a:chExt cx="3067764" cy="525790"/>
            </a:xfrm>
          </p:grpSpPr>
          <p:sp>
            <p:nvSpPr>
              <p:cNvPr id="28" name="Oval 27"/>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35919" y="4030345"/>
              <a:ext cx="3067764" cy="525790"/>
              <a:chOff x="543297" y="2226069"/>
              <a:chExt cx="3067764" cy="525790"/>
            </a:xfrm>
          </p:grpSpPr>
          <p:sp>
            <p:nvSpPr>
              <p:cNvPr id="23" name="Oval 22"/>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3" name="Lightning Bolt 42"/>
          <p:cNvSpPr/>
          <p:nvPr/>
        </p:nvSpPr>
        <p:spPr>
          <a:xfrm>
            <a:off x="5084308" y="2512908"/>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Lightning Bolt 43"/>
          <p:cNvSpPr/>
          <p:nvPr/>
        </p:nvSpPr>
        <p:spPr>
          <a:xfrm>
            <a:off x="5730147" y="2512908"/>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Lightning Bolt 44"/>
          <p:cNvSpPr/>
          <p:nvPr/>
        </p:nvSpPr>
        <p:spPr>
          <a:xfrm>
            <a:off x="5710323" y="3095788"/>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3961144" y="1121869"/>
            <a:ext cx="322871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smtClean="0">
                <a:solidFill>
                  <a:srgbClr val="000000"/>
                </a:solidFill>
              </a:rPr>
              <a:t>Mitigate failures by</a:t>
            </a:r>
          </a:p>
          <a:p>
            <a:pPr algn="ctr"/>
            <a:r>
              <a:rPr lang="en-US" sz="2800" b="1" dirty="0">
                <a:solidFill>
                  <a:srgbClr val="000000"/>
                </a:solidFill>
              </a:rPr>
              <a:t>r</a:t>
            </a:r>
            <a:r>
              <a:rPr lang="en-US" sz="2800" b="1" dirty="0" smtClean="0">
                <a:solidFill>
                  <a:srgbClr val="000000"/>
                </a:solidFill>
              </a:rPr>
              <a:t>epairing the bits</a:t>
            </a:r>
          </a:p>
        </p:txBody>
      </p:sp>
      <p:sp>
        <p:nvSpPr>
          <p:cNvPr id="47" name="Oval 46"/>
          <p:cNvSpPr>
            <a:spLocks noChangeAspect="1"/>
          </p:cNvSpPr>
          <p:nvPr/>
        </p:nvSpPr>
        <p:spPr>
          <a:xfrm>
            <a:off x="6872362" y="1551370"/>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sp>
        <p:nvSpPr>
          <p:cNvPr id="70" name="TextBox 69"/>
          <p:cNvSpPr txBox="1"/>
          <p:nvPr/>
        </p:nvSpPr>
        <p:spPr>
          <a:xfrm>
            <a:off x="1" y="5230262"/>
            <a:ext cx="9144000" cy="1200329"/>
          </a:xfrm>
          <a:prstGeom prst="rect">
            <a:avLst/>
          </a:prstGeom>
          <a:noFill/>
        </p:spPr>
        <p:txBody>
          <a:bodyPr wrap="square" rtlCol="0">
            <a:spAutoFit/>
          </a:bodyPr>
          <a:lstStyle/>
          <a:p>
            <a:pPr algn="ctr"/>
            <a:r>
              <a:rPr lang="en-US" sz="3600" b="1" dirty="0" smtClean="0">
                <a:solidFill>
                  <a:srgbClr val="FF0000"/>
                </a:solidFill>
              </a:rPr>
              <a:t>These techniques are vulnerable to </a:t>
            </a:r>
          </a:p>
          <a:p>
            <a:pPr algn="ctr"/>
            <a:r>
              <a:rPr lang="en-US" sz="3600" b="1" dirty="0" smtClean="0">
                <a:solidFill>
                  <a:srgbClr val="FF0000"/>
                </a:solidFill>
              </a:rPr>
              <a:t> new intermittent failures</a:t>
            </a:r>
            <a:endParaRPr lang="en-US" sz="3600" b="1" dirty="0">
              <a:solidFill>
                <a:srgbClr val="FF0000"/>
              </a:solidFill>
            </a:endParaRPr>
          </a:p>
        </p:txBody>
      </p:sp>
      <p:sp>
        <p:nvSpPr>
          <p:cNvPr id="72" name="TextBox 71"/>
          <p:cNvSpPr txBox="1"/>
          <p:nvPr/>
        </p:nvSpPr>
        <p:spPr>
          <a:xfrm>
            <a:off x="5059071" y="2582848"/>
            <a:ext cx="1412967" cy="707886"/>
          </a:xfrm>
          <a:prstGeom prst="rect">
            <a:avLst/>
          </a:prstGeom>
          <a:noFill/>
        </p:spPr>
        <p:txBody>
          <a:bodyPr wrap="none" rtlCol="0">
            <a:spAutoFit/>
          </a:bodyPr>
          <a:lstStyle/>
          <a:p>
            <a:r>
              <a:rPr lang="en-US" sz="4000" b="1" dirty="0" smtClean="0">
                <a:solidFill>
                  <a:srgbClr val="FF0000"/>
                </a:solidFill>
              </a:rPr>
              <a:t>FIXED</a:t>
            </a:r>
            <a:endParaRPr lang="en-US" sz="4000" b="1" dirty="0">
              <a:solidFill>
                <a:srgbClr val="FF0000"/>
              </a:solidFill>
            </a:endParaRPr>
          </a:p>
        </p:txBody>
      </p:sp>
      <p:sp>
        <p:nvSpPr>
          <p:cNvPr id="73" name="Footer Placeholder 72"/>
          <p:cNvSpPr>
            <a:spLocks noGrp="1"/>
          </p:cNvSpPr>
          <p:nvPr>
            <p:ph type="ftr" sz="quarter" idx="11"/>
          </p:nvPr>
        </p:nvSpPr>
        <p:spPr>
          <a:xfrm>
            <a:off x="0" y="6356350"/>
            <a:ext cx="8950248" cy="501650"/>
          </a:xfrm>
        </p:spPr>
        <p:txBody>
          <a:bodyPr/>
          <a:lstStyle/>
          <a:p>
            <a:r>
              <a:rPr lang="en-US" sz="1000" b="1" dirty="0" err="1" smtClean="0">
                <a:solidFill>
                  <a:schemeClr val="tx1"/>
                </a:solidFill>
              </a:rPr>
              <a:t>ArchShield</a:t>
            </a:r>
            <a:r>
              <a:rPr lang="en-US" sz="1000" b="1" dirty="0" smtClean="0">
                <a:solidFill>
                  <a:schemeClr val="tx1"/>
                </a:solidFill>
              </a:rPr>
              <a:t> ISCA'13, RAIDR ISCA'</a:t>
            </a:r>
            <a:r>
              <a:rPr lang="en-US" sz="1000" b="1" dirty="0">
                <a:solidFill>
                  <a:schemeClr val="tx1"/>
                </a:solidFill>
              </a:rPr>
              <a:t>12, </a:t>
            </a:r>
            <a:r>
              <a:rPr lang="en-US" sz="1000" b="1" dirty="0" smtClean="0">
                <a:solidFill>
                  <a:schemeClr val="tx1"/>
                </a:solidFill>
              </a:rPr>
              <a:t>SECRET ICCD’12, RAPID HPCA'06</a:t>
            </a:r>
            <a:endParaRPr lang="en-US" sz="1000" b="1" dirty="0">
              <a:solidFill>
                <a:schemeClr val="tx1"/>
              </a:solidFill>
            </a:endParaRPr>
          </a:p>
        </p:txBody>
      </p:sp>
      <p:sp>
        <p:nvSpPr>
          <p:cNvPr id="2" name="Title 1"/>
          <p:cNvSpPr>
            <a:spLocks noGrp="1"/>
          </p:cNvSpPr>
          <p:nvPr>
            <p:ph type="title"/>
          </p:nvPr>
        </p:nvSpPr>
        <p:spPr>
          <a:xfrm>
            <a:off x="457200" y="-174266"/>
            <a:ext cx="8229600" cy="1143000"/>
          </a:xfrm>
        </p:spPr>
        <p:txBody>
          <a:bodyPr/>
          <a:lstStyle/>
          <a:p>
            <a:r>
              <a:rPr lang="en-US" b="1" dirty="0" smtClean="0"/>
              <a:t>Bit Repair Techniques</a:t>
            </a:r>
            <a:endParaRPr lang="en-US" b="1" dirty="0"/>
          </a:p>
        </p:txBody>
      </p:sp>
      <p:sp>
        <p:nvSpPr>
          <p:cNvPr id="54" name="Oval 53"/>
          <p:cNvSpPr>
            <a:spLocks noChangeAspect="1"/>
          </p:cNvSpPr>
          <p:nvPr/>
        </p:nvSpPr>
        <p:spPr>
          <a:xfrm>
            <a:off x="1147901" y="158880"/>
            <a:ext cx="655147" cy="655147"/>
          </a:xfrm>
          <a:prstGeom prst="ellipse">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Tree>
    <p:extLst>
      <p:ext uri="{BB962C8B-B14F-4D97-AF65-F5344CB8AC3E}">
        <p14:creationId xmlns:p14="http://schemas.microsoft.com/office/powerpoint/2010/main" val="3459513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3" presetClass="exit" presetSubtype="10" fill="hold" grpId="0" nodeType="withEffect">
                                  <p:stCondLst>
                                    <p:cond delay="0"/>
                                  </p:stCondLst>
                                  <p:childTnLst>
                                    <p:animEffect transition="out" filter="blinds(horizontal)">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74" grpId="0" animBg="1"/>
      <p:bldP spid="75" grpId="0" animBg="1"/>
      <p:bldP spid="43" grpId="0" animBg="1"/>
      <p:bldP spid="44" grpId="0" animBg="1"/>
      <p:bldP spid="45" grpId="0" animBg="1"/>
      <p:bldP spid="46" grpId="0" animBg="1"/>
      <p:bldP spid="47" grpId="0" animBg="1"/>
      <p:bldP spid="70" grpId="0"/>
      <p:bldP spid="7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02C8897-7E0F-D74E-BB6D-222FC9BDF5EC}" type="slidenum">
              <a:rPr lang="en-US" smtClean="0"/>
              <a:t>49</a:t>
            </a:fld>
            <a:endParaRPr lang="en-US"/>
          </a:p>
        </p:txBody>
      </p:sp>
      <p:sp>
        <p:nvSpPr>
          <p:cNvPr id="8" name="Title 1"/>
          <p:cNvSpPr>
            <a:spLocks noGrp="1"/>
          </p:cNvSpPr>
          <p:nvPr>
            <p:ph type="title"/>
          </p:nvPr>
        </p:nvSpPr>
        <p:spPr>
          <a:xfrm>
            <a:off x="457200" y="-174266"/>
            <a:ext cx="8229600" cy="1143000"/>
          </a:xfrm>
        </p:spPr>
        <p:txBody>
          <a:bodyPr/>
          <a:lstStyle/>
          <a:p>
            <a:r>
              <a:rPr lang="en-US" b="1" dirty="0" smtClean="0"/>
              <a:t>Efficacy of Bit Repair Techniques</a:t>
            </a:r>
            <a:endParaRPr lang="en-US" b="1" dirty="0"/>
          </a:p>
        </p:txBody>
      </p:sp>
      <p:pic>
        <p:nvPicPr>
          <p:cNvPr id="2" name="Picture 1" descr="RAIDR-1-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204" y="878699"/>
            <a:ext cx="5505450" cy="4490720"/>
          </a:xfrm>
          <a:prstGeom prst="rect">
            <a:avLst/>
          </a:prstGeom>
        </p:spPr>
      </p:pic>
    </p:spTree>
    <p:extLst>
      <p:ext uri="{BB962C8B-B14F-4D97-AF65-F5344CB8AC3E}">
        <p14:creationId xmlns:p14="http://schemas.microsoft.com/office/powerpoint/2010/main" val="40825539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0" y="1600200"/>
            <a:ext cx="8913120" cy="4525963"/>
          </a:xfrm>
        </p:spPr>
        <p:txBody>
          <a:bodyPr/>
          <a:lstStyle/>
          <a:p>
            <a:r>
              <a:rPr lang="en-US" b="1" dirty="0" smtClean="0"/>
              <a:t>DRAM Scaling Problem</a:t>
            </a:r>
          </a:p>
          <a:p>
            <a:r>
              <a:rPr lang="en-US" b="1" dirty="0" smtClean="0"/>
              <a:t>Online Profiling as a Solution </a:t>
            </a:r>
          </a:p>
          <a:p>
            <a:r>
              <a:rPr lang="en-US" b="1" dirty="0" smtClean="0"/>
              <a:t>Efficacy of System-Level Detection and Mitigation</a:t>
            </a:r>
          </a:p>
          <a:p>
            <a:pPr lvl="1"/>
            <a:r>
              <a:rPr lang="en-US" b="1" dirty="0" smtClean="0"/>
              <a:t>Simple Techniques</a:t>
            </a:r>
          </a:p>
          <a:p>
            <a:pPr lvl="1"/>
            <a:r>
              <a:rPr lang="en-US" b="1" dirty="0" smtClean="0"/>
              <a:t>Recently Proposed Techniques</a:t>
            </a:r>
          </a:p>
          <a:p>
            <a:r>
              <a:rPr lang="en-US" b="1" dirty="0" smtClean="0"/>
              <a:t>Towards an Online Profiling System</a:t>
            </a:r>
          </a:p>
          <a:p>
            <a:r>
              <a:rPr lang="en-US" b="1" dirty="0" smtClean="0"/>
              <a:t>Conclusion</a:t>
            </a:r>
          </a:p>
        </p:txBody>
      </p:sp>
      <p:sp>
        <p:nvSpPr>
          <p:cNvPr id="4" name="Slide Number Placeholder 3"/>
          <p:cNvSpPr>
            <a:spLocks noGrp="1"/>
          </p:cNvSpPr>
          <p:nvPr>
            <p:ph type="sldNum" sz="quarter" idx="12"/>
          </p:nvPr>
        </p:nvSpPr>
        <p:spPr/>
        <p:txBody>
          <a:bodyPr/>
          <a:lstStyle/>
          <a:p>
            <a:fld id="{002C8897-7E0F-D74E-BB6D-222FC9BDF5EC}" type="slidenum">
              <a:rPr lang="en-US" sz="2800" smtClean="0"/>
              <a:t>5</a:t>
            </a:fld>
            <a:endParaRPr lang="en-US" sz="2800"/>
          </a:p>
        </p:txBody>
      </p:sp>
    </p:spTree>
    <p:extLst>
      <p:ext uri="{BB962C8B-B14F-4D97-AF65-F5344CB8AC3E}">
        <p14:creationId xmlns:p14="http://schemas.microsoft.com/office/powerpoint/2010/main" val="254832591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IDR-2-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204" y="878698"/>
            <a:ext cx="5505450" cy="4490720"/>
          </a:xfrm>
          <a:prstGeom prst="rect">
            <a:avLst/>
          </a:prstGeom>
        </p:spPr>
      </p:pic>
      <p:sp>
        <p:nvSpPr>
          <p:cNvPr id="6" name="Slide Number Placeholder 5"/>
          <p:cNvSpPr>
            <a:spLocks noGrp="1"/>
          </p:cNvSpPr>
          <p:nvPr>
            <p:ph type="sldNum" sz="quarter" idx="12"/>
          </p:nvPr>
        </p:nvSpPr>
        <p:spPr/>
        <p:txBody>
          <a:bodyPr/>
          <a:lstStyle/>
          <a:p>
            <a:fld id="{002C8897-7E0F-D74E-BB6D-222FC9BDF5EC}" type="slidenum">
              <a:rPr lang="en-US" smtClean="0"/>
              <a:t>50</a:t>
            </a:fld>
            <a:endParaRPr lang="en-US"/>
          </a:p>
        </p:txBody>
      </p:sp>
      <p:sp>
        <p:nvSpPr>
          <p:cNvPr id="8" name="Title 1"/>
          <p:cNvSpPr>
            <a:spLocks noGrp="1"/>
          </p:cNvSpPr>
          <p:nvPr>
            <p:ph type="title"/>
          </p:nvPr>
        </p:nvSpPr>
        <p:spPr>
          <a:xfrm>
            <a:off x="457200" y="-174266"/>
            <a:ext cx="8229600" cy="1143000"/>
          </a:xfrm>
        </p:spPr>
        <p:txBody>
          <a:bodyPr/>
          <a:lstStyle/>
          <a:p>
            <a:r>
              <a:rPr lang="en-US" b="1" dirty="0" smtClean="0"/>
              <a:t>Efficacy of Bit Repair Techniques</a:t>
            </a:r>
            <a:endParaRPr lang="en-US" b="1" dirty="0"/>
          </a:p>
        </p:txBody>
      </p:sp>
      <p:sp>
        <p:nvSpPr>
          <p:cNvPr id="12" name="Rectangle 11"/>
          <p:cNvSpPr/>
          <p:nvPr/>
        </p:nvSpPr>
        <p:spPr>
          <a:xfrm>
            <a:off x="5118097" y="4409401"/>
            <a:ext cx="334181" cy="334231"/>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165313" y="2929183"/>
            <a:ext cx="334181" cy="334231"/>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ular Callout 14"/>
          <p:cNvSpPr/>
          <p:nvPr/>
        </p:nvSpPr>
        <p:spPr>
          <a:xfrm>
            <a:off x="3168280" y="2297758"/>
            <a:ext cx="3702806" cy="1229501"/>
          </a:xfrm>
          <a:prstGeom prst="wedgeRectCallout">
            <a:avLst>
              <a:gd name="adj1" fmla="val 2858"/>
              <a:gd name="adj2" fmla="val 123267"/>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Will fail immediately even after initial testing of 10</a:t>
            </a:r>
            <a:r>
              <a:rPr lang="en-US" sz="2800" baseline="30000" dirty="0" smtClean="0"/>
              <a:t>4</a:t>
            </a:r>
            <a:r>
              <a:rPr lang="en-US" sz="2800" dirty="0" smtClean="0"/>
              <a:t> rounds</a:t>
            </a:r>
            <a:endParaRPr lang="en-US" sz="2800" dirty="0"/>
          </a:p>
        </p:txBody>
      </p:sp>
      <p:sp>
        <p:nvSpPr>
          <p:cNvPr id="16" name="Rectangular Callout 15"/>
          <p:cNvSpPr/>
          <p:nvPr/>
        </p:nvSpPr>
        <p:spPr>
          <a:xfrm>
            <a:off x="2998152" y="1583450"/>
            <a:ext cx="3702806" cy="1298825"/>
          </a:xfrm>
          <a:prstGeom prst="wedgeRectCallout">
            <a:avLst>
              <a:gd name="adj1" fmla="val 57842"/>
              <a:gd name="adj2" fmla="val 65485"/>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System fails within 13 days, even after initial testing of 10</a:t>
            </a:r>
            <a:r>
              <a:rPr lang="en-US" sz="2800" baseline="30000" dirty="0" smtClean="0"/>
              <a:t>7</a:t>
            </a:r>
            <a:r>
              <a:rPr lang="en-US" sz="2800" dirty="0" smtClean="0"/>
              <a:t> rounds</a:t>
            </a:r>
          </a:p>
        </p:txBody>
      </p:sp>
    </p:spTree>
    <p:extLst>
      <p:ext uri="{BB962C8B-B14F-4D97-AF65-F5344CB8AC3E}">
        <p14:creationId xmlns:p14="http://schemas.microsoft.com/office/powerpoint/2010/main" val="1482609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5" grpId="0" animBg="1"/>
      <p:bldP spid="15" grpId="1"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IDR-3-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203" y="878698"/>
            <a:ext cx="5505450" cy="4490720"/>
          </a:xfrm>
          <a:prstGeom prst="rect">
            <a:avLst/>
          </a:prstGeom>
        </p:spPr>
      </p:pic>
      <p:sp>
        <p:nvSpPr>
          <p:cNvPr id="6" name="Slide Number Placeholder 5"/>
          <p:cNvSpPr>
            <a:spLocks noGrp="1"/>
          </p:cNvSpPr>
          <p:nvPr>
            <p:ph type="sldNum" sz="quarter" idx="12"/>
          </p:nvPr>
        </p:nvSpPr>
        <p:spPr/>
        <p:txBody>
          <a:bodyPr/>
          <a:lstStyle/>
          <a:p>
            <a:fld id="{002C8897-7E0F-D74E-BB6D-222FC9BDF5EC}" type="slidenum">
              <a:rPr lang="en-US" smtClean="0"/>
              <a:t>51</a:t>
            </a:fld>
            <a:endParaRPr lang="en-US"/>
          </a:p>
        </p:txBody>
      </p:sp>
      <p:sp>
        <p:nvSpPr>
          <p:cNvPr id="8" name="Title 1"/>
          <p:cNvSpPr>
            <a:spLocks noGrp="1"/>
          </p:cNvSpPr>
          <p:nvPr>
            <p:ph type="title"/>
          </p:nvPr>
        </p:nvSpPr>
        <p:spPr>
          <a:xfrm>
            <a:off x="457200" y="-174266"/>
            <a:ext cx="8229600" cy="1143000"/>
          </a:xfrm>
        </p:spPr>
        <p:txBody>
          <a:bodyPr/>
          <a:lstStyle/>
          <a:p>
            <a:r>
              <a:rPr lang="en-US" b="1" dirty="0" smtClean="0"/>
              <a:t>Efficacy of Bit Repair Techniques</a:t>
            </a:r>
            <a:endParaRPr lang="en-US" b="1" dirty="0"/>
          </a:p>
        </p:txBody>
      </p:sp>
      <p:sp>
        <p:nvSpPr>
          <p:cNvPr id="12" name="Rectangle 11"/>
          <p:cNvSpPr/>
          <p:nvPr/>
        </p:nvSpPr>
        <p:spPr>
          <a:xfrm>
            <a:off x="7156452" y="1650523"/>
            <a:ext cx="334181" cy="334231"/>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ular Callout 10"/>
          <p:cNvSpPr/>
          <p:nvPr/>
        </p:nvSpPr>
        <p:spPr>
          <a:xfrm>
            <a:off x="2998152" y="1583450"/>
            <a:ext cx="3702806" cy="1298825"/>
          </a:xfrm>
          <a:prstGeom prst="wedgeRectCallout">
            <a:avLst>
              <a:gd name="adj1" fmla="val 62197"/>
              <a:gd name="adj2" fmla="val -16763"/>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System fails within 23 days, even after initial testing of 10</a:t>
            </a:r>
            <a:r>
              <a:rPr lang="en-US" sz="2800" baseline="30000" dirty="0" smtClean="0"/>
              <a:t>7</a:t>
            </a:r>
            <a:r>
              <a:rPr lang="en-US" sz="2800" dirty="0" smtClean="0"/>
              <a:t> rounds</a:t>
            </a:r>
          </a:p>
        </p:txBody>
      </p:sp>
      <p:sp>
        <p:nvSpPr>
          <p:cNvPr id="13" name="TextBox 12"/>
          <p:cNvSpPr txBox="1"/>
          <p:nvPr/>
        </p:nvSpPr>
        <p:spPr>
          <a:xfrm>
            <a:off x="1" y="5294834"/>
            <a:ext cx="9144000" cy="1200329"/>
          </a:xfrm>
          <a:prstGeom prst="rect">
            <a:avLst/>
          </a:prstGeom>
          <a:noFill/>
        </p:spPr>
        <p:txBody>
          <a:bodyPr wrap="square" rtlCol="0">
            <a:spAutoFit/>
          </a:bodyPr>
          <a:lstStyle/>
          <a:p>
            <a:pPr algn="ctr"/>
            <a:r>
              <a:rPr lang="en-US" sz="3600" b="1" dirty="0" smtClean="0">
                <a:solidFill>
                  <a:srgbClr val="FF0000"/>
                </a:solidFill>
              </a:rPr>
              <a:t>Even longer tests are not sufficient </a:t>
            </a:r>
          </a:p>
          <a:p>
            <a:pPr algn="ctr"/>
            <a:r>
              <a:rPr lang="en-US" sz="3600" b="1" dirty="0">
                <a:solidFill>
                  <a:srgbClr val="FF0000"/>
                </a:solidFill>
              </a:rPr>
              <a:t>t</a:t>
            </a:r>
            <a:r>
              <a:rPr lang="en-US" sz="3600" b="1" dirty="0" smtClean="0">
                <a:solidFill>
                  <a:srgbClr val="FF0000"/>
                </a:solidFill>
              </a:rPr>
              <a:t>o guarantee reliable operation</a:t>
            </a:r>
            <a:endParaRPr lang="en-US" sz="3600" b="1" dirty="0">
              <a:solidFill>
                <a:srgbClr val="FF0000"/>
              </a:solidFill>
            </a:endParaRPr>
          </a:p>
        </p:txBody>
      </p:sp>
    </p:spTree>
    <p:extLst>
      <p:ext uri="{BB962C8B-B14F-4D97-AF65-F5344CB8AC3E}">
        <p14:creationId xmlns:p14="http://schemas.microsoft.com/office/powerpoint/2010/main" val="1134954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2"/>
          <a:stretch>
            <a:fillRect/>
          </a:stretch>
        </p:blipFill>
        <p:spPr>
          <a:xfrm>
            <a:off x="695412" y="4030960"/>
            <a:ext cx="2095500" cy="1013460"/>
          </a:xfrm>
          <a:prstGeom prst="rect">
            <a:avLst/>
          </a:prstGeom>
        </p:spPr>
      </p:pic>
      <p:sp>
        <p:nvSpPr>
          <p:cNvPr id="85" name="Lightning Bolt 84"/>
          <p:cNvSpPr/>
          <p:nvPr/>
        </p:nvSpPr>
        <p:spPr>
          <a:xfrm>
            <a:off x="1417838" y="431337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12" y="-112794"/>
            <a:ext cx="9138888" cy="1143000"/>
          </a:xfrm>
        </p:spPr>
        <p:txBody>
          <a:bodyPr/>
          <a:lstStyle/>
          <a:p>
            <a:r>
              <a:rPr lang="en-US" b="1" dirty="0" smtClean="0"/>
              <a:t>   Variable-Strength ECC (VS-ECC)</a:t>
            </a:r>
            <a:endParaRPr lang="en-US" b="1" dirty="0"/>
          </a:p>
        </p:txBody>
      </p:sp>
      <p:pic>
        <p:nvPicPr>
          <p:cNvPr id="4" name="Picture 3"/>
          <p:cNvPicPr>
            <a:picLocks noChangeAspect="1"/>
          </p:cNvPicPr>
          <p:nvPr/>
        </p:nvPicPr>
        <p:blipFill>
          <a:blip r:embed="rId3"/>
          <a:stretch>
            <a:fillRect/>
          </a:stretch>
        </p:blipFill>
        <p:spPr>
          <a:xfrm>
            <a:off x="291823" y="1887638"/>
            <a:ext cx="2790112" cy="1890735"/>
          </a:xfrm>
          <a:prstGeom prst="rect">
            <a:avLst/>
          </a:prstGeom>
        </p:spPr>
      </p:pic>
      <p:sp>
        <p:nvSpPr>
          <p:cNvPr id="6" name="TextBox 5"/>
          <p:cNvSpPr txBox="1"/>
          <p:nvPr/>
        </p:nvSpPr>
        <p:spPr>
          <a:xfrm>
            <a:off x="233587" y="883373"/>
            <a:ext cx="3072676"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Test DRAM module</a:t>
            </a:r>
          </a:p>
          <a:p>
            <a:pPr algn="ctr"/>
            <a:r>
              <a:rPr lang="en-US" sz="2800" b="1" dirty="0">
                <a:solidFill>
                  <a:srgbClr val="000000"/>
                </a:solidFill>
              </a:rPr>
              <a:t>a</a:t>
            </a:r>
            <a:r>
              <a:rPr lang="en-US" sz="2800" b="1" dirty="0" smtClean="0">
                <a:solidFill>
                  <a:srgbClr val="000000"/>
                </a:solidFill>
              </a:rPr>
              <a:t>t boot up</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Lightning Bolt 48"/>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160397" y="863581"/>
            <a:ext cx="297256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800" b="1" dirty="0" smtClean="0">
                <a:solidFill>
                  <a:srgbClr val="000000"/>
                </a:solidFill>
              </a:rPr>
              <a:t>Protect failed lines</a:t>
            </a:r>
          </a:p>
          <a:p>
            <a:pPr algn="ctr"/>
            <a:r>
              <a:rPr lang="en-US" sz="2800" b="1" dirty="0">
                <a:solidFill>
                  <a:srgbClr val="000000"/>
                </a:solidFill>
              </a:rPr>
              <a:t>w</a:t>
            </a:r>
            <a:r>
              <a:rPr lang="en-US" sz="2800" b="1" dirty="0" smtClean="0">
                <a:solidFill>
                  <a:srgbClr val="000000"/>
                </a:solidFill>
              </a:rPr>
              <a:t>ith strong ECC</a:t>
            </a:r>
          </a:p>
        </p:txBody>
      </p:sp>
      <p:sp>
        <p:nvSpPr>
          <p:cNvPr id="45" name="Oval 44"/>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grpSp>
        <p:nvGrpSpPr>
          <p:cNvPr id="92" name="Group 91"/>
          <p:cNvGrpSpPr/>
          <p:nvPr/>
        </p:nvGrpSpPr>
        <p:grpSpPr>
          <a:xfrm>
            <a:off x="6825171" y="2062628"/>
            <a:ext cx="2060493" cy="1381169"/>
            <a:chOff x="5475997" y="4128907"/>
            <a:chExt cx="2060493" cy="1381169"/>
          </a:xfrm>
          <a:solidFill>
            <a:schemeClr val="bg1">
              <a:lumMod val="50000"/>
            </a:schemeClr>
          </a:solidFill>
        </p:grpSpPr>
        <p:cxnSp>
          <p:nvCxnSpPr>
            <p:cNvPr id="70" name="Straight Connector 69"/>
            <p:cNvCxnSpPr/>
            <p:nvPr/>
          </p:nvCxnSpPr>
          <p:spPr>
            <a:xfrm>
              <a:off x="7124511" y="4141355"/>
              <a:ext cx="1243" cy="136872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6496987" y="4135131"/>
              <a:ext cx="4456" cy="1374945"/>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5855604" y="4128907"/>
              <a:ext cx="4722" cy="1381169"/>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477517" y="4513222"/>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5475997" y="5102860"/>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5581829" y="42502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p:cNvSpPr/>
            <p:nvPr/>
          </p:nvSpPr>
          <p:spPr>
            <a:xfrm>
              <a:off x="6224366" y="424865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6848629" y="424709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589446" y="484521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6222846" y="484366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856246" y="484211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6825170" y="3244751"/>
            <a:ext cx="1436182" cy="1404396"/>
            <a:chOff x="3299968" y="4170251"/>
            <a:chExt cx="1436182" cy="1404396"/>
          </a:xfrm>
          <a:solidFill>
            <a:srgbClr val="7F7F7F"/>
          </a:solidFill>
        </p:grpSpPr>
        <p:cxnSp>
          <p:nvCxnSpPr>
            <p:cNvPr id="53" name="Straight Connector 52"/>
            <p:cNvCxnSpPr/>
            <p:nvPr/>
          </p:nvCxnSpPr>
          <p:spPr>
            <a:xfrm flipH="1">
              <a:off x="4305592" y="4176475"/>
              <a:ext cx="15366" cy="1398172"/>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3659753" y="4170251"/>
              <a:ext cx="24544" cy="1382873"/>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3301488" y="4541539"/>
              <a:ext cx="1413134" cy="13027"/>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299968" y="5144204"/>
              <a:ext cx="1436182" cy="5374"/>
            </a:xfrm>
            <a:prstGeom prst="line">
              <a:avLst/>
            </a:prstGeom>
            <a:grpFill/>
            <a:ln>
              <a:solidFill>
                <a:srgbClr val="7F7F7F"/>
              </a:solidFill>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3405800" y="4291546"/>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4048337" y="4289994"/>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413417" y="4886558"/>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046817" y="4885006"/>
              <a:ext cx="543301" cy="519582"/>
            </a:xfrm>
            <a:prstGeom prst="ellipse">
              <a:avLst/>
            </a:prstGeom>
            <a:grp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TextBox 92"/>
          <p:cNvSpPr txBox="1"/>
          <p:nvPr/>
        </p:nvSpPr>
        <p:spPr>
          <a:xfrm>
            <a:off x="6587554" y="2324562"/>
            <a:ext cx="2607580" cy="1015663"/>
          </a:xfrm>
          <a:prstGeom prst="rect">
            <a:avLst/>
          </a:prstGeom>
          <a:noFill/>
          <a:scene3d>
            <a:camera prst="orthographicFront">
              <a:rot lat="0" lon="0" rev="19199999"/>
            </a:camera>
            <a:lightRig rig="threePt" dir="t"/>
          </a:scene3d>
        </p:spPr>
        <p:txBody>
          <a:bodyPr wrap="none" rtlCol="0">
            <a:spAutoFit/>
          </a:bodyPr>
          <a:lstStyle/>
          <a:p>
            <a:r>
              <a:rPr lang="en-US" sz="6000" b="1" dirty="0" smtClean="0"/>
              <a:t>4EC5E</a:t>
            </a:r>
            <a:r>
              <a:rPr lang="en-US" sz="6000" b="1" dirty="0"/>
              <a:t>D</a:t>
            </a:r>
          </a:p>
        </p:txBody>
      </p:sp>
      <p:sp>
        <p:nvSpPr>
          <p:cNvPr id="3" name="Slide Number Placeholder 2"/>
          <p:cNvSpPr>
            <a:spLocks noGrp="1"/>
          </p:cNvSpPr>
          <p:nvPr>
            <p:ph type="sldNum" sz="quarter" idx="12"/>
          </p:nvPr>
        </p:nvSpPr>
        <p:spPr/>
        <p:txBody>
          <a:bodyPr/>
          <a:lstStyle/>
          <a:p>
            <a:fld id="{002C8897-7E0F-D74E-BB6D-222FC9BDF5EC}" type="slidenum">
              <a:rPr lang="en-US" smtClean="0"/>
              <a:t>52</a:t>
            </a:fld>
            <a:endParaRPr lang="en-US"/>
          </a:p>
        </p:txBody>
      </p:sp>
      <p:sp>
        <p:nvSpPr>
          <p:cNvPr id="69" name="TextBox 68"/>
          <p:cNvSpPr txBox="1"/>
          <p:nvPr/>
        </p:nvSpPr>
        <p:spPr>
          <a:xfrm>
            <a:off x="-43055" y="5036546"/>
            <a:ext cx="9187055" cy="1200329"/>
          </a:xfrm>
          <a:prstGeom prst="rect">
            <a:avLst/>
          </a:prstGeom>
          <a:noFill/>
        </p:spPr>
        <p:txBody>
          <a:bodyPr wrap="square" rtlCol="0">
            <a:spAutoFit/>
          </a:bodyPr>
          <a:lstStyle/>
          <a:p>
            <a:pPr algn="ctr"/>
            <a:r>
              <a:rPr lang="en-US" sz="3600" b="1" dirty="0" smtClean="0">
                <a:solidFill>
                  <a:srgbClr val="FF0000"/>
                </a:solidFill>
              </a:rPr>
              <a:t>Will fail as soon as there are </a:t>
            </a:r>
          </a:p>
          <a:p>
            <a:pPr algn="ctr"/>
            <a:r>
              <a:rPr lang="en-US" sz="3600" b="1" dirty="0" smtClean="0">
                <a:solidFill>
                  <a:srgbClr val="FF0000"/>
                </a:solidFill>
              </a:rPr>
              <a:t>two bit errors in SECDED lines</a:t>
            </a:r>
            <a:endParaRPr lang="en-US" sz="3600" b="1" dirty="0">
              <a:solidFill>
                <a:srgbClr val="FF0000"/>
              </a:solidFill>
            </a:endParaRPr>
          </a:p>
        </p:txBody>
      </p:sp>
      <p:sp>
        <p:nvSpPr>
          <p:cNvPr id="71" name="TextBox 70"/>
          <p:cNvSpPr txBox="1"/>
          <p:nvPr/>
        </p:nvSpPr>
        <p:spPr>
          <a:xfrm>
            <a:off x="6503146" y="3553162"/>
            <a:ext cx="2676334" cy="1015663"/>
          </a:xfrm>
          <a:prstGeom prst="rect">
            <a:avLst/>
          </a:prstGeom>
          <a:noFill/>
          <a:scene3d>
            <a:camera prst="orthographicFront">
              <a:rot lat="0" lon="0" rev="19199999"/>
            </a:camera>
            <a:lightRig rig="threePt" dir="t"/>
          </a:scene3d>
        </p:spPr>
        <p:txBody>
          <a:bodyPr wrap="none" rtlCol="0">
            <a:spAutoFit/>
          </a:bodyPr>
          <a:lstStyle/>
          <a:p>
            <a:r>
              <a:rPr lang="en-US" sz="6000" b="1" dirty="0" smtClean="0"/>
              <a:t>SECDED</a:t>
            </a:r>
            <a:endParaRPr lang="en-US" sz="6000" b="1" dirty="0"/>
          </a:p>
        </p:txBody>
      </p:sp>
      <p:sp>
        <p:nvSpPr>
          <p:cNvPr id="46" name="Rectangle 45"/>
          <p:cNvSpPr/>
          <p:nvPr/>
        </p:nvSpPr>
        <p:spPr>
          <a:xfrm>
            <a:off x="366310" y="3834072"/>
            <a:ext cx="2336800" cy="1244600"/>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quot;No&quot; Symbol 82"/>
          <p:cNvSpPr>
            <a:spLocks noChangeAspect="1"/>
          </p:cNvSpPr>
          <p:nvPr/>
        </p:nvSpPr>
        <p:spPr>
          <a:xfrm>
            <a:off x="1326068" y="4147748"/>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Footer Placeholder 46"/>
          <p:cNvSpPr>
            <a:spLocks noGrp="1"/>
          </p:cNvSpPr>
          <p:nvPr>
            <p:ph type="ftr" sz="quarter" idx="11"/>
          </p:nvPr>
        </p:nvSpPr>
        <p:spPr/>
        <p:txBody>
          <a:bodyPr/>
          <a:lstStyle/>
          <a:p>
            <a:r>
              <a:rPr lang="en-US" sz="1000" b="1" dirty="0" smtClean="0">
                <a:solidFill>
                  <a:schemeClr val="tx1"/>
                </a:solidFill>
              </a:rPr>
              <a:t>VS-ECC ISCA'11</a:t>
            </a:r>
            <a:endParaRPr lang="en-US" sz="1000" b="1" dirty="0">
              <a:solidFill>
                <a:schemeClr val="tx1"/>
              </a:solidFill>
            </a:endParaRPr>
          </a:p>
        </p:txBody>
      </p:sp>
      <p:sp>
        <p:nvSpPr>
          <p:cNvPr id="86" name="Oval 85"/>
          <p:cNvSpPr>
            <a:spLocks noChangeAspect="1"/>
          </p:cNvSpPr>
          <p:nvPr/>
        </p:nvSpPr>
        <p:spPr>
          <a:xfrm>
            <a:off x="277041" y="158880"/>
            <a:ext cx="655147" cy="655147"/>
          </a:xfrm>
          <a:prstGeom prst="ellipse">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spTree>
    <p:extLst>
      <p:ext uri="{BB962C8B-B14F-4D97-AF65-F5344CB8AC3E}">
        <p14:creationId xmlns:p14="http://schemas.microsoft.com/office/powerpoint/2010/main" val="3093586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2" grpId="0" animBg="1"/>
      <p:bldP spid="43" grpId="0" animBg="1"/>
      <p:bldP spid="49" grpId="0" animBg="1"/>
      <p:bldP spid="44" grpId="0" animBg="1"/>
      <p:bldP spid="45" grpId="0" animBg="1"/>
      <p:bldP spid="93" grpId="0"/>
      <p:bldP spid="69" grpId="0"/>
      <p:bldP spid="71" grpId="0"/>
      <p:bldP spid="46" grpId="0" animBg="1"/>
      <p:bldP spid="8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02C8897-7E0F-D74E-BB6D-222FC9BDF5EC}" type="slidenum">
              <a:rPr lang="en-US" smtClean="0"/>
              <a:t>53</a:t>
            </a:fld>
            <a:endParaRPr lang="en-US"/>
          </a:p>
        </p:txBody>
      </p:sp>
      <p:sp>
        <p:nvSpPr>
          <p:cNvPr id="11" name="Title 1"/>
          <p:cNvSpPr>
            <a:spLocks noGrp="1"/>
          </p:cNvSpPr>
          <p:nvPr>
            <p:ph type="title"/>
          </p:nvPr>
        </p:nvSpPr>
        <p:spPr>
          <a:xfrm>
            <a:off x="5112" y="-112794"/>
            <a:ext cx="9138888" cy="1143000"/>
          </a:xfrm>
        </p:spPr>
        <p:txBody>
          <a:bodyPr/>
          <a:lstStyle/>
          <a:p>
            <a:r>
              <a:rPr lang="en-US" b="1" dirty="0" smtClean="0"/>
              <a:t>Efficacy of VS-ECC</a:t>
            </a:r>
            <a:endParaRPr lang="en-US" b="1" dirty="0"/>
          </a:p>
        </p:txBody>
      </p:sp>
      <p:sp>
        <p:nvSpPr>
          <p:cNvPr id="16" name="TextBox 15"/>
          <p:cNvSpPr txBox="1"/>
          <p:nvPr/>
        </p:nvSpPr>
        <p:spPr>
          <a:xfrm>
            <a:off x="7351060" y="1778003"/>
            <a:ext cx="1265190" cy="461665"/>
          </a:xfrm>
          <a:prstGeom prst="rect">
            <a:avLst/>
          </a:prstGeom>
          <a:noFill/>
        </p:spPr>
        <p:txBody>
          <a:bodyPr wrap="none" rtlCol="0">
            <a:spAutoFit/>
          </a:bodyPr>
          <a:lstStyle/>
          <a:p>
            <a:r>
              <a:rPr lang="en-US" sz="2400" b="1" dirty="0" smtClean="0"/>
              <a:t>10 Years</a:t>
            </a:r>
            <a:endParaRPr lang="en-US" sz="2400" b="1" dirty="0"/>
          </a:p>
        </p:txBody>
      </p:sp>
      <p:pic>
        <p:nvPicPr>
          <p:cNvPr id="2" name="Picture 1" descr="VS-ECC-1-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282" y="491884"/>
            <a:ext cx="5721350" cy="5030470"/>
          </a:xfrm>
          <a:prstGeom prst="rect">
            <a:avLst/>
          </a:prstGeom>
        </p:spPr>
      </p:pic>
    </p:spTree>
    <p:extLst>
      <p:ext uri="{BB962C8B-B14F-4D97-AF65-F5344CB8AC3E}">
        <p14:creationId xmlns:p14="http://schemas.microsoft.com/office/powerpoint/2010/main" val="67810984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S-ECC-2-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285" y="491886"/>
            <a:ext cx="5721350" cy="5030470"/>
          </a:xfrm>
          <a:prstGeom prst="rect">
            <a:avLst/>
          </a:prstGeom>
        </p:spPr>
      </p:pic>
      <p:sp>
        <p:nvSpPr>
          <p:cNvPr id="7" name="Slide Number Placeholder 6"/>
          <p:cNvSpPr>
            <a:spLocks noGrp="1"/>
          </p:cNvSpPr>
          <p:nvPr>
            <p:ph type="sldNum" sz="quarter" idx="12"/>
          </p:nvPr>
        </p:nvSpPr>
        <p:spPr/>
        <p:txBody>
          <a:bodyPr/>
          <a:lstStyle/>
          <a:p>
            <a:fld id="{002C8897-7E0F-D74E-BB6D-222FC9BDF5EC}" type="slidenum">
              <a:rPr lang="en-US" smtClean="0"/>
              <a:t>54</a:t>
            </a:fld>
            <a:endParaRPr lang="en-US"/>
          </a:p>
        </p:txBody>
      </p:sp>
      <p:sp>
        <p:nvSpPr>
          <p:cNvPr id="11" name="Title 1"/>
          <p:cNvSpPr>
            <a:spLocks noGrp="1"/>
          </p:cNvSpPr>
          <p:nvPr>
            <p:ph type="title"/>
          </p:nvPr>
        </p:nvSpPr>
        <p:spPr>
          <a:xfrm>
            <a:off x="5112" y="-112794"/>
            <a:ext cx="9138888" cy="1143000"/>
          </a:xfrm>
        </p:spPr>
        <p:txBody>
          <a:bodyPr/>
          <a:lstStyle/>
          <a:p>
            <a:r>
              <a:rPr lang="en-US" b="1" dirty="0" smtClean="0"/>
              <a:t>Efficacy of VS-ECC</a:t>
            </a:r>
            <a:endParaRPr lang="en-US" b="1" dirty="0"/>
          </a:p>
        </p:txBody>
      </p:sp>
      <p:sp>
        <p:nvSpPr>
          <p:cNvPr id="16" name="TextBox 15"/>
          <p:cNvSpPr txBox="1"/>
          <p:nvPr/>
        </p:nvSpPr>
        <p:spPr>
          <a:xfrm>
            <a:off x="7351060" y="1778003"/>
            <a:ext cx="1265190" cy="461665"/>
          </a:xfrm>
          <a:prstGeom prst="rect">
            <a:avLst/>
          </a:prstGeom>
          <a:noFill/>
        </p:spPr>
        <p:txBody>
          <a:bodyPr wrap="none" rtlCol="0">
            <a:spAutoFit/>
          </a:bodyPr>
          <a:lstStyle/>
          <a:p>
            <a:r>
              <a:rPr lang="en-US" sz="2400" b="1" dirty="0" smtClean="0"/>
              <a:t>10 Years</a:t>
            </a:r>
            <a:endParaRPr lang="en-US" sz="2400" b="1" dirty="0"/>
          </a:p>
        </p:txBody>
      </p:sp>
      <p:sp>
        <p:nvSpPr>
          <p:cNvPr id="8" name="Rectangular Callout 7"/>
          <p:cNvSpPr/>
          <p:nvPr/>
        </p:nvSpPr>
        <p:spPr>
          <a:xfrm>
            <a:off x="5316678" y="2226939"/>
            <a:ext cx="3003178" cy="1195294"/>
          </a:xfrm>
          <a:prstGeom prst="wedgeRectCallout">
            <a:avLst>
              <a:gd name="adj1" fmla="val -59429"/>
              <a:gd name="adj2" fmla="val -58750"/>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rPr>
              <a:t>Memory blocked for 19 minutes in 2GB DRAM</a:t>
            </a:r>
            <a:endParaRPr lang="en-US" sz="2800" dirty="0">
              <a:solidFill>
                <a:schemeClr val="bg1"/>
              </a:solidFill>
            </a:endParaRPr>
          </a:p>
        </p:txBody>
      </p:sp>
    </p:spTree>
    <p:extLst>
      <p:ext uri="{BB962C8B-B14F-4D97-AF65-F5344CB8AC3E}">
        <p14:creationId xmlns:p14="http://schemas.microsoft.com/office/powerpoint/2010/main" val="254120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S-ECC-3-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286" y="491885"/>
            <a:ext cx="5721350" cy="5030470"/>
          </a:xfrm>
          <a:prstGeom prst="rect">
            <a:avLst/>
          </a:prstGeom>
        </p:spPr>
      </p:pic>
      <p:sp>
        <p:nvSpPr>
          <p:cNvPr id="7" name="Slide Number Placeholder 6"/>
          <p:cNvSpPr>
            <a:spLocks noGrp="1"/>
          </p:cNvSpPr>
          <p:nvPr>
            <p:ph type="sldNum" sz="quarter" idx="12"/>
          </p:nvPr>
        </p:nvSpPr>
        <p:spPr/>
        <p:txBody>
          <a:bodyPr/>
          <a:lstStyle/>
          <a:p>
            <a:fld id="{002C8897-7E0F-D74E-BB6D-222FC9BDF5EC}" type="slidenum">
              <a:rPr lang="en-US" smtClean="0"/>
              <a:t>55</a:t>
            </a:fld>
            <a:endParaRPr lang="en-US"/>
          </a:p>
        </p:txBody>
      </p:sp>
      <p:sp>
        <p:nvSpPr>
          <p:cNvPr id="11" name="Title 1"/>
          <p:cNvSpPr>
            <a:spLocks noGrp="1"/>
          </p:cNvSpPr>
          <p:nvPr>
            <p:ph type="title"/>
          </p:nvPr>
        </p:nvSpPr>
        <p:spPr>
          <a:xfrm>
            <a:off x="5112" y="-112794"/>
            <a:ext cx="9138888" cy="1143000"/>
          </a:xfrm>
        </p:spPr>
        <p:txBody>
          <a:bodyPr/>
          <a:lstStyle/>
          <a:p>
            <a:r>
              <a:rPr lang="en-US" b="1" dirty="0" smtClean="0"/>
              <a:t>Efficacy of VS-ECC</a:t>
            </a:r>
            <a:endParaRPr lang="en-US" b="1" dirty="0"/>
          </a:p>
        </p:txBody>
      </p:sp>
      <p:sp>
        <p:nvSpPr>
          <p:cNvPr id="16" name="TextBox 15"/>
          <p:cNvSpPr txBox="1"/>
          <p:nvPr/>
        </p:nvSpPr>
        <p:spPr>
          <a:xfrm>
            <a:off x="7351060" y="1778003"/>
            <a:ext cx="1265190" cy="461665"/>
          </a:xfrm>
          <a:prstGeom prst="rect">
            <a:avLst/>
          </a:prstGeom>
          <a:noFill/>
        </p:spPr>
        <p:txBody>
          <a:bodyPr wrap="none" rtlCol="0">
            <a:spAutoFit/>
          </a:bodyPr>
          <a:lstStyle/>
          <a:p>
            <a:r>
              <a:rPr lang="en-US" sz="2400" b="1" dirty="0" smtClean="0"/>
              <a:t>10 Years</a:t>
            </a:r>
            <a:endParaRPr lang="en-US" sz="2400" b="1" dirty="0"/>
          </a:p>
        </p:txBody>
      </p:sp>
      <p:sp>
        <p:nvSpPr>
          <p:cNvPr id="8" name="Rectangular Callout 7"/>
          <p:cNvSpPr/>
          <p:nvPr/>
        </p:nvSpPr>
        <p:spPr>
          <a:xfrm>
            <a:off x="3553789" y="3471179"/>
            <a:ext cx="3003178" cy="1195294"/>
          </a:xfrm>
          <a:prstGeom prst="wedgeRectCallout">
            <a:avLst>
              <a:gd name="adj1" fmla="val -54730"/>
              <a:gd name="adj2" fmla="val -170893"/>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rPr>
              <a:t>Memory blocked for 7 minutes in 2GB DRAM</a:t>
            </a:r>
            <a:endParaRPr lang="en-US" sz="2800" dirty="0">
              <a:solidFill>
                <a:schemeClr val="bg1"/>
              </a:solidFill>
            </a:endParaRPr>
          </a:p>
        </p:txBody>
      </p:sp>
      <p:sp>
        <p:nvSpPr>
          <p:cNvPr id="9" name="TextBox 8"/>
          <p:cNvSpPr txBox="1"/>
          <p:nvPr/>
        </p:nvSpPr>
        <p:spPr>
          <a:xfrm>
            <a:off x="-43055" y="5389301"/>
            <a:ext cx="9187055" cy="1200329"/>
          </a:xfrm>
          <a:prstGeom prst="rect">
            <a:avLst/>
          </a:prstGeom>
          <a:noFill/>
        </p:spPr>
        <p:txBody>
          <a:bodyPr wrap="square" rtlCol="0">
            <a:spAutoFit/>
          </a:bodyPr>
          <a:lstStyle/>
          <a:p>
            <a:pPr algn="ctr"/>
            <a:r>
              <a:rPr lang="en-US" sz="3600" b="1" dirty="0" smtClean="0">
                <a:solidFill>
                  <a:srgbClr val="FF0000"/>
                </a:solidFill>
              </a:rPr>
              <a:t>With higher capacity DRAM, memory will be blocked for an unacceptable amount of time </a:t>
            </a:r>
            <a:endParaRPr lang="en-US" sz="3600" b="1" dirty="0">
              <a:solidFill>
                <a:srgbClr val="FF0000"/>
              </a:solidFill>
            </a:endParaRPr>
          </a:p>
        </p:txBody>
      </p:sp>
    </p:spTree>
    <p:extLst>
      <p:ext uri="{BB962C8B-B14F-4D97-AF65-F5344CB8AC3E}">
        <p14:creationId xmlns:p14="http://schemas.microsoft.com/office/powerpoint/2010/main" val="3621500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Challenges and Opportunities</a:t>
            </a:r>
            <a:endParaRPr lang="en-US" b="1" dirty="0"/>
          </a:p>
        </p:txBody>
      </p:sp>
      <p:grpSp>
        <p:nvGrpSpPr>
          <p:cNvPr id="55" name="Group 54"/>
          <p:cNvGrpSpPr/>
          <p:nvPr/>
        </p:nvGrpSpPr>
        <p:grpSpPr>
          <a:xfrm>
            <a:off x="4154900" y="1420564"/>
            <a:ext cx="4956843" cy="3221209"/>
            <a:chOff x="3831980" y="1420564"/>
            <a:chExt cx="4956843" cy="3221209"/>
          </a:xfrm>
        </p:grpSpPr>
        <p:grpSp>
          <p:nvGrpSpPr>
            <p:cNvPr id="4" name="Group 3"/>
            <p:cNvGrpSpPr/>
            <p:nvPr/>
          </p:nvGrpSpPr>
          <p:grpSpPr>
            <a:xfrm>
              <a:off x="5515642" y="2059167"/>
              <a:ext cx="3273181" cy="2582606"/>
              <a:chOff x="428328" y="2110982"/>
              <a:chExt cx="3273181" cy="2582606"/>
            </a:xfrm>
          </p:grpSpPr>
          <p:cxnSp>
            <p:nvCxnSpPr>
              <p:cNvPr id="5" name="Straight Connector 4"/>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34160" y="2226069"/>
                <a:ext cx="3067764" cy="525790"/>
                <a:chOff x="534160" y="2226069"/>
                <a:chExt cx="3067764" cy="525790"/>
              </a:xfrm>
            </p:grpSpPr>
            <p:sp>
              <p:nvSpPr>
                <p:cNvPr id="33" name="Oval 32"/>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41777" y="2821081"/>
                <a:ext cx="3058627" cy="525790"/>
                <a:chOff x="534160" y="2226069"/>
                <a:chExt cx="3058627" cy="525790"/>
              </a:xfrm>
            </p:grpSpPr>
            <p:sp>
              <p:nvSpPr>
                <p:cNvPr id="28" name="Oval 27"/>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38848" y="3430281"/>
                <a:ext cx="3067764" cy="525790"/>
                <a:chOff x="543297" y="2226069"/>
                <a:chExt cx="3067764" cy="525790"/>
              </a:xfrm>
            </p:grpSpPr>
            <p:sp>
              <p:nvSpPr>
                <p:cNvPr id="23" name="Oval 22"/>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35919" y="4030345"/>
                <a:ext cx="3067764" cy="525790"/>
                <a:chOff x="543297" y="2226069"/>
                <a:chExt cx="3067764" cy="525790"/>
              </a:xfrm>
            </p:grpSpPr>
            <p:sp>
              <p:nvSpPr>
                <p:cNvPr id="18" name="Oval 17"/>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8" name="Lightning Bolt 37"/>
            <p:cNvSpPr/>
            <p:nvPr/>
          </p:nvSpPr>
          <p:spPr>
            <a:xfrm>
              <a:off x="6978772"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ightning Bolt 38"/>
            <p:cNvSpPr/>
            <p:nvPr/>
          </p:nvSpPr>
          <p:spPr>
            <a:xfrm>
              <a:off x="7624611"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3831980" y="2066255"/>
              <a:ext cx="4886846" cy="667259"/>
              <a:chOff x="1636125" y="2066255"/>
              <a:chExt cx="5251216" cy="667259"/>
            </a:xfrm>
          </p:grpSpPr>
          <p:sp>
            <p:nvSpPr>
              <p:cNvPr id="42" name="Rectangle 41"/>
              <p:cNvSpPr/>
              <p:nvPr/>
            </p:nvSpPr>
            <p:spPr>
              <a:xfrm>
                <a:off x="3528980"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636125" y="2066255"/>
                <a:ext cx="2495362" cy="646331"/>
              </a:xfrm>
              <a:prstGeom prst="rect">
                <a:avLst/>
              </a:prstGeom>
              <a:noFill/>
            </p:spPr>
            <p:txBody>
              <a:bodyPr wrap="square" rtlCol="0">
                <a:spAutoFit/>
              </a:bodyPr>
              <a:lstStyle/>
              <a:p>
                <a:endParaRPr lang="en-US" sz="3600" b="1" dirty="0"/>
              </a:p>
            </p:txBody>
          </p:sp>
          <p:sp>
            <p:nvSpPr>
              <p:cNvPr id="45" name="&quot;No&quot; Symbol 44"/>
              <p:cNvSpPr>
                <a:spLocks noChangeAspect="1"/>
              </p:cNvSpPr>
              <p:nvPr/>
            </p:nvSpPr>
            <p:spPr>
              <a:xfrm>
                <a:off x="4905163"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1" name="Lightning Bolt 50"/>
            <p:cNvSpPr/>
            <p:nvPr/>
          </p:nvSpPr>
          <p:spPr>
            <a:xfrm>
              <a:off x="7647843" y="2859024"/>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6393803" y="1420564"/>
              <a:ext cx="1415772" cy="584776"/>
            </a:xfrm>
            <a:prstGeom prst="rect">
              <a:avLst/>
            </a:prstGeom>
            <a:noFill/>
          </p:spPr>
          <p:txBody>
            <a:bodyPr wrap="none" rtlCol="0">
              <a:spAutoFit/>
            </a:bodyPr>
            <a:lstStyle/>
            <a:p>
              <a:r>
                <a:rPr lang="en-US" sz="3200" b="1" dirty="0" smtClean="0"/>
                <a:t>Testing</a:t>
              </a:r>
              <a:endParaRPr lang="en-US" sz="3200" b="1" dirty="0"/>
            </a:p>
          </p:txBody>
        </p:sp>
      </p:grpSp>
      <p:sp>
        <p:nvSpPr>
          <p:cNvPr id="54" name="TextBox 53"/>
          <p:cNvSpPr txBox="1"/>
          <p:nvPr/>
        </p:nvSpPr>
        <p:spPr>
          <a:xfrm>
            <a:off x="214965" y="1480728"/>
            <a:ext cx="5597270" cy="4524316"/>
          </a:xfrm>
          <a:prstGeom prst="rect">
            <a:avLst/>
          </a:prstGeom>
          <a:noFill/>
        </p:spPr>
        <p:txBody>
          <a:bodyPr wrap="square" rtlCol="0">
            <a:spAutoFit/>
          </a:bodyPr>
          <a:lstStyle/>
          <a:p>
            <a:r>
              <a:rPr lang="en-US" sz="3600" b="1" dirty="0" smtClean="0">
                <a:solidFill>
                  <a:srgbClr val="1F497D"/>
                </a:solidFill>
              </a:rPr>
              <a:t>Challenges:</a:t>
            </a:r>
          </a:p>
          <a:p>
            <a:pPr marL="457200" indent="-457200">
              <a:buFont typeface="Arial"/>
              <a:buChar char="•"/>
            </a:pPr>
            <a:r>
              <a:rPr lang="en-US" sz="3600" dirty="0" smtClean="0"/>
              <a:t>Performance Overhead</a:t>
            </a:r>
          </a:p>
          <a:p>
            <a:pPr marL="457200" indent="-457200">
              <a:buFont typeface="Arial"/>
              <a:buChar char="•"/>
            </a:pPr>
            <a:r>
              <a:rPr lang="en-US" sz="3600" dirty="0" smtClean="0"/>
              <a:t>Mitigation Overhead</a:t>
            </a:r>
          </a:p>
          <a:p>
            <a:pPr marL="457200" indent="-457200">
              <a:buFont typeface="Arial"/>
              <a:buChar char="•"/>
            </a:pPr>
            <a:endParaRPr lang="en-US" sz="3600" dirty="0" smtClean="0"/>
          </a:p>
          <a:p>
            <a:r>
              <a:rPr lang="en-US" sz="3600" b="1" dirty="0" smtClean="0">
                <a:solidFill>
                  <a:srgbClr val="1F497D"/>
                </a:solidFill>
              </a:rPr>
              <a:t>Opportunities:</a:t>
            </a:r>
          </a:p>
          <a:p>
            <a:pPr marL="457200" indent="-457200">
              <a:buFont typeface="Arial"/>
              <a:buChar char="•"/>
            </a:pPr>
            <a:r>
              <a:rPr lang="en-US" sz="3600" dirty="0" smtClean="0"/>
              <a:t>Enable </a:t>
            </a:r>
            <a:r>
              <a:rPr lang="en-US" sz="3600" dirty="0"/>
              <a:t>Failure-aware Optimizations</a:t>
            </a:r>
            <a:endParaRPr lang="en-US" sz="3600" dirty="0" smtClean="0"/>
          </a:p>
          <a:p>
            <a:pPr marL="457200" indent="-457200">
              <a:buFont typeface="Arial"/>
              <a:buChar char="•"/>
            </a:pPr>
            <a:endParaRPr lang="en-US" sz="3600" dirty="0"/>
          </a:p>
        </p:txBody>
      </p:sp>
      <p:sp>
        <p:nvSpPr>
          <p:cNvPr id="3" name="Slide Number Placeholder 2"/>
          <p:cNvSpPr>
            <a:spLocks noGrp="1"/>
          </p:cNvSpPr>
          <p:nvPr>
            <p:ph type="sldNum" sz="quarter" idx="12"/>
          </p:nvPr>
        </p:nvSpPr>
        <p:spPr/>
        <p:txBody>
          <a:bodyPr/>
          <a:lstStyle/>
          <a:p>
            <a:fld id="{002C8897-7E0F-D74E-BB6D-222FC9BDF5EC}" type="slidenum">
              <a:rPr lang="en-US" smtClean="0"/>
              <a:t>56</a:t>
            </a:fld>
            <a:endParaRPr lang="en-US"/>
          </a:p>
        </p:txBody>
      </p:sp>
    </p:spTree>
    <p:extLst>
      <p:ext uri="{BB962C8B-B14F-4D97-AF65-F5344CB8AC3E}">
        <p14:creationId xmlns:p14="http://schemas.microsoft.com/office/powerpoint/2010/main" val="4284972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Reduction in Error Rate </a:t>
            </a:r>
            <a:br>
              <a:rPr lang="en-US" dirty="0" smtClean="0"/>
            </a:br>
            <a:r>
              <a:rPr lang="en-US" dirty="0" smtClean="0"/>
              <a:t>in all Modules</a:t>
            </a:r>
            <a:endParaRPr lang="en-US" dirty="0"/>
          </a:p>
        </p:txBody>
      </p:sp>
      <p:sp>
        <p:nvSpPr>
          <p:cNvPr id="4" name="Slide Number Placeholder 3"/>
          <p:cNvSpPr>
            <a:spLocks noGrp="1"/>
          </p:cNvSpPr>
          <p:nvPr>
            <p:ph type="sldNum" sz="quarter" idx="12"/>
          </p:nvPr>
        </p:nvSpPr>
        <p:spPr/>
        <p:txBody>
          <a:bodyPr/>
          <a:lstStyle/>
          <a:p>
            <a:fld id="{002C8897-7E0F-D74E-BB6D-222FC9BDF5EC}" type="slidenum">
              <a:rPr lang="en-US" smtClean="0"/>
              <a:t>57</a:t>
            </a:fld>
            <a:endParaRPr lang="en-US"/>
          </a:p>
        </p:txBody>
      </p:sp>
      <p:pic>
        <p:nvPicPr>
          <p:cNvPr id="5" name="Picture 4" descr="reductioninerrorrate-allpattern-allDIMM-normal-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12900"/>
            <a:ext cx="5937250" cy="3994150"/>
          </a:xfrm>
          <a:prstGeom prst="rect">
            <a:avLst/>
          </a:prstGeom>
        </p:spPr>
      </p:pic>
    </p:spTree>
    <p:extLst>
      <p:ext uri="{BB962C8B-B14F-4D97-AF65-F5344CB8AC3E}">
        <p14:creationId xmlns:p14="http://schemas.microsoft.com/office/powerpoint/2010/main" val="11068541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in Modules</a:t>
            </a:r>
            <a:endParaRPr lang="en-US" dirty="0"/>
          </a:p>
        </p:txBody>
      </p:sp>
      <p:sp>
        <p:nvSpPr>
          <p:cNvPr id="4" name="Slide Number Placeholder 3"/>
          <p:cNvSpPr>
            <a:spLocks noGrp="1"/>
          </p:cNvSpPr>
          <p:nvPr>
            <p:ph type="sldNum" sz="quarter" idx="12"/>
          </p:nvPr>
        </p:nvSpPr>
        <p:spPr/>
        <p:txBody>
          <a:bodyPr/>
          <a:lstStyle/>
          <a:p>
            <a:fld id="{002C8897-7E0F-D74E-BB6D-222FC9BDF5EC}" type="slidenum">
              <a:rPr lang="en-US" smtClean="0"/>
              <a:t>58</a:t>
            </a:fld>
            <a:endParaRPr lang="en-US"/>
          </a:p>
        </p:txBody>
      </p:sp>
      <p:pic>
        <p:nvPicPr>
          <p:cNvPr id="5" name="Picture 4" descr="ErrorVsRetentionTime-4-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11300"/>
            <a:ext cx="7797800" cy="3886200"/>
          </a:xfrm>
          <a:prstGeom prst="rect">
            <a:avLst/>
          </a:prstGeom>
        </p:spPr>
      </p:pic>
    </p:spTree>
    <p:extLst>
      <p:ext uri="{BB962C8B-B14F-4D97-AF65-F5344CB8AC3E}">
        <p14:creationId xmlns:p14="http://schemas.microsoft.com/office/powerpoint/2010/main" val="338163405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2"/>
            <a:ext cx="8229600" cy="1143000"/>
          </a:xfrm>
        </p:spPr>
        <p:txBody>
          <a:bodyPr/>
          <a:lstStyle/>
          <a:p>
            <a:r>
              <a:rPr lang="en-US" dirty="0" smtClean="0"/>
              <a:t>Tested DRAM Modules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13242657"/>
              </p:ext>
            </p:extLst>
          </p:nvPr>
        </p:nvGraphicFramePr>
        <p:xfrm>
          <a:off x="457200" y="1092200"/>
          <a:ext cx="8229600" cy="5455920"/>
        </p:xfrm>
        <a:graphic>
          <a:graphicData uri="http://schemas.openxmlformats.org/drawingml/2006/table">
            <a:tbl>
              <a:tblPr firstRow="1" bandRow="1">
                <a:tableStyleId>{85BE263C-DBD7-4A20-BB59-AAB30ACAA65A}</a:tableStyleId>
              </a:tblPr>
              <a:tblGrid>
                <a:gridCol w="2057400"/>
                <a:gridCol w="2057400"/>
                <a:gridCol w="2057400"/>
                <a:gridCol w="2057400"/>
              </a:tblGrid>
              <a:tr h="370840">
                <a:tc>
                  <a:txBody>
                    <a:bodyPr/>
                    <a:lstStyle/>
                    <a:p>
                      <a:pPr algn="ctr"/>
                      <a:r>
                        <a:rPr lang="en-US" sz="2000" u="none" strike="noStrike" kern="1200" baseline="0" dirty="0" smtClean="0"/>
                        <a:t>Manufacturer</a:t>
                      </a:r>
                      <a:endParaRPr lang="en-US" sz="2000" dirty="0"/>
                    </a:p>
                  </a:txBody>
                  <a:tcPr/>
                </a:tc>
                <a:tc>
                  <a:txBody>
                    <a:bodyPr/>
                    <a:lstStyle/>
                    <a:p>
                      <a:pPr algn="ctr"/>
                      <a:r>
                        <a:rPr lang="en-US" sz="2000" u="none" strike="noStrike" kern="1200" baseline="0" dirty="0" smtClean="0"/>
                        <a:t>Module Name</a:t>
                      </a:r>
                      <a:endParaRPr lang="en-US" sz="2000" dirty="0"/>
                    </a:p>
                  </a:txBody>
                  <a:tcPr/>
                </a:tc>
                <a:tc>
                  <a:txBody>
                    <a:bodyPr/>
                    <a:lstStyle/>
                    <a:p>
                      <a:pPr algn="ctr"/>
                      <a:r>
                        <a:rPr lang="en-US" sz="2000" u="none" strike="noStrike" kern="1200" baseline="0" dirty="0" smtClean="0"/>
                        <a:t>Assembly Date</a:t>
                      </a:r>
                    </a:p>
                    <a:p>
                      <a:pPr algn="ctr"/>
                      <a:r>
                        <a:rPr lang="en-US" sz="2000" u="none" strike="noStrike" kern="1200" baseline="0" dirty="0" smtClean="0"/>
                        <a:t>(Year-Week)</a:t>
                      </a:r>
                      <a:endParaRPr lang="en-US" sz="2000" dirty="0"/>
                    </a:p>
                  </a:txBody>
                  <a:tcPr/>
                </a:tc>
                <a:tc>
                  <a:txBody>
                    <a:bodyPr/>
                    <a:lstStyle/>
                    <a:p>
                      <a:pPr algn="ctr"/>
                      <a:r>
                        <a:rPr lang="en-US" sz="2000" u="none" strike="noStrike" kern="1200" baseline="0" dirty="0" smtClean="0"/>
                        <a:t>Number of</a:t>
                      </a:r>
                    </a:p>
                    <a:p>
                      <a:pPr algn="ctr"/>
                      <a:r>
                        <a:rPr lang="en-US" sz="2000" u="none" strike="noStrike" kern="1200" baseline="0" dirty="0" smtClean="0"/>
                        <a:t>Chips</a:t>
                      </a:r>
                      <a:endParaRPr lang="en-US" sz="2000" dirty="0"/>
                    </a:p>
                  </a:txBody>
                  <a:tcPr/>
                </a:tc>
              </a:tr>
              <a:tr h="370840">
                <a:tc>
                  <a:txBody>
                    <a:bodyPr/>
                    <a:lstStyle/>
                    <a:p>
                      <a:pPr algn="ctr"/>
                      <a:r>
                        <a:rPr lang="en-US" sz="2000" u="none" strike="noStrike" kern="1200" baseline="0" dirty="0" smtClean="0"/>
                        <a:t>A</a:t>
                      </a:r>
                      <a:endParaRPr lang="en-US" sz="2000" dirty="0"/>
                    </a:p>
                  </a:txBody>
                  <a:tcPr/>
                </a:tc>
                <a:tc>
                  <a:txBody>
                    <a:bodyPr/>
                    <a:lstStyle/>
                    <a:p>
                      <a:pPr algn="ctr"/>
                      <a:r>
                        <a:rPr lang="en-US" sz="2000" dirty="0" smtClean="0"/>
                        <a:t>A1</a:t>
                      </a:r>
                      <a:endParaRPr lang="en-US" sz="2000" dirty="0"/>
                    </a:p>
                  </a:txBody>
                  <a:tcPr/>
                </a:tc>
                <a:tc>
                  <a:txBody>
                    <a:bodyPr/>
                    <a:lstStyle/>
                    <a:p>
                      <a:pPr algn="ctr"/>
                      <a:r>
                        <a:rPr lang="en-US" sz="2000" u="none" strike="noStrike" kern="1200" baseline="0" dirty="0" smtClean="0"/>
                        <a:t>2013-18</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a:p>
                  </a:txBody>
                  <a:tcPr/>
                </a:tc>
                <a:tc>
                  <a:txBody>
                    <a:bodyPr/>
                    <a:lstStyle/>
                    <a:p>
                      <a:pPr algn="ctr"/>
                      <a:r>
                        <a:rPr lang="en-US" sz="2000" dirty="0" smtClean="0"/>
                        <a:t>A2</a:t>
                      </a:r>
                      <a:endParaRPr lang="en-US" sz="2000" dirty="0"/>
                    </a:p>
                  </a:txBody>
                  <a:tcPr/>
                </a:tc>
                <a:tc>
                  <a:txBody>
                    <a:bodyPr/>
                    <a:lstStyle/>
                    <a:p>
                      <a:pPr algn="ctr"/>
                      <a:r>
                        <a:rPr lang="en-US" sz="2000" u="none" strike="noStrike" kern="1200" baseline="0" dirty="0" smtClean="0"/>
                        <a:t>2012-26</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dirty="0"/>
                    </a:p>
                  </a:txBody>
                  <a:tcPr/>
                </a:tc>
                <a:tc>
                  <a:txBody>
                    <a:bodyPr/>
                    <a:lstStyle/>
                    <a:p>
                      <a:pPr algn="ctr"/>
                      <a:r>
                        <a:rPr lang="en-US" sz="2000" dirty="0" smtClean="0"/>
                        <a:t>A3</a:t>
                      </a:r>
                      <a:endParaRPr lang="en-US" sz="2000" dirty="0"/>
                    </a:p>
                  </a:txBody>
                  <a:tcPr/>
                </a:tc>
                <a:tc>
                  <a:txBody>
                    <a:bodyPr/>
                    <a:lstStyle/>
                    <a:p>
                      <a:pPr algn="ctr"/>
                      <a:r>
                        <a:rPr lang="en-US" sz="2000" u="none" strike="noStrike" kern="1200" baseline="0" dirty="0" smtClean="0"/>
                        <a:t>2013-18</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dirty="0"/>
                    </a:p>
                  </a:txBody>
                  <a:tcPr/>
                </a:tc>
                <a:tc>
                  <a:txBody>
                    <a:bodyPr/>
                    <a:lstStyle/>
                    <a:p>
                      <a:pPr algn="ctr"/>
                      <a:r>
                        <a:rPr lang="en-US" sz="2000" dirty="0" smtClean="0"/>
                        <a:t>A4</a:t>
                      </a:r>
                      <a:endParaRPr lang="en-US" sz="2000" dirty="0"/>
                    </a:p>
                  </a:txBody>
                  <a:tcPr/>
                </a:tc>
                <a:tc>
                  <a:txBody>
                    <a:bodyPr/>
                    <a:lstStyle/>
                    <a:p>
                      <a:pPr algn="ctr"/>
                      <a:r>
                        <a:rPr lang="en-US" sz="2000" u="none" strike="noStrike" kern="1200" baseline="0" dirty="0" smtClean="0"/>
                        <a:t>2014-08</a:t>
                      </a:r>
                      <a:endParaRPr lang="en-US" sz="2000" dirty="0"/>
                    </a:p>
                  </a:txBody>
                  <a:tcPr/>
                </a:tc>
                <a:tc>
                  <a:txBody>
                    <a:bodyPr/>
                    <a:lstStyle/>
                    <a:p>
                      <a:pPr algn="ctr"/>
                      <a:r>
                        <a:rPr lang="en-US" sz="2000" dirty="0" smtClean="0"/>
                        <a:t>8</a:t>
                      </a:r>
                      <a:endParaRPr lang="en-US" sz="2000" dirty="0"/>
                    </a:p>
                  </a:txBody>
                  <a:tcPr/>
                </a:tc>
              </a:tr>
              <a:tr h="370840">
                <a:tc>
                  <a:txBody>
                    <a:bodyPr/>
                    <a:lstStyle/>
                    <a:p>
                      <a:pPr algn="ctr"/>
                      <a:r>
                        <a:rPr lang="en-US" sz="2000" dirty="0" smtClean="0"/>
                        <a:t>B</a:t>
                      </a:r>
                      <a:endParaRPr lang="en-US" sz="2000" dirty="0"/>
                    </a:p>
                  </a:txBody>
                  <a:tcPr/>
                </a:tc>
                <a:tc>
                  <a:txBody>
                    <a:bodyPr/>
                    <a:lstStyle/>
                    <a:p>
                      <a:pPr algn="ctr"/>
                      <a:r>
                        <a:rPr lang="en-US" sz="2000" dirty="0" smtClean="0"/>
                        <a:t>B1</a:t>
                      </a:r>
                      <a:endParaRPr lang="en-US" sz="2000" dirty="0"/>
                    </a:p>
                  </a:txBody>
                  <a:tcPr/>
                </a:tc>
                <a:tc>
                  <a:txBody>
                    <a:bodyPr/>
                    <a:lstStyle/>
                    <a:p>
                      <a:pPr algn="ctr"/>
                      <a:r>
                        <a:rPr lang="en-US" sz="2000" u="none" strike="noStrike" kern="1200" baseline="0" dirty="0" smtClean="0"/>
                        <a:t>2012-37</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a:p>
                  </a:txBody>
                  <a:tcPr/>
                </a:tc>
                <a:tc>
                  <a:txBody>
                    <a:bodyPr/>
                    <a:lstStyle/>
                    <a:p>
                      <a:pPr algn="ctr"/>
                      <a:r>
                        <a:rPr lang="en-US" sz="2000" dirty="0" smtClean="0"/>
                        <a:t>B2</a:t>
                      </a:r>
                      <a:endParaRPr lang="en-US" sz="2000" dirty="0"/>
                    </a:p>
                  </a:txBody>
                  <a:tcPr/>
                </a:tc>
                <a:tc>
                  <a:txBody>
                    <a:bodyPr/>
                    <a:lstStyle/>
                    <a:p>
                      <a:pPr algn="ctr"/>
                      <a:r>
                        <a:rPr lang="en-US" sz="2000" u="none" strike="noStrike" kern="1200" baseline="0" dirty="0" smtClean="0"/>
                        <a:t>2012-37</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a:p>
                  </a:txBody>
                  <a:tcPr/>
                </a:tc>
                <a:tc>
                  <a:txBody>
                    <a:bodyPr/>
                    <a:lstStyle/>
                    <a:p>
                      <a:pPr algn="ctr"/>
                      <a:r>
                        <a:rPr lang="en-US" sz="2000" dirty="0" smtClean="0"/>
                        <a:t>B3</a:t>
                      </a:r>
                      <a:endParaRPr lang="en-US" sz="2000" dirty="0"/>
                    </a:p>
                  </a:txBody>
                  <a:tcPr/>
                </a:tc>
                <a:tc>
                  <a:txBody>
                    <a:bodyPr/>
                    <a:lstStyle/>
                    <a:p>
                      <a:pPr algn="ctr"/>
                      <a:r>
                        <a:rPr lang="en-US" sz="2000" u="none" strike="noStrike" kern="1200" baseline="0" dirty="0" smtClean="0"/>
                        <a:t>2012-41</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a:p>
                  </a:txBody>
                  <a:tcPr/>
                </a:tc>
                <a:tc>
                  <a:txBody>
                    <a:bodyPr/>
                    <a:lstStyle/>
                    <a:p>
                      <a:pPr algn="ctr"/>
                      <a:r>
                        <a:rPr lang="en-US" sz="2000" dirty="0" smtClean="0"/>
                        <a:t>B4</a:t>
                      </a:r>
                      <a:endParaRPr lang="en-US" sz="2000" dirty="0"/>
                    </a:p>
                  </a:txBody>
                  <a:tcPr/>
                </a:tc>
                <a:tc>
                  <a:txBody>
                    <a:bodyPr/>
                    <a:lstStyle/>
                    <a:p>
                      <a:pPr algn="ctr"/>
                      <a:r>
                        <a:rPr lang="en-US" sz="2000" u="none" strike="noStrike" kern="1200" baseline="0" dirty="0" smtClean="0"/>
                        <a:t>2012-20</a:t>
                      </a:r>
                      <a:endParaRPr lang="en-US" sz="2000" dirty="0"/>
                    </a:p>
                  </a:txBody>
                  <a:tcPr/>
                </a:tc>
                <a:tc>
                  <a:txBody>
                    <a:bodyPr/>
                    <a:lstStyle/>
                    <a:p>
                      <a:pPr algn="ctr"/>
                      <a:r>
                        <a:rPr lang="en-US" sz="2000" dirty="0" smtClean="0"/>
                        <a:t>8</a:t>
                      </a:r>
                      <a:endParaRPr lang="en-US" sz="2000" dirty="0"/>
                    </a:p>
                  </a:txBody>
                  <a:tcPr/>
                </a:tc>
              </a:tr>
              <a:tr h="370840">
                <a:tc>
                  <a:txBody>
                    <a:bodyPr/>
                    <a:lstStyle/>
                    <a:p>
                      <a:pPr algn="ctr"/>
                      <a:r>
                        <a:rPr lang="en-US" sz="2000" dirty="0" smtClean="0"/>
                        <a:t>C</a:t>
                      </a:r>
                      <a:endParaRPr lang="en-US" sz="2000" dirty="0"/>
                    </a:p>
                  </a:txBody>
                  <a:tcPr/>
                </a:tc>
                <a:tc>
                  <a:txBody>
                    <a:bodyPr/>
                    <a:lstStyle/>
                    <a:p>
                      <a:pPr algn="ctr"/>
                      <a:r>
                        <a:rPr lang="en-US" sz="2000" dirty="0" smtClean="0"/>
                        <a:t>C1</a:t>
                      </a:r>
                      <a:endParaRPr lang="en-US" sz="2000" dirty="0"/>
                    </a:p>
                  </a:txBody>
                  <a:tcPr/>
                </a:tc>
                <a:tc>
                  <a:txBody>
                    <a:bodyPr/>
                    <a:lstStyle/>
                    <a:p>
                      <a:pPr algn="ctr"/>
                      <a:r>
                        <a:rPr lang="en-US" sz="2000" u="none" strike="noStrike" kern="1200" baseline="0" dirty="0" smtClean="0"/>
                        <a:t>2012-29</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a:p>
                  </a:txBody>
                  <a:tcPr/>
                </a:tc>
                <a:tc>
                  <a:txBody>
                    <a:bodyPr/>
                    <a:lstStyle/>
                    <a:p>
                      <a:pPr algn="ctr"/>
                      <a:r>
                        <a:rPr lang="en-US" sz="2000" dirty="0" smtClean="0"/>
                        <a:t>C2</a:t>
                      </a:r>
                      <a:endParaRPr lang="en-US" sz="2000" dirty="0"/>
                    </a:p>
                  </a:txBody>
                  <a:tcPr/>
                </a:tc>
                <a:tc>
                  <a:txBody>
                    <a:bodyPr/>
                    <a:lstStyle/>
                    <a:p>
                      <a:pPr algn="ctr"/>
                      <a:r>
                        <a:rPr lang="en-US" sz="2000" u="none" strike="noStrike" kern="1200" baseline="0" dirty="0" smtClean="0"/>
                        <a:t>2012-29</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a:p>
                  </a:txBody>
                  <a:tcPr/>
                </a:tc>
                <a:tc>
                  <a:txBody>
                    <a:bodyPr/>
                    <a:lstStyle/>
                    <a:p>
                      <a:pPr algn="ctr"/>
                      <a:r>
                        <a:rPr lang="en-US" sz="2000" dirty="0" smtClean="0"/>
                        <a:t>C3</a:t>
                      </a:r>
                      <a:endParaRPr lang="en-US" sz="2000" dirty="0"/>
                    </a:p>
                  </a:txBody>
                  <a:tcPr/>
                </a:tc>
                <a:tc>
                  <a:txBody>
                    <a:bodyPr/>
                    <a:lstStyle/>
                    <a:p>
                      <a:pPr algn="ctr"/>
                      <a:r>
                        <a:rPr lang="en-US" sz="2000" u="none" strike="noStrike" kern="1200" baseline="0" dirty="0" smtClean="0"/>
                        <a:t>2013-22</a:t>
                      </a:r>
                      <a:endParaRPr lang="en-US" sz="2000" dirty="0"/>
                    </a:p>
                  </a:txBody>
                  <a:tcPr/>
                </a:tc>
                <a:tc>
                  <a:txBody>
                    <a:bodyPr/>
                    <a:lstStyle/>
                    <a:p>
                      <a:pPr algn="ctr"/>
                      <a:r>
                        <a:rPr lang="en-US" sz="2000" dirty="0" smtClean="0"/>
                        <a:t>8</a:t>
                      </a:r>
                      <a:endParaRPr lang="en-US" sz="2000" dirty="0"/>
                    </a:p>
                  </a:txBody>
                  <a:tcPr/>
                </a:tc>
              </a:tr>
              <a:tr h="370840">
                <a:tc>
                  <a:txBody>
                    <a:bodyPr/>
                    <a:lstStyle/>
                    <a:p>
                      <a:pPr algn="ctr"/>
                      <a:endParaRPr lang="en-US" sz="2000"/>
                    </a:p>
                  </a:txBody>
                  <a:tcPr/>
                </a:tc>
                <a:tc>
                  <a:txBody>
                    <a:bodyPr/>
                    <a:lstStyle/>
                    <a:p>
                      <a:pPr algn="ctr"/>
                      <a:r>
                        <a:rPr lang="en-US" sz="2000" dirty="0" smtClean="0"/>
                        <a:t>C4</a:t>
                      </a:r>
                      <a:endParaRPr lang="en-US" sz="2000" dirty="0"/>
                    </a:p>
                  </a:txBody>
                  <a:tcPr/>
                </a:tc>
                <a:tc>
                  <a:txBody>
                    <a:bodyPr/>
                    <a:lstStyle/>
                    <a:p>
                      <a:pPr algn="ctr"/>
                      <a:r>
                        <a:rPr lang="en-US" sz="2000" dirty="0" smtClean="0"/>
                        <a:t>2012-29</a:t>
                      </a:r>
                      <a:endParaRPr lang="en-US" sz="2000" dirty="0"/>
                    </a:p>
                  </a:txBody>
                  <a:tcPr/>
                </a:tc>
                <a:tc>
                  <a:txBody>
                    <a:bodyPr/>
                    <a:lstStyle/>
                    <a:p>
                      <a:pPr algn="ctr"/>
                      <a:r>
                        <a:rPr lang="en-US" sz="2000" dirty="0" smtClean="0"/>
                        <a:t>8</a:t>
                      </a:r>
                      <a:endParaRPr lang="en-US" sz="2000" dirty="0"/>
                    </a:p>
                  </a:txBody>
                  <a:tcPr/>
                </a:tc>
              </a:tr>
            </a:tbl>
          </a:graphicData>
        </a:graphic>
      </p:graphicFrame>
      <p:sp>
        <p:nvSpPr>
          <p:cNvPr id="4" name="Slide Number Placeholder 3"/>
          <p:cNvSpPr>
            <a:spLocks noGrp="1"/>
          </p:cNvSpPr>
          <p:nvPr>
            <p:ph type="sldNum" sz="quarter" idx="12"/>
          </p:nvPr>
        </p:nvSpPr>
        <p:spPr>
          <a:xfrm>
            <a:off x="6553200" y="6483350"/>
            <a:ext cx="2133600" cy="365125"/>
          </a:xfrm>
        </p:spPr>
        <p:txBody>
          <a:bodyPr/>
          <a:lstStyle/>
          <a:p>
            <a:fld id="{002C8897-7E0F-D74E-BB6D-222FC9BDF5EC}" type="slidenum">
              <a:rPr lang="en-US" smtClean="0"/>
              <a:t>59</a:t>
            </a:fld>
            <a:endParaRPr lang="en-US" dirty="0"/>
          </a:p>
        </p:txBody>
      </p:sp>
    </p:spTree>
    <p:extLst>
      <p:ext uri="{BB962C8B-B14F-4D97-AF65-F5344CB8AC3E}">
        <p14:creationId xmlns:p14="http://schemas.microsoft.com/office/powerpoint/2010/main" val="9329929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0" y="1600200"/>
            <a:ext cx="8913120" cy="4525963"/>
          </a:xfrm>
        </p:spPr>
        <p:txBody>
          <a:bodyPr/>
          <a:lstStyle/>
          <a:p>
            <a:r>
              <a:rPr lang="en-US" b="1" dirty="0" smtClean="0"/>
              <a:t>DRAM Scaling Problem</a:t>
            </a:r>
          </a:p>
          <a:p>
            <a:r>
              <a:rPr lang="en-US" b="1" dirty="0" smtClean="0">
                <a:solidFill>
                  <a:schemeClr val="bg1">
                    <a:lumMod val="50000"/>
                  </a:schemeClr>
                </a:solidFill>
              </a:rPr>
              <a:t>Online Profiling as a Solution </a:t>
            </a:r>
          </a:p>
          <a:p>
            <a:r>
              <a:rPr lang="en-US" b="1" dirty="0" smtClean="0">
                <a:solidFill>
                  <a:schemeClr val="bg1">
                    <a:lumMod val="50000"/>
                  </a:schemeClr>
                </a:solidFill>
              </a:rPr>
              <a:t>Efficacy of System-Level Detection and Mitigation</a:t>
            </a:r>
          </a:p>
          <a:p>
            <a:pPr lvl="1"/>
            <a:r>
              <a:rPr lang="en-US" b="1" dirty="0" smtClean="0">
                <a:solidFill>
                  <a:schemeClr val="bg1">
                    <a:lumMod val="50000"/>
                  </a:schemeClr>
                </a:solidFill>
              </a:rPr>
              <a:t>Simple Techniques</a:t>
            </a:r>
          </a:p>
          <a:p>
            <a:pPr lvl="1"/>
            <a:r>
              <a:rPr lang="en-US" b="1" dirty="0" smtClean="0">
                <a:solidFill>
                  <a:schemeClr val="bg1">
                    <a:lumMod val="50000"/>
                  </a:schemeClr>
                </a:solidFill>
              </a:rPr>
              <a:t>Recently Proposed Techniques</a:t>
            </a:r>
          </a:p>
          <a:p>
            <a:r>
              <a:rPr lang="en-US" b="1" dirty="0" smtClean="0">
                <a:solidFill>
                  <a:schemeClr val="bg1">
                    <a:lumMod val="50000"/>
                  </a:schemeClr>
                </a:solidFill>
              </a:rPr>
              <a:t>Towards an Online Profiling System</a:t>
            </a:r>
          </a:p>
          <a:p>
            <a:r>
              <a:rPr lang="en-US" b="1" dirty="0" smtClean="0">
                <a:solidFill>
                  <a:schemeClr val="bg1">
                    <a:lumMod val="50000"/>
                  </a:schemeClr>
                </a:solidFill>
              </a:rPr>
              <a:t>Conclusion</a:t>
            </a:r>
          </a:p>
        </p:txBody>
      </p:sp>
      <p:sp>
        <p:nvSpPr>
          <p:cNvPr id="4" name="Slide Number Placeholder 3"/>
          <p:cNvSpPr>
            <a:spLocks noGrp="1"/>
          </p:cNvSpPr>
          <p:nvPr>
            <p:ph type="sldNum" sz="quarter" idx="12"/>
          </p:nvPr>
        </p:nvSpPr>
        <p:spPr/>
        <p:txBody>
          <a:bodyPr/>
          <a:lstStyle/>
          <a:p>
            <a:fld id="{002C8897-7E0F-D74E-BB6D-222FC9BDF5EC}" type="slidenum">
              <a:rPr lang="en-US" smtClean="0"/>
              <a:t>6</a:t>
            </a:fld>
            <a:endParaRPr lang="en-US"/>
          </a:p>
        </p:txBody>
      </p:sp>
    </p:spTree>
    <p:extLst>
      <p:ext uri="{BB962C8B-B14F-4D97-AF65-F5344CB8AC3E}">
        <p14:creationId xmlns:p14="http://schemas.microsoft.com/office/powerpoint/2010/main" val="25617763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Test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18892206"/>
              </p:ext>
            </p:extLst>
          </p:nvPr>
        </p:nvGraphicFramePr>
        <p:xfrm>
          <a:off x="457200" y="1600200"/>
          <a:ext cx="8229600" cy="2225040"/>
        </p:xfrm>
        <a:graphic>
          <a:graphicData uri="http://schemas.openxmlformats.org/drawingml/2006/table">
            <a:tbl>
              <a:tblPr firstRow="1" bandRow="1">
                <a:tableStyleId>{85BE263C-DBD7-4A20-BB59-AAB30ACAA65A}</a:tableStyleId>
              </a:tblPr>
              <a:tblGrid>
                <a:gridCol w="2743200"/>
                <a:gridCol w="2743200"/>
                <a:gridCol w="2743200"/>
              </a:tblGrid>
              <a:tr h="370840">
                <a:tc>
                  <a:txBody>
                    <a:bodyPr/>
                    <a:lstStyle/>
                    <a:p>
                      <a:pPr algn="ctr"/>
                      <a:r>
                        <a:rPr lang="en-US" dirty="0" smtClean="0"/>
                        <a:t>Operation</a:t>
                      </a:r>
                      <a:endParaRPr lang="en-US" dirty="0"/>
                    </a:p>
                  </a:txBody>
                  <a:tcPr/>
                </a:tc>
                <a:tc>
                  <a:txBody>
                    <a:bodyPr/>
                    <a:lstStyle/>
                    <a:p>
                      <a:pPr algn="ctr"/>
                      <a:r>
                        <a:rPr lang="en-US" dirty="0" smtClean="0"/>
                        <a:t>Time (2GB)</a:t>
                      </a:r>
                      <a:endParaRPr lang="en-US" dirty="0"/>
                    </a:p>
                  </a:txBody>
                  <a:tcPr/>
                </a:tc>
                <a:tc>
                  <a:txBody>
                    <a:bodyPr/>
                    <a:lstStyle/>
                    <a:p>
                      <a:pPr algn="ctr"/>
                      <a:r>
                        <a:rPr lang="en-US" dirty="0" smtClean="0"/>
                        <a:t>Time (64GB)</a:t>
                      </a:r>
                      <a:endParaRPr lang="en-US" dirty="0"/>
                    </a:p>
                  </a:txBody>
                  <a:tcPr/>
                </a:tc>
              </a:tr>
              <a:tr h="370840">
                <a:tc>
                  <a:txBody>
                    <a:bodyPr/>
                    <a:lstStyle/>
                    <a:p>
                      <a:pPr algn="ctr"/>
                      <a:r>
                        <a:rPr lang="en-US" dirty="0" smtClean="0"/>
                        <a:t>Write/Read a</a:t>
                      </a:r>
                      <a:r>
                        <a:rPr lang="en-US" baseline="0" dirty="0" smtClean="0"/>
                        <a:t> Row</a:t>
                      </a:r>
                      <a:endParaRPr lang="en-US" dirty="0"/>
                    </a:p>
                  </a:txBody>
                  <a:tcPr/>
                </a:tc>
                <a:tc>
                  <a:txBody>
                    <a:bodyPr/>
                    <a:lstStyle/>
                    <a:p>
                      <a:pPr algn="ctr"/>
                      <a:r>
                        <a:rPr lang="en-US" dirty="0" smtClean="0"/>
                        <a:t>667.5 ns</a:t>
                      </a:r>
                      <a:endParaRPr lang="en-US" dirty="0"/>
                    </a:p>
                  </a:txBody>
                  <a:tcPr/>
                </a:tc>
                <a:tc>
                  <a:txBody>
                    <a:bodyPr/>
                    <a:lstStyle/>
                    <a:p>
                      <a:pPr algn="ctr"/>
                      <a:r>
                        <a:rPr lang="en-US" dirty="0" smtClean="0"/>
                        <a:t>667.5 ns</a:t>
                      </a:r>
                      <a:endParaRPr lang="en-US" dirty="0"/>
                    </a:p>
                  </a:txBody>
                  <a:tcPr/>
                </a:tc>
              </a:tr>
              <a:tr h="370840">
                <a:tc>
                  <a:txBody>
                    <a:bodyPr/>
                    <a:lstStyle/>
                    <a:p>
                      <a:pPr algn="ctr"/>
                      <a:r>
                        <a:rPr lang="en-US" dirty="0" smtClean="0"/>
                        <a:t>Write</a:t>
                      </a:r>
                      <a:r>
                        <a:rPr lang="en-US" baseline="0" dirty="0" smtClean="0"/>
                        <a:t>/Read 2GB Module</a:t>
                      </a:r>
                      <a:endParaRPr lang="en-US" dirty="0"/>
                    </a:p>
                  </a:txBody>
                  <a:tcPr/>
                </a:tc>
                <a:tc>
                  <a:txBody>
                    <a:bodyPr/>
                    <a:lstStyle/>
                    <a:p>
                      <a:pPr algn="ctr"/>
                      <a:r>
                        <a:rPr lang="en-US" dirty="0" smtClean="0"/>
                        <a:t>174.98 </a:t>
                      </a:r>
                      <a:r>
                        <a:rPr lang="en-US" dirty="0" err="1" smtClean="0"/>
                        <a:t>ms</a:t>
                      </a:r>
                      <a:endParaRPr lang="en-US" dirty="0"/>
                    </a:p>
                  </a:txBody>
                  <a:tcPr/>
                </a:tc>
                <a:tc>
                  <a:txBody>
                    <a:bodyPr/>
                    <a:lstStyle/>
                    <a:p>
                      <a:pPr algn="ctr"/>
                      <a:r>
                        <a:rPr lang="en-US" dirty="0" smtClean="0"/>
                        <a:t>5.59 s</a:t>
                      </a:r>
                      <a:endParaRPr lang="en-US" dirty="0"/>
                    </a:p>
                  </a:txBody>
                  <a:tcPr/>
                </a:tc>
              </a:tr>
              <a:tr h="370840">
                <a:tc>
                  <a:txBody>
                    <a:bodyPr/>
                    <a:lstStyle/>
                    <a:p>
                      <a:pPr algn="ctr"/>
                      <a:r>
                        <a:rPr lang="en-US" dirty="0" smtClean="0"/>
                        <a:t>1</a:t>
                      </a:r>
                      <a:r>
                        <a:rPr lang="en-US" baseline="0" dirty="0" smtClean="0"/>
                        <a:t> round </a:t>
                      </a:r>
                      <a:r>
                        <a:rPr lang="en-US" dirty="0" smtClean="0"/>
                        <a:t>,</a:t>
                      </a:r>
                      <a:r>
                        <a:rPr lang="en-US" baseline="0" dirty="0" smtClean="0"/>
                        <a:t> 1 pattern</a:t>
                      </a:r>
                      <a:endParaRPr lang="en-US" dirty="0"/>
                    </a:p>
                  </a:txBody>
                  <a:tcPr/>
                </a:tc>
                <a:tc>
                  <a:txBody>
                    <a:bodyPr/>
                    <a:lstStyle/>
                    <a:p>
                      <a:pPr algn="ctr"/>
                      <a:r>
                        <a:rPr lang="en-US" sz="1800" b="0" i="0" u="none" strike="noStrike" kern="1200" baseline="0" dirty="0" smtClean="0">
                          <a:solidFill>
                            <a:schemeClr val="dk1"/>
                          </a:solidFill>
                          <a:latin typeface="+mn-lt"/>
                          <a:ea typeface="+mn-ea"/>
                          <a:cs typeface="+mn-cs"/>
                        </a:rPr>
                        <a:t>413:96 </a:t>
                      </a:r>
                      <a:r>
                        <a:rPr lang="en-US" sz="1800" b="0" i="0" u="none" strike="noStrike" kern="1200" baseline="0" dirty="0" err="1" smtClean="0">
                          <a:solidFill>
                            <a:schemeClr val="dk1"/>
                          </a:solidFill>
                          <a:latin typeface="+mn-lt"/>
                          <a:ea typeface="+mn-ea"/>
                          <a:cs typeface="+mn-cs"/>
                        </a:rPr>
                        <a:t>ms</a:t>
                      </a:r>
                      <a:endParaRPr lang="en-US" dirty="0"/>
                    </a:p>
                  </a:txBody>
                  <a:tcPr/>
                </a:tc>
                <a:tc>
                  <a:txBody>
                    <a:bodyPr/>
                    <a:lstStyle/>
                    <a:p>
                      <a:pPr algn="ctr"/>
                      <a:r>
                        <a:rPr lang="en-US" dirty="0" smtClean="0"/>
                        <a:t>11.24 s</a:t>
                      </a:r>
                      <a:endParaRPr lang="en-US" dirty="0"/>
                    </a:p>
                  </a:txBody>
                  <a:tcPr/>
                </a:tc>
              </a:tr>
              <a:tr h="370840">
                <a:tc>
                  <a:txBody>
                    <a:bodyPr/>
                    <a:lstStyle/>
                    <a:p>
                      <a:pPr algn="ctr"/>
                      <a:r>
                        <a:rPr lang="en-US" dirty="0" smtClean="0"/>
                        <a:t>1</a:t>
                      </a:r>
                      <a:r>
                        <a:rPr lang="en-US" baseline="0" dirty="0" smtClean="0"/>
                        <a:t> round</a:t>
                      </a:r>
                      <a:r>
                        <a:rPr lang="en-US" dirty="0" smtClean="0"/>
                        <a:t>, 5</a:t>
                      </a:r>
                      <a:r>
                        <a:rPr lang="en-US" baseline="0" dirty="0" smtClean="0"/>
                        <a:t> patterns</a:t>
                      </a:r>
                      <a:endParaRPr lang="en-US" dirty="0"/>
                    </a:p>
                  </a:txBody>
                  <a:tcPr/>
                </a:tc>
                <a:tc>
                  <a:txBody>
                    <a:bodyPr/>
                    <a:lstStyle/>
                    <a:p>
                      <a:pPr algn="ctr"/>
                      <a:r>
                        <a:rPr lang="en-US" dirty="0" smtClean="0"/>
                        <a:t>2.06 s</a:t>
                      </a:r>
                      <a:endParaRPr lang="en-US" dirty="0"/>
                    </a:p>
                  </a:txBody>
                  <a:tcPr/>
                </a:tc>
                <a:tc>
                  <a:txBody>
                    <a:bodyPr/>
                    <a:lstStyle/>
                    <a:p>
                      <a:pPr algn="ctr"/>
                      <a:r>
                        <a:rPr lang="en-US" dirty="0" smtClean="0"/>
                        <a:t>56.22 s</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1000 rounds,</a:t>
                      </a:r>
                      <a:r>
                        <a:rPr lang="en-US" baseline="0" dirty="0" smtClean="0"/>
                        <a:t> 5 patterns</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34 m</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15.6 hours</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002C8897-7E0F-D74E-BB6D-222FC9BDF5EC}" type="slidenum">
              <a:rPr lang="en-US" smtClean="0"/>
              <a:t>60</a:t>
            </a:fld>
            <a:endParaRPr lang="en-US"/>
          </a:p>
        </p:txBody>
      </p:sp>
    </p:spTree>
    <p:extLst>
      <p:ext uri="{BB962C8B-B14F-4D97-AF65-F5344CB8AC3E}">
        <p14:creationId xmlns:p14="http://schemas.microsoft.com/office/powerpoint/2010/main" val="228105764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229600" cy="1143000"/>
          </a:xfrm>
        </p:spPr>
        <p:txBody>
          <a:bodyPr>
            <a:normAutofit fontScale="90000"/>
          </a:bodyPr>
          <a:lstStyle/>
          <a:p>
            <a:r>
              <a:rPr lang="en-US" dirty="0" smtClean="0"/>
              <a:t>Temperature Controlled Environment</a:t>
            </a:r>
            <a:endParaRPr lang="en-US" dirty="0"/>
          </a:p>
        </p:txBody>
      </p:sp>
      <p:sp>
        <p:nvSpPr>
          <p:cNvPr id="4" name="Slide Number Placeholder 3"/>
          <p:cNvSpPr>
            <a:spLocks noGrp="1"/>
          </p:cNvSpPr>
          <p:nvPr>
            <p:ph type="sldNum" sz="quarter" idx="12"/>
          </p:nvPr>
        </p:nvSpPr>
        <p:spPr/>
        <p:txBody>
          <a:bodyPr/>
          <a:lstStyle/>
          <a:p>
            <a:fld id="{002C8897-7E0F-D74E-BB6D-222FC9BDF5EC}" type="slidenum">
              <a:rPr lang="en-US" smtClean="0"/>
              <a:t>61</a:t>
            </a:fld>
            <a:endParaRPr lang="en-US"/>
          </a:p>
        </p:txBody>
      </p:sp>
      <p:pic>
        <p:nvPicPr>
          <p:cNvPr id="5" name="Picture 4" descr="box.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800" y="1539420"/>
            <a:ext cx="5751490" cy="4861379"/>
          </a:xfrm>
          <a:prstGeom prst="rect">
            <a:avLst/>
          </a:prstGeom>
        </p:spPr>
      </p:pic>
    </p:spTree>
    <p:extLst>
      <p:ext uri="{BB962C8B-B14F-4D97-AF65-F5344CB8AC3E}">
        <p14:creationId xmlns:p14="http://schemas.microsoft.com/office/powerpoint/2010/main" val="298446831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a:xfrm>
            <a:off x="228600" y="152400"/>
            <a:ext cx="8915400" cy="884238"/>
          </a:xfrm>
        </p:spPr>
        <p:txBody>
          <a:bodyPr/>
          <a:lstStyle/>
          <a:p>
            <a:r>
              <a:rPr lang="en-US" sz="3600">
                <a:latin typeface="Garamond" charset="0"/>
                <a:ea typeface="ＭＳ Ｐゴシック" charset="0"/>
                <a:cs typeface="ＭＳ Ｐゴシック" charset="0"/>
              </a:rPr>
              <a:t>Dependence of Retention Time on Temperature</a:t>
            </a:r>
          </a:p>
        </p:txBody>
      </p:sp>
      <p:sp>
        <p:nvSpPr>
          <p:cNvPr id="239618" name="Slide Number Placeholder 3"/>
          <p:cNvSpPr>
            <a:spLocks noGrp="1"/>
          </p:cNvSpPr>
          <p:nvPr>
            <p:ph type="sldNum" sz="quarter" idx="11"/>
          </p:nvPr>
        </p:nvSpPr>
        <p:spPr>
          <a:xfrm>
            <a:off x="6477000" y="6492875"/>
            <a:ext cx="2895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F4241B-8D35-1644-8C79-70FF27BAFB51}" type="slidenum">
              <a:rPr lang="en-US" sz="1600">
                <a:latin typeface="Garamond" charset="0"/>
              </a:rPr>
              <a:pPr eaLnBrk="1" hangingPunct="1"/>
              <a:t>62</a:t>
            </a:fld>
            <a:endParaRPr lang="en-US" sz="1600" dirty="0">
              <a:latin typeface="Garamond" charset="0"/>
            </a:endParaRPr>
          </a:p>
        </p:txBody>
      </p:sp>
      <p:pic>
        <p:nvPicPr>
          <p:cNvPr id="239619" name="Picture 4" descr="temp-var_norm-re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1213" y="1044575"/>
            <a:ext cx="6764337"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2879725" y="1447800"/>
            <a:ext cx="393700"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Arrow Connector 6"/>
          <p:cNvCxnSpPr/>
          <p:nvPr/>
        </p:nvCxnSpPr>
        <p:spPr bwMode="auto">
          <a:xfrm>
            <a:off x="1985963" y="1433513"/>
            <a:ext cx="881062" cy="177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9510" name="TextBox 38"/>
          <p:cNvSpPr txBox="1">
            <a:spLocks noChangeArrowheads="1"/>
          </p:cNvSpPr>
          <p:nvPr/>
        </p:nvSpPr>
        <p:spPr bwMode="auto">
          <a:xfrm>
            <a:off x="23813" y="1116013"/>
            <a:ext cx="20208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0000"/>
                </a:solidFill>
              </a:rPr>
              <a:t>Fraction of cells that</a:t>
            </a:r>
          </a:p>
          <a:p>
            <a:pPr algn="ctr" eaLnBrk="1" hangingPunct="1"/>
            <a:r>
              <a:rPr lang="en-US" sz="1600">
                <a:solidFill>
                  <a:srgbClr val="FF0000"/>
                </a:solidFill>
              </a:rPr>
              <a:t>exhibited retention </a:t>
            </a:r>
          </a:p>
          <a:p>
            <a:pPr algn="ctr" eaLnBrk="1" hangingPunct="1"/>
            <a:r>
              <a:rPr lang="en-US" sz="1600">
                <a:solidFill>
                  <a:srgbClr val="FF0000"/>
                </a:solidFill>
              </a:rPr>
              <a:t>time failure </a:t>
            </a:r>
          </a:p>
          <a:p>
            <a:pPr algn="ctr" eaLnBrk="1" hangingPunct="1"/>
            <a:r>
              <a:rPr lang="en-US" sz="1600">
                <a:solidFill>
                  <a:srgbClr val="FF0000"/>
                </a:solidFill>
              </a:rPr>
              <a:t>at any </a:t>
            </a:r>
            <a:r>
              <a:rPr lang="en-US" sz="1600" i="1">
                <a:solidFill>
                  <a:srgbClr val="FF0000"/>
                </a:solidFill>
              </a:rPr>
              <a:t>tWAIT </a:t>
            </a:r>
          </a:p>
          <a:p>
            <a:pPr algn="ctr" eaLnBrk="1" hangingPunct="1"/>
            <a:r>
              <a:rPr lang="en-US" sz="1600">
                <a:solidFill>
                  <a:srgbClr val="FF0000"/>
                </a:solidFill>
              </a:rPr>
              <a:t>for any data pattern</a:t>
            </a:r>
          </a:p>
          <a:p>
            <a:pPr algn="ctr" eaLnBrk="1" hangingPunct="1"/>
            <a:r>
              <a:rPr lang="en-US" sz="1600">
                <a:solidFill>
                  <a:srgbClr val="FF0000"/>
                </a:solidFill>
              </a:rPr>
              <a:t>at 50</a:t>
            </a:r>
            <a:r>
              <a:rPr lang="en-US" sz="1600" baseline="50000">
                <a:solidFill>
                  <a:srgbClr val="FF0000"/>
                </a:solidFill>
                <a:latin typeface="Tahoma" charset="0"/>
              </a:rPr>
              <a:t>o</a:t>
            </a:r>
            <a:r>
              <a:rPr lang="en-US" sz="1600">
                <a:solidFill>
                  <a:srgbClr val="FF0000"/>
                </a:solidFill>
              </a:rPr>
              <a:t>C</a:t>
            </a:r>
          </a:p>
        </p:txBody>
      </p:sp>
      <p:sp>
        <p:nvSpPr>
          <p:cNvPr id="12" name="Oval 11"/>
          <p:cNvSpPr/>
          <p:nvPr/>
        </p:nvSpPr>
        <p:spPr>
          <a:xfrm>
            <a:off x="3843338" y="2124075"/>
            <a:ext cx="450850" cy="110966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Arrow Connector 12"/>
          <p:cNvCxnSpPr>
            <a:endCxn id="12" idx="2"/>
          </p:cNvCxnSpPr>
          <p:nvPr/>
        </p:nvCxnSpPr>
        <p:spPr bwMode="auto">
          <a:xfrm flipV="1">
            <a:off x="2043113" y="2679700"/>
            <a:ext cx="1800225" cy="3587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9513" name="TextBox 38"/>
          <p:cNvSpPr txBox="1">
            <a:spLocks noChangeArrowheads="1"/>
          </p:cNvSpPr>
          <p:nvPr/>
        </p:nvSpPr>
        <p:spPr bwMode="auto">
          <a:xfrm>
            <a:off x="-22225" y="2968625"/>
            <a:ext cx="2271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0000"/>
                </a:solidFill>
              </a:rPr>
              <a:t>Normalized retention </a:t>
            </a:r>
          </a:p>
          <a:p>
            <a:pPr algn="ctr" eaLnBrk="1" hangingPunct="1"/>
            <a:r>
              <a:rPr lang="en-US" sz="1600">
                <a:solidFill>
                  <a:srgbClr val="FF0000"/>
                </a:solidFill>
              </a:rPr>
              <a:t>times of the same cells</a:t>
            </a:r>
          </a:p>
          <a:p>
            <a:pPr algn="ctr" eaLnBrk="1" hangingPunct="1"/>
            <a:r>
              <a:rPr lang="en-US" sz="1600">
                <a:solidFill>
                  <a:srgbClr val="FF0000"/>
                </a:solidFill>
              </a:rPr>
              <a:t>at 55</a:t>
            </a:r>
            <a:r>
              <a:rPr lang="en-US" sz="1600" baseline="50000">
                <a:solidFill>
                  <a:srgbClr val="FF0000"/>
                </a:solidFill>
                <a:latin typeface="Tahoma" charset="0"/>
              </a:rPr>
              <a:t>o</a:t>
            </a:r>
            <a:r>
              <a:rPr lang="en-US" sz="1600">
                <a:solidFill>
                  <a:srgbClr val="FF0000"/>
                </a:solidFill>
              </a:rPr>
              <a:t>C</a:t>
            </a:r>
          </a:p>
        </p:txBody>
      </p:sp>
      <p:sp>
        <p:nvSpPr>
          <p:cNvPr id="20" name="Oval 19"/>
          <p:cNvSpPr/>
          <p:nvPr/>
        </p:nvSpPr>
        <p:spPr>
          <a:xfrm>
            <a:off x="6862763" y="3324225"/>
            <a:ext cx="393700" cy="221456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515" name="TextBox 38"/>
          <p:cNvSpPr txBox="1">
            <a:spLocks noChangeArrowheads="1"/>
          </p:cNvSpPr>
          <p:nvPr/>
        </p:nvSpPr>
        <p:spPr bwMode="auto">
          <a:xfrm>
            <a:off x="0" y="5021263"/>
            <a:ext cx="22717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0000"/>
                </a:solidFill>
              </a:rPr>
              <a:t>Normalized retention </a:t>
            </a:r>
          </a:p>
          <a:p>
            <a:pPr algn="ctr" eaLnBrk="1" hangingPunct="1"/>
            <a:r>
              <a:rPr lang="en-US" sz="1600">
                <a:solidFill>
                  <a:srgbClr val="FF0000"/>
                </a:solidFill>
              </a:rPr>
              <a:t>times of the same cells</a:t>
            </a:r>
          </a:p>
          <a:p>
            <a:pPr algn="ctr" eaLnBrk="1" hangingPunct="1"/>
            <a:r>
              <a:rPr lang="en-US" sz="1600">
                <a:solidFill>
                  <a:srgbClr val="FF0000"/>
                </a:solidFill>
              </a:rPr>
              <a:t>At 70</a:t>
            </a:r>
            <a:r>
              <a:rPr lang="en-US" sz="1600" baseline="50000">
                <a:solidFill>
                  <a:srgbClr val="FF0000"/>
                </a:solidFill>
                <a:latin typeface="Tahoma" charset="0"/>
              </a:rPr>
              <a:t>o</a:t>
            </a:r>
            <a:r>
              <a:rPr lang="en-US" sz="1600">
                <a:solidFill>
                  <a:srgbClr val="FF0000"/>
                </a:solidFill>
              </a:rPr>
              <a:t>C</a:t>
            </a:r>
          </a:p>
        </p:txBody>
      </p:sp>
      <p:cxnSp>
        <p:nvCxnSpPr>
          <p:cNvPr id="22" name="Straight Arrow Connector 21"/>
          <p:cNvCxnSpPr/>
          <p:nvPr/>
        </p:nvCxnSpPr>
        <p:spPr bwMode="auto">
          <a:xfrm flipV="1">
            <a:off x="2200275" y="5356225"/>
            <a:ext cx="4752975" cy="3000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3692525" y="3822700"/>
            <a:ext cx="1190625" cy="62865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3692525" y="4006850"/>
            <a:ext cx="1911350" cy="4587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9519" name="TextBox 38"/>
          <p:cNvSpPr txBox="1">
            <a:spLocks noChangeArrowheads="1"/>
          </p:cNvSpPr>
          <p:nvPr/>
        </p:nvSpPr>
        <p:spPr bwMode="auto">
          <a:xfrm>
            <a:off x="2735263" y="4457700"/>
            <a:ext cx="2590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0000FF"/>
                </a:solidFill>
              </a:rPr>
              <a:t>Best-fit exponential curves </a:t>
            </a:r>
          </a:p>
          <a:p>
            <a:pPr algn="ctr" eaLnBrk="1" hangingPunct="1"/>
            <a:r>
              <a:rPr lang="en-US" sz="1600">
                <a:solidFill>
                  <a:srgbClr val="0000FF"/>
                </a:solidFill>
              </a:rPr>
              <a:t>for retention time change</a:t>
            </a:r>
          </a:p>
          <a:p>
            <a:pPr algn="ctr" eaLnBrk="1" hangingPunct="1"/>
            <a:r>
              <a:rPr lang="en-US" sz="1600">
                <a:solidFill>
                  <a:srgbClr val="0000FF"/>
                </a:solidFill>
              </a:rPr>
              <a:t>with temperature</a:t>
            </a:r>
          </a:p>
        </p:txBody>
      </p:sp>
      <p:sp>
        <p:nvSpPr>
          <p:cNvPr id="2" name="TextBox 1"/>
          <p:cNvSpPr txBox="1"/>
          <p:nvPr/>
        </p:nvSpPr>
        <p:spPr>
          <a:xfrm>
            <a:off x="2697748" y="6488668"/>
            <a:ext cx="3433565" cy="369332"/>
          </a:xfrm>
          <a:prstGeom prst="rect">
            <a:avLst/>
          </a:prstGeom>
          <a:noFill/>
        </p:spPr>
        <p:txBody>
          <a:bodyPr wrap="none" rtlCol="0">
            <a:spAutoFit/>
          </a:bodyPr>
          <a:lstStyle/>
          <a:p>
            <a:pPr algn="r"/>
            <a:r>
              <a:rPr lang="en-US" dirty="0" smtClean="0"/>
              <a:t>Slide Courtesy </a:t>
            </a:r>
            <a:r>
              <a:rPr lang="en-US" dirty="0" err="1" smtClean="0"/>
              <a:t>Onur</a:t>
            </a:r>
            <a:r>
              <a:rPr lang="en-US" dirty="0" smtClean="0"/>
              <a:t> </a:t>
            </a:r>
            <a:r>
              <a:rPr lang="en-US" dirty="0" err="1" smtClean="0"/>
              <a:t>Mutlu</a:t>
            </a:r>
            <a:r>
              <a:rPr lang="en-US" dirty="0" smtClean="0"/>
              <a:t> ISCA’13 </a:t>
            </a:r>
            <a:endParaRPr lang="en-US" dirty="0"/>
          </a:p>
        </p:txBody>
      </p:sp>
    </p:spTree>
    <p:extLst>
      <p:ext uri="{BB962C8B-B14F-4D97-AF65-F5344CB8AC3E}">
        <p14:creationId xmlns:p14="http://schemas.microsoft.com/office/powerpoint/2010/main" val="322518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95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95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95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9510" grpId="0"/>
      <p:bldP spid="12" grpId="0" animBg="1"/>
      <p:bldP spid="149513" grpId="0"/>
      <p:bldP spid="20" grpId="0" animBg="1"/>
      <p:bldP spid="149515" grpId="0"/>
      <p:bldP spid="1495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p:nvPr>
        </p:nvSpPr>
        <p:spPr>
          <a:xfrm>
            <a:off x="228600" y="152400"/>
            <a:ext cx="8915400" cy="884238"/>
          </a:xfrm>
        </p:spPr>
        <p:txBody>
          <a:bodyPr/>
          <a:lstStyle/>
          <a:p>
            <a:r>
              <a:rPr lang="en-US" sz="3600">
                <a:solidFill>
                  <a:srgbClr val="006633"/>
                </a:solidFill>
                <a:latin typeface="Garamond" charset="0"/>
                <a:ea typeface="ＭＳ Ｐゴシック" charset="0"/>
                <a:cs typeface="ＭＳ Ｐゴシック" charset="0"/>
              </a:rPr>
              <a:t>Dependence of Retention Time on Temperature</a:t>
            </a:r>
            <a:endParaRPr lang="en-US">
              <a:latin typeface="Garamond" charset="0"/>
              <a:ea typeface="ＭＳ Ｐゴシック" charset="0"/>
              <a:cs typeface="ＭＳ Ｐゴシック" charset="0"/>
            </a:endParaRPr>
          </a:p>
        </p:txBody>
      </p:sp>
      <p:sp>
        <p:nvSpPr>
          <p:cNvPr id="240642" name="Content Placeholder 2"/>
          <p:cNvSpPr>
            <a:spLocks noGrp="1"/>
          </p:cNvSpPr>
          <p:nvPr>
            <p:ph idx="1"/>
          </p:nvPr>
        </p:nvSpPr>
        <p:spPr/>
        <p:txBody>
          <a:bodyPr/>
          <a:lstStyle/>
          <a:p>
            <a:endParaRPr lang="en-US">
              <a:latin typeface="Tahoma" charset="0"/>
              <a:ea typeface="ＭＳ Ｐゴシック" charset="0"/>
              <a:cs typeface="ＭＳ Ｐゴシック" charset="0"/>
            </a:endParaRPr>
          </a:p>
        </p:txBody>
      </p:sp>
      <p:sp>
        <p:nvSpPr>
          <p:cNvPr id="2406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23534E-A421-F649-9DB2-0A2C8D2479A8}" type="slidenum">
              <a:rPr lang="en-US" sz="1600">
                <a:latin typeface="Garamond" charset="0"/>
              </a:rPr>
              <a:pPr eaLnBrk="1" hangingPunct="1"/>
              <a:t>63</a:t>
            </a:fld>
            <a:endParaRPr lang="en-US" sz="1600">
              <a:latin typeface="Garamond" charset="0"/>
            </a:endParaRPr>
          </a:p>
        </p:txBody>
      </p:sp>
      <p:pic>
        <p:nvPicPr>
          <p:cNvPr id="240644" name="Picture 4" descr="temp-var_norm-re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1213" y="1044575"/>
            <a:ext cx="6764337"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4788" y="5133975"/>
            <a:ext cx="8593137" cy="831850"/>
          </a:xfrm>
          <a:prstGeom prst="rect">
            <a:avLst/>
          </a:prstGeom>
          <a:solidFill>
            <a:sysClr val="window" lastClr="FFFFFF"/>
          </a:solidFill>
          <a:ln w="25400" cap="flat" cmpd="sng" algn="ctr">
            <a:solidFill>
              <a:srgbClr val="0000FF"/>
            </a:solidFill>
            <a:prstDash val="solid"/>
          </a:ln>
          <a:effectLst/>
        </p:spPr>
        <p:txBody>
          <a:bodyPr>
            <a:spAutoFit/>
          </a:bodyPr>
          <a:lstStyle/>
          <a:p>
            <a:pPr algn="ctr" fontAlgn="auto">
              <a:spcBef>
                <a:spcPts val="0"/>
              </a:spcBef>
              <a:spcAft>
                <a:spcPts val="0"/>
              </a:spcAft>
              <a:defRPr/>
            </a:pPr>
            <a:r>
              <a:rPr lang="en-US" sz="2400" b="1" kern="0" dirty="0">
                <a:solidFill>
                  <a:srgbClr val="0000FF"/>
                </a:solidFill>
                <a:latin typeface="Calibri"/>
                <a:ea typeface="+mn-ea"/>
                <a:cs typeface="+mn-cs"/>
              </a:rPr>
              <a:t>Relationship between retention time and temperature is consistently bounded (predictable) within a device</a:t>
            </a:r>
          </a:p>
        </p:txBody>
      </p:sp>
      <p:sp>
        <p:nvSpPr>
          <p:cNvPr id="7" name="TextBox 6"/>
          <p:cNvSpPr txBox="1"/>
          <p:nvPr/>
        </p:nvSpPr>
        <p:spPr>
          <a:xfrm>
            <a:off x="212725" y="5954713"/>
            <a:ext cx="8594725" cy="831850"/>
          </a:xfrm>
          <a:prstGeom prst="rect">
            <a:avLst/>
          </a:prstGeom>
          <a:solidFill>
            <a:sysClr val="window" lastClr="FFFFFF"/>
          </a:solidFill>
          <a:ln w="25400" cap="flat" cmpd="sng" algn="ctr">
            <a:solidFill>
              <a:srgbClr val="0000FF"/>
            </a:solidFill>
            <a:prstDash val="solid"/>
          </a:ln>
          <a:effectLst/>
        </p:spPr>
        <p:txBody>
          <a:bodyPr>
            <a:spAutoFit/>
          </a:bodyPr>
          <a:lstStyle/>
          <a:p>
            <a:pPr algn="ctr" fontAlgn="auto">
              <a:spcBef>
                <a:spcPts val="0"/>
              </a:spcBef>
              <a:spcAft>
                <a:spcPts val="0"/>
              </a:spcAft>
              <a:defRPr/>
            </a:pPr>
            <a:r>
              <a:rPr lang="en-US" sz="2400" b="1" kern="0" dirty="0">
                <a:solidFill>
                  <a:srgbClr val="0000FF"/>
                </a:solidFill>
                <a:latin typeface="Calibri"/>
                <a:ea typeface="+mn-ea"/>
                <a:cs typeface="+mn-cs"/>
              </a:rPr>
              <a:t>Every 10</a:t>
            </a:r>
            <a:r>
              <a:rPr lang="en-US" sz="2400" baseline="50000" dirty="0">
                <a:solidFill>
                  <a:srgbClr val="0000FF"/>
                </a:solidFill>
                <a:latin typeface="Tahoma" charset="0"/>
              </a:rPr>
              <a:t>o</a:t>
            </a:r>
            <a:r>
              <a:rPr lang="en-US" sz="2400" b="1" kern="0" dirty="0">
                <a:solidFill>
                  <a:srgbClr val="0000FF"/>
                </a:solidFill>
                <a:latin typeface="Calibri"/>
                <a:ea typeface="+mn-ea"/>
                <a:cs typeface="+mn-cs"/>
              </a:rPr>
              <a:t>C temperature increase </a:t>
            </a:r>
          </a:p>
          <a:p>
            <a:pPr marL="342900" indent="-342900" algn="ctr" fontAlgn="auto">
              <a:spcBef>
                <a:spcPts val="0"/>
              </a:spcBef>
              <a:spcAft>
                <a:spcPts val="0"/>
              </a:spcAft>
              <a:buFont typeface="Wingdings" charset="0"/>
              <a:buChar char="à"/>
              <a:defRPr/>
            </a:pPr>
            <a:r>
              <a:rPr lang="en-US" sz="2400" b="1" kern="0" dirty="0">
                <a:solidFill>
                  <a:srgbClr val="0000FF"/>
                </a:solidFill>
                <a:latin typeface="Calibri"/>
                <a:ea typeface="+mn-ea"/>
                <a:cs typeface="+mn-cs"/>
                <a:sym typeface="Wingdings"/>
              </a:rPr>
              <a:t>46.5% reduction in retention time in the worst case</a:t>
            </a:r>
            <a:endParaRPr lang="en-US" sz="2400" b="1" kern="0" dirty="0">
              <a:solidFill>
                <a:srgbClr val="0000FF"/>
              </a:solidFill>
              <a:latin typeface="Calibri"/>
              <a:ea typeface="+mn-ea"/>
              <a:cs typeface="+mn-cs"/>
            </a:endParaRPr>
          </a:p>
        </p:txBody>
      </p:sp>
    </p:spTree>
    <p:extLst>
      <p:ext uri="{BB962C8B-B14F-4D97-AF65-F5344CB8AC3E}">
        <p14:creationId xmlns:p14="http://schemas.microsoft.com/office/powerpoint/2010/main" val="2878419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Temperature</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Worst fit curve for retention time at </a:t>
            </a:r>
            <a:r>
              <a:rPr lang="en-US" dirty="0"/>
              <a:t>different temperature corresponds to </a:t>
            </a:r>
            <a:r>
              <a:rPr lang="en-US" dirty="0" smtClean="0"/>
              <a:t>e^-0</a:t>
            </a:r>
            <a:r>
              <a:rPr lang="en-US" dirty="0"/>
              <a:t>.</a:t>
            </a:r>
            <a:r>
              <a:rPr lang="en-US" dirty="0" smtClean="0"/>
              <a:t>0625T , where </a:t>
            </a:r>
            <a:r>
              <a:rPr lang="en-US" dirty="0"/>
              <a:t>T is the </a:t>
            </a:r>
            <a:r>
              <a:rPr lang="en-US" dirty="0" smtClean="0"/>
              <a:t>temperature </a:t>
            </a:r>
            <a:r>
              <a:rPr lang="en-US" sz="2400" dirty="0" smtClean="0"/>
              <a:t>[ISCA’13]</a:t>
            </a:r>
          </a:p>
          <a:p>
            <a:r>
              <a:rPr lang="en-US" dirty="0" smtClean="0"/>
              <a:t>A </a:t>
            </a:r>
            <a:r>
              <a:rPr lang="en-US" dirty="0"/>
              <a:t>10 C increase in temperature </a:t>
            </a:r>
            <a:r>
              <a:rPr lang="en-US" dirty="0" smtClean="0"/>
              <a:t>results in </a:t>
            </a:r>
            <a:r>
              <a:rPr lang="en-US" dirty="0"/>
              <a:t>a reduction of 1 </a:t>
            </a:r>
            <a:r>
              <a:rPr lang="en-US" dirty="0" smtClean="0"/>
              <a:t>– e^-0.0625*10 </a:t>
            </a:r>
            <a:r>
              <a:rPr lang="en-US" dirty="0"/>
              <a:t>= </a:t>
            </a:r>
            <a:r>
              <a:rPr lang="en-US" dirty="0" smtClean="0"/>
              <a:t>46.5%</a:t>
            </a:r>
          </a:p>
          <a:p>
            <a:r>
              <a:rPr lang="en-US" dirty="0"/>
              <a:t>1 second </a:t>
            </a:r>
            <a:r>
              <a:rPr lang="en-US" dirty="0" smtClean="0">
                <a:sym typeface="Wingdings"/>
              </a:rPr>
              <a:t> 82 </a:t>
            </a:r>
            <a:r>
              <a:rPr lang="en-US" dirty="0" err="1" smtClean="0">
                <a:sym typeface="Wingdings"/>
              </a:rPr>
              <a:t>ms</a:t>
            </a:r>
            <a:r>
              <a:rPr lang="en-US" dirty="0" smtClean="0">
                <a:sym typeface="Wingdings"/>
              </a:rPr>
              <a:t> at 45 C</a:t>
            </a:r>
            <a:endParaRPr lang="en-US" dirty="0"/>
          </a:p>
          <a:p>
            <a:r>
              <a:rPr lang="en-US" dirty="0" smtClean="0"/>
              <a:t>20 seconds </a:t>
            </a:r>
            <a:r>
              <a:rPr lang="en-US" dirty="0" smtClean="0">
                <a:sym typeface="Wingdings"/>
              </a:rPr>
              <a:t> </a:t>
            </a:r>
            <a:r>
              <a:rPr lang="en-US" dirty="0" smtClean="0"/>
              <a:t>1640 </a:t>
            </a:r>
            <a:r>
              <a:rPr lang="en-US" dirty="0" err="1"/>
              <a:t>ms</a:t>
            </a:r>
            <a:r>
              <a:rPr lang="en-US" dirty="0"/>
              <a:t> at 85 </a:t>
            </a:r>
            <a:r>
              <a:rPr lang="en-US" dirty="0" smtClean="0"/>
              <a:t>C</a:t>
            </a:r>
            <a:endParaRPr lang="en-US" dirty="0"/>
          </a:p>
        </p:txBody>
      </p:sp>
      <p:sp>
        <p:nvSpPr>
          <p:cNvPr id="4" name="Slide Number Placeholder 3"/>
          <p:cNvSpPr>
            <a:spLocks noGrp="1"/>
          </p:cNvSpPr>
          <p:nvPr>
            <p:ph type="sldNum" sz="quarter" idx="12"/>
          </p:nvPr>
        </p:nvSpPr>
        <p:spPr/>
        <p:txBody>
          <a:bodyPr/>
          <a:lstStyle/>
          <a:p>
            <a:fld id="{002C8897-7E0F-D74E-BB6D-222FC9BDF5EC}" type="slidenum">
              <a:rPr lang="en-US" smtClean="0"/>
              <a:t>64</a:t>
            </a:fld>
            <a:endParaRPr lang="en-US"/>
          </a:p>
        </p:txBody>
      </p:sp>
    </p:spTree>
    <p:extLst>
      <p:ext uri="{BB962C8B-B14F-4D97-AF65-F5344CB8AC3E}">
        <p14:creationId xmlns:p14="http://schemas.microsoft.com/office/powerpoint/2010/main" val="72930967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not Dependent</a:t>
            </a:r>
            <a:br>
              <a:rPr lang="en-US" dirty="0" smtClean="0"/>
            </a:br>
            <a:r>
              <a:rPr lang="en-US" dirty="0" smtClean="0"/>
              <a:t>on Refresh Interval</a:t>
            </a:r>
            <a:endParaRPr lang="en-US" dirty="0"/>
          </a:p>
        </p:txBody>
      </p:sp>
      <p:sp>
        <p:nvSpPr>
          <p:cNvPr id="4" name="Slide Number Placeholder 3"/>
          <p:cNvSpPr>
            <a:spLocks noGrp="1"/>
          </p:cNvSpPr>
          <p:nvPr>
            <p:ph type="sldNum" sz="quarter" idx="12"/>
          </p:nvPr>
        </p:nvSpPr>
        <p:spPr/>
        <p:txBody>
          <a:bodyPr/>
          <a:lstStyle/>
          <a:p>
            <a:fld id="{002C8897-7E0F-D74E-BB6D-222FC9BDF5EC}" type="slidenum">
              <a:rPr lang="en-US" smtClean="0"/>
              <a:t>65</a:t>
            </a:fld>
            <a:endParaRPr lang="en-US"/>
          </a:p>
        </p:txBody>
      </p:sp>
      <p:pic>
        <p:nvPicPr>
          <p:cNvPr id="6" name="Picture 5" descr="round-errorrate-eqn-tens-byRefresh-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625600"/>
            <a:ext cx="5527040" cy="3972560"/>
          </a:xfrm>
          <a:prstGeom prst="rect">
            <a:avLst/>
          </a:prstGeom>
        </p:spPr>
      </p:pic>
    </p:spTree>
    <p:extLst>
      <p:ext uri="{BB962C8B-B14F-4D97-AF65-F5344CB8AC3E}">
        <p14:creationId xmlns:p14="http://schemas.microsoft.com/office/powerpoint/2010/main" val="36094373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1143000"/>
          </a:xfrm>
        </p:spPr>
        <p:txBody>
          <a:bodyPr>
            <a:normAutofit fontScale="90000"/>
          </a:bodyPr>
          <a:lstStyle/>
          <a:p>
            <a:r>
              <a:rPr lang="en-US" dirty="0" smtClean="0"/>
              <a:t>Expected Number of Multi-Bit Failures</a:t>
            </a:r>
            <a:endParaRPr lang="en-US" dirty="0"/>
          </a:p>
        </p:txBody>
      </p:sp>
      <p:sp>
        <p:nvSpPr>
          <p:cNvPr id="4" name="Slide Number Placeholder 3"/>
          <p:cNvSpPr>
            <a:spLocks noGrp="1"/>
          </p:cNvSpPr>
          <p:nvPr>
            <p:ph type="sldNum" sz="quarter" idx="12"/>
          </p:nvPr>
        </p:nvSpPr>
        <p:spPr/>
        <p:txBody>
          <a:bodyPr/>
          <a:lstStyle/>
          <a:p>
            <a:fld id="{002C8897-7E0F-D74E-BB6D-222FC9BDF5EC}" type="slidenum">
              <a:rPr lang="en-US" smtClean="0"/>
              <a:t>66</a:t>
            </a:fld>
            <a:endParaRPr lang="en-US"/>
          </a:p>
        </p:txBody>
      </p:sp>
      <p:pic>
        <p:nvPicPr>
          <p:cNvPr id="7" name="Picture 6" descr="multierrornumberBAR-eqn-allpattern-GB-8B-4-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0" y="1143000"/>
            <a:ext cx="5764530" cy="5527040"/>
          </a:xfrm>
          <a:prstGeom prst="rect">
            <a:avLst/>
          </a:prstGeom>
        </p:spPr>
      </p:pic>
    </p:spTree>
    <p:extLst>
      <p:ext uri="{BB962C8B-B14F-4D97-AF65-F5344CB8AC3E}">
        <p14:creationId xmlns:p14="http://schemas.microsoft.com/office/powerpoint/2010/main" val="25032573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3270" y="1327354"/>
            <a:ext cx="3273181" cy="2986673"/>
            <a:chOff x="69068" y="1327354"/>
            <a:chExt cx="3273181" cy="2986673"/>
          </a:xfrm>
        </p:grpSpPr>
        <p:grpSp>
          <p:nvGrpSpPr>
            <p:cNvPr id="49" name="Group 48"/>
            <p:cNvGrpSpPr/>
            <p:nvPr/>
          </p:nvGrpSpPr>
          <p:grpSpPr>
            <a:xfrm>
              <a:off x="69068" y="1327354"/>
              <a:ext cx="3273181" cy="2582606"/>
              <a:chOff x="428328" y="2110982"/>
              <a:chExt cx="3273181" cy="2582606"/>
            </a:xfrm>
          </p:grpSpPr>
          <p:cxnSp>
            <p:nvCxnSpPr>
              <p:cNvPr id="48" name="Straight Connector 47"/>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534160" y="2226069"/>
                <a:ext cx="3067764" cy="525790"/>
                <a:chOff x="534160" y="2226069"/>
                <a:chExt cx="3067764" cy="525790"/>
              </a:xfrm>
            </p:grpSpPr>
            <p:sp>
              <p:nvSpPr>
                <p:cNvPr id="15" name="Oval 14"/>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41777" y="2821081"/>
                <a:ext cx="3058627" cy="525790"/>
                <a:chOff x="534160" y="2226069"/>
                <a:chExt cx="3058627" cy="525790"/>
              </a:xfrm>
            </p:grpSpPr>
            <p:sp>
              <p:nvSpPr>
                <p:cNvPr id="24" name="Oval 23"/>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538848" y="3430281"/>
                <a:ext cx="3067764" cy="525790"/>
                <a:chOff x="543297" y="2226069"/>
                <a:chExt cx="3067764" cy="525790"/>
              </a:xfrm>
            </p:grpSpPr>
            <p:sp>
              <p:nvSpPr>
                <p:cNvPr id="31" name="Oval 30"/>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535919" y="4030345"/>
                <a:ext cx="3067764" cy="525790"/>
                <a:chOff x="543297" y="2226069"/>
                <a:chExt cx="3067764" cy="525790"/>
              </a:xfrm>
            </p:grpSpPr>
            <p:sp>
              <p:nvSpPr>
                <p:cNvPr id="37" name="Oval 3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19" name="TextBox 118"/>
            <p:cNvSpPr txBox="1"/>
            <p:nvPr/>
          </p:nvSpPr>
          <p:spPr>
            <a:xfrm>
              <a:off x="788890" y="3790807"/>
              <a:ext cx="1916210" cy="523220"/>
            </a:xfrm>
            <a:prstGeom prst="rect">
              <a:avLst/>
            </a:prstGeom>
            <a:noFill/>
          </p:spPr>
          <p:txBody>
            <a:bodyPr wrap="none" rtlCol="0">
              <a:spAutoFit/>
            </a:bodyPr>
            <a:lstStyle/>
            <a:p>
              <a:r>
                <a:rPr lang="en-US" sz="2800" b="1" dirty="0" smtClean="0"/>
                <a:t>DRAM Cells</a:t>
              </a:r>
              <a:endParaRPr lang="en-US" sz="2800" b="1" dirty="0"/>
            </a:p>
          </p:txBody>
        </p:sp>
      </p:grpSp>
      <p:sp>
        <p:nvSpPr>
          <p:cNvPr id="2" name="Title 1"/>
          <p:cNvSpPr>
            <a:spLocks noGrp="1"/>
          </p:cNvSpPr>
          <p:nvPr>
            <p:ph type="title"/>
          </p:nvPr>
        </p:nvSpPr>
        <p:spPr>
          <a:xfrm>
            <a:off x="457200" y="-61494"/>
            <a:ext cx="8229600" cy="1143000"/>
          </a:xfrm>
        </p:spPr>
        <p:txBody>
          <a:bodyPr/>
          <a:lstStyle/>
          <a:p>
            <a:r>
              <a:rPr lang="en-US" b="1" dirty="0" smtClean="0"/>
              <a:t>Retention Failure </a:t>
            </a:r>
            <a:endParaRPr lang="en-US" b="1" dirty="0"/>
          </a:p>
        </p:txBody>
      </p:sp>
      <p:sp>
        <p:nvSpPr>
          <p:cNvPr id="3" name="Slide Number Placeholder 2"/>
          <p:cNvSpPr>
            <a:spLocks noGrp="1"/>
          </p:cNvSpPr>
          <p:nvPr>
            <p:ph type="sldNum" sz="quarter" idx="12"/>
          </p:nvPr>
        </p:nvSpPr>
        <p:spPr/>
        <p:txBody>
          <a:bodyPr/>
          <a:lstStyle/>
          <a:p>
            <a:fld id="{002C8897-7E0F-D74E-BB6D-222FC9BDF5EC}" type="slidenum">
              <a:rPr lang="en-US" smtClean="0"/>
              <a:t>7</a:t>
            </a:fld>
            <a:endParaRPr lang="en-US"/>
          </a:p>
        </p:txBody>
      </p:sp>
      <p:sp>
        <p:nvSpPr>
          <p:cNvPr id="42" name="Oval 41"/>
          <p:cNvSpPr/>
          <p:nvPr/>
        </p:nvSpPr>
        <p:spPr>
          <a:xfrm>
            <a:off x="4423743" y="2652924"/>
            <a:ext cx="543301" cy="519582"/>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177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3670334" y="2146580"/>
            <a:ext cx="584571" cy="1068256"/>
          </a:xfrm>
          <a:prstGeom prst="rect">
            <a:avLst/>
          </a:prstGeom>
          <a:noFill/>
          <a:ln w="76200" cmpd="sng">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8" name="Rectangle 67"/>
          <p:cNvSpPr/>
          <p:nvPr/>
        </p:nvSpPr>
        <p:spPr>
          <a:xfrm>
            <a:off x="3672764" y="2733514"/>
            <a:ext cx="584571" cy="470051"/>
          </a:xfrm>
          <a:prstGeom prst="rect">
            <a:avLst/>
          </a:prstGeom>
          <a:solidFill>
            <a:srgbClr val="1F497D"/>
          </a:solidFill>
          <a:ln w="76200" cmpd="sng">
            <a:solidFill>
              <a:srgbClr val="1F497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p:cNvSpPr/>
          <p:nvPr/>
        </p:nvSpPr>
        <p:spPr>
          <a:xfrm>
            <a:off x="3693499" y="2172080"/>
            <a:ext cx="534128" cy="539912"/>
          </a:xfrm>
          <a:prstGeom prst="rect">
            <a:avLst/>
          </a:prstGeom>
          <a:solidFill>
            <a:schemeClr val="tx2"/>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61494"/>
            <a:ext cx="8229600" cy="1143000"/>
          </a:xfrm>
        </p:spPr>
        <p:txBody>
          <a:bodyPr/>
          <a:lstStyle/>
          <a:p>
            <a:r>
              <a:rPr lang="en-US" b="1" dirty="0" smtClean="0"/>
              <a:t>Retention Failure </a:t>
            </a:r>
            <a:endParaRPr lang="en-US" b="1" dirty="0"/>
          </a:p>
        </p:txBody>
      </p:sp>
      <p:cxnSp>
        <p:nvCxnSpPr>
          <p:cNvPr id="52" name="Straight Connector 51"/>
          <p:cNvCxnSpPr/>
          <p:nvPr/>
        </p:nvCxnSpPr>
        <p:spPr>
          <a:xfrm>
            <a:off x="3962039" y="1732695"/>
            <a:ext cx="10765" cy="453663"/>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2412569" y="4216328"/>
            <a:ext cx="4663549" cy="664952"/>
            <a:chOff x="4786283" y="4851244"/>
            <a:chExt cx="3363601" cy="664952"/>
          </a:xfrm>
        </p:grpSpPr>
        <p:sp>
          <p:nvSpPr>
            <p:cNvPr id="63" name="TextBox 62"/>
            <p:cNvSpPr txBox="1"/>
            <p:nvPr/>
          </p:nvSpPr>
          <p:spPr>
            <a:xfrm>
              <a:off x="5229148" y="4851244"/>
              <a:ext cx="2651924" cy="523220"/>
            </a:xfrm>
            <a:prstGeom prst="rect">
              <a:avLst/>
            </a:prstGeom>
            <a:noFill/>
          </p:spPr>
          <p:txBody>
            <a:bodyPr wrap="square" rtlCol="0">
              <a:spAutoFit/>
            </a:bodyPr>
            <a:lstStyle/>
            <a:p>
              <a:r>
                <a:rPr lang="en-US" sz="2800" b="1" dirty="0" smtClean="0"/>
                <a:t>       Retention Time</a:t>
              </a:r>
              <a:endParaRPr lang="en-US" sz="2800" b="1" dirty="0"/>
            </a:p>
          </p:txBody>
        </p:sp>
        <p:cxnSp>
          <p:nvCxnSpPr>
            <p:cNvPr id="66" name="Straight Arrow Connector 65"/>
            <p:cNvCxnSpPr/>
            <p:nvPr/>
          </p:nvCxnSpPr>
          <p:spPr>
            <a:xfrm flipH="1">
              <a:off x="4807538" y="5154004"/>
              <a:ext cx="514984" cy="1485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7619611" y="5154004"/>
              <a:ext cx="514948" cy="674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8145512" y="4910457"/>
              <a:ext cx="4372" cy="59041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4786283" y="4924041"/>
              <a:ext cx="8565" cy="59215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54" name="Straight Connector 53"/>
          <p:cNvCxnSpPr/>
          <p:nvPr/>
        </p:nvCxnSpPr>
        <p:spPr>
          <a:xfrm>
            <a:off x="3945636" y="1732695"/>
            <a:ext cx="678130"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103021" y="1732695"/>
            <a:ext cx="667367" cy="0"/>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4610182" y="1431363"/>
            <a:ext cx="452087" cy="301332"/>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756804" y="1725903"/>
            <a:ext cx="0" cy="2033054"/>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403643" y="4863438"/>
            <a:ext cx="4691151" cy="17852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Bent Arrow 56"/>
          <p:cNvSpPr/>
          <p:nvPr/>
        </p:nvSpPr>
        <p:spPr>
          <a:xfrm>
            <a:off x="4576718" y="1767421"/>
            <a:ext cx="994518" cy="1232850"/>
          </a:xfrm>
          <a:prstGeom prst="bentArrow">
            <a:avLst/>
          </a:prstGeom>
          <a:solidFill>
            <a:srgbClr val="FF0000"/>
          </a:solidFill>
          <a:ln>
            <a:solidFill>
              <a:srgbClr val="FF0000"/>
            </a:solid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03" name="Group 102"/>
          <p:cNvGrpSpPr/>
          <p:nvPr/>
        </p:nvGrpSpPr>
        <p:grpSpPr>
          <a:xfrm>
            <a:off x="2770731" y="5575435"/>
            <a:ext cx="3235005" cy="523220"/>
            <a:chOff x="3860750" y="5986263"/>
            <a:chExt cx="3235005" cy="523220"/>
          </a:xfrm>
        </p:grpSpPr>
        <p:sp>
          <p:nvSpPr>
            <p:cNvPr id="59" name="TextBox 58"/>
            <p:cNvSpPr txBox="1"/>
            <p:nvPr/>
          </p:nvSpPr>
          <p:spPr>
            <a:xfrm>
              <a:off x="3860750" y="5986263"/>
              <a:ext cx="923500" cy="523220"/>
            </a:xfrm>
            <a:prstGeom prst="rect">
              <a:avLst/>
            </a:prstGeom>
            <a:noFill/>
          </p:spPr>
          <p:txBody>
            <a:bodyPr wrap="none" rtlCol="0">
              <a:spAutoFit/>
            </a:bodyPr>
            <a:lstStyle/>
            <a:p>
              <a:r>
                <a:rPr lang="en-US" sz="2800" b="1" dirty="0" smtClean="0"/>
                <a:t>Time</a:t>
              </a:r>
              <a:endParaRPr lang="en-US" sz="2800" b="1" dirty="0"/>
            </a:p>
          </p:txBody>
        </p:sp>
        <p:cxnSp>
          <p:nvCxnSpPr>
            <p:cNvPr id="61" name="Straight Arrow Connector 60"/>
            <p:cNvCxnSpPr/>
            <p:nvPr/>
          </p:nvCxnSpPr>
          <p:spPr>
            <a:xfrm>
              <a:off x="4817945" y="6301346"/>
              <a:ext cx="2277810"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89" name="TextBox 88"/>
          <p:cNvSpPr txBox="1"/>
          <p:nvPr/>
        </p:nvSpPr>
        <p:spPr>
          <a:xfrm>
            <a:off x="5832373" y="2091477"/>
            <a:ext cx="1740981" cy="646331"/>
          </a:xfrm>
          <a:prstGeom prst="rect">
            <a:avLst/>
          </a:prstGeom>
          <a:noFill/>
        </p:spPr>
        <p:txBody>
          <a:bodyPr wrap="none" rtlCol="0">
            <a:spAutoFit/>
          </a:bodyPr>
          <a:lstStyle/>
          <a:p>
            <a:r>
              <a:rPr lang="en-US" sz="3600" b="1" dirty="0" smtClean="0">
                <a:solidFill>
                  <a:srgbClr val="FF0000"/>
                </a:solidFill>
              </a:rPr>
              <a:t>Leakage</a:t>
            </a:r>
            <a:endParaRPr lang="en-US" sz="3600" b="1" dirty="0">
              <a:solidFill>
                <a:srgbClr val="FF0000"/>
              </a:solidFill>
            </a:endParaRPr>
          </a:p>
        </p:txBody>
      </p:sp>
      <p:sp>
        <p:nvSpPr>
          <p:cNvPr id="90" name="TextBox 89"/>
          <p:cNvSpPr txBox="1"/>
          <p:nvPr/>
        </p:nvSpPr>
        <p:spPr>
          <a:xfrm>
            <a:off x="3116901" y="3193238"/>
            <a:ext cx="1608133" cy="523220"/>
          </a:xfrm>
          <a:prstGeom prst="rect">
            <a:avLst/>
          </a:prstGeom>
          <a:noFill/>
        </p:spPr>
        <p:txBody>
          <a:bodyPr wrap="none" rtlCol="0">
            <a:spAutoFit/>
          </a:bodyPr>
          <a:lstStyle/>
          <a:p>
            <a:r>
              <a:rPr lang="en-US" sz="2800" b="1" dirty="0" smtClean="0"/>
              <a:t>Capacitor</a:t>
            </a:r>
            <a:endParaRPr lang="en-US" sz="2800" b="1" dirty="0"/>
          </a:p>
        </p:txBody>
      </p:sp>
      <p:sp>
        <p:nvSpPr>
          <p:cNvPr id="91" name="TextBox 90"/>
          <p:cNvSpPr txBox="1"/>
          <p:nvPr/>
        </p:nvSpPr>
        <p:spPr>
          <a:xfrm>
            <a:off x="4405517" y="896345"/>
            <a:ext cx="1177551" cy="523220"/>
          </a:xfrm>
          <a:prstGeom prst="rect">
            <a:avLst/>
          </a:prstGeom>
          <a:noFill/>
        </p:spPr>
        <p:txBody>
          <a:bodyPr wrap="none" rtlCol="0">
            <a:spAutoFit/>
          </a:bodyPr>
          <a:lstStyle/>
          <a:p>
            <a:r>
              <a:rPr lang="en-US" sz="2800" b="1" dirty="0" smtClean="0"/>
              <a:t>Switch</a:t>
            </a:r>
            <a:endParaRPr lang="en-US" sz="2800" b="1" dirty="0"/>
          </a:p>
        </p:txBody>
      </p:sp>
      <p:sp>
        <p:nvSpPr>
          <p:cNvPr id="92" name="TextBox 91"/>
          <p:cNvSpPr txBox="1"/>
          <p:nvPr/>
        </p:nvSpPr>
        <p:spPr>
          <a:xfrm>
            <a:off x="1246428" y="1684714"/>
            <a:ext cx="1969860" cy="954107"/>
          </a:xfrm>
          <a:prstGeom prst="rect">
            <a:avLst/>
          </a:prstGeom>
          <a:noFill/>
        </p:spPr>
        <p:txBody>
          <a:bodyPr wrap="none" rtlCol="0">
            <a:spAutoFit/>
          </a:bodyPr>
          <a:lstStyle/>
          <a:p>
            <a:pPr algn="ctr"/>
            <a:r>
              <a:rPr lang="en-US" sz="2800" b="1" dirty="0" smtClean="0">
                <a:solidFill>
                  <a:schemeClr val="tx2"/>
                </a:solidFill>
              </a:rPr>
              <a:t>Refreshed</a:t>
            </a:r>
          </a:p>
          <a:p>
            <a:pPr algn="ctr"/>
            <a:r>
              <a:rPr lang="en-US" sz="2800" b="1" dirty="0" smtClean="0">
                <a:solidFill>
                  <a:schemeClr val="tx2"/>
                </a:solidFill>
              </a:rPr>
              <a:t>Every 64 </a:t>
            </a:r>
            <a:r>
              <a:rPr lang="en-US" sz="2800" b="1" dirty="0" err="1" smtClean="0">
                <a:solidFill>
                  <a:schemeClr val="tx2"/>
                </a:solidFill>
              </a:rPr>
              <a:t>ms</a:t>
            </a:r>
            <a:endParaRPr lang="en-US" sz="2800" b="1" dirty="0">
              <a:solidFill>
                <a:schemeClr val="tx2"/>
              </a:solidFill>
            </a:endParaRPr>
          </a:p>
        </p:txBody>
      </p:sp>
      <p:grpSp>
        <p:nvGrpSpPr>
          <p:cNvPr id="96" name="Group 95"/>
          <p:cNvGrpSpPr/>
          <p:nvPr/>
        </p:nvGrpSpPr>
        <p:grpSpPr>
          <a:xfrm>
            <a:off x="2396879" y="4928948"/>
            <a:ext cx="4130584" cy="954107"/>
            <a:chOff x="4786283" y="4869918"/>
            <a:chExt cx="2713366" cy="954107"/>
          </a:xfrm>
        </p:grpSpPr>
        <p:sp>
          <p:nvSpPr>
            <p:cNvPr id="97" name="TextBox 96"/>
            <p:cNvSpPr txBox="1"/>
            <p:nvPr/>
          </p:nvSpPr>
          <p:spPr>
            <a:xfrm>
              <a:off x="5286839" y="4869918"/>
              <a:ext cx="1751268" cy="954107"/>
            </a:xfrm>
            <a:prstGeom prst="rect">
              <a:avLst/>
            </a:prstGeom>
            <a:noFill/>
          </p:spPr>
          <p:txBody>
            <a:bodyPr wrap="square" rtlCol="0">
              <a:spAutoFit/>
            </a:bodyPr>
            <a:lstStyle/>
            <a:p>
              <a:r>
                <a:rPr lang="en-US" sz="2800" b="1" dirty="0" smtClean="0"/>
                <a:t>Refresh Interval </a:t>
              </a:r>
            </a:p>
            <a:p>
              <a:pPr algn="ctr"/>
              <a:r>
                <a:rPr lang="en-US" sz="2800" b="1" dirty="0" smtClean="0"/>
                <a:t>64 </a:t>
              </a:r>
              <a:r>
                <a:rPr lang="en-US" sz="2800" b="1" dirty="0" err="1" smtClean="0"/>
                <a:t>ms</a:t>
              </a:r>
              <a:endParaRPr lang="en-US" sz="2800" b="1" dirty="0"/>
            </a:p>
          </p:txBody>
        </p:sp>
        <p:cxnSp>
          <p:nvCxnSpPr>
            <p:cNvPr id="98" name="Straight Arrow Connector 97"/>
            <p:cNvCxnSpPr/>
            <p:nvPr/>
          </p:nvCxnSpPr>
          <p:spPr>
            <a:xfrm flipH="1">
              <a:off x="4807538" y="5359418"/>
              <a:ext cx="514984" cy="1485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6969400" y="5396766"/>
              <a:ext cx="514948" cy="674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7495277" y="4947805"/>
              <a:ext cx="4372" cy="59041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4786283" y="4961389"/>
              <a:ext cx="8565" cy="59215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10" name="Picture 109"/>
          <p:cNvPicPr>
            <a:picLocks noChangeAspect="1"/>
          </p:cNvPicPr>
          <p:nvPr/>
        </p:nvPicPr>
        <p:blipFill>
          <a:blip r:embed="rId3"/>
          <a:stretch>
            <a:fillRect/>
          </a:stretch>
        </p:blipFill>
        <p:spPr>
          <a:xfrm>
            <a:off x="272191" y="4126937"/>
            <a:ext cx="2208299" cy="1979439"/>
          </a:xfrm>
          <a:prstGeom prst="rect">
            <a:avLst/>
          </a:prstGeom>
        </p:spPr>
      </p:pic>
      <p:grpSp>
        <p:nvGrpSpPr>
          <p:cNvPr id="111" name="Group 110"/>
          <p:cNvGrpSpPr/>
          <p:nvPr/>
        </p:nvGrpSpPr>
        <p:grpSpPr>
          <a:xfrm>
            <a:off x="2396890" y="4219336"/>
            <a:ext cx="3614722" cy="664952"/>
            <a:chOff x="4786283" y="4851244"/>
            <a:chExt cx="3729723" cy="664952"/>
          </a:xfrm>
        </p:grpSpPr>
        <p:sp>
          <p:nvSpPr>
            <p:cNvPr id="112" name="TextBox 111"/>
            <p:cNvSpPr txBox="1"/>
            <p:nvPr/>
          </p:nvSpPr>
          <p:spPr>
            <a:xfrm>
              <a:off x="5190607" y="4851244"/>
              <a:ext cx="3325399" cy="523220"/>
            </a:xfrm>
            <a:prstGeom prst="rect">
              <a:avLst/>
            </a:prstGeom>
            <a:noFill/>
          </p:spPr>
          <p:txBody>
            <a:bodyPr wrap="square" rtlCol="0">
              <a:spAutoFit/>
            </a:bodyPr>
            <a:lstStyle/>
            <a:p>
              <a:r>
                <a:rPr lang="en-US" sz="2800" b="1" dirty="0" smtClean="0"/>
                <a:t>Retention Time</a:t>
              </a:r>
              <a:endParaRPr lang="en-US" sz="2800" b="1" dirty="0"/>
            </a:p>
          </p:txBody>
        </p:sp>
        <p:cxnSp>
          <p:nvCxnSpPr>
            <p:cNvPr id="113" name="Straight Arrow Connector 112"/>
            <p:cNvCxnSpPr/>
            <p:nvPr/>
          </p:nvCxnSpPr>
          <p:spPr>
            <a:xfrm flipH="1">
              <a:off x="4788268" y="5154004"/>
              <a:ext cx="514984" cy="1485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7638881" y="5154004"/>
              <a:ext cx="514948" cy="674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V="1">
              <a:off x="8145512" y="4910457"/>
              <a:ext cx="4372" cy="59041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4786283" y="4924041"/>
              <a:ext cx="8565" cy="59215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17" name="Rectangle 116"/>
          <p:cNvSpPr/>
          <p:nvPr/>
        </p:nvSpPr>
        <p:spPr>
          <a:xfrm>
            <a:off x="2387964" y="4873893"/>
            <a:ext cx="3287491" cy="152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Multiply 117"/>
          <p:cNvSpPr/>
          <p:nvPr/>
        </p:nvSpPr>
        <p:spPr>
          <a:xfrm>
            <a:off x="-132705" y="3790807"/>
            <a:ext cx="3081438" cy="2651704"/>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02C8897-7E0F-D74E-BB6D-222FC9BDF5EC}" type="slidenum">
              <a:rPr lang="en-US" smtClean="0"/>
              <a:t>8</a:t>
            </a:fld>
            <a:endParaRPr lang="en-US"/>
          </a:p>
        </p:txBody>
      </p:sp>
      <p:sp>
        <p:nvSpPr>
          <p:cNvPr id="122" name="Rectangle 121"/>
          <p:cNvSpPr/>
          <p:nvPr/>
        </p:nvSpPr>
        <p:spPr>
          <a:xfrm>
            <a:off x="2422371" y="4848718"/>
            <a:ext cx="4691151" cy="178520"/>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46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5"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grpId="0" nodeType="clickEffect">
                                  <p:stCondLst>
                                    <p:cond delay="0"/>
                                  </p:stCondLst>
                                  <p:childTnLst>
                                    <p:animEffect transition="out" filter="wipe(up)">
                                      <p:cBhvr>
                                        <p:cTn id="38" dur="2000"/>
                                        <p:tgtEl>
                                          <p:spTgt spid="67"/>
                                        </p:tgtEl>
                                      </p:cBhvr>
                                    </p:animEffect>
                                    <p:set>
                                      <p:cBhvr>
                                        <p:cTn id="39" dur="1" fill="hold">
                                          <p:stCondLst>
                                            <p:cond delay="1999"/>
                                          </p:stCondLst>
                                        </p:cTn>
                                        <p:tgtEl>
                                          <p:spTgt spid="67"/>
                                        </p:tgtEl>
                                        <p:attrNameLst>
                                          <p:attrName>style.visibility</p:attrName>
                                        </p:attrNameLst>
                                      </p:cBhvr>
                                      <p:to>
                                        <p:strVal val="hidden"/>
                                      </p:to>
                                    </p:set>
                                  </p:childTnLst>
                                </p:cTn>
                              </p:par>
                              <p:par>
                                <p:cTn id="40" presetID="22" presetClass="entr" presetSubtype="8"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2000"/>
                                        <p:tgtEl>
                                          <p:spTgt spid="42"/>
                                        </p:tgtEl>
                                      </p:cBhvr>
                                    </p:animEffect>
                                  </p:childTnLst>
                                </p:cTn>
                              </p:par>
                            </p:childTnLst>
                          </p:cTn>
                        </p:par>
                        <p:par>
                          <p:cTn id="43" fill="hold">
                            <p:stCondLst>
                              <p:cond delay="2000"/>
                            </p:stCondLst>
                            <p:childTnLst>
                              <p:par>
                                <p:cTn id="44" presetID="1" presetClass="entr" presetSubtype="0" fill="hold" nodeType="afterEffect">
                                  <p:stCondLst>
                                    <p:cond delay="0"/>
                                  </p:stCondLst>
                                  <p:childTnLst>
                                    <p:set>
                                      <p:cBhvr>
                                        <p:cTn id="45" dur="1" fill="hold">
                                          <p:stCondLst>
                                            <p:cond delay="0"/>
                                          </p:stCondLst>
                                        </p:cTn>
                                        <p:tgtEl>
                                          <p:spTgt spid="8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2"/>
                                        </p:tgtEl>
                                        <p:attrNameLst>
                                          <p:attrName>style.visibility</p:attrName>
                                        </p:attrNameLst>
                                      </p:cBhvr>
                                      <p:to>
                                        <p:strVal val="visible"/>
                                      </p:to>
                                    </p:set>
                                  </p:childTnLst>
                                </p:cTn>
                              </p:par>
                              <p:par>
                                <p:cTn id="50" presetID="22" presetClass="entr" presetSubtype="4" fill="hold" grpId="1"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wipe(down)">
                                      <p:cBhvr>
                                        <p:cTn id="52" dur="500"/>
                                        <p:tgtEl>
                                          <p:spTgt spid="6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6"/>
                                        </p:tgtEl>
                                        <p:attrNameLst>
                                          <p:attrName>style.visibility</p:attrName>
                                        </p:attrNameLst>
                                      </p:cBhvr>
                                      <p:to>
                                        <p:strVal val="visible"/>
                                      </p:to>
                                    </p:set>
                                  </p:childTnLst>
                                </p:cTn>
                              </p:par>
                              <p:par>
                                <p:cTn id="57" presetID="22" presetClass="exit" presetSubtype="1" fill="hold" grpId="2" nodeType="withEffect">
                                  <p:stCondLst>
                                    <p:cond delay="0"/>
                                  </p:stCondLst>
                                  <p:childTnLst>
                                    <p:animEffect transition="out" filter="wipe(up)">
                                      <p:cBhvr>
                                        <p:cTn id="58" dur="1000"/>
                                        <p:tgtEl>
                                          <p:spTgt spid="67"/>
                                        </p:tgtEl>
                                      </p:cBhvr>
                                    </p:animEffect>
                                    <p:set>
                                      <p:cBhvr>
                                        <p:cTn id="59" dur="1" fill="hold">
                                          <p:stCondLst>
                                            <p:cond delay="999"/>
                                          </p:stCondLst>
                                        </p:cTn>
                                        <p:tgtEl>
                                          <p:spTgt spid="6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nodeType="clickEffect">
                                  <p:stCondLst>
                                    <p:cond delay="0"/>
                                  </p:stCondLst>
                                  <p:childTnLst>
                                    <p:animEffect transition="out" filter="blinds(horizontal)">
                                      <p:cBhvr>
                                        <p:cTn id="66" dur="500"/>
                                        <p:tgtEl>
                                          <p:spTgt spid="88"/>
                                        </p:tgtEl>
                                      </p:cBhvr>
                                    </p:animEffect>
                                    <p:set>
                                      <p:cBhvr>
                                        <p:cTn id="67" dur="1" fill="hold">
                                          <p:stCondLst>
                                            <p:cond delay="499"/>
                                          </p:stCondLst>
                                        </p:cTn>
                                        <p:tgtEl>
                                          <p:spTgt spid="88"/>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42"/>
                                        </p:tgtEl>
                                      </p:cBhvr>
                                    </p:animEffect>
                                    <p:set>
                                      <p:cBhvr>
                                        <p:cTn id="70" dur="1" fill="hold">
                                          <p:stCondLst>
                                            <p:cond delay="499"/>
                                          </p:stCondLst>
                                        </p:cTn>
                                        <p:tgtEl>
                                          <p:spTgt spid="42"/>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500"/>
                                        <p:tgtEl>
                                          <p:spTgt spid="110"/>
                                        </p:tgtEl>
                                      </p:cBhvr>
                                    </p:animEffect>
                                    <p:set>
                                      <p:cBhvr>
                                        <p:cTn id="73" dur="1" fill="hold">
                                          <p:stCondLst>
                                            <p:cond delay="499"/>
                                          </p:stCondLst>
                                        </p:cTn>
                                        <p:tgtEl>
                                          <p:spTgt spid="110"/>
                                        </p:tgtEl>
                                        <p:attrNameLst>
                                          <p:attrName>style.visibility</p:attrName>
                                        </p:attrNameLst>
                                      </p:cBhvr>
                                      <p:to>
                                        <p:strVal val="hidden"/>
                                      </p:to>
                                    </p:set>
                                  </p:childTnLst>
                                </p:cTn>
                              </p:par>
                              <p:par>
                                <p:cTn id="74" presetID="1" presetClass="entr" presetSubtype="0" fill="hold" grpId="3" nodeType="withEffect">
                                  <p:stCondLst>
                                    <p:cond delay="0"/>
                                  </p:stCondLst>
                                  <p:childTnLst>
                                    <p:set>
                                      <p:cBhvr>
                                        <p:cTn id="75" dur="1" fill="hold">
                                          <p:stCondLst>
                                            <p:cond delay="0"/>
                                          </p:stCondLst>
                                        </p:cTn>
                                        <p:tgtEl>
                                          <p:spTgt spid="6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7"/>
                                        </p:tgtEl>
                                        <p:attrNameLst>
                                          <p:attrName>style.visibility</p:attrName>
                                        </p:attrNameLst>
                                      </p:cBhvr>
                                      <p:to>
                                        <p:strVal val="visible"/>
                                      </p:to>
                                    </p:set>
                                    <p:animEffect transition="in" filter="wipe(left)">
                                      <p:cBhvr>
                                        <p:cTn id="80" dur="500"/>
                                        <p:tgtEl>
                                          <p:spTgt spid="117"/>
                                        </p:tgtEl>
                                      </p:cBhvr>
                                    </p:animEffect>
                                  </p:childTnLst>
                                </p:cTn>
                              </p:par>
                              <p:par>
                                <p:cTn id="81" presetID="22" presetClass="exit" presetSubtype="1" fill="hold" grpId="4" nodeType="withEffect">
                                  <p:stCondLst>
                                    <p:cond delay="0"/>
                                  </p:stCondLst>
                                  <p:childTnLst>
                                    <p:animEffect transition="out" filter="wipe(up)">
                                      <p:cBhvr>
                                        <p:cTn id="82" dur="500"/>
                                        <p:tgtEl>
                                          <p:spTgt spid="67"/>
                                        </p:tgtEl>
                                      </p:cBhvr>
                                    </p:animEffect>
                                    <p:set>
                                      <p:cBhvr>
                                        <p:cTn id="83" dur="1" fill="hold">
                                          <p:stCondLst>
                                            <p:cond delay="499"/>
                                          </p:stCondLst>
                                        </p:cTn>
                                        <p:tgtEl>
                                          <p:spTgt spid="67"/>
                                        </p:tgtEl>
                                        <p:attrNameLst>
                                          <p:attrName>style.visibility</p:attrName>
                                        </p:attrNameLst>
                                      </p:cBhvr>
                                      <p:to>
                                        <p:strVal val="hidden"/>
                                      </p:to>
                                    </p:set>
                                  </p:childTnLst>
                                </p:cTn>
                              </p:par>
                            </p:childTnLst>
                          </p:cTn>
                        </p:par>
                        <p:par>
                          <p:cTn id="84" fill="hold">
                            <p:stCondLst>
                              <p:cond delay="500"/>
                            </p:stCondLst>
                            <p:childTnLst>
                              <p:par>
                                <p:cTn id="85" presetID="1" presetClass="entr" presetSubtype="0" fill="hold" nodeType="afterEffect">
                                  <p:stCondLst>
                                    <p:cond delay="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8" grpId="0" animBg="1"/>
      <p:bldP spid="67" grpId="0" animBg="1"/>
      <p:bldP spid="67" grpId="1" animBg="1"/>
      <p:bldP spid="67" grpId="2" animBg="1"/>
      <p:bldP spid="67" grpId="3" animBg="1"/>
      <p:bldP spid="67" grpId="4" animBg="1"/>
      <p:bldP spid="67" grpId="5" animBg="1"/>
      <p:bldP spid="42" grpId="0" animBg="1"/>
      <p:bldP spid="42" grpId="1" animBg="1"/>
      <p:bldP spid="57" grpId="0" animBg="1"/>
      <p:bldP spid="89" grpId="0"/>
      <p:bldP spid="90" grpId="0"/>
      <p:bldP spid="91" grpId="0"/>
      <p:bldP spid="92" grpId="0"/>
      <p:bldP spid="117" grpId="0" animBg="1"/>
      <p:bldP spid="118" grpId="0" animBg="1"/>
      <p:bldP spid="1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64518" y="5166445"/>
            <a:ext cx="5233082" cy="584776"/>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US" sz="3200" b="1" dirty="0"/>
              <a:t>Data Pattern </a:t>
            </a:r>
            <a:r>
              <a:rPr lang="en-US" sz="3200" b="1" dirty="0" smtClean="0"/>
              <a:t>Sensitivity</a:t>
            </a:r>
            <a:endParaRPr lang="en-US" sz="3200" b="1" dirty="0"/>
          </a:p>
        </p:txBody>
      </p:sp>
      <p:sp>
        <p:nvSpPr>
          <p:cNvPr id="10" name="TextBox 9"/>
          <p:cNvSpPr txBox="1"/>
          <p:nvPr/>
        </p:nvSpPr>
        <p:spPr>
          <a:xfrm>
            <a:off x="964518" y="5928445"/>
            <a:ext cx="5233082" cy="584776"/>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US" sz="3200" b="1" dirty="0" smtClean="0"/>
              <a:t>Variable Retention Time</a:t>
            </a:r>
            <a:endParaRPr lang="en-US" sz="3200" b="1" dirty="0"/>
          </a:p>
        </p:txBody>
      </p:sp>
      <p:sp>
        <p:nvSpPr>
          <p:cNvPr id="3" name="Content Placeholder 2"/>
          <p:cNvSpPr>
            <a:spLocks noGrp="1"/>
          </p:cNvSpPr>
          <p:nvPr>
            <p:ph idx="1"/>
          </p:nvPr>
        </p:nvSpPr>
        <p:spPr>
          <a:xfrm>
            <a:off x="64584" y="3927252"/>
            <a:ext cx="9144000" cy="1172165"/>
          </a:xfrm>
        </p:spPr>
        <p:txBody>
          <a:bodyPr>
            <a:normAutofit fontScale="92500"/>
          </a:bodyPr>
          <a:lstStyle/>
          <a:p>
            <a:r>
              <a:rPr lang="en-US" dirty="0" smtClean="0"/>
              <a:t>Some retention failures are intermittent</a:t>
            </a:r>
          </a:p>
          <a:p>
            <a:r>
              <a:rPr lang="en-US" dirty="0" smtClean="0"/>
              <a:t>Two </a:t>
            </a:r>
            <a:r>
              <a:rPr lang="en-US" dirty="0"/>
              <a:t>characteristics</a:t>
            </a:r>
            <a:r>
              <a:rPr lang="en-US" dirty="0" smtClean="0"/>
              <a:t> of intermittent retention failures</a:t>
            </a:r>
          </a:p>
        </p:txBody>
      </p:sp>
      <p:sp>
        <p:nvSpPr>
          <p:cNvPr id="4" name="Slide Number Placeholder 3"/>
          <p:cNvSpPr>
            <a:spLocks noGrp="1"/>
          </p:cNvSpPr>
          <p:nvPr>
            <p:ph type="sldNum" sz="quarter" idx="12"/>
          </p:nvPr>
        </p:nvSpPr>
        <p:spPr/>
        <p:txBody>
          <a:bodyPr/>
          <a:lstStyle/>
          <a:p>
            <a:fld id="{002C8897-7E0F-D74E-BB6D-222FC9BDF5EC}" type="slidenum">
              <a:rPr lang="en-US" smtClean="0"/>
              <a:t>9</a:t>
            </a:fld>
            <a:endParaRPr lang="en-US"/>
          </a:p>
        </p:txBody>
      </p:sp>
      <p:sp>
        <p:nvSpPr>
          <p:cNvPr id="5" name="Title 1"/>
          <p:cNvSpPr>
            <a:spLocks noGrp="1"/>
          </p:cNvSpPr>
          <p:nvPr>
            <p:ph type="title"/>
          </p:nvPr>
        </p:nvSpPr>
        <p:spPr>
          <a:xfrm>
            <a:off x="457200" y="-155562"/>
            <a:ext cx="8229600" cy="1143000"/>
          </a:xfrm>
        </p:spPr>
        <p:txBody>
          <a:bodyPr/>
          <a:lstStyle/>
          <a:p>
            <a:r>
              <a:rPr lang="en-US" b="1" dirty="0" smtClean="0"/>
              <a:t>Intermittent Retention Failure </a:t>
            </a:r>
            <a:endParaRPr lang="en-US" b="1" dirty="0"/>
          </a:p>
        </p:txBody>
      </p:sp>
      <p:sp>
        <p:nvSpPr>
          <p:cNvPr id="6" name="Oval 5"/>
          <p:cNvSpPr>
            <a:spLocks noChangeAspect="1"/>
          </p:cNvSpPr>
          <p:nvPr/>
        </p:nvSpPr>
        <p:spPr>
          <a:xfrm>
            <a:off x="694766" y="5138918"/>
            <a:ext cx="655147" cy="655147"/>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smtClean="0"/>
              <a:t>1</a:t>
            </a:r>
            <a:endParaRPr lang="en-US" sz="4400" b="1" dirty="0"/>
          </a:p>
        </p:txBody>
      </p:sp>
      <p:sp>
        <p:nvSpPr>
          <p:cNvPr id="8" name="Oval 7"/>
          <p:cNvSpPr>
            <a:spLocks noChangeAspect="1"/>
          </p:cNvSpPr>
          <p:nvPr/>
        </p:nvSpPr>
        <p:spPr>
          <a:xfrm>
            <a:off x="694766" y="5875518"/>
            <a:ext cx="655147" cy="655147"/>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t>2</a:t>
            </a:r>
          </a:p>
        </p:txBody>
      </p:sp>
      <p:grpSp>
        <p:nvGrpSpPr>
          <p:cNvPr id="11" name="Group 10"/>
          <p:cNvGrpSpPr/>
          <p:nvPr/>
        </p:nvGrpSpPr>
        <p:grpSpPr>
          <a:xfrm>
            <a:off x="2690440" y="998116"/>
            <a:ext cx="3273181" cy="2986673"/>
            <a:chOff x="69068" y="1327354"/>
            <a:chExt cx="3273181" cy="2986673"/>
          </a:xfrm>
        </p:grpSpPr>
        <p:grpSp>
          <p:nvGrpSpPr>
            <p:cNvPr id="12" name="Group 11"/>
            <p:cNvGrpSpPr/>
            <p:nvPr/>
          </p:nvGrpSpPr>
          <p:grpSpPr>
            <a:xfrm>
              <a:off x="69068" y="1327354"/>
              <a:ext cx="3273181" cy="2582606"/>
              <a:chOff x="428328" y="2110982"/>
              <a:chExt cx="3273181" cy="2582606"/>
            </a:xfrm>
          </p:grpSpPr>
          <p:cxnSp>
            <p:nvCxnSpPr>
              <p:cNvPr id="14" name="Straight Connector 13"/>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534160" y="2226069"/>
                <a:ext cx="3067764" cy="525790"/>
                <a:chOff x="534160" y="2226069"/>
                <a:chExt cx="3067764" cy="525790"/>
              </a:xfrm>
            </p:grpSpPr>
            <p:sp>
              <p:nvSpPr>
                <p:cNvPr id="42" name="Oval 4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41777" y="2821081"/>
                <a:ext cx="3058627" cy="525790"/>
                <a:chOff x="534160" y="2226069"/>
                <a:chExt cx="3058627"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38848" y="3430281"/>
                <a:ext cx="3067764" cy="525790"/>
                <a:chOff x="543297" y="2226069"/>
                <a:chExt cx="3067764" cy="525790"/>
              </a:xfrm>
            </p:grpSpPr>
            <p:sp>
              <p:nvSpPr>
                <p:cNvPr id="32" name="Oval 3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535919" y="4030345"/>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 name="TextBox 12"/>
            <p:cNvSpPr txBox="1"/>
            <p:nvPr/>
          </p:nvSpPr>
          <p:spPr>
            <a:xfrm>
              <a:off x="788890" y="3790807"/>
              <a:ext cx="1916210" cy="523220"/>
            </a:xfrm>
            <a:prstGeom prst="rect">
              <a:avLst/>
            </a:prstGeom>
            <a:noFill/>
          </p:spPr>
          <p:txBody>
            <a:bodyPr wrap="none" rtlCol="0">
              <a:spAutoFit/>
            </a:bodyPr>
            <a:lstStyle/>
            <a:p>
              <a:r>
                <a:rPr lang="en-US" sz="2800" b="1" dirty="0" smtClean="0"/>
                <a:t>DRAM Cells</a:t>
              </a:r>
              <a:endParaRPr lang="en-US" sz="2800" b="1" dirty="0"/>
            </a:p>
          </p:txBody>
        </p:sp>
      </p:grpSp>
      <p:sp>
        <p:nvSpPr>
          <p:cNvPr id="47" name="Multiply 46"/>
          <p:cNvSpPr/>
          <p:nvPr/>
        </p:nvSpPr>
        <p:spPr>
          <a:xfrm>
            <a:off x="3258795" y="2138631"/>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8" name="Multiply 47"/>
          <p:cNvSpPr/>
          <p:nvPr/>
        </p:nvSpPr>
        <p:spPr>
          <a:xfrm>
            <a:off x="4493186" y="1491471"/>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9" name="Lightning Bolt 48"/>
          <p:cNvSpPr/>
          <p:nvPr/>
        </p:nvSpPr>
        <p:spPr>
          <a:xfrm>
            <a:off x="4821276" y="1795967"/>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Lightning Bolt 49"/>
          <p:cNvSpPr/>
          <p:nvPr/>
        </p:nvSpPr>
        <p:spPr>
          <a:xfrm>
            <a:off x="5420585" y="2983093"/>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Multiply 50"/>
          <p:cNvSpPr/>
          <p:nvPr/>
        </p:nvSpPr>
        <p:spPr>
          <a:xfrm>
            <a:off x="5204151" y="2749146"/>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410669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0"/>
                                        </p:tgtEl>
                                      </p:cBhvr>
                                    </p:animEffect>
                                    <p:set>
                                      <p:cBhvr>
                                        <p:cTn id="10" dur="1" fill="hold">
                                          <p:stCondLst>
                                            <p:cond delay="499"/>
                                          </p:stCondLst>
                                        </p:cTn>
                                        <p:tgtEl>
                                          <p:spTgt spid="50"/>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par>
                          <p:cTn id="15" fill="hold">
                            <p:stCondLst>
                              <p:cond delay="500"/>
                            </p:stCondLst>
                            <p:childTnLst>
                              <p:par>
                                <p:cTn id="16" presetID="35" presetClass="emph" presetSubtype="0" repeatCount="3000" fill="hold" grpId="0" nodeType="afterEffect">
                                  <p:stCondLst>
                                    <p:cond delay="0"/>
                                  </p:stCondLst>
                                  <p:childTnLst>
                                    <p:anim calcmode="discrete" valueType="str">
                                      <p:cBhvr>
                                        <p:cTn id="17" dur="2000" fill="hold"/>
                                        <p:tgtEl>
                                          <p:spTgt spid="48"/>
                                        </p:tgtEl>
                                        <p:attrNameLst>
                                          <p:attrName>style.visibility</p:attrName>
                                        </p:attrNameLst>
                                      </p:cBhvr>
                                      <p:tavLst>
                                        <p:tav tm="0">
                                          <p:val>
                                            <p:strVal val="hidden"/>
                                          </p:val>
                                        </p:tav>
                                        <p:tav tm="50000">
                                          <p:val>
                                            <p:strVal val="visible"/>
                                          </p:val>
                                        </p:tav>
                                      </p:tavLst>
                                    </p:anim>
                                  </p:childTnLst>
                                </p:cTn>
                              </p:par>
                              <p:par>
                                <p:cTn id="18" presetID="35" presetClass="emph" presetSubtype="0" repeatCount="3000" fill="hold" grpId="0" nodeType="withEffect">
                                  <p:stCondLst>
                                    <p:cond delay="0"/>
                                  </p:stCondLst>
                                  <p:childTnLst>
                                    <p:anim calcmode="discrete" valueType="str">
                                      <p:cBhvr>
                                        <p:cTn id="19" dur="1000" fill="hold"/>
                                        <p:tgtEl>
                                          <p:spTgt spid="51"/>
                                        </p:tgtEl>
                                        <p:attrNameLst>
                                          <p:attrName>style.visibility</p:attrName>
                                        </p:attrNameLst>
                                      </p:cBhvr>
                                      <p:tavLst>
                                        <p:tav tm="0">
                                          <p:val>
                                            <p:strVal val="hidden"/>
                                          </p:val>
                                        </p:tav>
                                        <p:tav tm="50000">
                                          <p:val>
                                            <p:strVal val="visible"/>
                                          </p:val>
                                        </p:tav>
                                      </p:tavLst>
                                    </p:anim>
                                  </p:childTnLst>
                                </p:cTn>
                              </p:par>
                            </p:childTnLst>
                          </p:cTn>
                        </p:par>
                        <p:par>
                          <p:cTn id="20" fill="hold">
                            <p:stCondLst>
                              <p:cond delay="6500"/>
                            </p:stCondLst>
                            <p:childTnLst>
                              <p:par>
                                <p:cTn id="21" presetID="3" presetClass="exit" presetSubtype="10" fill="hold" grpId="2" nodeType="afterEffect">
                                  <p:stCondLst>
                                    <p:cond delay="0"/>
                                  </p:stCondLst>
                                  <p:childTnLst>
                                    <p:animEffect transition="out" filter="blinds(horizontal)">
                                      <p:cBhvr>
                                        <p:cTn id="22" dur="500"/>
                                        <p:tgtEl>
                                          <p:spTgt spid="48"/>
                                        </p:tgtEl>
                                      </p:cBhvr>
                                    </p:animEffect>
                                    <p:set>
                                      <p:cBhvr>
                                        <p:cTn id="23" dur="1" fill="hold">
                                          <p:stCondLst>
                                            <p:cond delay="499"/>
                                          </p:stCondLst>
                                        </p:cTn>
                                        <p:tgtEl>
                                          <p:spTgt spid="48"/>
                                        </p:tgtEl>
                                        <p:attrNameLst>
                                          <p:attrName>style.visibility</p:attrName>
                                        </p:attrNameLst>
                                      </p:cBhvr>
                                      <p:to>
                                        <p:strVal val="hidden"/>
                                      </p:to>
                                    </p:set>
                                  </p:childTnLst>
                                </p:cTn>
                              </p:par>
                              <p:par>
                                <p:cTn id="24" presetID="3" presetClass="exit" presetSubtype="10" fill="hold" grpId="2" nodeType="withEffect">
                                  <p:stCondLst>
                                    <p:cond delay="0"/>
                                  </p:stCondLst>
                                  <p:childTnLst>
                                    <p:animEffect transition="out" filter="blinds(horizontal)">
                                      <p:cBhvr>
                                        <p:cTn id="25" dur="500"/>
                                        <p:tgtEl>
                                          <p:spTgt spid="51"/>
                                        </p:tgtEl>
                                      </p:cBhvr>
                                    </p:animEffect>
                                    <p:set>
                                      <p:cBhvr>
                                        <p:cTn id="26" dur="1" fill="hold">
                                          <p:stCondLst>
                                            <p:cond delay="499"/>
                                          </p:stCondLst>
                                        </p:cTn>
                                        <p:tgtEl>
                                          <p:spTgt spid="51"/>
                                        </p:tgtEl>
                                        <p:attrNameLst>
                                          <p:attrName>style.visibility</p:attrName>
                                        </p:attrNameLst>
                                      </p:cBhvr>
                                      <p:to>
                                        <p:strVal val="hidden"/>
                                      </p:to>
                                    </p:set>
                                  </p:childTnLst>
                                </p:cTn>
                              </p:par>
                            </p:childTnLst>
                          </p:cTn>
                        </p:par>
                        <p:par>
                          <p:cTn id="27" fill="hold">
                            <p:stCondLst>
                              <p:cond delay="7000"/>
                            </p:stCondLst>
                            <p:childTnLst>
                              <p:par>
                                <p:cTn id="28" presetID="1" presetClass="entr" presetSubtype="0" fill="hold" grpId="1" nodeType="after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P spid="8" grpId="0" animBg="1"/>
      <p:bldP spid="48" grpId="0" animBg="1"/>
      <p:bldP spid="48" grpId="1" animBg="1"/>
      <p:bldP spid="48" grpId="2" animBg="1"/>
      <p:bldP spid="49" grpId="0" animBg="1"/>
      <p:bldP spid="49" grpId="1" animBg="1"/>
      <p:bldP spid="50" grpId="0" animBg="1"/>
      <p:bldP spid="50" grpId="1" animBg="1"/>
      <p:bldP spid="51" grpId="0" animBg="1"/>
      <p:bldP spid="51" grpId="1" animBg="1"/>
      <p:bldP spid="51"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10696</TotalTime>
  <Words>4263</Words>
  <Application>Microsoft Macintosh PowerPoint</Application>
  <PresentationFormat>On-screen Show (4:3)</PresentationFormat>
  <Paragraphs>636</Paragraphs>
  <Slides>66</Slides>
  <Notes>42</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The Efficacy of  Error Mitigation Techniques  for DRAM Retention Failures </vt:lpstr>
      <vt:lpstr>Motivation</vt:lpstr>
      <vt:lpstr>Vision: Online Profiling</vt:lpstr>
      <vt:lpstr>Summary</vt:lpstr>
      <vt:lpstr>Outline</vt:lpstr>
      <vt:lpstr>Outline</vt:lpstr>
      <vt:lpstr>Retention Failure </vt:lpstr>
      <vt:lpstr>Retention Failure </vt:lpstr>
      <vt:lpstr>Intermittent Retention Failure </vt:lpstr>
      <vt:lpstr>Data Pattern Sensitivity</vt:lpstr>
      <vt:lpstr>Variable Retention Time</vt:lpstr>
      <vt:lpstr>Testing for Retention Failures</vt:lpstr>
      <vt:lpstr>DRAM Scaling Problem</vt:lpstr>
      <vt:lpstr>Outline</vt:lpstr>
      <vt:lpstr>System-Level Online Profiling</vt:lpstr>
      <vt:lpstr>System-Level Online Profiling</vt:lpstr>
      <vt:lpstr>Methodology</vt:lpstr>
      <vt:lpstr>Outline</vt:lpstr>
      <vt:lpstr>Efficacy of Simple Techniques</vt:lpstr>
      <vt:lpstr>Testing</vt:lpstr>
      <vt:lpstr>Efficacy of Testing</vt:lpstr>
      <vt:lpstr>Guardbanding</vt:lpstr>
      <vt:lpstr>Efficacy of Guardbanding</vt:lpstr>
      <vt:lpstr>Efficacy of Guardbanding</vt:lpstr>
      <vt:lpstr>Efficacy of Guardbanding</vt:lpstr>
      <vt:lpstr>Efficacy of Guardbanding</vt:lpstr>
      <vt:lpstr>Efficacy of Guardbanding</vt:lpstr>
      <vt:lpstr>      Error Correcting Code</vt:lpstr>
      <vt:lpstr>Effectiveness of ECC</vt:lpstr>
      <vt:lpstr>Effectiveness of ECC</vt:lpstr>
      <vt:lpstr>Effectiveness of ECC</vt:lpstr>
      <vt:lpstr>Effectiveness of ECC</vt:lpstr>
      <vt:lpstr>Outline</vt:lpstr>
      <vt:lpstr>Efficacy of Recent Techniques</vt:lpstr>
      <vt:lpstr>   Higher Strength ECC (Hi-ECC)</vt:lpstr>
      <vt:lpstr>Efficacy of Hi-ECC</vt:lpstr>
      <vt:lpstr>Efficacy of Hi-ECC</vt:lpstr>
      <vt:lpstr>Efficacy of Hi-ECC</vt:lpstr>
      <vt:lpstr>Efficacy of Hi-ECC</vt:lpstr>
      <vt:lpstr>Efficacy of Hi-ECC</vt:lpstr>
      <vt:lpstr>Outline</vt:lpstr>
      <vt:lpstr>Towards an Online Profiling System</vt:lpstr>
      <vt:lpstr>Towards an Online Profiling System</vt:lpstr>
      <vt:lpstr>Outline</vt:lpstr>
      <vt:lpstr>Conclusion</vt:lpstr>
      <vt:lpstr>PowerPoint Presentation</vt:lpstr>
      <vt:lpstr>The Efficacy of  Error Mitigation Techniques  for DRAM Retention Failures </vt:lpstr>
      <vt:lpstr>Bit Repair Techniques</vt:lpstr>
      <vt:lpstr>Efficacy of Bit Repair Techniques</vt:lpstr>
      <vt:lpstr>Efficacy of Bit Repair Techniques</vt:lpstr>
      <vt:lpstr>Efficacy of Bit Repair Techniques</vt:lpstr>
      <vt:lpstr>   Variable-Strength ECC (VS-ECC)</vt:lpstr>
      <vt:lpstr>Efficacy of VS-ECC</vt:lpstr>
      <vt:lpstr>Efficacy of VS-ECC</vt:lpstr>
      <vt:lpstr>Efficacy of VS-ECC</vt:lpstr>
      <vt:lpstr>Challenges and Opportunities</vt:lpstr>
      <vt:lpstr>Reduction in Error Rate  in all Modules</vt:lpstr>
      <vt:lpstr>Difference in Modules</vt:lpstr>
      <vt:lpstr>Tested DRAM Modules</vt:lpstr>
      <vt:lpstr>Time to Test</vt:lpstr>
      <vt:lpstr>Temperature Controlled Environment</vt:lpstr>
      <vt:lpstr>Dependence of Retention Time on Temperature</vt:lpstr>
      <vt:lpstr>Dependence of Retention Time on Temperature</vt:lpstr>
      <vt:lpstr>Effect of Temperature</vt:lpstr>
      <vt:lpstr>Characteristics not Dependent on Refresh Interval</vt:lpstr>
      <vt:lpstr>Expected Number of Multi-Bit Failures</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Efficacy of Error Mitigation Techniques for DRAM Retention Failures:  A Comparative Experimental Study </dc:title>
  <dc:creator>Samira Khan</dc:creator>
  <cp:lastModifiedBy>Onur Mutlu</cp:lastModifiedBy>
  <cp:revision>1303</cp:revision>
  <cp:lastPrinted>2014-06-10T19:46:12Z</cp:lastPrinted>
  <dcterms:created xsi:type="dcterms:W3CDTF">2014-06-03T23:10:01Z</dcterms:created>
  <dcterms:modified xsi:type="dcterms:W3CDTF">2014-06-23T22:54:44Z</dcterms:modified>
</cp:coreProperties>
</file>