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3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</p:sldMasterIdLst>
  <p:notesMasterIdLst>
    <p:notesMasterId r:id="rId56"/>
  </p:notesMasterIdLst>
  <p:handoutMasterIdLst>
    <p:handoutMasterId r:id="rId57"/>
  </p:handoutMasterIdLst>
  <p:sldIdLst>
    <p:sldId id="256" r:id="rId3"/>
    <p:sldId id="298" r:id="rId4"/>
    <p:sldId id="299" r:id="rId5"/>
    <p:sldId id="302" r:id="rId6"/>
    <p:sldId id="300" r:id="rId7"/>
    <p:sldId id="353" r:id="rId8"/>
    <p:sldId id="336" r:id="rId9"/>
    <p:sldId id="366" r:id="rId10"/>
    <p:sldId id="319" r:id="rId11"/>
    <p:sldId id="318" r:id="rId12"/>
    <p:sldId id="354" r:id="rId13"/>
    <p:sldId id="358" r:id="rId14"/>
    <p:sldId id="320" r:id="rId15"/>
    <p:sldId id="322" r:id="rId16"/>
    <p:sldId id="384" r:id="rId17"/>
    <p:sldId id="359" r:id="rId18"/>
    <p:sldId id="323" r:id="rId19"/>
    <p:sldId id="355" r:id="rId20"/>
    <p:sldId id="325" r:id="rId21"/>
    <p:sldId id="360" r:id="rId22"/>
    <p:sldId id="328" r:id="rId23"/>
    <p:sldId id="327" r:id="rId24"/>
    <p:sldId id="379" r:id="rId25"/>
    <p:sldId id="330" r:id="rId26"/>
    <p:sldId id="361" r:id="rId27"/>
    <p:sldId id="346" r:id="rId28"/>
    <p:sldId id="385" r:id="rId29"/>
    <p:sldId id="365" r:id="rId30"/>
    <p:sldId id="335" r:id="rId31"/>
    <p:sldId id="334" r:id="rId32"/>
    <p:sldId id="357" r:id="rId33"/>
    <p:sldId id="296" r:id="rId34"/>
    <p:sldId id="290" r:id="rId35"/>
    <p:sldId id="333" r:id="rId36"/>
    <p:sldId id="381" r:id="rId37"/>
    <p:sldId id="266" r:id="rId38"/>
    <p:sldId id="387" r:id="rId39"/>
    <p:sldId id="374" r:id="rId40"/>
    <p:sldId id="277" r:id="rId41"/>
    <p:sldId id="283" r:id="rId42"/>
    <p:sldId id="356" r:id="rId43"/>
    <p:sldId id="367" r:id="rId44"/>
    <p:sldId id="370" r:id="rId45"/>
    <p:sldId id="363" r:id="rId46"/>
    <p:sldId id="352" r:id="rId47"/>
    <p:sldId id="391" r:id="rId48"/>
    <p:sldId id="392" r:id="rId49"/>
    <p:sldId id="393" r:id="rId50"/>
    <p:sldId id="376" r:id="rId51"/>
    <p:sldId id="394" r:id="rId52"/>
    <p:sldId id="369" r:id="rId53"/>
    <p:sldId id="377" r:id="rId54"/>
    <p:sldId id="378" r:id="rId5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E2A"/>
    <a:srgbClr val="002060"/>
    <a:srgbClr val="FF0000"/>
    <a:srgbClr val="FFE085"/>
    <a:srgbClr val="000000"/>
    <a:srgbClr val="C00000"/>
    <a:srgbClr val="3B812F"/>
    <a:srgbClr val="CC99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5043" autoAdjust="0"/>
  </p:normalViewPr>
  <p:slideViewPr>
    <p:cSldViewPr>
      <p:cViewPr>
        <p:scale>
          <a:sx n="95" d="100"/>
          <a:sy n="95" d="100"/>
        </p:scale>
        <p:origin x="-1848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34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vboxsvr\cfallin\Research\CHIPPER\hpca17-presentation\data_v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vboxsvr\cfallin\Research\CHIPPER\hpca17-presentation\data_v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vboxsvr\cfallin\Research\CHIPPER\hpca17-presentation\data_v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file:///\\vboxsvr\cfallin\Research\CHIPPER\hpca17-presentation\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file:///\\vboxsvr\cfallin\Research\CHIPPER\hpca17-presentation\data_v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file:///\\vboxsvr\cfallin\Research\CHIPPER\hpca17-presentation\data_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Multithreaded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9166514069462"/>
          <c:y val="0.100125046869141"/>
          <c:w val="0.728197827015811"/>
          <c:h val="0.642710348706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Sheet1!$C$36</c:f>
              <c:strCache>
                <c:ptCount val="1"/>
                <c:pt idx="0">
                  <c:v>Buffered</c:v>
                </c:pt>
              </c:strCache>
            </c:strRef>
          </c:tx>
          <c:invertIfNegative val="0"/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Sheet1!$C$37:$C$42</c:f>
              <c:numCache>
                <c:formatCode>General</c:formatCode>
                <c:ptCount val="6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Sheet1!$D$36</c:f>
              <c:strCache>
                <c:ptCount val="1"/>
                <c:pt idx="0">
                  <c:v>BLESS</c:v>
                </c:pt>
              </c:strCache>
            </c:strRef>
          </c:tx>
          <c:invertIfNegative val="0"/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Sheet1!$D$37:$D$42</c:f>
              <c:numCache>
                <c:formatCode>General</c:formatCode>
                <c:ptCount val="6"/>
                <c:pt idx="0">
                  <c:v>1.00288429034999</c:v>
                </c:pt>
                <c:pt idx="1">
                  <c:v>1.001833032219996</c:v>
                </c:pt>
                <c:pt idx="2">
                  <c:v>0.989469541539999</c:v>
                </c:pt>
                <c:pt idx="3">
                  <c:v>0.987724358456</c:v>
                </c:pt>
                <c:pt idx="4">
                  <c:v>1.00527006279</c:v>
                </c:pt>
                <c:pt idx="5">
                  <c:v>0.997436257072</c:v>
                </c:pt>
              </c:numCache>
            </c:numRef>
          </c:val>
        </c:ser>
        <c:ser>
          <c:idx val="2"/>
          <c:order val="2"/>
          <c:tx>
            <c:strRef>
              <c:f>Sheet1!$E$36</c:f>
              <c:strCache>
                <c:ptCount val="1"/>
                <c:pt idx="0">
                  <c:v>CHIPPER</c:v>
                </c:pt>
              </c:strCache>
            </c:strRef>
          </c:tx>
          <c:invertIfNegative val="0"/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Sheet1!$E$37:$E$42</c:f>
              <c:numCache>
                <c:formatCode>General</c:formatCode>
                <c:ptCount val="6"/>
                <c:pt idx="0">
                  <c:v>1.001835567249996</c:v>
                </c:pt>
                <c:pt idx="1">
                  <c:v>1.00116420640999</c:v>
                </c:pt>
                <c:pt idx="2">
                  <c:v>0.972359813048003</c:v>
                </c:pt>
                <c:pt idx="3">
                  <c:v>0.968852970694001</c:v>
                </c:pt>
                <c:pt idx="4">
                  <c:v>0.962589572784</c:v>
                </c:pt>
                <c:pt idx="5">
                  <c:v>0.981360426037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036472"/>
        <c:axId val="573009368"/>
      </c:barChart>
      <c:catAx>
        <c:axId val="573036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573009368"/>
        <c:crosses val="autoZero"/>
        <c:auto val="1"/>
        <c:lblAlgn val="ctr"/>
        <c:lblOffset val="100"/>
        <c:noMultiLvlLbl val="0"/>
      </c:catAx>
      <c:valAx>
        <c:axId val="573009368"/>
        <c:scaling>
          <c:orientation val="minMax"/>
          <c:max val="1.1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Speedup (Normalized)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7303647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Multiprogrammed</a:t>
            </a:r>
            <a:r>
              <a:rPr lang="en-US" baseline="0" dirty="0"/>
              <a:t> (</a:t>
            </a:r>
            <a:r>
              <a:rPr lang="en-US" baseline="0" dirty="0" smtClean="0"/>
              <a:t>subset of 49 total)</a:t>
            </a:r>
            <a:endParaRPr lang="en-US" dirty="0"/>
          </a:p>
        </c:rich>
      </c:tx>
      <c:layout>
        <c:manualLayout>
          <c:xMode val="edge"/>
          <c:yMode val="edge"/>
          <c:x val="0.124578083989501"/>
          <c:y val="0.014285714285714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Sheet2!$C$1</c:f>
              <c:strCache>
                <c:ptCount val="1"/>
                <c:pt idx="0">
                  <c:v>Buffered</c:v>
                </c:pt>
              </c:strCache>
            </c:strRef>
          </c:tx>
          <c:invertIfNegative val="0"/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Sheet2!$C$2:$C$16</c:f>
              <c:numCache>
                <c:formatCode>General</c:formatCode>
                <c:ptCount val="15"/>
                <c:pt idx="0">
                  <c:v>63.9796929794</c:v>
                </c:pt>
                <c:pt idx="1">
                  <c:v>63.6791359572</c:v>
                </c:pt>
                <c:pt idx="2">
                  <c:v>63.5732485882</c:v>
                </c:pt>
                <c:pt idx="3">
                  <c:v>63.3608772318</c:v>
                </c:pt>
                <c:pt idx="4">
                  <c:v>61.17947232290016</c:v>
                </c:pt>
                <c:pt idx="5">
                  <c:v>60.5003014373</c:v>
                </c:pt>
                <c:pt idx="6">
                  <c:v>60.4737001307</c:v>
                </c:pt>
                <c:pt idx="7">
                  <c:v>60.28865201590001</c:v>
                </c:pt>
                <c:pt idx="8">
                  <c:v>57.78549745369973</c:v>
                </c:pt>
                <c:pt idx="9">
                  <c:v>57.6859228211001</c:v>
                </c:pt>
                <c:pt idx="10">
                  <c:v>57.4863546036</c:v>
                </c:pt>
                <c:pt idx="11">
                  <c:v>48.05767617199987</c:v>
                </c:pt>
                <c:pt idx="12">
                  <c:v>41.99161655389995</c:v>
                </c:pt>
                <c:pt idx="13">
                  <c:v>22.57140536790003</c:v>
                </c:pt>
                <c:pt idx="14">
                  <c:v>55.5306540136</c:v>
                </c:pt>
              </c:numCache>
            </c:numRef>
          </c:val>
        </c:ser>
        <c:ser>
          <c:idx val="1"/>
          <c:order val="1"/>
          <c:tx>
            <c:strRef>
              <c:f>Sheet2!$D$1</c:f>
              <c:strCache>
                <c:ptCount val="1"/>
                <c:pt idx="0">
                  <c:v>BLESS</c:v>
                </c:pt>
              </c:strCache>
            </c:strRef>
          </c:tx>
          <c:invertIfNegative val="0"/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Sheet2!$D$2:$D$16</c:f>
              <c:numCache>
                <c:formatCode>General</c:formatCode>
                <c:ptCount val="15"/>
                <c:pt idx="0">
                  <c:v>63.9891599089001</c:v>
                </c:pt>
                <c:pt idx="1">
                  <c:v>63.81608785409973</c:v>
                </c:pt>
                <c:pt idx="2">
                  <c:v>63.76491510570001</c:v>
                </c:pt>
                <c:pt idx="3">
                  <c:v>63.6490209143</c:v>
                </c:pt>
                <c:pt idx="4">
                  <c:v>61.66335194030013</c:v>
                </c:pt>
                <c:pt idx="5">
                  <c:v>60.0977741879</c:v>
                </c:pt>
                <c:pt idx="6">
                  <c:v>60.03445524490012</c:v>
                </c:pt>
                <c:pt idx="7">
                  <c:v>60.1977359295002</c:v>
                </c:pt>
                <c:pt idx="8">
                  <c:v>56.45442563329975</c:v>
                </c:pt>
                <c:pt idx="9">
                  <c:v>56.4568382248</c:v>
                </c:pt>
                <c:pt idx="10">
                  <c:v>56.63269913990001</c:v>
                </c:pt>
                <c:pt idx="11">
                  <c:v>43.58592554670001</c:v>
                </c:pt>
                <c:pt idx="12">
                  <c:v>31.5999925172</c:v>
                </c:pt>
                <c:pt idx="13">
                  <c:v>15.46560100090002</c:v>
                </c:pt>
                <c:pt idx="14">
                  <c:v>53.48138628669987</c:v>
                </c:pt>
              </c:numCache>
            </c:numRef>
          </c:val>
        </c:ser>
        <c:ser>
          <c:idx val="2"/>
          <c:order val="2"/>
          <c:tx>
            <c:strRef>
              <c:f>Sheet2!$E$1</c:f>
              <c:strCache>
                <c:ptCount val="1"/>
                <c:pt idx="0">
                  <c:v>CHIPPER</c:v>
                </c:pt>
              </c:strCache>
            </c:strRef>
          </c:tx>
          <c:invertIfNegative val="0"/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Sheet2!$E$2:$E$16</c:f>
              <c:numCache>
                <c:formatCode>General</c:formatCode>
                <c:ptCount val="15"/>
                <c:pt idx="0">
                  <c:v>63.9875332354</c:v>
                </c:pt>
                <c:pt idx="1">
                  <c:v>63.79291406110006</c:v>
                </c:pt>
                <c:pt idx="2">
                  <c:v>63.71010501510001</c:v>
                </c:pt>
                <c:pt idx="3">
                  <c:v>63.56416592410013</c:v>
                </c:pt>
                <c:pt idx="4">
                  <c:v>57.5276650372</c:v>
                </c:pt>
                <c:pt idx="5">
                  <c:v>54.6853620623</c:v>
                </c:pt>
                <c:pt idx="6">
                  <c:v>56.59875888630016</c:v>
                </c:pt>
                <c:pt idx="7">
                  <c:v>57.3717979879</c:v>
                </c:pt>
                <c:pt idx="8">
                  <c:v>50.00302440399987</c:v>
                </c:pt>
                <c:pt idx="9">
                  <c:v>51.7054074349</c:v>
                </c:pt>
                <c:pt idx="10">
                  <c:v>51.2283007645002</c:v>
                </c:pt>
                <c:pt idx="11">
                  <c:v>33.08172257169982</c:v>
                </c:pt>
                <c:pt idx="12">
                  <c:v>22.13351526860007</c:v>
                </c:pt>
                <c:pt idx="13">
                  <c:v>11.3237749046</c:v>
                </c:pt>
                <c:pt idx="14">
                  <c:v>49.5150760561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536808"/>
        <c:axId val="573539816"/>
      </c:barChart>
      <c:catAx>
        <c:axId val="573536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573539816"/>
        <c:crosses val="autoZero"/>
        <c:auto val="1"/>
        <c:lblAlgn val="ctr"/>
        <c:lblOffset val="100"/>
        <c:noMultiLvlLbl val="0"/>
      </c:catAx>
      <c:valAx>
        <c:axId val="573539816"/>
        <c:scaling>
          <c:orientation val="minMax"/>
          <c:max val="64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/>
                  <a:t>Weighted Speedup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73536808"/>
        <c:crosses val="autoZero"/>
        <c:crossBetween val="between"/>
        <c:majorUnit val="8.0"/>
      </c:valAx>
    </c:plotArea>
    <c:legend>
      <c:legendPos val="r"/>
      <c:layout>
        <c:manualLayout>
          <c:xMode val="edge"/>
          <c:yMode val="edge"/>
          <c:x val="0.748756233595804"/>
          <c:y val="0.0130607424071991"/>
          <c:w val="0.165827099737533"/>
          <c:h val="0.180961754780652"/>
        </c:manualLayout>
      </c:layout>
      <c:overlay val="1"/>
      <c:spPr>
        <a:ln w="28575">
          <a:solidFill>
            <a:srgbClr val="000000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Multiprogrammed</a:t>
            </a:r>
            <a:r>
              <a:rPr lang="en-US" dirty="0"/>
              <a:t> (</a:t>
            </a:r>
            <a:r>
              <a:rPr lang="en-US" dirty="0" smtClean="0"/>
              <a:t>subset of 49 total)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Sheet2!$G$1</c:f>
              <c:strCache>
                <c:ptCount val="1"/>
                <c:pt idx="0">
                  <c:v>Buffered</c:v>
                </c:pt>
              </c:strCache>
            </c:strRef>
          </c:tx>
          <c:invertIfNegative val="0"/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Sheet2!$G$2:$G$16</c:f>
              <c:numCache>
                <c:formatCode>General</c:formatCode>
                <c:ptCount val="15"/>
                <c:pt idx="0">
                  <c:v>5.877220928649995</c:v>
                </c:pt>
                <c:pt idx="1">
                  <c:v>6.261514680329975</c:v>
                </c:pt>
                <c:pt idx="2">
                  <c:v>6.31982388678</c:v>
                </c:pt>
                <c:pt idx="3">
                  <c:v>6.474982007299975</c:v>
                </c:pt>
                <c:pt idx="4">
                  <c:v>9.56890398839</c:v>
                </c:pt>
                <c:pt idx="5">
                  <c:v>10.1377685569</c:v>
                </c:pt>
                <c:pt idx="6">
                  <c:v>10.034577957</c:v>
                </c:pt>
                <c:pt idx="7">
                  <c:v>9.658565566130001</c:v>
                </c:pt>
                <c:pt idx="8">
                  <c:v>10.9838118652</c:v>
                </c:pt>
                <c:pt idx="9">
                  <c:v>11.09394251380002</c:v>
                </c:pt>
                <c:pt idx="10">
                  <c:v>11.0700303816</c:v>
                </c:pt>
                <c:pt idx="11">
                  <c:v>12.8088746585</c:v>
                </c:pt>
                <c:pt idx="12">
                  <c:v>14.85307623520008</c:v>
                </c:pt>
                <c:pt idx="13">
                  <c:v>15.3401282281</c:v>
                </c:pt>
                <c:pt idx="14">
                  <c:v>9.888342044520001</c:v>
                </c:pt>
              </c:numCache>
            </c:numRef>
          </c:val>
        </c:ser>
        <c:ser>
          <c:idx val="1"/>
          <c:order val="1"/>
          <c:tx>
            <c:strRef>
              <c:f>Sheet2!$H$1</c:f>
              <c:strCache>
                <c:ptCount val="1"/>
                <c:pt idx="0">
                  <c:v>BLESS</c:v>
                </c:pt>
              </c:strCache>
            </c:strRef>
          </c:tx>
          <c:invertIfNegative val="0"/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Sheet2!$H$2:$H$16</c:f>
              <c:numCache>
                <c:formatCode>General</c:formatCode>
                <c:ptCount val="15"/>
                <c:pt idx="0">
                  <c:v>1.159906985219996</c:v>
                </c:pt>
                <c:pt idx="1">
                  <c:v>1.443984530809997</c:v>
                </c:pt>
                <c:pt idx="2">
                  <c:v>1.483426233319989</c:v>
                </c:pt>
                <c:pt idx="3">
                  <c:v>1.603939154159996</c:v>
                </c:pt>
                <c:pt idx="4">
                  <c:v>4.273839395370025</c:v>
                </c:pt>
                <c:pt idx="5">
                  <c:v>5.365486779809958</c:v>
                </c:pt>
                <c:pt idx="6">
                  <c:v>5.236323026190012</c:v>
                </c:pt>
                <c:pt idx="7">
                  <c:v>4.83364283812</c:v>
                </c:pt>
                <c:pt idx="8">
                  <c:v>6.784334730129975</c:v>
                </c:pt>
                <c:pt idx="9">
                  <c:v>6.785265952000001</c:v>
                </c:pt>
                <c:pt idx="10">
                  <c:v>6.674774010719972</c:v>
                </c:pt>
                <c:pt idx="11">
                  <c:v>9.03996792843</c:v>
                </c:pt>
                <c:pt idx="12">
                  <c:v>10.37251305210003</c:v>
                </c:pt>
                <c:pt idx="13">
                  <c:v>10.73637793</c:v>
                </c:pt>
                <c:pt idx="14">
                  <c:v>5.275043005520025</c:v>
                </c:pt>
              </c:numCache>
            </c:numRef>
          </c:val>
        </c:ser>
        <c:ser>
          <c:idx val="2"/>
          <c:order val="2"/>
          <c:tx>
            <c:strRef>
              <c:f>Sheet2!$I$1</c:f>
              <c:strCache>
                <c:ptCount val="1"/>
                <c:pt idx="0">
                  <c:v>CHIPPER</c:v>
                </c:pt>
              </c:strCache>
            </c:strRef>
          </c:tx>
          <c:invertIfNegative val="0"/>
          <c:cat>
            <c:strRef>
              <c:f>Sheet2!$A$2:$A$16</c:f>
              <c:strCache>
                <c:ptCount val="15"/>
                <c:pt idx="0">
                  <c:v>perlbench</c:v>
                </c:pt>
                <c:pt idx="1">
                  <c:v>tonto</c:v>
                </c:pt>
                <c:pt idx="2">
                  <c:v>gcc</c:v>
                </c:pt>
                <c:pt idx="3">
                  <c:v>h264ref</c:v>
                </c:pt>
                <c:pt idx="4">
                  <c:v>vpr</c:v>
                </c:pt>
                <c:pt idx="5">
                  <c:v>search.1</c:v>
                </c:pt>
                <c:pt idx="6">
                  <c:v>MIX.5</c:v>
                </c:pt>
                <c:pt idx="7">
                  <c:v>MIX.2</c:v>
                </c:pt>
                <c:pt idx="8">
                  <c:v>MIX.8</c:v>
                </c:pt>
                <c:pt idx="9">
                  <c:v>MIX.0</c:v>
                </c:pt>
                <c:pt idx="10">
                  <c:v>MIX.6</c:v>
                </c:pt>
                <c:pt idx="11">
                  <c:v>GemsFDTD</c:v>
                </c:pt>
                <c:pt idx="12">
                  <c:v>stream</c:v>
                </c:pt>
                <c:pt idx="13">
                  <c:v>mcf</c:v>
                </c:pt>
                <c:pt idx="14">
                  <c:v>AVG (full set)</c:v>
                </c:pt>
              </c:strCache>
            </c:strRef>
          </c:cat>
          <c:val>
            <c:numRef>
              <c:f>Sheet2!$I$2:$I$16</c:f>
              <c:numCache>
                <c:formatCode>General</c:formatCode>
                <c:ptCount val="15"/>
                <c:pt idx="0">
                  <c:v>0.941141810460003</c:v>
                </c:pt>
                <c:pt idx="1">
                  <c:v>1.223239782649989</c:v>
                </c:pt>
                <c:pt idx="2">
                  <c:v>1.265135689839996</c:v>
                </c:pt>
                <c:pt idx="3">
                  <c:v>1.38486835404</c:v>
                </c:pt>
                <c:pt idx="4">
                  <c:v>4.157315931269958</c:v>
                </c:pt>
                <c:pt idx="5">
                  <c:v>5.349396333420001</c:v>
                </c:pt>
                <c:pt idx="6">
                  <c:v>4.621997817629961</c:v>
                </c:pt>
                <c:pt idx="7">
                  <c:v>4.310664009499995</c:v>
                </c:pt>
                <c:pt idx="8">
                  <c:v>6.170132770259982</c:v>
                </c:pt>
                <c:pt idx="9">
                  <c:v>6.237066601820001</c:v>
                </c:pt>
                <c:pt idx="10">
                  <c:v>6.079429692500025</c:v>
                </c:pt>
                <c:pt idx="11">
                  <c:v>8.00805792942</c:v>
                </c:pt>
                <c:pt idx="12">
                  <c:v>9.974497459980035</c:v>
                </c:pt>
                <c:pt idx="13">
                  <c:v>10.2090093283</c:v>
                </c:pt>
                <c:pt idx="14">
                  <c:v>4.923957773459986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360776"/>
        <c:axId val="573354776"/>
      </c:barChart>
      <c:catAx>
        <c:axId val="573360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573354776"/>
        <c:crosses val="autoZero"/>
        <c:auto val="1"/>
        <c:lblAlgn val="ctr"/>
        <c:lblOffset val="100"/>
        <c:noMultiLvlLbl val="0"/>
      </c:catAx>
      <c:valAx>
        <c:axId val="5733547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/>
                  <a:t>Network Power (W)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73360776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213659756138078"/>
          <c:y val="0.114682789651294"/>
          <c:w val="0.260252998438486"/>
          <c:h val="0.262962879640046"/>
        </c:manualLayout>
      </c:layout>
      <c:overlay val="1"/>
      <c:spPr>
        <a:ln w="28575">
          <a:solidFill>
            <a:srgbClr val="000000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Multithreaded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2002916302129"/>
          <c:y val="0.100184664416948"/>
          <c:w val="0.83725634295713"/>
          <c:h val="0.64178365204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Sheet1!$G$36</c:f>
              <c:strCache>
                <c:ptCount val="1"/>
                <c:pt idx="0">
                  <c:v>Buffered</c:v>
                </c:pt>
              </c:strCache>
            </c:strRef>
          </c:tx>
          <c:invertIfNegative val="0"/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Sheet1!$G$37:$G$42</c:f>
              <c:numCache>
                <c:formatCode>General</c:formatCode>
                <c:ptCount val="6"/>
                <c:pt idx="0">
                  <c:v>1.523136149049996</c:v>
                </c:pt>
                <c:pt idx="1">
                  <c:v>1.49741690586</c:v>
                </c:pt>
                <c:pt idx="2">
                  <c:v>1.652043438630006</c:v>
                </c:pt>
                <c:pt idx="3">
                  <c:v>1.694522489560004</c:v>
                </c:pt>
                <c:pt idx="4">
                  <c:v>2.05451911451</c:v>
                </c:pt>
                <c:pt idx="5">
                  <c:v>1.68432761952</c:v>
                </c:pt>
              </c:numCache>
            </c:numRef>
          </c:val>
        </c:ser>
        <c:ser>
          <c:idx val="1"/>
          <c:order val="1"/>
          <c:tx>
            <c:strRef>
              <c:f>Sheet1!$H$36</c:f>
              <c:strCache>
                <c:ptCount val="1"/>
                <c:pt idx="0">
                  <c:v>BLESS</c:v>
                </c:pt>
              </c:strCache>
            </c:strRef>
          </c:tx>
          <c:invertIfNegative val="0"/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Sheet1!$H$37:$H$42</c:f>
              <c:numCache>
                <c:formatCode>General</c:formatCode>
                <c:ptCount val="6"/>
                <c:pt idx="0">
                  <c:v>0.330733729939</c:v>
                </c:pt>
                <c:pt idx="1">
                  <c:v>0.312905422119</c:v>
                </c:pt>
                <c:pt idx="2">
                  <c:v>0.518243267687</c:v>
                </c:pt>
                <c:pt idx="3">
                  <c:v>0.554987535443</c:v>
                </c:pt>
                <c:pt idx="4">
                  <c:v>0.817913731116</c:v>
                </c:pt>
                <c:pt idx="5">
                  <c:v>0.506956737261</c:v>
                </c:pt>
              </c:numCache>
            </c:numRef>
          </c:val>
        </c:ser>
        <c:ser>
          <c:idx val="2"/>
          <c:order val="2"/>
          <c:tx>
            <c:strRef>
              <c:f>Sheet1!$I$36</c:f>
              <c:strCache>
                <c:ptCount val="1"/>
                <c:pt idx="0">
                  <c:v>CHIPPER</c:v>
                </c:pt>
              </c:strCache>
            </c:strRef>
          </c:tx>
          <c:invertIfNegative val="0"/>
          <c:cat>
            <c:strRef>
              <c:f>Sheet1!$A$37:$A$42</c:f>
              <c:strCache>
                <c:ptCount val="6"/>
                <c:pt idx="0">
                  <c:v>luc</c:v>
                </c:pt>
                <c:pt idx="1">
                  <c:v>cholesky</c:v>
                </c:pt>
                <c:pt idx="2">
                  <c:v>radix</c:v>
                </c:pt>
                <c:pt idx="3">
                  <c:v>fft</c:v>
                </c:pt>
                <c:pt idx="4">
                  <c:v>lun</c:v>
                </c:pt>
                <c:pt idx="5">
                  <c:v>AVG</c:v>
                </c:pt>
              </c:strCache>
            </c:strRef>
          </c:cat>
          <c:val>
            <c:numRef>
              <c:f>Sheet1!$I$37:$I$42</c:f>
              <c:numCache>
                <c:formatCode>General</c:formatCode>
                <c:ptCount val="6"/>
                <c:pt idx="0">
                  <c:v>0.276427377367003</c:v>
                </c:pt>
                <c:pt idx="1">
                  <c:v>0.258570223516</c:v>
                </c:pt>
                <c:pt idx="2">
                  <c:v>0.478969553439</c:v>
                </c:pt>
                <c:pt idx="3">
                  <c:v>0.520784915074</c:v>
                </c:pt>
                <c:pt idx="4">
                  <c:v>0.77465678981</c:v>
                </c:pt>
                <c:pt idx="5">
                  <c:v>0.461881771841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288488"/>
        <c:axId val="573291496"/>
      </c:barChart>
      <c:catAx>
        <c:axId val="573288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573291496"/>
        <c:crosses val="autoZero"/>
        <c:auto val="1"/>
        <c:lblAlgn val="ctr"/>
        <c:lblOffset val="100"/>
        <c:noMultiLvlLbl val="0"/>
      </c:catAx>
      <c:valAx>
        <c:axId val="573291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32884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Normalized </a:t>
            </a:r>
            <a:r>
              <a:rPr lang="en-US" dirty="0" smtClean="0"/>
              <a:t>Router Area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Sheet3!$E$1</c:f>
              <c:strCache>
                <c:ptCount val="1"/>
                <c:pt idx="0">
                  <c:v>Area</c:v>
                </c:pt>
              </c:strCache>
            </c:strRef>
          </c:tx>
          <c:invertIfNegative val="0"/>
          <c:cat>
            <c:strRef>
              <c:f>Sheet3!$A$2:$A$4</c:f>
              <c:strCache>
                <c:ptCount val="3"/>
                <c:pt idx="0">
                  <c:v>Buffered</c:v>
                </c:pt>
                <c:pt idx="1">
                  <c:v>BLESS</c:v>
                </c:pt>
                <c:pt idx="2">
                  <c:v>CHIPPER</c:v>
                </c:pt>
              </c:strCache>
            </c:strRef>
          </c:cat>
          <c:val>
            <c:numRef>
              <c:f>Sheet3!$E$2:$E$4</c:f>
              <c:numCache>
                <c:formatCode>General</c:formatCode>
                <c:ptCount val="3"/>
                <c:pt idx="0">
                  <c:v>1.0</c:v>
                </c:pt>
                <c:pt idx="1">
                  <c:v>0.647804754109969</c:v>
                </c:pt>
                <c:pt idx="2">
                  <c:v>0.637612615426908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203096"/>
        <c:axId val="573193320"/>
      </c:barChart>
      <c:catAx>
        <c:axId val="573203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73193320"/>
        <c:crosses val="autoZero"/>
        <c:auto val="1"/>
        <c:lblAlgn val="ctr"/>
        <c:lblOffset val="100"/>
        <c:noMultiLvlLbl val="0"/>
      </c:catAx>
      <c:valAx>
        <c:axId val="573193320"/>
        <c:scaling>
          <c:orientation val="minMax"/>
          <c:max val="1.5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73203096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Normalized Critical Path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Sheet3!$F$1</c:f>
              <c:strCache>
                <c:ptCount val="1"/>
                <c:pt idx="0">
                  <c:v>Critical Path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Sheet3!$A$2:$A$4</c:f>
              <c:strCache>
                <c:ptCount val="3"/>
                <c:pt idx="0">
                  <c:v>Buffered</c:v>
                </c:pt>
                <c:pt idx="1">
                  <c:v>BLESS</c:v>
                </c:pt>
                <c:pt idx="2">
                  <c:v>CHIPPER</c:v>
                </c:pt>
              </c:strCache>
            </c:strRef>
          </c:cat>
          <c:val>
            <c:numRef>
              <c:f>Sheet3!$F$2:$F$4</c:f>
              <c:numCache>
                <c:formatCode>General</c:formatCode>
                <c:ptCount val="3"/>
                <c:pt idx="0">
                  <c:v>1.0</c:v>
                </c:pt>
                <c:pt idx="1">
                  <c:v>1.425531914893617</c:v>
                </c:pt>
                <c:pt idx="2">
                  <c:v>1.010638297872334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153656"/>
        <c:axId val="573149288"/>
      </c:barChart>
      <c:catAx>
        <c:axId val="573153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73149288"/>
        <c:crosses val="autoZero"/>
        <c:auto val="1"/>
        <c:lblAlgn val="ctr"/>
        <c:lblOffset val="100"/>
        <c:noMultiLvlLbl val="0"/>
      </c:catAx>
      <c:valAx>
        <c:axId val="573149288"/>
        <c:scaling>
          <c:orientation val="minMax"/>
          <c:max val="1.5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73153656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58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5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13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63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627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77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71450" indent="-171450">
              <a:buFontTx/>
              <a:buNone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3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07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54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8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243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03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320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254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95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396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039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57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Router area: see 7.7 in BLESS paper </a:t>
            </a:r>
            <a:r>
              <a:rPr lang="en-US" baseline="0" dirty="0" smtClean="0">
                <a:sym typeface="Wingdings"/>
              </a:rPr>
              <a:t> 60.4% * 75% - 18.75% * 25% = 40.6%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747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603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518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36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309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227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1123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284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25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21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83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171450" indent="-171450">
              <a:buFontTx/>
              <a:buChar char="-"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83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39531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CHIPPER: HPCA 2011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r>
              <a:rPr lang="en-US" altLang="en-US" dirty="0" smtClean="0"/>
              <a:t>CHIPPER: HPCA 2011</a:t>
            </a:r>
            <a:endParaRPr lang="en-US" altLang="en-US" dirty="0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85720" y="6357958"/>
            <a:ext cx="1347679" cy="3899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5429264"/>
            <a:ext cx="3786214" cy="1367244"/>
          </a:xfrm>
          <a:prstGeom prst="rect">
            <a:avLst/>
          </a:prstGeom>
        </p:spPr>
      </p:pic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5696976"/>
            <a:ext cx="2501587" cy="723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b="1" dirty="0" smtClean="0"/>
              <a:t>CHIPPER</a:t>
            </a:r>
            <a:r>
              <a:rPr lang="en-US" sz="4000" dirty="0" smtClean="0"/>
              <a:t>: A Low-complexity</a:t>
            </a:r>
            <a:br>
              <a:rPr lang="en-US" sz="4000" dirty="0" smtClean="0"/>
            </a:br>
            <a:r>
              <a:rPr lang="en-US" sz="4000" dirty="0" err="1" smtClean="0"/>
              <a:t>Bufferless</a:t>
            </a:r>
            <a:r>
              <a:rPr lang="en-US" sz="4000" dirty="0" smtClean="0"/>
              <a:t> Deflection Router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429000"/>
            <a:ext cx="6429420" cy="1905000"/>
          </a:xfrm>
        </p:spPr>
        <p:txBody>
          <a:bodyPr>
            <a:noAutofit/>
          </a:bodyPr>
          <a:lstStyle/>
          <a:p>
            <a:endParaRPr lang="en-US" sz="2200" b="1" dirty="0" smtClean="0"/>
          </a:p>
          <a:p>
            <a:r>
              <a:rPr lang="en-US" sz="2200" b="1" dirty="0" smtClean="0"/>
              <a:t>Chris Fallin</a:t>
            </a:r>
          </a:p>
          <a:p>
            <a:r>
              <a:rPr lang="en-US" sz="2200" dirty="0" smtClean="0"/>
              <a:t>Chris </a:t>
            </a:r>
            <a:r>
              <a:rPr lang="en-US" sz="2200" dirty="0" err="1" smtClean="0"/>
              <a:t>Craik</a:t>
            </a:r>
            <a:endParaRPr lang="en-US" sz="2200" dirty="0" smtClean="0"/>
          </a:p>
          <a:p>
            <a:r>
              <a:rPr lang="en-US" sz="2200" dirty="0" err="1" smtClean="0"/>
              <a:t>Onur</a:t>
            </a:r>
            <a:r>
              <a:rPr lang="en-US" sz="2200" dirty="0" smtClean="0"/>
              <a:t> </a:t>
            </a:r>
            <a:r>
              <a:rPr lang="en-US" sz="2200" dirty="0" err="1" smtClean="0"/>
              <a:t>Mutlu</a:t>
            </a:r>
            <a:endParaRPr lang="en-US" sz="2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800" baseline="0" dirty="0" smtClean="0"/>
              <a:t>Age-Based Priorities are Expensive: Sorting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1447800"/>
          </a:xfrm>
        </p:spPr>
        <p:txBody>
          <a:bodyPr/>
          <a:lstStyle/>
          <a:p>
            <a:r>
              <a:rPr lang="en-US" dirty="0" smtClean="0">
                <a:sym typeface="Wingdings" pitchFamily="2" charset="2"/>
              </a:rPr>
              <a:t>Router must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sort flits by age</a:t>
            </a:r>
            <a:r>
              <a:rPr lang="en-US" dirty="0" smtClean="0">
                <a:sym typeface="Wingdings" pitchFamily="2" charset="2"/>
              </a:rPr>
              <a:t>: long-latency sort network</a:t>
            </a:r>
          </a:p>
          <a:p>
            <a:endParaRPr lang="en-US" sz="600" dirty="0" smtClean="0">
              <a:sym typeface="Wingdings" pitchFamily="2" charset="2"/>
            </a:endParaRPr>
          </a:p>
          <a:p>
            <a:pPr lvl="1"/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Three comparator stages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for 4 flits</a:t>
            </a:r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grpSp>
        <p:nvGrpSpPr>
          <p:cNvPr id="5" name="Group 61"/>
          <p:cNvGrpSpPr/>
          <p:nvPr/>
        </p:nvGrpSpPr>
        <p:grpSpPr>
          <a:xfrm>
            <a:off x="1648532" y="2971800"/>
            <a:ext cx="6352468" cy="2443257"/>
            <a:chOff x="428596" y="4071942"/>
            <a:chExt cx="3714776" cy="1428760"/>
          </a:xfrm>
        </p:grpSpPr>
        <p:sp>
          <p:nvSpPr>
            <p:cNvPr id="13" name="Rectangle 12"/>
            <p:cNvSpPr/>
            <p:nvPr/>
          </p:nvSpPr>
          <p:spPr>
            <a:xfrm>
              <a:off x="785786" y="4071942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85786" y="5000636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00232" y="4071942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000232" y="5000636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14678" y="4071942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214678" y="5000636"/>
              <a:ext cx="571504" cy="50006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357290" y="4143380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357290" y="4500570"/>
              <a:ext cx="642942" cy="5715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357290" y="4500570"/>
              <a:ext cx="642942" cy="5715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357290" y="5429264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571736" y="4143380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71736" y="4500570"/>
              <a:ext cx="642942" cy="5715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2571736" y="4500570"/>
              <a:ext cx="642942" cy="5715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571736" y="5429264"/>
              <a:ext cx="64294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28596" y="4143380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28596" y="4500570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28596" y="5072074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28596" y="5429264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786182" y="4143380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786182" y="4500570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786182" y="5072074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786182" y="5429264"/>
              <a:ext cx="35719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914400" y="2895600"/>
            <a:ext cx="451624" cy="440474"/>
            <a:chOff x="914400" y="2895600"/>
            <a:chExt cx="451624" cy="440474"/>
          </a:xfrm>
        </p:grpSpPr>
        <p:sp>
          <p:nvSpPr>
            <p:cNvPr id="54" name="Rounded Rectangle 53"/>
            <p:cNvSpPr/>
            <p:nvPr/>
          </p:nvSpPr>
          <p:spPr>
            <a:xfrm>
              <a:off x="1219200" y="2895600"/>
              <a:ext cx="146824" cy="440474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14400" y="28956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914400" y="3505200"/>
            <a:ext cx="451624" cy="444167"/>
            <a:chOff x="914400" y="3505200"/>
            <a:chExt cx="451624" cy="444167"/>
          </a:xfrm>
        </p:grpSpPr>
        <p:sp>
          <p:nvSpPr>
            <p:cNvPr id="61" name="Rounded Rectangle 60"/>
            <p:cNvSpPr/>
            <p:nvPr/>
          </p:nvSpPr>
          <p:spPr>
            <a:xfrm>
              <a:off x="1219200" y="3508893"/>
              <a:ext cx="146824" cy="44047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14400" y="35052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914400" y="4495800"/>
            <a:ext cx="451624" cy="456068"/>
            <a:chOff x="914400" y="4495800"/>
            <a:chExt cx="451624" cy="456068"/>
          </a:xfrm>
        </p:grpSpPr>
        <p:sp>
          <p:nvSpPr>
            <p:cNvPr id="69" name="Rounded Rectangle 68"/>
            <p:cNvSpPr/>
            <p:nvPr/>
          </p:nvSpPr>
          <p:spPr>
            <a:xfrm>
              <a:off x="1219200" y="4511394"/>
              <a:ext cx="146824" cy="440474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8C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14400" y="44958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914400" y="5105400"/>
            <a:ext cx="451624" cy="445875"/>
            <a:chOff x="914400" y="5105400"/>
            <a:chExt cx="451624" cy="445875"/>
          </a:xfrm>
        </p:grpSpPr>
        <p:sp>
          <p:nvSpPr>
            <p:cNvPr id="62" name="Rounded Rectangle 61"/>
            <p:cNvSpPr/>
            <p:nvPr/>
          </p:nvSpPr>
          <p:spPr>
            <a:xfrm>
              <a:off x="1219200" y="5110801"/>
              <a:ext cx="146824" cy="44047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14400" y="51054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21702 0.0861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4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48148E-6 L 0.21563 -0.0928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0.22083 0.0863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4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21667 -0.0932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562 -0.09283 L 0.3368 -0.09352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83 0.08635 L 0.33923 0.08195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9328 L 0.33716 -0.23726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7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702 0.08611 L 0.33733 0.2284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681 -0.09352 L 0.44584 -0.0916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716 -0.23726 L 0.44757 -0.2372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733 0.22847 L 0.44497 0.3201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4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23 0.08195 L 0.44757 -0.00578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584 -0.09167 L 0.56459 -0.09259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757 -0.23726 L 0.56771 -0.09004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7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757 -0.00578 L 0.56632 -0.14745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7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97 0.32014 L 0.56511 0.3210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459 -0.09259 L 0.77657 -0.09329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632 -0.14746 L 0.77674 -0.145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71 -0.09004 L 0.77257 -0.09421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511 0.32106 L 0.77257 0.31967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Age-Based Priorities Are Expensive: Allocation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915400" cy="1910680"/>
          </a:xfrm>
        </p:spPr>
        <p:txBody>
          <a:bodyPr/>
          <a:lstStyle/>
          <a:p>
            <a:r>
              <a:rPr lang="en-US" dirty="0" smtClean="0"/>
              <a:t>After sorting, flits assigned to output ports in priority order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Port assignment of younger flits depends on that of older flits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sequential dependence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port allocator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457200" y="5257800"/>
            <a:ext cx="146824" cy="440474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" y="2895600"/>
            <a:ext cx="146824" cy="440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7200" y="4495800"/>
            <a:ext cx="146824" cy="44047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" y="3581400"/>
            <a:ext cx="146824" cy="440474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58989" y="2971800"/>
            <a:ext cx="60960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5789" y="3670633"/>
            <a:ext cx="60960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16389" y="4572000"/>
            <a:ext cx="60960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83189" y="5334000"/>
            <a:ext cx="60960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20789" y="2895600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East?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87389" y="3101340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44789" y="2895600"/>
            <a:ext cx="236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GRANT: </a:t>
            </a:r>
            <a:r>
              <a:rPr lang="en-US" dirty="0" smtClean="0">
                <a:solidFill>
                  <a:srgbClr val="0070C0"/>
                </a:solidFill>
              </a:rPr>
              <a:t>Flit 1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 East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6137" y="3594433"/>
            <a:ext cx="270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DEFLECT: </a:t>
            </a:r>
            <a:r>
              <a:rPr lang="en-US" dirty="0" smtClean="0">
                <a:solidFill>
                  <a:srgbClr val="0070C0"/>
                </a:solidFill>
              </a:rPr>
              <a:t>Flit 2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 North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4589" y="4495800"/>
            <a:ext cx="2520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GRANT: </a:t>
            </a:r>
            <a:r>
              <a:rPr lang="en-US" dirty="0" smtClean="0">
                <a:solidFill>
                  <a:srgbClr val="0070C0"/>
                </a:solidFill>
              </a:rPr>
              <a:t>Flit 3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 South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72200" y="5312734"/>
            <a:ext cx="2636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DEFLECT: </a:t>
            </a:r>
            <a:r>
              <a:rPr lang="en-US" dirty="0" smtClean="0">
                <a:solidFill>
                  <a:srgbClr val="0070C0"/>
                </a:solidFill>
              </a:rPr>
              <a:t>Flit 4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 West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87389" y="3823033"/>
            <a:ext cx="1600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87589" y="3594433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East?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2744789" y="3276600"/>
            <a:ext cx="3048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64829" y="320802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{N,S,W}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3796349" y="4114800"/>
            <a:ext cx="3048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16389" y="404622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{S,W}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6200000" flipH="1">
            <a:off x="4786949" y="4918461"/>
            <a:ext cx="3048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106989" y="484988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{W}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87389" y="4732020"/>
            <a:ext cx="2514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01989" y="4507468"/>
            <a:ext cx="880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South?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85800" y="5486400"/>
            <a:ext cx="3505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29100" y="5295900"/>
            <a:ext cx="880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South?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52400" y="5791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Age-Ordered Flits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52400" y="28956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52400" y="35814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52400" y="4495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52400" y="5257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/>
      <p:bldP spid="20" grpId="0"/>
      <p:bldP spid="21" grpId="0"/>
      <p:bldP spid="22" grpId="0"/>
      <p:bldP spid="23" grpId="0"/>
      <p:bldP spid="27" grpId="0"/>
      <p:bldP spid="31" grpId="0"/>
      <p:bldP spid="33" grpId="0"/>
      <p:bldP spid="35" grpId="0"/>
      <p:bldP spid="37" grpId="0"/>
      <p:bldP spid="42" grpId="0"/>
      <p:bldP spid="44" grpId="0"/>
      <p:bldP spid="53" grpId="0"/>
      <p:bldP spid="54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Age-Based Priorities Are Expensive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Overall, </a:t>
            </a:r>
            <a:r>
              <a:rPr lang="en-US" b="1" dirty="0" smtClean="0"/>
              <a:t>deflection routing logic</a:t>
            </a:r>
            <a:r>
              <a:rPr lang="en-US" dirty="0" smtClean="0"/>
              <a:t> based on </a:t>
            </a:r>
            <a:r>
              <a:rPr lang="en-US" b="1" dirty="0" smtClean="0"/>
              <a:t>Oldest-First</a:t>
            </a:r>
            <a:r>
              <a:rPr lang="en-US" dirty="0" smtClean="0"/>
              <a:t> has a </a:t>
            </a:r>
            <a:r>
              <a:rPr lang="en-US" b="1" dirty="0" smtClean="0">
                <a:solidFill>
                  <a:srgbClr val="FF0000"/>
                </a:solidFill>
              </a:rPr>
              <a:t>43% longer critical path </a:t>
            </a:r>
            <a:r>
              <a:rPr lang="en-US" dirty="0" smtClean="0"/>
              <a:t>than a buffered router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Question: is there a cheaper way to route while guaranteeing </a:t>
            </a:r>
            <a:r>
              <a:rPr lang="en-US" dirty="0" err="1" smtClean="0"/>
              <a:t>livelock</a:t>
            </a:r>
            <a:r>
              <a:rPr lang="en-US" dirty="0" smtClean="0"/>
              <a:t>-freedom?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219200" y="2362200"/>
            <a:ext cx="6858000" cy="2209800"/>
            <a:chOff x="152400" y="1752600"/>
            <a:chExt cx="6858000" cy="2209800"/>
          </a:xfrm>
        </p:grpSpPr>
        <p:sp>
          <p:nvSpPr>
            <p:cNvPr id="6" name="Rounded Rectangle 5"/>
            <p:cNvSpPr/>
            <p:nvPr/>
          </p:nvSpPr>
          <p:spPr>
            <a:xfrm>
              <a:off x="152400" y="1752600"/>
              <a:ext cx="6858000" cy="22098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121"/>
            <p:cNvGrpSpPr/>
            <p:nvPr/>
          </p:nvGrpSpPr>
          <p:grpSpPr>
            <a:xfrm>
              <a:off x="304800" y="1828800"/>
              <a:ext cx="6400800" cy="1955800"/>
              <a:chOff x="304800" y="1828800"/>
              <a:chExt cx="6400800" cy="1955800"/>
            </a:xfrm>
          </p:grpSpPr>
          <p:grpSp>
            <p:nvGrpSpPr>
              <p:cNvPr id="8" name="Group 81"/>
              <p:cNvGrpSpPr/>
              <p:nvPr/>
            </p:nvGrpSpPr>
            <p:grpSpPr>
              <a:xfrm>
                <a:off x="304800" y="2362200"/>
                <a:ext cx="3566159" cy="1371600"/>
                <a:chOff x="1433372" y="2438400"/>
                <a:chExt cx="6352468" cy="2443257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2044186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2044186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120955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120955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6197723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6197723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3021489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flipV="1"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3021489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5098257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flipV="1"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5098257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433372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433372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1433372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1433372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7175026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7175026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175026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7175026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Rectangle 8"/>
              <p:cNvSpPr/>
              <p:nvPr/>
            </p:nvSpPr>
            <p:spPr>
              <a:xfrm>
                <a:off x="4267200" y="233045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876800" y="2667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562600" y="32131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172200" y="355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3810000" y="2432050"/>
                <a:ext cx="45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810000" y="2774950"/>
                <a:ext cx="1066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3835400" y="3330576"/>
                <a:ext cx="172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3810000" y="3667125"/>
                <a:ext cx="2362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rot="16200000" flipH="1">
                <a:off x="4780359" y="2570559"/>
                <a:ext cx="114300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rot="16200000" flipH="1">
                <a:off x="5334000" y="2971800"/>
                <a:ext cx="304800" cy="15240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16200000" flipH="1">
                <a:off x="6061472" y="3470671"/>
                <a:ext cx="142875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572000" y="1828800"/>
                <a:ext cx="20011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Port Allocator</a:t>
                </a:r>
                <a:endParaRPr lang="en-US" sz="24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219200" y="1828800"/>
                <a:ext cx="1856342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Priority Sort</a:t>
                </a:r>
                <a:endParaRPr lang="en-US" sz="2400" dirty="0"/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220200" cy="756320"/>
          </a:xfrm>
        </p:spPr>
        <p:txBody>
          <a:bodyPr/>
          <a:lstStyle/>
          <a:p>
            <a:r>
              <a:rPr lang="en-US" sz="3800" dirty="0" smtClean="0"/>
              <a:t>Solution: Golden Packet for </a:t>
            </a:r>
            <a:r>
              <a:rPr lang="en-US" sz="3800" dirty="0" err="1" smtClean="0"/>
              <a:t>Livelock</a:t>
            </a:r>
            <a:r>
              <a:rPr lang="en-US" sz="3800" dirty="0" smtClean="0"/>
              <a:t> Freedom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139280"/>
          </a:xfrm>
        </p:spPr>
        <p:txBody>
          <a:bodyPr/>
          <a:lstStyle/>
          <a:p>
            <a:r>
              <a:rPr lang="en-US" sz="2800" dirty="0" smtClean="0"/>
              <a:t>What is </a:t>
            </a:r>
            <a:r>
              <a:rPr lang="en-US" sz="2800" i="1" dirty="0" smtClean="0"/>
              <a:t>really necessary</a:t>
            </a:r>
            <a:r>
              <a:rPr lang="en-US" sz="2800" dirty="0" smtClean="0"/>
              <a:t> for </a:t>
            </a:r>
            <a:r>
              <a:rPr lang="en-US" sz="2800" dirty="0" err="1" smtClean="0"/>
              <a:t>livelock</a:t>
            </a:r>
            <a:r>
              <a:rPr lang="en-US" sz="2800" dirty="0" smtClean="0"/>
              <a:t> freedom?</a:t>
            </a:r>
          </a:p>
          <a:p>
            <a:endParaRPr lang="en-US" sz="300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>
                <a:solidFill>
                  <a:srgbClr val="008000"/>
                </a:solidFill>
              </a:rPr>
              <a:t>Key Insight</a:t>
            </a:r>
            <a:r>
              <a:rPr lang="en-US" sz="2800" dirty="0" smtClean="0">
                <a:solidFill>
                  <a:srgbClr val="008000"/>
                </a:solidFill>
              </a:rPr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No total order. </a:t>
            </a:r>
            <a:r>
              <a:rPr lang="en-US" sz="2800" dirty="0" smtClean="0"/>
              <a:t>it is enough to: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		1. Pick one flit to </a:t>
            </a:r>
            <a:r>
              <a:rPr lang="en-US" sz="2800" dirty="0" smtClean="0">
                <a:solidFill>
                  <a:srgbClr val="FF0000"/>
                </a:solidFill>
              </a:rPr>
              <a:t>prioritize until arrival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	2. Ensure any flit is </a:t>
            </a:r>
            <a:r>
              <a:rPr lang="en-US" sz="2800" dirty="0" smtClean="0">
                <a:solidFill>
                  <a:srgbClr val="FF0000"/>
                </a:solidFill>
              </a:rPr>
              <a:t>eventually</a:t>
            </a:r>
            <a:r>
              <a:rPr lang="en-US" sz="2800" dirty="0" smtClean="0"/>
              <a:t> picked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533400" y="4024298"/>
            <a:ext cx="7928200" cy="1500198"/>
            <a:chOff x="-123852" y="3500438"/>
            <a:chExt cx="7928200" cy="1500198"/>
          </a:xfrm>
        </p:grpSpPr>
        <p:sp>
          <p:nvSpPr>
            <p:cNvPr id="6" name="Rounded Rectangle 5"/>
            <p:cNvSpPr/>
            <p:nvPr/>
          </p:nvSpPr>
          <p:spPr>
            <a:xfrm>
              <a:off x="1000100" y="4572008"/>
              <a:ext cx="142876" cy="42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643042" y="4572008"/>
              <a:ext cx="142876" cy="428628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85984" y="4572008"/>
              <a:ext cx="142876" cy="428628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28926" y="4572008"/>
              <a:ext cx="142876" cy="42862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8C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24348" y="4352940"/>
              <a:ext cx="328000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Flit age forms total order</a:t>
              </a:r>
              <a:endParaRPr lang="en-US" sz="22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2964645" y="4250537"/>
              <a:ext cx="357190" cy="142876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643174" y="3500438"/>
              <a:ext cx="13669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Guaranteed</a:t>
              </a:r>
            </a:p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progress!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16200000" flipH="1">
              <a:off x="862497" y="4221679"/>
              <a:ext cx="212498" cy="2039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-123852" y="3571097"/>
              <a:ext cx="16307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New traffic is</a:t>
              </a:r>
            </a:p>
            <a:p>
              <a:r>
                <a:rPr lang="en-US" dirty="0" smtClean="0"/>
                <a:t>lowest-priority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14414" y="457200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57356" y="457200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00298" y="457200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</p:grpSp>
      <p:sp>
        <p:nvSpPr>
          <p:cNvPr id="31" name="Cloud 30"/>
          <p:cNvSpPr/>
          <p:nvPr/>
        </p:nvSpPr>
        <p:spPr>
          <a:xfrm>
            <a:off x="1657352" y="4595802"/>
            <a:ext cx="1500198" cy="1500198"/>
          </a:xfrm>
          <a:prstGeom prst="cloud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300294" y="4810116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657484" y="516730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586178" y="509586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3621897" y="4774397"/>
            <a:ext cx="357190" cy="14287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00426" y="4024298"/>
            <a:ext cx="1366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Guaranteed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progress!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57550" y="5095868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352800" y="557948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“Golden Flit”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05400" y="5181600"/>
            <a:ext cx="36631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</a:rPr>
              <a:t>partial ordering is sufficient!</a:t>
            </a:r>
            <a:endParaRPr lang="en-US" sz="2200" dirty="0">
              <a:solidFill>
                <a:srgbClr val="C0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014542" y="5453058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16771 -0.05695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0" grpId="0" animBg="1"/>
      <p:bldP spid="21" grpId="0" animBg="1"/>
      <p:bldP spid="22" grpId="0" animBg="1"/>
      <p:bldP spid="22" grpId="1" animBg="1"/>
      <p:bldP spid="25" grpId="0"/>
      <p:bldP spid="30" grpId="0"/>
      <p:bldP spid="33" grpId="0"/>
      <p:bldP spid="40" grpId="0"/>
      <p:bldP spid="19" grpId="0" animBg="1"/>
      <p:bldP spid="1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996280"/>
          </a:xfrm>
        </p:spPr>
        <p:txBody>
          <a:bodyPr/>
          <a:lstStyle/>
          <a:p>
            <a:r>
              <a:rPr lang="en-US" sz="2800" dirty="0"/>
              <a:t>Only </a:t>
            </a:r>
            <a:r>
              <a:rPr lang="en-US" sz="2800" b="1" dirty="0"/>
              <a:t>need</a:t>
            </a:r>
            <a:r>
              <a:rPr lang="en-US" sz="2800" dirty="0"/>
              <a:t> to properly route the Golden </a:t>
            </a:r>
            <a:r>
              <a:rPr lang="en-US" sz="2800" dirty="0" smtClean="0"/>
              <a:t>Flit</a:t>
            </a:r>
            <a:endParaRPr lang="en-US" sz="2800" dirty="0"/>
          </a:p>
          <a:p>
            <a:endParaRPr lang="en-US" sz="2800" b="1" dirty="0" smtClean="0"/>
          </a:p>
          <a:p>
            <a:r>
              <a:rPr lang="en-US" sz="2800" b="1" dirty="0" smtClean="0"/>
              <a:t>First Insight:</a:t>
            </a:r>
            <a:r>
              <a:rPr lang="en-US" sz="2800" dirty="0" smtClean="0"/>
              <a:t> no need for full sort</a:t>
            </a:r>
          </a:p>
          <a:p>
            <a:r>
              <a:rPr lang="en-US" sz="2800" b="1" dirty="0" smtClean="0"/>
              <a:t>Second Insight:</a:t>
            </a:r>
            <a:r>
              <a:rPr lang="en-US" sz="2800" dirty="0" smtClean="0"/>
              <a:t> no need for sequential allocation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What Does Golden Flit Routing Require?</a:t>
            </a:r>
            <a:endParaRPr lang="en-US" sz="3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1066800" y="3733800"/>
            <a:ext cx="6858000" cy="2209800"/>
            <a:chOff x="152400" y="1752600"/>
            <a:chExt cx="6858000" cy="2209800"/>
          </a:xfrm>
        </p:grpSpPr>
        <p:sp>
          <p:nvSpPr>
            <p:cNvPr id="64" name="Rounded Rectangle 63"/>
            <p:cNvSpPr/>
            <p:nvPr/>
          </p:nvSpPr>
          <p:spPr>
            <a:xfrm>
              <a:off x="152400" y="1752600"/>
              <a:ext cx="6858000" cy="22098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5" name="Group 121"/>
            <p:cNvGrpSpPr/>
            <p:nvPr/>
          </p:nvGrpSpPr>
          <p:grpSpPr>
            <a:xfrm>
              <a:off x="304800" y="1828800"/>
              <a:ext cx="6400800" cy="1955800"/>
              <a:chOff x="304800" y="1828800"/>
              <a:chExt cx="6400800" cy="1955800"/>
            </a:xfrm>
          </p:grpSpPr>
          <p:grpSp>
            <p:nvGrpSpPr>
              <p:cNvPr id="66" name="Group 81"/>
              <p:cNvGrpSpPr/>
              <p:nvPr/>
            </p:nvGrpSpPr>
            <p:grpSpPr>
              <a:xfrm>
                <a:off x="304800" y="2362200"/>
                <a:ext cx="3566159" cy="1371600"/>
                <a:chOff x="1433372" y="2438400"/>
                <a:chExt cx="6352468" cy="2443257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2044186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044186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4120955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4120955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6197723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197723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3021489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flipV="1"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3021489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>
                  <a:off x="5098257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flipV="1"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5098257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1433372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433372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1433372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1433372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7175026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7175026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7175026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7175026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Rectangle 66"/>
              <p:cNvSpPr/>
              <p:nvPr/>
            </p:nvSpPr>
            <p:spPr>
              <a:xfrm>
                <a:off x="4267200" y="233045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876800" y="2667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562600" y="32131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172200" y="355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>
                <a:off x="3810000" y="2432050"/>
                <a:ext cx="45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810000" y="2774950"/>
                <a:ext cx="1066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835400" y="3330576"/>
                <a:ext cx="172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810000" y="3667125"/>
                <a:ext cx="2362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 rot="16200000" flipH="1">
                <a:off x="4780359" y="2570559"/>
                <a:ext cx="114300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 rot="16200000" flipH="1">
                <a:off x="5334000" y="2971800"/>
                <a:ext cx="304800" cy="15240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rot="16200000" flipH="1">
                <a:off x="6061472" y="3470671"/>
                <a:ext cx="142875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4572000" y="1828800"/>
                <a:ext cx="20011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Port Allocator</a:t>
                </a:r>
                <a:endParaRPr lang="en-US" sz="24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219200" y="1828800"/>
                <a:ext cx="1856342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Priority Sort</a:t>
                </a:r>
                <a:endParaRPr lang="en-US" sz="2400" dirty="0"/>
              </a:p>
            </p:txBody>
          </p:sp>
        </p:grpSp>
      </p:grpSp>
      <p:grpSp>
        <p:nvGrpSpPr>
          <p:cNvPr id="111" name="Group 110"/>
          <p:cNvGrpSpPr/>
          <p:nvPr/>
        </p:nvGrpSpPr>
        <p:grpSpPr>
          <a:xfrm>
            <a:off x="1447800" y="3886200"/>
            <a:ext cx="3124200" cy="2209800"/>
            <a:chOff x="1524000" y="2971800"/>
            <a:chExt cx="3124200" cy="22098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1676400" y="29718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1524000" y="29718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5029200" y="3886200"/>
            <a:ext cx="2971800" cy="2209800"/>
            <a:chOff x="5029200" y="3048000"/>
            <a:chExt cx="2971800" cy="220980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5029200" y="30480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5029200" y="30480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 Flit Routing With Two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route the Golden Flit in a two-input router first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Step 1</a:t>
            </a:r>
            <a:r>
              <a:rPr lang="en-US" dirty="0" smtClean="0"/>
              <a:t>: pick a </a:t>
            </a:r>
            <a:r>
              <a:rPr lang="en-US" dirty="0" smtClean="0">
                <a:solidFill>
                  <a:srgbClr val="0000FF"/>
                </a:solidFill>
              </a:rPr>
              <a:t>“winning” flit</a:t>
            </a:r>
            <a:r>
              <a:rPr lang="en-US" dirty="0" smtClean="0"/>
              <a:t>: Golden Flit, else random</a:t>
            </a:r>
          </a:p>
          <a:p>
            <a:r>
              <a:rPr lang="en-US" b="1" dirty="0" smtClean="0"/>
              <a:t>Step 2</a:t>
            </a:r>
            <a:r>
              <a:rPr lang="en-US" dirty="0" smtClean="0"/>
              <a:t>: steer the winning flit to its </a:t>
            </a:r>
            <a:r>
              <a:rPr lang="en-US" dirty="0" smtClean="0">
                <a:solidFill>
                  <a:srgbClr val="0000FF"/>
                </a:solidFill>
              </a:rPr>
              <a:t>desired output</a:t>
            </a:r>
          </a:p>
          <a:p>
            <a:pPr>
              <a:buNone/>
            </a:pPr>
            <a:r>
              <a:rPr lang="en-US" dirty="0" smtClean="0"/>
              <a:t>		      and </a:t>
            </a:r>
            <a:r>
              <a:rPr lang="en-US" dirty="0" smtClean="0">
                <a:solidFill>
                  <a:srgbClr val="0000FF"/>
                </a:solidFill>
              </a:rPr>
              <a:t>deflect other flit</a:t>
            </a: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b="1" dirty="0" smtClean="0">
                <a:sym typeface="Wingdings" pitchFamily="2" charset="2"/>
              </a:rPr>
              <a:t>	 Golden Flit always routes toward destination</a:t>
            </a:r>
          </a:p>
          <a:p>
            <a:pPr lvl="1">
              <a:buNone/>
            </a:pPr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984938" y="1828800"/>
            <a:ext cx="2412124" cy="1237343"/>
            <a:chOff x="2984938" y="1828800"/>
            <a:chExt cx="2412124" cy="1237343"/>
          </a:xfrm>
        </p:grpSpPr>
        <p:sp>
          <p:nvSpPr>
            <p:cNvPr id="5" name="Rectangle 4"/>
            <p:cNvSpPr/>
            <p:nvPr/>
          </p:nvSpPr>
          <p:spPr>
            <a:xfrm>
              <a:off x="3505200" y="1828800"/>
              <a:ext cx="1387366" cy="123734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852049" y="1984358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852049" y="2861866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3790200" y="2272350"/>
              <a:ext cx="877508" cy="301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3790200" y="2272350"/>
              <a:ext cx="877508" cy="301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79715" y="1984358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379715" y="2861866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84938" y="2138136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984938" y="2756807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876800" y="2133600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876800" y="2752271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 Flit Routing with Four Inputs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  <p:grpSp>
        <p:nvGrpSpPr>
          <p:cNvPr id="5" name="Group 8"/>
          <p:cNvGrpSpPr>
            <a:grpSpLocks noGrp="1"/>
          </p:cNvGrpSpPr>
          <p:nvPr/>
        </p:nvGrpSpPr>
        <p:grpSpPr>
          <a:xfrm>
            <a:off x="1828800" y="2819400"/>
            <a:ext cx="5029200" cy="3248025"/>
            <a:chOff x="642910" y="4286256"/>
            <a:chExt cx="2071702" cy="1500198"/>
          </a:xfrm>
        </p:grpSpPr>
        <p:grpSp>
          <p:nvGrpSpPr>
            <p:cNvPr id="6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228600" y="908720"/>
            <a:ext cx="8610600" cy="99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kern="0" dirty="0" smtClean="0"/>
              <a:t>Each block makes decisions </a:t>
            </a:r>
            <a:r>
              <a:rPr lang="en-US" sz="2800" kern="0" dirty="0" smtClean="0">
                <a:solidFill>
                  <a:srgbClr val="0000FF"/>
                </a:solidFill>
              </a:rPr>
              <a:t>independently</a:t>
            </a:r>
            <a:r>
              <a:rPr lang="en-US" sz="2800" kern="0" dirty="0" smtClean="0"/>
              <a:t>!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b="1" kern="0" dirty="0" smtClean="0"/>
              <a:t>Deflection is a distributed decision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800" b="1" kern="0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95400" y="28956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295400" y="350520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95400" y="489966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219200" y="550926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858000" y="28956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858000" y="350520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858000" y="489966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6781800" y="550926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ounded Rectangle 102"/>
          <p:cNvSpPr/>
          <p:nvPr/>
        </p:nvSpPr>
        <p:spPr>
          <a:xfrm>
            <a:off x="2667000" y="990600"/>
            <a:ext cx="263652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>
            <a:off x="5522976" y="987552"/>
            <a:ext cx="2590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5486400" y="5385816"/>
            <a:ext cx="2590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2667000" y="5410200"/>
            <a:ext cx="2590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228600" y="1676400"/>
            <a:ext cx="1828800" cy="609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 Network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  <p:grpSp>
        <p:nvGrpSpPr>
          <p:cNvPr id="3" name="Group 8"/>
          <p:cNvGrpSpPr/>
          <p:nvPr/>
        </p:nvGrpSpPr>
        <p:grpSpPr>
          <a:xfrm>
            <a:off x="3096305" y="1785926"/>
            <a:ext cx="4538013" cy="3286148"/>
            <a:chOff x="642910" y="4286256"/>
            <a:chExt cx="2071702" cy="1500198"/>
          </a:xfrm>
        </p:grpSpPr>
        <p:grpSp>
          <p:nvGrpSpPr>
            <p:cNvPr id="9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2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ounded Rectangle 5"/>
          <p:cNvSpPr/>
          <p:nvPr/>
        </p:nvSpPr>
        <p:spPr>
          <a:xfrm>
            <a:off x="2736208" y="2543172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736208" y="190023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736208" y="392906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724152" y="4572008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426344" y="185736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426344" y="255960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426344" y="39412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362200" y="464344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78" name="Rounded Rectangle 77"/>
          <p:cNvSpPr/>
          <p:nvPr/>
        </p:nvSpPr>
        <p:spPr>
          <a:xfrm>
            <a:off x="7848600" y="2590800"/>
            <a:ext cx="142876" cy="42862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7848600" y="1905000"/>
            <a:ext cx="142876" cy="42862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7772400" y="4572000"/>
            <a:ext cx="142876" cy="42862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8010524" y="4572000"/>
            <a:ext cx="142876" cy="428628"/>
          </a:xfrm>
          <a:prstGeom prst="roundRect">
            <a:avLst/>
          </a:prstGeom>
          <a:noFill/>
          <a:ln>
            <a:solidFill>
              <a:srgbClr val="8C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6010713" y="1066800"/>
            <a:ext cx="1609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swap!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246903" y="5514972"/>
            <a:ext cx="193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no swap!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913903" y="5486400"/>
            <a:ext cx="193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no swap!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848600" y="3962400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deflected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2736206" y="2547942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2743200" y="1905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2736206" y="393383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2724148" y="4572000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>
            <a:off x="1676400" y="1752600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304800" y="1752600"/>
            <a:ext cx="1239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Golden:</a:t>
            </a:r>
            <a:endParaRPr lang="en-US" sz="2400" dirty="0"/>
          </a:p>
        </p:txBody>
      </p:sp>
      <p:sp>
        <p:nvSpPr>
          <p:cNvPr id="93" name="Rounded Rectangle 92"/>
          <p:cNvSpPr/>
          <p:nvPr/>
        </p:nvSpPr>
        <p:spPr>
          <a:xfrm>
            <a:off x="3124200" y="10668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3352800" y="1066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wins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</a:rPr>
              <a:t> swap!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5791200" y="1066800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3018303" y="5514972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5715000" y="5486400"/>
            <a:ext cx="142876" cy="428628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304800" y="1447800"/>
            <a:ext cx="8534400" cy="419100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1219200" y="2438400"/>
            <a:ext cx="6858000" cy="2209800"/>
            <a:chOff x="152400" y="1752600"/>
            <a:chExt cx="6858000" cy="2209800"/>
          </a:xfrm>
        </p:grpSpPr>
        <p:sp>
          <p:nvSpPr>
            <p:cNvPr id="106" name="Rounded Rectangle 105"/>
            <p:cNvSpPr/>
            <p:nvPr/>
          </p:nvSpPr>
          <p:spPr>
            <a:xfrm>
              <a:off x="152400" y="1752600"/>
              <a:ext cx="6858000" cy="22098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7" name="Group 121"/>
            <p:cNvGrpSpPr/>
            <p:nvPr/>
          </p:nvGrpSpPr>
          <p:grpSpPr>
            <a:xfrm>
              <a:off x="304800" y="1828800"/>
              <a:ext cx="6400800" cy="1955800"/>
              <a:chOff x="304800" y="1828800"/>
              <a:chExt cx="6400800" cy="1955800"/>
            </a:xfrm>
          </p:grpSpPr>
          <p:grpSp>
            <p:nvGrpSpPr>
              <p:cNvPr id="108" name="Group 81"/>
              <p:cNvGrpSpPr/>
              <p:nvPr/>
            </p:nvGrpSpPr>
            <p:grpSpPr>
              <a:xfrm>
                <a:off x="304800" y="2362200"/>
                <a:ext cx="3566159" cy="1371600"/>
                <a:chOff x="1433372" y="2438400"/>
                <a:chExt cx="6352468" cy="2443257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2044186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2044186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4120955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4120955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6197723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6197723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3021489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flipV="1"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3021489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5098257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flipV="1"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5098257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1433372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1433372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1433372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1433372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7175026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7175026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7175026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7175026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9" name="Rectangle 108"/>
              <p:cNvSpPr/>
              <p:nvPr/>
            </p:nvSpPr>
            <p:spPr>
              <a:xfrm>
                <a:off x="4267200" y="233045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4876800" y="2667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5562600" y="32131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6172200" y="355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>
                <a:off x="3810000" y="2432050"/>
                <a:ext cx="45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3810000" y="2774950"/>
                <a:ext cx="1066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3835400" y="3330576"/>
                <a:ext cx="172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3810000" y="3667125"/>
                <a:ext cx="2362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16"/>
              <p:cNvCxnSpPr/>
              <p:nvPr/>
            </p:nvCxnSpPr>
            <p:spPr>
              <a:xfrm rot="16200000" flipH="1">
                <a:off x="4780359" y="2570559"/>
                <a:ext cx="114300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/>
              <p:cNvCxnSpPr/>
              <p:nvPr/>
            </p:nvCxnSpPr>
            <p:spPr>
              <a:xfrm rot="16200000" flipH="1">
                <a:off x="5334000" y="2971800"/>
                <a:ext cx="304800" cy="15240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/>
              <p:cNvCxnSpPr/>
              <p:nvPr/>
            </p:nvCxnSpPr>
            <p:spPr>
              <a:xfrm rot="16200000" flipH="1">
                <a:off x="6061472" y="3470671"/>
                <a:ext cx="142875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4572000" y="1828800"/>
                <a:ext cx="20011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Port Allocator</a:t>
                </a:r>
                <a:endParaRPr lang="en-US" sz="2400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1219200" y="1828800"/>
                <a:ext cx="1856342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Priority Sort</a:t>
                </a:r>
                <a:endParaRPr lang="en-US" sz="2400" dirty="0"/>
              </a:p>
            </p:txBody>
          </p:sp>
        </p:grpSp>
      </p:grpSp>
      <p:sp>
        <p:nvSpPr>
          <p:cNvPr id="144" name="Rounded Rectangle 143"/>
          <p:cNvSpPr/>
          <p:nvPr/>
        </p:nvSpPr>
        <p:spPr>
          <a:xfrm>
            <a:off x="304800" y="1447800"/>
            <a:ext cx="8534400" cy="419100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1828800" y="1905000"/>
            <a:ext cx="5029200" cy="3248025"/>
            <a:chOff x="1828800" y="2819400"/>
            <a:chExt cx="5029200" cy="3248025"/>
          </a:xfrm>
        </p:grpSpPr>
        <p:grpSp>
          <p:nvGrpSpPr>
            <p:cNvPr id="146" name="Group 33"/>
            <p:cNvGrpSpPr/>
            <p:nvPr/>
          </p:nvGrpSpPr>
          <p:grpSpPr>
            <a:xfrm>
              <a:off x="2349062" y="2819400"/>
              <a:ext cx="1387366" cy="1237343"/>
              <a:chOff x="785786" y="4286256"/>
              <a:chExt cx="571504" cy="571504"/>
            </a:xfrm>
          </p:grpSpPr>
          <p:sp>
            <p:nvSpPr>
              <p:cNvPr id="19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93" name="Straight Connector 19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7" name="Group 34"/>
            <p:cNvGrpSpPr/>
            <p:nvPr/>
          </p:nvGrpSpPr>
          <p:grpSpPr>
            <a:xfrm>
              <a:off x="4950372" y="2819400"/>
              <a:ext cx="1387366" cy="1237343"/>
              <a:chOff x="785786" y="4286256"/>
              <a:chExt cx="571504" cy="571504"/>
            </a:xfrm>
          </p:grpSpPr>
          <p:sp>
            <p:nvSpPr>
              <p:cNvPr id="183" name="Rectangle 18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8" name="Group 43"/>
            <p:cNvGrpSpPr/>
            <p:nvPr/>
          </p:nvGrpSpPr>
          <p:grpSpPr>
            <a:xfrm>
              <a:off x="2349062" y="4830082"/>
              <a:ext cx="1387366" cy="1237343"/>
              <a:chOff x="785786" y="4286256"/>
              <a:chExt cx="571504" cy="571504"/>
            </a:xfrm>
          </p:grpSpPr>
          <p:sp>
            <p:nvSpPr>
              <p:cNvPr id="175" name="Rectangle 17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9" name="Group 52"/>
            <p:cNvGrpSpPr/>
            <p:nvPr/>
          </p:nvGrpSpPr>
          <p:grpSpPr>
            <a:xfrm>
              <a:off x="4950372" y="4830082"/>
              <a:ext cx="1387366" cy="1237343"/>
              <a:chOff x="785786" y="4286256"/>
              <a:chExt cx="571504" cy="571504"/>
            </a:xfrm>
          </p:grpSpPr>
          <p:sp>
            <p:nvSpPr>
              <p:cNvPr id="167" name="Rectangle 16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8" name="Group 16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Group 70"/>
            <p:cNvGrpSpPr/>
            <p:nvPr/>
          </p:nvGrpSpPr>
          <p:grpSpPr>
            <a:xfrm>
              <a:off x="3724450" y="3747050"/>
              <a:ext cx="1225910" cy="1429148"/>
              <a:chOff x="1478449" y="4786322"/>
              <a:chExt cx="310519" cy="405897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1" name="Straight Connector 150"/>
            <p:cNvCxnSpPr/>
            <p:nvPr/>
          </p:nvCxnSpPr>
          <p:spPr>
            <a:xfrm>
              <a:off x="3736428" y="3128736"/>
              <a:ext cx="1213945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3736428" y="5758089"/>
              <a:ext cx="1213945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828800" y="3128736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1828800" y="3747407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1828800" y="5139418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1828800" y="5758089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6337738" y="3128736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6337738" y="3747407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6337738" y="5139418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6337738" y="5758089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9" name="TextBox 198"/>
          <p:cNvSpPr txBox="1"/>
          <p:nvPr/>
        </p:nvSpPr>
        <p:spPr>
          <a:xfrm>
            <a:off x="1295400" y="1953875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200" name="TextBox 199"/>
          <p:cNvSpPr txBox="1"/>
          <p:nvPr/>
        </p:nvSpPr>
        <p:spPr>
          <a:xfrm>
            <a:off x="1295400" y="256347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201" name="TextBox 200"/>
          <p:cNvSpPr txBox="1"/>
          <p:nvPr/>
        </p:nvSpPr>
        <p:spPr>
          <a:xfrm>
            <a:off x="1295400" y="3957935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202" name="TextBox 201"/>
          <p:cNvSpPr txBox="1"/>
          <p:nvPr/>
        </p:nvSpPr>
        <p:spPr>
          <a:xfrm>
            <a:off x="1219200" y="4567535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203" name="TextBox 202"/>
          <p:cNvSpPr txBox="1"/>
          <p:nvPr/>
        </p:nvSpPr>
        <p:spPr>
          <a:xfrm>
            <a:off x="6858000" y="1953875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6858000" y="2563475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6858000" y="395793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206" name="TextBox 205"/>
          <p:cNvSpPr txBox="1"/>
          <p:nvPr/>
        </p:nvSpPr>
        <p:spPr>
          <a:xfrm>
            <a:off x="6781800" y="4567535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21927 -0.0958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4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21805 0.088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33333E-6 L 0.21875 0.003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22014 -0.0037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927 -0.09583 L 0.3375 -0.0981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05 0.0882 L 0.34253 0.2988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10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75 0.00324 L 0.33785 -0.2064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10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14 -0.00371 L 0.34097 -0.0041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28 -0.09676 L 0.52691 -0.0041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4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785 -0.20648 L 0.52518 -0.2990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254 0.29884 L 0.52778 0.2937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3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98 -0.00417 L 0.52848 -0.00625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2" grpId="0" animBg="1"/>
      <p:bldP spid="101" grpId="0" animBg="1"/>
      <p:bldP spid="100" grpId="0" animBg="1"/>
      <p:bldP spid="6" grpId="0" animBg="1"/>
      <p:bldP spid="6" grpId="1" animBg="1"/>
      <p:bldP spid="6" grpId="2" animBg="1"/>
      <p:bldP spid="5" grpId="0" animBg="1"/>
      <p:bldP spid="5" grpId="1" animBg="1"/>
      <p:bldP spid="5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74" grpId="0"/>
      <p:bldP spid="75" grpId="0"/>
      <p:bldP spid="76" grpId="0"/>
      <p:bldP spid="77" grpId="0"/>
      <p:bldP spid="93" grpId="0" animBg="1"/>
      <p:bldP spid="94" grpId="0"/>
      <p:bldP spid="95" grpId="0" animBg="1"/>
      <p:bldP spid="97" grpId="0" animBg="1"/>
      <p:bldP spid="99" grpId="0" animBg="1"/>
      <p:bldP spid="98" grpId="0" animBg="1"/>
      <p:bldP spid="144" grpId="0" animBg="1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Packet is Golden?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1986880"/>
          </a:xfrm>
        </p:spPr>
        <p:txBody>
          <a:bodyPr/>
          <a:lstStyle/>
          <a:p>
            <a:r>
              <a:rPr lang="en-US" dirty="0" smtClean="0"/>
              <a:t>We select the </a:t>
            </a:r>
            <a:r>
              <a:rPr lang="en-US" b="1" dirty="0" smtClean="0"/>
              <a:t>Golden Packet</a:t>
            </a:r>
            <a:r>
              <a:rPr lang="en-US" dirty="0" smtClean="0"/>
              <a:t> so that:</a:t>
            </a:r>
          </a:p>
          <a:p>
            <a:pPr lvl="1">
              <a:buNone/>
            </a:pPr>
            <a:r>
              <a:rPr lang="en-US" dirty="0" smtClean="0"/>
              <a:t>	1. a given packet stays golden long enough to </a:t>
            </a:r>
            <a:r>
              <a:rPr lang="en-US" dirty="0" smtClean="0">
                <a:solidFill>
                  <a:srgbClr val="FF0000"/>
                </a:solidFill>
              </a:rPr>
              <a:t>ensure arrival</a:t>
            </a:r>
          </a:p>
          <a:p>
            <a:pPr lvl="1">
              <a:buNone/>
            </a:pPr>
            <a:r>
              <a:rPr lang="en-US" dirty="0" smtClean="0"/>
              <a:t>			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maximum no-contention latency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2. the selection rotates through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all possible packet IDs</a:t>
            </a: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	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 static rotation schedule for simplicity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  <p:grpSp>
        <p:nvGrpSpPr>
          <p:cNvPr id="9" name="Group 8"/>
          <p:cNvGrpSpPr/>
          <p:nvPr/>
        </p:nvGrpSpPr>
        <p:grpSpPr>
          <a:xfrm>
            <a:off x="3689354" y="3810000"/>
            <a:ext cx="3881442" cy="762000"/>
            <a:chOff x="2381252" y="3810000"/>
            <a:chExt cx="2328865" cy="457200"/>
          </a:xfrm>
        </p:grpSpPr>
        <p:sp>
          <p:nvSpPr>
            <p:cNvPr id="6" name="Rounded Rectangle 5"/>
            <p:cNvSpPr/>
            <p:nvPr/>
          </p:nvSpPr>
          <p:spPr>
            <a:xfrm>
              <a:off x="2381252" y="3810000"/>
              <a:ext cx="7620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8C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167067" y="3810000"/>
              <a:ext cx="685800" cy="457200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871917" y="3810000"/>
              <a:ext cx="838200" cy="457200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86200" y="3429000"/>
            <a:ext cx="876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81600" y="3429000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Dest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3429000"/>
            <a:ext cx="131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ID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3848894" y="5371306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6363494" y="5371306"/>
            <a:ext cx="990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90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7400" y="4876800"/>
            <a:ext cx="121058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Golden</a:t>
            </a:r>
            <a:endParaRPr lang="en-US" sz="2600" dirty="0"/>
          </a:p>
        </p:txBody>
      </p:sp>
      <p:sp>
        <p:nvSpPr>
          <p:cNvPr id="28" name="Rounded Rectangle 27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590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Req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4478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Src</a:t>
            </a:r>
            <a:r>
              <a:rPr lang="en-US" sz="2400" dirty="0" smtClean="0">
                <a:solidFill>
                  <a:schemeClr val="tx1"/>
                </a:solidFill>
              </a:rPr>
              <a:t>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4038600"/>
            <a:ext cx="173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Packet Header: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28600" y="4876800"/>
            <a:ext cx="95468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Cycle</a:t>
            </a:r>
            <a:endParaRPr lang="en-US" sz="2600" dirty="0"/>
          </a:p>
        </p:txBody>
      </p:sp>
      <p:sp>
        <p:nvSpPr>
          <p:cNvPr id="37" name="Rounded Rectangle 36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600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52400" y="54102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700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 animBg="1"/>
      <p:bldP spid="18" grpId="0" animBg="1"/>
      <p:bldP spid="19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27" grpId="0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Permutation Network-based Pipeline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6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5440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8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47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9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90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1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4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many-core chips, </a:t>
            </a:r>
            <a:r>
              <a:rPr lang="en-US" dirty="0" smtClean="0">
                <a:solidFill>
                  <a:srgbClr val="0000FF"/>
                </a:solidFill>
              </a:rPr>
              <a:t>on-chip interconnect (</a:t>
            </a:r>
            <a:r>
              <a:rPr lang="en-US" dirty="0" err="1" smtClean="0">
                <a:solidFill>
                  <a:srgbClr val="0000FF"/>
                </a:solidFill>
              </a:rPr>
              <a:t>NoC</a:t>
            </a:r>
            <a:r>
              <a:rPr lang="en-US" dirty="0" smtClean="0">
                <a:solidFill>
                  <a:srgbClr val="0000FF"/>
                </a:solidFill>
              </a:rPr>
              <a:t>)   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consumes </a:t>
            </a:r>
            <a:r>
              <a:rPr lang="en-US" dirty="0" smtClean="0">
                <a:solidFill>
                  <a:srgbClr val="FF0000"/>
                </a:solidFill>
              </a:rPr>
              <a:t>significant power</a:t>
            </a:r>
            <a:r>
              <a:rPr lang="en-US" dirty="0" smtClean="0"/>
              <a:t>.</a:t>
            </a:r>
            <a:endParaRPr lang="en-US" b="1" dirty="0" smtClean="0"/>
          </a:p>
          <a:p>
            <a:endParaRPr lang="en-US" sz="1800" b="1" dirty="0" smtClean="0"/>
          </a:p>
          <a:p>
            <a:pPr lvl="1"/>
            <a:r>
              <a:rPr lang="en-US" b="1" dirty="0" smtClean="0"/>
              <a:t>Intel </a:t>
            </a:r>
            <a:r>
              <a:rPr lang="en-US" b="1" dirty="0" err="1" smtClean="0"/>
              <a:t>Terascale</a:t>
            </a:r>
            <a:r>
              <a:rPr lang="en-US" dirty="0" smtClean="0"/>
              <a:t>: ~30%; </a:t>
            </a:r>
            <a:r>
              <a:rPr lang="en-US" b="1" dirty="0" smtClean="0"/>
              <a:t>MIT RAW</a:t>
            </a:r>
            <a:r>
              <a:rPr lang="en-US" dirty="0" smtClean="0"/>
              <a:t>: ~40% of system power</a:t>
            </a:r>
          </a:p>
          <a:p>
            <a:pPr lvl="1"/>
            <a:endParaRPr lang="en-US" sz="1800" b="1" dirty="0" smtClean="0"/>
          </a:p>
          <a:p>
            <a:r>
              <a:rPr lang="en-US" dirty="0" smtClean="0"/>
              <a:t>Must maintain low latency and good throughput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critical path for cache misses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815128" y="3689833"/>
            <a:ext cx="5938248" cy="2487120"/>
            <a:chOff x="-3327320" y="3071810"/>
            <a:chExt cx="7470692" cy="3128954"/>
          </a:xfrm>
        </p:grpSpPr>
        <p:grpSp>
          <p:nvGrpSpPr>
            <p:cNvPr id="6" name="Group 94"/>
            <p:cNvGrpSpPr/>
            <p:nvPr/>
          </p:nvGrpSpPr>
          <p:grpSpPr>
            <a:xfrm>
              <a:off x="928662" y="3071810"/>
              <a:ext cx="3214710" cy="3000396"/>
              <a:chOff x="642910" y="1500174"/>
              <a:chExt cx="3214710" cy="300039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42910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571604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500298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28992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17" idx="3"/>
                <a:endCxn id="18" idx="1"/>
              </p:cNvCxnSpPr>
              <p:nvPr/>
            </p:nvCxnSpPr>
            <p:spPr>
              <a:xfrm>
                <a:off x="1071538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8" idx="3"/>
                <a:endCxn id="19" idx="1"/>
              </p:cNvCxnSpPr>
              <p:nvPr/>
            </p:nvCxnSpPr>
            <p:spPr>
              <a:xfrm>
                <a:off x="2000232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9" idx="3"/>
                <a:endCxn id="20" idx="1"/>
              </p:cNvCxnSpPr>
              <p:nvPr/>
            </p:nvCxnSpPr>
            <p:spPr>
              <a:xfrm>
                <a:off x="2928926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642910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571604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500298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428992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>
                <a:stCxn id="24" idx="3"/>
                <a:endCxn id="25" idx="1"/>
              </p:cNvCxnSpPr>
              <p:nvPr/>
            </p:nvCxnSpPr>
            <p:spPr>
              <a:xfrm>
                <a:off x="1071538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5" idx="3"/>
                <a:endCxn id="26" idx="1"/>
              </p:cNvCxnSpPr>
              <p:nvPr/>
            </p:nvCxnSpPr>
            <p:spPr>
              <a:xfrm>
                <a:off x="2000232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3"/>
                <a:endCxn id="27" idx="1"/>
              </p:cNvCxnSpPr>
              <p:nvPr/>
            </p:nvCxnSpPr>
            <p:spPr>
              <a:xfrm>
                <a:off x="2928926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/>
              <p:cNvSpPr/>
              <p:nvPr/>
            </p:nvSpPr>
            <p:spPr>
              <a:xfrm>
                <a:off x="642910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571604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00298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428992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/>
              <p:cNvCxnSpPr>
                <a:stCxn id="31" idx="3"/>
                <a:endCxn id="32" idx="1"/>
              </p:cNvCxnSpPr>
              <p:nvPr/>
            </p:nvCxnSpPr>
            <p:spPr>
              <a:xfrm>
                <a:off x="1071538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2" idx="3"/>
                <a:endCxn id="33" idx="1"/>
              </p:cNvCxnSpPr>
              <p:nvPr/>
            </p:nvCxnSpPr>
            <p:spPr>
              <a:xfrm>
                <a:off x="2000232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33" idx="3"/>
                <a:endCxn id="34" idx="1"/>
              </p:cNvCxnSpPr>
              <p:nvPr/>
            </p:nvCxnSpPr>
            <p:spPr>
              <a:xfrm>
                <a:off x="2928926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 37"/>
              <p:cNvSpPr/>
              <p:nvPr/>
            </p:nvSpPr>
            <p:spPr>
              <a:xfrm>
                <a:off x="642910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571604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500298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428992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/>
              <p:cNvCxnSpPr>
                <a:stCxn id="38" idx="3"/>
                <a:endCxn id="39" idx="1"/>
              </p:cNvCxnSpPr>
              <p:nvPr/>
            </p:nvCxnSpPr>
            <p:spPr>
              <a:xfrm>
                <a:off x="1071538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39" idx="3"/>
                <a:endCxn id="40" idx="1"/>
              </p:cNvCxnSpPr>
              <p:nvPr/>
            </p:nvCxnSpPr>
            <p:spPr>
              <a:xfrm>
                <a:off x="2000232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40" idx="3"/>
                <a:endCxn id="41" idx="1"/>
              </p:cNvCxnSpPr>
              <p:nvPr/>
            </p:nvCxnSpPr>
            <p:spPr>
              <a:xfrm>
                <a:off x="2928926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17" idx="2"/>
                <a:endCxn id="24" idx="0"/>
              </p:cNvCxnSpPr>
              <p:nvPr/>
            </p:nvCxnSpPr>
            <p:spPr>
              <a:xfrm rot="5400000">
                <a:off x="642910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18" idx="2"/>
                <a:endCxn id="25" idx="0"/>
              </p:cNvCxnSpPr>
              <p:nvPr/>
            </p:nvCxnSpPr>
            <p:spPr>
              <a:xfrm rot="5400000">
                <a:off x="1571604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19" idx="2"/>
                <a:endCxn id="26" idx="0"/>
              </p:cNvCxnSpPr>
              <p:nvPr/>
            </p:nvCxnSpPr>
            <p:spPr>
              <a:xfrm rot="5400000">
                <a:off x="2500298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20" idx="2"/>
                <a:endCxn id="27" idx="0"/>
              </p:cNvCxnSpPr>
              <p:nvPr/>
            </p:nvCxnSpPr>
            <p:spPr>
              <a:xfrm rot="5400000">
                <a:off x="3428992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4" idx="2"/>
                <a:endCxn id="31" idx="0"/>
              </p:cNvCxnSpPr>
              <p:nvPr/>
            </p:nvCxnSpPr>
            <p:spPr>
              <a:xfrm rot="5400000">
                <a:off x="642910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25" idx="2"/>
                <a:endCxn id="32" idx="0"/>
              </p:cNvCxnSpPr>
              <p:nvPr/>
            </p:nvCxnSpPr>
            <p:spPr>
              <a:xfrm rot="5400000">
                <a:off x="1571604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6" idx="2"/>
                <a:endCxn id="33" idx="0"/>
              </p:cNvCxnSpPr>
              <p:nvPr/>
            </p:nvCxnSpPr>
            <p:spPr>
              <a:xfrm rot="5400000">
                <a:off x="2500298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27" idx="2"/>
                <a:endCxn id="34" idx="0"/>
              </p:cNvCxnSpPr>
              <p:nvPr/>
            </p:nvCxnSpPr>
            <p:spPr>
              <a:xfrm rot="5400000">
                <a:off x="3428992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31" idx="2"/>
                <a:endCxn id="38" idx="0"/>
              </p:cNvCxnSpPr>
              <p:nvPr/>
            </p:nvCxnSpPr>
            <p:spPr>
              <a:xfrm rot="5400000">
                <a:off x="642910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32" idx="2"/>
                <a:endCxn id="39" idx="0"/>
              </p:cNvCxnSpPr>
              <p:nvPr/>
            </p:nvCxnSpPr>
            <p:spPr>
              <a:xfrm rot="5400000">
                <a:off x="1571604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33" idx="2"/>
                <a:endCxn id="40" idx="0"/>
              </p:cNvCxnSpPr>
              <p:nvPr/>
            </p:nvCxnSpPr>
            <p:spPr>
              <a:xfrm rot="5400000">
                <a:off x="2500298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34" idx="2"/>
                <a:endCxn id="41" idx="0"/>
              </p:cNvCxnSpPr>
              <p:nvPr/>
            </p:nvCxnSpPr>
            <p:spPr>
              <a:xfrm rot="5400000">
                <a:off x="3428992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93"/>
            <p:cNvGrpSpPr/>
            <p:nvPr/>
          </p:nvGrpSpPr>
          <p:grpSpPr>
            <a:xfrm>
              <a:off x="-3327320" y="3989903"/>
              <a:ext cx="2998694" cy="1934641"/>
              <a:chOff x="-2470064" y="7490365"/>
              <a:chExt cx="2998694" cy="1934641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-2470064" y="7490365"/>
                <a:ext cx="2998694" cy="1934641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-2356999" y="7586229"/>
                <a:ext cx="1917288" cy="766915"/>
              </a:xfrm>
              <a:prstGeom prst="round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Core</a:t>
                </a:r>
                <a:endParaRPr lang="en-US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-343847" y="7586229"/>
                <a:ext cx="800721" cy="766915"/>
              </a:xfrm>
              <a:prstGeom prst="round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-2356999" y="8449009"/>
                <a:ext cx="1629695" cy="859097"/>
              </a:xfrm>
              <a:prstGeom prst="round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L2 Slice</a:t>
                </a:r>
                <a:endParaRPr lang="en-US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-631440" y="8449009"/>
                <a:ext cx="1075253" cy="859097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Router</a:t>
                </a:r>
                <a:endParaRPr lang="en-US" sz="1600" dirty="0"/>
              </a:p>
            </p:txBody>
          </p:sp>
        </p:grpSp>
        <p:grpSp>
          <p:nvGrpSpPr>
            <p:cNvPr id="8" name="Group 105"/>
            <p:cNvGrpSpPr/>
            <p:nvPr/>
          </p:nvGrpSpPr>
          <p:grpSpPr>
            <a:xfrm>
              <a:off x="-181004" y="4571984"/>
              <a:ext cx="1647519" cy="1628780"/>
              <a:chOff x="-181004" y="4571984"/>
              <a:chExt cx="1647519" cy="162878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752135" y="5486384"/>
                <a:ext cx="714380" cy="71438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-142904" y="4610084"/>
                <a:ext cx="914400" cy="83820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0800000">
                <a:off x="-181004" y="5943584"/>
                <a:ext cx="890590" cy="20479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Problem 2: Packet Reassembly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5440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5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6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8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Rectangle 142"/>
          <p:cNvSpPr/>
          <p:nvPr/>
        </p:nvSpPr>
        <p:spPr>
          <a:xfrm>
            <a:off x="1371600" y="5105400"/>
            <a:ext cx="3810000" cy="12954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Reassembly Buffers are Large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59648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Worst case</a:t>
            </a:r>
            <a:r>
              <a:rPr lang="en-US" dirty="0" smtClean="0"/>
              <a:t>: every node sends a packet to one receiver</a:t>
            </a:r>
            <a:endParaRPr lang="en-US" sz="1800" b="1" dirty="0" smtClean="0"/>
          </a:p>
          <a:p>
            <a:r>
              <a:rPr lang="en-US" dirty="0" smtClean="0"/>
              <a:t>Why can’t we </a:t>
            </a:r>
            <a:r>
              <a:rPr lang="en-US" dirty="0" smtClean="0">
                <a:solidFill>
                  <a:srgbClr val="FF0000"/>
                </a:solidFill>
              </a:rPr>
              <a:t>make reassembly buffers smaller?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209800" y="3581400"/>
            <a:ext cx="838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3581400"/>
            <a:ext cx="838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400800" y="3581400"/>
            <a:ext cx="838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N-1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86200" y="5257800"/>
            <a:ext cx="15240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Receiver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3048000" y="4495800"/>
            <a:ext cx="6858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4076700" y="4762500"/>
            <a:ext cx="5334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5562600" y="4572000"/>
            <a:ext cx="7620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19200" y="4800600"/>
            <a:ext cx="2138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packet in flight</a:t>
            </a:r>
          </a:p>
          <a:p>
            <a:r>
              <a:rPr lang="en-US" b="1" dirty="0" smtClean="0"/>
              <a:t>   </a:t>
            </a:r>
            <a:r>
              <a:rPr lang="en-US" dirty="0" smtClean="0"/>
              <a:t>per node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3810000"/>
            <a:ext cx="189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 </a:t>
            </a:r>
            <a:r>
              <a:rPr lang="en-US" dirty="0" smtClean="0"/>
              <a:t>sending nodes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10200" y="3505200"/>
            <a:ext cx="635110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00" dirty="0" smtClean="0"/>
              <a:t>…</a:t>
            </a:r>
            <a:endParaRPr lang="en-US" sz="4300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5334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O(N) space!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8" grpId="0"/>
      <p:bldP spid="19" grpId="0"/>
      <p:bldP spid="20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3657600" y="1981200"/>
            <a:ext cx="10668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2438400" y="1981200"/>
            <a:ext cx="10668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1295400" y="1981200"/>
            <a:ext cx="10668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152400" y="1981200"/>
            <a:ext cx="10668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4267200" y="4648200"/>
            <a:ext cx="4343400" cy="1524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 rot="16200000">
            <a:off x="5857876" y="51149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Reassembly Buffers Cause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1066800"/>
          </a:xfrm>
        </p:spPr>
        <p:txBody>
          <a:bodyPr/>
          <a:lstStyle/>
          <a:p>
            <a:r>
              <a:rPr lang="en-US" dirty="0" smtClean="0">
                <a:sym typeface="Wingdings" pitchFamily="2" charset="2"/>
              </a:rPr>
              <a:t>What happens when reassembly buffer is too small?</a:t>
            </a: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>
            <a:off x="528058" y="292418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614486" y="2895600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743200" y="2895600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976686" y="28956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42372" y="292418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828800" y="2895600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957514" y="2895600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191000" y="28956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loud 15"/>
          <p:cNvSpPr/>
          <p:nvPr/>
        </p:nvSpPr>
        <p:spPr>
          <a:xfrm>
            <a:off x="4953000" y="2743200"/>
            <a:ext cx="2714644" cy="178595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16200000">
            <a:off x="6429372" y="51149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16200000">
            <a:off x="5934076" y="5495924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 rot="16200000">
            <a:off x="5934076" y="5191124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453198" y="2957514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953264" y="3171828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381628" y="331470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024570" y="295751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6238884" y="4886340"/>
            <a:ext cx="285752" cy="2857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6238884" y="4886340"/>
            <a:ext cx="285752" cy="2857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own Arrow 35"/>
          <p:cNvSpPr/>
          <p:nvPr/>
        </p:nvSpPr>
        <p:spPr>
          <a:xfrm>
            <a:off x="6270634" y="4600588"/>
            <a:ext cx="214314" cy="285752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010400" y="5029200"/>
            <a:ext cx="151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cannot eject: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reassembly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buffer full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096008" y="3886208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6881826" y="3814770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343400" y="5181600"/>
            <a:ext cx="1328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reassembly</a:t>
            </a:r>
          </a:p>
          <a:p>
            <a:pPr algn="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447800" y="1524000"/>
            <a:ext cx="208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Many Senders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286000" y="5715000"/>
            <a:ext cx="1978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One Receiver</a:t>
            </a:r>
            <a:endParaRPr lang="en-US" sz="2400" dirty="0"/>
          </a:p>
        </p:txBody>
      </p:sp>
      <p:sp>
        <p:nvSpPr>
          <p:cNvPr id="47" name="Rounded Rectangle 46"/>
          <p:cNvSpPr/>
          <p:nvPr/>
        </p:nvSpPr>
        <p:spPr>
          <a:xfrm rot="16200000">
            <a:off x="5857876" y="5419725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 rot="16200000">
            <a:off x="6429372" y="5419725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547686" y="228600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762000" y="228600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3976686" y="21336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4191000" y="21336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5562600" y="3733800"/>
            <a:ext cx="142876" cy="428628"/>
          </a:xfrm>
          <a:prstGeom prst="roundRect">
            <a:avLst/>
          </a:prstGeom>
          <a:solidFill>
            <a:srgbClr val="FF0000"/>
          </a:solidFill>
          <a:ln>
            <a:solidFill>
              <a:srgbClr val="8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5791200" y="3048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6705600" y="320040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7239000" y="3200400"/>
            <a:ext cx="14287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33400" y="4191000"/>
            <a:ext cx="24828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Remaining flits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must inject for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forward progress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 rot="16200000">
            <a:off x="6496051" y="5191124"/>
            <a:ext cx="142876" cy="42862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 rot="16200000">
            <a:off x="6496051" y="5495924"/>
            <a:ext cx="142876" cy="42862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562600" y="1519535"/>
            <a:ext cx="3464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cannot inject new traffic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1" name="Arc 60"/>
          <p:cNvSpPr/>
          <p:nvPr/>
        </p:nvSpPr>
        <p:spPr>
          <a:xfrm rot="878137">
            <a:off x="2743541" y="3608676"/>
            <a:ext cx="6172200" cy="1676400"/>
          </a:xfrm>
          <a:prstGeom prst="arc">
            <a:avLst>
              <a:gd name="adj1" fmla="val 5242650"/>
              <a:gd name="adj2" fmla="val 10718815"/>
            </a:avLst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4989689" y="2035763"/>
            <a:ext cx="4094104" cy="2423348"/>
          </a:xfrm>
          <a:custGeom>
            <a:avLst/>
            <a:gdLst>
              <a:gd name="connsiteX0" fmla="*/ 0 w 4094104"/>
              <a:gd name="connsiteY0" fmla="*/ 210726 h 2423348"/>
              <a:gd name="connsiteX1" fmla="*/ 3556000 w 4094104"/>
              <a:gd name="connsiteY1" fmla="*/ 368770 h 2423348"/>
              <a:gd name="connsiteX2" fmla="*/ 3228622 w 4094104"/>
              <a:gd name="connsiteY2" fmla="*/ 2423348 h 242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4104" h="2423348">
                <a:moveTo>
                  <a:pt x="0" y="210726"/>
                </a:moveTo>
                <a:cubicBezTo>
                  <a:pt x="1508948" y="105363"/>
                  <a:pt x="3017896" y="0"/>
                  <a:pt x="3556000" y="368770"/>
                </a:cubicBezTo>
                <a:cubicBezTo>
                  <a:pt x="4094104" y="737540"/>
                  <a:pt x="3661363" y="1580444"/>
                  <a:pt x="3228622" y="2423348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553200" y="2286000"/>
            <a:ext cx="1785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network full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24211" y="232610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5" grpId="0" animBg="1"/>
      <p:bldP spid="44" grpId="0" animBg="1"/>
      <p:bldP spid="37" grpId="0" animBg="1"/>
      <p:bldP spid="34" grpId="0" animBg="1"/>
      <p:bldP spid="21" grpId="0" animBg="1"/>
      <p:bldP spid="5" grpId="0" animBg="1"/>
      <p:bldP spid="5" grpId="1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1" animBg="1"/>
      <p:bldP spid="12" grpId="1" animBg="1"/>
      <p:bldP spid="13" grpId="0" animBg="1"/>
      <p:bldP spid="13" grpId="1" animBg="1"/>
      <p:bldP spid="16" grpId="0" animBg="1"/>
      <p:bldP spid="22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40" grpId="0"/>
      <p:bldP spid="41" grpId="1" animBg="1"/>
      <p:bldP spid="42" grpId="0" animBg="1"/>
      <p:bldP spid="42" grpId="1" animBg="1"/>
      <p:bldP spid="43" grpId="0"/>
      <p:bldP spid="38" grpId="0"/>
      <p:bldP spid="39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1" grpId="0" animBg="1"/>
      <p:bldP spid="64" grpId="0" animBg="1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457200" y="3657600"/>
            <a:ext cx="1752600" cy="2362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791200" y="3657600"/>
            <a:ext cx="2971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Reserve Space to Avoid Deadlock?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291680"/>
          </a:xfrm>
        </p:spPr>
        <p:txBody>
          <a:bodyPr/>
          <a:lstStyle/>
          <a:p>
            <a:r>
              <a:rPr lang="en-US" dirty="0" smtClean="0">
                <a:sym typeface="Wingdings" pitchFamily="2" charset="2"/>
              </a:rPr>
              <a:t>What if every sender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asks permission </a:t>
            </a:r>
            <a:r>
              <a:rPr lang="en-US" dirty="0" smtClean="0">
                <a:sym typeface="Wingdings" pitchFamily="2" charset="2"/>
              </a:rPr>
              <a:t>from the receiver before it sends?</a:t>
            </a:r>
          </a:p>
          <a:p>
            <a:endParaRPr lang="en-US" sz="2000" b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000" b="1" dirty="0" smtClean="0">
                <a:sym typeface="Wingdings" pitchFamily="2" charset="2"/>
              </a:rPr>
              <a:t>	 </a:t>
            </a:r>
            <a:r>
              <a:rPr lang="en-US" sz="2000" b="1" dirty="0" smtClean="0">
                <a:solidFill>
                  <a:srgbClr val="FF0000"/>
                </a:solidFill>
                <a:sym typeface="Wingdings" pitchFamily="2" charset="2"/>
              </a:rPr>
              <a:t>adds additional delay </a:t>
            </a:r>
            <a:r>
              <a:rPr lang="en-US" sz="2000" b="1" dirty="0" smtClean="0">
                <a:sym typeface="Wingdings" pitchFamily="2" charset="2"/>
              </a:rPr>
              <a:t>to every request</a:t>
            </a:r>
          </a:p>
          <a:p>
            <a:pPr lvl="1">
              <a:buNone/>
            </a:pPr>
            <a:endParaRPr lang="en-US" sz="2000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/>
          </a:p>
        </p:txBody>
      </p:sp>
      <p:grpSp>
        <p:nvGrpSpPr>
          <p:cNvPr id="5" name="Group 21"/>
          <p:cNvGrpSpPr/>
          <p:nvPr/>
        </p:nvGrpSpPr>
        <p:grpSpPr>
          <a:xfrm rot="16200000">
            <a:off x="5934076" y="4886324"/>
            <a:ext cx="1200152" cy="571504"/>
            <a:chOff x="1371600" y="1676400"/>
            <a:chExt cx="1200152" cy="571504"/>
          </a:xfrm>
        </p:grpSpPr>
        <p:sp>
          <p:nvSpPr>
            <p:cNvPr id="23" name="Rounded Rectangle 22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ounded Rectangle 26"/>
          <p:cNvSpPr/>
          <p:nvPr/>
        </p:nvSpPr>
        <p:spPr>
          <a:xfrm rot="5400000">
            <a:off x="6467476" y="4505324"/>
            <a:ext cx="142876" cy="428628"/>
          </a:xfrm>
          <a:prstGeom prst="round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 rot="5400000">
            <a:off x="6467476" y="4810124"/>
            <a:ext cx="142876" cy="42862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 rot="5400000">
            <a:off x="6467476" y="51149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 rot="5400000">
            <a:off x="6467476" y="5419724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867400" y="4191000"/>
            <a:ext cx="218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reassembly buffers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 rot="5400000">
            <a:off x="1590676" y="48101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006634" y="5029200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flipH="1">
            <a:off x="2590800" y="3886200"/>
            <a:ext cx="167640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Reserve Slot?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343400" y="4075112"/>
            <a:ext cx="6096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543800" y="4800600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4648200" y="4419600"/>
            <a:ext cx="9144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rot="10800000">
            <a:off x="4114800" y="4600575"/>
            <a:ext cx="3810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21"/>
          <p:cNvGrpSpPr/>
          <p:nvPr/>
        </p:nvGrpSpPr>
        <p:grpSpPr>
          <a:xfrm rot="16200000">
            <a:off x="6505572" y="4886324"/>
            <a:ext cx="1200152" cy="571504"/>
            <a:chOff x="1371600" y="1676400"/>
            <a:chExt cx="1200152" cy="571504"/>
          </a:xfrm>
        </p:grpSpPr>
        <p:sp>
          <p:nvSpPr>
            <p:cNvPr id="57" name="Rounded Rectangle 56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ounded Rectangle 60"/>
          <p:cNvSpPr/>
          <p:nvPr/>
        </p:nvSpPr>
        <p:spPr>
          <a:xfrm rot="5400000">
            <a:off x="7029448" y="4810124"/>
            <a:ext cx="142876" cy="42862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 rot="5400000">
            <a:off x="1590676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2009775" y="5257800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90600" y="3657600"/>
            <a:ext cx="89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477000" y="25146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Reserve Slot</a:t>
            </a:r>
          </a:p>
          <a:p>
            <a:pPr marL="342900" indent="-342900">
              <a:buAutoNum type="arabicPeriod"/>
            </a:pPr>
            <a:r>
              <a:rPr lang="en-US" dirty="0" smtClean="0"/>
              <a:t>ACK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 Packet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791200" y="27051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791200" y="29718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791200" y="32750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05600" y="3657600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-0.25 3.7037E-6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53629 -0.00023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59809 -0.03356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-17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8" grpId="0" animBg="1"/>
      <p:bldP spid="28" grpId="1" animBg="1"/>
      <p:bldP spid="32" grpId="0" animBg="1"/>
      <p:bldP spid="37" grpId="0" animBg="1"/>
      <p:bldP spid="37" grpId="1" animBg="1"/>
      <p:bldP spid="37" grpId="2" animBg="1"/>
      <p:bldP spid="52" grpId="0"/>
      <p:bldP spid="53" grpId="0" animBg="1"/>
      <p:bldP spid="53" grpId="1" animBg="1"/>
      <p:bldP spid="53" grpId="2" animBg="1"/>
      <p:bldP spid="61" grpId="0" animBg="1"/>
      <p:bldP spid="61" grpId="1" animBg="1"/>
      <p:bldP spid="6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5791200" y="3657600"/>
            <a:ext cx="2971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04800" y="3657600"/>
            <a:ext cx="19812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ounded Rectangle 61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Escaping Deadlock with Retransmissions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1834480"/>
          </a:xfrm>
        </p:spPr>
        <p:txBody>
          <a:bodyPr/>
          <a:lstStyle/>
          <a:p>
            <a:r>
              <a:rPr lang="en-US" sz="2600" dirty="0" smtClean="0"/>
              <a:t>Sender is optimistic instead: assume buffer is free</a:t>
            </a:r>
          </a:p>
          <a:p>
            <a:pPr lvl="1"/>
            <a:r>
              <a:rPr lang="en-US" dirty="0" smtClean="0"/>
              <a:t>If not, receiver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drops</a:t>
            </a:r>
            <a:r>
              <a:rPr lang="en-US" b="1" dirty="0" smtClean="0"/>
              <a:t> </a:t>
            </a:r>
            <a:r>
              <a:rPr lang="en-US" dirty="0" smtClean="0"/>
              <a:t>and NACKs; sender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retransmits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rgbClr val="3B812F"/>
                </a:solidFill>
                <a:sym typeface="Wingdings" pitchFamily="2" charset="2"/>
              </a:rPr>
              <a:t>no additional delay</a:t>
            </a:r>
            <a:r>
              <a:rPr lang="en-US" b="1" dirty="0" smtClean="0">
                <a:sym typeface="Wingdings" pitchFamily="2" charset="2"/>
              </a:rPr>
              <a:t> in best case</a:t>
            </a:r>
          </a:p>
          <a:p>
            <a:pPr lvl="1">
              <a:buNone/>
            </a:pPr>
            <a:r>
              <a:rPr lang="en-US" b="1" dirty="0" smtClean="0">
                <a:sym typeface="Wingdings" pitchFamily="2" charset="2"/>
              </a:rPr>
              <a:t>	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transmit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buffering overhead </a:t>
            </a:r>
            <a:r>
              <a:rPr lang="en-US" b="1" dirty="0" smtClean="0">
                <a:sym typeface="Wingdings" pitchFamily="2" charset="2"/>
              </a:rPr>
              <a:t>for all packets</a:t>
            </a:r>
          </a:p>
          <a:p>
            <a:pPr lvl="1">
              <a:buNone/>
            </a:pPr>
            <a:r>
              <a:rPr lang="en-US" b="1" dirty="0" smtClean="0">
                <a:sym typeface="Wingdings" pitchFamily="2" charset="2"/>
              </a:rPr>
              <a:t>	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potentially many retransmits</a:t>
            </a:r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  <p:grpSp>
        <p:nvGrpSpPr>
          <p:cNvPr id="6" name="Group 36"/>
          <p:cNvGrpSpPr/>
          <p:nvPr/>
        </p:nvGrpSpPr>
        <p:grpSpPr>
          <a:xfrm rot="16200000">
            <a:off x="5908198" y="4752972"/>
            <a:ext cx="1200152" cy="571504"/>
            <a:chOff x="1371600" y="1676400"/>
            <a:chExt cx="1200152" cy="571504"/>
          </a:xfrm>
        </p:grpSpPr>
        <p:sp>
          <p:nvSpPr>
            <p:cNvPr id="38" name="Rounded Rectangle 37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ounded Rectangle 41"/>
          <p:cNvSpPr/>
          <p:nvPr/>
        </p:nvSpPr>
        <p:spPr>
          <a:xfrm rot="5400000">
            <a:off x="6441598" y="4371972"/>
            <a:ext cx="142876" cy="428628"/>
          </a:xfrm>
          <a:prstGeom prst="round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 rot="5400000">
            <a:off x="6441598" y="4981572"/>
            <a:ext cx="142876" cy="428628"/>
          </a:xfrm>
          <a:prstGeom prst="roundRect">
            <a:avLst/>
          </a:prstGeom>
          <a:solidFill>
            <a:srgbClr val="002060"/>
          </a:solidFill>
          <a:ln>
            <a:solidFill>
              <a:srgbClr val="05004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 rot="5400000">
            <a:off x="6441598" y="528637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391400" y="5029200"/>
            <a:ext cx="138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272803" y="5276848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 rot="5400000">
            <a:off x="6432601" y="466724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21"/>
          <p:cNvGrpSpPr/>
          <p:nvPr/>
        </p:nvGrpSpPr>
        <p:grpSpPr>
          <a:xfrm rot="16200000">
            <a:off x="6480229" y="4752972"/>
            <a:ext cx="1200152" cy="571504"/>
            <a:chOff x="1371600" y="1676400"/>
            <a:chExt cx="1200152" cy="571504"/>
          </a:xfrm>
        </p:grpSpPr>
        <p:sp>
          <p:nvSpPr>
            <p:cNvPr id="34" name="Rounded Rectangle 33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ounded Rectangle 52"/>
          <p:cNvSpPr/>
          <p:nvPr/>
        </p:nvSpPr>
        <p:spPr>
          <a:xfrm rot="16200000">
            <a:off x="1752600" y="5257800"/>
            <a:ext cx="3048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16200000">
            <a:off x="1752600" y="4953000"/>
            <a:ext cx="3048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09600" y="4267200"/>
            <a:ext cx="1278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Retransmit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 rot="5400000">
            <a:off x="1838329" y="5019671"/>
            <a:ext cx="152400" cy="47625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953000" y="4267200"/>
            <a:ext cx="82747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NACK!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3816" y="3657600"/>
            <a:ext cx="89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 rot="5400000">
            <a:off x="7000876" y="5295899"/>
            <a:ext cx="142876" cy="42862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 rot="5400000">
            <a:off x="7000876" y="4362449"/>
            <a:ext cx="142876" cy="428628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 rot="5400000">
            <a:off x="7000876" y="4667248"/>
            <a:ext cx="142876" cy="428628"/>
          </a:xfrm>
          <a:prstGeom prst="roundRect">
            <a:avLst/>
          </a:prstGeom>
          <a:noFill/>
          <a:ln>
            <a:solidFill>
              <a:srgbClr val="8C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 rot="5400000">
            <a:off x="7000876" y="4981574"/>
            <a:ext cx="142876" cy="428628"/>
          </a:xfrm>
          <a:prstGeom prst="roundRect">
            <a:avLst/>
          </a:prstGeom>
          <a:noFill/>
          <a:ln>
            <a:solidFill>
              <a:srgbClr val="050048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 rot="16200000">
            <a:off x="1166809" y="49625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 rot="16200000">
            <a:off x="1152528" y="52673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ounded Rectangle 62"/>
          <p:cNvSpPr/>
          <p:nvPr/>
        </p:nvSpPr>
        <p:spPr>
          <a:xfrm rot="5400000">
            <a:off x="1824037" y="5024438"/>
            <a:ext cx="152400" cy="4667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105400" y="4419600"/>
            <a:ext cx="596638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 rot="5400000">
            <a:off x="4333876" y="34385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705600" y="3657600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486400" y="1828800"/>
            <a:ext cx="327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Send (2 flits)</a:t>
            </a:r>
          </a:p>
          <a:p>
            <a:pPr marL="342900" indent="-342900">
              <a:buAutoNum type="arabicPeriod"/>
            </a:pPr>
            <a:r>
              <a:rPr lang="en-US" dirty="0" smtClean="0"/>
              <a:t>Drop, NACK</a:t>
            </a:r>
          </a:p>
          <a:p>
            <a:pPr marL="342900" indent="-342900">
              <a:buAutoNum type="arabicPeriod"/>
            </a:pPr>
            <a:r>
              <a:rPr lang="en-US" dirty="0" smtClean="0"/>
              <a:t>Other packet completes</a:t>
            </a:r>
          </a:p>
          <a:p>
            <a:pPr marL="342900" indent="-342900">
              <a:buAutoNum type="arabicPeriod"/>
            </a:pPr>
            <a:r>
              <a:rPr lang="en-US" dirty="0" smtClean="0"/>
              <a:t>Retransmit packet</a:t>
            </a:r>
          </a:p>
          <a:p>
            <a:pPr marL="342900" indent="-342900">
              <a:buAutoNum type="arabicPeriod"/>
            </a:pPr>
            <a:r>
              <a:rPr lang="en-US" dirty="0" smtClean="0"/>
              <a:t>ACK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Sender frees data</a:t>
            </a:r>
            <a:endParaRPr lang="en-US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953000" y="19812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953000" y="22860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953000" y="25146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953000" y="28178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953000" y="31242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953000" y="33528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 rot="5400000">
            <a:off x="7000876" y="4667249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45 -0.00208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-0.00208 L 0.45 0.09792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33681 0.05093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2849 0.17847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5698 -0.05278 " pathEditMode="relative" rAng="0" ptsTypes="AA">
                                      <p:cBhvr>
                                        <p:cTn id="12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56563 -0.05556 " pathEditMode="relative" rAng="0" ptsTypes="AA">
                                      <p:cBhvr>
                                        <p:cTn id="1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81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33681 0.05093 " pathEditMode="relative" rAng="0" ptsTypes="AA">
                                      <p:cBhvr>
                                        <p:cTn id="14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49" grpId="0" animBg="1"/>
      <p:bldP spid="62" grpId="0" animBg="1"/>
      <p:bldP spid="62" grpId="1" animBg="1"/>
      <p:bldP spid="47" grpId="0" animBg="1"/>
      <p:bldP spid="47" grpId="1" animBg="1"/>
      <p:bldP spid="47" grpId="2" animBg="1"/>
      <p:bldP spid="47" grpId="3" animBg="1"/>
      <p:bldP spid="42" grpId="0" animBg="1"/>
      <p:bldP spid="44" grpId="0" animBg="1"/>
      <p:bldP spid="45" grpId="0" animBg="1"/>
      <p:bldP spid="46" grpId="0"/>
      <p:bldP spid="50" grpId="0" animBg="1"/>
      <p:bldP spid="50" grpId="1" animBg="1"/>
      <p:bldP spid="53" grpId="0" animBg="1"/>
      <p:bldP spid="54" grpId="0" animBg="1"/>
      <p:bldP spid="55" grpId="0"/>
      <p:bldP spid="52" grpId="0" animBg="1"/>
      <p:bldP spid="52" grpId="1" animBg="1"/>
      <p:bldP spid="57" grpId="0" animBg="1"/>
      <p:bldP spid="57" grpId="1" animBg="1"/>
      <p:bldP spid="57" grpId="2" animBg="1"/>
      <p:bldP spid="30" grpId="0"/>
      <p:bldP spid="31" grpId="0" animBg="1"/>
      <p:bldP spid="32" grpId="0" animBg="1"/>
      <p:bldP spid="58" grpId="0" animBg="1"/>
      <p:bldP spid="58" grpId="1" animBg="1"/>
      <p:bldP spid="59" grpId="0" animBg="1"/>
      <p:bldP spid="60" grpId="0" animBg="1"/>
      <p:bldP spid="61" grpId="0" animBg="1"/>
      <p:bldP spid="63" grpId="0" animBg="1"/>
      <p:bldP spid="63" grpId="1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51" grpId="0" animBg="1"/>
      <p:bldP spid="51" grpId="1" animBg="1"/>
      <p:bldP spid="51" grpId="2" animBg="1"/>
      <p:bldP spid="66" grpId="0"/>
      <p:bldP spid="68" grpId="0"/>
      <p:bldP spid="68" grpId="1"/>
      <p:bldP spid="36" grpId="0" animBg="1"/>
      <p:bldP spid="36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Retransmitting Only 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Key Idea:</a:t>
            </a:r>
            <a:r>
              <a:rPr lang="en-US" dirty="0" smtClean="0">
                <a:sym typeface="Wingdings" pitchFamily="2" charset="2"/>
              </a:rPr>
              <a:t> Retransmit only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when space becomes available.</a:t>
            </a:r>
          </a:p>
          <a:p>
            <a:pPr lvl="1">
              <a:buNone/>
            </a:pPr>
            <a:r>
              <a:rPr lang="en-US" sz="2400" dirty="0" smtClean="0">
                <a:sym typeface="Wingdings" pitchFamily="2" charset="2"/>
              </a:rPr>
              <a:t> Receiver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drops packet</a:t>
            </a:r>
            <a:r>
              <a:rPr lang="en-US" sz="2400" dirty="0" smtClean="0">
                <a:sym typeface="Wingdings" pitchFamily="2" charset="2"/>
              </a:rPr>
              <a:t> if full;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notes</a:t>
            </a:r>
            <a:r>
              <a:rPr lang="en-US" sz="2400" dirty="0" smtClean="0">
                <a:sym typeface="Wingdings" pitchFamily="2" charset="2"/>
              </a:rPr>
              <a:t> which packet it drops</a:t>
            </a:r>
          </a:p>
          <a:p>
            <a:pPr marL="344487" lvl="1" indent="0">
              <a:buNone/>
            </a:pPr>
            <a:r>
              <a:rPr lang="en-US" sz="2400" dirty="0">
                <a:sym typeface="Wingdings" pitchFamily="2" charset="2"/>
              </a:rPr>
              <a:t> When </a:t>
            </a:r>
            <a:r>
              <a:rPr lang="en-US" sz="2400" dirty="0" smtClean="0">
                <a:sym typeface="Wingdings" pitchFamily="2" charset="2"/>
              </a:rPr>
              <a:t>space frees up, receiver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reserves space </a:t>
            </a:r>
            <a:r>
              <a:rPr lang="en-US" sz="2400" dirty="0" smtClean="0">
                <a:sym typeface="Wingdings" pitchFamily="2" charset="2"/>
              </a:rPr>
              <a:t>so</a:t>
            </a:r>
          </a:p>
          <a:p>
            <a:pPr marL="344487" lvl="1" indent="0">
              <a:buNone/>
            </a:pPr>
            <a:r>
              <a:rPr lang="en-US" sz="2400" dirty="0" smtClean="0">
                <a:sym typeface="Wingdings" pitchFamily="2" charset="2"/>
              </a:rPr>
              <a:t>    retransmit is successful</a:t>
            </a:r>
          </a:p>
          <a:p>
            <a:pPr marL="344487" lvl="1" indent="0">
              <a:buNone/>
            </a:pPr>
            <a:r>
              <a:rPr lang="en-US" sz="2400" dirty="0">
                <a:sym typeface="Wingdings" pitchFamily="2" charset="2"/>
              </a:rPr>
              <a:t> Receiver </a:t>
            </a:r>
            <a:r>
              <a:rPr lang="en-US" sz="2400" dirty="0" smtClean="0">
                <a:sym typeface="Wingdings" pitchFamily="2" charset="2"/>
              </a:rPr>
              <a:t>notifies sender to retransmit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304800" y="3657600"/>
            <a:ext cx="1905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91200" y="3657600"/>
            <a:ext cx="2971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 rot="5400000">
            <a:off x="1238248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36"/>
          <p:cNvGrpSpPr/>
          <p:nvPr/>
        </p:nvGrpSpPr>
        <p:grpSpPr>
          <a:xfrm rot="16200000">
            <a:off x="5908198" y="4752972"/>
            <a:ext cx="1200152" cy="571504"/>
            <a:chOff x="1371600" y="1676400"/>
            <a:chExt cx="1200152" cy="571504"/>
          </a:xfrm>
        </p:grpSpPr>
        <p:sp>
          <p:nvSpPr>
            <p:cNvPr id="10" name="Rounded Rectangle 9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ounded Rectangle 13"/>
          <p:cNvSpPr/>
          <p:nvPr/>
        </p:nvSpPr>
        <p:spPr>
          <a:xfrm rot="5400000">
            <a:off x="6441598" y="4371972"/>
            <a:ext cx="142876" cy="428628"/>
          </a:xfrm>
          <a:prstGeom prst="round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5400000">
            <a:off x="6441598" y="4981572"/>
            <a:ext cx="142876" cy="428628"/>
          </a:xfrm>
          <a:prstGeom prst="roundRect">
            <a:avLst/>
          </a:prstGeom>
          <a:solidFill>
            <a:srgbClr val="002060"/>
          </a:solidFill>
          <a:ln>
            <a:solidFill>
              <a:srgbClr val="05004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5400000">
            <a:off x="6441598" y="528637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391400" y="5029200"/>
            <a:ext cx="138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272803" y="5276848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 rot="5400000">
            <a:off x="6432601" y="466724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21"/>
          <p:cNvGrpSpPr/>
          <p:nvPr/>
        </p:nvGrpSpPr>
        <p:grpSpPr>
          <a:xfrm rot="16200000">
            <a:off x="6480229" y="4752972"/>
            <a:ext cx="1200152" cy="571504"/>
            <a:chOff x="1371600" y="1676400"/>
            <a:chExt cx="1200152" cy="571504"/>
          </a:xfrm>
        </p:grpSpPr>
        <p:sp>
          <p:nvSpPr>
            <p:cNvPr id="21" name="Rounded Rectangle 20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ounded Rectangle 24"/>
          <p:cNvSpPr/>
          <p:nvPr/>
        </p:nvSpPr>
        <p:spPr>
          <a:xfrm rot="16200000">
            <a:off x="1743076" y="52673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 rot="16200000">
            <a:off x="1743076" y="49625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9600" y="4267200"/>
            <a:ext cx="1278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Retransmit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 rot="5400000">
            <a:off x="1209671" y="5019671"/>
            <a:ext cx="152400" cy="47625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800600" y="4267200"/>
            <a:ext cx="761747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3816" y="3657600"/>
            <a:ext cx="89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 rot="5400000">
            <a:off x="7000876" y="5295899"/>
            <a:ext cx="142876" cy="428628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 rot="5400000">
            <a:off x="7000876" y="4362449"/>
            <a:ext cx="142876" cy="428628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 rot="5400000">
            <a:off x="7000876" y="46577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 rot="5400000">
            <a:off x="7000876" y="4667248"/>
            <a:ext cx="142876" cy="428628"/>
          </a:xfrm>
          <a:prstGeom prst="roundRect">
            <a:avLst/>
          </a:prstGeom>
          <a:noFill/>
          <a:ln>
            <a:solidFill>
              <a:srgbClr val="8C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 rot="5400000">
            <a:off x="7000876" y="4981574"/>
            <a:ext cx="142876" cy="428628"/>
          </a:xfrm>
          <a:prstGeom prst="roundRect">
            <a:avLst/>
          </a:prstGeom>
          <a:noFill/>
          <a:ln>
            <a:solidFill>
              <a:srgbClr val="050048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 rot="16200000">
            <a:off x="1166809" y="49625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 rot="16200000">
            <a:off x="1152528" y="5267324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 rot="5400000">
            <a:off x="4333876" y="34385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 rot="5400000">
            <a:off x="1819276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315200" y="4675108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05600" y="3657600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019800" y="3276600"/>
            <a:ext cx="253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Pending: Node 0 </a:t>
            </a:r>
            <a:r>
              <a:rPr lang="en-US" dirty="0" err="1" smtClean="0">
                <a:solidFill>
                  <a:srgbClr val="FF0000"/>
                </a:solidFill>
              </a:rPr>
              <a:t>Req</a:t>
            </a:r>
            <a:r>
              <a:rPr lang="en-US" dirty="0" smtClean="0">
                <a:solidFill>
                  <a:srgbClr val="FF0000"/>
                </a:solidFill>
              </a:rPr>
              <a:t> 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6 L 0.45903 -0.0557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972 -0.05671 L 0.45972 0.04329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2849 0.17847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33681 0.05093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56858 -0.05416 " pathEditMode="relative" rAng="0" ptsTypes="AA">
                                      <p:cBhvr>
                                        <p:cTn id="1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-27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5698 -0.05278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  <p:bldP spid="8" grpId="1" animBg="1"/>
      <p:bldP spid="8" grpId="2" animBg="1"/>
      <p:bldP spid="8" grpId="3" animBg="1"/>
      <p:bldP spid="14" grpId="0" animBg="1"/>
      <p:bldP spid="15" grpId="0" animBg="1"/>
      <p:bldP spid="16" grpId="0" animBg="1"/>
      <p:bldP spid="17" grpId="0"/>
      <p:bldP spid="19" grpId="0" animBg="1"/>
      <p:bldP spid="19" grpId="1" animBg="1"/>
      <p:bldP spid="25" grpId="0" animBg="1"/>
      <p:bldP spid="26" grpId="0" animBg="1"/>
      <p:bldP spid="27" grpId="0"/>
      <p:bldP spid="28" grpId="0" animBg="1"/>
      <p:bldP spid="28" grpId="1" animBg="1"/>
      <p:bldP spid="29" grpId="2" animBg="1"/>
      <p:bldP spid="30" grpId="0"/>
      <p:bldP spid="31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7" grpId="0" animBg="1"/>
      <p:bldP spid="40" grpId="2" animBg="1"/>
      <p:bldP spid="41" grpId="0" animBg="1"/>
      <p:bldP spid="41" grpId="1" animBg="1"/>
      <p:bldP spid="42" grpId="0"/>
      <p:bldP spid="43" grpId="0"/>
      <p:bldP spid="4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Using MSHRs as Reassembly Buffers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5440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5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6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8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Rectangle 8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 Buffers (MSHRs)</a:t>
            </a:r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1219200" y="5029200"/>
            <a:ext cx="4114800" cy="12954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152400" y="2057400"/>
            <a:ext cx="8839200" cy="2286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381000" y="22098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Wingdings" pitchFamily="2" charset="2"/>
              </a:rPr>
              <a:t>C </a:t>
            </a:r>
            <a:r>
              <a:rPr lang="en-US" sz="4000" dirty="0" smtClean="0"/>
              <a:t>Using miss buffers for 	reassembly makes this a</a:t>
            </a:r>
            <a:endParaRPr lang="en-US" sz="2800" dirty="0" smtClean="0"/>
          </a:p>
          <a:p>
            <a:r>
              <a:rPr lang="en-US" sz="4000" b="1" dirty="0" smtClean="0">
                <a:solidFill>
                  <a:srgbClr val="C00000"/>
                </a:solidFill>
              </a:rPr>
              <a:t>	truly </a:t>
            </a:r>
            <a:r>
              <a:rPr lang="en-US" sz="4000" b="1" dirty="0" err="1" smtClean="0">
                <a:solidFill>
                  <a:srgbClr val="C00000"/>
                </a:solidFill>
              </a:rPr>
              <a:t>bufferless</a:t>
            </a:r>
            <a:r>
              <a:rPr lang="en-US" sz="4000" b="1" dirty="0" smtClean="0">
                <a:solidFill>
                  <a:srgbClr val="C00000"/>
                </a:solidFill>
              </a:rPr>
              <a:t> network.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85" grpId="0" animBg="1"/>
      <p:bldP spid="86" grpId="0" animBg="1"/>
      <p:bldP spid="8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609600" y="1219200"/>
            <a:ext cx="7620000" cy="365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28"/>
          <p:cNvGrpSpPr/>
          <p:nvPr/>
        </p:nvGrpSpPr>
        <p:grpSpPr>
          <a:xfrm>
            <a:off x="5029200" y="1600200"/>
            <a:ext cx="1676400" cy="2819400"/>
            <a:chOff x="3352800" y="1524000"/>
            <a:chExt cx="1676400" cy="2819400"/>
          </a:xfrm>
        </p:grpSpPr>
        <p:sp>
          <p:nvSpPr>
            <p:cNvPr id="106" name="Rectangle 105"/>
            <p:cNvSpPr/>
            <p:nvPr/>
          </p:nvSpPr>
          <p:spPr>
            <a:xfrm>
              <a:off x="3352800" y="1524000"/>
              <a:ext cx="1676400" cy="28194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34290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4290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4958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4958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 flipH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5" name="Group 148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Straight Connector 127"/>
          <p:cNvCxnSpPr/>
          <p:nvPr/>
        </p:nvCxnSpPr>
        <p:spPr>
          <a:xfrm>
            <a:off x="67056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68968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49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151" name="Straight Connector 150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5" name="Straight Connector 154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>
            <a:off x="-75009" y="5105797"/>
            <a:ext cx="19796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14400" y="48006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130" name="Rectangle 129"/>
          <p:cNvSpPr/>
          <p:nvPr/>
        </p:nvSpPr>
        <p:spPr>
          <a:xfrm>
            <a:off x="1676400" y="1600200"/>
            <a:ext cx="26670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Deflection</a:t>
            </a:r>
          </a:p>
          <a:p>
            <a:pPr algn="ctr"/>
            <a:r>
              <a:rPr lang="en-US" dirty="0" smtClean="0"/>
              <a:t>Routing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5334000" y="1219200"/>
            <a:ext cx="10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dirty="0" smtClean="0"/>
              <a:t>CHIPPER</a:t>
            </a:r>
            <a:r>
              <a:rPr lang="en-US" sz="2800" dirty="0" smtClean="0"/>
              <a:t>:</a:t>
            </a:r>
            <a:r>
              <a:rPr lang="en-US" sz="2600" dirty="0" smtClean="0"/>
              <a:t> </a:t>
            </a:r>
            <a:r>
              <a:rPr lang="en-US" sz="2600" b="1" u="sng" dirty="0" smtClean="0"/>
              <a:t>Ch</a:t>
            </a:r>
            <a:r>
              <a:rPr lang="en-US" sz="2600" dirty="0" smtClean="0"/>
              <a:t>eap </a:t>
            </a:r>
            <a:r>
              <a:rPr lang="en-US" sz="2600" b="1" u="sng" dirty="0" smtClean="0"/>
              <a:t>I</a:t>
            </a:r>
            <a:r>
              <a:rPr lang="en-US" sz="2600" dirty="0" smtClean="0"/>
              <a:t>nterconnect </a:t>
            </a:r>
            <a:r>
              <a:rPr lang="en-US" sz="2600" b="1" u="sng" dirty="0" smtClean="0"/>
              <a:t>P</a:t>
            </a:r>
            <a:r>
              <a:rPr lang="en-US" sz="2600" dirty="0" smtClean="0"/>
              <a:t>artially-</a:t>
            </a:r>
            <a:r>
              <a:rPr lang="en-US" sz="2600" b="1" u="sng" dirty="0" smtClean="0"/>
              <a:t>Pe</a:t>
            </a:r>
            <a:r>
              <a:rPr lang="en-US" sz="2600" dirty="0" smtClean="0"/>
              <a:t>rmuting </a:t>
            </a:r>
            <a:r>
              <a:rPr lang="en-US" sz="2600" b="1" u="sng" dirty="0" smtClean="0"/>
              <a:t>R</a:t>
            </a:r>
            <a:r>
              <a:rPr lang="en-US" sz="2600" dirty="0" smtClean="0"/>
              <a:t>outer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148" name="Rectangle 147"/>
          <p:cNvSpPr/>
          <p:nvPr/>
        </p:nvSpPr>
        <p:spPr>
          <a:xfrm>
            <a:off x="46482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7" name="Group 121"/>
          <p:cNvGrpSpPr/>
          <p:nvPr/>
        </p:nvGrpSpPr>
        <p:grpSpPr>
          <a:xfrm>
            <a:off x="4343400" y="1905000"/>
            <a:ext cx="685800" cy="2211388"/>
            <a:chOff x="1066800" y="1828800"/>
            <a:chExt cx="1600200" cy="2211388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1066800" y="18288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066800" y="23622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066800" y="2895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066800" y="34290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066800" y="4038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TextBox 162"/>
          <p:cNvSpPr txBox="1"/>
          <p:nvPr/>
        </p:nvSpPr>
        <p:spPr>
          <a:xfrm>
            <a:off x="6477000" y="48006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1828800" y="762000"/>
            <a:ext cx="5170583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Baseline </a:t>
            </a:r>
            <a:r>
              <a:rPr lang="en-US" sz="2400" dirty="0" err="1" smtClean="0">
                <a:solidFill>
                  <a:srgbClr val="FF0000"/>
                </a:solidFill>
              </a:rPr>
              <a:t>Bufferless</a:t>
            </a:r>
            <a:r>
              <a:rPr lang="en-US" sz="2400" dirty="0" smtClean="0">
                <a:solidFill>
                  <a:srgbClr val="FF0000"/>
                </a:solidFill>
              </a:rPr>
              <a:t> Deflection Router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826173" y="2286000"/>
            <a:ext cx="2364827" cy="1447800"/>
            <a:chOff x="152400" y="1752600"/>
            <a:chExt cx="6858000" cy="2209800"/>
          </a:xfrm>
        </p:grpSpPr>
        <p:sp>
          <p:nvSpPr>
            <p:cNvPr id="41" name="Rounded Rectangle 40"/>
            <p:cNvSpPr/>
            <p:nvPr/>
          </p:nvSpPr>
          <p:spPr>
            <a:xfrm>
              <a:off x="152400" y="1752600"/>
              <a:ext cx="6858000" cy="22098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121"/>
            <p:cNvGrpSpPr/>
            <p:nvPr/>
          </p:nvGrpSpPr>
          <p:grpSpPr>
            <a:xfrm>
              <a:off x="304800" y="2330450"/>
              <a:ext cx="6400800" cy="1454150"/>
              <a:chOff x="304800" y="2330450"/>
              <a:chExt cx="6400800" cy="1454150"/>
            </a:xfrm>
          </p:grpSpPr>
          <p:grpSp>
            <p:nvGrpSpPr>
              <p:cNvPr id="43" name="Group 81"/>
              <p:cNvGrpSpPr/>
              <p:nvPr/>
            </p:nvGrpSpPr>
            <p:grpSpPr>
              <a:xfrm>
                <a:off x="304800" y="2362200"/>
                <a:ext cx="3566159" cy="1371600"/>
                <a:chOff x="1433372" y="2438400"/>
                <a:chExt cx="6352468" cy="2443257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2044186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2044186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4120955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4120955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6197723" y="2438400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6197723" y="4026517"/>
                  <a:ext cx="977303" cy="85514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3021489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flipV="1">
                  <a:off x="3021489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3021489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5098257" y="2560563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flipV="1">
                  <a:off x="5098257" y="3171377"/>
                  <a:ext cx="1099466" cy="97730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5098257" y="4759494"/>
                  <a:ext cx="1099466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1433372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433372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1433372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433372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7175026" y="2560563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7175026" y="3171377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7175026" y="4148680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7175026" y="4759494"/>
                  <a:ext cx="610814" cy="271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Rectangle 43"/>
              <p:cNvSpPr/>
              <p:nvPr/>
            </p:nvSpPr>
            <p:spPr>
              <a:xfrm>
                <a:off x="4267200" y="233045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876800" y="2667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562600" y="32131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172200" y="3556000"/>
                <a:ext cx="533400" cy="228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>
                <a:off x="3810000" y="2432050"/>
                <a:ext cx="45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810000" y="2774950"/>
                <a:ext cx="1066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835400" y="3330576"/>
                <a:ext cx="1727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810000" y="3667125"/>
                <a:ext cx="23622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rot="16200000" flipH="1">
                <a:off x="4780359" y="2570559"/>
                <a:ext cx="114300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 flipH="1">
                <a:off x="5334000" y="2971800"/>
                <a:ext cx="304800" cy="15240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rot="16200000" flipH="1">
                <a:off x="6061472" y="3470671"/>
                <a:ext cx="142875" cy="7858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TextBox 80"/>
          <p:cNvSpPr txBox="1"/>
          <p:nvPr/>
        </p:nvSpPr>
        <p:spPr>
          <a:xfrm>
            <a:off x="228600" y="4267200"/>
            <a:ext cx="4146719" cy="156966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Large buffers for worst case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charset="0"/>
              <a:buChar char="à"/>
            </a:pP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Retransmit-Once</a:t>
            </a:r>
          </a:p>
          <a:p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Cache buffers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953000" y="1447800"/>
            <a:ext cx="4495800" cy="230832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Long critical path: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1. Sort by age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2. Allocate ports sequentially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Wingdings" charset="0"/>
              <a:buChar char="à"/>
            </a:pP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Golden Packet</a:t>
            </a:r>
          </a:p>
          <a:p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400" b="1" dirty="0" smtClean="0">
                <a:solidFill>
                  <a:srgbClr val="FF0000"/>
                </a:solidFill>
                <a:sym typeface="Wingdings"/>
              </a:rPr>
              <a:t>Permutation Network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295400" y="1295400"/>
            <a:ext cx="3352800" cy="34290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495800" y="4876800"/>
            <a:ext cx="3429000" cy="15240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0" grpId="1" animBg="1"/>
      <p:bldP spid="81" grpId="2" animBg="1"/>
      <p:bldP spid="81" grpId="3" animBg="1"/>
      <p:bldP spid="82" grpId="2" animBg="1"/>
      <p:bldP spid="82" grpId="3" animBg="1"/>
      <p:bldP spid="83" grpId="0" animBg="1"/>
      <p:bldP spid="83" grpId="1" animBg="1"/>
      <p:bldP spid="84" grpId="0" animBg="1"/>
      <p:bldP spid="8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dirty="0" smtClean="0"/>
              <a:t>CHIPPER</a:t>
            </a:r>
            <a:r>
              <a:rPr lang="en-US" sz="3600" dirty="0" smtClean="0"/>
              <a:t>: </a:t>
            </a:r>
            <a:r>
              <a:rPr lang="en-US" sz="2600" b="1" u="sng" dirty="0" smtClean="0"/>
              <a:t>Ch</a:t>
            </a:r>
            <a:r>
              <a:rPr lang="en-US" sz="2600" dirty="0" smtClean="0"/>
              <a:t>eap </a:t>
            </a:r>
            <a:r>
              <a:rPr lang="en-US" sz="2600" b="1" u="sng" dirty="0" smtClean="0"/>
              <a:t>I</a:t>
            </a:r>
            <a:r>
              <a:rPr lang="en-US" sz="2600" dirty="0" smtClean="0"/>
              <a:t>nterconnect </a:t>
            </a:r>
            <a:r>
              <a:rPr lang="en-US" sz="2600" b="1" u="sng" dirty="0" smtClean="0"/>
              <a:t>P</a:t>
            </a:r>
            <a:r>
              <a:rPr lang="en-US" sz="2600" dirty="0" smtClean="0"/>
              <a:t>artially-</a:t>
            </a:r>
            <a:r>
              <a:rPr lang="en-US" sz="2600" b="1" u="sng" dirty="0" smtClean="0"/>
              <a:t>Pe</a:t>
            </a:r>
            <a:r>
              <a:rPr lang="en-US" sz="2600" dirty="0" smtClean="0"/>
              <a:t>rmuting </a:t>
            </a:r>
            <a:r>
              <a:rPr lang="en-US" sz="2600" b="1" u="sng" dirty="0" smtClean="0"/>
              <a:t>R</a:t>
            </a:r>
            <a:r>
              <a:rPr lang="en-US" sz="2600" dirty="0" smtClean="0"/>
              <a:t>outer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35440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 Buffers (MSHRs)</a:t>
            </a:r>
            <a:endParaRPr lang="en-US" dirty="0"/>
          </a:p>
        </p:txBody>
      </p:sp>
      <p:grpSp>
        <p:nvGrpSpPr>
          <p:cNvPr id="5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6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8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work has proposed </a:t>
            </a:r>
            <a:r>
              <a:rPr lang="en-US" dirty="0" err="1" smtClean="0">
                <a:solidFill>
                  <a:srgbClr val="0000FF"/>
                </a:solidFill>
              </a:rPr>
              <a:t>bufferless</a:t>
            </a:r>
            <a:r>
              <a:rPr lang="en-US" dirty="0" smtClean="0">
                <a:solidFill>
                  <a:srgbClr val="0000FF"/>
                </a:solidFill>
              </a:rPr>
              <a:t> deflection routing </a:t>
            </a:r>
            <a:r>
              <a:rPr lang="en-US" dirty="0" smtClean="0"/>
              <a:t>(BLESS [</a:t>
            </a:r>
            <a:r>
              <a:rPr lang="en-US" dirty="0" err="1" smtClean="0"/>
              <a:t>Moscibroda</a:t>
            </a:r>
            <a:r>
              <a:rPr lang="en-US" dirty="0" smtClean="0"/>
              <a:t>, ISCA 2009])</a:t>
            </a:r>
          </a:p>
          <a:p>
            <a:endParaRPr lang="en-US" dirty="0" smtClean="0"/>
          </a:p>
          <a:p>
            <a:pPr lvl="1"/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Energy savings:</a:t>
            </a:r>
            <a:r>
              <a:rPr lang="en-US" sz="24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~40% in total </a:t>
            </a:r>
            <a:r>
              <a:rPr lang="en-US" sz="2400" dirty="0" err="1" smtClean="0">
                <a:sym typeface="Wingdings" pitchFamily="2" charset="2"/>
              </a:rPr>
              <a:t>NoC</a:t>
            </a:r>
            <a:r>
              <a:rPr lang="en-US" sz="2400" dirty="0" smtClean="0">
                <a:sym typeface="Wingdings" pitchFamily="2" charset="2"/>
              </a:rPr>
              <a:t> energy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Area reduction: </a:t>
            </a:r>
            <a:r>
              <a:rPr lang="en-US" sz="2400" dirty="0" smtClean="0">
                <a:sym typeface="Wingdings" pitchFamily="2" charset="2"/>
              </a:rPr>
              <a:t>~40% in total </a:t>
            </a:r>
            <a:r>
              <a:rPr lang="en-US" sz="2400" dirty="0" err="1" smtClean="0">
                <a:sym typeface="Wingdings" pitchFamily="2" charset="2"/>
              </a:rPr>
              <a:t>NoC</a:t>
            </a:r>
            <a:r>
              <a:rPr lang="en-US" sz="2400" dirty="0" smtClean="0">
                <a:sym typeface="Wingdings" pitchFamily="2" charset="2"/>
              </a:rPr>
              <a:t> area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sym typeface="Wingdings" pitchFamily="2" charset="2"/>
              </a:rPr>
              <a:t>Minimal performance loss: </a:t>
            </a:r>
            <a:r>
              <a:rPr lang="en-US" sz="2400" dirty="0" smtClean="0">
                <a:sym typeface="Wingdings" pitchFamily="2" charset="2"/>
              </a:rPr>
              <a:t>~</a:t>
            </a:r>
            <a:r>
              <a:rPr lang="en-US" sz="2400" dirty="0">
                <a:sym typeface="Wingdings" pitchFamily="2" charset="2"/>
              </a:rPr>
              <a:t>4</a:t>
            </a:r>
            <a:r>
              <a:rPr lang="en-US" sz="2400" dirty="0" smtClean="0">
                <a:sym typeface="Wingdings" pitchFamily="2" charset="2"/>
              </a:rPr>
              <a:t>% on average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Unfortunately: unaddressed complexities in router</a:t>
            </a:r>
            <a:endParaRPr lang="en-US" sz="2400" dirty="0" smtClean="0">
              <a:sym typeface="Wingdings"/>
            </a:endParaRPr>
          </a:p>
          <a:p>
            <a:pPr lvl="2">
              <a:buNone/>
            </a:pPr>
            <a:r>
              <a:rPr lang="en-US" dirty="0" smtClean="0">
                <a:sym typeface="Wingdings"/>
              </a:rPr>
              <a:t>	</a:t>
            </a:r>
            <a:r>
              <a:rPr lang="en-US" sz="2400" dirty="0" smtClean="0">
                <a:sym typeface="Wingdings"/>
              </a:rPr>
              <a:t>  long critical path, large reassembly buffers</a:t>
            </a:r>
            <a:endParaRPr lang="en-US" sz="2400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Goal</a:t>
            </a:r>
            <a:r>
              <a:rPr lang="en-US" dirty="0" smtClean="0">
                <a:sym typeface="Wingdings" pitchFamily="2" charset="2"/>
              </a:rPr>
              <a:t>: obtain these benefits while simplifying the router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    in order to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make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bufferless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NoCs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practical.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Multiprogrammed</a:t>
            </a:r>
            <a:r>
              <a:rPr lang="en-US" b="1" dirty="0" smtClean="0"/>
              <a:t> </a:t>
            </a:r>
            <a:r>
              <a:rPr lang="en-US" dirty="0" smtClean="0"/>
              <a:t>workloads: CPU2006, server, desktop</a:t>
            </a:r>
          </a:p>
          <a:p>
            <a:pPr lvl="1"/>
            <a:r>
              <a:rPr lang="en-US" dirty="0" smtClean="0"/>
              <a:t>8x8 (64 cores), 39 homogeneous and 10 mixed sets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Multithreaded </a:t>
            </a:r>
            <a:r>
              <a:rPr lang="en-US" dirty="0" smtClean="0"/>
              <a:t>workloads: SPLASH-2, 16 threads</a:t>
            </a:r>
          </a:p>
          <a:p>
            <a:pPr lvl="1"/>
            <a:r>
              <a:rPr lang="en-US" dirty="0" smtClean="0"/>
              <a:t>4x4 (16 cores), 5 applications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System configuration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Buffered</a:t>
            </a:r>
            <a:r>
              <a:rPr lang="en-US" dirty="0" smtClean="0"/>
              <a:t> baseline: 2-cycle router, 4 VCs/channel, 8 flits/VC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Bufferless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baseline: 2-cycle latency, FLIT-BLESS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Instruction-trace driven, closed-loop, 128-entry </a:t>
            </a:r>
            <a:r>
              <a:rPr lang="en-US" dirty="0" err="1" smtClean="0"/>
              <a:t>OoO</a:t>
            </a:r>
            <a:r>
              <a:rPr lang="en-US" dirty="0" smtClean="0"/>
              <a:t> window</a:t>
            </a:r>
          </a:p>
          <a:p>
            <a:pPr lvl="1"/>
            <a:r>
              <a:rPr lang="en-US" dirty="0" smtClean="0"/>
              <a:t>64KB L1, </a:t>
            </a:r>
            <a:r>
              <a:rPr lang="en-US" dirty="0" smtClean="0">
                <a:solidFill>
                  <a:schemeClr val="tx2"/>
                </a:solidFill>
              </a:rPr>
              <a:t>perfect L2 (stresses interconnect)</a:t>
            </a:r>
            <a:r>
              <a:rPr lang="en-US" dirty="0" smtClean="0"/>
              <a:t>, XOR mapping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Hardware modeling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Verilog</a:t>
            </a:r>
            <a:r>
              <a:rPr lang="en-US" dirty="0" smtClean="0">
                <a:solidFill>
                  <a:srgbClr val="0000FF"/>
                </a:solidFill>
              </a:rPr>
              <a:t> models </a:t>
            </a:r>
            <a:r>
              <a:rPr lang="en-US" dirty="0" smtClean="0"/>
              <a:t>for CHIPPER, BLESS, buffered logic</a:t>
            </a:r>
          </a:p>
          <a:p>
            <a:pPr lvl="2"/>
            <a:r>
              <a:rPr lang="en-US" dirty="0" smtClean="0"/>
              <a:t>Synthesized with commercial 65nm library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ORION</a:t>
            </a:r>
            <a:r>
              <a:rPr lang="en-US" dirty="0" smtClean="0"/>
              <a:t> for crossbar, buffers and links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Power</a:t>
            </a:r>
            <a:endParaRPr lang="en-US" dirty="0" smtClean="0"/>
          </a:p>
          <a:p>
            <a:pPr lvl="1"/>
            <a:r>
              <a:rPr lang="en-US" dirty="0" smtClean="0"/>
              <a:t>Static and dynamic power from hardware models</a:t>
            </a:r>
          </a:p>
          <a:p>
            <a:pPr lvl="1"/>
            <a:r>
              <a:rPr lang="en-US" dirty="0" smtClean="0"/>
              <a:t>Based on event counts in cycle-accurate simulations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0" y="1295400"/>
            <a:ext cx="1066800" cy="3886200"/>
          </a:xfrm>
          <a:prstGeom prst="rect">
            <a:avLst/>
          </a:prstGeom>
          <a:solidFill>
            <a:srgbClr val="FFE085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85800" y="1295400"/>
            <a:ext cx="2895600" cy="3886200"/>
          </a:xfrm>
          <a:prstGeom prst="rect">
            <a:avLst/>
          </a:prstGeom>
          <a:solidFill>
            <a:srgbClr val="FFE085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0" name="Chart 19"/>
          <p:cNvGraphicFramePr/>
          <p:nvPr/>
        </p:nvGraphicFramePr>
        <p:xfrm>
          <a:off x="5867400" y="914400"/>
          <a:ext cx="3276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0" y="914400"/>
          <a:ext cx="6096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Performance Degradation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10" name="Oval 9"/>
          <p:cNvSpPr/>
          <p:nvPr/>
        </p:nvSpPr>
        <p:spPr>
          <a:xfrm>
            <a:off x="5486400" y="1752600"/>
            <a:ext cx="609600" cy="762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638800" y="1295400"/>
            <a:ext cx="10070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13.6%</a:t>
            </a:r>
          </a:p>
        </p:txBody>
      </p:sp>
      <p:sp>
        <p:nvSpPr>
          <p:cNvPr id="12" name="Oval 11"/>
          <p:cNvSpPr/>
          <p:nvPr/>
        </p:nvSpPr>
        <p:spPr>
          <a:xfrm>
            <a:off x="8534400" y="1447800"/>
            <a:ext cx="609600" cy="762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367081" y="990600"/>
            <a:ext cx="8531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1.8%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43200" y="5715000"/>
            <a:ext cx="10967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3.6%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5867400"/>
            <a:ext cx="1306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49.8%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2400" y="4876800"/>
            <a:ext cx="8763000" cy="1143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400" y="5034915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Wingdings" pitchFamily="2" charset="2"/>
              </a:rPr>
              <a:t>C </a:t>
            </a:r>
            <a:r>
              <a:rPr lang="en-US" sz="2600" dirty="0" smtClean="0"/>
              <a:t>Minimal loss for low-to-medium-intensity workloads</a:t>
            </a:r>
          </a:p>
          <a:p>
            <a:endParaRPr lang="en-US" sz="2600" dirty="0" smtClean="0"/>
          </a:p>
          <a:p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4" grpId="0" animBg="1"/>
      <p:bldP spid="10" grpId="0" animBg="1"/>
      <p:bldP spid="11" grpId="0"/>
      <p:bldP spid="12" grpId="0" animBg="1"/>
      <p:bldP spid="13" grpId="0"/>
      <p:bldP spid="15" grpId="0"/>
      <p:bldP spid="18" grpId="0"/>
      <p:bldP spid="21" grpId="0" animBg="1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hart 22"/>
          <p:cNvGraphicFramePr/>
          <p:nvPr/>
        </p:nvGraphicFramePr>
        <p:xfrm>
          <a:off x="0" y="914400"/>
          <a:ext cx="6400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Power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6400800" y="914400"/>
          <a:ext cx="2743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Oval 14"/>
          <p:cNvSpPr/>
          <p:nvPr/>
        </p:nvSpPr>
        <p:spPr>
          <a:xfrm>
            <a:off x="5867400" y="2819400"/>
            <a:ext cx="609600" cy="1447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638800" y="1752600"/>
            <a:ext cx="10042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54.9%</a:t>
            </a:r>
          </a:p>
        </p:txBody>
      </p:sp>
      <p:sp>
        <p:nvSpPr>
          <p:cNvPr id="17" name="Oval 16"/>
          <p:cNvSpPr/>
          <p:nvPr/>
        </p:nvSpPr>
        <p:spPr>
          <a:xfrm>
            <a:off x="8534400" y="2438400"/>
            <a:ext cx="609600" cy="2057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01000" y="1524000"/>
            <a:ext cx="10042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73.4%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52400" y="4038600"/>
            <a:ext cx="8839200" cy="2133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81000" y="41910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Wingdings" pitchFamily="2" charset="2"/>
              </a:rPr>
              <a:t>C</a:t>
            </a:r>
            <a:r>
              <a:rPr lang="en-US" sz="2000" dirty="0" smtClean="0">
                <a:latin typeface="Wingdings" pitchFamily="2" charset="2"/>
              </a:rPr>
              <a:t> </a:t>
            </a:r>
            <a:r>
              <a:rPr lang="en-US" sz="2800" dirty="0" smtClean="0"/>
              <a:t>Removing buffers </a:t>
            </a:r>
            <a:r>
              <a:rPr lang="en-US" sz="2800" dirty="0" smtClean="0">
                <a:sym typeface="Wingdings" pitchFamily="2" charset="2"/>
              </a:rPr>
              <a:t> majority of power savings</a:t>
            </a:r>
          </a:p>
          <a:p>
            <a:pPr>
              <a:buFont typeface="Wingdings"/>
              <a:buChar char="C"/>
            </a:pPr>
            <a:endParaRPr lang="en-US" sz="2800" dirty="0" smtClean="0">
              <a:sym typeface="Wingdings" pitchFamily="2" charset="2"/>
            </a:endParaRPr>
          </a:p>
          <a:p>
            <a:r>
              <a:rPr lang="en-US" sz="4000" dirty="0" smtClean="0">
                <a:latin typeface="Wingdings" pitchFamily="2" charset="2"/>
              </a:rPr>
              <a:t>C</a:t>
            </a:r>
            <a:r>
              <a:rPr lang="en-US" sz="2000" dirty="0" smtClean="0">
                <a:latin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Slight savings from BLESS to CHIPPER</a:t>
            </a:r>
            <a:endParaRPr lang="en-US" sz="280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24" grpId="0" animBg="1"/>
      <p:bldP spid="2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Area and Critical Path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0" y="914400"/>
          <a:ext cx="4343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343400" y="914400"/>
          <a:ext cx="4800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524000" y="2895600"/>
            <a:ext cx="1828800" cy="914400"/>
          </a:xfrm>
          <a:prstGeom prst="straightConnector1">
            <a:avLst/>
          </a:prstGeom>
          <a:ln w="57150">
            <a:solidFill>
              <a:srgbClr val="8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38400" y="29718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C0000"/>
                </a:solidFill>
              </a:rPr>
              <a:t>-36.2%</a:t>
            </a:r>
            <a:endParaRPr lang="en-US" dirty="0">
              <a:solidFill>
                <a:srgbClr val="8C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7162800" y="1828800"/>
            <a:ext cx="1143000" cy="838200"/>
          </a:xfrm>
          <a:prstGeom prst="straightConnector1">
            <a:avLst/>
          </a:prstGeom>
          <a:ln w="57150">
            <a:solidFill>
              <a:srgbClr val="8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96200" y="16764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C0000"/>
                </a:solidFill>
              </a:rPr>
              <a:t>-29.1%</a:t>
            </a:r>
            <a:endParaRPr lang="en-US" dirty="0">
              <a:solidFill>
                <a:srgbClr val="8C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019800" y="2895600"/>
            <a:ext cx="1752600" cy="76200"/>
          </a:xfrm>
          <a:prstGeom prst="straightConnector1">
            <a:avLst/>
          </a:prstGeom>
          <a:ln w="57150">
            <a:solidFill>
              <a:srgbClr val="8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91200" y="24384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C0000"/>
                </a:solidFill>
              </a:rPr>
              <a:t>+1.1%</a:t>
            </a:r>
            <a:endParaRPr lang="en-US" dirty="0">
              <a:solidFill>
                <a:srgbClr val="8C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67000" y="3810000"/>
            <a:ext cx="685800" cy="76200"/>
          </a:xfrm>
          <a:prstGeom prst="straightConnector1">
            <a:avLst/>
          </a:prstGeom>
          <a:ln w="57150">
            <a:solidFill>
              <a:srgbClr val="8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19400" y="4038600"/>
            <a:ext cx="81785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C0000"/>
                </a:solidFill>
              </a:rPr>
              <a:t>-1.6%</a:t>
            </a:r>
            <a:endParaRPr lang="en-US" dirty="0">
              <a:solidFill>
                <a:srgbClr val="8C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2400" y="4114800"/>
            <a:ext cx="8839200" cy="2362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400" y="4343400"/>
            <a:ext cx="88392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Wingdings" pitchFamily="2" charset="2"/>
              </a:rPr>
              <a:t>C</a:t>
            </a:r>
            <a:r>
              <a:rPr lang="en-US" sz="2000" dirty="0" smtClean="0">
                <a:latin typeface="Wingdings" pitchFamily="2" charset="2"/>
              </a:rPr>
              <a:t> </a:t>
            </a:r>
            <a:r>
              <a:rPr lang="en-US" sz="2800" b="1" dirty="0" smtClean="0">
                <a:sym typeface="Wingdings" pitchFamily="2" charset="2"/>
              </a:rPr>
              <a:t>CHIPPER maintains area savings </a:t>
            </a:r>
            <a:r>
              <a:rPr lang="en-US" sz="2800" dirty="0" smtClean="0">
                <a:sym typeface="Wingdings" pitchFamily="2" charset="2"/>
              </a:rPr>
              <a:t>of BLESS </a:t>
            </a:r>
            <a:endParaRPr lang="en-US" sz="2800" b="1" dirty="0" smtClean="0"/>
          </a:p>
          <a:p>
            <a:endParaRPr lang="en-US" sz="2600" dirty="0" smtClean="0"/>
          </a:p>
          <a:p>
            <a:r>
              <a:rPr lang="en-US" sz="4000" dirty="0" smtClean="0">
                <a:latin typeface="Wingdings" pitchFamily="2" charset="2"/>
              </a:rPr>
              <a:t>C</a:t>
            </a:r>
            <a:r>
              <a:rPr lang="en-US" sz="2000" dirty="0" smtClean="0">
                <a:latin typeface="Wingdings" pitchFamily="2" charset="2"/>
              </a:rPr>
              <a:t> </a:t>
            </a:r>
            <a:r>
              <a:rPr lang="en-US" sz="2800" dirty="0" smtClean="0"/>
              <a:t>Critical path </a:t>
            </a:r>
            <a:r>
              <a:rPr lang="en-US" sz="2800" b="1" dirty="0" smtClean="0"/>
              <a:t>becomes competitive </a:t>
            </a:r>
            <a:r>
              <a:rPr lang="en-US" sz="2800" dirty="0" smtClean="0"/>
              <a:t>to buffered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18" grpId="0" animBg="1"/>
      <p:bldP spid="21" grpId="0" animBg="1"/>
      <p:bldP spid="2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915400" cy="5339680"/>
          </a:xfrm>
        </p:spPr>
        <p:txBody>
          <a:bodyPr/>
          <a:lstStyle/>
          <a:p>
            <a:r>
              <a:rPr lang="en-US" sz="2200" dirty="0" smtClean="0"/>
              <a:t>Two key issues in </a:t>
            </a:r>
            <a:r>
              <a:rPr lang="en-US" sz="2200" dirty="0" err="1">
                <a:solidFill>
                  <a:srgbClr val="000090"/>
                </a:solidFill>
              </a:rPr>
              <a:t>b</a:t>
            </a:r>
            <a:r>
              <a:rPr lang="en-US" sz="2200" dirty="0" err="1" smtClean="0">
                <a:solidFill>
                  <a:srgbClr val="000090"/>
                </a:solidFill>
              </a:rPr>
              <a:t>ufferless</a:t>
            </a:r>
            <a:r>
              <a:rPr lang="en-US" sz="2200" dirty="0" smtClean="0">
                <a:solidFill>
                  <a:srgbClr val="000090"/>
                </a:solidFill>
              </a:rPr>
              <a:t> deflection routing</a:t>
            </a:r>
          </a:p>
          <a:p>
            <a:pPr lvl="1"/>
            <a:r>
              <a:rPr lang="en-US" sz="2000" dirty="0" err="1" smtClean="0"/>
              <a:t>livelock</a:t>
            </a:r>
            <a:r>
              <a:rPr lang="en-US" sz="2000" dirty="0" smtClean="0"/>
              <a:t> freedom and packet reassembly</a:t>
            </a:r>
          </a:p>
          <a:p>
            <a:pPr lvl="1"/>
            <a:endParaRPr lang="en-US" sz="1200" dirty="0" smtClean="0"/>
          </a:p>
          <a:p>
            <a:r>
              <a:rPr lang="en-US" sz="2200" dirty="0" err="1" smtClean="0"/>
              <a:t>Bufferless</a:t>
            </a:r>
            <a:r>
              <a:rPr lang="en-US" sz="2200" dirty="0" smtClean="0"/>
              <a:t> deflection routers were high-complexity and impractical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Oldest-first prioritization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long critical path in router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No end-to-end flow control for reassembly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prone to deadlock with reasonably-sized reassembly buffers</a:t>
            </a:r>
          </a:p>
          <a:p>
            <a:pPr lvl="1"/>
            <a:endParaRPr lang="en-US" sz="1200" dirty="0">
              <a:solidFill>
                <a:srgbClr val="FF0000"/>
              </a:solidFill>
              <a:sym typeface="Wingdings"/>
            </a:endParaRPr>
          </a:p>
          <a:p>
            <a:r>
              <a:rPr lang="en-US" sz="2200" dirty="0" smtClean="0">
                <a:sym typeface="Wingdings"/>
              </a:rPr>
              <a:t>CHIPPER is a new, practical </a:t>
            </a:r>
            <a:r>
              <a:rPr lang="en-US" sz="2200" dirty="0" err="1" smtClean="0">
                <a:sym typeface="Wingdings"/>
              </a:rPr>
              <a:t>bufferless</a:t>
            </a:r>
            <a:r>
              <a:rPr lang="en-US" sz="2200" dirty="0" smtClean="0">
                <a:sym typeface="Wingdings"/>
              </a:rPr>
              <a:t> deflection router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Golden packet prioritization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 short critical path in router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Retransmit-once protocol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 deadlock-free packet reassembly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Cache miss buffers as reassembly buffers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 truly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bufferless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 network</a:t>
            </a:r>
          </a:p>
          <a:p>
            <a:pPr lvl="1"/>
            <a:endParaRPr lang="en-US" sz="1200" dirty="0" smtClean="0">
              <a:solidFill>
                <a:schemeClr val="tx2">
                  <a:lumMod val="75000"/>
                </a:schemeClr>
              </a:solidFill>
              <a:sym typeface="Wingdings"/>
            </a:endParaRPr>
          </a:p>
          <a:p>
            <a:r>
              <a:rPr lang="en-US" sz="2200" dirty="0" smtClean="0">
                <a:sym typeface="Wingdings"/>
              </a:rPr>
              <a:t>CHIPPER frequency comparable to buffered routers at much lower area and power cost, and minimal performance loss 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  <a:sym typeface="Wingdings"/>
            </a:endParaRP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  <a:sym typeface="Wingdings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4827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 packet flew quick through the </a:t>
            </a:r>
            <a:r>
              <a:rPr lang="en-US" sz="2000" i="1" baseline="0" dirty="0" err="1" smtClean="0">
                <a:solidFill>
                  <a:schemeClr val="bg1">
                    <a:lumMod val="50000"/>
                  </a:schemeClr>
                </a:solidFill>
              </a:rPr>
              <a:t>NoC</a:t>
            </a: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</a:p>
          <a:p>
            <a:pPr algn="ctr">
              <a:buNone/>
            </a:pP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Paced by the clock’s constant tock.</a:t>
            </a:r>
          </a:p>
          <a:p>
            <a:pPr algn="ctr">
              <a:buNone/>
            </a:pP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But the critical path</a:t>
            </a:r>
          </a:p>
          <a:p>
            <a:pPr algn="ctr">
              <a:buNone/>
            </a:pP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Soon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unleashed its wrath –</a:t>
            </a:r>
          </a:p>
          <a:p>
            <a:pPr algn="ctr">
              <a:buNone/>
            </a:pPr>
            <a:r>
              <a:rPr lang="en-US" sz="2000" i="1" baseline="0" dirty="0" smtClean="0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further improvements did block.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5429264"/>
            <a:ext cx="3786214" cy="1367244"/>
          </a:xfrm>
          <a:prstGeom prst="rect">
            <a:avLst/>
          </a:prstGeom>
        </p:spPr>
      </p:pic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5852" y="5696976"/>
            <a:ext cx="2501587" cy="723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b="1" dirty="0" smtClean="0"/>
              <a:t>CHIPPER</a:t>
            </a:r>
            <a:r>
              <a:rPr lang="en-US" sz="4000" dirty="0" smtClean="0"/>
              <a:t>: A Low-complexity</a:t>
            </a:r>
            <a:br>
              <a:rPr lang="en-US" sz="4000" dirty="0" smtClean="0"/>
            </a:br>
            <a:r>
              <a:rPr lang="en-US" sz="4000" dirty="0" err="1" smtClean="0"/>
              <a:t>Bufferless</a:t>
            </a:r>
            <a:r>
              <a:rPr lang="en-US" sz="4000" dirty="0" smtClean="0"/>
              <a:t> Deflection Router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429000"/>
            <a:ext cx="6429420" cy="1905000"/>
          </a:xfrm>
        </p:spPr>
        <p:txBody>
          <a:bodyPr>
            <a:noAutofit/>
          </a:bodyPr>
          <a:lstStyle/>
          <a:p>
            <a:endParaRPr lang="en-US" sz="2200" b="1" dirty="0" smtClean="0"/>
          </a:p>
          <a:p>
            <a:r>
              <a:rPr lang="en-US" sz="2200" b="1" dirty="0" smtClean="0"/>
              <a:t>Chris Fallin</a:t>
            </a:r>
          </a:p>
          <a:p>
            <a:r>
              <a:rPr lang="en-US" sz="2200" dirty="0" smtClean="0"/>
              <a:t>Chris </a:t>
            </a:r>
            <a:r>
              <a:rPr lang="en-US" sz="2200" dirty="0" err="1" smtClean="0"/>
              <a:t>Craik</a:t>
            </a:r>
            <a:endParaRPr lang="en-US" sz="2200" dirty="0" smtClean="0"/>
          </a:p>
          <a:p>
            <a:r>
              <a:rPr lang="en-US" sz="2200" dirty="0" err="1" smtClean="0"/>
              <a:t>Onur</a:t>
            </a:r>
            <a:r>
              <a:rPr lang="en-US" sz="2200" dirty="0" smtClean="0"/>
              <a:t> </a:t>
            </a:r>
            <a:r>
              <a:rPr lang="en-US" sz="2200" dirty="0" err="1" smtClean="0"/>
              <a:t>Mutlu</a:t>
            </a:r>
            <a:endParaRPr lang="en-US" sz="2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7604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High Network Loads?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5339680"/>
          </a:xfrm>
        </p:spPr>
        <p:txBody>
          <a:bodyPr/>
          <a:lstStyle/>
          <a:p>
            <a:r>
              <a:rPr lang="en-US" dirty="0" smtClean="0"/>
              <a:t>Recall, our goal is to </a:t>
            </a:r>
            <a:r>
              <a:rPr lang="en-US" dirty="0" smtClean="0">
                <a:solidFill>
                  <a:srgbClr val="FF0000"/>
                </a:solidFill>
              </a:rPr>
              <a:t>enable </a:t>
            </a:r>
            <a:r>
              <a:rPr lang="en-US" dirty="0" err="1" smtClean="0">
                <a:solidFill>
                  <a:srgbClr val="FF0000"/>
                </a:solidFill>
              </a:rPr>
              <a:t>bufferless</a:t>
            </a:r>
            <a:r>
              <a:rPr lang="en-US" dirty="0" smtClean="0">
                <a:solidFill>
                  <a:srgbClr val="FF0000"/>
                </a:solidFill>
              </a:rPr>
              <a:t> deflection routing as a compelling design point</a:t>
            </a:r>
            <a:r>
              <a:rPr lang="en-US" dirty="0" smtClean="0"/>
              <a:t>. This is orthogonal to the question of spanning the whole spectrum.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If performance under very high workload intensity is important, </a:t>
            </a:r>
            <a:r>
              <a:rPr lang="en-US" b="1" dirty="0"/>
              <a:t>hybrid solutions</a:t>
            </a:r>
            <a:r>
              <a:rPr lang="en-US" dirty="0"/>
              <a:t> (e.g., AFC [</a:t>
            </a:r>
            <a:r>
              <a:rPr lang="en-US" dirty="0" err="1"/>
              <a:t>Jafri</a:t>
            </a:r>
            <a:r>
              <a:rPr lang="en-US" dirty="0"/>
              <a:t>+, MICRO’10]) can be used to enable buffers selectively. </a:t>
            </a:r>
            <a:r>
              <a:rPr lang="en-US" b="1" dirty="0"/>
              <a:t>Congestion control</a:t>
            </a:r>
            <a:r>
              <a:rPr lang="en-US" dirty="0"/>
              <a:t> (e.g., [</a:t>
            </a:r>
            <a:r>
              <a:rPr lang="en-US" dirty="0" err="1"/>
              <a:t>Nychis</a:t>
            </a:r>
            <a:r>
              <a:rPr lang="en-US" dirty="0"/>
              <a:t>+, HotNets’10]) might also be used.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Any system that incorporates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 at lower load points benefits from CHIPPER’s contributions.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AC7BA1-BEA2-40AF-9056-44DC8C985687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5145695" y="5827105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5602895" y="3657600"/>
            <a:ext cx="340705" cy="340705"/>
          </a:xfrm>
          <a:prstGeom prst="rect">
            <a:avLst/>
          </a:prstGeom>
          <a:solidFill>
            <a:srgbClr val="000000">
              <a:alpha val="32157"/>
            </a:srgb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763000" cy="920080"/>
          </a:xfrm>
        </p:spPr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Key idea</a:t>
            </a:r>
            <a:r>
              <a:rPr lang="en-US" dirty="0" smtClean="0">
                <a:sym typeface="Wingdings" pitchFamily="2" charset="2"/>
              </a:rPr>
              <a:t>: Packets are never buffered in the network. When two packets contend for the same link, one is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deflected.</a:t>
            </a:r>
            <a:endParaRPr lang="en-US" b="1" dirty="0" smtClean="0">
              <a:solidFill>
                <a:srgbClr val="FF0000"/>
              </a:solidFill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0" y="18647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02895" y="18647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55495" y="18647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36576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02895" y="36576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55495" y="36576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4461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2895" y="54461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355495" y="544610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8" idx="2"/>
            <a:endCxn id="11" idx="0"/>
          </p:cNvCxnSpPr>
          <p:nvPr/>
        </p:nvCxnSpPr>
        <p:spPr>
          <a:xfrm rot="5400000">
            <a:off x="3256453" y="4722205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2"/>
            <a:endCxn id="12" idx="0"/>
          </p:cNvCxnSpPr>
          <p:nvPr/>
        </p:nvCxnSpPr>
        <p:spPr>
          <a:xfrm rot="5400000">
            <a:off x="5049348" y="4722205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2"/>
            <a:endCxn id="13" idx="0"/>
          </p:cNvCxnSpPr>
          <p:nvPr/>
        </p:nvCxnSpPr>
        <p:spPr>
          <a:xfrm rot="5400000">
            <a:off x="6801948" y="4722205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  <a:endCxn id="10" idx="0"/>
          </p:cNvCxnSpPr>
          <p:nvPr/>
        </p:nvCxnSpPr>
        <p:spPr>
          <a:xfrm rot="5400000">
            <a:off x="6799753" y="2931505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2"/>
            <a:endCxn id="9" idx="0"/>
          </p:cNvCxnSpPr>
          <p:nvPr/>
        </p:nvCxnSpPr>
        <p:spPr>
          <a:xfrm rot="5400000">
            <a:off x="5047153" y="2931505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2"/>
            <a:endCxn id="8" idx="0"/>
          </p:cNvCxnSpPr>
          <p:nvPr/>
        </p:nvCxnSpPr>
        <p:spPr>
          <a:xfrm rot="5400000">
            <a:off x="3254258" y="2931505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1"/>
            <a:endCxn id="5" idx="3"/>
          </p:cNvCxnSpPr>
          <p:nvPr/>
        </p:nvCxnSpPr>
        <p:spPr>
          <a:xfrm rot="10800000">
            <a:off x="4150705" y="2035058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7" idx="1"/>
            <a:endCxn id="6" idx="3"/>
          </p:cNvCxnSpPr>
          <p:nvPr/>
        </p:nvCxnSpPr>
        <p:spPr>
          <a:xfrm rot="10800000">
            <a:off x="5943601" y="2035058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1"/>
            <a:endCxn id="8" idx="3"/>
          </p:cNvCxnSpPr>
          <p:nvPr/>
        </p:nvCxnSpPr>
        <p:spPr>
          <a:xfrm rot="10800000">
            <a:off x="4150705" y="3827953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" idx="1"/>
            <a:endCxn id="9" idx="3"/>
          </p:cNvCxnSpPr>
          <p:nvPr/>
        </p:nvCxnSpPr>
        <p:spPr>
          <a:xfrm rot="10800000">
            <a:off x="5943601" y="3827953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1"/>
            <a:endCxn id="11" idx="3"/>
          </p:cNvCxnSpPr>
          <p:nvPr/>
        </p:nvCxnSpPr>
        <p:spPr>
          <a:xfrm rot="10800000">
            <a:off x="4150705" y="5616458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1"/>
            <a:endCxn id="12" idx="3"/>
          </p:cNvCxnSpPr>
          <p:nvPr/>
        </p:nvCxnSpPr>
        <p:spPr>
          <a:xfrm rot="10800000">
            <a:off x="5943601" y="5616458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4267200" y="3598249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16200000">
            <a:off x="5705476" y="213140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16200000">
            <a:off x="5705476" y="3283925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5334000" y="3598249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 rot="16200000">
            <a:off x="5705476" y="3960201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6019800" y="359825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7086600" y="361730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 rot="5400000">
            <a:off x="7458076" y="3960201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 rot="5400000">
            <a:off x="7458073" y="5103201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6248400" y="540800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7134225" y="541752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 rot="16200000">
            <a:off x="5705476" y="479840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69"/>
          <p:cNvSpPr/>
          <p:nvPr/>
        </p:nvSpPr>
        <p:spPr>
          <a:xfrm flipH="1" flipV="1">
            <a:off x="5715000" y="3341077"/>
            <a:ext cx="533400" cy="533400"/>
          </a:xfrm>
          <a:prstGeom prst="arc">
            <a:avLst/>
          </a:prstGeom>
          <a:ln w="38100"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c 68"/>
          <p:cNvSpPr/>
          <p:nvPr/>
        </p:nvSpPr>
        <p:spPr>
          <a:xfrm>
            <a:off x="5257800" y="3798277"/>
            <a:ext cx="533400" cy="533400"/>
          </a:xfrm>
          <a:prstGeom prst="arc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50495" y="5293705"/>
            <a:ext cx="609600" cy="609600"/>
          </a:xfrm>
          <a:prstGeom prst="rect">
            <a:avLst/>
          </a:prstGeom>
          <a:solidFill>
            <a:srgbClr val="FFFF00">
              <a:alpha val="3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304800" y="4267200"/>
            <a:ext cx="8534400" cy="1905000"/>
            <a:chOff x="-7772400" y="5507737"/>
            <a:chExt cx="8534400" cy="2209800"/>
          </a:xfrm>
        </p:grpSpPr>
        <p:sp>
          <p:nvSpPr>
            <p:cNvPr id="71" name="Rounded Rectangle 70"/>
            <p:cNvSpPr/>
            <p:nvPr/>
          </p:nvSpPr>
          <p:spPr>
            <a:xfrm>
              <a:off x="-7772400" y="5507737"/>
              <a:ext cx="8534400" cy="220980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-7696200" y="5583936"/>
              <a:ext cx="8077200" cy="1856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latin typeface="Wingdings" pitchFamily="2" charset="2"/>
                </a:rPr>
                <a:t>C </a:t>
              </a:r>
              <a:r>
                <a:rPr lang="en-US" sz="3200" dirty="0" smtClean="0"/>
                <a:t>No buffers </a:t>
              </a:r>
              <a:r>
                <a:rPr lang="en-US" sz="2800" dirty="0" smtClean="0">
                  <a:sym typeface="Wingdings" pitchFamily="2" charset="2"/>
                </a:rPr>
                <a:t></a:t>
              </a:r>
              <a:r>
                <a:rPr lang="en-US" sz="3200" dirty="0" smtClean="0">
                  <a:sym typeface="Wingdings" pitchFamily="2" charset="2"/>
                </a:rPr>
                <a:t> </a:t>
              </a:r>
              <a:r>
                <a:rPr lang="en-US" sz="3000" dirty="0" smtClean="0">
                  <a:sym typeface="Wingdings" pitchFamily="2" charset="2"/>
                </a:rPr>
                <a:t>lower power, smaller area</a:t>
              </a:r>
            </a:p>
            <a:p>
              <a:endParaRPr lang="en-US" dirty="0" smtClean="0">
                <a:sym typeface="Wingdings" pitchFamily="2" charset="2"/>
              </a:endParaRPr>
            </a:p>
            <a:p>
              <a:r>
                <a:rPr lang="en-US" sz="4000" dirty="0" smtClean="0">
                  <a:latin typeface="Wingdings" pitchFamily="2" charset="2"/>
                </a:rPr>
                <a:t>C </a:t>
              </a:r>
              <a:r>
                <a:rPr lang="en-US" sz="3200" dirty="0" smtClean="0">
                  <a:sym typeface="Wingdings" pitchFamily="2" charset="2"/>
                </a:rPr>
                <a:t>Conceptually simple</a:t>
              </a:r>
              <a:endParaRPr lang="en-US" sz="32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52400" y="2286000"/>
            <a:ext cx="3682098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dirty="0" smtClean="0"/>
              <a:t>New traffic can be </a:t>
            </a:r>
            <a:r>
              <a:rPr lang="en-US" sz="2200" b="1" dirty="0" smtClean="0"/>
              <a:t>injected</a:t>
            </a:r>
            <a:endParaRPr lang="en-US" sz="2200" dirty="0" smtClean="0"/>
          </a:p>
          <a:p>
            <a:r>
              <a:rPr lang="en-US" sz="2200" dirty="0" smtClean="0"/>
              <a:t>whenever there is a free</a:t>
            </a:r>
          </a:p>
          <a:p>
            <a:r>
              <a:rPr lang="en-US" sz="2200" dirty="0" smtClean="0"/>
              <a:t>output link.</a:t>
            </a:r>
            <a:endParaRPr lang="en-US" sz="2200" dirty="0"/>
          </a:p>
        </p:txBody>
      </p:sp>
      <p:sp>
        <p:nvSpPr>
          <p:cNvPr id="49" name="Arc 48"/>
          <p:cNvSpPr/>
          <p:nvPr/>
        </p:nvSpPr>
        <p:spPr>
          <a:xfrm>
            <a:off x="3505200" y="3124200"/>
            <a:ext cx="762000" cy="457200"/>
          </a:xfrm>
          <a:prstGeom prst="arc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6" grpId="0" animBg="1"/>
      <p:bldP spid="6" grpId="0" animBg="1"/>
      <p:bldP spid="7" grpId="0" animBg="1"/>
      <p:bldP spid="8" grpId="0" animBg="1"/>
      <p:bldP spid="9" grpId="1" animBg="1"/>
      <p:bldP spid="9" grpId="2" animBg="1"/>
      <p:bldP spid="9" grpId="3" animBg="1"/>
      <p:bldP spid="10" grpId="0" animBg="1"/>
      <p:bldP spid="11" grpId="0" animBg="1"/>
      <p:bldP spid="12" grpId="0" animBg="1"/>
      <p:bldP spid="13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70" grpId="0" animBg="1"/>
      <p:bldP spid="70" grpId="1" animBg="1"/>
      <p:bldP spid="69" grpId="0" animBg="1"/>
      <p:bldP spid="69" grpId="1" animBg="1"/>
      <p:bldP spid="73" grpId="0" animBg="1"/>
      <p:bldP spid="73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ounded Rectangle 87"/>
          <p:cNvSpPr/>
          <p:nvPr/>
        </p:nvSpPr>
        <p:spPr>
          <a:xfrm>
            <a:off x="152400" y="3962400"/>
            <a:ext cx="1676400" cy="1676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1828800" y="3962400"/>
            <a:ext cx="1828800" cy="1676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1295400" y="1676400"/>
            <a:ext cx="1066800" cy="838200"/>
          </a:xfrm>
          <a:prstGeom prst="roundRect">
            <a:avLst/>
          </a:prstGeom>
          <a:ln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Injection and Ejection?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562" y="857232"/>
            <a:ext cx="4338638" cy="5339680"/>
          </a:xfrm>
        </p:spPr>
        <p:txBody>
          <a:bodyPr/>
          <a:lstStyle/>
          <a:p>
            <a:r>
              <a:rPr lang="en-US" b="1" dirty="0" smtClean="0"/>
              <a:t>Local access</a:t>
            </a:r>
            <a:r>
              <a:rPr lang="en-US" dirty="0" smtClean="0"/>
              <a:t> is conceptually separate from in-network routing</a:t>
            </a:r>
          </a:p>
          <a:p>
            <a:endParaRPr lang="en-US" dirty="0" smtClean="0"/>
          </a:p>
          <a:p>
            <a:r>
              <a:rPr lang="en-US" b="1" dirty="0" smtClean="0"/>
              <a:t>Separate pipeline stage</a:t>
            </a:r>
          </a:p>
          <a:p>
            <a:pPr lvl="1">
              <a:buNone/>
            </a:pPr>
            <a:r>
              <a:rPr lang="en-US" dirty="0" smtClean="0"/>
              <a:t>(before permutation stage)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Eject locally-bound flits</a:t>
            </a:r>
          </a:p>
          <a:p>
            <a:pPr lvl="1"/>
            <a:r>
              <a:rPr lang="en-US" dirty="0" smtClean="0"/>
              <a:t>Inject queued new traffic,</a:t>
            </a:r>
          </a:p>
          <a:p>
            <a:pPr lvl="1">
              <a:buNone/>
            </a:pPr>
            <a:r>
              <a:rPr lang="en-US" dirty="0" smtClean="0"/>
              <a:t>	if there is a free slot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Ejection obeys priority rules (Golden Packet first)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03211" y="2133600"/>
            <a:ext cx="1828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523205" y="2132806"/>
            <a:ext cx="1828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818605" y="2132806"/>
            <a:ext cx="1828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1369217" y="1752600"/>
            <a:ext cx="9144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664617" y="1752600"/>
            <a:ext cx="91440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712213" y="1828800"/>
            <a:ext cx="790604" cy="572506"/>
            <a:chOff x="642910" y="4286256"/>
            <a:chExt cx="2071702" cy="1500198"/>
          </a:xfrm>
        </p:grpSpPr>
        <p:grpSp>
          <p:nvGrpSpPr>
            <p:cNvPr id="12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7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Arrow Connector 66"/>
          <p:cNvCxnSpPr/>
          <p:nvPr/>
        </p:nvCxnSpPr>
        <p:spPr>
          <a:xfrm rot="16200000" flipH="1">
            <a:off x="1104502" y="3314303"/>
            <a:ext cx="1142206" cy="158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6200000" flipV="1">
            <a:off x="1522809" y="3275409"/>
            <a:ext cx="1066800" cy="238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838200" y="1905000"/>
            <a:ext cx="1428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1981200" y="421064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1162048" y="410587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1447800" y="410587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1924048" y="410587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2209800" y="410587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04800" y="47244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ejection into</a:t>
            </a:r>
          </a:p>
          <a:p>
            <a:r>
              <a:rPr lang="en-US" dirty="0" smtClean="0"/>
              <a:t>reassembly buffers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981200" y="4800600"/>
            <a:ext cx="1588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injection from</a:t>
            </a:r>
          </a:p>
          <a:p>
            <a:r>
              <a:rPr lang="en-US" dirty="0" smtClean="0"/>
              <a:t>FIFO queue</a:t>
            </a:r>
            <a:endParaRPr lang="en-US" dirty="0"/>
          </a:p>
        </p:txBody>
      </p:sp>
      <p:sp>
        <p:nvSpPr>
          <p:cNvPr id="80" name="Rounded Rectangle 79"/>
          <p:cNvSpPr/>
          <p:nvPr/>
        </p:nvSpPr>
        <p:spPr>
          <a:xfrm>
            <a:off x="2514600" y="411480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819400" y="411480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857248" y="411480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552448" y="4114800"/>
            <a:ext cx="285752" cy="5715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85 0.00208 L 0.07552 0.00208 " pathEditMode="relative" ptsTypes="AA">
                                      <p:cBhvr>
                                        <p:cTn id="5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0.00208 L 0.07552 0.3354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0.00052 -0.3118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31181 L 0.05885 -0.3118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85 -0.31181 L 0.21718 -0.3715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7" grpId="0" animBg="1"/>
      <p:bldP spid="86" grpId="0" animBg="1"/>
      <p:bldP spid="9" grpId="0" animBg="1"/>
      <p:bldP spid="10" grpId="0" animBg="1"/>
      <p:bldP spid="69" grpId="0" animBg="1"/>
      <p:bldP spid="69" grpId="1" animBg="1"/>
      <p:bldP spid="69" grpId="2" animBg="1"/>
      <p:bldP spid="70" grpId="0" animBg="1"/>
      <p:bldP spid="70" grpId="1" animBg="1"/>
      <p:bldP spid="70" grpId="2" animBg="1"/>
      <p:bldP spid="70" grpId="3" animBg="1"/>
      <p:bldP spid="74" grpId="0" animBg="1"/>
      <p:bldP spid="75" grpId="0" animBg="1"/>
      <p:bldP spid="76" grpId="0" animBg="1"/>
      <p:bldP spid="77" grpId="0" animBg="1"/>
      <p:bldP spid="78" grpId="0"/>
      <p:bldP spid="79" grpId="0"/>
      <p:bldP spid="80" grpId="0" animBg="1"/>
      <p:bldP spid="81" grpId="0" animBg="1"/>
      <p:bldP spid="82" grpId="0" animBg="1"/>
      <p:bldP spid="8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Use MSHRs as Reassembly Buffers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86" name="Rectangle 85"/>
          <p:cNvSpPr/>
          <p:nvPr/>
        </p:nvSpPr>
        <p:spPr>
          <a:xfrm>
            <a:off x="304800" y="2438400"/>
            <a:ext cx="2438400" cy="30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04800" y="2438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04800" y="2819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04800" y="3200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04800" y="3581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04800" y="3962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04800" y="4343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304800" y="4724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304800" y="5105400"/>
            <a:ext cx="24384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533400" y="1600200"/>
            <a:ext cx="1986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Outstanding</a:t>
            </a:r>
          </a:p>
          <a:p>
            <a:pPr algn="ctr"/>
            <a:r>
              <a:rPr lang="en-US" sz="2400" dirty="0" smtClean="0"/>
              <a:t>Cache Misses</a:t>
            </a:r>
            <a:endParaRPr lang="en-US" sz="2400" dirty="0"/>
          </a:p>
        </p:txBody>
      </p:sp>
      <p:sp>
        <p:nvSpPr>
          <p:cNvPr id="128" name="Rectangle 127"/>
          <p:cNvSpPr/>
          <p:nvPr/>
        </p:nvSpPr>
        <p:spPr>
          <a:xfrm>
            <a:off x="3200400" y="1524000"/>
            <a:ext cx="5715000" cy="762000"/>
          </a:xfrm>
          <a:prstGeom prst="rect">
            <a:avLst/>
          </a:pr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3352800" y="1066800"/>
            <a:ext cx="5341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Miss Status Handling Register (MSHR)</a:t>
            </a:r>
            <a:endParaRPr lang="en-US" sz="2400" dirty="0"/>
          </a:p>
        </p:txBody>
      </p:sp>
      <p:cxnSp>
        <p:nvCxnSpPr>
          <p:cNvPr id="145" name="Straight Connector 144"/>
          <p:cNvCxnSpPr/>
          <p:nvPr/>
        </p:nvCxnSpPr>
        <p:spPr>
          <a:xfrm rot="5400000">
            <a:off x="4039394" y="1904206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5410994" y="1904206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276600" y="1688068"/>
            <a:ext cx="9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Pending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492703" y="1688068"/>
            <a:ext cx="129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Block 0x3C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 rot="5400000">
            <a:off x="6249194" y="19042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7011194" y="19042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rot="5400000">
            <a:off x="7773194" y="19042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Left Brace 151"/>
          <p:cNvSpPr/>
          <p:nvPr/>
        </p:nvSpPr>
        <p:spPr>
          <a:xfrm rot="16200000">
            <a:off x="7200900" y="1028700"/>
            <a:ext cx="304800" cy="3124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388569" y="2971800"/>
            <a:ext cx="1993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Data Buffer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 rot="16200000">
            <a:off x="4953000" y="1981200"/>
            <a:ext cx="304800" cy="1219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Left Brace 154"/>
          <p:cNvSpPr/>
          <p:nvPr/>
        </p:nvSpPr>
        <p:spPr>
          <a:xfrm rot="16200000">
            <a:off x="3657600" y="1981200"/>
            <a:ext cx="304800" cy="1219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3276600" y="3019425"/>
            <a:ext cx="1032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Status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535600" y="3024485"/>
            <a:ext cx="1255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Address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200400" y="4114800"/>
            <a:ext cx="556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Reassembly buffering for “</a:t>
            </a:r>
            <a:r>
              <a:rPr lang="en-US" sz="2800" dirty="0" smtClean="0">
                <a:solidFill>
                  <a:srgbClr val="0070C0"/>
                </a:solidFill>
              </a:rPr>
              <a:t>free</a:t>
            </a:r>
            <a:r>
              <a:rPr lang="en-US" sz="2800" dirty="0" smtClean="0"/>
              <a:t>”</a:t>
            </a:r>
          </a:p>
          <a:p>
            <a:endParaRPr lang="en-US" sz="2800" dirty="0" smtClean="0"/>
          </a:p>
          <a:p>
            <a:pPr>
              <a:buFont typeface="Wingdings"/>
              <a:buChar char="à"/>
            </a:pPr>
            <a:r>
              <a:rPr lang="en-US" sz="2800" dirty="0" smtClean="0">
                <a:solidFill>
                  <a:srgbClr val="3B812F"/>
                </a:solidFill>
                <a:sym typeface="Wingdings" pitchFamily="2" charset="2"/>
              </a:rPr>
              <a:t>A truly </a:t>
            </a:r>
            <a:r>
              <a:rPr lang="en-US" sz="2800" dirty="0" err="1" smtClean="0">
                <a:solidFill>
                  <a:srgbClr val="3B812F"/>
                </a:solidFill>
                <a:sym typeface="Wingdings" pitchFamily="2" charset="2"/>
              </a:rPr>
              <a:t>bufferless</a:t>
            </a:r>
            <a:r>
              <a:rPr lang="en-US" sz="2800" dirty="0" smtClean="0">
                <a:solidFill>
                  <a:srgbClr val="3B812F"/>
                </a:solidFill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3B812F"/>
                </a:solidFill>
                <a:sym typeface="Wingdings" pitchFamily="2" charset="2"/>
              </a:rPr>
              <a:t>NoC</a:t>
            </a:r>
            <a:r>
              <a:rPr lang="en-US" sz="2800" dirty="0" smtClean="0">
                <a:solidFill>
                  <a:srgbClr val="3B812F"/>
                </a:solidFill>
                <a:sym typeface="Wingdings" pitchFamily="2" charset="2"/>
              </a:rPr>
              <a:t>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766E-6 L 0.51666 -0.116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00" y="-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7" grpId="1" animBg="1"/>
      <p:bldP spid="128" grpId="0" animBg="1"/>
      <p:bldP spid="136" grpId="0"/>
      <p:bldP spid="147" grpId="0"/>
      <p:bldP spid="148" grpId="0"/>
      <p:bldP spid="152" grpId="0" animBg="1"/>
      <p:bldP spid="153" grpId="0"/>
      <p:bldP spid="154" grpId="0" animBg="1"/>
      <p:bldP spid="155" grpId="0" animBg="1"/>
      <p:bldP spid="156" grpId="0"/>
      <p:bldP spid="157" grpId="0"/>
      <p:bldP spid="15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 Packet vs. Golden Flit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actually </a:t>
            </a:r>
            <a:r>
              <a:rPr lang="en-US" b="1" dirty="0" smtClean="0"/>
              <a:t>Golden Packet</a:t>
            </a:r>
            <a:r>
              <a:rPr lang="en-US" dirty="0" smtClean="0"/>
              <a:t>, not </a:t>
            </a:r>
            <a:r>
              <a:rPr lang="en-US" b="1" dirty="0" smtClean="0"/>
              <a:t>Golden Flit</a:t>
            </a:r>
            <a:endParaRPr lang="en-US" dirty="0" smtClean="0"/>
          </a:p>
          <a:p>
            <a:r>
              <a:rPr lang="en-US" dirty="0" smtClean="0"/>
              <a:t>Within the Golden Packet, each arbiter breaks ties with </a:t>
            </a:r>
            <a:r>
              <a:rPr lang="en-US" b="1" dirty="0" smtClean="0"/>
              <a:t>flit sequence numbers</a:t>
            </a:r>
          </a:p>
          <a:p>
            <a:endParaRPr lang="en-US" b="1" dirty="0" smtClean="0"/>
          </a:p>
          <a:p>
            <a:r>
              <a:rPr lang="en-US" b="1" dirty="0" smtClean="0"/>
              <a:t>Rare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Packet golden when injected: its flits never meet each other.</a:t>
            </a:r>
          </a:p>
          <a:p>
            <a:pPr lvl="1"/>
            <a:r>
              <a:rPr lang="en-US" b="1" dirty="0" smtClean="0"/>
              <a:t>BUT</a:t>
            </a:r>
            <a:r>
              <a:rPr lang="en-US" dirty="0" smtClean="0"/>
              <a:t>, if it becomes golden later: flits could be anywhere, and might contend.</a:t>
            </a:r>
          </a:p>
          <a:p>
            <a:pPr marL="344487" lvl="1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419600"/>
            <a:ext cx="5016500" cy="17653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Locality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 assumed simple striping across all cache slices.</a:t>
            </a:r>
          </a:p>
          <a:p>
            <a:pPr lvl="1"/>
            <a:r>
              <a:rPr lang="en-US" dirty="0" smtClean="0"/>
              <a:t>What if data is more intelligently distributed?</a:t>
            </a:r>
          </a:p>
          <a:p>
            <a:pPr lvl="1"/>
            <a:r>
              <a:rPr lang="en-US" dirty="0" smtClean="0"/>
              <a:t>10 mixed </a:t>
            </a:r>
            <a:r>
              <a:rPr lang="en-US" dirty="0" err="1" smtClean="0"/>
              <a:t>multiprogrammed</a:t>
            </a:r>
            <a:r>
              <a:rPr lang="en-US" dirty="0" smtClean="0"/>
              <a:t> workloads, </a:t>
            </a:r>
            <a:r>
              <a:rPr lang="en-US" dirty="0" err="1" smtClean="0"/>
              <a:t>Buffered</a:t>
            </a:r>
            <a:r>
              <a:rPr lang="en-US" dirty="0" err="1" smtClean="0">
                <a:sym typeface="Wingdings" pitchFamily="2" charset="2"/>
              </a:rPr>
              <a:t>CHIPPER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2"/>
            <a:r>
              <a:rPr lang="en-US" b="1" dirty="0" smtClean="0">
                <a:sym typeface="Wingdings" pitchFamily="2" charset="2"/>
              </a:rPr>
              <a:t>8x8 baseline</a:t>
            </a:r>
            <a:r>
              <a:rPr lang="en-US" dirty="0" smtClean="0">
                <a:sym typeface="Wingdings" pitchFamily="2" charset="2"/>
              </a:rPr>
              <a:t>: 	</a:t>
            </a:r>
            <a:r>
              <a:rPr lang="en-US" b="1" dirty="0" smtClean="0">
                <a:sym typeface="Wingdings" pitchFamily="2" charset="2"/>
              </a:rPr>
              <a:t>11.6%</a:t>
            </a:r>
            <a:r>
              <a:rPr lang="en-US" dirty="0" smtClean="0">
                <a:sym typeface="Wingdings" pitchFamily="2" charset="2"/>
              </a:rPr>
              <a:t> weighted-speedup degradation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4x4 neighborhoods</a:t>
            </a:r>
            <a:r>
              <a:rPr lang="en-US" dirty="0" smtClean="0">
                <a:sym typeface="Wingdings" pitchFamily="2" charset="2"/>
              </a:rPr>
              <a:t>: 	</a:t>
            </a:r>
            <a:r>
              <a:rPr lang="en-US" b="1" dirty="0" smtClean="0">
                <a:sym typeface="Wingdings" pitchFamily="2" charset="2"/>
              </a:rPr>
              <a:t>6.8%</a:t>
            </a:r>
            <a:r>
              <a:rPr lang="en-US" dirty="0" smtClean="0">
                <a:sym typeface="Wingdings" pitchFamily="2" charset="2"/>
              </a:rPr>
              <a:t> degradation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2x2 neighborhoods</a:t>
            </a:r>
            <a:r>
              <a:rPr lang="en-US" dirty="0" smtClean="0">
                <a:sym typeface="Wingdings" pitchFamily="2" charset="2"/>
              </a:rPr>
              <a:t>: 	</a:t>
            </a:r>
            <a:r>
              <a:rPr lang="en-US" b="1" dirty="0" smtClean="0">
                <a:sym typeface="Wingdings" pitchFamily="2" charset="2"/>
              </a:rPr>
              <a:t>1.1%</a:t>
            </a:r>
            <a:r>
              <a:rPr lang="en-US" dirty="0" smtClean="0">
                <a:sym typeface="Wingdings" pitchFamily="2" charset="2"/>
              </a:rPr>
              <a:t> degradation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Golden Packet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Percentage of packets that are Golden</a:t>
            </a:r>
            <a:r>
              <a:rPr lang="en-US" b="1" dirty="0" smtClean="0"/>
              <a:t>: 0.37% </a:t>
            </a:r>
            <a:r>
              <a:rPr lang="en-US" dirty="0" smtClean="0"/>
              <a:t>(0.41% max)</a:t>
            </a:r>
          </a:p>
          <a:p>
            <a:pPr lvl="1"/>
            <a:r>
              <a:rPr lang="en-US" dirty="0" smtClean="0"/>
              <a:t>Sensitivity to </a:t>
            </a:r>
            <a:r>
              <a:rPr lang="en-US" b="1" dirty="0" smtClean="0"/>
              <a:t>epoch length </a:t>
            </a:r>
            <a:r>
              <a:rPr lang="en-US" dirty="0" smtClean="0"/>
              <a:t>(8 – 8192 cycles): </a:t>
            </a:r>
            <a:r>
              <a:rPr lang="en-US" b="1" dirty="0" smtClean="0"/>
              <a:t>0.89% delta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Retransmit-Once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Requesters always opportunistically send first packet.</a:t>
            </a:r>
          </a:p>
          <a:p>
            <a:endParaRPr lang="en-US" dirty="0" smtClean="0"/>
          </a:p>
          <a:p>
            <a:r>
              <a:rPr lang="en-US" dirty="0" smtClean="0"/>
              <a:t>Response to request implies a </a:t>
            </a:r>
            <a:r>
              <a:rPr lang="en-US" dirty="0" smtClean="0">
                <a:solidFill>
                  <a:srgbClr val="0070C0"/>
                </a:solidFill>
              </a:rPr>
              <a:t>buffer reservation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If receiver can’t reserve space, it </a:t>
            </a:r>
            <a:r>
              <a:rPr lang="en-US" b="1" dirty="0" smtClean="0">
                <a:solidFill>
                  <a:srgbClr val="FF0000"/>
                </a:solidFill>
              </a:rPr>
              <a:t>drops</a:t>
            </a:r>
            <a:r>
              <a:rPr lang="en-US" dirty="0" smtClean="0"/>
              <a:t> and makes a note.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When space becomes free later, </a:t>
            </a:r>
            <a:r>
              <a:rPr lang="en-US" b="1" dirty="0" smtClean="0"/>
              <a:t>reserves it</a:t>
            </a:r>
            <a:r>
              <a:rPr lang="en-US" dirty="0" smtClean="0"/>
              <a:t> and requests a </a:t>
            </a:r>
            <a:r>
              <a:rPr lang="en-US" b="1" dirty="0" smtClean="0">
                <a:solidFill>
                  <a:srgbClr val="0070C0"/>
                </a:solidFill>
              </a:rPr>
              <a:t>retransmit</a:t>
            </a:r>
            <a:r>
              <a:rPr lang="en-US" dirty="0" smtClean="0"/>
              <a:t>. </a:t>
            </a:r>
            <a:r>
              <a:rPr lang="en-US" dirty="0" smtClean="0">
                <a:sym typeface="Wingdings" pitchFamily="2" charset="2"/>
              </a:rPr>
              <a:t> only </a:t>
            </a:r>
            <a:r>
              <a:rPr lang="en-US" b="1" dirty="0" smtClean="0">
                <a:solidFill>
                  <a:srgbClr val="3B812F"/>
                </a:solidFill>
                <a:sym typeface="Wingdings" pitchFamily="2" charset="2"/>
              </a:rPr>
              <a:t>one retransmit</a:t>
            </a:r>
            <a:r>
              <a:rPr lang="en-US" dirty="0" smtClean="0">
                <a:solidFill>
                  <a:srgbClr val="3B812F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necessary!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Beyond this point, reassembly buffer is reserved until requester releases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381000" y="3657600"/>
            <a:ext cx="1905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791200" y="3657600"/>
            <a:ext cx="2971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Retransmit-Once: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462880"/>
          </a:xfrm>
        </p:spPr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200" kern="1200" dirty="0" smtClean="0">
                <a:solidFill>
                  <a:srgbClr val="000000"/>
                </a:solidFill>
              </a:rPr>
              <a:t>Example: </a:t>
            </a:r>
            <a:r>
              <a:rPr lang="en-US" sz="2200" i="1" kern="1200" dirty="0" smtClean="0">
                <a:solidFill>
                  <a:srgbClr val="000000"/>
                </a:solidFill>
              </a:rPr>
              <a:t>(Core to L2): </a:t>
            </a:r>
            <a:r>
              <a:rPr lang="en-US" sz="2200" b="1" kern="1200" dirty="0" smtClean="0">
                <a:solidFill>
                  <a:srgbClr val="000000"/>
                </a:solidFill>
              </a:rPr>
              <a:t>Request </a:t>
            </a:r>
            <a:r>
              <a:rPr lang="en-US" sz="2200" b="1" kern="1200" dirty="0" smtClean="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200" b="1" kern="1200" dirty="0" smtClean="0">
                <a:solidFill>
                  <a:srgbClr val="000000"/>
                </a:solidFill>
              </a:rPr>
              <a:t> Response </a:t>
            </a:r>
            <a:r>
              <a:rPr lang="en-US" sz="2200" b="1" kern="1200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200" b="1" kern="1200" dirty="0" err="1" smtClean="0">
                <a:solidFill>
                  <a:srgbClr val="000000"/>
                </a:solidFill>
              </a:rPr>
              <a:t>Writeback</a:t>
            </a:r>
            <a:endParaRPr lang="en-US" sz="2200" b="1" kern="1200" dirty="0" smtClean="0">
              <a:solidFill>
                <a:srgbClr val="000000"/>
              </a:solidFill>
            </a:endParaRPr>
          </a:p>
          <a:p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/>
          </a:p>
        </p:txBody>
      </p:sp>
      <p:grpSp>
        <p:nvGrpSpPr>
          <p:cNvPr id="5" name="Group 36"/>
          <p:cNvGrpSpPr/>
          <p:nvPr/>
        </p:nvGrpSpPr>
        <p:grpSpPr>
          <a:xfrm rot="16200000">
            <a:off x="5908198" y="4752972"/>
            <a:ext cx="1200152" cy="571504"/>
            <a:chOff x="1371600" y="1676400"/>
            <a:chExt cx="1200152" cy="571504"/>
          </a:xfrm>
        </p:grpSpPr>
        <p:sp>
          <p:nvSpPr>
            <p:cNvPr id="38" name="Rounded Rectangle 37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ounded Rectangle 41"/>
          <p:cNvSpPr/>
          <p:nvPr/>
        </p:nvSpPr>
        <p:spPr>
          <a:xfrm rot="5400000">
            <a:off x="6441598" y="4371972"/>
            <a:ext cx="142876" cy="428628"/>
          </a:xfrm>
          <a:prstGeom prst="round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 rot="5400000">
            <a:off x="6441598" y="4981572"/>
            <a:ext cx="142876" cy="428628"/>
          </a:xfrm>
          <a:prstGeom prst="roundRect">
            <a:avLst/>
          </a:prstGeom>
          <a:solidFill>
            <a:srgbClr val="002060"/>
          </a:solidFill>
          <a:ln>
            <a:solidFill>
              <a:srgbClr val="05004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 rot="5400000">
            <a:off x="6441598" y="528637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391400" y="5105400"/>
            <a:ext cx="138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272803" y="5276848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 rot="5400000">
            <a:off x="6432601" y="466724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1"/>
          <p:cNvGrpSpPr/>
          <p:nvPr/>
        </p:nvGrpSpPr>
        <p:grpSpPr>
          <a:xfrm rot="16200000">
            <a:off x="6480229" y="4752972"/>
            <a:ext cx="1200152" cy="571504"/>
            <a:chOff x="1371600" y="1676400"/>
            <a:chExt cx="1200152" cy="571504"/>
          </a:xfrm>
        </p:grpSpPr>
        <p:sp>
          <p:nvSpPr>
            <p:cNvPr id="34" name="Rounded Rectangle 33"/>
            <p:cNvSpPr/>
            <p:nvPr/>
          </p:nvSpPr>
          <p:spPr>
            <a:xfrm>
              <a:off x="13716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6764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9812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286000" y="1676400"/>
              <a:ext cx="285752" cy="5715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609600" y="4648200"/>
            <a:ext cx="1600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 State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572000" y="4191000"/>
            <a:ext cx="1278235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Retransmit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3816" y="3657600"/>
            <a:ext cx="912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Sender</a:t>
            </a:r>
          </a:p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 rot="5400000">
            <a:off x="7000876" y="5295899"/>
            <a:ext cx="142876" cy="428628"/>
          </a:xfrm>
          <a:prstGeom prst="roundRect">
            <a:avLst/>
          </a:prstGeom>
          <a:solidFill>
            <a:srgbClr val="00B0F0">
              <a:alpha val="23922"/>
            </a:srgb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 rot="5400000">
            <a:off x="7000876" y="4362449"/>
            <a:ext cx="142876" cy="428628"/>
          </a:xfrm>
          <a:prstGeom prst="roundRect">
            <a:avLst/>
          </a:prstGeom>
          <a:solidFill>
            <a:srgbClr val="3B812F">
              <a:alpha val="27059"/>
            </a:srgbClr>
          </a:solidFill>
          <a:ln>
            <a:solidFill>
              <a:schemeClr val="tx2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 rot="5400000">
            <a:off x="7000876" y="4667249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 rot="5400000">
            <a:off x="7000876" y="4667248"/>
            <a:ext cx="142876" cy="428628"/>
          </a:xfrm>
          <a:prstGeom prst="roundRect">
            <a:avLst/>
          </a:prstGeom>
          <a:solidFill>
            <a:srgbClr val="C00000">
              <a:alpha val="27059"/>
            </a:srgbClr>
          </a:solidFill>
          <a:ln>
            <a:solidFill>
              <a:srgbClr val="8C0000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 rot="5400000">
            <a:off x="7000876" y="4981574"/>
            <a:ext cx="142876" cy="428628"/>
          </a:xfrm>
          <a:prstGeom prst="roundRect">
            <a:avLst/>
          </a:prstGeom>
          <a:solidFill>
            <a:srgbClr val="002060">
              <a:alpha val="27059"/>
            </a:srgbClr>
          </a:solidFill>
          <a:ln>
            <a:solidFill>
              <a:srgbClr val="050048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 rot="5400000">
            <a:off x="4333876" y="343852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 rot="5400000">
            <a:off x="1590676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1019171" y="5105400"/>
            <a:ext cx="1181104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1019178" y="5443541"/>
            <a:ext cx="1181104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096000" y="3276600"/>
            <a:ext cx="253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Pending: Node 0 </a:t>
            </a:r>
            <a:r>
              <a:rPr lang="en-US" dirty="0" err="1" smtClean="0">
                <a:solidFill>
                  <a:srgbClr val="FF0000"/>
                </a:solidFill>
              </a:rPr>
              <a:t>Req</a:t>
            </a:r>
            <a:r>
              <a:rPr lang="en-US" dirty="0" smtClean="0">
                <a:solidFill>
                  <a:srgbClr val="FF0000"/>
                </a:solidFill>
              </a:rPr>
              <a:t> 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705600" y="3657600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72" name="Rounded Rectangle 71"/>
          <p:cNvSpPr/>
          <p:nvPr/>
        </p:nvSpPr>
        <p:spPr>
          <a:xfrm rot="5400000">
            <a:off x="7000884" y="4667240"/>
            <a:ext cx="142876" cy="428628"/>
          </a:xfrm>
          <a:prstGeom prst="roundRect">
            <a:avLst/>
          </a:prstGeom>
          <a:solidFill>
            <a:srgbClr val="CC9900">
              <a:alpha val="27059"/>
            </a:srgbClr>
          </a:solidFill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 rot="5400000">
            <a:off x="6431761" y="4667248"/>
            <a:ext cx="142876" cy="428628"/>
          </a:xfrm>
          <a:prstGeom prst="roundRect">
            <a:avLst/>
          </a:prstGeom>
          <a:solidFill>
            <a:srgbClr val="CC9900">
              <a:alpha val="27059"/>
            </a:srgbClr>
          </a:solidFill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22673" y="4681541"/>
            <a:ext cx="111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066800" y="5181600"/>
            <a:ext cx="2286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 rot="5400000">
            <a:off x="1743076" y="5038724"/>
            <a:ext cx="142876" cy="428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 rot="5400000">
            <a:off x="5095876" y="4352924"/>
            <a:ext cx="142876" cy="8858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 rot="5400000">
            <a:off x="1590676" y="4810124"/>
            <a:ext cx="142876" cy="8858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2000" y="1300877"/>
            <a:ext cx="403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Send packet: Request</a:t>
            </a:r>
          </a:p>
          <a:p>
            <a:pPr marL="342900" indent="-342900">
              <a:buAutoNum type="arabicPeriod"/>
            </a:pPr>
            <a:r>
              <a:rPr lang="en-US" dirty="0" smtClean="0"/>
              <a:t>Drop (buffers full)</a:t>
            </a:r>
          </a:p>
          <a:p>
            <a:pPr marL="342900" indent="-342900">
              <a:buAutoNum type="arabicPeriod"/>
            </a:pPr>
            <a:r>
              <a:rPr lang="en-US" dirty="0" smtClean="0"/>
              <a:t>Other packet completes</a:t>
            </a:r>
          </a:p>
          <a:p>
            <a:pPr marL="342900" indent="-342900">
              <a:buAutoNum type="arabicPeriod"/>
            </a:pPr>
            <a:r>
              <a:rPr lang="en-US" dirty="0" smtClean="0"/>
              <a:t>Receiver reserves space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 Retransmit packet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Sender regenerates request</a:t>
            </a:r>
          </a:p>
          <a:p>
            <a:pPr marL="342900" indent="-342900">
              <a:buAutoNum type="arabicPeriod"/>
            </a:pPr>
            <a:r>
              <a:rPr lang="en-US" dirty="0" smtClean="0"/>
              <a:t>Data response</a:t>
            </a:r>
          </a:p>
          <a:p>
            <a:pPr marL="342900" indent="-342900">
              <a:buAutoNum type="arabicPeriod"/>
            </a:pPr>
            <a:r>
              <a:rPr lang="en-US" dirty="0" smtClean="0"/>
              <a:t>Dirty </a:t>
            </a:r>
            <a:r>
              <a:rPr lang="en-US" dirty="0" err="1" smtClean="0"/>
              <a:t>writeback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28600" y="14478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28600" y="17526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28600" y="20574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28600" y="22860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28600" y="25892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28600" y="28194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28600" y="31226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28600" y="3427412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3599 -0.0548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99 -0.05486 L 0.3599 0.1784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0.2849 0.17847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-0.33681 0.05093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51302 -0.05301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-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7 -0.00069 L -0.38333 0.06667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5599 -0.05486 " pathEditMode="relative" rAng="0" ptsTypes="AA">
                                      <p:cBhvr>
                                        <p:cTn id="12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7" grpId="0" animBg="1"/>
      <p:bldP spid="57" grpId="1" animBg="1"/>
      <p:bldP spid="57" grpId="2" animBg="1"/>
      <p:bldP spid="36" grpId="0" animBg="1"/>
      <p:bldP spid="36" grpId="1" animBg="1"/>
      <p:bldP spid="36" grpId="2" animBg="1"/>
      <p:bldP spid="58" grpId="0" animBg="1"/>
      <p:bldP spid="65" grpId="0" animBg="1"/>
      <p:bldP spid="65" grpId="1" animBg="1"/>
      <p:bldP spid="65" grpId="2" animBg="1"/>
      <p:bldP spid="51" grpId="0" animBg="1"/>
      <p:bldP spid="51" grpId="1" animBg="1"/>
      <p:bldP spid="51" grpId="2" animBg="1"/>
      <p:bldP spid="51" grpId="3" animBg="1"/>
      <p:bldP spid="70" grpId="0"/>
      <p:bldP spid="70" grpId="1"/>
      <p:bldP spid="72" grpId="0" animBg="1"/>
      <p:bldP spid="72" grpId="1" animBg="1"/>
      <p:bldP spid="73" grpId="0" animBg="1"/>
      <p:bldP spid="73" grpId="1" animBg="1"/>
      <p:bldP spid="74" grpId="0"/>
      <p:bldP spid="74" grpId="1"/>
      <p:bldP spid="75" grpId="0" animBg="1"/>
      <p:bldP spid="75" grpId="1" animBg="1"/>
      <p:bldP spid="76" grpId="0" animBg="1"/>
      <p:bldP spid="76" grpId="2" animBg="1"/>
      <p:bldP spid="76" grpId="3" animBg="1"/>
      <p:bldP spid="77" grpId="0" animBg="1"/>
      <p:bldP spid="77" grpId="1" animBg="1"/>
      <p:bldP spid="77" grpId="2" animBg="1"/>
      <p:bldP spid="80" grpId="0" animBg="1"/>
      <p:bldP spid="80" grpId="1" animBg="1"/>
      <p:bldP spid="80" grpId="2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Retransmit-Once: Multiple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46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826" y="914400"/>
            <a:ext cx="5958974" cy="511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7261"/>
      </p:ext>
    </p:extLst>
  </p:cSld>
  <p:clrMapOvr>
    <a:masterClrMapping/>
  </p:clrMapOvr>
  <p:transition xmlns:p14="http://schemas.microsoft.com/office/powerpoint/2010/main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Retransmit-Once: Multiple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47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96" y="1587500"/>
            <a:ext cx="6125604" cy="367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80304"/>
      </p:ext>
    </p:extLst>
  </p:cSld>
  <p:clrMapOvr>
    <a:masterClrMapping/>
  </p:clrMapOvr>
  <p:transition xmlns:p14="http://schemas.microsoft.com/office/powerpoint/2010/main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for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48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4000" cy="23126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343400"/>
            <a:ext cx="406304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89153"/>
      </p:ext>
    </p:extLst>
  </p:cSld>
  <p:clrMapOvr>
    <a:masterClrMapping/>
  </p:clrMapOvr>
  <p:transition xmlns:p14="http://schemas.microsoft.com/office/powerpoint/2010/main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Workload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49</a:t>
            </a:fld>
            <a:endParaRPr lang="en-US" alt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893191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Problems that </a:t>
            </a:r>
            <a:r>
              <a:rPr lang="en-US" sz="3600" dirty="0" err="1" smtClean="0"/>
              <a:t>Bufferless</a:t>
            </a:r>
            <a:r>
              <a:rPr lang="en-US" sz="3600" dirty="0" smtClean="0"/>
              <a:t> Routers Must Solve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3053680"/>
          </a:xfrm>
        </p:spPr>
        <p:txBody>
          <a:bodyPr/>
          <a:lstStyle/>
          <a:p>
            <a:pPr lvl="1">
              <a:buNone/>
            </a:pPr>
            <a:r>
              <a:rPr lang="en-US" sz="2800" b="1" dirty="0" smtClean="0">
                <a:sym typeface="Wingdings" pitchFamily="2" charset="2"/>
              </a:rPr>
              <a:t>1. </a:t>
            </a:r>
            <a:r>
              <a:rPr lang="en-US" sz="2800" dirty="0" smtClean="0">
                <a:sym typeface="Wingdings" pitchFamily="2" charset="2"/>
              </a:rPr>
              <a:t>Must provide </a:t>
            </a:r>
            <a:r>
              <a:rPr lang="en-US" sz="2800" dirty="0" err="1" smtClean="0">
                <a:solidFill>
                  <a:srgbClr val="0000FF"/>
                </a:solidFill>
                <a:sym typeface="Wingdings" pitchFamily="2" charset="2"/>
              </a:rPr>
              <a:t>livelock</a:t>
            </a:r>
            <a:r>
              <a:rPr lang="en-US" sz="2800" dirty="0" smtClean="0">
                <a:solidFill>
                  <a:srgbClr val="0000FF"/>
                </a:solidFill>
                <a:sym typeface="Wingdings" pitchFamily="2" charset="2"/>
              </a:rPr>
              <a:t> freedom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2400" dirty="0" smtClean="0">
                <a:sym typeface="Wingdings" pitchFamily="2" charset="2"/>
              </a:rPr>
              <a:t>	 A packet should not be deflected forever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2800" b="1" dirty="0">
                <a:sym typeface="Wingdings" pitchFamily="2" charset="2"/>
              </a:rPr>
              <a:t>2</a:t>
            </a:r>
            <a:r>
              <a:rPr lang="en-US" sz="2800" b="1" dirty="0" smtClean="0">
                <a:sym typeface="Wingdings" pitchFamily="2" charset="2"/>
              </a:rPr>
              <a:t>. </a:t>
            </a:r>
            <a:r>
              <a:rPr lang="en-US" sz="2800" dirty="0" smtClean="0">
                <a:sym typeface="Wingdings" pitchFamily="2" charset="2"/>
              </a:rPr>
              <a:t>Must </a:t>
            </a:r>
            <a:r>
              <a:rPr lang="en-US" sz="2800" dirty="0" smtClean="0">
                <a:solidFill>
                  <a:srgbClr val="0000FF"/>
                </a:solidFill>
                <a:sym typeface="Wingdings" pitchFamily="2" charset="2"/>
              </a:rPr>
              <a:t>reassemble packets </a:t>
            </a:r>
            <a:r>
              <a:rPr lang="en-US" sz="2800" dirty="0" smtClean="0">
                <a:sym typeface="Wingdings" pitchFamily="2" charset="2"/>
              </a:rPr>
              <a:t>upon arrival</a:t>
            </a:r>
          </a:p>
          <a:p>
            <a:pPr lvl="1">
              <a:buNone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4419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Flit</a:t>
            </a:r>
            <a:r>
              <a:rPr lang="en-US" dirty="0" smtClean="0"/>
              <a:t>: atomic routing unit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336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0292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3340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019800" y="494133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953000" y="5474732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0   1   2   3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43400" y="4407932"/>
            <a:ext cx="309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Packet</a:t>
            </a:r>
            <a:r>
              <a:rPr lang="en-US" dirty="0" smtClean="0"/>
              <a:t>: one or multiple flits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Hardware-Cost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50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06700"/>
            <a:ext cx="9144000" cy="122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007529"/>
      </p:ext>
    </p:extLst>
  </p:cSld>
  <p:clrMapOvr>
    <a:masterClrMapping/>
  </p:clrMapOvr>
  <p:transition xmlns:p14="http://schemas.microsoft.com/office/powerpoint/2010/main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Network-Level Evaluation: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51</a:t>
            </a:fld>
            <a:endParaRPr lang="en-US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90600"/>
            <a:ext cx="6172200" cy="5067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Network-Level Evaluation: Deflections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52</a:t>
            </a:fld>
            <a:endParaRPr lang="en-US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014119"/>
            <a:ext cx="5562600" cy="5081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Reassembly Buffer Size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53</a:t>
            </a:fld>
            <a:endParaRPr lang="en-US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90600"/>
            <a:ext cx="6477000" cy="516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6"/>
          <p:cNvGrpSpPr/>
          <p:nvPr/>
        </p:nvGrpSpPr>
        <p:grpSpPr>
          <a:xfrm>
            <a:off x="2438400" y="2286000"/>
            <a:ext cx="3200400" cy="2209006"/>
            <a:chOff x="304800" y="1448594"/>
            <a:chExt cx="3200400" cy="2209006"/>
          </a:xfrm>
        </p:grpSpPr>
        <p:sp>
          <p:nvSpPr>
            <p:cNvPr id="86" name="Rectangle 85"/>
            <p:cNvSpPr/>
            <p:nvPr/>
          </p:nvSpPr>
          <p:spPr>
            <a:xfrm>
              <a:off x="2057400" y="2895600"/>
              <a:ext cx="1447800" cy="762000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tint val="66000"/>
                    <a:satMod val="160000"/>
                  </a:srgbClr>
                </a:gs>
                <a:gs pos="50000">
                  <a:srgbClr val="0070C0">
                    <a:tint val="44500"/>
                    <a:satMod val="160000"/>
                  </a:srgbClr>
                </a:gs>
                <a:gs pos="100000">
                  <a:schemeClr val="bg1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104896" y="1943096"/>
              <a:ext cx="685800" cy="68580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>
              <a:stCxn id="36" idx="0"/>
            </p:cNvCxnSpPr>
            <p:nvPr/>
          </p:nvCxnSpPr>
          <p:spPr>
            <a:xfrm rot="5400000" flipH="1" flipV="1">
              <a:off x="1276350" y="1771646"/>
              <a:ext cx="342896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36" idx="2"/>
            </p:cNvCxnSpPr>
            <p:nvPr/>
          </p:nvCxnSpPr>
          <p:spPr>
            <a:xfrm rot="16200000" flipV="1">
              <a:off x="1276346" y="2800346"/>
              <a:ext cx="342904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36" idx="3"/>
            </p:cNvCxnSpPr>
            <p:nvPr/>
          </p:nvCxnSpPr>
          <p:spPr>
            <a:xfrm>
              <a:off x="1790696" y="2285996"/>
              <a:ext cx="342904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62000" y="2286000"/>
              <a:ext cx="342904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85941" y="2628905"/>
              <a:ext cx="271459" cy="266695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057400" y="2895600"/>
              <a:ext cx="1066800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1867694" y="3086100"/>
              <a:ext cx="380206" cy="794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124200" y="2895600"/>
              <a:ext cx="381000" cy="1588"/>
            </a:xfrm>
            <a:prstGeom prst="line">
              <a:avLst/>
            </a:prstGeom>
            <a:ln w="28575">
              <a:solidFill>
                <a:srgbClr val="0000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1867694" y="3467100"/>
              <a:ext cx="380206" cy="794"/>
            </a:xfrm>
            <a:prstGeom prst="line">
              <a:avLst/>
            </a:prstGeom>
            <a:ln w="28575">
              <a:solidFill>
                <a:srgbClr val="0000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2133600" y="3048000"/>
              <a:ext cx="13067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Local Node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04800" y="1524000"/>
              <a:ext cx="858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Router</a:t>
              </a:r>
              <a:endParaRPr lang="en-US" dirty="0"/>
            </a:p>
          </p:txBody>
        </p:sp>
        <p:cxnSp>
          <p:nvCxnSpPr>
            <p:cNvPr id="91" name="Straight Connector 90"/>
            <p:cNvCxnSpPr/>
            <p:nvPr/>
          </p:nvCxnSpPr>
          <p:spPr>
            <a:xfrm rot="5400000" flipH="1" flipV="1">
              <a:off x="1371600" y="1524000"/>
              <a:ext cx="1524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1372394" y="3047206"/>
              <a:ext cx="1524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2133600" y="2286000"/>
              <a:ext cx="1524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609600" y="2286000"/>
              <a:ext cx="1524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Rectangle 95"/>
          <p:cNvSpPr/>
          <p:nvPr/>
        </p:nvSpPr>
        <p:spPr>
          <a:xfrm>
            <a:off x="609600" y="1143000"/>
            <a:ext cx="7620000" cy="365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28"/>
          <p:cNvGrpSpPr/>
          <p:nvPr/>
        </p:nvGrpSpPr>
        <p:grpSpPr>
          <a:xfrm>
            <a:off x="5029200" y="1600200"/>
            <a:ext cx="1676400" cy="2819400"/>
            <a:chOff x="3352800" y="1524000"/>
            <a:chExt cx="1676400" cy="2819400"/>
          </a:xfrm>
        </p:grpSpPr>
        <p:sp>
          <p:nvSpPr>
            <p:cNvPr id="106" name="Rectangle 105"/>
            <p:cNvSpPr/>
            <p:nvPr/>
          </p:nvSpPr>
          <p:spPr>
            <a:xfrm>
              <a:off x="3352800" y="1524000"/>
              <a:ext cx="1676400" cy="28194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34290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4290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4958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4958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 flipH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6" name="Group 148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Straight Connector 127"/>
          <p:cNvCxnSpPr/>
          <p:nvPr/>
        </p:nvCxnSpPr>
        <p:spPr>
          <a:xfrm>
            <a:off x="67056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68968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49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151" name="Straight Connector 150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5" name="Straight Connector 154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>
            <a:off x="-75009" y="5105797"/>
            <a:ext cx="19796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14400" y="48006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130" name="Rectangle 129"/>
          <p:cNvSpPr/>
          <p:nvPr/>
        </p:nvSpPr>
        <p:spPr>
          <a:xfrm>
            <a:off x="1676400" y="1600200"/>
            <a:ext cx="26670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Deflection</a:t>
            </a:r>
          </a:p>
          <a:p>
            <a:pPr algn="ctr"/>
            <a:r>
              <a:rPr lang="en-US" dirty="0" smtClean="0"/>
              <a:t>Routing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5334000" y="1219200"/>
            <a:ext cx="10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Bufferless</a:t>
            </a:r>
            <a:r>
              <a:rPr lang="en-US" dirty="0" smtClean="0"/>
              <a:t> Router: A High-Level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48" name="Rectangle 147"/>
          <p:cNvSpPr/>
          <p:nvPr/>
        </p:nvSpPr>
        <p:spPr>
          <a:xfrm>
            <a:off x="46482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8" name="Group 121"/>
          <p:cNvGrpSpPr/>
          <p:nvPr/>
        </p:nvGrpSpPr>
        <p:grpSpPr>
          <a:xfrm>
            <a:off x="4343400" y="1905000"/>
            <a:ext cx="685800" cy="2211388"/>
            <a:chOff x="1066800" y="1828800"/>
            <a:chExt cx="1600200" cy="2211388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1066800" y="18288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066800" y="23622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066800" y="2895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066800" y="34290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066800" y="4038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TextBox 162"/>
          <p:cNvSpPr txBox="1"/>
          <p:nvPr/>
        </p:nvSpPr>
        <p:spPr>
          <a:xfrm>
            <a:off x="6477000" y="48006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sp>
        <p:nvSpPr>
          <p:cNvPr id="60" name="Rectangle 59"/>
          <p:cNvSpPr/>
          <p:nvPr/>
        </p:nvSpPr>
        <p:spPr>
          <a:xfrm>
            <a:off x="1295400" y="1295400"/>
            <a:ext cx="3352800" cy="35052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810000" y="4267200"/>
            <a:ext cx="4338880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2: Packet Reassembly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419600" y="4876800"/>
            <a:ext cx="3657600" cy="17526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990600" y="4876800"/>
            <a:ext cx="4116255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1: </a:t>
            </a:r>
            <a:r>
              <a:rPr lang="en-US" sz="2400" dirty="0" err="1" smtClean="0">
                <a:solidFill>
                  <a:srgbClr val="FF0000"/>
                </a:solidFill>
              </a:rPr>
              <a:t>Livelock</a:t>
            </a:r>
            <a:r>
              <a:rPr lang="en-US" sz="2400" dirty="0" smtClean="0">
                <a:solidFill>
                  <a:srgbClr val="FF0000"/>
                </a:solidFill>
              </a:rPr>
              <a:t> Freedom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1" grpId="0" animBg="1"/>
      <p:bldP spid="61" grpId="1" animBg="1"/>
      <p:bldP spid="80" grpId="0" animBg="1"/>
      <p:bldP spid="8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Complexity in </a:t>
            </a:r>
            <a:r>
              <a:rPr lang="en-US" sz="3600" dirty="0" err="1" smtClean="0"/>
              <a:t>Bufferless</a:t>
            </a:r>
            <a:r>
              <a:rPr lang="en-US" sz="3600" dirty="0" smtClean="0"/>
              <a:t> Deflection Routers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400" b="1" dirty="0" smtClean="0">
                <a:sym typeface="Wingdings" pitchFamily="2" charset="2"/>
              </a:rPr>
              <a:t>1. Must provide </a:t>
            </a:r>
            <a:r>
              <a:rPr lang="en-US" sz="2400" b="1" dirty="0" err="1" smtClean="0">
                <a:sym typeface="Wingdings" pitchFamily="2" charset="2"/>
              </a:rPr>
              <a:t>livelock</a:t>
            </a:r>
            <a:r>
              <a:rPr lang="en-US" sz="2400" b="1" dirty="0" smtClean="0">
                <a:sym typeface="Wingdings" pitchFamily="2" charset="2"/>
              </a:rPr>
              <a:t> freedom</a:t>
            </a:r>
          </a:p>
          <a:p>
            <a:pPr lvl="3">
              <a:buNone/>
            </a:pPr>
            <a:endParaRPr lang="en-US" sz="1000" dirty="0" smtClean="0">
              <a:sym typeface="Wingdings" pitchFamily="2" charset="2"/>
            </a:endParaRPr>
          </a:p>
          <a:p>
            <a:pPr lvl="3">
              <a:buNone/>
            </a:pPr>
            <a:endParaRPr lang="en-US" sz="1000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sz="2200" dirty="0" smtClean="0">
                <a:sym typeface="Wingdings" pitchFamily="2" charset="2"/>
              </a:rPr>
              <a:t>	Flits </a:t>
            </a:r>
            <a:r>
              <a:rPr lang="en-US" sz="2400" dirty="0" smtClean="0">
                <a:sym typeface="Wingdings" pitchFamily="2" charset="2"/>
              </a:rPr>
              <a:t>are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sorted by age</a:t>
            </a:r>
            <a:r>
              <a:rPr lang="en-US" sz="2400" dirty="0" smtClean="0">
                <a:sym typeface="Wingdings" pitchFamily="2" charset="2"/>
              </a:rPr>
              <a:t>, then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assigned in age order to output ports</a:t>
            </a:r>
          </a:p>
          <a:p>
            <a:pPr lvl="2">
              <a:buNone/>
            </a:pPr>
            <a:endParaRPr lang="en-US" sz="1200" i="1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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43% longer critical path than buffered router</a:t>
            </a:r>
            <a:endParaRPr lang="en-US" sz="2400" b="1" dirty="0" smtClean="0">
              <a:sym typeface="Wingdings" pitchFamily="2" charset="2"/>
            </a:endParaRPr>
          </a:p>
          <a:p>
            <a:pPr lvl="1"/>
            <a:endParaRPr lang="en-US" sz="1200" dirty="0" smtClean="0">
              <a:sym typeface="Wingdings" pitchFamily="2" charset="2"/>
            </a:endParaRPr>
          </a:p>
          <a:p>
            <a:pPr lvl="1"/>
            <a:endParaRPr lang="en-US" sz="1200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2400" b="1" dirty="0" smtClean="0">
                <a:sym typeface="Wingdings" pitchFamily="2" charset="2"/>
              </a:rPr>
              <a:t>2. Must reassemble packets upon arrival</a:t>
            </a:r>
          </a:p>
          <a:p>
            <a:pPr lvl="1"/>
            <a:endParaRPr lang="en-US" sz="1200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Reassembly buffers must be </a:t>
            </a:r>
            <a:r>
              <a:rPr lang="en-US" sz="2400" dirty="0" smtClean="0">
                <a:solidFill>
                  <a:srgbClr val="0000FF"/>
                </a:solidFill>
                <a:sym typeface="Wingdings" pitchFamily="2" charset="2"/>
              </a:rPr>
              <a:t>sized for worst case</a:t>
            </a:r>
          </a:p>
          <a:p>
            <a:pPr lvl="2">
              <a:buNone/>
            </a:pPr>
            <a:endParaRPr lang="en-US" sz="1200" dirty="0" smtClean="0">
              <a:sym typeface="Wingdings" pitchFamily="2" charset="2"/>
            </a:endParaRPr>
          </a:p>
          <a:p>
            <a:pPr lvl="2">
              <a:buNone/>
            </a:pP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  </a:t>
            </a:r>
            <a:r>
              <a:rPr lang="en-US" sz="2400" dirty="0" smtClean="0">
                <a:sym typeface="Wingdings" pitchFamily="2" charset="2"/>
              </a:rPr>
              <a:t> 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4KB per node 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		</a:t>
            </a:r>
            <a:r>
              <a:rPr lang="en-US" dirty="0" smtClean="0">
                <a:sym typeface="Wingdings" pitchFamily="2" charset="2"/>
              </a:rPr>
              <a:t>(8x8, 64-byte cache block)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609600" y="1219200"/>
            <a:ext cx="7620000" cy="365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28"/>
          <p:cNvGrpSpPr/>
          <p:nvPr/>
        </p:nvGrpSpPr>
        <p:grpSpPr>
          <a:xfrm>
            <a:off x="5029200" y="1600200"/>
            <a:ext cx="1676400" cy="2819400"/>
            <a:chOff x="3352800" y="1524000"/>
            <a:chExt cx="1676400" cy="2819400"/>
          </a:xfrm>
        </p:grpSpPr>
        <p:sp>
          <p:nvSpPr>
            <p:cNvPr id="106" name="Rectangle 105"/>
            <p:cNvSpPr/>
            <p:nvPr/>
          </p:nvSpPr>
          <p:spPr>
            <a:xfrm>
              <a:off x="3352800" y="1524000"/>
              <a:ext cx="1676400" cy="28194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34290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4290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495800" y="18288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495800" y="4038600"/>
              <a:ext cx="381000" cy="1588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 flipH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3048000" y="2590800"/>
              <a:ext cx="2209800" cy="685800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6" name="Group 148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Straight Connector 127"/>
          <p:cNvCxnSpPr/>
          <p:nvPr/>
        </p:nvCxnSpPr>
        <p:spPr>
          <a:xfrm>
            <a:off x="67056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6896894" y="46863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49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151" name="Straight Connector 150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5" name="Straight Connector 154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>
            <a:off x="-75009" y="5105797"/>
            <a:ext cx="19796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14400" y="48006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130" name="Rectangle 129"/>
          <p:cNvSpPr/>
          <p:nvPr/>
        </p:nvSpPr>
        <p:spPr>
          <a:xfrm>
            <a:off x="1676400" y="1600200"/>
            <a:ext cx="26670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Deflection</a:t>
            </a:r>
          </a:p>
          <a:p>
            <a:pPr algn="ctr"/>
            <a:r>
              <a:rPr lang="en-US" dirty="0" smtClean="0"/>
              <a:t>Routing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5334000" y="1219200"/>
            <a:ext cx="10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1: </a:t>
            </a:r>
            <a:r>
              <a:rPr lang="en-US" dirty="0" err="1" smtClean="0"/>
              <a:t>Livelock</a:t>
            </a:r>
            <a:r>
              <a:rPr lang="en-US" dirty="0" smtClean="0"/>
              <a:t> Freedom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48" name="Rectangle 147"/>
          <p:cNvSpPr/>
          <p:nvPr/>
        </p:nvSpPr>
        <p:spPr>
          <a:xfrm>
            <a:off x="4648200" y="52578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8" name="Group 121"/>
          <p:cNvGrpSpPr/>
          <p:nvPr/>
        </p:nvGrpSpPr>
        <p:grpSpPr>
          <a:xfrm>
            <a:off x="4343400" y="1905000"/>
            <a:ext cx="685800" cy="2211388"/>
            <a:chOff x="1066800" y="1828800"/>
            <a:chExt cx="1600200" cy="2211388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1066800" y="18288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066800" y="23622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066800" y="2895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066800" y="34290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066800" y="4038600"/>
              <a:ext cx="1600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TextBox 162"/>
          <p:cNvSpPr txBox="1"/>
          <p:nvPr/>
        </p:nvSpPr>
        <p:spPr>
          <a:xfrm>
            <a:off x="6477000" y="48006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sp>
        <p:nvSpPr>
          <p:cNvPr id="60" name="Rectangle 59"/>
          <p:cNvSpPr/>
          <p:nvPr/>
        </p:nvSpPr>
        <p:spPr>
          <a:xfrm>
            <a:off x="1295400" y="1295400"/>
            <a:ext cx="3352800" cy="350520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990600" y="4876800"/>
            <a:ext cx="4116255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1: </a:t>
            </a:r>
            <a:r>
              <a:rPr lang="en-US" sz="2400" dirty="0" err="1" smtClean="0">
                <a:solidFill>
                  <a:srgbClr val="FF0000"/>
                </a:solidFill>
              </a:rPr>
              <a:t>Livelock</a:t>
            </a:r>
            <a:r>
              <a:rPr lang="en-US" sz="2400" dirty="0" smtClean="0">
                <a:solidFill>
                  <a:srgbClr val="FF0000"/>
                </a:solidFill>
              </a:rPr>
              <a:t> Freedom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Livelock</a:t>
            </a:r>
            <a:r>
              <a:rPr lang="en-US" dirty="0" smtClean="0"/>
              <a:t> Freedom in 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08720"/>
            <a:ext cx="8686800" cy="1453480"/>
          </a:xfrm>
        </p:spPr>
        <p:txBody>
          <a:bodyPr/>
          <a:lstStyle/>
          <a:p>
            <a:r>
              <a:rPr lang="en-US" dirty="0" smtClean="0"/>
              <a:t>What stops a flit from deflecting forever?</a:t>
            </a:r>
          </a:p>
          <a:p>
            <a:r>
              <a:rPr lang="en-US" dirty="0" smtClean="0"/>
              <a:t>All flits are </a:t>
            </a:r>
            <a:r>
              <a:rPr lang="en-US" dirty="0" err="1" smtClean="0">
                <a:solidFill>
                  <a:srgbClr val="0000FF"/>
                </a:solidFill>
              </a:rPr>
              <a:t>timestamped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Oldest flits </a:t>
            </a:r>
            <a:r>
              <a:rPr lang="en-US" dirty="0" smtClean="0"/>
              <a:t>are assigned their desired ports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Total order among flits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But what is the </a:t>
            </a:r>
            <a:r>
              <a:rPr lang="en-US" dirty="0" smtClean="0">
                <a:solidFill>
                  <a:srgbClr val="FF0000"/>
                </a:solidFill>
              </a:rPr>
              <a:t>cost</a:t>
            </a:r>
            <a:r>
              <a:rPr lang="en-US" dirty="0" smtClean="0"/>
              <a:t> of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133600" y="4419600"/>
            <a:ext cx="2719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Flit age forms total order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5562600" y="2667000"/>
            <a:ext cx="1747913" cy="990600"/>
            <a:chOff x="5562600" y="2667000"/>
            <a:chExt cx="1747913" cy="990600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>
              <a:off x="5486400" y="3276600"/>
              <a:ext cx="457200" cy="30480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943600" y="2667000"/>
              <a:ext cx="13669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Guaranteed</a:t>
              </a:r>
            </a:p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progress!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09800" y="3786198"/>
            <a:ext cx="3276600" cy="438141"/>
            <a:chOff x="2209800" y="3786198"/>
            <a:chExt cx="3276600" cy="438141"/>
          </a:xfrm>
        </p:grpSpPr>
        <p:sp>
          <p:nvSpPr>
            <p:cNvPr id="5" name="Rounded Rectangle 4"/>
            <p:cNvSpPr/>
            <p:nvPr/>
          </p:nvSpPr>
          <p:spPr>
            <a:xfrm>
              <a:off x="3414698" y="3786198"/>
              <a:ext cx="142876" cy="42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057640" y="3786198"/>
              <a:ext cx="142876" cy="428628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700582" y="3786198"/>
              <a:ext cx="142876" cy="428628"/>
            </a:xfrm>
            <a:prstGeom prst="round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343524" y="3786198"/>
              <a:ext cx="142876" cy="42862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8C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629012" y="378619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71954" y="378619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14896" y="378619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819400" y="3790942"/>
              <a:ext cx="142876" cy="428628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09800" y="3795711"/>
              <a:ext cx="142876" cy="428628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000E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19422" y="3793090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28874" y="379094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</a:t>
              </a:r>
              <a:endParaRPr lang="en-US" b="1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33400" y="2971800"/>
            <a:ext cx="3276600" cy="762000"/>
            <a:chOff x="533400" y="2971800"/>
            <a:chExt cx="3276600" cy="762000"/>
          </a:xfrm>
        </p:grpSpPr>
        <p:cxnSp>
          <p:nvCxnSpPr>
            <p:cNvPr id="34" name="Straight Arrow Connector 33"/>
            <p:cNvCxnSpPr/>
            <p:nvPr/>
          </p:nvCxnSpPr>
          <p:spPr>
            <a:xfrm rot="16200000" flipH="1">
              <a:off x="1790700" y="3390900"/>
              <a:ext cx="3810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33400" y="2971800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New traffic is lowest priority</a:t>
              </a:r>
              <a:endParaRPr lang="en-US" dirty="0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2015</Words>
  <Application>Microsoft Macintosh PowerPoint</Application>
  <PresentationFormat>On-screen Show (4:3)</PresentationFormat>
  <Paragraphs>648</Paragraphs>
  <Slides>53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Edge</vt:lpstr>
      <vt:lpstr>1_Edge</vt:lpstr>
      <vt:lpstr>CHIPPER: A Low-complexity Bufferless Deflection Router</vt:lpstr>
      <vt:lpstr>Motivation</vt:lpstr>
      <vt:lpstr>Motivation</vt:lpstr>
      <vt:lpstr>Bufferless Deflection Routing</vt:lpstr>
      <vt:lpstr>Problems that Bufferless Routers Must Solve</vt:lpstr>
      <vt:lpstr>A Bufferless Router: A High-Level View</vt:lpstr>
      <vt:lpstr>Complexity in Bufferless Deflection Routers</vt:lpstr>
      <vt:lpstr>Problem 1: Livelock Freedom</vt:lpstr>
      <vt:lpstr>Livelock Freedom in Previous Work</vt:lpstr>
      <vt:lpstr>Age-Based Priorities are Expensive: Sorting</vt:lpstr>
      <vt:lpstr>Age-Based Priorities Are Expensive: Allocation</vt:lpstr>
      <vt:lpstr>Age-Based Priorities Are Expensive</vt:lpstr>
      <vt:lpstr>Solution: Golden Packet for Livelock Freedom</vt:lpstr>
      <vt:lpstr>What Does Golden Flit Routing Require?</vt:lpstr>
      <vt:lpstr>Golden Flit Routing With Two Inputs</vt:lpstr>
      <vt:lpstr>Golden Flit Routing with Four Inputs</vt:lpstr>
      <vt:lpstr>Permutation Network Operation</vt:lpstr>
      <vt:lpstr>Which Packet is Golden?</vt:lpstr>
      <vt:lpstr>Permutation Network-based Pipeline</vt:lpstr>
      <vt:lpstr>Problem 2: Packet Reassembly</vt:lpstr>
      <vt:lpstr>Reassembly Buffers are Large</vt:lpstr>
      <vt:lpstr>Small Reassembly Buffers Cause Deadlock</vt:lpstr>
      <vt:lpstr>Reserve Space to Avoid Deadlock?</vt:lpstr>
      <vt:lpstr>Escaping Deadlock with Retransmissions</vt:lpstr>
      <vt:lpstr>Solution: Retransmitting Only Once</vt:lpstr>
      <vt:lpstr>Using MSHRs as Reassembly Buffers</vt:lpstr>
      <vt:lpstr>CHIPPER: Cheap Interconnect Partially-Permuting Router</vt:lpstr>
      <vt:lpstr>CHIPPER: Cheap Interconnect Partially-Permuting Router</vt:lpstr>
      <vt:lpstr>EVALUATION</vt:lpstr>
      <vt:lpstr>Methodology</vt:lpstr>
      <vt:lpstr>Methodology</vt:lpstr>
      <vt:lpstr>Results: Performance Degradation</vt:lpstr>
      <vt:lpstr>Results: Power Reduction</vt:lpstr>
      <vt:lpstr>Results: Area and Critical Path Reduction</vt:lpstr>
      <vt:lpstr>Conclusions</vt:lpstr>
      <vt:lpstr>Thank you!</vt:lpstr>
      <vt:lpstr>CHIPPER: A Low-complexity Bufferless Deflection Router</vt:lpstr>
      <vt:lpstr>Backup Slides</vt:lpstr>
      <vt:lpstr>What about High Network Loads?</vt:lpstr>
      <vt:lpstr>What About Injection and Ejection?</vt:lpstr>
      <vt:lpstr>Use MSHRs as Reassembly Buffers</vt:lpstr>
      <vt:lpstr>Golden Packet vs. Golden Flit</vt:lpstr>
      <vt:lpstr>Sensitivity Studies</vt:lpstr>
      <vt:lpstr>Retransmit-Once Operation</vt:lpstr>
      <vt:lpstr>Retransmit-Once: Example</vt:lpstr>
      <vt:lpstr>Retransmit-Once: Multiple Packets</vt:lpstr>
      <vt:lpstr>Retransmit-Once: Multiple Packets</vt:lpstr>
      <vt:lpstr>Parameters for Evaluation</vt:lpstr>
      <vt:lpstr>Full Workload Results</vt:lpstr>
      <vt:lpstr>Hardware-Cost Results</vt:lpstr>
      <vt:lpstr>Network-Level Evaluation: Latency</vt:lpstr>
      <vt:lpstr>Network-Level Evaluation: Deflections</vt:lpstr>
      <vt:lpstr>Reassembly Buffer Size Sensitivity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2010-11-14T20:49:44Z</dcterms:created>
  <dcterms:modified xsi:type="dcterms:W3CDTF">2011-02-18T05:19:50Z</dcterms:modified>
</cp:coreProperties>
</file>