
<file path=[Content_Types].xml><?xml version="1.0" encoding="utf-8"?>
<Types xmlns="http://schemas.openxmlformats.org/package/2006/content-types">
  <Override PartName="/docProps/core.xml" ContentType="application/vnd.openxmlformats-package.core-properties+xml"/>
  <Override PartName="/ppt/charts/chart7.xml" ContentType="application/vnd.openxmlformats-officedocument.drawingml.chart+xml"/>
  <Override PartName="/ppt/slideLayouts/slideLayout1.xml" ContentType="application/vnd.openxmlformats-officedocument.presentationml.slideLayout+xml"/>
  <Default Extension="png" ContentType="image/png"/>
  <Override PartName="/ppt/charts/chart2.xml" ContentType="application/vnd.openxmlformats-officedocument.drawingml.chart+xml"/>
  <Default Extension="xml" ContentType="application/xml"/>
  <Override PartName="/ppt/charts/chart4.xml" ContentType="application/vnd.openxmlformats-officedocument.drawingml.chart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theme/theme2.xml" ContentType="application/vnd.openxmlformats-officedocument.theme+xml"/>
  <Default Extension="xlsx" ContentType="application/vnd.openxmlformats-officedocument.spreadsheetml.sheet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notesSlides/notesSlide1.xml" ContentType="application/vnd.openxmlformats-officedocument.presentationml.notesSlide+xml"/>
  <Override PartName="/ppt/charts/chart6.xml" ContentType="application/vnd.openxmlformats-officedocument.drawingml.chart+xml"/>
  <Override PartName="/ppt/charts/chart1.xml" ContentType="application/vnd.openxmlformats-officedocument.drawingml.chart+xml"/>
  <Default Extension="jpeg" ContentType="image/jpeg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charts/chart3.xml" ContentType="application/vnd.openxmlformats-officedocument.drawingml.char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rels" ContentType="application/vnd.openxmlformats-package.relationships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charts/chart5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36009263" cy="28803600"/>
  <p:notesSz cx="6858000" cy="9144000"/>
  <p:defaultTextStyle>
    <a:defPPr>
      <a:defRPr lang="en-US"/>
    </a:defPPr>
    <a:lvl1pPr marL="0" algn="l" defTabSz="185140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1pPr>
    <a:lvl2pPr marL="1851401" algn="l" defTabSz="185140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2pPr>
    <a:lvl3pPr marL="3702807" algn="l" defTabSz="185140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3pPr>
    <a:lvl4pPr marL="5554208" algn="l" defTabSz="185140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4pPr>
    <a:lvl5pPr marL="7405609" algn="l" defTabSz="185140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5pPr>
    <a:lvl6pPr marL="9257015" algn="l" defTabSz="185140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6pPr>
    <a:lvl7pPr marL="11108416" algn="l" defTabSz="185140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7pPr>
    <a:lvl8pPr marL="12959822" algn="l" defTabSz="185140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8pPr>
    <a:lvl9pPr marL="14811223" algn="l" defTabSz="185140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scaleToFitPaper="1"/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vertBarState="minimized">
    <p:restoredLeft sz="14346" autoAdjust="0"/>
    <p:restoredTop sz="89919" autoAdjust="0"/>
  </p:normalViewPr>
  <p:slideViewPr>
    <p:cSldViewPr snapToObjects="1">
      <p:cViewPr>
        <p:scale>
          <a:sx n="66" d="100"/>
          <a:sy n="66" d="100"/>
        </p:scale>
        <p:origin x="1464" y="2792"/>
      </p:cViewPr>
      <p:guideLst>
        <p:guide orient="horz" pos="11378"/>
        <p:guide pos="1007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>
        <c:manualLayout>
          <c:layoutTarget val="inner"/>
          <c:xMode val="edge"/>
          <c:yMode val="edge"/>
          <c:x val="0.158740219101782"/>
          <c:y val="0.0325180145319678"/>
          <c:w val="0.611481716488656"/>
          <c:h val="0.601148421857518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String comparison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Execution time (s)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17451.0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Other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Execution time (s)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918.0</c:v>
                </c:pt>
              </c:numCache>
            </c:numRef>
          </c:val>
        </c:ser>
        <c:overlap val="100"/>
        <c:axId val="454172936"/>
        <c:axId val="454169864"/>
      </c:barChart>
      <c:catAx>
        <c:axId val="454172936"/>
        <c:scaling>
          <c:orientation val="minMax"/>
        </c:scaling>
        <c:axPos val="l"/>
        <c:tickLblPos val="nextTo"/>
        <c:crossAx val="454169864"/>
        <c:crosses val="autoZero"/>
        <c:auto val="1"/>
        <c:lblAlgn val="ctr"/>
        <c:lblOffset val="100"/>
      </c:catAx>
      <c:valAx>
        <c:axId val="454169864"/>
        <c:scaling>
          <c:orientation val="minMax"/>
          <c:max val="20000.0"/>
          <c:min val="0.0"/>
        </c:scaling>
        <c:axPos val="b"/>
        <c:majorGridlines/>
        <c:numFmt formatCode="General" sourceLinked="1"/>
        <c:tickLblPos val="nextTo"/>
        <c:crossAx val="4541729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5427919958165"/>
          <c:y val="0.119983152083809"/>
          <c:w val="0.180092316945183"/>
          <c:h val="0.808810077511937"/>
        </c:manualLayout>
      </c:layout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>
        <c:manualLayout>
          <c:layoutTarget val="inner"/>
          <c:xMode val="edge"/>
          <c:yMode val="edge"/>
          <c:x val="0.165961352688236"/>
          <c:y val="0.0462404557384872"/>
          <c:w val="0.519482826743431"/>
          <c:h val="0.750899817369842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Number of string comparisons conducted</c:v>
                </c:pt>
              </c:strCache>
            </c:strRef>
          </c:tx>
          <c:spPr>
            <a:solidFill>
              <a:srgbClr val="0000FF"/>
            </a:solidFill>
          </c:spPr>
          <c:dLbls>
            <c:numFmt formatCode="0.E+00" sourceLinked="0"/>
            <c:txPr>
              <a:bodyPr/>
              <a:lstStyle/>
              <a:p>
                <a:pPr>
                  <a:defRPr sz="2400"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2.6770104507E10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Number of string matches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0"/>
              <c:layout>
                <c:manualLayout>
                  <c:x val="-0.00567840636196129"/>
                  <c:y val="0.0178208396618362"/>
                </c:manualLayout>
              </c:layout>
              <c:showVal val="1"/>
            </c:dLbl>
            <c:numFmt formatCode="0.E+00" sourceLinked="0"/>
            <c:txPr>
              <a:bodyPr/>
              <a:lstStyle/>
              <a:p>
                <a:pPr>
                  <a:defRPr sz="2400"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1.2447434E7</c:v>
                </c:pt>
              </c:numCache>
            </c:numRef>
          </c:val>
        </c:ser>
        <c:axId val="352277352"/>
        <c:axId val="352224536"/>
      </c:barChart>
      <c:catAx>
        <c:axId val="352277352"/>
        <c:scaling>
          <c:orientation val="minMax"/>
        </c:scaling>
        <c:delete val="1"/>
        <c:axPos val="b"/>
        <c:tickLblPos val="nextTo"/>
        <c:crossAx val="352224536"/>
        <c:crosses val="autoZero"/>
        <c:auto val="1"/>
        <c:lblAlgn val="ctr"/>
        <c:lblOffset val="100"/>
      </c:catAx>
      <c:valAx>
        <c:axId val="352224536"/>
        <c:scaling>
          <c:logBase val="10.0"/>
          <c:orientation val="minMax"/>
          <c:min val="1.0E6"/>
        </c:scaling>
        <c:axPos val="l"/>
        <c:majorGridlines/>
        <c:numFmt formatCode="0.E+00" sourceLinked="0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3522773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6021824120155"/>
          <c:y val="0.0974842670589856"/>
          <c:w val="0.301687762160571"/>
          <c:h val="0.729098806313842"/>
        </c:manualLayout>
      </c:layout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>
        <c:manualLayout>
          <c:layoutTarget val="inner"/>
          <c:xMode val="edge"/>
          <c:yMode val="edge"/>
          <c:x val="0.120969353407337"/>
          <c:y val="0.0766331730871075"/>
          <c:w val="0.579750929486285"/>
          <c:h val="0.858962351658834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Original mrFAST string comparisons</c:v>
                </c:pt>
              </c:strCache>
            </c:strRef>
          </c:tx>
          <c:spPr>
            <a:solidFill>
              <a:srgbClr val="0000FF"/>
            </a:solidFill>
          </c:spPr>
          <c:dLbls>
            <c:dLbl>
              <c:idx val="0"/>
              <c:layout>
                <c:manualLayout>
                  <c:x val="-0.00824478841730577"/>
                  <c:y val="0.000914424150298078"/>
                </c:manualLayout>
              </c:layout>
              <c:showVal val="1"/>
            </c:dLbl>
            <c:numFmt formatCode="0.E+00" sourceLinked="0"/>
            <c:txPr>
              <a:bodyPr/>
              <a:lstStyle/>
              <a:p>
                <a:pPr>
                  <a:defRPr sz="2400">
                    <a:solidFill>
                      <a:schemeClr val="bg1">
                        <a:lumMod val="65000"/>
                      </a:schemeClr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2.6770104507E10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String comparisons after AF</c:v>
                </c:pt>
              </c:strCache>
            </c:strRef>
          </c:tx>
          <c:spPr>
            <a:solidFill>
              <a:srgbClr val="CCFFCC"/>
            </a:solidFill>
            <a:ln w="2857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</c:spPr>
          <c:dLbls>
            <c:numFmt formatCode="0.E+00" sourceLinked="0"/>
            <c:txPr>
              <a:bodyPr/>
              <a:lstStyle/>
              <a:p>
                <a:pPr>
                  <a:defRPr sz="2400"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4.5659705E7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Number of string matches</c:v>
                </c:pt>
              </c:strCache>
            </c:strRef>
          </c:tx>
          <c:spPr>
            <a:solidFill>
              <a:srgbClr val="FF0000"/>
            </a:solidFill>
          </c:spPr>
          <c:dLbls>
            <c:numFmt formatCode="0.E+00" sourceLinked="0"/>
            <c:txPr>
              <a:bodyPr/>
              <a:lstStyle/>
              <a:p>
                <a:pPr>
                  <a:defRPr sz="2400"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1.2447434E7</c:v>
                </c:pt>
              </c:numCache>
            </c:numRef>
          </c:val>
        </c:ser>
        <c:axId val="317430328"/>
        <c:axId val="317402056"/>
      </c:barChart>
      <c:catAx>
        <c:axId val="317430328"/>
        <c:scaling>
          <c:orientation val="minMax"/>
        </c:scaling>
        <c:delete val="1"/>
        <c:axPos val="b"/>
        <c:tickLblPos val="nextTo"/>
        <c:crossAx val="317402056"/>
        <c:crosses val="autoZero"/>
        <c:auto val="1"/>
        <c:lblAlgn val="ctr"/>
        <c:lblOffset val="100"/>
      </c:catAx>
      <c:valAx>
        <c:axId val="317402056"/>
        <c:scaling>
          <c:logBase val="10.0"/>
          <c:orientation val="minMax"/>
          <c:min val="1.0E6"/>
        </c:scaling>
        <c:axPos val="l"/>
        <c:majorGridlines/>
        <c:numFmt formatCode="0.E+00" sourceLinked="0"/>
        <c:tickLblPos val="nextTo"/>
        <c:crossAx val="317430328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2200">
                <a:solidFill>
                  <a:schemeClr val="bg1">
                    <a:lumMod val="65000"/>
                  </a:schemeClr>
                </a:solidFill>
              </a:defRPr>
            </a:pPr>
            <a:endParaRPr lang="en-US"/>
          </a:p>
        </c:txPr>
      </c:legendEntry>
      <c:layout>
        <c:manualLayout>
          <c:xMode val="edge"/>
          <c:yMode val="edge"/>
          <c:x val="0.701087210689573"/>
          <c:y val="0.00302193400075419"/>
          <c:w val="0.297185223342409"/>
          <c:h val="0.98757846722149"/>
        </c:manualLayout>
      </c:layout>
      <c:txPr>
        <a:bodyPr/>
        <a:lstStyle/>
        <a:p>
          <a:pPr>
            <a:defRPr sz="2200"/>
          </a:pPr>
          <a:endParaRPr lang="en-US"/>
        </a:p>
      </c:txPr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>
        <c:manualLayout>
          <c:layoutTarget val="inner"/>
          <c:xMode val="edge"/>
          <c:yMode val="edge"/>
          <c:x val="0.155460941984634"/>
          <c:y val="0.0934959349593496"/>
          <c:w val="0.611481716488656"/>
          <c:h val="0.601148421857518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String comparison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Time with AF (s)</c:v>
                </c:pt>
                <c:pt idx="1">
                  <c:v>Original time (s)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123.0</c:v>
                </c:pt>
                <c:pt idx="1">
                  <c:v>17451.0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Other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Time with AF (s)</c:v>
                </c:pt>
                <c:pt idx="1">
                  <c:v>Original time (s)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217.0</c:v>
                </c:pt>
                <c:pt idx="1">
                  <c:v>918.0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Adjacency Filtering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Time with AF (s)</c:v>
                </c:pt>
                <c:pt idx="1">
                  <c:v>Original time (s)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4819.0</c:v>
                </c:pt>
                <c:pt idx="1">
                  <c:v>0.0</c:v>
                </c:pt>
              </c:numCache>
            </c:numRef>
          </c:val>
        </c:ser>
        <c:overlap val="100"/>
        <c:axId val="351899816"/>
        <c:axId val="351913288"/>
      </c:barChart>
      <c:catAx>
        <c:axId val="351899816"/>
        <c:scaling>
          <c:orientation val="minMax"/>
        </c:scaling>
        <c:axPos val="l"/>
        <c:tickLblPos val="nextTo"/>
        <c:crossAx val="351913288"/>
        <c:crosses val="autoZero"/>
        <c:auto val="1"/>
        <c:lblAlgn val="ctr"/>
        <c:lblOffset val="100"/>
      </c:catAx>
      <c:valAx>
        <c:axId val="351913288"/>
        <c:scaling>
          <c:orientation val="minMax"/>
          <c:max val="20000.0"/>
          <c:min val="0.0"/>
        </c:scaling>
        <c:axPos val="b"/>
        <c:majorGridlines/>
        <c:numFmt formatCode="General" sourceLinked="1"/>
        <c:tickLblPos val="nextTo"/>
        <c:crossAx val="3518998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2443323728098"/>
          <c:y val="0.330821010178606"/>
          <c:w val="0.247556676271902"/>
          <c:h val="0.338357979642789"/>
        </c:manualLayout>
      </c:layout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>
        <c:manualLayout>
          <c:layoutTarget val="inner"/>
          <c:xMode val="edge"/>
          <c:yMode val="edge"/>
          <c:x val="0.10567356085948"/>
          <c:y val="0.0774509803921569"/>
          <c:w val="0.546180908550295"/>
          <c:h val="0.70542071946889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mrFAST kernel</c:v>
                </c:pt>
              </c:strCache>
            </c:strRef>
          </c:tx>
          <c:spPr>
            <a:solidFill>
              <a:srgbClr val="0000FF"/>
            </a:solidFill>
          </c:spPr>
          <c:dLbls>
            <c:showVal val="1"/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18369.0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+ Adjacency Filtering</c:v>
                </c:pt>
              </c:strCache>
            </c:strRef>
          </c:tx>
          <c:spPr>
            <a:solidFill>
              <a:srgbClr val="FF0000"/>
            </a:solidFill>
          </c:spPr>
          <c:dLbls>
            <c:showVal val="1"/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4935.0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+ Cheap Segment Selection (FastHASH)</c:v>
                </c:pt>
              </c:strCache>
            </c:strRef>
          </c:tx>
          <c:spPr>
            <a:solidFill>
              <a:srgbClr val="008000"/>
            </a:solidFill>
          </c:spPr>
          <c:dLbls>
            <c:txPr>
              <a:bodyPr/>
              <a:lstStyle/>
              <a:p>
                <a:pPr>
                  <a:defRPr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Val val="1"/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478.0</c:v>
                </c:pt>
              </c:numCache>
            </c:numRef>
          </c:val>
        </c:ser>
        <c:axId val="351568296"/>
        <c:axId val="351571400"/>
      </c:barChart>
      <c:catAx>
        <c:axId val="351568296"/>
        <c:scaling>
          <c:orientation val="minMax"/>
        </c:scaling>
        <c:axPos val="b"/>
        <c:numFmt formatCode="General" sourceLinked="1"/>
        <c:tickLblPos val="nextTo"/>
        <c:crossAx val="351571400"/>
        <c:crosses val="autoZero"/>
        <c:auto val="1"/>
        <c:lblAlgn val="ctr"/>
        <c:lblOffset val="100"/>
      </c:catAx>
      <c:valAx>
        <c:axId val="351571400"/>
        <c:scaling>
          <c:orientation val="minMax"/>
          <c:min val="0.0"/>
        </c:scaling>
        <c:axPos val="l"/>
        <c:majorGridlines/>
        <c:numFmt formatCode="0" sourceLinked="0"/>
        <c:tickLblPos val="nextTo"/>
        <c:crossAx val="3515682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0308636877342"/>
          <c:y val="0.134816272965879"/>
          <c:w val="0.318144378269224"/>
          <c:h val="0.735269414852555"/>
        </c:manualLayout>
      </c:layout>
      <c:txPr>
        <a:bodyPr/>
        <a:lstStyle/>
        <a:p>
          <a:pPr>
            <a:spcAft>
              <a:spcPts val="0"/>
            </a:spcAft>
            <a:defRPr sz="2000" u="none" spc="0"/>
          </a:pPr>
          <a:endParaRPr lang="en-US"/>
        </a:p>
      </c:txPr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autoTitleDeleted val="1"/>
    <c:plotArea>
      <c:layout>
        <c:manualLayout>
          <c:layoutTarget val="inner"/>
          <c:xMode val="edge"/>
          <c:yMode val="edge"/>
          <c:x val="0.0908392168049381"/>
          <c:y val="0.169767441860465"/>
          <c:w val="0.785478434675052"/>
          <c:h val="0.768992248062015"/>
        </c:manualLayout>
      </c:layout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Execution Time</c:v>
                </c:pt>
              </c:strCache>
            </c:strRef>
          </c:tx>
          <c:dPt>
            <c:idx val="0"/>
            <c:spPr>
              <a:solidFill>
                <a:srgbClr val="0000FF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0.00480121419629706"/>
                  <c:y val="-0.341085576512238"/>
                </c:manualLayout>
              </c:layout>
              <c:showVal val="1"/>
            </c:dLbl>
            <c:dLbl>
              <c:idx val="1"/>
              <c:layout>
                <c:manualLayout>
                  <c:x val="-0.00315123116766241"/>
                  <c:y val="-0.24031007751938"/>
                </c:manualLayout>
              </c:layout>
              <c:showVal val="1"/>
            </c:dLbl>
            <c:showVal val="1"/>
          </c:dLbls>
          <c:cat>
            <c:strRef>
              <c:f>Sheet1!$A$2:$A$3</c:f>
              <c:strCache>
                <c:ptCount val="2"/>
                <c:pt idx="0">
                  <c:v>CPU</c:v>
                </c:pt>
                <c:pt idx="1">
                  <c:v>GPU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478.0</c:v>
                </c:pt>
                <c:pt idx="1">
                  <c:v>331.0</c:v>
                </c:pt>
              </c:numCache>
            </c:numRef>
          </c:val>
        </c:ser>
        <c:overlap val="100"/>
        <c:axId val="317591640"/>
        <c:axId val="317594696"/>
      </c:barChart>
      <c:catAx>
        <c:axId val="317591640"/>
        <c:scaling>
          <c:orientation val="minMax"/>
        </c:scaling>
        <c:delete val="1"/>
        <c:axPos val="b"/>
        <c:tickLblPos val="nextTo"/>
        <c:crossAx val="317594696"/>
        <c:crosses val="autoZero"/>
        <c:auto val="1"/>
        <c:lblAlgn val="ctr"/>
        <c:lblOffset val="100"/>
      </c:catAx>
      <c:valAx>
        <c:axId val="317594696"/>
        <c:scaling>
          <c:orientation val="minMax"/>
        </c:scaling>
        <c:axPos val="l"/>
        <c:majorGridlines/>
        <c:numFmt formatCode="General" sourceLinked="1"/>
        <c:tickLblPos val="nextTo"/>
        <c:crossAx val="3175916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904166278592009"/>
          <c:y val="0.62374931331258"/>
          <c:w val="0.0897445725397047"/>
          <c:h val="0.215156564731734"/>
        </c:manualLayout>
      </c:layout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autoTitleDeleted val="1"/>
    <c:plotArea>
      <c:layout/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cat>
            <c:strRef>
              <c:f>Sheet1!$A$2:$A$6</c:f>
              <c:strCache>
                <c:ptCount val="4"/>
                <c:pt idx="0">
                  <c:v>Cheapest segments</c:v>
                </c:pt>
                <c:pt idx="1">
                  <c:v>First segments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1.53632222E8</c:v>
                </c:pt>
                <c:pt idx="1">
                  <c:v>2.400514006E9</c:v>
                </c:pt>
              </c:numCache>
            </c:numRef>
          </c:val>
        </c:ser>
        <c:overlap val="100"/>
        <c:axId val="317572184"/>
        <c:axId val="317575208"/>
      </c:barChart>
      <c:catAx>
        <c:axId val="317572184"/>
        <c:scaling>
          <c:orientation val="minMax"/>
        </c:scaling>
        <c:axPos val="l"/>
        <c:tickLblPos val="nextTo"/>
        <c:crossAx val="317575208"/>
        <c:crosses val="autoZero"/>
        <c:auto val="1"/>
        <c:lblAlgn val="ctr"/>
        <c:lblOffset val="100"/>
      </c:catAx>
      <c:valAx>
        <c:axId val="317575208"/>
        <c:scaling>
          <c:orientation val="minMax"/>
        </c:scaling>
        <c:axPos val="b"/>
        <c:majorGridlines/>
        <c:numFmt formatCode="General" sourceLinked="1"/>
        <c:tickLblPos val="nextTo"/>
        <c:crossAx val="31757218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56120F-A006-B345-ABFC-6473ED3375DD}" type="datetimeFigureOut">
              <a:rPr lang="en-US" smtClean="0"/>
              <a:pPr/>
              <a:t>1/9/12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85875" y="685800"/>
            <a:ext cx="42862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35D517-A8CA-F14D-8610-1EE18DA54F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58893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51401" rtl="0" eaLnBrk="1" latinLnBrk="0" hangingPunct="1">
      <a:defRPr sz="4700" kern="1200">
        <a:solidFill>
          <a:schemeClr val="tx1"/>
        </a:solidFill>
        <a:latin typeface="+mn-lt"/>
        <a:ea typeface="+mn-ea"/>
        <a:cs typeface="+mn-cs"/>
      </a:defRPr>
    </a:lvl1pPr>
    <a:lvl2pPr marL="1851401" algn="l" defTabSz="1851401" rtl="0" eaLnBrk="1" latinLnBrk="0" hangingPunct="1">
      <a:defRPr sz="4700" kern="1200">
        <a:solidFill>
          <a:schemeClr val="tx1"/>
        </a:solidFill>
        <a:latin typeface="+mn-lt"/>
        <a:ea typeface="+mn-ea"/>
        <a:cs typeface="+mn-cs"/>
      </a:defRPr>
    </a:lvl2pPr>
    <a:lvl3pPr marL="3702807" algn="l" defTabSz="1851401" rtl="0" eaLnBrk="1" latinLnBrk="0" hangingPunct="1">
      <a:defRPr sz="4700" kern="1200">
        <a:solidFill>
          <a:schemeClr val="tx1"/>
        </a:solidFill>
        <a:latin typeface="+mn-lt"/>
        <a:ea typeface="+mn-ea"/>
        <a:cs typeface="+mn-cs"/>
      </a:defRPr>
    </a:lvl3pPr>
    <a:lvl4pPr marL="5554208" algn="l" defTabSz="1851401" rtl="0" eaLnBrk="1" latinLnBrk="0" hangingPunct="1">
      <a:defRPr sz="4700" kern="1200">
        <a:solidFill>
          <a:schemeClr val="tx1"/>
        </a:solidFill>
        <a:latin typeface="+mn-lt"/>
        <a:ea typeface="+mn-ea"/>
        <a:cs typeface="+mn-cs"/>
      </a:defRPr>
    </a:lvl4pPr>
    <a:lvl5pPr marL="7405609" algn="l" defTabSz="1851401" rtl="0" eaLnBrk="1" latinLnBrk="0" hangingPunct="1">
      <a:defRPr sz="4700" kern="1200">
        <a:solidFill>
          <a:schemeClr val="tx1"/>
        </a:solidFill>
        <a:latin typeface="+mn-lt"/>
        <a:ea typeface="+mn-ea"/>
        <a:cs typeface="+mn-cs"/>
      </a:defRPr>
    </a:lvl5pPr>
    <a:lvl6pPr marL="9257015" algn="l" defTabSz="1851401" rtl="0" eaLnBrk="1" latinLnBrk="0" hangingPunct="1">
      <a:defRPr sz="4700" kern="1200">
        <a:solidFill>
          <a:schemeClr val="tx1"/>
        </a:solidFill>
        <a:latin typeface="+mn-lt"/>
        <a:ea typeface="+mn-ea"/>
        <a:cs typeface="+mn-cs"/>
      </a:defRPr>
    </a:lvl6pPr>
    <a:lvl7pPr marL="11108416" algn="l" defTabSz="1851401" rtl="0" eaLnBrk="1" latinLnBrk="0" hangingPunct="1">
      <a:defRPr sz="4700" kern="1200">
        <a:solidFill>
          <a:schemeClr val="tx1"/>
        </a:solidFill>
        <a:latin typeface="+mn-lt"/>
        <a:ea typeface="+mn-ea"/>
        <a:cs typeface="+mn-cs"/>
      </a:defRPr>
    </a:lvl7pPr>
    <a:lvl8pPr marL="12959822" algn="l" defTabSz="1851401" rtl="0" eaLnBrk="1" latinLnBrk="0" hangingPunct="1">
      <a:defRPr sz="4700" kern="1200">
        <a:solidFill>
          <a:schemeClr val="tx1"/>
        </a:solidFill>
        <a:latin typeface="+mn-lt"/>
        <a:ea typeface="+mn-ea"/>
        <a:cs typeface="+mn-cs"/>
      </a:defRPr>
    </a:lvl8pPr>
    <a:lvl9pPr marL="14811223" algn="l" defTabSz="1851401" rtl="0" eaLnBrk="1" latinLnBrk="0" hangingPunct="1">
      <a:defRPr sz="4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35D517-A8CA-F14D-8610-1EE18DA54F6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72191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0464" y="7850139"/>
            <a:ext cx="32408337" cy="19009045"/>
          </a:xfrm>
          <a:prstGeom prst="rect">
            <a:avLst/>
          </a:prstGeom>
        </p:spPr>
        <p:txBody>
          <a:bodyPr vert="horz" lIns="392927" tIns="196463" rIns="392927" bIns="19646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60000" y="3960000"/>
            <a:ext cx="35280000" cy="24480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4" tIns="45717" rIns="91434" bIns="45717" rtlCol="0"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 userDrawn="1"/>
        </p:nvSpPr>
        <p:spPr>
          <a:xfrm>
            <a:off x="489431" y="4191000"/>
            <a:ext cx="8640000" cy="7920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4" tIns="45717" rIns="91434" bIns="45717" rtlCol="0" anchor="ctr"/>
          <a:lstStyle/>
          <a:p>
            <a:pPr algn="ctr"/>
            <a:r>
              <a:rPr lang="en-US" dirty="0"/>
              <a:t>qq</a:t>
            </a:r>
          </a:p>
        </p:txBody>
      </p:sp>
      <p:sp>
        <p:nvSpPr>
          <p:cNvPr id="31" name="Rectangle 30"/>
          <p:cNvSpPr/>
          <p:nvPr userDrawn="1"/>
        </p:nvSpPr>
        <p:spPr>
          <a:xfrm>
            <a:off x="9259031" y="4191000"/>
            <a:ext cx="8640000" cy="7920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4" tIns="45717" rIns="91434" bIns="45717" rtlCol="0" anchor="ctr"/>
          <a:lstStyle/>
          <a:p>
            <a:pPr algn="ctr"/>
            <a:r>
              <a:rPr lang="en-US" dirty="0"/>
              <a:t>q</a:t>
            </a:r>
          </a:p>
        </p:txBody>
      </p:sp>
      <p:sp>
        <p:nvSpPr>
          <p:cNvPr id="32" name="Rectangle 31"/>
          <p:cNvSpPr/>
          <p:nvPr userDrawn="1"/>
        </p:nvSpPr>
        <p:spPr>
          <a:xfrm>
            <a:off x="18051431" y="4195800"/>
            <a:ext cx="8640000" cy="7920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4" tIns="45717" rIns="91434" bIns="45717" rtlCol="0" anchor="ctr"/>
          <a:lstStyle/>
          <a:p>
            <a:pPr algn="ctr"/>
            <a:r>
              <a:rPr lang="en-US" dirty="0"/>
              <a:t>q</a:t>
            </a:r>
          </a:p>
        </p:txBody>
      </p:sp>
      <p:sp>
        <p:nvSpPr>
          <p:cNvPr id="33" name="Rectangle 32"/>
          <p:cNvSpPr/>
          <p:nvPr userDrawn="1"/>
        </p:nvSpPr>
        <p:spPr>
          <a:xfrm>
            <a:off x="26814431" y="4191000"/>
            <a:ext cx="8640000" cy="7920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4" tIns="45717" rIns="91434" bIns="45717" rtlCol="0" anchor="ctr"/>
          <a:lstStyle/>
          <a:p>
            <a:pPr algn="ctr"/>
            <a:r>
              <a:rPr lang="en-US" dirty="0"/>
              <a:t>q</a:t>
            </a:r>
          </a:p>
        </p:txBody>
      </p:sp>
      <p:sp>
        <p:nvSpPr>
          <p:cNvPr id="42" name="Rounded Rectangle 41"/>
          <p:cNvSpPr/>
          <p:nvPr userDrawn="1"/>
        </p:nvSpPr>
        <p:spPr>
          <a:xfrm>
            <a:off x="364331" y="3810000"/>
            <a:ext cx="35280000" cy="720094"/>
          </a:xfrm>
          <a:prstGeom prst="roundRect">
            <a:avLst>
              <a:gd name="adj" fmla="val 32815"/>
            </a:avLst>
          </a:prstGeom>
          <a:solidFill>
            <a:schemeClr val="accent1">
              <a:lumMod val="75000"/>
            </a:schemeClr>
          </a:solidFill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4" tIns="45717" rIns="91434" bIns="45717"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 userDrawn="1"/>
        </p:nvSpPr>
        <p:spPr>
          <a:xfrm>
            <a:off x="478631" y="12268200"/>
            <a:ext cx="8640000" cy="7920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4" tIns="45717" rIns="91434" bIns="45717" rtlCol="0" anchor="ctr"/>
          <a:lstStyle/>
          <a:p>
            <a:pPr algn="ctr"/>
            <a:r>
              <a:rPr lang="en-US" dirty="0"/>
              <a:t>qq</a:t>
            </a:r>
          </a:p>
        </p:txBody>
      </p:sp>
      <p:sp>
        <p:nvSpPr>
          <p:cNvPr id="45" name="Rectangle 44"/>
          <p:cNvSpPr/>
          <p:nvPr userDrawn="1"/>
        </p:nvSpPr>
        <p:spPr>
          <a:xfrm>
            <a:off x="9248231" y="12268200"/>
            <a:ext cx="8640000" cy="7920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4" tIns="45717" rIns="91434" bIns="45717" rtlCol="0" anchor="ctr"/>
          <a:lstStyle/>
          <a:p>
            <a:pPr algn="ctr"/>
            <a:r>
              <a:rPr lang="en-US" dirty="0"/>
              <a:t>q</a:t>
            </a:r>
          </a:p>
        </p:txBody>
      </p:sp>
      <p:sp>
        <p:nvSpPr>
          <p:cNvPr id="46" name="Rectangle 45"/>
          <p:cNvSpPr/>
          <p:nvPr userDrawn="1"/>
        </p:nvSpPr>
        <p:spPr>
          <a:xfrm>
            <a:off x="18040631" y="12273000"/>
            <a:ext cx="8640000" cy="7920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4" tIns="45717" rIns="91434" bIns="45717" rtlCol="0" anchor="ctr"/>
          <a:lstStyle/>
          <a:p>
            <a:pPr algn="ctr"/>
            <a:r>
              <a:rPr lang="en-US" dirty="0"/>
              <a:t>q</a:t>
            </a:r>
          </a:p>
        </p:txBody>
      </p:sp>
      <p:sp>
        <p:nvSpPr>
          <p:cNvPr id="47" name="Rectangle 46"/>
          <p:cNvSpPr/>
          <p:nvPr userDrawn="1"/>
        </p:nvSpPr>
        <p:spPr>
          <a:xfrm>
            <a:off x="26803631" y="12268200"/>
            <a:ext cx="8640000" cy="7920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4" tIns="45717" rIns="91434" bIns="45717" rtlCol="0" anchor="ctr"/>
          <a:lstStyle/>
          <a:p>
            <a:pPr algn="ctr"/>
            <a:r>
              <a:rPr lang="en-US" dirty="0"/>
              <a:t>q</a:t>
            </a:r>
          </a:p>
        </p:txBody>
      </p:sp>
      <p:sp>
        <p:nvSpPr>
          <p:cNvPr id="48" name="Rectangle 47"/>
          <p:cNvSpPr/>
          <p:nvPr userDrawn="1"/>
        </p:nvSpPr>
        <p:spPr>
          <a:xfrm>
            <a:off x="478631" y="20345400"/>
            <a:ext cx="8640000" cy="7920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4" tIns="45717" rIns="91434" bIns="45717" rtlCol="0" anchor="ctr"/>
          <a:lstStyle/>
          <a:p>
            <a:pPr algn="ctr"/>
            <a:r>
              <a:rPr lang="en-US" dirty="0"/>
              <a:t>qq</a:t>
            </a:r>
          </a:p>
        </p:txBody>
      </p:sp>
      <p:sp>
        <p:nvSpPr>
          <p:cNvPr id="49" name="Rectangle 48"/>
          <p:cNvSpPr/>
          <p:nvPr userDrawn="1"/>
        </p:nvSpPr>
        <p:spPr>
          <a:xfrm>
            <a:off x="9248231" y="20345400"/>
            <a:ext cx="8640000" cy="7920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4" tIns="45717" rIns="91434" bIns="45717" rtlCol="0" anchor="ctr"/>
          <a:lstStyle/>
          <a:p>
            <a:pPr algn="ctr"/>
            <a:r>
              <a:rPr lang="en-US" dirty="0"/>
              <a:t>q</a:t>
            </a:r>
          </a:p>
        </p:txBody>
      </p:sp>
      <p:sp>
        <p:nvSpPr>
          <p:cNvPr id="50" name="Rectangle 49"/>
          <p:cNvSpPr/>
          <p:nvPr userDrawn="1"/>
        </p:nvSpPr>
        <p:spPr>
          <a:xfrm>
            <a:off x="18040631" y="20350200"/>
            <a:ext cx="8640000" cy="7920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4" tIns="45717" rIns="91434" bIns="45717" rtlCol="0" anchor="ctr"/>
          <a:lstStyle/>
          <a:p>
            <a:pPr algn="ctr"/>
            <a:r>
              <a:rPr lang="en-US" dirty="0"/>
              <a:t>q</a:t>
            </a:r>
          </a:p>
        </p:txBody>
      </p:sp>
      <p:sp>
        <p:nvSpPr>
          <p:cNvPr id="51" name="Rectangle 50"/>
          <p:cNvSpPr/>
          <p:nvPr userDrawn="1"/>
        </p:nvSpPr>
        <p:spPr>
          <a:xfrm>
            <a:off x="26803631" y="20345400"/>
            <a:ext cx="8640000" cy="7920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4" tIns="45717" rIns="91434" bIns="45717" rtlCol="0" anchor="ctr"/>
          <a:lstStyle/>
          <a:p>
            <a:pPr algn="ctr"/>
            <a:r>
              <a:rPr lang="en-US" dirty="0"/>
              <a:t>q</a:t>
            </a:r>
          </a:p>
        </p:txBody>
      </p:sp>
      <p:sp>
        <p:nvSpPr>
          <p:cNvPr id="52" name="Rounded Rectangle 51"/>
          <p:cNvSpPr/>
          <p:nvPr userDrawn="1"/>
        </p:nvSpPr>
        <p:spPr>
          <a:xfrm>
            <a:off x="364331" y="11963400"/>
            <a:ext cx="35280000" cy="720094"/>
          </a:xfrm>
          <a:prstGeom prst="roundRect">
            <a:avLst>
              <a:gd name="adj" fmla="val 32815"/>
            </a:avLst>
          </a:prstGeom>
          <a:solidFill>
            <a:schemeClr val="accent1">
              <a:lumMod val="75000"/>
            </a:schemeClr>
          </a:solidFill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4" tIns="45717" rIns="91434" bIns="45717" rtlCol="0" anchor="ctr"/>
          <a:lstStyle/>
          <a:p>
            <a:pPr algn="ctr"/>
            <a:endParaRPr lang="en-US"/>
          </a:p>
        </p:txBody>
      </p:sp>
      <p:sp>
        <p:nvSpPr>
          <p:cNvPr id="53" name="Rounded Rectangle 52"/>
          <p:cNvSpPr/>
          <p:nvPr userDrawn="1"/>
        </p:nvSpPr>
        <p:spPr>
          <a:xfrm>
            <a:off x="351631" y="20158706"/>
            <a:ext cx="35280000" cy="720094"/>
          </a:xfrm>
          <a:prstGeom prst="roundRect">
            <a:avLst>
              <a:gd name="adj" fmla="val 32815"/>
            </a:avLst>
          </a:prstGeom>
          <a:solidFill>
            <a:schemeClr val="accent1">
              <a:lumMod val="75000"/>
            </a:schemeClr>
          </a:solidFill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4" tIns="45717" rIns="91434" bIns="45717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858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ctr" defTabSz="1964634" rtl="0" eaLnBrk="1" latinLnBrk="0" hangingPunct="1">
        <a:spcBef>
          <a:spcPct val="0"/>
        </a:spcBef>
        <a:buNone/>
        <a:defRPr sz="18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73476" indent="-1473476" algn="l" defTabSz="1964634" rtl="0" eaLnBrk="1" latinLnBrk="0" hangingPunct="1">
        <a:spcBef>
          <a:spcPct val="20000"/>
        </a:spcBef>
        <a:buFont typeface="Arial"/>
        <a:buChar char="•"/>
        <a:defRPr sz="13800" kern="1200">
          <a:solidFill>
            <a:schemeClr val="tx1"/>
          </a:solidFill>
          <a:latin typeface="+mn-lt"/>
          <a:ea typeface="+mn-ea"/>
          <a:cs typeface="+mn-cs"/>
        </a:defRPr>
      </a:lvl1pPr>
      <a:lvl2pPr marL="3192530" indent="-1227896" algn="l" defTabSz="1964634" rtl="0" eaLnBrk="1" latinLnBrk="0" hangingPunct="1">
        <a:spcBef>
          <a:spcPct val="20000"/>
        </a:spcBef>
        <a:buFont typeface="Arial"/>
        <a:buChar char="–"/>
        <a:defRPr sz="12000" kern="1200">
          <a:solidFill>
            <a:schemeClr val="tx1"/>
          </a:solidFill>
          <a:latin typeface="+mn-lt"/>
          <a:ea typeface="+mn-ea"/>
          <a:cs typeface="+mn-cs"/>
        </a:defRPr>
      </a:lvl2pPr>
      <a:lvl3pPr marL="4911585" indent="-982317" algn="l" defTabSz="1964634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3pPr>
      <a:lvl4pPr marL="6876219" indent="-982317" algn="l" defTabSz="1964634" rtl="0" eaLnBrk="1" latinLnBrk="0" hangingPunct="1">
        <a:spcBef>
          <a:spcPct val="20000"/>
        </a:spcBef>
        <a:buFont typeface="Arial"/>
        <a:buChar char="–"/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840854" indent="-982317" algn="l" defTabSz="1964634" rtl="0" eaLnBrk="1" latinLnBrk="0" hangingPunct="1">
        <a:spcBef>
          <a:spcPct val="20000"/>
        </a:spcBef>
        <a:buFont typeface="Arial"/>
        <a:buChar char="»"/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5488" indent="-982317" algn="l" defTabSz="1964634" rtl="0" eaLnBrk="1" latinLnBrk="0" hangingPunct="1">
        <a:spcBef>
          <a:spcPct val="20000"/>
        </a:spcBef>
        <a:buFont typeface="Arial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2770122" indent="-982317" algn="l" defTabSz="1964634" rtl="0" eaLnBrk="1" latinLnBrk="0" hangingPunct="1">
        <a:spcBef>
          <a:spcPct val="20000"/>
        </a:spcBef>
        <a:buFont typeface="Arial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4734756" indent="-982317" algn="l" defTabSz="1964634" rtl="0" eaLnBrk="1" latinLnBrk="0" hangingPunct="1">
        <a:spcBef>
          <a:spcPct val="20000"/>
        </a:spcBef>
        <a:buFont typeface="Arial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6699390" indent="-982317" algn="l" defTabSz="1964634" rtl="0" eaLnBrk="1" latinLnBrk="0" hangingPunct="1">
        <a:spcBef>
          <a:spcPct val="20000"/>
        </a:spcBef>
        <a:buFont typeface="Arial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64634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1pPr>
      <a:lvl2pPr marL="1964634" algn="l" defTabSz="1964634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929268" algn="l" defTabSz="1964634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893902" algn="l" defTabSz="1964634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58536" algn="l" defTabSz="1964634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823171" algn="l" defTabSz="1964634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787805" algn="l" defTabSz="1964634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752439" algn="l" defTabSz="1964634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5717073" algn="l" defTabSz="1964634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5" Type="http://schemas.openxmlformats.org/officeDocument/2006/relationships/chart" Target="../charts/chart1.xml"/><Relationship Id="rId6" Type="http://schemas.openxmlformats.org/officeDocument/2006/relationships/chart" Target="../charts/chart2.xml"/><Relationship Id="rId7" Type="http://schemas.openxmlformats.org/officeDocument/2006/relationships/chart" Target="../charts/chart3.xml"/><Relationship Id="rId8" Type="http://schemas.openxmlformats.org/officeDocument/2006/relationships/chart" Target="../charts/chart4.xml"/><Relationship Id="rId9" Type="http://schemas.openxmlformats.org/officeDocument/2006/relationships/chart" Target="../charts/chart5.xml"/><Relationship Id="rId10" Type="http://schemas.openxmlformats.org/officeDocument/2006/relationships/chart" Target="../charts/chart6.xml"/><Relationship Id="rId11" Type="http://schemas.openxmlformats.org/officeDocument/2006/relationships/chart" Target="../charts/chart7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5" name="Picture 274" descr="Burgundy_CMU_JPG_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891414" y="1577499"/>
            <a:ext cx="5648248" cy="2039645"/>
          </a:xfrm>
          <a:prstGeom prst="rect">
            <a:avLst/>
          </a:prstGeom>
        </p:spPr>
      </p:pic>
      <p:pic>
        <p:nvPicPr>
          <p:cNvPr id="273" name="Picture 272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5543" y="1985677"/>
            <a:ext cx="3613484" cy="104552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06612" y="4449681"/>
            <a:ext cx="520386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0090"/>
                </a:solidFill>
              </a:rPr>
              <a:t>Background: DNA Sequencing</a:t>
            </a:r>
            <a:endParaRPr lang="en-US" sz="3200" b="1" dirty="0">
              <a:solidFill>
                <a:srgbClr val="00009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4269" y="5051839"/>
            <a:ext cx="8576412" cy="36009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800" dirty="0" smtClean="0"/>
              <a:t> </a:t>
            </a:r>
            <a:r>
              <a:rPr lang="en-US" sz="2800" b="1" dirty="0" smtClean="0"/>
              <a:t>Goal</a:t>
            </a:r>
            <a:r>
              <a:rPr lang="en-US" sz="2800" dirty="0" smtClean="0"/>
              <a:t>: Acquire individual’s entire DNA sequence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 </a:t>
            </a:r>
            <a:r>
              <a:rPr lang="en-US" sz="2800" b="1" dirty="0" smtClean="0"/>
              <a:t>Mechanism</a:t>
            </a:r>
            <a:r>
              <a:rPr lang="en-US" sz="2800" dirty="0" smtClean="0"/>
              <a:t>: Read DNA fragments and reconstruct it</a:t>
            </a:r>
          </a:p>
          <a:p>
            <a:r>
              <a:rPr lang="en-US" sz="2800" dirty="0" smtClean="0"/>
              <a:t>  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Break DNA into pieces and store them as strings</a:t>
            </a:r>
          </a:p>
          <a:p>
            <a:r>
              <a:rPr lang="en-US" sz="2800" dirty="0" smtClean="0"/>
              <a:t>  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Compare the strings to a known reference DNA string</a:t>
            </a:r>
          </a:p>
          <a:p>
            <a:r>
              <a:rPr lang="en-US" sz="2800" dirty="0" smtClean="0"/>
              <a:t>        -- Search for matching</a:t>
            </a:r>
            <a:r>
              <a:rPr lang="en-US" altLang="zh-CN" sz="2800" dirty="0" smtClean="0"/>
              <a:t> coordinates in reference DNA</a:t>
            </a:r>
            <a:endParaRPr lang="en-US" sz="2800" dirty="0" smtClean="0"/>
          </a:p>
          <a:p>
            <a:r>
              <a:rPr lang="en-US" sz="2800" dirty="0" smtClean="0"/>
              <a:t>  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S</a:t>
            </a:r>
            <a:r>
              <a:rPr lang="en-US" altLang="zh-CN" sz="2800" dirty="0" smtClean="0"/>
              <a:t>t</a:t>
            </a:r>
            <a:r>
              <a:rPr lang="en-US" sz="2800" dirty="0" smtClean="0"/>
              <a:t>itch </a:t>
            </a:r>
            <a:r>
              <a:rPr lang="en-US" altLang="zh-CN" sz="2800" dirty="0" smtClean="0"/>
              <a:t>fragments together in corresponding order</a:t>
            </a:r>
            <a:endParaRPr lang="en-US" sz="2800" dirty="0" smtClean="0"/>
          </a:p>
          <a:p>
            <a:pPr>
              <a:buFont typeface="Arial"/>
              <a:buChar char="•"/>
            </a:pPr>
            <a:r>
              <a:rPr lang="en-US" sz="2800" dirty="0" smtClean="0"/>
              <a:t> </a:t>
            </a:r>
            <a:r>
              <a:rPr lang="en-US" sz="2800" b="1" dirty="0" smtClean="0"/>
              <a:t>Difficulties</a:t>
            </a:r>
            <a:r>
              <a:rPr lang="en-US" sz="2800" dirty="0" smtClean="0"/>
              <a:t>: Individuals have mutations including</a:t>
            </a:r>
          </a:p>
          <a:p>
            <a:r>
              <a:rPr lang="en-US" sz="2800" dirty="0" smtClean="0"/>
              <a:t>  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Mismatch, insertions and deletions; </a:t>
            </a:r>
            <a:r>
              <a:rPr lang="en-US" altLang="zh-CN" sz="2800" dirty="0" smtClean="0"/>
              <a:t>must tolerate</a:t>
            </a:r>
            <a:endParaRPr lang="en-US" sz="2800" dirty="0" smtClean="0"/>
          </a:p>
        </p:txBody>
      </p:sp>
      <p:grpSp>
        <p:nvGrpSpPr>
          <p:cNvPr id="5" name="Group 323"/>
          <p:cNvGrpSpPr/>
          <p:nvPr/>
        </p:nvGrpSpPr>
        <p:grpSpPr>
          <a:xfrm>
            <a:off x="546949" y="8826040"/>
            <a:ext cx="1295398" cy="2829086"/>
            <a:chOff x="1522412" y="7865269"/>
            <a:chExt cx="1295398" cy="3149600"/>
          </a:xfrm>
        </p:grpSpPr>
        <p:cxnSp>
          <p:nvCxnSpPr>
            <p:cNvPr id="61" name="Curved Connector 60"/>
            <p:cNvCxnSpPr/>
            <p:nvPr/>
          </p:nvCxnSpPr>
          <p:spPr>
            <a:xfrm rot="5400000" flipH="1" flipV="1">
              <a:off x="655584" y="9264191"/>
              <a:ext cx="3027747" cy="229903"/>
            </a:xfrm>
            <a:prstGeom prst="curvedConnector3">
              <a:avLst>
                <a:gd name="adj1" fmla="val 50000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urved Connector 61"/>
            <p:cNvCxnSpPr/>
            <p:nvPr/>
          </p:nvCxnSpPr>
          <p:spPr>
            <a:xfrm rot="16200000" flipH="1">
              <a:off x="915614" y="8648092"/>
              <a:ext cx="2508994" cy="1295398"/>
            </a:xfrm>
            <a:prstGeom prst="curvedConnector3">
              <a:avLst>
                <a:gd name="adj1" fmla="val 50000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flipV="1">
              <a:off x="1522412" y="8075038"/>
              <a:ext cx="761997" cy="22025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V="1">
              <a:off x="1598612" y="8346372"/>
              <a:ext cx="685797" cy="269556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flipV="1">
              <a:off x="1751012" y="8615928"/>
              <a:ext cx="533397" cy="316141"/>
            </a:xfrm>
            <a:prstGeom prst="line">
              <a:avLst/>
            </a:prstGeom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V="1">
              <a:off x="1870357" y="8839225"/>
              <a:ext cx="380997" cy="299987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 flipH="1" flipV="1">
              <a:off x="2038740" y="9062355"/>
              <a:ext cx="215681" cy="196848"/>
            </a:xfrm>
            <a:prstGeom prst="line">
              <a:avLst/>
            </a:prstGeom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5400000">
              <a:off x="2132011" y="9313071"/>
              <a:ext cx="152400" cy="152397"/>
            </a:xfrm>
            <a:prstGeom prst="line">
              <a:avLst/>
            </a:prstGeom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5400000" flipH="1" flipV="1">
              <a:off x="2436812" y="9465470"/>
              <a:ext cx="1588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2059426" y="9430106"/>
              <a:ext cx="373773" cy="30480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5400000">
              <a:off x="1976460" y="9600665"/>
              <a:ext cx="608248" cy="439456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5400000">
              <a:off x="1915671" y="9832297"/>
              <a:ext cx="831426" cy="541056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5400000">
              <a:off x="1861650" y="10147606"/>
              <a:ext cx="1047420" cy="687106"/>
            </a:xfrm>
            <a:prstGeom prst="line">
              <a:avLst/>
            </a:prstGeom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>
              <a:off x="2474911" y="10456070"/>
              <a:ext cx="457200" cy="215898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6" name="Group 322"/>
          <p:cNvGrpSpPr/>
          <p:nvPr/>
        </p:nvGrpSpPr>
        <p:grpSpPr>
          <a:xfrm>
            <a:off x="5272877" y="9798424"/>
            <a:ext cx="669927" cy="1052521"/>
            <a:chOff x="4124992" y="8295293"/>
            <a:chExt cx="669927" cy="1171764"/>
          </a:xfrm>
        </p:grpSpPr>
        <p:cxnSp>
          <p:nvCxnSpPr>
            <p:cNvPr id="55" name="Straight Connector 54"/>
            <p:cNvCxnSpPr/>
            <p:nvPr/>
          </p:nvCxnSpPr>
          <p:spPr>
            <a:xfrm rot="16200000" flipH="1">
              <a:off x="3717049" y="8754313"/>
              <a:ext cx="1120687" cy="30480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V="1">
              <a:off x="4147215" y="8295293"/>
              <a:ext cx="358775" cy="14229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V="1">
              <a:off x="4232941" y="8552161"/>
              <a:ext cx="381000" cy="13681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flipV="1">
              <a:off x="4290091" y="8779669"/>
              <a:ext cx="381000" cy="136810"/>
            </a:xfrm>
            <a:prstGeom prst="line">
              <a:avLst/>
            </a:prstGeom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V="1">
              <a:off x="4353590" y="9028983"/>
              <a:ext cx="381000" cy="13681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V="1">
              <a:off x="4413919" y="9235140"/>
              <a:ext cx="381000" cy="136810"/>
            </a:xfrm>
            <a:prstGeom prst="line">
              <a:avLst/>
            </a:prstGeom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7" name="Group 312"/>
          <p:cNvGrpSpPr/>
          <p:nvPr/>
        </p:nvGrpSpPr>
        <p:grpSpPr>
          <a:xfrm rot="12631717">
            <a:off x="3304946" y="9784846"/>
            <a:ext cx="669927" cy="1052521"/>
            <a:chOff x="5478001" y="9107441"/>
            <a:chExt cx="669927" cy="1171764"/>
          </a:xfrm>
        </p:grpSpPr>
        <p:cxnSp>
          <p:nvCxnSpPr>
            <p:cNvPr id="49" name="Straight Connector 48"/>
            <p:cNvCxnSpPr/>
            <p:nvPr/>
          </p:nvCxnSpPr>
          <p:spPr>
            <a:xfrm rot="16200000" flipH="1">
              <a:off x="5070058" y="9566461"/>
              <a:ext cx="1120687" cy="30480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V="1">
              <a:off x="5500224" y="9107441"/>
              <a:ext cx="358775" cy="142291"/>
            </a:xfrm>
            <a:prstGeom prst="line">
              <a:avLst/>
            </a:prstGeom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V="1">
              <a:off x="5585950" y="9364309"/>
              <a:ext cx="381000" cy="13681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V="1">
              <a:off x="5643100" y="9591817"/>
              <a:ext cx="381000" cy="13681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V="1">
              <a:off x="5706599" y="9841131"/>
              <a:ext cx="381000" cy="136810"/>
            </a:xfrm>
            <a:prstGeom prst="line">
              <a:avLst/>
            </a:prstGeom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V="1">
              <a:off x="5766928" y="10047288"/>
              <a:ext cx="381000" cy="13681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8" name="Group 319"/>
          <p:cNvGrpSpPr/>
          <p:nvPr/>
        </p:nvGrpSpPr>
        <p:grpSpPr>
          <a:xfrm rot="19996073">
            <a:off x="2384111" y="10487828"/>
            <a:ext cx="669927" cy="1052521"/>
            <a:chOff x="4205286" y="9568381"/>
            <a:chExt cx="669927" cy="1171764"/>
          </a:xfrm>
        </p:grpSpPr>
        <p:cxnSp>
          <p:nvCxnSpPr>
            <p:cNvPr id="43" name="Straight Connector 42"/>
            <p:cNvCxnSpPr/>
            <p:nvPr/>
          </p:nvCxnSpPr>
          <p:spPr>
            <a:xfrm rot="16200000" flipH="1">
              <a:off x="3797343" y="10027401"/>
              <a:ext cx="1120687" cy="30480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V="1">
              <a:off x="4227509" y="9568381"/>
              <a:ext cx="358775" cy="14229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V="1">
              <a:off x="4313235" y="9825249"/>
              <a:ext cx="381000" cy="13681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V="1">
              <a:off x="4370385" y="10052757"/>
              <a:ext cx="381000" cy="136810"/>
            </a:xfrm>
            <a:prstGeom prst="line">
              <a:avLst/>
            </a:prstGeom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V="1">
              <a:off x="4433884" y="10302071"/>
              <a:ext cx="381000" cy="13681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V="1">
              <a:off x="4494213" y="10508228"/>
              <a:ext cx="381000" cy="13681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9" name="Right Arrow 8"/>
          <p:cNvSpPr/>
          <p:nvPr/>
        </p:nvSpPr>
        <p:spPr>
          <a:xfrm>
            <a:off x="1918549" y="9819969"/>
            <a:ext cx="457200" cy="61307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4195764" y="9798424"/>
            <a:ext cx="457200" cy="60173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370"/>
          <p:cNvGrpSpPr/>
          <p:nvPr/>
        </p:nvGrpSpPr>
        <p:grpSpPr>
          <a:xfrm>
            <a:off x="6428466" y="8960178"/>
            <a:ext cx="461170" cy="2332657"/>
            <a:chOff x="8073230" y="8296086"/>
            <a:chExt cx="461170" cy="2596929"/>
          </a:xfrm>
        </p:grpSpPr>
        <p:cxnSp>
          <p:nvCxnSpPr>
            <p:cNvPr id="28" name="Straight Connector 27"/>
            <p:cNvCxnSpPr/>
            <p:nvPr/>
          </p:nvCxnSpPr>
          <p:spPr>
            <a:xfrm rot="16200000" flipH="1">
              <a:off x="6778736" y="9593757"/>
              <a:ext cx="2596929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8076406" y="8752737"/>
              <a:ext cx="456406" cy="1588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8076406" y="8932069"/>
              <a:ext cx="456406" cy="1588"/>
            </a:xfrm>
            <a:prstGeom prst="line">
              <a:avLst/>
            </a:prstGeom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8074818" y="9097388"/>
              <a:ext cx="456406" cy="1588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8074818" y="9276720"/>
              <a:ext cx="456406" cy="1588"/>
            </a:xfrm>
            <a:prstGeom prst="line">
              <a:avLst/>
            </a:prstGeom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8074818" y="9452246"/>
              <a:ext cx="456406" cy="1588"/>
            </a:xfrm>
            <a:prstGeom prst="line">
              <a:avLst/>
            </a:prstGeom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8074818" y="9631578"/>
              <a:ext cx="456406" cy="1588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8073230" y="9796897"/>
              <a:ext cx="456406" cy="1588"/>
            </a:xfrm>
            <a:prstGeom prst="line">
              <a:avLst/>
            </a:prstGeom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8073230" y="9976229"/>
              <a:ext cx="456406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8077994" y="10153714"/>
              <a:ext cx="456406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8077994" y="10333046"/>
              <a:ext cx="456406" cy="1588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8076406" y="10498365"/>
              <a:ext cx="456406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8076406" y="10677697"/>
              <a:ext cx="456406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8073230" y="8398669"/>
              <a:ext cx="456406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8073230" y="8578001"/>
              <a:ext cx="456406" cy="1588"/>
            </a:xfrm>
            <a:prstGeom prst="line">
              <a:avLst/>
            </a:prstGeom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12" name="Group 361"/>
          <p:cNvGrpSpPr/>
          <p:nvPr/>
        </p:nvGrpSpPr>
        <p:grpSpPr>
          <a:xfrm>
            <a:off x="2444173" y="9175697"/>
            <a:ext cx="669927" cy="1052521"/>
            <a:chOff x="4124992" y="8295293"/>
            <a:chExt cx="669927" cy="1171764"/>
          </a:xfrm>
        </p:grpSpPr>
        <p:cxnSp>
          <p:nvCxnSpPr>
            <p:cNvPr id="22" name="Straight Connector 21"/>
            <p:cNvCxnSpPr/>
            <p:nvPr/>
          </p:nvCxnSpPr>
          <p:spPr>
            <a:xfrm rot="16200000" flipH="1">
              <a:off x="3717049" y="8754313"/>
              <a:ext cx="1120687" cy="30480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4147215" y="8295293"/>
              <a:ext cx="358775" cy="14229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4232941" y="8552161"/>
              <a:ext cx="381000" cy="13681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4290091" y="8779669"/>
              <a:ext cx="381000" cy="136810"/>
            </a:xfrm>
            <a:prstGeom prst="line">
              <a:avLst/>
            </a:prstGeom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V="1">
              <a:off x="4353590" y="9028983"/>
              <a:ext cx="381000" cy="13681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V="1">
              <a:off x="4413919" y="9235140"/>
              <a:ext cx="381000" cy="136810"/>
            </a:xfrm>
            <a:prstGeom prst="line">
              <a:avLst/>
            </a:prstGeom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5653875" y="11044819"/>
            <a:ext cx="21233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/>
              <a:t>Reference</a:t>
            </a:r>
          </a:p>
          <a:p>
            <a:pPr algn="ctr"/>
            <a:r>
              <a:rPr lang="en-US" sz="3000" dirty="0" smtClean="0"/>
              <a:t>DNA</a:t>
            </a:r>
            <a:endParaRPr lang="en-US" sz="3000" dirty="0"/>
          </a:p>
        </p:txBody>
      </p:sp>
      <p:cxnSp>
        <p:nvCxnSpPr>
          <p:cNvPr id="14" name="Straight Arrow Connector 13"/>
          <p:cNvCxnSpPr/>
          <p:nvPr/>
        </p:nvCxnSpPr>
        <p:spPr>
          <a:xfrm rot="5400000" flipH="1" flipV="1">
            <a:off x="5844506" y="9538278"/>
            <a:ext cx="615694" cy="5397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5126831" y="9659378"/>
            <a:ext cx="665476" cy="363282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310516" y="8843302"/>
            <a:ext cx="665476" cy="363282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>
            <a:stCxn id="16" idx="6"/>
          </p:cNvCxnSpPr>
          <p:nvPr/>
        </p:nvCxnSpPr>
        <p:spPr>
          <a:xfrm>
            <a:off x="6975992" y="9024943"/>
            <a:ext cx="894039" cy="5043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Explosion 1 17"/>
          <p:cNvSpPr/>
          <p:nvPr/>
        </p:nvSpPr>
        <p:spPr>
          <a:xfrm>
            <a:off x="7121248" y="9389306"/>
            <a:ext cx="2348984" cy="1604482"/>
          </a:xfrm>
          <a:prstGeom prst="irregularSeal1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Mis</a:t>
            </a:r>
            <a:r>
              <a:rPr lang="en-US" sz="2800" dirty="0" smtClean="0"/>
              <a:t>-match</a:t>
            </a:r>
            <a:endParaRPr lang="en-US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3531182" y="8926312"/>
            <a:ext cx="2215454" cy="523220"/>
          </a:xfrm>
          <a:prstGeom prst="rect">
            <a:avLst/>
          </a:prstGeom>
          <a:noFill/>
          <a:ln w="6350" cmpd="sng"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base pair (</a:t>
            </a:r>
            <a:r>
              <a:rPr lang="en-US" sz="2800" dirty="0" err="1" smtClean="0"/>
              <a:t>bp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cxnSp>
        <p:nvCxnSpPr>
          <p:cNvPr id="20" name="Straight Arrow Connector 19"/>
          <p:cNvCxnSpPr>
            <a:stCxn id="19" idx="1"/>
          </p:cNvCxnSpPr>
          <p:nvPr/>
        </p:nvCxnSpPr>
        <p:spPr>
          <a:xfrm rot="10800000">
            <a:off x="2770156" y="9161990"/>
            <a:ext cx="761026" cy="259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2"/>
          </p:cNvCxnSpPr>
          <p:nvPr/>
        </p:nvCxnSpPr>
        <p:spPr>
          <a:xfrm rot="5400000">
            <a:off x="3934552" y="9221877"/>
            <a:ext cx="476703" cy="9320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9470232" y="4467063"/>
            <a:ext cx="816120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0090"/>
                </a:solidFill>
              </a:rPr>
              <a:t>Challenge of Next-generation DNA Sequencing </a:t>
            </a:r>
            <a:endParaRPr lang="en-US" sz="3200" b="1" dirty="0">
              <a:solidFill>
                <a:srgbClr val="000090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9470231" y="5051839"/>
            <a:ext cx="8386475" cy="6555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800" dirty="0" smtClean="0"/>
              <a:t> </a:t>
            </a:r>
            <a:r>
              <a:rPr lang="en-US" sz="2800" b="1" dirty="0" smtClean="0"/>
              <a:t>Next-generation DNA Sequencing:</a:t>
            </a:r>
            <a:r>
              <a:rPr lang="en-US" sz="2800" dirty="0" smtClean="0"/>
              <a:t> </a:t>
            </a:r>
          </a:p>
          <a:p>
            <a:r>
              <a:rPr lang="en-US" sz="2800" dirty="0" smtClean="0"/>
              <a:t>  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Instead of reading fewer long fragments, read</a:t>
            </a:r>
          </a:p>
          <a:p>
            <a:r>
              <a:rPr lang="en-US" sz="2800" dirty="0" smtClean="0"/>
              <a:t>       many short fragments in parallel</a:t>
            </a:r>
          </a:p>
          <a:p>
            <a:r>
              <a:rPr lang="en-US" sz="2800" dirty="0" smtClean="0"/>
              <a:t>  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This pushes the challenge to computation</a:t>
            </a:r>
          </a:p>
          <a:p>
            <a:pPr>
              <a:buFont typeface="Arial"/>
              <a:buChar char="•"/>
            </a:pPr>
            <a:r>
              <a:rPr lang="en-US" sz="2800" b="1" dirty="0" smtClean="0"/>
              <a:t> Challenge</a:t>
            </a:r>
            <a:r>
              <a:rPr lang="en-US" sz="2800" dirty="0" smtClean="0"/>
              <a:t>:</a:t>
            </a:r>
          </a:p>
          <a:p>
            <a:r>
              <a:rPr lang="en-US" sz="2800" dirty="0" smtClean="0"/>
              <a:t>  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Shorter but many reads: billions of them</a:t>
            </a:r>
          </a:p>
          <a:p>
            <a:r>
              <a:rPr lang="en-US" sz="2800" dirty="0" smtClean="0"/>
              <a:t>  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Mapping a fragment to entire reference genome is </a:t>
            </a:r>
          </a:p>
          <a:p>
            <a:r>
              <a:rPr lang="en-US" sz="2800" dirty="0" smtClean="0"/>
              <a:t>        costly: cost does not reduce vs. a long fragment, and </a:t>
            </a:r>
          </a:p>
          <a:p>
            <a:r>
              <a:rPr lang="en-US" sz="2800" dirty="0" smtClean="0"/>
              <a:t>        may increase for a shorter fragment</a:t>
            </a:r>
          </a:p>
          <a:p>
            <a:r>
              <a:rPr lang="en-US" sz="2800" dirty="0" smtClean="0"/>
              <a:t>  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More potential mapping locations: harder to search </a:t>
            </a:r>
          </a:p>
          <a:p>
            <a:r>
              <a:rPr lang="en-US" sz="2800" dirty="0" smtClean="0"/>
              <a:t>        for all possible matches in the reference DNA</a:t>
            </a:r>
          </a:p>
          <a:p>
            <a:r>
              <a:rPr lang="en-US" sz="2800" dirty="0" smtClean="0"/>
              <a:t>        -- Even harder when mutations are allowed 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 </a:t>
            </a:r>
            <a:r>
              <a:rPr lang="en-US" sz="2800" b="1" dirty="0" smtClean="0"/>
              <a:t>Requirement</a:t>
            </a:r>
            <a:r>
              <a:rPr lang="en-US" sz="2800" dirty="0" smtClean="0"/>
              <a:t>:</a:t>
            </a:r>
          </a:p>
          <a:p>
            <a:r>
              <a:rPr lang="en-US" sz="2800" dirty="0" smtClean="0"/>
              <a:t>  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Algorithm that is fast and efficient which can</a:t>
            </a:r>
          </a:p>
          <a:p>
            <a:r>
              <a:rPr lang="en-US" sz="2800" dirty="0" smtClean="0"/>
              <a:t>        process enormous amount of data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18233231" y="4467063"/>
            <a:ext cx="40691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0090"/>
                </a:solidFill>
              </a:rPr>
              <a:t>Existing Mapping Tools</a:t>
            </a:r>
            <a:endParaRPr lang="en-US" sz="3200" b="1" dirty="0">
              <a:solidFill>
                <a:srgbClr val="000090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8233231" y="5022923"/>
            <a:ext cx="8668326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800" dirty="0" smtClean="0"/>
              <a:t> </a:t>
            </a:r>
            <a:r>
              <a:rPr lang="en-US" sz="2800" b="1" dirty="0" smtClean="0"/>
              <a:t>Suffix tree or prefix tree based alignment tools:</a:t>
            </a:r>
            <a:r>
              <a:rPr lang="en-US" sz="2800" dirty="0" smtClean="0"/>
              <a:t> </a:t>
            </a:r>
          </a:p>
          <a:p>
            <a:r>
              <a:rPr lang="en-US" sz="2800" dirty="0" smtClean="0"/>
              <a:t>  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Newer tools use Burrows-Wheeler transformation</a:t>
            </a:r>
          </a:p>
          <a:p>
            <a:r>
              <a:rPr lang="en-US" sz="2800" dirty="0" smtClean="0"/>
              <a:t>        -- Bowtie, BWA, SOAPv2</a:t>
            </a:r>
          </a:p>
          <a:p>
            <a:r>
              <a:rPr lang="en-US" sz="2800" dirty="0" smtClean="0"/>
              <a:t>  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Advantage</a:t>
            </a:r>
          </a:p>
          <a:p>
            <a:r>
              <a:rPr lang="en-US" sz="2800" dirty="0" smtClean="0"/>
              <a:t>        -- Fast in finding the exact match without mutations</a:t>
            </a:r>
          </a:p>
          <a:p>
            <a:r>
              <a:rPr lang="en-US" sz="2800" dirty="0" smtClean="0"/>
              <a:t>  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Disadvantages</a:t>
            </a:r>
          </a:p>
          <a:p>
            <a:r>
              <a:rPr lang="en-US" sz="2800" dirty="0" smtClean="0"/>
              <a:t>        -- Very slow when mutations are allowed</a:t>
            </a:r>
          </a:p>
          <a:p>
            <a:r>
              <a:rPr lang="en-US" sz="2800" dirty="0" smtClean="0"/>
              <a:t>        -- Not comprehensive: does not search for all </a:t>
            </a:r>
          </a:p>
          <a:p>
            <a:r>
              <a:rPr lang="en-US" sz="2800" dirty="0" smtClean="0"/>
              <a:t>            possible locations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 </a:t>
            </a:r>
            <a:r>
              <a:rPr lang="en-US" sz="2800" b="1" dirty="0" smtClean="0"/>
              <a:t>Hash table based alignment tools</a:t>
            </a:r>
            <a:r>
              <a:rPr lang="en-US" sz="2800" dirty="0" smtClean="0"/>
              <a:t>:</a:t>
            </a:r>
          </a:p>
          <a:p>
            <a:r>
              <a:rPr lang="en-US" sz="2800" dirty="0" smtClean="0"/>
              <a:t>  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Use hash table for filtering non-matching coordinates</a:t>
            </a:r>
          </a:p>
          <a:p>
            <a:r>
              <a:rPr lang="en-US" sz="2800" dirty="0" smtClean="0"/>
              <a:t>        -- </a:t>
            </a:r>
            <a:r>
              <a:rPr lang="en-US" sz="2800" dirty="0" err="1" smtClean="0"/>
              <a:t>mrFAST</a:t>
            </a:r>
            <a:r>
              <a:rPr lang="en-US" sz="2800" dirty="0" smtClean="0"/>
              <a:t>, </a:t>
            </a:r>
            <a:r>
              <a:rPr lang="en-US" sz="2800" dirty="0" err="1" smtClean="0"/>
              <a:t>mrsFAST</a:t>
            </a:r>
            <a:endParaRPr lang="en-US" sz="2800" dirty="0" smtClean="0"/>
          </a:p>
          <a:p>
            <a:r>
              <a:rPr lang="en-US" sz="2800" dirty="0" smtClean="0"/>
              <a:t>  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Advantage</a:t>
            </a:r>
          </a:p>
          <a:p>
            <a:r>
              <a:rPr lang="en-US" sz="2800" dirty="0" smtClean="0"/>
              <a:t>        -- Comprehensive, and fast when comprehensive</a:t>
            </a:r>
          </a:p>
          <a:p>
            <a:r>
              <a:rPr lang="en-US" sz="2800" dirty="0" smtClean="0"/>
              <a:t>  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Disadvantage</a:t>
            </a:r>
          </a:p>
          <a:p>
            <a:r>
              <a:rPr lang="en-US" sz="2800" dirty="0" smtClean="0"/>
              <a:t>        -- Slower in searching for just the exact match</a:t>
            </a:r>
          </a:p>
        </p:txBody>
      </p:sp>
      <p:sp>
        <p:nvSpPr>
          <p:cNvPr id="82" name="Rectangle 81"/>
          <p:cNvSpPr/>
          <p:nvPr/>
        </p:nvSpPr>
        <p:spPr>
          <a:xfrm>
            <a:off x="27017273" y="5321135"/>
            <a:ext cx="5530120" cy="26955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smtClean="0">
                <a:solidFill>
                  <a:srgbClr val="C0504D"/>
                </a:solidFill>
              </a:rPr>
              <a:t>AAAA</a:t>
            </a:r>
            <a:r>
              <a:rPr lang="en-US" altLang="zh-CN" sz="2000" dirty="0" smtClean="0">
                <a:solidFill>
                  <a:srgbClr val="C0504D"/>
                </a:solidFill>
              </a:rPr>
              <a:t>AAAAAAAA</a:t>
            </a:r>
            <a:r>
              <a:rPr lang="en-US" sz="2000" dirty="0" smtClean="0">
                <a:solidFill>
                  <a:schemeClr val="bg1"/>
                </a:solidFill>
              </a:rPr>
              <a:t>CCCCCCCCCCCC</a:t>
            </a:r>
            <a:r>
              <a:rPr lang="en-US" sz="2000" dirty="0" smtClean="0">
                <a:solidFill>
                  <a:srgbClr val="77933C"/>
                </a:solidFill>
              </a:rPr>
              <a:t>TTTTTTTTTTT</a:t>
            </a:r>
            <a:endParaRPr lang="en-US" sz="2000" dirty="0">
              <a:ln>
                <a:solidFill>
                  <a:schemeClr val="accent2"/>
                </a:solidFill>
              </a:ln>
              <a:solidFill>
                <a:srgbClr val="77933C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26930598" y="4465313"/>
            <a:ext cx="771399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0090"/>
                </a:solidFill>
              </a:rPr>
              <a:t>mrFAST</a:t>
            </a:r>
            <a:r>
              <a:rPr lang="en-US" sz="3200" b="1" dirty="0" smtClean="0">
                <a:solidFill>
                  <a:srgbClr val="000090"/>
                </a:solidFill>
              </a:rPr>
              <a:t> Flow Chart</a:t>
            </a:r>
            <a:endParaRPr lang="en-US" sz="3200" b="1" dirty="0">
              <a:solidFill>
                <a:srgbClr val="000090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26901557" y="6476146"/>
            <a:ext cx="2080179" cy="26955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smtClean="0">
                <a:solidFill>
                  <a:schemeClr val="accent2"/>
                </a:solidFill>
              </a:rPr>
              <a:t>AAAA</a:t>
            </a:r>
            <a:r>
              <a:rPr lang="en-US" altLang="zh-CN" sz="2000" dirty="0" smtClean="0">
                <a:solidFill>
                  <a:schemeClr val="accent2"/>
                </a:solidFill>
              </a:rPr>
              <a:t>AAAAAAAA</a:t>
            </a:r>
            <a:endParaRPr lang="en-US" sz="2000" dirty="0">
              <a:ln>
                <a:solidFill>
                  <a:schemeClr val="accent2"/>
                </a:solidFill>
              </a:ln>
              <a:solidFill>
                <a:schemeClr val="accent2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27681624" y="6332705"/>
            <a:ext cx="1906831" cy="26955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CCCCCCCCCCCC</a:t>
            </a:r>
            <a:endParaRPr lang="en-US" sz="2000" dirty="0">
              <a:ln>
                <a:solidFill>
                  <a:schemeClr val="accent2"/>
                </a:solidFill>
              </a:ln>
              <a:solidFill>
                <a:srgbClr val="FFFFFF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28461691" y="6212303"/>
            <a:ext cx="1820157" cy="26955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smtClean="0">
                <a:solidFill>
                  <a:srgbClr val="77933C"/>
                </a:solidFill>
              </a:rPr>
              <a:t>TTTTTTTTTTTT</a:t>
            </a:r>
            <a:endParaRPr lang="en-US" sz="2000" dirty="0">
              <a:ln>
                <a:solidFill>
                  <a:schemeClr val="accent2"/>
                </a:solidFill>
              </a:ln>
              <a:solidFill>
                <a:srgbClr val="77933C"/>
              </a:solidFill>
            </a:endParaRPr>
          </a:p>
        </p:txBody>
      </p:sp>
      <p:sp>
        <p:nvSpPr>
          <p:cNvPr id="89" name="Down Arrow 88"/>
          <p:cNvSpPr/>
          <p:nvPr/>
        </p:nvSpPr>
        <p:spPr>
          <a:xfrm>
            <a:off x="27855065" y="5835425"/>
            <a:ext cx="693393" cy="30777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90" name="Rectangle 89"/>
          <p:cNvSpPr/>
          <p:nvPr/>
        </p:nvSpPr>
        <p:spPr>
          <a:xfrm>
            <a:off x="30116302" y="7531249"/>
            <a:ext cx="1162927" cy="2327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>
                <a:solidFill>
                  <a:srgbClr val="C0504D"/>
                </a:solidFill>
              </a:rPr>
              <a:t>11</a:t>
            </a:r>
            <a:endParaRPr lang="en-US" sz="1200" dirty="0">
              <a:solidFill>
                <a:srgbClr val="C0504D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30338073" y="7315020"/>
            <a:ext cx="1162927" cy="2327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>
                <a:solidFill>
                  <a:srgbClr val="C0504D"/>
                </a:solidFill>
              </a:rPr>
              <a:t>303</a:t>
            </a:r>
            <a:endParaRPr lang="en-US" sz="1200" dirty="0">
              <a:solidFill>
                <a:srgbClr val="C0504D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30708283" y="7486131"/>
            <a:ext cx="1162927" cy="2327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>
                <a:solidFill>
                  <a:srgbClr val="C0504D"/>
                </a:solidFill>
              </a:rPr>
              <a:t>1105</a:t>
            </a:r>
            <a:endParaRPr lang="en-US" sz="1200" dirty="0">
              <a:solidFill>
                <a:srgbClr val="C0504D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30116300" y="7909512"/>
            <a:ext cx="1162928" cy="2327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>
                <a:solidFill>
                  <a:srgbClr val="9BBB59"/>
                </a:solidFill>
              </a:rPr>
              <a:t>900321</a:t>
            </a:r>
            <a:endParaRPr lang="en-US" sz="1200" dirty="0">
              <a:solidFill>
                <a:srgbClr val="9BBB59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30338072" y="7726779"/>
            <a:ext cx="1162928" cy="2327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>
                <a:solidFill>
                  <a:srgbClr val="9BBB59"/>
                </a:solidFill>
              </a:rPr>
              <a:t>4991</a:t>
            </a:r>
            <a:endParaRPr lang="en-US" sz="1200" dirty="0">
              <a:solidFill>
                <a:srgbClr val="9BBB59"/>
              </a:solidFill>
            </a:endParaRPr>
          </a:p>
        </p:txBody>
      </p:sp>
      <p:sp>
        <p:nvSpPr>
          <p:cNvPr id="95" name="Down Arrow 94"/>
          <p:cNvSpPr/>
          <p:nvPr/>
        </p:nvSpPr>
        <p:spPr>
          <a:xfrm>
            <a:off x="30628918" y="8273403"/>
            <a:ext cx="581693" cy="26099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/>
          <p:cNvSpPr/>
          <p:nvPr/>
        </p:nvSpPr>
        <p:spPr>
          <a:xfrm>
            <a:off x="29790751" y="8703734"/>
            <a:ext cx="2258027" cy="90704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Reference DNA</a:t>
            </a:r>
          </a:p>
          <a:p>
            <a:pPr algn="ctr"/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Database</a:t>
            </a:r>
            <a:endParaRPr lang="en-US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7" name="Down Arrow 96"/>
          <p:cNvSpPr/>
          <p:nvPr/>
        </p:nvSpPr>
        <p:spPr>
          <a:xfrm>
            <a:off x="30648823" y="9784278"/>
            <a:ext cx="561788" cy="26140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27797339" y="10542668"/>
            <a:ext cx="4333707" cy="26955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400" dirty="0" smtClean="0">
                <a:solidFill>
                  <a:srgbClr val="C0504D"/>
                </a:solidFill>
              </a:rPr>
              <a:t>AAAA</a:t>
            </a:r>
            <a:r>
              <a:rPr lang="en-US" altLang="zh-CN" sz="1400" dirty="0" smtClean="0">
                <a:solidFill>
                  <a:srgbClr val="C0504D"/>
                </a:solidFill>
              </a:rPr>
              <a:t>AA</a:t>
            </a:r>
            <a:r>
              <a:rPr lang="en-US" altLang="zh-CN" sz="1400" dirty="0" smtClean="0">
                <a:solidFill>
                  <a:srgbClr val="17375E"/>
                </a:solidFill>
              </a:rPr>
              <a:t>T</a:t>
            </a:r>
            <a:r>
              <a:rPr lang="en-US" altLang="zh-CN" sz="1400" dirty="0" smtClean="0">
                <a:solidFill>
                  <a:srgbClr val="C0504D"/>
                </a:solidFill>
              </a:rPr>
              <a:t>AA</a:t>
            </a:r>
            <a:r>
              <a:rPr lang="en-US" altLang="zh-CN" sz="1400" dirty="0" smtClean="0">
                <a:solidFill>
                  <a:srgbClr val="17375E"/>
                </a:solidFill>
              </a:rPr>
              <a:t>C</a:t>
            </a:r>
            <a:r>
              <a:rPr lang="en-US" altLang="zh-CN" sz="1400" dirty="0" smtClean="0">
                <a:solidFill>
                  <a:srgbClr val="C0504D"/>
                </a:solidFill>
              </a:rPr>
              <a:t>AA</a:t>
            </a:r>
            <a:r>
              <a:rPr lang="en-US" sz="1400" dirty="0" smtClean="0">
                <a:solidFill>
                  <a:schemeClr val="bg1"/>
                </a:solidFill>
              </a:rPr>
              <a:t>CCCCCCCCCCCC</a:t>
            </a:r>
            <a:r>
              <a:rPr lang="en-US" sz="1400" dirty="0" smtClean="0">
                <a:solidFill>
                  <a:srgbClr val="77933C"/>
                </a:solidFill>
              </a:rPr>
              <a:t>TTTTTTTTTTTT</a:t>
            </a:r>
            <a:endParaRPr lang="en-US" sz="1400" dirty="0">
              <a:ln>
                <a:solidFill>
                  <a:schemeClr val="accent2"/>
                </a:solidFill>
              </a:ln>
              <a:solidFill>
                <a:srgbClr val="77933C"/>
              </a:solidFill>
            </a:endParaRPr>
          </a:p>
        </p:txBody>
      </p:sp>
      <p:sp>
        <p:nvSpPr>
          <p:cNvPr id="99" name="Down Arrow 98"/>
          <p:cNvSpPr/>
          <p:nvPr/>
        </p:nvSpPr>
        <p:spPr>
          <a:xfrm>
            <a:off x="28855211" y="10923277"/>
            <a:ext cx="581693" cy="26099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28017044" y="11267424"/>
            <a:ext cx="2258027" cy="60237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String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Compare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27970687" y="10405859"/>
            <a:ext cx="4333707" cy="26955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400" dirty="0" smtClean="0">
                <a:solidFill>
                  <a:srgbClr val="C0504D"/>
                </a:solidFill>
              </a:rPr>
              <a:t>AAAA</a:t>
            </a:r>
            <a:r>
              <a:rPr lang="en-US" altLang="zh-CN" sz="1400" dirty="0" smtClean="0">
                <a:solidFill>
                  <a:srgbClr val="C0504D"/>
                </a:solidFill>
              </a:rPr>
              <a:t>AAAAAAAA</a:t>
            </a:r>
            <a:r>
              <a:rPr lang="en-US" sz="1400" dirty="0" smtClean="0">
                <a:solidFill>
                  <a:schemeClr val="bg1"/>
                </a:solidFill>
              </a:rPr>
              <a:t>CCCCCCCCCCCC</a:t>
            </a:r>
            <a:r>
              <a:rPr lang="en-US" sz="1400" dirty="0" smtClean="0">
                <a:solidFill>
                  <a:srgbClr val="77933C"/>
                </a:solidFill>
              </a:rPr>
              <a:t>TTTTTTTT</a:t>
            </a:r>
            <a:r>
              <a:rPr lang="en-US" sz="1400" dirty="0" smtClean="0">
                <a:solidFill>
                  <a:srgbClr val="17375E"/>
                </a:solidFill>
              </a:rPr>
              <a:t>CGA</a:t>
            </a:r>
            <a:r>
              <a:rPr lang="en-US" sz="1400" dirty="0" smtClean="0">
                <a:solidFill>
                  <a:srgbClr val="77933C"/>
                </a:solidFill>
              </a:rPr>
              <a:t>T</a:t>
            </a:r>
            <a:endParaRPr lang="en-US" sz="1400" dirty="0">
              <a:ln>
                <a:solidFill>
                  <a:schemeClr val="accent2"/>
                </a:solidFill>
              </a:ln>
              <a:solidFill>
                <a:srgbClr val="77933C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28228455" y="10268944"/>
            <a:ext cx="4333707" cy="26955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400" dirty="0" smtClean="0">
                <a:solidFill>
                  <a:schemeClr val="accent2"/>
                </a:solidFill>
              </a:rPr>
              <a:t>AAAA</a:t>
            </a:r>
            <a:r>
              <a:rPr lang="en-US" altLang="zh-CN" sz="1400" dirty="0" smtClean="0">
                <a:solidFill>
                  <a:schemeClr val="accent2"/>
                </a:solidFill>
              </a:rPr>
              <a:t>AAAAAAAA</a:t>
            </a:r>
            <a:r>
              <a:rPr lang="en-US" sz="1400" dirty="0" smtClean="0">
                <a:solidFill>
                  <a:schemeClr val="bg1"/>
                </a:solidFill>
              </a:rPr>
              <a:t>CCCCCCCC</a:t>
            </a:r>
            <a:r>
              <a:rPr lang="en-US" sz="1400" dirty="0" smtClean="0">
                <a:solidFill>
                  <a:srgbClr val="17375E"/>
                </a:solidFill>
              </a:rPr>
              <a:t>T</a:t>
            </a:r>
            <a:r>
              <a:rPr lang="en-US" sz="1400" dirty="0" smtClean="0">
                <a:solidFill>
                  <a:schemeClr val="bg1"/>
                </a:solidFill>
              </a:rPr>
              <a:t>CCC</a:t>
            </a: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TTTTTTTTTTTT</a:t>
            </a:r>
            <a:endParaRPr lang="en-US" sz="1400" dirty="0">
              <a:ln>
                <a:solidFill>
                  <a:schemeClr val="accent2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03" name="Down Arrow 102"/>
          <p:cNvSpPr/>
          <p:nvPr/>
        </p:nvSpPr>
        <p:spPr>
          <a:xfrm>
            <a:off x="27970687" y="6875202"/>
            <a:ext cx="511398" cy="296873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27075058" y="7222874"/>
            <a:ext cx="1765224" cy="283552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Hash Table (HT)</a:t>
            </a:r>
          </a:p>
          <a:p>
            <a:pPr algn="ctr"/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Stores coordinates (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coord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.) of segments in reference DNA</a:t>
            </a:r>
          </a:p>
        </p:txBody>
      </p:sp>
      <p:sp>
        <p:nvSpPr>
          <p:cNvPr id="105" name="Down Arrow 104"/>
          <p:cNvSpPr/>
          <p:nvPr/>
        </p:nvSpPr>
        <p:spPr>
          <a:xfrm rot="16200000">
            <a:off x="29116656" y="7298772"/>
            <a:ext cx="511398" cy="549992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/>
          <p:cNvSpPr/>
          <p:nvPr/>
        </p:nvSpPr>
        <p:spPr>
          <a:xfrm>
            <a:off x="29790752" y="7531249"/>
            <a:ext cx="1162927" cy="232780"/>
          </a:xfrm>
          <a:prstGeom prst="rect">
            <a:avLst/>
          </a:prstGeom>
          <a:solidFill>
            <a:srgbClr val="C0504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>
                <a:solidFill>
                  <a:srgbClr val="FFFFFF"/>
                </a:solidFill>
              </a:rPr>
              <a:t>7712</a:t>
            </a:r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30127049" y="7657767"/>
            <a:ext cx="1162927" cy="23278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>
                <a:solidFill>
                  <a:srgbClr val="FFFFFF"/>
                </a:solidFill>
              </a:rPr>
              <a:t>44</a:t>
            </a:r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30919765" y="7602521"/>
            <a:ext cx="1162928" cy="2327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>
                <a:solidFill>
                  <a:srgbClr val="9BBB59"/>
                </a:solidFill>
              </a:rPr>
              <a:t>991</a:t>
            </a:r>
            <a:endParaRPr lang="en-US" sz="1200" dirty="0">
              <a:solidFill>
                <a:srgbClr val="9BBB59"/>
              </a:solidFill>
            </a:endParaRPr>
          </a:p>
        </p:txBody>
      </p:sp>
      <p:sp>
        <p:nvSpPr>
          <p:cNvPr id="109" name="Oval 108"/>
          <p:cNvSpPr/>
          <p:nvPr/>
        </p:nvSpPr>
        <p:spPr>
          <a:xfrm>
            <a:off x="28599449" y="5690501"/>
            <a:ext cx="481664" cy="452701"/>
          </a:xfrm>
          <a:prstGeom prst="ellipse">
            <a:avLst/>
          </a:prstGeom>
          <a:solidFill>
            <a:schemeClr val="accent6"/>
          </a:solidFill>
          <a:ln w="3810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</a:t>
            </a:r>
            <a:endParaRPr lang="en-US" sz="2400" b="1" dirty="0"/>
          </a:p>
        </p:txBody>
      </p:sp>
      <p:sp>
        <p:nvSpPr>
          <p:cNvPr id="110" name="Oval 109"/>
          <p:cNvSpPr/>
          <p:nvPr/>
        </p:nvSpPr>
        <p:spPr>
          <a:xfrm>
            <a:off x="28599449" y="6945724"/>
            <a:ext cx="481664" cy="452701"/>
          </a:xfrm>
          <a:prstGeom prst="ellipse">
            <a:avLst/>
          </a:prstGeom>
          <a:solidFill>
            <a:schemeClr val="accent6"/>
          </a:solidFill>
          <a:ln w="3810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</a:t>
            </a:r>
            <a:endParaRPr lang="en-US" sz="2400" b="1" dirty="0"/>
          </a:p>
        </p:txBody>
      </p:sp>
      <p:sp>
        <p:nvSpPr>
          <p:cNvPr id="112" name="Oval 111"/>
          <p:cNvSpPr/>
          <p:nvPr/>
        </p:nvSpPr>
        <p:spPr>
          <a:xfrm>
            <a:off x="31871210" y="8917658"/>
            <a:ext cx="481664" cy="452701"/>
          </a:xfrm>
          <a:prstGeom prst="ellipse">
            <a:avLst/>
          </a:prstGeom>
          <a:solidFill>
            <a:schemeClr val="accent6"/>
          </a:solidFill>
          <a:ln w="3810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3</a:t>
            </a:r>
            <a:endParaRPr lang="en-US" sz="2400" b="1" dirty="0"/>
          </a:p>
        </p:txBody>
      </p:sp>
      <p:sp>
        <p:nvSpPr>
          <p:cNvPr id="113" name="Oval 112"/>
          <p:cNvSpPr/>
          <p:nvPr/>
        </p:nvSpPr>
        <p:spPr>
          <a:xfrm>
            <a:off x="30097503" y="11319322"/>
            <a:ext cx="481664" cy="452701"/>
          </a:xfrm>
          <a:prstGeom prst="ellipse">
            <a:avLst/>
          </a:prstGeom>
          <a:solidFill>
            <a:schemeClr val="accent6"/>
          </a:solidFill>
          <a:ln w="3810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4</a:t>
            </a:r>
            <a:endParaRPr lang="en-US" sz="2400" b="1" dirty="0"/>
          </a:p>
        </p:txBody>
      </p:sp>
      <p:sp>
        <p:nvSpPr>
          <p:cNvPr id="114" name="TextBox 113"/>
          <p:cNvSpPr txBox="1"/>
          <p:nvPr/>
        </p:nvSpPr>
        <p:spPr>
          <a:xfrm>
            <a:off x="32304393" y="5697969"/>
            <a:ext cx="3631209" cy="4493538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600" dirty="0" smtClean="0"/>
              <a:t>Divide fragment into segments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sz="2600" dirty="0" smtClean="0"/>
              <a:t>Check HT to get segments’ coordinates in reference DNA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sz="2600" dirty="0" smtClean="0"/>
              <a:t>Retrieve reference</a:t>
            </a:r>
          </a:p>
          <a:p>
            <a:pPr marL="514350" indent="-514350"/>
            <a:r>
              <a:rPr lang="en-US" sz="2600" dirty="0" smtClean="0"/>
              <a:t>	DNA strings at the</a:t>
            </a:r>
          </a:p>
          <a:p>
            <a:pPr marL="514350" indent="-514350"/>
            <a:r>
              <a:rPr lang="en-US" sz="2600" dirty="0" smtClean="0"/>
              <a:t>	coordinates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sz="2600" dirty="0" smtClean="0"/>
              <a:t>Compare fragment to reference DNA strings</a:t>
            </a:r>
            <a:endParaRPr lang="en-US" sz="2600" dirty="0"/>
          </a:p>
        </p:txBody>
      </p:sp>
      <p:sp>
        <p:nvSpPr>
          <p:cNvPr id="116" name="TextBox 115"/>
          <p:cNvSpPr txBox="1"/>
          <p:nvPr/>
        </p:nvSpPr>
        <p:spPr>
          <a:xfrm>
            <a:off x="31210611" y="11044819"/>
            <a:ext cx="4682973" cy="89255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String compare: Compare every base pair	</a:t>
            </a:r>
            <a:r>
              <a:rPr lang="en-US" sz="2600" dirty="0" err="1" smtClean="0">
                <a:sym typeface="Wingdings"/>
              </a:rPr>
              <a:t></a:t>
            </a:r>
            <a:r>
              <a:rPr lang="en-US" sz="2600" dirty="0" smtClean="0">
                <a:sym typeface="Wingdings"/>
              </a:rPr>
              <a:t> </a:t>
            </a:r>
            <a:r>
              <a:rPr lang="en-US" sz="2600" dirty="0" smtClean="0">
                <a:solidFill>
                  <a:srgbClr val="FF0000"/>
                </a:solidFill>
                <a:sym typeface="Wingdings"/>
              </a:rPr>
              <a:t>very slow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endParaRPr lang="en-US" sz="2600" dirty="0">
              <a:solidFill>
                <a:srgbClr val="FF0000"/>
              </a:solidFill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606612" y="12571274"/>
            <a:ext cx="1022754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0090"/>
                </a:solidFill>
              </a:rPr>
              <a:t>mrFAST</a:t>
            </a:r>
            <a:r>
              <a:rPr lang="en-US" sz="3200" b="1" dirty="0" smtClean="0">
                <a:solidFill>
                  <a:srgbClr val="000090"/>
                </a:solidFill>
              </a:rPr>
              <a:t>: Two Key Components</a:t>
            </a:r>
            <a:endParaRPr lang="en-US" sz="3200" b="1" dirty="0">
              <a:solidFill>
                <a:srgbClr val="000090"/>
              </a:solidFill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550816" y="13086080"/>
            <a:ext cx="86300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800" dirty="0" smtClean="0"/>
              <a:t> </a:t>
            </a:r>
            <a:r>
              <a:rPr lang="en-US" sz="2800" b="1" dirty="0" smtClean="0"/>
              <a:t>Hash table (HT):</a:t>
            </a:r>
          </a:p>
          <a:p>
            <a:r>
              <a:rPr lang="en-US" sz="2800" dirty="0" smtClean="0"/>
              <a:t> 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Stores coordinates of segments in reference DNA</a:t>
            </a:r>
          </a:p>
        </p:txBody>
      </p:sp>
      <p:grpSp>
        <p:nvGrpSpPr>
          <p:cNvPr id="162" name="Group 161"/>
          <p:cNvGrpSpPr/>
          <p:nvPr/>
        </p:nvGrpSpPr>
        <p:grpSpPr>
          <a:xfrm>
            <a:off x="894890" y="13987621"/>
            <a:ext cx="7392590" cy="2896498"/>
            <a:chOff x="858441" y="14016900"/>
            <a:chExt cx="7392590" cy="3118901"/>
          </a:xfrm>
        </p:grpSpPr>
        <p:sp>
          <p:nvSpPr>
            <p:cNvPr id="122" name="Rectangle 121"/>
            <p:cNvSpPr/>
            <p:nvPr/>
          </p:nvSpPr>
          <p:spPr>
            <a:xfrm>
              <a:off x="861694" y="14813830"/>
              <a:ext cx="2081131" cy="345683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000" dirty="0" smtClean="0">
                  <a:solidFill>
                    <a:schemeClr val="accent2"/>
                  </a:solidFill>
                </a:rPr>
                <a:t>AAAAAAAAAAAA</a:t>
              </a:r>
              <a:endParaRPr lang="en-US" sz="2000" dirty="0">
                <a:solidFill>
                  <a:schemeClr val="accent2"/>
                </a:solidFill>
              </a:endParaRP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861694" y="15167529"/>
              <a:ext cx="2078317" cy="3456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AAAAAAAAAAAC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861694" y="15523988"/>
              <a:ext cx="2078317" cy="3456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AAAAAAAAAAAG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861694" y="15877687"/>
              <a:ext cx="2075503" cy="3456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000" dirty="0" smtClean="0">
                  <a:noFill/>
                </a:rPr>
                <a:t>AAAAAAAAAAAT</a:t>
              </a:r>
              <a:endParaRPr lang="en-US" sz="2000" dirty="0">
                <a:noFill/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858441" y="16760465"/>
              <a:ext cx="2069544" cy="3456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000" dirty="0" smtClean="0">
                  <a:solidFill>
                    <a:srgbClr val="9BBB59"/>
                  </a:solidFill>
                </a:rPr>
                <a:t>TTTTTTTTTTTTTT</a:t>
              </a:r>
              <a:endParaRPr lang="en-US" sz="2000" dirty="0">
                <a:solidFill>
                  <a:srgbClr val="9BBB59"/>
                </a:solidFill>
              </a:endParaRPr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861694" y="16213420"/>
              <a:ext cx="2069545" cy="54704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000" smtClean="0">
                  <a:solidFill>
                    <a:schemeClr val="tx1"/>
                  </a:solidFill>
                </a:rPr>
                <a:t>--------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3198232" y="14800331"/>
              <a:ext cx="1090196" cy="35644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000" dirty="0" smtClean="0">
                  <a:solidFill>
                    <a:srgbClr val="C0504D"/>
                  </a:solidFill>
                </a:rPr>
                <a:t>11</a:t>
              </a:r>
              <a:endParaRPr lang="en-US" sz="2000" dirty="0">
                <a:solidFill>
                  <a:srgbClr val="C0504D"/>
                </a:solidFill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3198231" y="15168288"/>
              <a:ext cx="1090197" cy="35644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12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3198231" y="15528009"/>
              <a:ext cx="1090197" cy="35644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229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3198231" y="15895967"/>
              <a:ext cx="1090197" cy="35644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304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4543833" y="14813830"/>
              <a:ext cx="1106957" cy="37259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000" dirty="0" smtClean="0">
                  <a:solidFill>
                    <a:srgbClr val="C0504D"/>
                  </a:solidFill>
                </a:rPr>
                <a:t>303</a:t>
              </a:r>
              <a:endParaRPr lang="en-US" sz="2000" dirty="0">
                <a:solidFill>
                  <a:srgbClr val="C0504D"/>
                </a:solidFill>
              </a:endParaRPr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4543833" y="15541509"/>
              <a:ext cx="1106957" cy="3725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400012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4543833" y="15909466"/>
              <a:ext cx="1106957" cy="3725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798</a:t>
              </a:r>
            </a:p>
          </p:txBody>
        </p:sp>
        <p:cxnSp>
          <p:nvCxnSpPr>
            <p:cNvPr id="135" name="Straight Arrow Connector 134"/>
            <p:cNvCxnSpPr>
              <a:stCxn id="122" idx="3"/>
              <a:endCxn id="128" idx="1"/>
            </p:cNvCxnSpPr>
            <p:nvPr/>
          </p:nvCxnSpPr>
          <p:spPr>
            <a:xfrm flipV="1">
              <a:off x="2942825" y="14978552"/>
              <a:ext cx="255407" cy="812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Arrow Connector 135"/>
            <p:cNvCxnSpPr/>
            <p:nvPr/>
          </p:nvCxnSpPr>
          <p:spPr>
            <a:xfrm flipV="1">
              <a:off x="2963485" y="15332251"/>
              <a:ext cx="255405" cy="274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Arrow Connector 136"/>
            <p:cNvCxnSpPr/>
            <p:nvPr/>
          </p:nvCxnSpPr>
          <p:spPr>
            <a:xfrm flipV="1">
              <a:off x="2960669" y="15685950"/>
              <a:ext cx="255405" cy="274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Arrow Connector 137"/>
            <p:cNvCxnSpPr/>
            <p:nvPr/>
          </p:nvCxnSpPr>
          <p:spPr>
            <a:xfrm flipV="1">
              <a:off x="2957854" y="16074145"/>
              <a:ext cx="255405" cy="274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Arrow Connector 138"/>
            <p:cNvCxnSpPr/>
            <p:nvPr/>
          </p:nvCxnSpPr>
          <p:spPr>
            <a:xfrm flipV="1">
              <a:off x="4288428" y="14986672"/>
              <a:ext cx="255405" cy="274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Arrow Connector 139"/>
            <p:cNvCxnSpPr/>
            <p:nvPr/>
          </p:nvCxnSpPr>
          <p:spPr>
            <a:xfrm flipV="1">
              <a:off x="4306271" y="15694070"/>
              <a:ext cx="255405" cy="274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Arrow Connector 140"/>
            <p:cNvCxnSpPr/>
            <p:nvPr/>
          </p:nvCxnSpPr>
          <p:spPr>
            <a:xfrm flipV="1">
              <a:off x="4303457" y="16082266"/>
              <a:ext cx="255405" cy="274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2" name="Rectangle 141"/>
            <p:cNvSpPr/>
            <p:nvPr/>
          </p:nvSpPr>
          <p:spPr>
            <a:xfrm>
              <a:off x="5909283" y="14813830"/>
              <a:ext cx="851099" cy="35644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000" dirty="0" smtClean="0">
                  <a:solidFill>
                    <a:srgbClr val="C0504D"/>
                  </a:solidFill>
                </a:rPr>
                <a:t>1105</a:t>
              </a:r>
              <a:endParaRPr lang="en-US" sz="2000" dirty="0">
                <a:solidFill>
                  <a:srgbClr val="C0504D"/>
                </a:solidFill>
              </a:endParaRP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5909283" y="15909466"/>
              <a:ext cx="851099" cy="35644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….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144" name="Straight Arrow Connector 143"/>
            <p:cNvCxnSpPr/>
            <p:nvPr/>
          </p:nvCxnSpPr>
          <p:spPr>
            <a:xfrm flipV="1">
              <a:off x="5653875" y="15006300"/>
              <a:ext cx="255405" cy="274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Arrow Connector 144"/>
            <p:cNvCxnSpPr/>
            <p:nvPr/>
          </p:nvCxnSpPr>
          <p:spPr>
            <a:xfrm flipV="1">
              <a:off x="5668904" y="16101894"/>
              <a:ext cx="255405" cy="274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6" name="Rectangle 145"/>
            <p:cNvSpPr/>
            <p:nvPr/>
          </p:nvSpPr>
          <p:spPr>
            <a:xfrm>
              <a:off x="3194649" y="16749706"/>
              <a:ext cx="1090197" cy="35644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000" dirty="0" smtClean="0">
                  <a:solidFill>
                    <a:srgbClr val="9BBB59"/>
                  </a:solidFill>
                </a:rPr>
                <a:t>991</a:t>
              </a:r>
              <a:endParaRPr lang="en-US" sz="2000" dirty="0">
                <a:solidFill>
                  <a:srgbClr val="9BBB59"/>
                </a:solidFill>
              </a:endParaRPr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4540253" y="16763204"/>
              <a:ext cx="1106957" cy="3725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000" dirty="0" smtClean="0">
                  <a:solidFill>
                    <a:srgbClr val="9BBB59"/>
                  </a:solidFill>
                </a:rPr>
                <a:t>4991</a:t>
              </a:r>
              <a:endParaRPr lang="en-US" sz="2000" dirty="0">
                <a:solidFill>
                  <a:srgbClr val="9BBB59"/>
                </a:solidFill>
              </a:endParaRPr>
            </a:p>
          </p:txBody>
        </p:sp>
        <p:cxnSp>
          <p:nvCxnSpPr>
            <p:cNvPr id="148" name="Straight Arrow Connector 147"/>
            <p:cNvCxnSpPr/>
            <p:nvPr/>
          </p:nvCxnSpPr>
          <p:spPr>
            <a:xfrm flipV="1">
              <a:off x="2954273" y="16927888"/>
              <a:ext cx="255405" cy="274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Arrow Connector 148"/>
            <p:cNvCxnSpPr/>
            <p:nvPr/>
          </p:nvCxnSpPr>
          <p:spPr>
            <a:xfrm flipV="1">
              <a:off x="4299876" y="16936009"/>
              <a:ext cx="255405" cy="274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0" name="Rectangle 149"/>
            <p:cNvSpPr/>
            <p:nvPr/>
          </p:nvSpPr>
          <p:spPr>
            <a:xfrm>
              <a:off x="5905701" y="16763204"/>
              <a:ext cx="851099" cy="35644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000" dirty="0" smtClean="0">
                  <a:solidFill>
                    <a:srgbClr val="9BBB59"/>
                  </a:solidFill>
                </a:rPr>
                <a:t>900321</a:t>
              </a:r>
              <a:endParaRPr lang="en-US" sz="2000" dirty="0">
                <a:solidFill>
                  <a:srgbClr val="9BBB59"/>
                </a:solidFill>
              </a:endParaRPr>
            </a:p>
          </p:txBody>
        </p:sp>
        <p:cxnSp>
          <p:nvCxnSpPr>
            <p:cNvPr id="151" name="Straight Arrow Connector 150"/>
            <p:cNvCxnSpPr/>
            <p:nvPr/>
          </p:nvCxnSpPr>
          <p:spPr>
            <a:xfrm flipV="1">
              <a:off x="5684145" y="16925144"/>
              <a:ext cx="255405" cy="274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2" name="Left Brace 151"/>
            <p:cNvSpPr/>
            <p:nvPr/>
          </p:nvSpPr>
          <p:spPr>
            <a:xfrm rot="5400000">
              <a:off x="4832667" y="12886445"/>
              <a:ext cx="292947" cy="3561826"/>
            </a:xfrm>
            <a:prstGeom prst="leftBrace">
              <a:avLst>
                <a:gd name="adj1" fmla="val 8333"/>
                <a:gd name="adj2" fmla="val 50791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lIns="370305" tIns="185152" rIns="370305" bIns="185152" rtlCol="0" anchor="ctr"/>
            <a:lstStyle/>
            <a:p>
              <a:pPr algn="ctr"/>
              <a:endParaRPr lang="en-US" sz="2000"/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6994801" y="15914106"/>
              <a:ext cx="1256230" cy="36795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4001451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154" name="Straight Arrow Connector 153"/>
            <p:cNvCxnSpPr/>
            <p:nvPr/>
          </p:nvCxnSpPr>
          <p:spPr>
            <a:xfrm flipV="1">
              <a:off x="6760054" y="16092317"/>
              <a:ext cx="255405" cy="274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5" name="Left Brace 154"/>
            <p:cNvSpPr/>
            <p:nvPr/>
          </p:nvSpPr>
          <p:spPr>
            <a:xfrm rot="5400000">
              <a:off x="1775283" y="13609382"/>
              <a:ext cx="248322" cy="2075502"/>
            </a:xfrm>
            <a:prstGeom prst="leftBrace">
              <a:avLst>
                <a:gd name="adj1" fmla="val 8333"/>
                <a:gd name="adj2" fmla="val 50791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lIns="370305" tIns="185152" rIns="370305" bIns="185152" rtlCol="0" anchor="ctr"/>
            <a:lstStyle/>
            <a:p>
              <a:pPr algn="ctr"/>
              <a:endParaRPr lang="en-US" sz="2000"/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1224773" y="14037775"/>
              <a:ext cx="1598905" cy="497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Segments</a:t>
              </a:r>
              <a:endParaRPr lang="en-US" sz="2400" dirty="0"/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3871671" y="14016900"/>
              <a:ext cx="1977505" cy="497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Coordinate list</a:t>
              </a:r>
              <a:endParaRPr lang="en-US" sz="2400" dirty="0"/>
            </a:p>
          </p:txBody>
        </p:sp>
      </p:grpSp>
      <p:sp>
        <p:nvSpPr>
          <p:cNvPr id="163" name="TextBox 162"/>
          <p:cNvSpPr txBox="1"/>
          <p:nvPr/>
        </p:nvSpPr>
        <p:spPr>
          <a:xfrm>
            <a:off x="546949" y="17930100"/>
            <a:ext cx="808508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800" dirty="0" smtClean="0"/>
              <a:t> </a:t>
            </a:r>
            <a:r>
              <a:rPr lang="en-US" sz="2800" b="1" dirty="0" smtClean="0"/>
              <a:t>String Compare:</a:t>
            </a:r>
            <a:endParaRPr lang="en-US" sz="2800" dirty="0" smtClean="0"/>
          </a:p>
          <a:p>
            <a:r>
              <a:rPr lang="en-US" sz="2800" dirty="0" smtClean="0"/>
              <a:t> 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Compare input fragment against reference DNA</a:t>
            </a:r>
            <a:endParaRPr lang="en-US" sz="2800" b="1" dirty="0" smtClean="0"/>
          </a:p>
          <a:p>
            <a:r>
              <a:rPr lang="en-US" sz="2800" b="1" dirty="0" smtClean="0"/>
              <a:t> 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Check for mutations: mismatches, insertions and </a:t>
            </a:r>
          </a:p>
          <a:p>
            <a:r>
              <a:rPr lang="en-US" sz="2800" dirty="0" smtClean="0"/>
              <a:t>       deletions (allow </a:t>
            </a:r>
            <a:r>
              <a:rPr lang="en-US" sz="2800" b="1" i="1" dirty="0" err="1" smtClean="0"/>
              <a:t>e</a:t>
            </a:r>
            <a:r>
              <a:rPr lang="en-US" sz="2800" dirty="0" smtClean="0"/>
              <a:t> mutations)</a:t>
            </a:r>
          </a:p>
          <a:p>
            <a:r>
              <a:rPr lang="en-US" sz="2800" dirty="0" smtClean="0"/>
              <a:t> 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Need to compare every base pair	</a:t>
            </a:r>
            <a:r>
              <a:rPr lang="en-US" sz="2800" dirty="0" err="1" smtClean="0">
                <a:sym typeface="Wingdings"/>
              </a:rPr>
              <a:t></a:t>
            </a:r>
            <a:r>
              <a:rPr lang="en-US" sz="2800" dirty="0" smtClean="0">
                <a:sym typeface="Wingdings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sym typeface="Wingdings"/>
              </a:rPr>
              <a:t>very slow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18114567" y="13308450"/>
            <a:ext cx="95341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800" b="1" dirty="0" smtClean="0"/>
              <a:t> String comparisons take too long</a:t>
            </a:r>
          </a:p>
          <a:p>
            <a:r>
              <a:rPr lang="en-US" sz="2800" dirty="0" smtClean="0"/>
              <a:t>  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95% of execution time</a:t>
            </a:r>
          </a:p>
        </p:txBody>
      </p:sp>
      <p:graphicFrame>
        <p:nvGraphicFramePr>
          <p:cNvPr id="171" name="Chart 170"/>
          <p:cNvGraphicFramePr/>
          <p:nvPr/>
        </p:nvGraphicFramePr>
        <p:xfrm>
          <a:off x="18444040" y="14253408"/>
          <a:ext cx="8280170" cy="15622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72" name="TextBox 171"/>
          <p:cNvSpPr txBox="1"/>
          <p:nvPr/>
        </p:nvSpPr>
        <p:spPr>
          <a:xfrm>
            <a:off x="18230291" y="12571274"/>
            <a:ext cx="1022754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90"/>
                </a:solidFill>
              </a:rPr>
              <a:t>Our First Observation</a:t>
            </a:r>
            <a:endParaRPr lang="en-US" sz="3200" b="1" dirty="0">
              <a:solidFill>
                <a:srgbClr val="000090"/>
              </a:solidFill>
            </a:endParaRPr>
          </a:p>
        </p:txBody>
      </p:sp>
      <p:sp>
        <p:nvSpPr>
          <p:cNvPr id="174" name="TextBox 173"/>
          <p:cNvSpPr txBox="1"/>
          <p:nvPr/>
        </p:nvSpPr>
        <p:spPr>
          <a:xfrm>
            <a:off x="9357498" y="13182600"/>
            <a:ext cx="8499208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800" b="1" dirty="0" smtClean="0"/>
              <a:t> Problem with </a:t>
            </a:r>
            <a:r>
              <a:rPr lang="en-US" sz="2800" b="1" dirty="0" err="1" smtClean="0"/>
              <a:t>mrFAST</a:t>
            </a:r>
            <a:r>
              <a:rPr lang="en-US" sz="2800" b="1" dirty="0" smtClean="0"/>
              <a:t>:</a:t>
            </a:r>
            <a:r>
              <a:rPr lang="en-US" sz="2800" dirty="0" smtClean="0"/>
              <a:t> </a:t>
            </a:r>
          </a:p>
          <a:p>
            <a:r>
              <a:rPr lang="en-US" sz="2800" dirty="0" smtClean="0"/>
              <a:t>  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Slow: 5 hours to process 1M fragments (108 </a:t>
            </a:r>
            <a:r>
              <a:rPr lang="en-US" sz="2800" dirty="0" err="1" smtClean="0"/>
              <a:t>bp</a:t>
            </a:r>
            <a:r>
              <a:rPr lang="en-US" sz="2800" dirty="0" smtClean="0"/>
              <a:t>)</a:t>
            </a:r>
          </a:p>
          <a:p>
            <a:pPr>
              <a:buFont typeface="Arial"/>
              <a:buChar char="•"/>
            </a:pPr>
            <a:r>
              <a:rPr lang="en-US" sz="2800" b="1" dirty="0" smtClean="0"/>
              <a:t> Our goal: </a:t>
            </a:r>
            <a:endParaRPr lang="en-US" sz="2800" dirty="0" smtClean="0"/>
          </a:p>
          <a:p>
            <a:r>
              <a:rPr lang="en-US" sz="2800" dirty="0" smtClean="0"/>
              <a:t>  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Reduce the execution time while maintaining </a:t>
            </a:r>
          </a:p>
          <a:p>
            <a:r>
              <a:rPr lang="en-US" sz="2800" dirty="0" smtClean="0"/>
              <a:t>        comprehensiveness</a:t>
            </a:r>
          </a:p>
          <a:p>
            <a:pPr>
              <a:buFont typeface="Arial"/>
              <a:buChar char="•"/>
            </a:pPr>
            <a:endParaRPr lang="en-US" sz="2800" b="1" dirty="0" smtClean="0"/>
          </a:p>
          <a:p>
            <a:pPr>
              <a:buFont typeface="Arial"/>
              <a:buChar char="•"/>
            </a:pPr>
            <a:r>
              <a:rPr lang="en-US" sz="2800" b="1" dirty="0" err="1" smtClean="0"/>
              <a:t>FastHASH</a:t>
            </a:r>
            <a:r>
              <a:rPr lang="en-US" sz="2800" b="1" dirty="0" smtClean="0"/>
              <a:t> Overview</a:t>
            </a:r>
            <a:r>
              <a:rPr lang="en-US" sz="2800" dirty="0" smtClean="0"/>
              <a:t>: Two key components:</a:t>
            </a:r>
          </a:p>
          <a:p>
            <a:r>
              <a:rPr lang="en-US" sz="2800" dirty="0" smtClean="0"/>
              <a:t>  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</a:t>
            </a:r>
            <a:r>
              <a:rPr lang="en-US" sz="2800" b="1" dirty="0" smtClean="0"/>
              <a:t>Adjacency Filtering</a:t>
            </a:r>
            <a:r>
              <a:rPr lang="en-US" sz="2800" dirty="0" smtClean="0"/>
              <a:t>: Reject obviously non-matching </a:t>
            </a:r>
          </a:p>
          <a:p>
            <a:r>
              <a:rPr lang="en-US" sz="2800" dirty="0" smtClean="0"/>
              <a:t>           coordinates at early stage to avoid unnecessary </a:t>
            </a:r>
          </a:p>
          <a:p>
            <a:r>
              <a:rPr lang="en-US" sz="2800" dirty="0" smtClean="0"/>
              <a:t>           expensive string comparisons</a:t>
            </a:r>
          </a:p>
          <a:p>
            <a:r>
              <a:rPr lang="en-US" sz="2800" dirty="0" smtClean="0"/>
              <a:t>  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</a:t>
            </a:r>
            <a:r>
              <a:rPr lang="en-US" sz="2800" b="1" dirty="0" smtClean="0"/>
              <a:t>Cheap segment selection: </a:t>
            </a:r>
            <a:r>
              <a:rPr lang="en-US" sz="2800" dirty="0" smtClean="0"/>
              <a:t>Reduce the absolute </a:t>
            </a:r>
          </a:p>
          <a:p>
            <a:r>
              <a:rPr lang="en-US" sz="2800" dirty="0" smtClean="0"/>
              <a:t>           number of coordinates that are subject to </a:t>
            </a:r>
          </a:p>
          <a:p>
            <a:r>
              <a:rPr lang="en-US" sz="2800" dirty="0" smtClean="0"/>
              <a:t>           examination</a:t>
            </a:r>
          </a:p>
          <a:p>
            <a:pPr>
              <a:buFont typeface="Arial"/>
              <a:buChar char="•"/>
            </a:pPr>
            <a:endParaRPr lang="en-US" sz="2800" b="1" dirty="0" smtClean="0"/>
          </a:p>
          <a:p>
            <a:pPr>
              <a:buFont typeface="Arial"/>
              <a:buChar char="•"/>
            </a:pPr>
            <a:r>
              <a:rPr lang="en-US" sz="2800" b="1" dirty="0" smtClean="0"/>
              <a:t>Current Result:</a:t>
            </a:r>
          </a:p>
          <a:p>
            <a:r>
              <a:rPr lang="en-US" sz="2800" b="1" dirty="0" smtClean="0"/>
              <a:t>   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38x speedup for 1M fragments compared to </a:t>
            </a:r>
            <a:r>
              <a:rPr lang="en-US" sz="2800" dirty="0" err="1" smtClean="0"/>
              <a:t>mrFAST</a:t>
            </a:r>
            <a:endParaRPr lang="en-US" sz="2800" dirty="0" smtClean="0"/>
          </a:p>
        </p:txBody>
      </p:sp>
      <p:graphicFrame>
        <p:nvGraphicFramePr>
          <p:cNvPr id="175" name="Chart 174"/>
          <p:cNvGraphicFramePr/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43834465"/>
              </p:ext>
            </p:extLst>
          </p:nvPr>
        </p:nvGraphicFramePr>
        <p:xfrm>
          <a:off x="17856707" y="16936685"/>
          <a:ext cx="8662336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77" name="TextBox 176"/>
          <p:cNvSpPr txBox="1"/>
          <p:nvPr/>
        </p:nvSpPr>
        <p:spPr>
          <a:xfrm>
            <a:off x="18114567" y="16154400"/>
            <a:ext cx="8592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800" b="1" dirty="0" smtClean="0"/>
              <a:t> Most string comparisons are useless: result in no match</a:t>
            </a:r>
          </a:p>
        </p:txBody>
      </p:sp>
      <p:sp>
        <p:nvSpPr>
          <p:cNvPr id="179" name="Rectangle 178"/>
          <p:cNvSpPr/>
          <p:nvPr/>
        </p:nvSpPr>
        <p:spPr>
          <a:xfrm>
            <a:off x="27018871" y="14367687"/>
            <a:ext cx="6153864" cy="26955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smtClean="0">
                <a:solidFill>
                  <a:schemeClr val="accent2"/>
                </a:solidFill>
              </a:rPr>
              <a:t>…AAAA</a:t>
            </a:r>
            <a:r>
              <a:rPr lang="en-US" altLang="zh-CN" sz="2000" dirty="0" smtClean="0">
                <a:solidFill>
                  <a:schemeClr val="accent2"/>
                </a:solidFill>
              </a:rPr>
              <a:t>AAAAAAAA</a:t>
            </a:r>
            <a:r>
              <a:rPr lang="en-US" sz="2000" dirty="0" smtClean="0">
                <a:solidFill>
                  <a:schemeClr val="bg1"/>
                </a:solidFill>
              </a:rPr>
              <a:t>CCCCCCCCCCCC</a:t>
            </a:r>
            <a:r>
              <a:rPr lang="en-US" sz="2000" dirty="0" smtClean="0">
                <a:solidFill>
                  <a:srgbClr val="77933C"/>
                </a:solidFill>
              </a:rPr>
              <a:t>TTTTTTTTTTTT…</a:t>
            </a:r>
            <a:endParaRPr lang="en-US" sz="2000" dirty="0">
              <a:ln>
                <a:solidFill>
                  <a:schemeClr val="accent2"/>
                </a:solidFill>
              </a:ln>
              <a:solidFill>
                <a:srgbClr val="77933C"/>
              </a:solidFill>
            </a:endParaRPr>
          </a:p>
        </p:txBody>
      </p:sp>
      <p:sp>
        <p:nvSpPr>
          <p:cNvPr id="180" name="Rectangle 179"/>
          <p:cNvSpPr/>
          <p:nvPr/>
        </p:nvSpPr>
        <p:spPr>
          <a:xfrm>
            <a:off x="27210772" y="13892866"/>
            <a:ext cx="5788615" cy="31383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smtClean="0">
                <a:solidFill>
                  <a:srgbClr val="C0504D"/>
                </a:solidFill>
              </a:rPr>
              <a:t>AAAA</a:t>
            </a:r>
            <a:r>
              <a:rPr lang="en-US" altLang="zh-CN" sz="2000" dirty="0" smtClean="0">
                <a:solidFill>
                  <a:srgbClr val="C0504D"/>
                </a:solidFill>
              </a:rPr>
              <a:t>AAAAAAAA</a:t>
            </a:r>
            <a:r>
              <a:rPr lang="en-US" sz="2000" dirty="0" smtClean="0">
                <a:solidFill>
                  <a:schemeClr val="bg1"/>
                </a:solidFill>
              </a:rPr>
              <a:t>CCCCCCCCCCCC</a:t>
            </a:r>
            <a:r>
              <a:rPr lang="en-US" sz="2000" dirty="0" smtClean="0">
                <a:solidFill>
                  <a:srgbClr val="77933C"/>
                </a:solidFill>
              </a:rPr>
              <a:t>TTTTTTTTTTTT</a:t>
            </a:r>
            <a:endParaRPr lang="en-US" sz="2000" dirty="0">
              <a:ln>
                <a:solidFill>
                  <a:schemeClr val="accent2"/>
                </a:solidFill>
              </a:ln>
              <a:solidFill>
                <a:srgbClr val="77933C"/>
              </a:solidFill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33250025" y="13825130"/>
            <a:ext cx="16245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Input string</a:t>
            </a:r>
            <a:endParaRPr lang="en-US" sz="2400" dirty="0"/>
          </a:p>
        </p:txBody>
      </p:sp>
      <p:sp>
        <p:nvSpPr>
          <p:cNvPr id="182" name="TextBox 181"/>
          <p:cNvSpPr txBox="1"/>
          <p:nvPr/>
        </p:nvSpPr>
        <p:spPr>
          <a:xfrm>
            <a:off x="33229028" y="14285534"/>
            <a:ext cx="22116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Reference string</a:t>
            </a:r>
            <a:endParaRPr lang="en-US" sz="2400" dirty="0"/>
          </a:p>
        </p:txBody>
      </p:sp>
      <p:cxnSp>
        <p:nvCxnSpPr>
          <p:cNvPr id="183" name="Straight Arrow Connector 182"/>
          <p:cNvCxnSpPr/>
          <p:nvPr/>
        </p:nvCxnSpPr>
        <p:spPr>
          <a:xfrm rot="5400000" flipH="1" flipV="1">
            <a:off x="27243360" y="14759451"/>
            <a:ext cx="246222" cy="18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3"/>
          <p:cNvCxnSpPr/>
          <p:nvPr/>
        </p:nvCxnSpPr>
        <p:spPr>
          <a:xfrm rot="5400000" flipH="1" flipV="1">
            <a:off x="29235059" y="14777073"/>
            <a:ext cx="246222" cy="18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Arrow Connector 184"/>
          <p:cNvCxnSpPr/>
          <p:nvPr/>
        </p:nvCxnSpPr>
        <p:spPr>
          <a:xfrm rot="5400000" flipH="1" flipV="1">
            <a:off x="31055216" y="14746985"/>
            <a:ext cx="246222" cy="18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6" name="Rectangle 185"/>
          <p:cNvSpPr/>
          <p:nvPr/>
        </p:nvSpPr>
        <p:spPr>
          <a:xfrm>
            <a:off x="27018871" y="14883465"/>
            <a:ext cx="693393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err="1" smtClean="0"/>
              <a:t>m</a:t>
            </a:r>
            <a:endParaRPr lang="en-US" sz="2000" dirty="0"/>
          </a:p>
        </p:txBody>
      </p:sp>
      <p:sp>
        <p:nvSpPr>
          <p:cNvPr id="187" name="Rectangle 186"/>
          <p:cNvSpPr/>
          <p:nvPr/>
        </p:nvSpPr>
        <p:spPr>
          <a:xfrm>
            <a:off x="28980198" y="14883465"/>
            <a:ext cx="812246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smtClean="0"/>
              <a:t>m+12</a:t>
            </a:r>
            <a:endParaRPr lang="en-US" sz="2000" dirty="0"/>
          </a:p>
        </p:txBody>
      </p:sp>
      <p:sp>
        <p:nvSpPr>
          <p:cNvPr id="188" name="Rectangle 187"/>
          <p:cNvSpPr/>
          <p:nvPr/>
        </p:nvSpPr>
        <p:spPr>
          <a:xfrm>
            <a:off x="30793277" y="14883465"/>
            <a:ext cx="819324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smtClean="0"/>
              <a:t>m+24</a:t>
            </a:r>
            <a:endParaRPr lang="en-US" sz="2000" dirty="0"/>
          </a:p>
        </p:txBody>
      </p:sp>
      <p:sp>
        <p:nvSpPr>
          <p:cNvPr id="189" name="TextBox 188"/>
          <p:cNvSpPr txBox="1"/>
          <p:nvPr/>
        </p:nvSpPr>
        <p:spPr>
          <a:xfrm>
            <a:off x="27013169" y="15240000"/>
            <a:ext cx="842752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800" dirty="0" smtClean="0"/>
              <a:t> </a:t>
            </a:r>
            <a:r>
              <a:rPr lang="en-US" sz="2800" b="1" dirty="0" smtClean="0"/>
              <a:t>Observation:</a:t>
            </a:r>
            <a:r>
              <a:rPr lang="en-US" sz="2800" dirty="0" smtClean="0"/>
              <a:t> If perfect match, consecutive segments </a:t>
            </a:r>
          </a:p>
          <a:p>
            <a:r>
              <a:rPr lang="en-US" sz="2800" dirty="0" smtClean="0"/>
              <a:t>   should be at consecutive coordinates!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 </a:t>
            </a:r>
            <a:r>
              <a:rPr lang="en-US" sz="2800" b="1" dirty="0" smtClean="0"/>
              <a:t>Idea:</a:t>
            </a:r>
            <a:r>
              <a:rPr lang="en-US" sz="2800" dirty="0" smtClean="0"/>
              <a:t> For a coordinate, check if consecutive coordinates </a:t>
            </a:r>
          </a:p>
          <a:p>
            <a:r>
              <a:rPr lang="en-US" sz="2800" dirty="0" smtClean="0"/>
              <a:t>   are in the coordinate lists of consecutive segments</a:t>
            </a:r>
          </a:p>
          <a:p>
            <a:r>
              <a:rPr lang="en-US" sz="2800" dirty="0" smtClean="0"/>
              <a:t> 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If yes	</a:t>
            </a:r>
            <a:r>
              <a:rPr lang="en-US" sz="2800" dirty="0" err="1" smtClean="0">
                <a:sym typeface="Wingdings"/>
              </a:rPr>
              <a:t></a:t>
            </a:r>
            <a:r>
              <a:rPr lang="en-US" sz="2800" dirty="0" smtClean="0">
                <a:sym typeface="Wingdings"/>
              </a:rPr>
              <a:t> Do string comparison</a:t>
            </a:r>
          </a:p>
          <a:p>
            <a:r>
              <a:rPr lang="en-US" sz="2800" dirty="0" smtClean="0">
                <a:sym typeface="Wingdings"/>
              </a:rPr>
              <a:t> 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>
                <a:sym typeface="Wingdings"/>
              </a:rPr>
              <a:t> If no	</a:t>
            </a:r>
            <a:r>
              <a:rPr lang="en-US" sz="2800" dirty="0" err="1" smtClean="0">
                <a:sym typeface="Wingdings"/>
              </a:rPr>
              <a:t></a:t>
            </a:r>
            <a:r>
              <a:rPr lang="en-US" sz="2800" dirty="0" smtClean="0">
                <a:sym typeface="Wingdings"/>
              </a:rPr>
              <a:t> No need for string comparison</a:t>
            </a:r>
            <a:endParaRPr lang="en-US" sz="2800" dirty="0" smtClean="0"/>
          </a:p>
          <a:p>
            <a:pPr>
              <a:buFont typeface="Arial"/>
              <a:buChar char="•"/>
            </a:pPr>
            <a:endParaRPr lang="en-US" sz="2800" dirty="0" smtClean="0"/>
          </a:p>
        </p:txBody>
      </p:sp>
      <p:sp>
        <p:nvSpPr>
          <p:cNvPr id="190" name="Rectangle 189"/>
          <p:cNvSpPr/>
          <p:nvPr/>
        </p:nvSpPr>
        <p:spPr>
          <a:xfrm>
            <a:off x="26930191" y="18905194"/>
            <a:ext cx="255834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err="1" smtClean="0"/>
              <a:t>m</a:t>
            </a:r>
            <a:endParaRPr lang="en-US" sz="2000" dirty="0"/>
          </a:p>
        </p:txBody>
      </p:sp>
      <p:sp>
        <p:nvSpPr>
          <p:cNvPr id="191" name="Rectangle 190"/>
          <p:cNvSpPr/>
          <p:nvPr/>
        </p:nvSpPr>
        <p:spPr>
          <a:xfrm>
            <a:off x="27869822" y="18210435"/>
            <a:ext cx="255834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smtClean="0"/>
              <a:t>m</a:t>
            </a:r>
            <a:endParaRPr lang="en-US" sz="2000" dirty="0"/>
          </a:p>
        </p:txBody>
      </p:sp>
      <p:sp>
        <p:nvSpPr>
          <p:cNvPr id="192" name="Rectangle 191"/>
          <p:cNvSpPr/>
          <p:nvPr/>
        </p:nvSpPr>
        <p:spPr>
          <a:xfrm>
            <a:off x="27657920" y="18905194"/>
            <a:ext cx="606718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smtClean="0"/>
              <a:t>m+</a:t>
            </a:r>
            <a:r>
              <a:rPr lang="en-US" sz="2000" dirty="0" smtClean="0"/>
              <a:t>12</a:t>
            </a:r>
            <a:endParaRPr lang="en-US" sz="2000" dirty="0"/>
          </a:p>
        </p:txBody>
      </p:sp>
      <p:sp>
        <p:nvSpPr>
          <p:cNvPr id="193" name="Rectangle 192"/>
          <p:cNvSpPr/>
          <p:nvPr/>
        </p:nvSpPr>
        <p:spPr>
          <a:xfrm>
            <a:off x="27657920" y="19590994"/>
            <a:ext cx="606718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smtClean="0"/>
              <a:t>m+</a:t>
            </a:r>
            <a:r>
              <a:rPr lang="en-US" sz="2000" dirty="0" smtClean="0"/>
              <a:t>24</a:t>
            </a:r>
            <a:endParaRPr lang="en-US" sz="2000" dirty="0"/>
          </a:p>
        </p:txBody>
      </p:sp>
      <p:cxnSp>
        <p:nvCxnSpPr>
          <p:cNvPr id="194" name="Straight Arrow Connector 193"/>
          <p:cNvCxnSpPr>
            <a:stCxn id="190" idx="0"/>
            <a:endCxn id="191" idx="1"/>
          </p:cNvCxnSpPr>
          <p:nvPr/>
        </p:nvCxnSpPr>
        <p:spPr>
          <a:xfrm rot="5400000" flipH="1" flipV="1">
            <a:off x="27192786" y="18228158"/>
            <a:ext cx="542359" cy="8117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Arrow Connector 194"/>
          <p:cNvCxnSpPr>
            <a:stCxn id="190" idx="3"/>
            <a:endCxn id="192" idx="1"/>
          </p:cNvCxnSpPr>
          <p:nvPr/>
        </p:nvCxnSpPr>
        <p:spPr>
          <a:xfrm>
            <a:off x="27186025" y="19057594"/>
            <a:ext cx="47189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Arrow Connector 195"/>
          <p:cNvCxnSpPr>
            <a:stCxn id="190" idx="2"/>
            <a:endCxn id="193" idx="1"/>
          </p:cNvCxnSpPr>
          <p:nvPr/>
        </p:nvCxnSpPr>
        <p:spPr>
          <a:xfrm rot="16200000" flipH="1">
            <a:off x="27091313" y="19176789"/>
            <a:ext cx="533400" cy="59981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0" name="Rectangle 199"/>
          <p:cNvSpPr/>
          <p:nvPr/>
        </p:nvSpPr>
        <p:spPr>
          <a:xfrm>
            <a:off x="28486137" y="19590995"/>
            <a:ext cx="2054924" cy="26955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smtClean="0">
                <a:solidFill>
                  <a:srgbClr val="77933C"/>
                </a:solidFill>
              </a:rPr>
              <a:t>TTTTTTTTTTTT</a:t>
            </a:r>
            <a:endParaRPr lang="en-US" sz="2000" dirty="0">
              <a:ln>
                <a:solidFill>
                  <a:schemeClr val="accent2"/>
                </a:solidFill>
              </a:ln>
              <a:solidFill>
                <a:srgbClr val="77933C"/>
              </a:solidFill>
            </a:endParaRPr>
          </a:p>
        </p:txBody>
      </p:sp>
      <p:sp>
        <p:nvSpPr>
          <p:cNvPr id="203" name="Rectangle 202"/>
          <p:cNvSpPr/>
          <p:nvPr/>
        </p:nvSpPr>
        <p:spPr>
          <a:xfrm>
            <a:off x="28486137" y="18905195"/>
            <a:ext cx="2054924" cy="26955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CCCCCCCCCCCC</a:t>
            </a:r>
            <a:endParaRPr lang="en-US" sz="2000" dirty="0">
              <a:ln>
                <a:solidFill>
                  <a:schemeClr val="accent2"/>
                </a:solidFill>
              </a:ln>
              <a:solidFill>
                <a:srgbClr val="FFFFFF"/>
              </a:solidFill>
            </a:endParaRPr>
          </a:p>
        </p:txBody>
      </p:sp>
      <p:sp>
        <p:nvSpPr>
          <p:cNvPr id="207" name="Rectangle 206"/>
          <p:cNvSpPr/>
          <p:nvPr/>
        </p:nvSpPr>
        <p:spPr>
          <a:xfrm>
            <a:off x="28486137" y="18210436"/>
            <a:ext cx="2054924" cy="26955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smtClean="0">
                <a:solidFill>
                  <a:schemeClr val="accent2"/>
                </a:solidFill>
              </a:rPr>
              <a:t>AAAA</a:t>
            </a:r>
            <a:r>
              <a:rPr lang="en-US" altLang="zh-CN" sz="2000" dirty="0" smtClean="0">
                <a:solidFill>
                  <a:schemeClr val="accent2"/>
                </a:solidFill>
              </a:rPr>
              <a:t>AAAAAAAA</a:t>
            </a:r>
            <a:endParaRPr lang="en-US" sz="2000" dirty="0">
              <a:ln>
                <a:solidFill>
                  <a:schemeClr val="accent2"/>
                </a:solidFill>
              </a:ln>
              <a:solidFill>
                <a:schemeClr val="accent2"/>
              </a:solidFill>
            </a:endParaRPr>
          </a:p>
        </p:txBody>
      </p:sp>
      <p:sp>
        <p:nvSpPr>
          <p:cNvPr id="208" name="TextBox 207"/>
          <p:cNvSpPr txBox="1"/>
          <p:nvPr/>
        </p:nvSpPr>
        <p:spPr>
          <a:xfrm>
            <a:off x="28125209" y="17830800"/>
            <a:ext cx="38578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?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09" name="TextBox 208"/>
          <p:cNvSpPr txBox="1"/>
          <p:nvPr/>
        </p:nvSpPr>
        <p:spPr>
          <a:xfrm>
            <a:off x="28100348" y="18516600"/>
            <a:ext cx="38578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?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28100348" y="19202400"/>
            <a:ext cx="38578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?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12" name="Right Arrow 211"/>
          <p:cNvSpPr/>
          <p:nvPr/>
        </p:nvSpPr>
        <p:spPr>
          <a:xfrm>
            <a:off x="33027869" y="18768410"/>
            <a:ext cx="445797" cy="578368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Rectangle 212"/>
          <p:cNvSpPr/>
          <p:nvPr/>
        </p:nvSpPr>
        <p:spPr>
          <a:xfrm>
            <a:off x="33473666" y="17930100"/>
            <a:ext cx="1822159" cy="213778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Do &gt; </a:t>
            </a:r>
            <a:r>
              <a:rPr lang="en-US" sz="2400" dirty="0" err="1" smtClean="0"/>
              <a:t>e</a:t>
            </a:r>
            <a:r>
              <a:rPr lang="en-US" sz="2400" dirty="0" smtClean="0"/>
              <a:t> coordinate lists contain consecutive coordinates?</a:t>
            </a:r>
            <a:endParaRPr lang="en-US" sz="2400" dirty="0"/>
          </a:p>
        </p:txBody>
      </p:sp>
      <p:sp>
        <p:nvSpPr>
          <p:cNvPr id="218" name="TextBox 217"/>
          <p:cNvSpPr txBox="1"/>
          <p:nvPr/>
        </p:nvSpPr>
        <p:spPr>
          <a:xfrm>
            <a:off x="26996231" y="13258800"/>
            <a:ext cx="95341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800" dirty="0" smtClean="0"/>
              <a:t> </a:t>
            </a:r>
            <a:r>
              <a:rPr lang="en-US" sz="2800" b="1" dirty="0" smtClean="0"/>
              <a:t>Goal</a:t>
            </a:r>
            <a:r>
              <a:rPr lang="en-US" sz="2800" dirty="0" smtClean="0"/>
              <a:t>: Reduce the number of string comparisons</a:t>
            </a:r>
            <a:endParaRPr lang="en-US" sz="2800" dirty="0"/>
          </a:p>
        </p:txBody>
      </p:sp>
      <p:sp>
        <p:nvSpPr>
          <p:cNvPr id="220" name="TextBox 219"/>
          <p:cNvSpPr txBox="1"/>
          <p:nvPr/>
        </p:nvSpPr>
        <p:spPr>
          <a:xfrm>
            <a:off x="26901557" y="12571274"/>
            <a:ext cx="832071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90"/>
                </a:solidFill>
              </a:rPr>
              <a:t>Adjacency Filtering (AF)</a:t>
            </a:r>
            <a:endParaRPr lang="en-US" sz="3200" b="1" dirty="0">
              <a:solidFill>
                <a:srgbClr val="000090"/>
              </a:solidFill>
            </a:endParaRPr>
          </a:p>
        </p:txBody>
      </p:sp>
      <p:graphicFrame>
        <p:nvGraphicFramePr>
          <p:cNvPr id="232" name="Chart 231"/>
          <p:cNvGraphicFramePr/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16108297"/>
              </p:ext>
            </p:extLst>
          </p:nvPr>
        </p:nvGraphicFramePr>
        <p:xfrm>
          <a:off x="631031" y="21488401"/>
          <a:ext cx="8382000" cy="21996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33" name="TextBox 232"/>
          <p:cNvSpPr txBox="1"/>
          <p:nvPr/>
        </p:nvSpPr>
        <p:spPr>
          <a:xfrm>
            <a:off x="631031" y="20802600"/>
            <a:ext cx="832071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90"/>
                </a:solidFill>
              </a:rPr>
              <a:t>Effect of Adjacency Filtering</a:t>
            </a:r>
            <a:endParaRPr lang="en-US" sz="3200" b="1" dirty="0">
              <a:solidFill>
                <a:srgbClr val="000090"/>
              </a:solidFill>
            </a:endParaRPr>
          </a:p>
        </p:txBody>
      </p:sp>
      <p:graphicFrame>
        <p:nvGraphicFramePr>
          <p:cNvPr id="234" name="Chart 233"/>
          <p:cNvGraphicFramePr/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96563496"/>
              </p:ext>
            </p:extLst>
          </p:nvPr>
        </p:nvGraphicFramePr>
        <p:xfrm>
          <a:off x="547316" y="24698960"/>
          <a:ext cx="8345136" cy="2455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235" name="TextBox 234"/>
          <p:cNvSpPr txBox="1"/>
          <p:nvPr/>
        </p:nvSpPr>
        <p:spPr>
          <a:xfrm>
            <a:off x="434161" y="23831225"/>
            <a:ext cx="90688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800" dirty="0" smtClean="0"/>
              <a:t> String comparisons are drastically reduced: 3.7x speedup </a:t>
            </a:r>
          </a:p>
        </p:txBody>
      </p:sp>
      <p:sp>
        <p:nvSpPr>
          <p:cNvPr id="221" name="TextBox 220"/>
          <p:cNvSpPr txBox="1"/>
          <p:nvPr/>
        </p:nvSpPr>
        <p:spPr>
          <a:xfrm>
            <a:off x="9503042" y="20802600"/>
            <a:ext cx="832071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90"/>
                </a:solidFill>
              </a:rPr>
              <a:t>Cheap Segment Selection (CSS)</a:t>
            </a:r>
            <a:endParaRPr lang="en-US" sz="3200" b="1" dirty="0">
              <a:solidFill>
                <a:srgbClr val="000090"/>
              </a:solidFill>
            </a:endParaRPr>
          </a:p>
        </p:txBody>
      </p:sp>
      <p:sp>
        <p:nvSpPr>
          <p:cNvPr id="222" name="TextBox 221"/>
          <p:cNvSpPr txBox="1"/>
          <p:nvPr/>
        </p:nvSpPr>
        <p:spPr>
          <a:xfrm>
            <a:off x="9432131" y="21254026"/>
            <a:ext cx="8570119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800" dirty="0" smtClean="0"/>
              <a:t> </a:t>
            </a:r>
            <a:r>
              <a:rPr lang="en-US" sz="2800" b="1" dirty="0" smtClean="0"/>
              <a:t>Observation: </a:t>
            </a:r>
            <a:r>
              <a:rPr lang="en-US" sz="2800" dirty="0" smtClean="0"/>
              <a:t>Hash table is imbalanced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</a:t>
            </a:r>
            <a:r>
              <a:rPr lang="en-US" sz="2800" b="1" dirty="0"/>
              <a:t>Cheap</a:t>
            </a:r>
            <a:r>
              <a:rPr lang="en-US" sz="2800" b="1" dirty="0" smtClean="0"/>
              <a:t> segments</a:t>
            </a:r>
            <a:r>
              <a:rPr lang="en-US" sz="2800" dirty="0" smtClean="0"/>
              <a:t>: Segments that </a:t>
            </a:r>
            <a:r>
              <a:rPr lang="en-US" sz="2800" dirty="0"/>
              <a:t>have </a:t>
            </a:r>
            <a:r>
              <a:rPr lang="en-US" sz="2800" dirty="0" smtClean="0"/>
              <a:t>few coordinates </a:t>
            </a:r>
          </a:p>
          <a:p>
            <a:r>
              <a:rPr lang="en-US" sz="2800" dirty="0" smtClean="0"/>
              <a:t>      in hash table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 </a:t>
            </a:r>
            <a:r>
              <a:rPr lang="en-US" sz="2800" dirty="0" smtClean="0"/>
              <a:t>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</a:t>
            </a:r>
            <a:r>
              <a:rPr lang="en-US" sz="2800" b="1" dirty="0" smtClean="0"/>
              <a:t>Expensive segments</a:t>
            </a:r>
            <a:r>
              <a:rPr lang="en-US" sz="2800" dirty="0"/>
              <a:t>:</a:t>
            </a:r>
            <a:r>
              <a:rPr lang="en-US" sz="2800" dirty="0" smtClean="0"/>
              <a:t> Segments that </a:t>
            </a:r>
            <a:r>
              <a:rPr lang="en-US" sz="2800" dirty="0"/>
              <a:t>have </a:t>
            </a:r>
            <a:r>
              <a:rPr lang="en-US" sz="2800" dirty="0" smtClean="0"/>
              <a:t>many </a:t>
            </a:r>
          </a:p>
          <a:p>
            <a:r>
              <a:rPr lang="en-US" sz="2800" dirty="0" smtClean="0"/>
              <a:t>      coordinates  </a:t>
            </a:r>
            <a:r>
              <a:rPr lang="en-US" sz="2800" dirty="0" err="1" smtClean="0">
                <a:sym typeface="Wingdings"/>
              </a:rPr>
              <a:t></a:t>
            </a:r>
            <a:r>
              <a:rPr lang="en-US" sz="2800" dirty="0" smtClean="0">
                <a:sym typeface="Wingdings"/>
              </a:rPr>
              <a:t> lead to slow </a:t>
            </a:r>
            <a:r>
              <a:rPr lang="en-US" altLang="zh-CN" sz="2800" dirty="0" smtClean="0">
                <a:sym typeface="Wingdings"/>
              </a:rPr>
              <a:t>execution during </a:t>
            </a:r>
            <a:r>
              <a:rPr lang="en-US" sz="2800" dirty="0" smtClean="0">
                <a:sym typeface="Wingdings"/>
              </a:rPr>
              <a:t>AF</a:t>
            </a:r>
            <a:endParaRPr lang="en-US" sz="2800" dirty="0" smtClean="0"/>
          </a:p>
          <a:p>
            <a:pPr>
              <a:buFont typeface="Arial"/>
              <a:buChar char="•"/>
            </a:pPr>
            <a:r>
              <a:rPr lang="en-US" sz="2800" dirty="0" smtClean="0"/>
              <a:t> </a:t>
            </a:r>
            <a:r>
              <a:rPr lang="en-US" sz="2800" b="1" dirty="0" smtClean="0"/>
              <a:t>Idea: </a:t>
            </a:r>
            <a:r>
              <a:rPr lang="en-US" sz="2800" dirty="0" smtClean="0"/>
              <a:t>Select cheapest segments within a fragment</a:t>
            </a:r>
            <a:endParaRPr lang="en-US" sz="2800" b="1" dirty="0" smtClean="0"/>
          </a:p>
          <a:p>
            <a:r>
              <a:rPr lang="en-US" sz="2800" dirty="0" smtClean="0"/>
              <a:t>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Select</a:t>
            </a:r>
            <a:r>
              <a:rPr lang="en-US" altLang="zh-CN" sz="2800" dirty="0" smtClean="0"/>
              <a:t>ing</a:t>
            </a:r>
            <a:r>
              <a:rPr lang="en-US" sz="2800" dirty="0" smtClean="0"/>
              <a:t> the </a:t>
            </a:r>
            <a:r>
              <a:rPr lang="en-US" sz="2800" b="1" dirty="0" smtClean="0"/>
              <a:t>cheapest </a:t>
            </a:r>
            <a:r>
              <a:rPr lang="en-US" sz="2800" b="1" i="1" dirty="0" smtClean="0"/>
              <a:t>e</a:t>
            </a:r>
            <a:r>
              <a:rPr lang="en-US" sz="2800" b="1" dirty="0" smtClean="0"/>
              <a:t>+1</a:t>
            </a:r>
            <a:r>
              <a:rPr lang="en-US" sz="2800" dirty="0" smtClean="0"/>
              <a:t> segments guarantees</a:t>
            </a:r>
          </a:p>
          <a:p>
            <a:r>
              <a:rPr lang="en-US" sz="2800" dirty="0" smtClean="0"/>
              <a:t>      comprehensiveness (at </a:t>
            </a:r>
            <a:r>
              <a:rPr lang="en-US" sz="2800" dirty="0"/>
              <a:t>least one</a:t>
            </a:r>
            <a:r>
              <a:rPr lang="en-US" sz="2800" dirty="0" smtClean="0"/>
              <a:t> has </a:t>
            </a:r>
            <a:r>
              <a:rPr lang="en-US" sz="2800" dirty="0"/>
              <a:t>no </a:t>
            </a:r>
            <a:r>
              <a:rPr lang="en-US" sz="2800" dirty="0" smtClean="0"/>
              <a:t>error)</a:t>
            </a:r>
          </a:p>
          <a:p>
            <a:pPr>
              <a:buFont typeface="Arial"/>
              <a:buChar char="•"/>
            </a:pPr>
            <a:r>
              <a:rPr lang="en-US" sz="2800" b="1" dirty="0" smtClean="0"/>
              <a:t> Example: </a:t>
            </a:r>
            <a:r>
              <a:rPr lang="en-US" sz="2800" dirty="0" smtClean="0"/>
              <a:t>If </a:t>
            </a:r>
            <a:r>
              <a:rPr lang="en-US" sz="2800" dirty="0" err="1" smtClean="0"/>
              <a:t>e</a:t>
            </a:r>
            <a:r>
              <a:rPr lang="en-US" sz="2800" dirty="0" smtClean="0"/>
              <a:t> = 1, select the cheapest 2 segments</a:t>
            </a:r>
          </a:p>
          <a:p>
            <a:pPr>
              <a:buFont typeface="Arial"/>
              <a:buChar char="•"/>
            </a:pPr>
            <a:endParaRPr lang="en-US" sz="2800" dirty="0" smtClean="0"/>
          </a:p>
          <a:p>
            <a:pPr>
              <a:buFont typeface="Arial"/>
              <a:buChar char="•"/>
            </a:pPr>
            <a:endParaRPr lang="en-US" sz="2800" dirty="0" smtClean="0"/>
          </a:p>
          <a:p>
            <a:pPr>
              <a:buFont typeface="Arial"/>
              <a:buChar char="•"/>
            </a:pPr>
            <a:endParaRPr lang="en-US" sz="2800" dirty="0" smtClean="0"/>
          </a:p>
          <a:p>
            <a:pPr>
              <a:buFont typeface="Arial"/>
              <a:buChar char="•"/>
            </a:pPr>
            <a:r>
              <a:rPr lang="en-US" sz="2800" dirty="0" smtClean="0"/>
              <a:t> </a:t>
            </a:r>
            <a:r>
              <a:rPr lang="en-US" sz="2800" b="1" dirty="0" smtClean="0"/>
              <a:t>Effect of CSS: </a:t>
            </a:r>
            <a:r>
              <a:rPr lang="en-US" sz="2800" dirty="0" smtClean="0"/>
              <a:t>The number of coordinates examined</a:t>
            </a:r>
          </a:p>
        </p:txBody>
      </p:sp>
      <p:sp>
        <p:nvSpPr>
          <p:cNvPr id="223" name="Rectangle 222"/>
          <p:cNvSpPr/>
          <p:nvPr/>
        </p:nvSpPr>
        <p:spPr>
          <a:xfrm>
            <a:off x="9615830" y="25262523"/>
            <a:ext cx="7016417" cy="27152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18000" rIns="36000" bIns="36000" rtlCol="0" anchor="ctr"/>
          <a:lstStyle/>
          <a:p>
            <a:pPr algn="ctr"/>
            <a:r>
              <a:rPr lang="en-US" sz="2400" dirty="0">
                <a:solidFill>
                  <a:prstClr val="black"/>
                </a:solidFill>
              </a:rPr>
              <a:t>AAAAAAAAAAA</a:t>
            </a:r>
            <a:r>
              <a:rPr lang="en-US" sz="2400" dirty="0">
                <a:solidFill>
                  <a:schemeClr val="tx1"/>
                </a:solidFill>
              </a:rPr>
              <a:t>A</a:t>
            </a:r>
            <a:r>
              <a:rPr lang="en-US" sz="2400" dirty="0">
                <a:solidFill>
                  <a:srgbClr val="FF0000"/>
                </a:solidFill>
              </a:rPr>
              <a:t>ACGTAACCTTAA</a:t>
            </a:r>
            <a:r>
              <a:rPr lang="en-US" sz="2400" dirty="0">
                <a:solidFill>
                  <a:srgbClr val="008000"/>
                </a:solidFill>
              </a:rPr>
              <a:t>AACCCATTTACC</a:t>
            </a:r>
          </a:p>
        </p:txBody>
      </p:sp>
      <p:sp>
        <p:nvSpPr>
          <p:cNvPr id="226" name="Left Brace 225"/>
          <p:cNvSpPr/>
          <p:nvPr/>
        </p:nvSpPr>
        <p:spPr>
          <a:xfrm rot="16200000">
            <a:off x="13086499" y="24676460"/>
            <a:ext cx="273251" cy="1940546"/>
          </a:xfrm>
          <a:prstGeom prst="leftBrace">
            <a:avLst>
              <a:gd name="adj1" fmla="val 51490"/>
              <a:gd name="adj2" fmla="val 50791"/>
            </a:avLst>
          </a:prstGeom>
          <a:ln w="190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370305" tIns="185152" rIns="370305" bIns="185152" rtlCol="0" anchor="ctr"/>
          <a:lstStyle/>
          <a:p>
            <a:pPr algn="ctr"/>
            <a:endParaRPr lang="en-US" sz="1200"/>
          </a:p>
        </p:txBody>
      </p:sp>
      <p:graphicFrame>
        <p:nvGraphicFramePr>
          <p:cNvPr id="227" name="Table 226"/>
          <p:cNvGraphicFramePr>
            <a:graphicFrameLocks noGrp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71165245"/>
              </p:ext>
            </p:extLst>
          </p:nvPr>
        </p:nvGraphicFramePr>
        <p:xfrm>
          <a:off x="10088737" y="25883850"/>
          <a:ext cx="6096000" cy="40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69161"/>
                <a:gridCol w="1945639"/>
                <a:gridCol w="1981200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Expensive</a:t>
                      </a:r>
                    </a:p>
                  </a:txBody>
                  <a:tcPr marL="40948" marR="40948" marT="1800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Cheap</a:t>
                      </a:r>
                      <a:endParaRPr lang="en-US" sz="2400" b="1" dirty="0"/>
                    </a:p>
                  </a:txBody>
                  <a:tcPr marL="40948" marR="40948" marT="1800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Cheapest</a:t>
                      </a:r>
                      <a:endParaRPr lang="en-US" sz="2400" b="1" dirty="0"/>
                    </a:p>
                  </a:txBody>
                  <a:tcPr marL="40948" marR="40948" marT="18000" marB="18000"/>
                </a:tc>
              </a:tr>
            </a:tbl>
          </a:graphicData>
        </a:graphic>
      </p:graphicFrame>
      <p:sp>
        <p:nvSpPr>
          <p:cNvPr id="230" name="Rounded Rectangle 229"/>
          <p:cNvSpPr/>
          <p:nvPr/>
        </p:nvSpPr>
        <p:spPr>
          <a:xfrm>
            <a:off x="12252850" y="25262523"/>
            <a:ext cx="1940547" cy="1021397"/>
          </a:xfrm>
          <a:prstGeom prst="roundRect">
            <a:avLst>
              <a:gd name="adj" fmla="val 8906"/>
            </a:avLst>
          </a:prstGeom>
          <a:noFill/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Left Brace 230"/>
          <p:cNvSpPr/>
          <p:nvPr/>
        </p:nvSpPr>
        <p:spPr>
          <a:xfrm rot="16200000">
            <a:off x="11063142" y="24594505"/>
            <a:ext cx="273251" cy="2120348"/>
          </a:xfrm>
          <a:prstGeom prst="leftBrace">
            <a:avLst>
              <a:gd name="adj1" fmla="val 51490"/>
              <a:gd name="adj2" fmla="val 50791"/>
            </a:avLst>
          </a:prstGeom>
          <a:ln w="190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370305" tIns="185152" rIns="370305" bIns="185152" rtlCol="0" anchor="ctr"/>
          <a:lstStyle/>
          <a:p>
            <a:pPr algn="ctr"/>
            <a:endParaRPr lang="en-US" sz="1200"/>
          </a:p>
        </p:txBody>
      </p:sp>
      <p:graphicFrame>
        <p:nvGraphicFramePr>
          <p:cNvPr id="236" name="Chart 235"/>
          <p:cNvGraphicFramePr/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96303886"/>
              </p:ext>
            </p:extLst>
          </p:nvPr>
        </p:nvGraphicFramePr>
        <p:xfrm>
          <a:off x="18309525" y="23702665"/>
          <a:ext cx="8209518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238" name="TextBox 237"/>
          <p:cNvSpPr txBox="1"/>
          <p:nvPr/>
        </p:nvSpPr>
        <p:spPr>
          <a:xfrm>
            <a:off x="18114567" y="231648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Run time (</a:t>
            </a:r>
            <a:r>
              <a:rPr lang="en-US" sz="2800" dirty="0" err="1" smtClean="0"/>
              <a:t>s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239" name="TextBox 238"/>
          <p:cNvSpPr txBox="1"/>
          <p:nvPr/>
        </p:nvSpPr>
        <p:spPr>
          <a:xfrm>
            <a:off x="18233231" y="26136600"/>
            <a:ext cx="8610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3200" dirty="0" smtClean="0"/>
              <a:t> </a:t>
            </a:r>
            <a:r>
              <a:rPr lang="en-US" sz="3200" b="1" dirty="0" smtClean="0"/>
              <a:t>Conclusions</a:t>
            </a:r>
          </a:p>
          <a:p>
            <a:r>
              <a:rPr lang="en-US" sz="3200" dirty="0" smtClean="0"/>
              <a:t>  </a:t>
            </a:r>
            <a:r>
              <a:rPr lang="en-US" sz="32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3200" dirty="0" smtClean="0"/>
              <a:t> Adjacency Filtering provides 3.7x speedup  </a:t>
            </a:r>
          </a:p>
          <a:p>
            <a:r>
              <a:rPr lang="en-US" sz="3200" dirty="0" smtClean="0"/>
              <a:t>  </a:t>
            </a:r>
            <a:r>
              <a:rPr lang="en-US" sz="32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3200" dirty="0" smtClean="0"/>
              <a:t> Adjacency Filtering + Cheap Segment Selection 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  provides 38x speedup </a:t>
            </a:r>
          </a:p>
        </p:txBody>
      </p:sp>
      <p:sp>
        <p:nvSpPr>
          <p:cNvPr id="240" name="TextBox 239"/>
          <p:cNvSpPr txBox="1"/>
          <p:nvPr/>
        </p:nvSpPr>
        <p:spPr>
          <a:xfrm>
            <a:off x="18230291" y="20802600"/>
            <a:ext cx="832071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90"/>
                </a:solidFill>
              </a:rPr>
              <a:t>CPU Execution Time</a:t>
            </a:r>
            <a:endParaRPr lang="en-US" sz="3200" b="1" dirty="0">
              <a:solidFill>
                <a:srgbClr val="000090"/>
              </a:solidFill>
            </a:endParaRPr>
          </a:p>
        </p:txBody>
      </p:sp>
      <p:sp>
        <p:nvSpPr>
          <p:cNvPr id="242" name="TextBox 241"/>
          <p:cNvSpPr txBox="1"/>
          <p:nvPr/>
        </p:nvSpPr>
        <p:spPr>
          <a:xfrm>
            <a:off x="15828688" y="27019843"/>
            <a:ext cx="6519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100%</a:t>
            </a:r>
            <a:endParaRPr lang="en-US" sz="1600" dirty="0" smtClean="0">
              <a:solidFill>
                <a:srgbClr val="FF0000"/>
              </a:solidFill>
            </a:endParaRPr>
          </a:p>
        </p:txBody>
      </p:sp>
      <p:sp>
        <p:nvSpPr>
          <p:cNvPr id="243" name="TextBox 242"/>
          <p:cNvSpPr txBox="1"/>
          <p:nvPr/>
        </p:nvSpPr>
        <p:spPr>
          <a:xfrm>
            <a:off x="15825129" y="27368557"/>
            <a:ext cx="7192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 6.4%</a:t>
            </a:r>
          </a:p>
        </p:txBody>
      </p:sp>
      <p:sp>
        <p:nvSpPr>
          <p:cNvPr id="244" name="TextBox 243"/>
          <p:cNvSpPr txBox="1"/>
          <p:nvPr/>
        </p:nvSpPr>
        <p:spPr>
          <a:xfrm>
            <a:off x="18080831" y="21259800"/>
            <a:ext cx="86868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800" dirty="0" smtClean="0"/>
              <a:t> </a:t>
            </a:r>
            <a:r>
              <a:rPr lang="en-US" sz="2800" dirty="0"/>
              <a:t> Input fragment set:</a:t>
            </a:r>
            <a:endParaRPr lang="en-US" sz="2800" dirty="0" smtClean="0"/>
          </a:p>
          <a:p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</a:t>
            </a:r>
            <a:r>
              <a:rPr lang="en-US" sz="2800" dirty="0"/>
              <a:t>Fragment length</a:t>
            </a:r>
            <a:r>
              <a:rPr lang="en-US" sz="2800" dirty="0" smtClean="0"/>
              <a:t>:  108 </a:t>
            </a:r>
            <a:r>
              <a:rPr lang="en-US" sz="2800" dirty="0"/>
              <a:t>base-pairs</a:t>
            </a:r>
            <a:endParaRPr lang="en-US" sz="2800" dirty="0" smtClean="0"/>
          </a:p>
          <a:p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</a:t>
            </a:r>
            <a:r>
              <a:rPr lang="en-US" sz="2800" dirty="0"/>
              <a:t>Fragment </a:t>
            </a:r>
            <a:r>
              <a:rPr lang="en-US" sz="2800" dirty="0" smtClean="0"/>
              <a:t>size:       1 </a:t>
            </a:r>
            <a:r>
              <a:rPr lang="en-US" sz="2800" dirty="0"/>
              <a:t>million</a:t>
            </a:r>
            <a:endParaRPr lang="en-US" sz="2800" dirty="0" smtClean="0"/>
          </a:p>
          <a:p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Number of errors: 3 mismatches, </a:t>
            </a:r>
            <a:r>
              <a:rPr lang="en-US" sz="2800" dirty="0"/>
              <a:t>insertions or deletions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957631" y="23241000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Intel i7 2600 / 16 GB DRAM</a:t>
            </a:r>
            <a:endParaRPr lang="en-US" sz="2400" dirty="0"/>
          </a:p>
        </p:txBody>
      </p:sp>
      <p:sp>
        <p:nvSpPr>
          <p:cNvPr id="246" name="TextBox 245"/>
          <p:cNvSpPr txBox="1"/>
          <p:nvPr/>
        </p:nvSpPr>
        <p:spPr>
          <a:xfrm>
            <a:off x="26926301" y="20802600"/>
            <a:ext cx="799473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90"/>
                </a:solidFill>
              </a:rPr>
              <a:t>Preliminary GPU Execution Time of </a:t>
            </a:r>
            <a:r>
              <a:rPr lang="en-US" sz="3200" b="1" dirty="0" err="1" smtClean="0">
                <a:solidFill>
                  <a:srgbClr val="000090"/>
                </a:solidFill>
              </a:rPr>
              <a:t>FastHASH</a:t>
            </a:r>
            <a:endParaRPr lang="en-US" sz="3200" b="1" dirty="0" smtClean="0">
              <a:solidFill>
                <a:srgbClr val="000090"/>
              </a:solidFill>
            </a:endParaRPr>
          </a:p>
        </p:txBody>
      </p:sp>
      <p:graphicFrame>
        <p:nvGraphicFramePr>
          <p:cNvPr id="247" name="Chart 246"/>
          <p:cNvGraphicFramePr/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19911009"/>
              </p:ext>
            </p:extLst>
          </p:nvPr>
        </p:nvGraphicFramePr>
        <p:xfrm>
          <a:off x="26946335" y="21526500"/>
          <a:ext cx="7698261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248" name="TextBox 247"/>
          <p:cNvSpPr txBox="1"/>
          <p:nvPr/>
        </p:nvSpPr>
        <p:spPr>
          <a:xfrm>
            <a:off x="26767631" y="215646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Run time (</a:t>
            </a:r>
            <a:r>
              <a:rPr lang="en-US" sz="2800" dirty="0" err="1" smtClean="0"/>
              <a:t>s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249" name="TextBox 248"/>
          <p:cNvSpPr txBox="1"/>
          <p:nvPr/>
        </p:nvSpPr>
        <p:spPr>
          <a:xfrm>
            <a:off x="33930431" y="21945600"/>
            <a:ext cx="11526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Nvidia</a:t>
            </a:r>
            <a:endParaRPr lang="en-US" sz="2800" dirty="0" smtClean="0"/>
          </a:p>
          <a:p>
            <a:r>
              <a:rPr lang="en-US" sz="2800" dirty="0" smtClean="0"/>
              <a:t>Tesla</a:t>
            </a:r>
          </a:p>
          <a:p>
            <a:r>
              <a:rPr lang="en-US" sz="2800" dirty="0" smtClean="0"/>
              <a:t>C2070</a:t>
            </a:r>
            <a:endParaRPr lang="en-US" sz="2800" dirty="0"/>
          </a:p>
        </p:txBody>
      </p:sp>
      <p:sp>
        <p:nvSpPr>
          <p:cNvPr id="250" name="TextBox 249"/>
          <p:cNvSpPr txBox="1"/>
          <p:nvPr/>
        </p:nvSpPr>
        <p:spPr>
          <a:xfrm>
            <a:off x="26930598" y="25070989"/>
            <a:ext cx="9144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3200" dirty="0" smtClean="0"/>
              <a:t> </a:t>
            </a:r>
            <a:r>
              <a:rPr lang="en-US" sz="3200" b="1" dirty="0" smtClean="0"/>
              <a:t>Conclusion</a:t>
            </a:r>
          </a:p>
          <a:p>
            <a:r>
              <a:rPr lang="en-US" sz="3200" dirty="0" smtClean="0"/>
              <a:t>  </a:t>
            </a:r>
            <a:r>
              <a:rPr lang="en-US" sz="32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3200" dirty="0" smtClean="0"/>
              <a:t> GPU provides 1.44x speedup (early result)</a:t>
            </a:r>
          </a:p>
          <a:p>
            <a:r>
              <a:rPr lang="en-US" sz="3200" dirty="0" smtClean="0"/>
              <a:t> </a:t>
            </a:r>
          </a:p>
          <a:p>
            <a:pPr>
              <a:buFont typeface="Arial"/>
              <a:buChar char="•"/>
            </a:pPr>
            <a:r>
              <a:rPr lang="en-US" sz="3200" dirty="0" smtClean="0"/>
              <a:t> </a:t>
            </a:r>
            <a:r>
              <a:rPr lang="en-US" sz="3200" b="1" dirty="0" smtClean="0"/>
              <a:t>Ongoing work</a:t>
            </a:r>
          </a:p>
          <a:p>
            <a:r>
              <a:rPr lang="en-US" sz="3200" dirty="0" smtClean="0"/>
              <a:t>  </a:t>
            </a:r>
            <a:r>
              <a:rPr lang="en-US" sz="32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3200" dirty="0" smtClean="0"/>
              <a:t> Schedule work better on GPU for higher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  speedup</a:t>
            </a:r>
          </a:p>
        </p:txBody>
      </p:sp>
      <p:sp>
        <p:nvSpPr>
          <p:cNvPr id="251" name="TextBox 250"/>
          <p:cNvSpPr txBox="1"/>
          <p:nvPr/>
        </p:nvSpPr>
        <p:spPr>
          <a:xfrm>
            <a:off x="1524850" y="381000"/>
            <a:ext cx="3369742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800" b="1" dirty="0" err="1" smtClean="0"/>
              <a:t>FastHASH</a:t>
            </a:r>
            <a:r>
              <a:rPr lang="en-US" sz="6800" dirty="0" smtClean="0"/>
              <a:t>: A New Algorithm for Fast and Comprehensive Next-generation Sequence Mapping</a:t>
            </a:r>
          </a:p>
        </p:txBody>
      </p:sp>
      <p:sp>
        <p:nvSpPr>
          <p:cNvPr id="224" name="TextBox 223"/>
          <p:cNvSpPr txBox="1"/>
          <p:nvPr/>
        </p:nvSpPr>
        <p:spPr>
          <a:xfrm>
            <a:off x="10974743" y="1596717"/>
            <a:ext cx="1345017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400" dirty="0" err="1" smtClean="0"/>
              <a:t>Hongyi</a:t>
            </a:r>
            <a:r>
              <a:rPr lang="en-US" sz="3400" dirty="0" smtClean="0"/>
              <a:t> Xin</a:t>
            </a:r>
            <a:r>
              <a:rPr lang="en-US" sz="3400" baseline="30000" dirty="0" smtClean="0"/>
              <a:t>1</a:t>
            </a:r>
            <a:r>
              <a:rPr lang="en-US" sz="3400" dirty="0" smtClean="0"/>
              <a:t>, </a:t>
            </a:r>
            <a:r>
              <a:rPr lang="en-US" sz="3400" dirty="0" err="1" smtClean="0"/>
              <a:t>Donghyuk</a:t>
            </a:r>
            <a:r>
              <a:rPr lang="en-US" sz="3400" dirty="0" smtClean="0"/>
              <a:t> Lee</a:t>
            </a:r>
            <a:r>
              <a:rPr lang="en-US" sz="3400" baseline="30000" dirty="0" smtClean="0"/>
              <a:t>1</a:t>
            </a:r>
            <a:r>
              <a:rPr lang="en-US" sz="3400" dirty="0" smtClean="0"/>
              <a:t>, </a:t>
            </a:r>
            <a:r>
              <a:rPr lang="en-US" sz="3400" dirty="0" err="1" smtClean="0"/>
              <a:t>Farhad</a:t>
            </a:r>
            <a:r>
              <a:rPr lang="en-US" sz="3400" dirty="0" smtClean="0"/>
              <a:t> Hormozdiari</a:t>
            </a:r>
            <a:r>
              <a:rPr lang="en-US" sz="3400" baseline="30000" dirty="0" smtClean="0"/>
              <a:t>2</a:t>
            </a:r>
            <a:r>
              <a:rPr lang="en-US" sz="3400" dirty="0" smtClean="0"/>
              <a:t>, Can Alkan</a:t>
            </a:r>
            <a:r>
              <a:rPr lang="en-US" sz="3400" baseline="30000" dirty="0" smtClean="0"/>
              <a:t>3</a:t>
            </a:r>
            <a:r>
              <a:rPr lang="en-US" sz="3400" dirty="0" smtClean="0"/>
              <a:t>, </a:t>
            </a:r>
            <a:r>
              <a:rPr lang="en-US" sz="3400" dirty="0" err="1" smtClean="0"/>
              <a:t>Onur</a:t>
            </a:r>
            <a:r>
              <a:rPr lang="en-US" sz="3400" dirty="0" smtClean="0"/>
              <a:t> Mutlu</a:t>
            </a:r>
            <a:r>
              <a:rPr lang="en-US" sz="3400" baseline="30000" dirty="0" smtClean="0"/>
              <a:t>1</a:t>
            </a:r>
            <a:r>
              <a:rPr lang="en-US" sz="3400" dirty="0" smtClean="0"/>
              <a:t> </a:t>
            </a:r>
            <a:endParaRPr lang="en-US" sz="3400" dirty="0"/>
          </a:p>
        </p:txBody>
      </p:sp>
      <p:sp>
        <p:nvSpPr>
          <p:cNvPr id="225" name="TextBox 224"/>
          <p:cNvSpPr txBox="1"/>
          <p:nvPr/>
        </p:nvSpPr>
        <p:spPr>
          <a:xfrm>
            <a:off x="4115637" y="2212270"/>
            <a:ext cx="2396887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aseline="30000" dirty="0" smtClean="0"/>
              <a:t>	1</a:t>
            </a:r>
            <a:r>
              <a:rPr lang="en-US" sz="2800" dirty="0" smtClean="0"/>
              <a:t> Departments of Computer Science and Electrical and Computer Engineering, Carnegie Mellon University, Pittsburgh, PA</a:t>
            </a:r>
          </a:p>
          <a:p>
            <a:pPr algn="ctr"/>
            <a:r>
              <a:rPr lang="en-US" sz="2800" baseline="30000" dirty="0" smtClean="0"/>
              <a:t>2</a:t>
            </a:r>
            <a:r>
              <a:rPr lang="en-US" sz="2800" dirty="0" smtClean="0"/>
              <a:t> Department of Computer Science, University of California Los Angeles, CA		</a:t>
            </a:r>
            <a:r>
              <a:rPr lang="en-US" sz="2800" baseline="30000" dirty="0" smtClean="0"/>
              <a:t>3</a:t>
            </a:r>
            <a:r>
              <a:rPr lang="en-US" sz="2800" dirty="0" smtClean="0"/>
              <a:t> Department of Genome Sciences, University of Washington, Seattle, WA</a:t>
            </a:r>
          </a:p>
        </p:txBody>
      </p:sp>
      <p:sp>
        <p:nvSpPr>
          <p:cNvPr id="228" name="TextBox 227"/>
          <p:cNvSpPr txBox="1"/>
          <p:nvPr/>
        </p:nvSpPr>
        <p:spPr>
          <a:xfrm flipH="1">
            <a:off x="894890" y="3645874"/>
            <a:ext cx="225961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 smtClean="0">
                <a:solidFill>
                  <a:schemeClr val="bg1"/>
                </a:solidFill>
              </a:rPr>
              <a:t>Next-generation DNA Sequencing and the State-of-the-art Sequence Mapping Tools</a:t>
            </a:r>
            <a:endParaRPr lang="en-US" sz="5000" b="1" dirty="0">
              <a:solidFill>
                <a:schemeClr val="bg1"/>
              </a:solidFill>
            </a:endParaRPr>
          </a:p>
        </p:txBody>
      </p:sp>
      <p:sp>
        <p:nvSpPr>
          <p:cNvPr id="237" name="TextBox 236"/>
          <p:cNvSpPr txBox="1"/>
          <p:nvPr/>
        </p:nvSpPr>
        <p:spPr>
          <a:xfrm flipH="1">
            <a:off x="9364371" y="11869797"/>
            <a:ext cx="322074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 err="1" smtClean="0">
                <a:solidFill>
                  <a:schemeClr val="bg1"/>
                </a:solidFill>
              </a:rPr>
              <a:t>FastHASH</a:t>
            </a:r>
            <a:endParaRPr lang="en-US" sz="5000" b="1" dirty="0">
              <a:solidFill>
                <a:schemeClr val="bg1"/>
              </a:solidFill>
            </a:endParaRPr>
          </a:p>
        </p:txBody>
      </p:sp>
      <p:sp>
        <p:nvSpPr>
          <p:cNvPr id="245" name="TextBox 244"/>
          <p:cNvSpPr txBox="1"/>
          <p:nvPr/>
        </p:nvSpPr>
        <p:spPr>
          <a:xfrm flipH="1">
            <a:off x="26956978" y="3645874"/>
            <a:ext cx="864985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 err="1" smtClean="0">
                <a:solidFill>
                  <a:schemeClr val="bg1"/>
                </a:solidFill>
              </a:rPr>
              <a:t>mrFAST</a:t>
            </a:r>
            <a:endParaRPr lang="en-US" sz="5000" b="1" dirty="0">
              <a:solidFill>
                <a:schemeClr val="bg1"/>
              </a:solidFill>
            </a:endParaRPr>
          </a:p>
        </p:txBody>
      </p:sp>
      <p:sp>
        <p:nvSpPr>
          <p:cNvPr id="252" name="TextBox 251"/>
          <p:cNvSpPr txBox="1"/>
          <p:nvPr/>
        </p:nvSpPr>
        <p:spPr>
          <a:xfrm flipH="1">
            <a:off x="18154090" y="20060629"/>
            <a:ext cx="86897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 smtClean="0">
                <a:solidFill>
                  <a:schemeClr val="bg1"/>
                </a:solidFill>
              </a:rPr>
              <a:t>Preliminary Results</a:t>
            </a:r>
            <a:endParaRPr lang="en-US" sz="5000" b="1" dirty="0">
              <a:solidFill>
                <a:schemeClr val="bg1"/>
              </a:solidFill>
            </a:endParaRPr>
          </a:p>
        </p:txBody>
      </p:sp>
      <p:sp>
        <p:nvSpPr>
          <p:cNvPr id="253" name="TextBox 252"/>
          <p:cNvSpPr txBox="1"/>
          <p:nvPr/>
        </p:nvSpPr>
        <p:spPr>
          <a:xfrm>
            <a:off x="32888212" y="4797915"/>
            <a:ext cx="15795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fragment</a:t>
            </a:r>
            <a:endParaRPr lang="en-US" sz="2800" dirty="0"/>
          </a:p>
        </p:txBody>
      </p:sp>
      <p:sp>
        <p:nvSpPr>
          <p:cNvPr id="254" name="TextBox 253"/>
          <p:cNvSpPr txBox="1"/>
          <p:nvPr/>
        </p:nvSpPr>
        <p:spPr>
          <a:xfrm>
            <a:off x="30579167" y="5881592"/>
            <a:ext cx="15843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segments</a:t>
            </a:r>
            <a:endParaRPr lang="en-US" sz="2800" dirty="0"/>
          </a:p>
        </p:txBody>
      </p:sp>
      <p:sp>
        <p:nvSpPr>
          <p:cNvPr id="255" name="TextBox 254"/>
          <p:cNvSpPr txBox="1"/>
          <p:nvPr/>
        </p:nvSpPr>
        <p:spPr>
          <a:xfrm>
            <a:off x="30456476" y="6648854"/>
            <a:ext cx="18963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coordinates</a:t>
            </a:r>
            <a:endParaRPr lang="en-US" sz="2800" dirty="0"/>
          </a:p>
        </p:txBody>
      </p:sp>
      <p:sp>
        <p:nvSpPr>
          <p:cNvPr id="256" name="TextBox 255"/>
          <p:cNvSpPr txBox="1"/>
          <p:nvPr/>
        </p:nvSpPr>
        <p:spPr>
          <a:xfrm>
            <a:off x="32849728" y="10289005"/>
            <a:ext cx="26899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Reference strings</a:t>
            </a:r>
            <a:endParaRPr lang="en-US" sz="2800" dirty="0"/>
          </a:p>
        </p:txBody>
      </p:sp>
      <p:cxnSp>
        <p:nvCxnSpPr>
          <p:cNvPr id="258" name="Straight Arrow Connector 257"/>
          <p:cNvCxnSpPr>
            <a:stCxn id="253" idx="1"/>
            <a:endCxn id="82" idx="3"/>
          </p:cNvCxnSpPr>
          <p:nvPr/>
        </p:nvCxnSpPr>
        <p:spPr>
          <a:xfrm rot="10800000" flipV="1">
            <a:off x="32547394" y="5059524"/>
            <a:ext cx="340819" cy="3963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Arrow Connector 259"/>
          <p:cNvCxnSpPr>
            <a:endCxn id="87" idx="3"/>
          </p:cNvCxnSpPr>
          <p:nvPr/>
        </p:nvCxnSpPr>
        <p:spPr>
          <a:xfrm rot="10800000" flipV="1">
            <a:off x="30281849" y="6213890"/>
            <a:ext cx="426437" cy="13319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Arrow Connector 264"/>
          <p:cNvCxnSpPr>
            <a:endCxn id="91" idx="0"/>
          </p:cNvCxnSpPr>
          <p:nvPr/>
        </p:nvCxnSpPr>
        <p:spPr>
          <a:xfrm rot="10800000" flipV="1">
            <a:off x="30919537" y="7042750"/>
            <a:ext cx="502880" cy="2722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2" name="Straight Arrow Connector 271"/>
          <p:cNvCxnSpPr/>
          <p:nvPr/>
        </p:nvCxnSpPr>
        <p:spPr>
          <a:xfrm rot="10800000">
            <a:off x="32470839" y="10598618"/>
            <a:ext cx="483951" cy="261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4" name="TextBox 283"/>
          <p:cNvSpPr txBox="1"/>
          <p:nvPr/>
        </p:nvSpPr>
        <p:spPr>
          <a:xfrm>
            <a:off x="623149" y="16939983"/>
            <a:ext cx="86300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Each segment looked up in HT to get coordinate list</a:t>
            </a:r>
          </a:p>
          <a:p>
            <a:r>
              <a:rPr lang="en-US" sz="2800" dirty="0" smtClean="0"/>
              <a:t>  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</a:t>
            </a:r>
            <a:r>
              <a:rPr lang="en-US" sz="2800" dirty="0" smtClean="0"/>
              <a:t> For each coordinate in the list, look up reference string</a:t>
            </a:r>
          </a:p>
          <a:p>
            <a:r>
              <a:rPr lang="en-US" sz="2800" dirty="0" smtClean="0"/>
              <a:t>			</a:t>
            </a:r>
            <a:r>
              <a:rPr lang="en-US" sz="2800" dirty="0" err="1" smtClean="0">
                <a:sym typeface="Wingdings"/>
              </a:rPr>
              <a:t></a:t>
            </a:r>
            <a:r>
              <a:rPr lang="en-US" sz="2800" dirty="0" smtClean="0">
                <a:sym typeface="Wingdings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sym typeface="Wingdings"/>
              </a:rPr>
              <a:t>expensive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286" name="Rectangle 285"/>
          <p:cNvSpPr/>
          <p:nvPr/>
        </p:nvSpPr>
        <p:spPr>
          <a:xfrm>
            <a:off x="30796469" y="18184787"/>
            <a:ext cx="559666" cy="3498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err="1" smtClean="0">
                <a:solidFill>
                  <a:srgbClr val="C0504D"/>
                </a:solidFill>
              </a:rPr>
              <a:t>n</a:t>
            </a:r>
            <a:endParaRPr lang="en-US" sz="2000" dirty="0">
              <a:solidFill>
                <a:srgbClr val="C0504D"/>
              </a:solidFill>
            </a:endParaRPr>
          </a:p>
        </p:txBody>
      </p:sp>
      <p:cxnSp>
        <p:nvCxnSpPr>
          <p:cNvPr id="288" name="Straight Arrow Connector 287"/>
          <p:cNvCxnSpPr>
            <a:endCxn id="286" idx="1"/>
          </p:cNvCxnSpPr>
          <p:nvPr/>
        </p:nvCxnSpPr>
        <p:spPr>
          <a:xfrm>
            <a:off x="30541061" y="18357841"/>
            <a:ext cx="255408" cy="18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6" name="Rectangle 295"/>
          <p:cNvSpPr/>
          <p:nvPr/>
        </p:nvSpPr>
        <p:spPr>
          <a:xfrm>
            <a:off x="31599862" y="18187921"/>
            <a:ext cx="559666" cy="3498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smtClean="0">
                <a:solidFill>
                  <a:srgbClr val="C0504D"/>
                </a:solidFill>
              </a:rPr>
              <a:t>303</a:t>
            </a:r>
            <a:endParaRPr lang="en-US" sz="2000" dirty="0">
              <a:solidFill>
                <a:srgbClr val="C0504D"/>
              </a:solidFill>
            </a:endParaRPr>
          </a:p>
        </p:txBody>
      </p:sp>
      <p:cxnSp>
        <p:nvCxnSpPr>
          <p:cNvPr id="297" name="Straight Arrow Connector 296"/>
          <p:cNvCxnSpPr>
            <a:endCxn id="296" idx="1"/>
          </p:cNvCxnSpPr>
          <p:nvPr/>
        </p:nvCxnSpPr>
        <p:spPr>
          <a:xfrm>
            <a:off x="31344454" y="18360975"/>
            <a:ext cx="255408" cy="18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8" name="Rectangle 297"/>
          <p:cNvSpPr/>
          <p:nvPr/>
        </p:nvSpPr>
        <p:spPr>
          <a:xfrm>
            <a:off x="32402528" y="18187921"/>
            <a:ext cx="559666" cy="3498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smtClean="0">
                <a:solidFill>
                  <a:srgbClr val="C0504D"/>
                </a:solidFill>
              </a:rPr>
              <a:t>505</a:t>
            </a:r>
            <a:endParaRPr lang="en-US" sz="2000" dirty="0">
              <a:solidFill>
                <a:srgbClr val="C0504D"/>
              </a:solidFill>
            </a:endParaRPr>
          </a:p>
        </p:txBody>
      </p:sp>
      <p:cxnSp>
        <p:nvCxnSpPr>
          <p:cNvPr id="299" name="Straight Arrow Connector 298"/>
          <p:cNvCxnSpPr>
            <a:endCxn id="298" idx="1"/>
          </p:cNvCxnSpPr>
          <p:nvPr/>
        </p:nvCxnSpPr>
        <p:spPr>
          <a:xfrm>
            <a:off x="32147120" y="18360975"/>
            <a:ext cx="255408" cy="18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0" name="Rectangle 299"/>
          <p:cNvSpPr/>
          <p:nvPr/>
        </p:nvSpPr>
        <p:spPr>
          <a:xfrm>
            <a:off x="30796469" y="18905194"/>
            <a:ext cx="559666" cy="3498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smtClean="0">
                <a:solidFill>
                  <a:schemeClr val="accent4"/>
                </a:solidFill>
              </a:rPr>
              <a:t>n+12</a:t>
            </a:r>
            <a:endParaRPr lang="en-US" sz="2000" dirty="0">
              <a:solidFill>
                <a:schemeClr val="accent4"/>
              </a:solidFill>
            </a:endParaRPr>
          </a:p>
        </p:txBody>
      </p:sp>
      <p:cxnSp>
        <p:nvCxnSpPr>
          <p:cNvPr id="301" name="Straight Arrow Connector 300"/>
          <p:cNvCxnSpPr>
            <a:endCxn id="300" idx="1"/>
          </p:cNvCxnSpPr>
          <p:nvPr/>
        </p:nvCxnSpPr>
        <p:spPr>
          <a:xfrm>
            <a:off x="30541061" y="19078248"/>
            <a:ext cx="255408" cy="18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2" name="Rectangle 301"/>
          <p:cNvSpPr/>
          <p:nvPr/>
        </p:nvSpPr>
        <p:spPr>
          <a:xfrm>
            <a:off x="31599862" y="18908328"/>
            <a:ext cx="559666" cy="3498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smtClean="0">
                <a:solidFill>
                  <a:srgbClr val="8064A2"/>
                </a:solidFill>
              </a:rPr>
              <a:t>557</a:t>
            </a:r>
            <a:endParaRPr lang="en-US" sz="2000" dirty="0">
              <a:solidFill>
                <a:srgbClr val="8064A2"/>
              </a:solidFill>
            </a:endParaRPr>
          </a:p>
        </p:txBody>
      </p:sp>
      <p:cxnSp>
        <p:nvCxnSpPr>
          <p:cNvPr id="303" name="Straight Arrow Connector 302"/>
          <p:cNvCxnSpPr>
            <a:endCxn id="302" idx="1"/>
          </p:cNvCxnSpPr>
          <p:nvPr/>
        </p:nvCxnSpPr>
        <p:spPr>
          <a:xfrm>
            <a:off x="31344454" y="19081382"/>
            <a:ext cx="255408" cy="18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4" name="Rectangle 303"/>
          <p:cNvSpPr/>
          <p:nvPr/>
        </p:nvSpPr>
        <p:spPr>
          <a:xfrm>
            <a:off x="32402528" y="18908328"/>
            <a:ext cx="559666" cy="3498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smtClean="0">
                <a:solidFill>
                  <a:srgbClr val="8064A2"/>
                </a:solidFill>
              </a:rPr>
              <a:t>1033</a:t>
            </a:r>
            <a:endParaRPr lang="en-US" sz="2000" dirty="0">
              <a:solidFill>
                <a:srgbClr val="8064A2"/>
              </a:solidFill>
            </a:endParaRPr>
          </a:p>
        </p:txBody>
      </p:sp>
      <p:cxnSp>
        <p:nvCxnSpPr>
          <p:cNvPr id="305" name="Straight Arrow Connector 304"/>
          <p:cNvCxnSpPr>
            <a:endCxn id="304" idx="1"/>
          </p:cNvCxnSpPr>
          <p:nvPr/>
        </p:nvCxnSpPr>
        <p:spPr>
          <a:xfrm>
            <a:off x="32147120" y="19081382"/>
            <a:ext cx="255408" cy="18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6" name="Rectangle 305"/>
          <p:cNvSpPr/>
          <p:nvPr/>
        </p:nvSpPr>
        <p:spPr>
          <a:xfrm>
            <a:off x="30796468" y="19568481"/>
            <a:ext cx="559666" cy="3498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smtClean="0">
                <a:solidFill>
                  <a:srgbClr val="008000"/>
                </a:solidFill>
              </a:rPr>
              <a:t>n+25</a:t>
            </a:r>
            <a:endParaRPr lang="en-US" sz="2000" dirty="0">
              <a:solidFill>
                <a:srgbClr val="008000"/>
              </a:solidFill>
            </a:endParaRPr>
          </a:p>
        </p:txBody>
      </p:sp>
      <p:cxnSp>
        <p:nvCxnSpPr>
          <p:cNvPr id="307" name="Straight Arrow Connector 306"/>
          <p:cNvCxnSpPr>
            <a:endCxn id="306" idx="1"/>
          </p:cNvCxnSpPr>
          <p:nvPr/>
        </p:nvCxnSpPr>
        <p:spPr>
          <a:xfrm>
            <a:off x="30541060" y="19741535"/>
            <a:ext cx="255408" cy="18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8" name="Rectangle 307"/>
          <p:cNvSpPr/>
          <p:nvPr/>
        </p:nvSpPr>
        <p:spPr>
          <a:xfrm>
            <a:off x="31599861" y="19571615"/>
            <a:ext cx="559666" cy="3498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smtClean="0">
                <a:solidFill>
                  <a:srgbClr val="008000"/>
                </a:solidFill>
              </a:rPr>
              <a:t>…</a:t>
            </a:r>
            <a:endParaRPr lang="en-US" sz="2000" dirty="0">
              <a:solidFill>
                <a:srgbClr val="008000"/>
              </a:solidFill>
            </a:endParaRPr>
          </a:p>
        </p:txBody>
      </p:sp>
      <p:cxnSp>
        <p:nvCxnSpPr>
          <p:cNvPr id="309" name="Straight Arrow Connector 308"/>
          <p:cNvCxnSpPr>
            <a:endCxn id="308" idx="1"/>
          </p:cNvCxnSpPr>
          <p:nvPr/>
        </p:nvCxnSpPr>
        <p:spPr>
          <a:xfrm>
            <a:off x="31344453" y="19744669"/>
            <a:ext cx="255408" cy="18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7" name="TextBox 256"/>
          <p:cNvSpPr txBox="1"/>
          <p:nvPr/>
        </p:nvSpPr>
        <p:spPr>
          <a:xfrm>
            <a:off x="546949" y="26881343"/>
            <a:ext cx="906888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800" dirty="0" smtClean="0"/>
              <a:t> Adjacency Filtering becomes the bottleneck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 We can speed this up by avoiding the probing of long </a:t>
            </a:r>
          </a:p>
          <a:p>
            <a:r>
              <a:rPr lang="en-US" sz="2800" dirty="0" smtClean="0"/>
              <a:t>   coordinate lists</a:t>
            </a:r>
          </a:p>
        </p:txBody>
      </p:sp>
      <p:sp>
        <p:nvSpPr>
          <p:cNvPr id="259" name="TextBox 258"/>
          <p:cNvSpPr txBox="1"/>
          <p:nvPr/>
        </p:nvSpPr>
        <p:spPr>
          <a:xfrm>
            <a:off x="674269" y="24332624"/>
            <a:ext cx="832071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90"/>
                </a:solidFill>
              </a:rPr>
              <a:t>Our Second Observation</a:t>
            </a:r>
            <a:endParaRPr lang="en-US" sz="3200" b="1" dirty="0">
              <a:solidFill>
                <a:srgbClr val="000090"/>
              </a:solidFill>
            </a:endParaRPr>
          </a:p>
        </p:txBody>
      </p:sp>
      <p:sp>
        <p:nvSpPr>
          <p:cNvPr id="261" name="Rounded Rectangle 260"/>
          <p:cNvSpPr/>
          <p:nvPr/>
        </p:nvSpPr>
        <p:spPr>
          <a:xfrm>
            <a:off x="14193391" y="25262523"/>
            <a:ext cx="1991346" cy="1026477"/>
          </a:xfrm>
          <a:prstGeom prst="roundRect">
            <a:avLst>
              <a:gd name="adj" fmla="val 8906"/>
            </a:avLst>
          </a:prstGeom>
          <a:noFill/>
          <a:ln w="25400">
            <a:solidFill>
              <a:srgbClr val="008000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Left Brace 262"/>
          <p:cNvSpPr/>
          <p:nvPr/>
        </p:nvSpPr>
        <p:spPr>
          <a:xfrm rot="16200000">
            <a:off x="15027039" y="24700399"/>
            <a:ext cx="273251" cy="1940546"/>
          </a:xfrm>
          <a:prstGeom prst="leftBrace">
            <a:avLst>
              <a:gd name="adj1" fmla="val 51490"/>
              <a:gd name="adj2" fmla="val 50791"/>
            </a:avLst>
          </a:prstGeom>
          <a:ln w="190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370305" tIns="185152" rIns="370305" bIns="185152" rtlCol="0" anchor="ctr"/>
          <a:lstStyle/>
          <a:p>
            <a:pPr algn="ctr"/>
            <a:endParaRPr lang="en-US" sz="1200"/>
          </a:p>
        </p:txBody>
      </p:sp>
      <p:graphicFrame>
        <p:nvGraphicFramePr>
          <p:cNvPr id="262" name="Chart 261"/>
          <p:cNvGraphicFramePr/>
          <p:nvPr/>
        </p:nvGraphicFramePr>
        <p:xfrm>
          <a:off x="9615830" y="26851002"/>
          <a:ext cx="7537080" cy="1549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sp>
        <p:nvSpPr>
          <p:cNvPr id="264" name="TextBox 263"/>
          <p:cNvSpPr txBox="1"/>
          <p:nvPr/>
        </p:nvSpPr>
        <p:spPr>
          <a:xfrm>
            <a:off x="26005631" y="19812000"/>
            <a:ext cx="1524000" cy="461665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coordinate</a:t>
            </a:r>
            <a:endParaRPr lang="en-US" sz="2400" dirty="0"/>
          </a:p>
        </p:txBody>
      </p:sp>
      <p:cxnSp>
        <p:nvCxnSpPr>
          <p:cNvPr id="267" name="Straight Arrow Connector 266"/>
          <p:cNvCxnSpPr/>
          <p:nvPr/>
        </p:nvCxnSpPr>
        <p:spPr>
          <a:xfrm rot="5400000" flipH="1" flipV="1">
            <a:off x="26653331" y="19545300"/>
            <a:ext cx="533400" cy="1588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9" name="TextBox 268"/>
          <p:cNvSpPr txBox="1"/>
          <p:nvPr/>
        </p:nvSpPr>
        <p:spPr>
          <a:xfrm>
            <a:off x="30196630" y="20193000"/>
            <a:ext cx="1949327" cy="461665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coordinate list</a:t>
            </a:r>
            <a:endParaRPr lang="en-US" sz="2400" dirty="0"/>
          </a:p>
        </p:txBody>
      </p:sp>
      <p:cxnSp>
        <p:nvCxnSpPr>
          <p:cNvPr id="274" name="Straight Arrow Connector 273"/>
          <p:cNvCxnSpPr/>
          <p:nvPr/>
        </p:nvCxnSpPr>
        <p:spPr>
          <a:xfrm rot="5400000" flipH="1" flipV="1">
            <a:off x="30883225" y="20039806"/>
            <a:ext cx="304800" cy="1588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6" name="TextBox 265"/>
          <p:cNvSpPr txBox="1"/>
          <p:nvPr/>
        </p:nvSpPr>
        <p:spPr>
          <a:xfrm>
            <a:off x="9432131" y="12571274"/>
            <a:ext cx="1022754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0090"/>
                </a:solidFill>
              </a:rPr>
              <a:t>Our Goal and </a:t>
            </a:r>
            <a:r>
              <a:rPr lang="en-US" sz="3200" b="1" dirty="0" err="1" smtClean="0">
                <a:solidFill>
                  <a:srgbClr val="000090"/>
                </a:solidFill>
              </a:rPr>
              <a:t>FastHASH</a:t>
            </a:r>
            <a:endParaRPr lang="en-US" sz="3200" b="1" dirty="0">
              <a:solidFill>
                <a:srgbClr val="000090"/>
              </a:solidFill>
            </a:endParaRPr>
          </a:p>
        </p:txBody>
      </p:sp>
      <p:sp>
        <p:nvSpPr>
          <p:cNvPr id="268" name="Oval 267"/>
          <p:cNvSpPr/>
          <p:nvPr/>
        </p:nvSpPr>
        <p:spPr>
          <a:xfrm rot="8371575">
            <a:off x="2281418" y="10207994"/>
            <a:ext cx="782705" cy="1508038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TextBox 270"/>
          <p:cNvSpPr txBox="1"/>
          <p:nvPr/>
        </p:nvSpPr>
        <p:spPr>
          <a:xfrm>
            <a:off x="1980310" y="11467055"/>
            <a:ext cx="2215454" cy="523220"/>
          </a:xfrm>
          <a:prstGeom prst="rect">
            <a:avLst/>
          </a:prstGeom>
          <a:noFill/>
          <a:ln w="6350" cmpd="sng"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Fragment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3831</TotalTime>
  <Words>1156</Words>
  <Application>Microsoft Macintosh PowerPoint</Application>
  <PresentationFormat>Custom</PresentationFormat>
  <Paragraphs>233</Paragraphs>
  <Slides>1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mac</dc:creator>
  <cp:lastModifiedBy>mac</cp:lastModifiedBy>
  <cp:revision>167</cp:revision>
  <cp:lastPrinted>2012-01-02T00:19:28Z</cp:lastPrinted>
  <dcterms:created xsi:type="dcterms:W3CDTF">2012-01-10T01:38:47Z</dcterms:created>
  <dcterms:modified xsi:type="dcterms:W3CDTF">2012-01-10T01:39:23Z</dcterms:modified>
</cp:coreProperties>
</file>