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55"/>
  </p:notesMasterIdLst>
  <p:handoutMasterIdLst>
    <p:handoutMasterId r:id="rId56"/>
  </p:handoutMasterIdLst>
  <p:sldIdLst>
    <p:sldId id="256" r:id="rId2"/>
    <p:sldId id="364" r:id="rId3"/>
    <p:sldId id="363" r:id="rId4"/>
    <p:sldId id="344" r:id="rId5"/>
    <p:sldId id="345" r:id="rId6"/>
    <p:sldId id="374" r:id="rId7"/>
    <p:sldId id="266" r:id="rId8"/>
    <p:sldId id="365" r:id="rId9"/>
    <p:sldId id="347" r:id="rId10"/>
    <p:sldId id="343" r:id="rId11"/>
    <p:sldId id="389" r:id="rId12"/>
    <p:sldId id="366" r:id="rId13"/>
    <p:sldId id="368" r:id="rId14"/>
    <p:sldId id="421" r:id="rId15"/>
    <p:sldId id="372" r:id="rId16"/>
    <p:sldId id="420" r:id="rId17"/>
    <p:sldId id="414" r:id="rId18"/>
    <p:sldId id="422" r:id="rId19"/>
    <p:sldId id="276" r:id="rId20"/>
    <p:sldId id="357" r:id="rId21"/>
    <p:sldId id="275" r:id="rId22"/>
    <p:sldId id="272" r:id="rId23"/>
    <p:sldId id="394" r:id="rId24"/>
    <p:sldId id="373" r:id="rId25"/>
    <p:sldId id="284" r:id="rId26"/>
    <p:sldId id="395" r:id="rId27"/>
    <p:sldId id="288" r:id="rId28"/>
    <p:sldId id="423" r:id="rId29"/>
    <p:sldId id="375" r:id="rId30"/>
    <p:sldId id="307" r:id="rId31"/>
    <p:sldId id="377" r:id="rId32"/>
    <p:sldId id="301" r:id="rId33"/>
    <p:sldId id="332" r:id="rId34"/>
    <p:sldId id="303" r:id="rId35"/>
    <p:sldId id="298" r:id="rId36"/>
    <p:sldId id="424" r:id="rId37"/>
    <p:sldId id="428" r:id="rId38"/>
    <p:sldId id="351" r:id="rId39"/>
    <p:sldId id="315" r:id="rId40"/>
    <p:sldId id="381" r:id="rId41"/>
    <p:sldId id="382" r:id="rId42"/>
    <p:sldId id="388" r:id="rId43"/>
    <p:sldId id="383" r:id="rId44"/>
    <p:sldId id="400" r:id="rId45"/>
    <p:sldId id="399" r:id="rId46"/>
    <p:sldId id="386" r:id="rId47"/>
    <p:sldId id="317" r:id="rId48"/>
    <p:sldId id="427" r:id="rId49"/>
    <p:sldId id="419" r:id="rId50"/>
    <p:sldId id="361" r:id="rId51"/>
    <p:sldId id="268" r:id="rId52"/>
    <p:sldId id="425" r:id="rId53"/>
    <p:sldId id="426" r:id="rId54"/>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id="{94C716D7-4608-4B30-9F3F-9C54F43684C1}">
          <p14:sldIdLst>
            <p14:sldId id="256"/>
            <p14:sldId id="364"/>
            <p14:sldId id="363"/>
            <p14:sldId id="344"/>
            <p14:sldId id="345"/>
            <p14:sldId id="374"/>
            <p14:sldId id="266"/>
            <p14:sldId id="365"/>
            <p14:sldId id="347"/>
            <p14:sldId id="343"/>
            <p14:sldId id="389"/>
            <p14:sldId id="366"/>
            <p14:sldId id="368"/>
            <p14:sldId id="421"/>
            <p14:sldId id="372"/>
            <p14:sldId id="420"/>
            <p14:sldId id="414"/>
            <p14:sldId id="422"/>
            <p14:sldId id="276"/>
            <p14:sldId id="357"/>
            <p14:sldId id="275"/>
            <p14:sldId id="272"/>
            <p14:sldId id="394"/>
            <p14:sldId id="373"/>
            <p14:sldId id="284"/>
            <p14:sldId id="395"/>
            <p14:sldId id="288"/>
            <p14:sldId id="423"/>
            <p14:sldId id="375"/>
            <p14:sldId id="307"/>
            <p14:sldId id="377"/>
            <p14:sldId id="301"/>
            <p14:sldId id="332"/>
            <p14:sldId id="303"/>
            <p14:sldId id="298"/>
            <p14:sldId id="424"/>
            <p14:sldId id="428"/>
            <p14:sldId id="351"/>
            <p14:sldId id="315"/>
            <p14:sldId id="381"/>
            <p14:sldId id="382"/>
            <p14:sldId id="388"/>
            <p14:sldId id="383"/>
            <p14:sldId id="400"/>
            <p14:sldId id="399"/>
            <p14:sldId id="386"/>
            <p14:sldId id="317"/>
            <p14:sldId id="427"/>
            <p14:sldId id="419"/>
            <p14:sldId id="361"/>
          </p14:sldIdLst>
        </p14:section>
        <p14:section name="Backup" id="{190E4D11-859A-46E9-AA24-7BA8658F926A}">
          <p14:sldIdLst>
            <p14:sldId id="268"/>
            <p14:sldId id="425"/>
            <p14:sldId id="42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1FF"/>
    <a:srgbClr val="D99694"/>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03" autoAdjust="0"/>
    <p:restoredTop sz="73138" autoAdjust="0"/>
  </p:normalViewPr>
  <p:slideViewPr>
    <p:cSldViewPr snapToGrid="0">
      <p:cViewPr varScale="1">
        <p:scale>
          <a:sx n="51" d="100"/>
          <a:sy n="51" d="100"/>
        </p:scale>
        <p:origin x="1853" y="34"/>
      </p:cViewPr>
      <p:guideLst/>
    </p:cSldViewPr>
  </p:slideViewPr>
  <p:notesTextViewPr>
    <p:cViewPr>
      <p:scale>
        <a:sx n="1" d="1"/>
        <a:sy n="1" d="1"/>
      </p:scale>
      <p:origin x="0" y="0"/>
    </p:cViewPr>
  </p:notesTextViewPr>
  <p:sorterViewPr>
    <p:cViewPr>
      <p:scale>
        <a:sx n="66" d="100"/>
        <a:sy n="66" d="100"/>
      </p:scale>
      <p:origin x="0" y="-41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937" cy="36648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8180" y="0"/>
            <a:ext cx="4160937" cy="366486"/>
          </a:xfrm>
          <a:prstGeom prst="rect">
            <a:avLst/>
          </a:prstGeom>
        </p:spPr>
        <p:txBody>
          <a:bodyPr vert="horz" lIns="91440" tIns="45720" rIns="91440" bIns="45720" rtlCol="0"/>
          <a:lstStyle>
            <a:lvl1pPr algn="r">
              <a:defRPr sz="1200"/>
            </a:lvl1pPr>
          </a:lstStyle>
          <a:p>
            <a:fld id="{4AE3BD93-6BC0-4096-A9D5-40D65037FA4F}" type="datetimeFigureOut">
              <a:rPr lang="en-US" smtClean="0"/>
              <a:t>2/14/2015</a:t>
            </a:fld>
            <a:endParaRPr lang="en-US"/>
          </a:p>
        </p:txBody>
      </p:sp>
      <p:sp>
        <p:nvSpPr>
          <p:cNvPr id="4" name="Footer Placeholder 3"/>
          <p:cNvSpPr>
            <a:spLocks noGrp="1"/>
          </p:cNvSpPr>
          <p:nvPr>
            <p:ph type="ftr" sz="quarter" idx="2"/>
          </p:nvPr>
        </p:nvSpPr>
        <p:spPr>
          <a:xfrm>
            <a:off x="0" y="6948715"/>
            <a:ext cx="4160937" cy="3664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8180" y="6948715"/>
            <a:ext cx="4160937" cy="366485"/>
          </a:xfrm>
          <a:prstGeom prst="rect">
            <a:avLst/>
          </a:prstGeom>
        </p:spPr>
        <p:txBody>
          <a:bodyPr vert="horz" lIns="91440" tIns="45720" rIns="91440" bIns="45720" rtlCol="0" anchor="b"/>
          <a:lstStyle>
            <a:lvl1pPr algn="r">
              <a:defRPr sz="1200"/>
            </a:lvl1pPr>
          </a:lstStyle>
          <a:p>
            <a:fld id="{007E4040-4616-4CB9-84EE-F09F13E6165A}" type="slidenum">
              <a:rPr lang="en-US" smtClean="0"/>
              <a:t>‹#›</a:t>
            </a:fld>
            <a:endParaRPr lang="en-US"/>
          </a:p>
        </p:txBody>
      </p:sp>
    </p:spTree>
    <p:extLst>
      <p:ext uri="{BB962C8B-B14F-4D97-AF65-F5344CB8AC3E}">
        <p14:creationId xmlns:p14="http://schemas.microsoft.com/office/powerpoint/2010/main" val="155244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7030"/>
          </a:xfrm>
          <a:prstGeom prst="rect">
            <a:avLst/>
          </a:prstGeom>
        </p:spPr>
        <p:txBody>
          <a:bodyPr vert="horz" lIns="96661" tIns="48331" rIns="96661" bIns="48331" rtlCol="0"/>
          <a:lstStyle>
            <a:lvl1pPr algn="r">
              <a:defRPr sz="1300"/>
            </a:lvl1pPr>
          </a:lstStyle>
          <a:p>
            <a:fld id="{75459D19-8A2D-4806-B675-B9E3BB9E43CB}" type="datetimeFigureOut">
              <a:rPr lang="en-US" smtClean="0"/>
              <a:t>2/14/2015</a:t>
            </a:fld>
            <a:endParaRPr lang="en-US"/>
          </a:p>
        </p:txBody>
      </p:sp>
      <p:sp>
        <p:nvSpPr>
          <p:cNvPr id="4" name="Slide Image Placeholder 3"/>
          <p:cNvSpPr>
            <a:spLocks noGrp="1" noRot="1" noChangeAspect="1"/>
          </p:cNvSpPr>
          <p:nvPr>
            <p:ph type="sldImg" idx="2"/>
          </p:nvPr>
        </p:nvSpPr>
        <p:spPr>
          <a:xfrm>
            <a:off x="3154363" y="914400"/>
            <a:ext cx="3292475" cy="2468563"/>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520440"/>
            <a:ext cx="7680960" cy="288036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C80E4223-583E-4CCF-8BED-0B3B08345093}" type="slidenum">
              <a:rPr lang="en-US" smtClean="0"/>
              <a:t>‹#›</a:t>
            </a:fld>
            <a:endParaRPr lang="en-US"/>
          </a:p>
        </p:txBody>
      </p:sp>
    </p:spTree>
    <p:extLst>
      <p:ext uri="{BB962C8B-B14F-4D97-AF65-F5344CB8AC3E}">
        <p14:creationId xmlns:p14="http://schemas.microsoft.com/office/powerpoint/2010/main" val="189985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for your introduction.</a:t>
            </a:r>
          </a:p>
          <a:p>
            <a:r>
              <a:rPr lang="en-US" baseline="0" dirty="0" smtClean="0"/>
              <a:t>Good afternoon. (My name is Yixin Luo.) Today, I will present our paper “Data retention in MLC NAND flash memory: characterization, optimization, and recovery”.</a:t>
            </a:r>
          </a:p>
          <a:p>
            <a:r>
              <a:rPr lang="en-US" baseline="0" dirty="0" smtClean="0"/>
              <a:t>This work is done with my collaborators from Carnegie Mellon University and LSI Corporation.</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1</a:t>
            </a:fld>
            <a:endParaRPr lang="en-US"/>
          </a:p>
        </p:txBody>
      </p:sp>
    </p:spTree>
    <p:extLst>
      <p:ext uri="{BB962C8B-B14F-4D97-AF65-F5344CB8AC3E}">
        <p14:creationId xmlns:p14="http://schemas.microsoft.com/office/powerpoint/2010/main" val="84699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Today’s flash memory</a:t>
            </a:r>
            <a:r>
              <a:rPr lang="en-US" baseline="0" dirty="0" smtClean="0"/>
              <a:t> typically use </a:t>
            </a:r>
            <a:r>
              <a:rPr lang="en-US" dirty="0" smtClean="0"/>
              <a:t>multi-level cell</a:t>
            </a:r>
            <a:r>
              <a:rPr lang="en-US" baseline="0" dirty="0" smtClean="0"/>
              <a:t> that</a:t>
            </a:r>
            <a:r>
              <a:rPr lang="en-US" dirty="0" smtClean="0"/>
              <a:t> actually store 2 bits instead of 1 bit.</a:t>
            </a:r>
          </a:p>
          <a:p>
            <a:r>
              <a:rPr lang="en-US" dirty="0" smtClean="0"/>
              <a:t>To</a:t>
            </a:r>
            <a:r>
              <a:rPr lang="en-US" baseline="0" dirty="0" smtClean="0"/>
              <a:t> represent </a:t>
            </a:r>
            <a:r>
              <a:rPr lang="en-US" dirty="0" smtClean="0"/>
              <a:t>two bits, we now need </a:t>
            </a:r>
            <a:r>
              <a:rPr lang="en-US" baseline="0" dirty="0" smtClean="0"/>
              <a:t>4 threshold voltage states, the erased, P1, P2, and P3 states.</a:t>
            </a:r>
          </a:p>
          <a:p>
            <a:r>
              <a:rPr lang="en-US" baseline="0" dirty="0" smtClean="0"/>
              <a:t>For example, if the cell’s threshold voltage is between P1-P2 </a:t>
            </a:r>
            <a:r>
              <a:rPr lang="en-US" baseline="0" dirty="0" err="1" smtClean="0"/>
              <a:t>Vref</a:t>
            </a:r>
            <a:r>
              <a:rPr lang="en-US" baseline="0" dirty="0" smtClean="0"/>
              <a:t> and P2-P3 </a:t>
            </a:r>
            <a:r>
              <a:rPr lang="en-US" baseline="0" dirty="0" err="1" smtClean="0"/>
              <a:t>Vref</a:t>
            </a:r>
            <a:r>
              <a:rPr lang="en-US" baseline="0" dirty="0" smtClean="0"/>
              <a:t>, the cell is in P2 state.</a:t>
            </a:r>
          </a:p>
          <a:p>
            <a:r>
              <a:rPr lang="en-US" baseline="0" dirty="0" smtClean="0"/>
              <a:t>In the rest of our talk, we will not show the erased state, because the erased state is less affected by retention loss.</a:t>
            </a:r>
          </a:p>
        </p:txBody>
      </p:sp>
      <p:sp>
        <p:nvSpPr>
          <p:cNvPr id="4" name="Slide Number Placeholder 3"/>
          <p:cNvSpPr>
            <a:spLocks noGrp="1"/>
          </p:cNvSpPr>
          <p:nvPr>
            <p:ph type="sldNum" sz="quarter" idx="10"/>
          </p:nvPr>
        </p:nvSpPr>
        <p:spPr/>
        <p:txBody>
          <a:bodyPr/>
          <a:lstStyle/>
          <a:p>
            <a:fld id="{C80E4223-583E-4CCF-8BED-0B3B08345093}" type="slidenum">
              <a:rPr lang="en-US" smtClean="0"/>
              <a:t>10</a:t>
            </a:fld>
            <a:endParaRPr lang="en-US"/>
          </a:p>
        </p:txBody>
      </p:sp>
    </p:spTree>
    <p:extLst>
      <p:ext uri="{BB962C8B-B14F-4D97-AF65-F5344CB8AC3E}">
        <p14:creationId xmlns:p14="http://schemas.microsoft.com/office/powerpoint/2010/main" val="74921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after some retention loss, </a:t>
            </a:r>
          </a:p>
          <a:p>
            <a:r>
              <a:rPr lang="en-US" baseline="0" dirty="0" smtClean="0"/>
              <a:t>(click)</a:t>
            </a:r>
          </a:p>
          <a:p>
            <a:r>
              <a:rPr lang="en-US" baseline="0" dirty="0" smtClean="0"/>
              <a:t>The threshold voltage distributions shift to the left</a:t>
            </a:r>
          </a:p>
          <a:p>
            <a:endParaRPr lang="en-US" baseline="0" dirty="0" smtClean="0"/>
          </a:p>
          <a:p>
            <a:r>
              <a:rPr lang="en-US" baseline="0" dirty="0" smtClean="0"/>
              <a:t>Belongs to background</a:t>
            </a:r>
          </a:p>
        </p:txBody>
      </p:sp>
      <p:sp>
        <p:nvSpPr>
          <p:cNvPr id="4" name="Slide Number Placeholder 3"/>
          <p:cNvSpPr>
            <a:spLocks noGrp="1"/>
          </p:cNvSpPr>
          <p:nvPr>
            <p:ph type="sldNum" sz="quarter" idx="10"/>
          </p:nvPr>
        </p:nvSpPr>
        <p:spPr/>
        <p:txBody>
          <a:bodyPr/>
          <a:lstStyle/>
          <a:p>
            <a:fld id="{C80E4223-583E-4CCF-8BED-0B3B08345093}" type="slidenum">
              <a:rPr lang="en-US" smtClean="0"/>
              <a:t>11</a:t>
            </a:fld>
            <a:endParaRPr lang="en-US"/>
          </a:p>
        </p:txBody>
      </p:sp>
    </p:spTree>
    <p:extLst>
      <p:ext uri="{BB962C8B-B14F-4D97-AF65-F5344CB8AC3E}">
        <p14:creationId xmlns:p14="http://schemas.microsoft.com/office/powerpoint/2010/main" val="2242758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case, if we still</a:t>
            </a:r>
            <a:r>
              <a:rPr lang="en-US" baseline="0" dirty="0" smtClean="0"/>
              <a:t> use the same fixed read reference voltage, which works perfect before,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 flash cells originally programmed to P3 state now cross this boundary and are misread as P2 state, which leads to a number of raw bit errors.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Similar thing happens in P2 state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Although ECC can correct some of the errors, these errors will increase over time and eventually reduce overall flash lifetime.</a:t>
            </a:r>
          </a:p>
        </p:txBody>
      </p:sp>
      <p:sp>
        <p:nvSpPr>
          <p:cNvPr id="4" name="Slide Number Placeholder 3"/>
          <p:cNvSpPr>
            <a:spLocks noGrp="1"/>
          </p:cNvSpPr>
          <p:nvPr>
            <p:ph type="sldNum" sz="quarter" idx="10"/>
          </p:nvPr>
        </p:nvSpPr>
        <p:spPr/>
        <p:txBody>
          <a:bodyPr/>
          <a:lstStyle/>
          <a:p>
            <a:fld id="{C80E4223-583E-4CCF-8BED-0B3B08345093}" type="slidenum">
              <a:rPr lang="en-US" smtClean="0"/>
              <a:t>12</a:t>
            </a:fld>
            <a:endParaRPr lang="en-US"/>
          </a:p>
        </p:txBody>
      </p:sp>
    </p:spTree>
    <p:extLst>
      <p:ext uri="{BB962C8B-B14F-4D97-AF65-F5344CB8AC3E}">
        <p14:creationId xmlns:p14="http://schemas.microsoft.com/office/powerpoint/2010/main" val="2720063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However, if we shift the read reference voltage to the new boundary of the distributions, we can in fact achieve the minimal raw bit errors. </a:t>
            </a:r>
          </a:p>
          <a:p>
            <a:r>
              <a:rPr lang="en-US" baseline="0" dirty="0" smtClean="0"/>
              <a:t>We call those new boundaries optimal read reference voltage, OPT.</a:t>
            </a:r>
          </a:p>
          <a:p>
            <a:r>
              <a:rPr lang="en-US" baseline="0" dirty="0" smtClean="0"/>
              <a:t>Please remember this OPT because it is very important and I use it throughout the talk.</a:t>
            </a:r>
          </a:p>
          <a:p>
            <a:r>
              <a:rPr lang="en-US" baseline="0" dirty="0" smtClean="0"/>
              <a:t>The OPT is the best read reference voltage that minimizes raw bit error rate.</a:t>
            </a:r>
          </a:p>
        </p:txBody>
      </p:sp>
      <p:sp>
        <p:nvSpPr>
          <p:cNvPr id="4" name="Slide Number Placeholder 3"/>
          <p:cNvSpPr>
            <a:spLocks noGrp="1"/>
          </p:cNvSpPr>
          <p:nvPr>
            <p:ph type="sldNum" sz="quarter" idx="10"/>
          </p:nvPr>
        </p:nvSpPr>
        <p:spPr/>
        <p:txBody>
          <a:bodyPr/>
          <a:lstStyle/>
          <a:p>
            <a:fld id="{C80E4223-583E-4CCF-8BED-0B3B08345093}" type="slidenum">
              <a:rPr lang="en-US" smtClean="0"/>
              <a:t>13</a:t>
            </a:fld>
            <a:endParaRPr lang="en-US"/>
          </a:p>
        </p:txBody>
      </p:sp>
    </p:spTree>
    <p:extLst>
      <p:ext uri="{BB962C8B-B14F-4D97-AF65-F5344CB8AC3E}">
        <p14:creationId xmlns:p14="http://schemas.microsoft.com/office/powerpoint/2010/main" val="3875537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14</a:t>
            </a:fld>
            <a:endParaRPr lang="en-US"/>
          </a:p>
        </p:txBody>
      </p:sp>
    </p:spTree>
    <p:extLst>
      <p:ext uri="{BB962C8B-B14F-4D97-AF65-F5344CB8AC3E}">
        <p14:creationId xmlns:p14="http://schemas.microsoft.com/office/powerpoint/2010/main" val="374947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the optimal read reference voltage</a:t>
            </a:r>
            <a:r>
              <a:rPr lang="en-US" baseline="0" dirty="0" smtClean="0"/>
              <a:t> cannot eliminate all errors.</a:t>
            </a:r>
          </a:p>
          <a:p>
            <a:r>
              <a:rPr lang="en-US" dirty="0" smtClean="0"/>
              <a:t>After some point, when retention loss becomes</a:t>
            </a:r>
            <a:r>
              <a:rPr lang="en-US" baseline="0" dirty="0" smtClean="0"/>
              <a:t> severe, the errors will eventually exceed ECC correctable range and become uncorrectable errors.</a:t>
            </a:r>
          </a:p>
          <a:p>
            <a:r>
              <a:rPr lang="en-US" baseline="0" dirty="0" smtClean="0"/>
              <a:t>We call this a retention failure.</a:t>
            </a:r>
          </a:p>
        </p:txBody>
      </p:sp>
      <p:sp>
        <p:nvSpPr>
          <p:cNvPr id="4" name="Slide Number Placeholder 3"/>
          <p:cNvSpPr>
            <a:spLocks noGrp="1"/>
          </p:cNvSpPr>
          <p:nvPr>
            <p:ph type="sldNum" sz="quarter" idx="10"/>
          </p:nvPr>
        </p:nvSpPr>
        <p:spPr/>
        <p:txBody>
          <a:bodyPr/>
          <a:lstStyle/>
          <a:p>
            <a:fld id="{C80E4223-583E-4CCF-8BED-0B3B08345093}" type="slidenum">
              <a:rPr lang="en-US" smtClean="0"/>
              <a:t>15</a:t>
            </a:fld>
            <a:endParaRPr lang="en-US"/>
          </a:p>
        </p:txBody>
      </p:sp>
    </p:spTree>
    <p:extLst>
      <p:ext uri="{BB962C8B-B14F-4D97-AF65-F5344CB8AC3E}">
        <p14:creationId xmlns:p14="http://schemas.microsoft.com/office/powerpoint/2010/main" val="1090315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characterization in middle</a:t>
            </a:r>
          </a:p>
          <a:p>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17</a:t>
            </a:fld>
            <a:endParaRPr lang="en-US"/>
          </a:p>
        </p:txBody>
      </p:sp>
    </p:spTree>
    <p:extLst>
      <p:ext uri="{BB962C8B-B14F-4D97-AF65-F5344CB8AC3E}">
        <p14:creationId xmlns:p14="http://schemas.microsoft.com/office/powerpoint/2010/main" val="2104543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use an FPGA based flash memory testing platform, which is introduced in previous work.</a:t>
            </a:r>
          </a:p>
          <a:p>
            <a:endParaRPr lang="en-US" baseline="0" dirty="0" smtClean="0"/>
          </a:p>
          <a:p>
            <a:r>
              <a:rPr lang="en-US" baseline="0" dirty="0" smtClean="0"/>
              <a:t>Show longer time</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19</a:t>
            </a:fld>
            <a:endParaRPr lang="en-US"/>
          </a:p>
        </p:txBody>
      </p:sp>
    </p:spTree>
    <p:extLst>
      <p:ext uri="{BB962C8B-B14F-4D97-AF65-F5344CB8AC3E}">
        <p14:creationId xmlns:p14="http://schemas.microsoft.com/office/powerpoint/2010/main" val="862591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test </a:t>
            </a:r>
            <a:r>
              <a:rPr lang="en-US" baseline="0" dirty="0" smtClean="0"/>
              <a:t>real 20 to 24-nm MLC NAND flash memory chips </a:t>
            </a:r>
          </a:p>
          <a:p>
            <a:r>
              <a:rPr lang="en-US" baseline="0" dirty="0" smtClean="0"/>
              <a:t>to cover a range of 0 to 40 day worth of retention loss under room temperature.</a:t>
            </a:r>
            <a:endParaRPr lang="en-US" baseline="0" dirty="0"/>
          </a:p>
          <a:p>
            <a:r>
              <a:rPr lang="en-US" baseline="0" dirty="0" smtClean="0"/>
              <a:t>And a range of 0 to 50k P/E cycles</a:t>
            </a:r>
          </a:p>
        </p:txBody>
      </p:sp>
      <p:sp>
        <p:nvSpPr>
          <p:cNvPr id="4" name="Slide Number Placeholder 3"/>
          <p:cNvSpPr>
            <a:spLocks noGrp="1"/>
          </p:cNvSpPr>
          <p:nvPr>
            <p:ph type="sldNum" sz="quarter" idx="10"/>
          </p:nvPr>
        </p:nvSpPr>
        <p:spPr/>
        <p:txBody>
          <a:bodyPr/>
          <a:lstStyle/>
          <a:p>
            <a:fld id="{C80E4223-583E-4CCF-8BED-0B3B08345093}" type="slidenum">
              <a:rPr lang="en-US" smtClean="0"/>
              <a:t>20</a:t>
            </a:fld>
            <a:endParaRPr lang="en-US"/>
          </a:p>
        </p:txBody>
      </p:sp>
    </p:spTree>
    <p:extLst>
      <p:ext uri="{BB962C8B-B14F-4D97-AF65-F5344CB8AC3E}">
        <p14:creationId xmlns:p14="http://schemas.microsoft.com/office/powerpoint/2010/main" val="2641988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characterize the effect of retention loss in three</a:t>
            </a:r>
            <a:r>
              <a:rPr lang="en-US" baseline="0" dirty="0" smtClean="0"/>
              <a:t> </a:t>
            </a:r>
            <a:r>
              <a:rPr lang="en-US" dirty="0" smtClean="0"/>
              <a:t>different aspects,</a:t>
            </a:r>
          </a:p>
          <a:p>
            <a:r>
              <a:rPr lang="en-US" dirty="0" smtClean="0"/>
              <a:t>We will</a:t>
            </a:r>
            <a:r>
              <a:rPr lang="en-US" baseline="0" dirty="0" smtClean="0"/>
              <a:t> show our key results and findings in turn.</a:t>
            </a:r>
          </a:p>
          <a:p>
            <a:r>
              <a:rPr lang="en-US" baseline="0" dirty="0" smtClean="0"/>
              <a:t>Many other findings and results are included in the paper.</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21</a:t>
            </a:fld>
            <a:endParaRPr lang="en-US"/>
          </a:p>
        </p:txBody>
      </p:sp>
    </p:spTree>
    <p:extLst>
      <p:ext uri="{BB962C8B-B14F-4D97-AF65-F5344CB8AC3E}">
        <p14:creationId xmlns:p14="http://schemas.microsoft.com/office/powerpoint/2010/main" val="1102094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NAND flash memory is widely used today.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has the benefit of having high performance, and low energy consumption.</a:t>
            </a:r>
          </a:p>
        </p:txBody>
      </p:sp>
      <p:sp>
        <p:nvSpPr>
          <p:cNvPr id="4" name="Slide Number Placeholder 3"/>
          <p:cNvSpPr>
            <a:spLocks noGrp="1"/>
          </p:cNvSpPr>
          <p:nvPr>
            <p:ph type="sldNum" sz="quarter" idx="10"/>
          </p:nvPr>
        </p:nvSpPr>
        <p:spPr/>
        <p:txBody>
          <a:bodyPr/>
          <a:lstStyle/>
          <a:p>
            <a:fld id="{C80E4223-583E-4CCF-8BED-0B3B08345093}" type="slidenum">
              <a:rPr lang="en-US" smtClean="0"/>
              <a:t>2</a:t>
            </a:fld>
            <a:endParaRPr lang="en-US"/>
          </a:p>
        </p:txBody>
      </p:sp>
    </p:spTree>
    <p:extLst>
      <p:ext uri="{BB962C8B-B14F-4D97-AF65-F5344CB8AC3E}">
        <p14:creationId xmlns:p14="http://schemas.microsoft.com/office/powerpoint/2010/main" val="42356794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Remember this figure from before,</a:t>
            </a:r>
          </a:p>
          <a:p>
            <a:r>
              <a:rPr lang="en-US" baseline="0" dirty="0" smtClean="0"/>
              <a:t>The x-axis is normalized threshold voltage, y-axis is probability density.</a:t>
            </a:r>
          </a:p>
          <a:p>
            <a:r>
              <a:rPr lang="en-US" baseline="0" dirty="0" smtClean="0"/>
              <a:t>Now let me show you our real characterization of threshold voltage distribution</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22</a:t>
            </a:fld>
            <a:endParaRPr lang="en-US"/>
          </a:p>
        </p:txBody>
      </p:sp>
    </p:spTree>
    <p:extLst>
      <p:ext uri="{BB962C8B-B14F-4D97-AF65-F5344CB8AC3E}">
        <p14:creationId xmlns:p14="http://schemas.microsoft.com/office/powerpoint/2010/main" val="2820104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First, let me show you the real characterization of the threshold voltage distribution.</a:t>
            </a:r>
          </a:p>
          <a:p>
            <a:r>
              <a:rPr lang="en-US" baseline="0" dirty="0" smtClean="0"/>
              <a:t>The blue line shows distribution 0 day after programming.</a:t>
            </a:r>
          </a:p>
          <a:p>
            <a:r>
              <a:rPr lang="en-US" baseline="0" dirty="0" smtClean="0"/>
              <a:t>The black line shows distribution 40 day after programming.</a:t>
            </a:r>
          </a:p>
          <a:p>
            <a:r>
              <a:rPr lang="en-US" baseline="0" dirty="0" smtClean="0"/>
              <a:t>We find that, over time, </a:t>
            </a:r>
          </a:p>
          <a:p>
            <a:r>
              <a:rPr lang="en-US" baseline="0" dirty="0" smtClean="0"/>
              <a:t>the threshold voltage distribution of the P2 and P3 states shift to lower threshold voltages.</a:t>
            </a:r>
          </a:p>
          <a:p>
            <a:r>
              <a:rPr lang="en-US" baseline="0" dirty="0" smtClean="0"/>
              <a:t>Due to this shift, …</a:t>
            </a:r>
          </a:p>
          <a:p>
            <a:endParaRPr lang="en-US" baseline="0" dirty="0" smtClean="0"/>
          </a:p>
          <a:p>
            <a:r>
              <a:rPr lang="en-US" baseline="0" dirty="0" smtClean="0"/>
              <a:t>Read 0-day after programming, 40day after…</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23</a:t>
            </a:fld>
            <a:endParaRPr lang="en-US"/>
          </a:p>
        </p:txBody>
      </p:sp>
    </p:spTree>
    <p:extLst>
      <p:ext uri="{BB962C8B-B14F-4D97-AF65-F5344CB8AC3E}">
        <p14:creationId xmlns:p14="http://schemas.microsoft.com/office/powerpoint/2010/main" val="41789050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Due to this shift, the optimal read reference voltage also decreases correspondingly. </a:t>
            </a:r>
          </a:p>
          <a:p>
            <a:r>
              <a:rPr lang="en-US" baseline="0" dirty="0" smtClean="0"/>
              <a:t>0-day OPT is the read reference voltage optimized for reading data 0 days after programming</a:t>
            </a:r>
          </a:p>
          <a:p>
            <a:r>
              <a:rPr lang="en-US" baseline="0" dirty="0" smtClean="0"/>
              <a:t>40-day OPT is the read reference voltage optimized for reading data 40 days after programming</a:t>
            </a:r>
          </a:p>
          <a:p>
            <a:r>
              <a:rPr lang="en-US" baseline="0" dirty="0" smtClean="0"/>
              <a:t>In our experiments, we empirically find the optimal read reference voltage which is the one that minimizes raw bit error rate.</a:t>
            </a:r>
          </a:p>
        </p:txBody>
      </p:sp>
      <p:sp>
        <p:nvSpPr>
          <p:cNvPr id="4" name="Slide Number Placeholder 3"/>
          <p:cNvSpPr>
            <a:spLocks noGrp="1"/>
          </p:cNvSpPr>
          <p:nvPr>
            <p:ph type="sldNum" sz="quarter" idx="10"/>
          </p:nvPr>
        </p:nvSpPr>
        <p:spPr/>
        <p:txBody>
          <a:bodyPr/>
          <a:lstStyle/>
          <a:p>
            <a:fld id="{C80E4223-583E-4CCF-8BED-0B3B08345093}" type="slidenum">
              <a:rPr lang="en-US" smtClean="0"/>
              <a:t>24</a:t>
            </a:fld>
            <a:endParaRPr lang="en-US"/>
          </a:p>
        </p:txBody>
      </p:sp>
    </p:spTree>
    <p:extLst>
      <p:ext uri="{BB962C8B-B14F-4D97-AF65-F5344CB8AC3E}">
        <p14:creationId xmlns:p14="http://schemas.microsoft.com/office/powerpoint/2010/main" val="40374390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Remember this figure from before,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x axis is P/E cycles, y axis raw bit error rate.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I will show the real characterization.</a:t>
            </a:r>
          </a:p>
        </p:txBody>
      </p:sp>
      <p:sp>
        <p:nvSpPr>
          <p:cNvPr id="4" name="Slide Number Placeholder 3"/>
          <p:cNvSpPr>
            <a:spLocks noGrp="1"/>
          </p:cNvSpPr>
          <p:nvPr>
            <p:ph type="sldNum" sz="quarter" idx="10"/>
          </p:nvPr>
        </p:nvSpPr>
        <p:spPr/>
        <p:txBody>
          <a:bodyPr/>
          <a:lstStyle/>
          <a:p>
            <a:fld id="{C80E4223-583E-4CCF-8BED-0B3B08345093}" type="slidenum">
              <a:rPr lang="en-US" smtClean="0"/>
              <a:t>25</a:t>
            </a:fld>
            <a:endParaRPr lang="en-US"/>
          </a:p>
        </p:txBody>
      </p:sp>
    </p:spTree>
    <p:extLst>
      <p:ext uri="{BB962C8B-B14F-4D97-AF65-F5344CB8AC3E}">
        <p14:creationId xmlns:p14="http://schemas.microsoft.com/office/powerpoint/2010/main" val="3706994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read random data with 7-day worth of retention loss and plot their raw bit error rate under different P/E cycles.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pink line is the actual OPT, in this case, 7-day OPT.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other lines show reading with other read reference voltages.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area shaded in blue is the </a:t>
            </a:r>
            <a:r>
              <a:rPr lang="en-US" baseline="0" dirty="0" err="1" smtClean="0"/>
              <a:t>ecc</a:t>
            </a:r>
            <a:r>
              <a:rPr lang="en-US" baseline="0" dirty="0" smtClean="0"/>
              <a:t> correctable range.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Up to a certain lifetime, any of these read reference voltage reads the data successfully. We call this nominal lifetime because any fixed read reference voltage can achieve this.</a:t>
            </a:r>
          </a:p>
          <a:p>
            <a:r>
              <a:rPr lang="en-US" dirty="0" smtClean="0"/>
              <a:t>However, if we pick the</a:t>
            </a:r>
            <a:r>
              <a:rPr lang="en-US" baseline="0" dirty="0" smtClean="0"/>
              <a:t> actual OPT, the pink line, we can achieve the longest lifetime. We call this extended lifetime.</a:t>
            </a:r>
          </a:p>
          <a:p>
            <a:endParaRPr lang="en-US" baseline="0" dirty="0" smtClean="0"/>
          </a:p>
          <a:p>
            <a:r>
              <a:rPr lang="en-US" baseline="0" dirty="0" smtClean="0"/>
              <a:t>Explain OPT more</a:t>
            </a:r>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26</a:t>
            </a:fld>
            <a:endParaRPr lang="en-US"/>
          </a:p>
        </p:txBody>
      </p:sp>
    </p:spTree>
    <p:extLst>
      <p:ext uri="{BB962C8B-B14F-4D97-AF65-F5344CB8AC3E}">
        <p14:creationId xmlns:p14="http://schemas.microsoft.com/office/powerpoint/2010/main" val="2908897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summarize </a:t>
            </a:r>
            <a:r>
              <a:rPr lang="en-US" dirty="0" smtClean="0"/>
              <a:t>our characterization,</a:t>
            </a:r>
            <a:r>
              <a:rPr lang="en-US" baseline="0" dirty="0" smtClean="0"/>
              <a:t> we find that, due to retention loss, threshold voltage and the optimal read reference voltage decrease.</a:t>
            </a:r>
          </a:p>
          <a:p>
            <a:r>
              <a:rPr lang="en-US" baseline="0" dirty="0" smtClean="0"/>
              <a:t>We also find that, the actual OPT achieves the minimal raw bit error rate, and extend flash lifetime in Stage-1.</a:t>
            </a:r>
          </a:p>
          <a:p>
            <a:r>
              <a:rPr lang="en-US" baseline="0" dirty="0" smtClean="0"/>
              <a:t>Next, we show how we find such actual OPT to extend the lifetime.</a:t>
            </a:r>
          </a:p>
        </p:txBody>
      </p:sp>
      <p:sp>
        <p:nvSpPr>
          <p:cNvPr id="4" name="Slide Number Placeholder 3"/>
          <p:cNvSpPr>
            <a:spLocks noGrp="1"/>
          </p:cNvSpPr>
          <p:nvPr>
            <p:ph type="sldNum" sz="quarter" idx="10"/>
          </p:nvPr>
        </p:nvSpPr>
        <p:spPr/>
        <p:txBody>
          <a:bodyPr/>
          <a:lstStyle/>
          <a:p>
            <a:fld id="{C80E4223-583E-4CCF-8BED-0B3B08345093}" type="slidenum">
              <a:rPr lang="en-US" smtClean="0"/>
              <a:t>27</a:t>
            </a:fld>
            <a:endParaRPr lang="en-US"/>
          </a:p>
        </p:txBody>
      </p:sp>
    </p:spTree>
    <p:extLst>
      <p:ext uri="{BB962C8B-B14F-4D97-AF65-F5344CB8AC3E}">
        <p14:creationId xmlns:p14="http://schemas.microsoft.com/office/powerpoint/2010/main" val="1302255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I will show you how</a:t>
            </a:r>
            <a:r>
              <a:rPr lang="en-US" baseline="0" dirty="0" smtClean="0"/>
              <a:t> we exploit our findings to achieve our first goal.</a:t>
            </a:r>
          </a:p>
          <a:p>
            <a:r>
              <a:rPr lang="en-US" baseline="0" dirty="0" smtClean="0"/>
              <a:t>Note that in reality, different cells have different actual OPTs since they are programmed at different time and the OPT shifts over time.</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28</a:t>
            </a:fld>
            <a:endParaRPr lang="en-US"/>
          </a:p>
        </p:txBody>
      </p:sp>
    </p:spTree>
    <p:extLst>
      <p:ext uri="{BB962C8B-B14F-4D97-AF65-F5344CB8AC3E}">
        <p14:creationId xmlns:p14="http://schemas.microsoft.com/office/powerpoint/2010/main" val="27540266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naive solution to</a:t>
            </a:r>
            <a:r>
              <a:rPr lang="en-US" baseline="0" dirty="0" smtClean="0"/>
              <a:t> find actual OPT is sweeping the read reference voltage.</a:t>
            </a:r>
          </a:p>
          <a:p>
            <a:r>
              <a:rPr lang="en-US" baseline="0" dirty="0" smtClean="0"/>
              <a:t>Sweeping </a:t>
            </a:r>
            <a:r>
              <a:rPr lang="en-US" baseline="0" dirty="0" err="1" smtClean="0"/>
              <a:t>V</a:t>
            </a:r>
            <a:r>
              <a:rPr lang="en-US" baseline="-25000" dirty="0" err="1" smtClean="0"/>
              <a:t>ref</a:t>
            </a:r>
            <a:r>
              <a:rPr lang="en-US" baseline="0" dirty="0" smtClean="0"/>
              <a:t> simply read multiple times with different read reference voltages until success.</a:t>
            </a:r>
          </a:p>
          <a:p>
            <a:r>
              <a:rPr lang="en-US" baseline="0" dirty="0" smtClean="0"/>
              <a:t>Note that it does achieve our goal, but it requires multiple read-retries, which increases read latency.</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29</a:t>
            </a:fld>
            <a:endParaRPr lang="en-US"/>
          </a:p>
        </p:txBody>
      </p:sp>
    </p:spTree>
    <p:extLst>
      <p:ext uri="{BB962C8B-B14F-4D97-AF65-F5344CB8AC3E}">
        <p14:creationId xmlns:p14="http://schemas.microsoft.com/office/powerpoint/2010/main" val="13834529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Comparing against</a:t>
            </a:r>
            <a:r>
              <a:rPr lang="en-US" baseline="0" dirty="0" smtClean="0"/>
              <a:t> using a fixed read reference voltage, Sweeping </a:t>
            </a:r>
            <a:r>
              <a:rPr lang="en-US" baseline="0" dirty="0" err="1" smtClean="0"/>
              <a:t>V</a:t>
            </a:r>
            <a:r>
              <a:rPr lang="en-US" baseline="-25000" dirty="0" err="1" smtClean="0"/>
              <a:t>ref</a:t>
            </a:r>
            <a:r>
              <a:rPr lang="en-US" baseline="0" dirty="0" smtClean="0"/>
              <a:t> achieves longer lifetime, but sacrifices read performance.</a:t>
            </a:r>
          </a:p>
          <a:p>
            <a:r>
              <a:rPr lang="en-US" baseline="0" dirty="0" smtClean="0"/>
              <a:t>Our goal, however, is to achieve the same lifetime improvement without compromising performance.</a:t>
            </a:r>
          </a:p>
        </p:txBody>
      </p:sp>
      <p:sp>
        <p:nvSpPr>
          <p:cNvPr id="4" name="Slide Number Placeholder 3"/>
          <p:cNvSpPr>
            <a:spLocks noGrp="1"/>
          </p:cNvSpPr>
          <p:nvPr>
            <p:ph type="sldNum" sz="quarter" idx="10"/>
          </p:nvPr>
        </p:nvSpPr>
        <p:spPr/>
        <p:txBody>
          <a:bodyPr/>
          <a:lstStyle/>
          <a:p>
            <a:fld id="{C80E4223-583E-4CCF-8BED-0B3B08345093}" type="slidenum">
              <a:rPr lang="en-US" smtClean="0"/>
              <a:t>30</a:t>
            </a:fld>
            <a:endParaRPr lang="en-US"/>
          </a:p>
        </p:txBody>
      </p:sp>
    </p:spTree>
    <p:extLst>
      <p:ext uri="{BB962C8B-B14F-4D97-AF65-F5344CB8AC3E}">
        <p14:creationId xmlns:p14="http://schemas.microsoft.com/office/powerpoint/2010/main" val="773523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reduce read latency, we</a:t>
            </a:r>
            <a:r>
              <a:rPr lang="en-US" baseline="0" dirty="0" smtClean="0"/>
              <a:t> make two observations</a:t>
            </a:r>
            <a:r>
              <a:rPr lang="en-US" dirty="0" smtClean="0"/>
              <a:t>.</a:t>
            </a:r>
          </a:p>
          <a:p>
            <a:r>
              <a:rPr lang="en-US" dirty="0" smtClean="0"/>
              <a:t>The</a:t>
            </a:r>
            <a:r>
              <a:rPr lang="en-US" baseline="0" dirty="0" smtClean="0"/>
              <a:t> f</a:t>
            </a:r>
            <a:r>
              <a:rPr lang="en-US" dirty="0" smtClean="0"/>
              <a:t>irst observation</a:t>
            </a:r>
            <a:r>
              <a:rPr lang="en-US" baseline="0" dirty="0" smtClean="0"/>
              <a:t> utilizes our previous finding that optimal read reference voltage gradually decreases over time.</a:t>
            </a:r>
          </a:p>
          <a:p>
            <a:r>
              <a:rPr lang="en-US" baseline="0" dirty="0" smtClean="0"/>
              <a:t>This motivates us to record the old OPT as a prediction.</a:t>
            </a:r>
          </a:p>
          <a:p>
            <a:r>
              <a:rPr lang="en-US" baseline="0" dirty="0" smtClean="0"/>
              <a:t>With that </a:t>
            </a:r>
            <a:r>
              <a:rPr lang="en-US" baseline="0" dirty="0" err="1" smtClean="0"/>
              <a:t>Vpredict</a:t>
            </a:r>
            <a:r>
              <a:rPr lang="en-US" baseline="0" dirty="0" smtClean="0"/>
              <a:t>, which is now close to the actual OPT, we need less read-retries to read the data.</a:t>
            </a:r>
          </a:p>
          <a:p>
            <a:endParaRPr lang="en-US" baseline="0" dirty="0" smtClean="0"/>
          </a:p>
          <a:p>
            <a:r>
              <a:rPr lang="en-US" baseline="0" dirty="0" smtClean="0"/>
              <a:t>We characterize 14 real workload traces to make the second observation, which shows that the amounts of retention loss is similar within a flash block.</a:t>
            </a:r>
          </a:p>
          <a:p>
            <a:r>
              <a:rPr lang="en-US" baseline="0" dirty="0" smtClean="0"/>
              <a:t>This allows us to record only one </a:t>
            </a:r>
            <a:r>
              <a:rPr lang="en-US" baseline="0" dirty="0" err="1" smtClean="0"/>
              <a:t>Vpred</a:t>
            </a:r>
            <a:r>
              <a:rPr lang="en-US" baseline="0" dirty="0" smtClean="0"/>
              <a:t> for each block and gives us the benefit of less storage overhead.</a:t>
            </a:r>
          </a:p>
          <a:p>
            <a:r>
              <a:rPr lang="en-US" baseline="0" dirty="0" smtClean="0"/>
              <a:t>In fact, we only need 768 KB out of 512 GB to store </a:t>
            </a:r>
            <a:r>
              <a:rPr lang="en-US" baseline="0" dirty="0" err="1" smtClean="0"/>
              <a:t>Vpredict</a:t>
            </a:r>
            <a:r>
              <a:rPr lang="en-US" baseline="0" dirty="0" smtClean="0"/>
              <a:t>.</a:t>
            </a:r>
          </a:p>
        </p:txBody>
      </p:sp>
      <p:sp>
        <p:nvSpPr>
          <p:cNvPr id="4" name="Slide Number Placeholder 3"/>
          <p:cNvSpPr>
            <a:spLocks noGrp="1"/>
          </p:cNvSpPr>
          <p:nvPr>
            <p:ph type="sldNum" sz="quarter" idx="10"/>
          </p:nvPr>
        </p:nvSpPr>
        <p:spPr/>
        <p:txBody>
          <a:bodyPr/>
          <a:lstStyle/>
          <a:p>
            <a:fld id="{C80E4223-583E-4CCF-8BED-0B3B08345093}" type="slidenum">
              <a:rPr lang="en-US" smtClean="0"/>
              <a:t>31</a:t>
            </a:fld>
            <a:endParaRPr lang="en-US"/>
          </a:p>
        </p:txBody>
      </p:sp>
    </p:spTree>
    <p:extLst>
      <p:ext uri="{BB962C8B-B14F-4D97-AF65-F5344CB8AC3E}">
        <p14:creationId xmlns:p14="http://schemas.microsoft.com/office/powerpoint/2010/main" val="4134014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BUT, flash memories are very different from other memory technologies</a:t>
            </a:r>
          </a:p>
          <a:p>
            <a:r>
              <a:rPr lang="en-US" baseline="0" dirty="0" smtClean="0"/>
              <a:t>that it requires an erase before a program operation, and that it actually has a high error rate.</a:t>
            </a:r>
          </a:p>
          <a:p>
            <a:r>
              <a:rPr lang="en-US" baseline="0" dirty="0" smtClean="0"/>
              <a:t>(pause)</a:t>
            </a:r>
          </a:p>
          <a:p>
            <a:r>
              <a:rPr lang="en-US" baseline="0" dirty="0" smtClean="0"/>
              <a:t>Fortunately, a flash controller that connects the CPU and raw flash memory chips manages these program and erase operations.</a:t>
            </a:r>
          </a:p>
          <a:p>
            <a:r>
              <a:rPr lang="en-US" dirty="0" smtClean="0"/>
              <a:t>(Click) And a</a:t>
            </a:r>
            <a:r>
              <a:rPr lang="en-US" baseline="0" dirty="0" smtClean="0"/>
              <a:t> strong error control code is used to hide all these errors from the users.</a:t>
            </a:r>
          </a:p>
          <a:p>
            <a:endParaRPr lang="en-US" baseline="0" dirty="0" smtClean="0"/>
          </a:p>
          <a:p>
            <a:r>
              <a:rPr lang="en-US" baseline="0" dirty="0" smtClean="0"/>
              <a:t>Unfortunately,</a:t>
            </a:r>
          </a:p>
        </p:txBody>
      </p:sp>
      <p:sp>
        <p:nvSpPr>
          <p:cNvPr id="4" name="Slide Number Placeholder 3"/>
          <p:cNvSpPr>
            <a:spLocks noGrp="1"/>
          </p:cNvSpPr>
          <p:nvPr>
            <p:ph type="sldNum" sz="quarter" idx="10"/>
          </p:nvPr>
        </p:nvSpPr>
        <p:spPr/>
        <p:txBody>
          <a:bodyPr/>
          <a:lstStyle/>
          <a:p>
            <a:fld id="{C80E4223-583E-4CCF-8BED-0B3B08345093}" type="slidenum">
              <a:rPr lang="en-US" smtClean="0"/>
              <a:t>3</a:t>
            </a:fld>
            <a:endParaRPr lang="en-US"/>
          </a:p>
        </p:txBody>
      </p:sp>
    </p:spTree>
    <p:extLst>
      <p:ext uri="{BB962C8B-B14F-4D97-AF65-F5344CB8AC3E}">
        <p14:creationId xmlns:p14="http://schemas.microsoft.com/office/powerpoint/2010/main" val="1933409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these observations, we</a:t>
            </a:r>
            <a:r>
              <a:rPr lang="en-US" baseline="0" dirty="0" smtClean="0"/>
              <a:t> propose retention optimized reading, ROR, which is composed of two major components that coordinates with each other.</a:t>
            </a:r>
          </a:p>
          <a:p>
            <a:r>
              <a:rPr lang="en-US" baseline="0" dirty="0" smtClean="0"/>
              <a:t>The first component is an online pre-optimization algorithm. This algorithm periodically records per-block OPT at a low cost.</a:t>
            </a:r>
          </a:p>
          <a:p>
            <a:r>
              <a:rPr lang="en-US" baseline="0" dirty="0" smtClean="0"/>
              <a:t>The second component is an improved read retry technique. This technique utilizes the recorded OPT to minimize read retries.</a:t>
            </a:r>
          </a:p>
          <a:p>
            <a:r>
              <a:rPr lang="en-US" baseline="0" dirty="0" smtClean="0"/>
              <a:t>We next explain each component in turn.</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32</a:t>
            </a:fld>
            <a:endParaRPr lang="en-US"/>
          </a:p>
        </p:txBody>
      </p:sp>
    </p:spTree>
    <p:extLst>
      <p:ext uri="{BB962C8B-B14F-4D97-AF65-F5344CB8AC3E}">
        <p14:creationId xmlns:p14="http://schemas.microsoft.com/office/powerpoint/2010/main" val="10700347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next explain each component in detail.</a:t>
            </a:r>
            <a:endParaRPr lang="en-US" dirty="0" smtClean="0"/>
          </a:p>
          <a:p>
            <a:r>
              <a:rPr lang="en-US" dirty="0" smtClean="0"/>
              <a:t>The online pre-optimization algorithm is triggered periodically.</a:t>
            </a:r>
          </a:p>
          <a:p>
            <a:r>
              <a:rPr lang="en-US" baseline="0" dirty="0" smtClean="0"/>
              <a:t>And for each block, it finds and records an upper-bound for OPT within a time period.</a:t>
            </a:r>
          </a:p>
          <a:p>
            <a:r>
              <a:rPr lang="en-US" baseline="0" dirty="0" smtClean="0"/>
              <a:t>The algorithm itself is very simple. </a:t>
            </a:r>
          </a:p>
          <a:p>
            <a:r>
              <a:rPr lang="en-US" baseline="0" dirty="0" smtClean="0"/>
              <a:t>It starts with the old starting read reference voltage.</a:t>
            </a:r>
          </a:p>
          <a:p>
            <a:r>
              <a:rPr lang="en-US" baseline="0" dirty="0" smtClean="0"/>
              <a:t>Then it progressively increases or decreases read reference voltage until it achieves a minimal raw bit error rate.</a:t>
            </a:r>
          </a:p>
          <a:p>
            <a:r>
              <a:rPr lang="en-US" baseline="0" dirty="0" smtClean="0"/>
              <a:t>Note that this algorithm is performed in the background to have minimal performance impact.</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33</a:t>
            </a:fld>
            <a:endParaRPr lang="en-US"/>
          </a:p>
        </p:txBody>
      </p:sp>
    </p:spTree>
    <p:extLst>
      <p:ext uri="{BB962C8B-B14F-4D97-AF65-F5344CB8AC3E}">
        <p14:creationId xmlns:p14="http://schemas.microsoft.com/office/powerpoint/2010/main" val="39891626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a:t>
            </a:r>
            <a:r>
              <a:rPr lang="en-US" baseline="0" dirty="0" smtClean="0"/>
              <a:t> component of ROR is an improved read-retry technique.</a:t>
            </a:r>
          </a:p>
          <a:p>
            <a:r>
              <a:rPr lang="en-US" baseline="0" dirty="0" smtClean="0"/>
              <a:t>This technique is performed as a normal read operation.</a:t>
            </a:r>
          </a:p>
          <a:p>
            <a:r>
              <a:rPr lang="en-US" baseline="0" dirty="0" smtClean="0"/>
              <a:t>Since we already have a starting read reference voltage that is close to OPT.</a:t>
            </a:r>
          </a:p>
          <a:p>
            <a:r>
              <a:rPr lang="en-US" baseline="0" dirty="0" smtClean="0"/>
              <a:t>Even if the actual OPT shifts over retention age, we decrease read reference voltage for a few read-retries to successfully read the data.</a:t>
            </a:r>
          </a:p>
        </p:txBody>
      </p:sp>
      <p:sp>
        <p:nvSpPr>
          <p:cNvPr id="4" name="Slide Number Placeholder 3"/>
          <p:cNvSpPr>
            <a:spLocks noGrp="1"/>
          </p:cNvSpPr>
          <p:nvPr>
            <p:ph type="sldNum" sz="quarter" idx="10"/>
          </p:nvPr>
        </p:nvSpPr>
        <p:spPr/>
        <p:txBody>
          <a:bodyPr/>
          <a:lstStyle/>
          <a:p>
            <a:fld id="{C80E4223-583E-4CCF-8BED-0B3B08345093}" type="slidenum">
              <a:rPr lang="en-US" smtClean="0"/>
              <a:t>34</a:t>
            </a:fld>
            <a:endParaRPr lang="en-US"/>
          </a:p>
        </p:txBody>
      </p:sp>
    </p:spTree>
    <p:extLst>
      <p:ext uri="{BB962C8B-B14F-4D97-AF65-F5344CB8AC3E}">
        <p14:creationId xmlns:p14="http://schemas.microsoft.com/office/powerpoint/2010/main" val="3925328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a:t>
            </a:r>
            <a:r>
              <a:rPr lang="en-US" baseline="0" dirty="0" smtClean="0"/>
              <a:t> the benefit for the ROR technique using numbers from our characterization.</a:t>
            </a:r>
          </a:p>
          <a:p>
            <a:r>
              <a:rPr lang="en-US" baseline="0" dirty="0" smtClean="0"/>
              <a:t>We find that ROR can achieve the same 64% lifetime improvement as naive read-retry.</a:t>
            </a:r>
          </a:p>
          <a:p>
            <a:r>
              <a:rPr lang="en-US" dirty="0" smtClean="0"/>
              <a:t>While reducing read latency</a:t>
            </a:r>
            <a:r>
              <a:rPr lang="en-US" baseline="0" dirty="0" smtClean="0"/>
              <a:t> in stage-1 by as much as 70.4%.</a:t>
            </a:r>
          </a:p>
          <a:p>
            <a:r>
              <a:rPr lang="en-US" baseline="0" dirty="0" smtClean="0"/>
              <a:t>Furthermore, we find that due to reduction in RBER, ROR also reduces read latency by 2.4%.</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35</a:t>
            </a:fld>
            <a:endParaRPr lang="en-US"/>
          </a:p>
        </p:txBody>
      </p:sp>
    </p:spTree>
    <p:extLst>
      <p:ext uri="{BB962C8B-B14F-4D97-AF65-F5344CB8AC3E}">
        <p14:creationId xmlns:p14="http://schemas.microsoft.com/office/powerpoint/2010/main" val="11312345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Recall</a:t>
            </a:r>
            <a:r>
              <a:rPr lang="en-US" baseline="0" dirty="0" smtClean="0"/>
              <a:t> from before that a retention failure happens due to uncorrectable errors induced by severe retention loss.</a:t>
            </a:r>
          </a:p>
          <a:p>
            <a:r>
              <a:rPr lang="en-US" baseline="0" dirty="0" smtClean="0"/>
              <a:t>Next we show how we use the cells leakage property to recover those errors.</a:t>
            </a:r>
          </a:p>
          <a:p>
            <a:endParaRPr lang="en-US" baseline="0"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37</a:t>
            </a:fld>
            <a:endParaRPr lang="en-US"/>
          </a:p>
        </p:txBody>
      </p:sp>
    </p:spTree>
    <p:extLst>
      <p:ext uri="{BB962C8B-B14F-4D97-AF65-F5344CB8AC3E}">
        <p14:creationId xmlns:p14="http://schemas.microsoft.com/office/powerpoint/2010/main" val="17764196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Due to process variation, different flash</a:t>
            </a:r>
            <a:r>
              <a:rPr lang="en-US" baseline="0" dirty="0" smtClean="0"/>
              <a:t> cells can leak charge at different rates.</a:t>
            </a:r>
          </a:p>
          <a:p>
            <a:r>
              <a:rPr lang="en-US" baseline="0" dirty="0" smtClean="0"/>
              <a:t>We classify those different cells into two categories, fast and slow leaking cells.</a:t>
            </a:r>
          </a:p>
          <a:p>
            <a:endParaRPr lang="en-US" baseline="0" dirty="0" smtClean="0"/>
          </a:p>
          <a:p>
            <a:r>
              <a:rPr lang="en-US" baseline="0" dirty="0" smtClean="0"/>
              <a:t>Take advantage of the leakage speed property</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38</a:t>
            </a:fld>
            <a:endParaRPr lang="en-US"/>
          </a:p>
        </p:txBody>
      </p:sp>
    </p:spTree>
    <p:extLst>
      <p:ext uri="{BB962C8B-B14F-4D97-AF65-F5344CB8AC3E}">
        <p14:creationId xmlns:p14="http://schemas.microsoft.com/office/powerpoint/2010/main" val="20360885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Initially, due to program variation, the cells are randomly programmed into different threshold voltage</a:t>
            </a:r>
            <a:r>
              <a:rPr lang="en-US" baseline="0" dirty="0" smtClean="0"/>
              <a:t> levels within each state</a:t>
            </a:r>
            <a:r>
              <a:rPr lang="en-US" dirty="0" smtClean="0"/>
              <a:t>.</a:t>
            </a:r>
          </a:p>
          <a:p>
            <a:r>
              <a:rPr lang="en-US" dirty="0" smtClean="0"/>
              <a:t>Next, we will use P2 and P3 as an example.</a:t>
            </a:r>
          </a:p>
        </p:txBody>
      </p:sp>
      <p:sp>
        <p:nvSpPr>
          <p:cNvPr id="4" name="Slide Number Placeholder 3"/>
          <p:cNvSpPr>
            <a:spLocks noGrp="1"/>
          </p:cNvSpPr>
          <p:nvPr>
            <p:ph type="sldNum" sz="quarter" idx="10"/>
          </p:nvPr>
        </p:nvSpPr>
        <p:spPr/>
        <p:txBody>
          <a:bodyPr/>
          <a:lstStyle/>
          <a:p>
            <a:fld id="{C80E4223-583E-4CCF-8BED-0B3B08345093}" type="slidenum">
              <a:rPr lang="en-US" smtClean="0"/>
              <a:t>39</a:t>
            </a:fld>
            <a:endParaRPr lang="en-US"/>
          </a:p>
        </p:txBody>
      </p:sp>
    </p:spTree>
    <p:extLst>
      <p:ext uri="{BB962C8B-B14F-4D97-AF65-F5344CB8AC3E}">
        <p14:creationId xmlns:p14="http://schemas.microsoft.com/office/powerpoint/2010/main" val="24238793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some retention loss, fast-leaking cells naturally shift to lower threshold voltages within each state, and slow-leaking cells are left in higher threshold voltages within each state. </a:t>
            </a:r>
          </a:p>
          <a:p>
            <a:endParaRPr lang="en-US" baseline="0" dirty="0" smtClean="0"/>
          </a:p>
          <a:p>
            <a:r>
              <a:rPr lang="en-US" dirty="0" smtClean="0"/>
              <a:t>Circle</a:t>
            </a:r>
            <a:r>
              <a:rPr lang="en-US" baseline="0" dirty="0" smtClean="0"/>
              <a:t> high </a:t>
            </a:r>
            <a:r>
              <a:rPr lang="en-US" baseline="0" dirty="0" err="1" smtClean="0"/>
              <a:t>vth</a:t>
            </a:r>
            <a:r>
              <a:rPr lang="en-US" baseline="0" dirty="0" smtClean="0"/>
              <a:t> range, low </a:t>
            </a:r>
            <a:r>
              <a:rPr lang="en-US" baseline="0" dirty="0" err="1" smtClean="0"/>
              <a:t>vth</a:t>
            </a:r>
            <a:r>
              <a:rPr lang="en-US" baseline="0" dirty="0" smtClean="0"/>
              <a:t> range</a:t>
            </a:r>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40</a:t>
            </a:fld>
            <a:endParaRPr lang="en-US"/>
          </a:p>
        </p:txBody>
      </p:sp>
    </p:spTree>
    <p:extLst>
      <p:ext uri="{BB962C8B-B14F-4D97-AF65-F5344CB8AC3E}">
        <p14:creationId xmlns:p14="http://schemas.microsoft.com/office/powerpoint/2010/main" val="497732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Eventually, fast</a:t>
            </a:r>
            <a:r>
              <a:rPr lang="en-US" baseline="0" dirty="0" smtClean="0"/>
              <a:t> leaking cells with higher state are misread as lower threshold voltage state, slow leaking cells with lower state, such that even the optimal read reference voltage cannot successfully read the data.</a:t>
            </a:r>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41</a:t>
            </a:fld>
            <a:endParaRPr lang="en-US"/>
          </a:p>
        </p:txBody>
      </p:sp>
    </p:spTree>
    <p:extLst>
      <p:ext uri="{BB962C8B-B14F-4D97-AF65-F5344CB8AC3E}">
        <p14:creationId xmlns:p14="http://schemas.microsoft.com/office/powerpoint/2010/main" val="6490258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prevent data loss due to retention failure, </a:t>
            </a:r>
            <a:r>
              <a:rPr lang="en-US" dirty="0" smtClean="0"/>
              <a:t>we propose Retention failure recovery,</a:t>
            </a:r>
            <a:r>
              <a:rPr lang="en-US" baseline="0" dirty="0" smtClean="0"/>
              <a:t> RFR, whose key idea is to guess original state of the cell from its leakage speed property.</a:t>
            </a:r>
          </a:p>
          <a:p>
            <a:r>
              <a:rPr lang="en-US" baseline="0" dirty="0" smtClean="0"/>
              <a:t>This technique is composed of three steps, which I will introduce in turn.</a:t>
            </a:r>
          </a:p>
        </p:txBody>
      </p:sp>
      <p:sp>
        <p:nvSpPr>
          <p:cNvPr id="4" name="Slide Number Placeholder 3"/>
          <p:cNvSpPr>
            <a:spLocks noGrp="1"/>
          </p:cNvSpPr>
          <p:nvPr>
            <p:ph type="sldNum" sz="quarter" idx="10"/>
          </p:nvPr>
        </p:nvSpPr>
        <p:spPr/>
        <p:txBody>
          <a:bodyPr/>
          <a:lstStyle/>
          <a:p>
            <a:fld id="{C80E4223-583E-4CCF-8BED-0B3B08345093}" type="slidenum">
              <a:rPr lang="en-US" smtClean="0"/>
              <a:t>42</a:t>
            </a:fld>
            <a:endParaRPr lang="en-US"/>
          </a:p>
        </p:txBody>
      </p:sp>
    </p:spTree>
    <p:extLst>
      <p:ext uri="{BB962C8B-B14F-4D97-AF65-F5344CB8AC3E}">
        <p14:creationId xmlns:p14="http://schemas.microsoft.com/office/powerpoint/2010/main" val="3562399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However, an ECC code can correct only a limited number of errors, which leads to limited lifetime. </a:t>
            </a:r>
          </a:p>
          <a:p>
            <a:r>
              <a:rPr lang="en-US" baseline="0" dirty="0" smtClean="0"/>
              <a:t>In this figure, the x axis is the program and erase cycles, y axis is the raw bit error rate.</a:t>
            </a:r>
          </a:p>
          <a:p>
            <a:r>
              <a:rPr lang="en-US" dirty="0" smtClean="0"/>
              <a:t>Due</a:t>
            </a:r>
            <a:r>
              <a:rPr lang="en-US" baseline="0" dirty="0" smtClean="0"/>
              <a:t> to wear out</a:t>
            </a:r>
            <a:r>
              <a:rPr lang="en-US" dirty="0" smtClean="0"/>
              <a:t>, raw bit error rate increases with P/E cycles.</a:t>
            </a:r>
            <a:endParaRPr lang="en-US" baseline="0" dirty="0" smtClean="0"/>
          </a:p>
          <a:p>
            <a:r>
              <a:rPr lang="en-US" baseline="0" dirty="0" smtClean="0"/>
              <a:t>At a certain point, raw bit error rate will </a:t>
            </a:r>
            <a:r>
              <a:rPr lang="en-US" dirty="0" smtClean="0"/>
              <a:t>exceed</a:t>
            </a:r>
            <a:r>
              <a:rPr lang="en-US" baseline="0" dirty="0" smtClean="0"/>
              <a:t> the ECC correctable range</a:t>
            </a:r>
            <a:r>
              <a:rPr lang="en-US" dirty="0" smtClean="0"/>
              <a:t>, and the flash</a:t>
            </a:r>
            <a:r>
              <a:rPr lang="en-US" baseline="0" dirty="0" smtClean="0"/>
              <a:t> memory</a:t>
            </a:r>
            <a:r>
              <a:rPr lang="en-US" dirty="0" smtClean="0"/>
              <a:t>’s lifetime ends.</a:t>
            </a:r>
          </a:p>
          <a:p>
            <a:r>
              <a:rPr lang="en-US" dirty="0" smtClean="0"/>
              <a:t>In</a:t>
            </a:r>
            <a:r>
              <a:rPr lang="en-US" baseline="0" dirty="0" smtClean="0"/>
              <a:t> today’s flash memory, this lifetime is around 3000 P/E cycles.</a:t>
            </a:r>
            <a:endParaRPr lang="en-US" dirty="0" smtClean="0"/>
          </a:p>
          <a:p>
            <a:r>
              <a:rPr lang="en-US" dirty="0" smtClean="0"/>
              <a:t>And if</a:t>
            </a:r>
            <a:r>
              <a:rPr lang="en-US" baseline="0" dirty="0" smtClean="0"/>
              <a:t> we maintain the same ECC overhead i</a:t>
            </a:r>
            <a:r>
              <a:rPr lang="en-US" dirty="0" smtClean="0"/>
              <a:t>n</a:t>
            </a:r>
            <a:r>
              <a:rPr lang="en-US" baseline="0" dirty="0" smtClean="0"/>
              <a:t> newer generation flash memories, which has higher density and lower reliability, </a:t>
            </a:r>
            <a:br>
              <a:rPr lang="en-US" baseline="0" dirty="0" smtClean="0"/>
            </a:br>
            <a:r>
              <a:rPr lang="en-US" baseline="0" dirty="0" smtClean="0"/>
              <a:t>this lifetime will decrease to about 2000 P/E cycles. </a:t>
            </a:r>
          </a:p>
          <a:p>
            <a:r>
              <a:rPr lang="en-US" baseline="0" dirty="0" smtClean="0"/>
              <a:t>So our goal in this paper, is to extend flash memory lifetime at a low cost.</a:t>
            </a:r>
          </a:p>
        </p:txBody>
      </p:sp>
      <p:sp>
        <p:nvSpPr>
          <p:cNvPr id="4" name="Slide Number Placeholder 3"/>
          <p:cNvSpPr>
            <a:spLocks noGrp="1"/>
          </p:cNvSpPr>
          <p:nvPr>
            <p:ph type="sldNum" sz="quarter" idx="10"/>
          </p:nvPr>
        </p:nvSpPr>
        <p:spPr/>
        <p:txBody>
          <a:bodyPr/>
          <a:lstStyle/>
          <a:p>
            <a:fld id="{C80E4223-583E-4CCF-8BED-0B3B08345093}" type="slidenum">
              <a:rPr lang="en-US" smtClean="0"/>
              <a:t>4</a:t>
            </a:fld>
            <a:endParaRPr lang="en-US"/>
          </a:p>
        </p:txBody>
      </p:sp>
    </p:spTree>
    <p:extLst>
      <p:ext uri="{BB962C8B-B14F-4D97-AF65-F5344CB8AC3E}">
        <p14:creationId xmlns:p14="http://schemas.microsoft.com/office/powerpoint/2010/main" val="26420833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identify risky cells</a:t>
            </a:r>
            <a:r>
              <a:rPr lang="en-US" baseline="0" dirty="0" smtClean="0"/>
              <a:t> who are cells that have threshold voltages close to OPT.</a:t>
            </a:r>
          </a:p>
          <a:p>
            <a:r>
              <a:rPr lang="en-US" baseline="0" dirty="0" smtClean="0"/>
              <a:t>These cells are more prone to errors.</a:t>
            </a:r>
          </a:p>
          <a:p>
            <a:r>
              <a:rPr lang="en-US" baseline="0" dirty="0" smtClean="0"/>
              <a:t>Notice that risky, and slow-leaking cells originally have P2 state, whereas risky, fast-leaking cells originally have P3 state.</a:t>
            </a:r>
          </a:p>
          <a:p>
            <a:r>
              <a:rPr lang="en-US" baseline="0" dirty="0" smtClean="0"/>
              <a:t>We will exploit this key formula to recover the data.</a:t>
            </a:r>
          </a:p>
          <a:p>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43</a:t>
            </a:fld>
            <a:endParaRPr lang="en-US"/>
          </a:p>
        </p:txBody>
      </p:sp>
    </p:spTree>
    <p:extLst>
      <p:ext uri="{BB962C8B-B14F-4D97-AF65-F5344CB8AC3E}">
        <p14:creationId xmlns:p14="http://schemas.microsoft.com/office/powerpoint/2010/main" val="784138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without further measurements, we do not know the cells’ leaking properties.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technique to do this is very straightforward.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take the flash memory offline and introduce additional retention loss, simply by waiting for several days.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Then we compare the threshold voltage of the risky cells before and after the additional retention loss to find out how fast they leak.</a:t>
            </a:r>
          </a:p>
        </p:txBody>
      </p:sp>
      <p:sp>
        <p:nvSpPr>
          <p:cNvPr id="4" name="Slide Number Placeholder 3"/>
          <p:cNvSpPr>
            <a:spLocks noGrp="1"/>
          </p:cNvSpPr>
          <p:nvPr>
            <p:ph type="sldNum" sz="quarter" idx="10"/>
          </p:nvPr>
        </p:nvSpPr>
        <p:spPr/>
        <p:txBody>
          <a:bodyPr/>
          <a:lstStyle/>
          <a:p>
            <a:fld id="{C80E4223-583E-4CCF-8BED-0B3B08345093}" type="slidenum">
              <a:rPr lang="en-US" smtClean="0"/>
              <a:t>44</a:t>
            </a:fld>
            <a:endParaRPr lang="en-US"/>
          </a:p>
        </p:txBody>
      </p:sp>
    </p:spTree>
    <p:extLst>
      <p:ext uri="{BB962C8B-B14F-4D97-AF65-F5344CB8AC3E}">
        <p14:creationId xmlns:p14="http://schemas.microsoft.com/office/powerpoint/2010/main" val="30537193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without further measurements, we do not know the cells’ leaking properties.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technique to do this is very straightforward.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take the flash memory offline and introduce additional retention loss, simply by waiting for several days.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Then we compare the threshold voltage of the risky cells before and after the additional retention loss to find out how fast they leak.</a:t>
            </a:r>
          </a:p>
        </p:txBody>
      </p:sp>
      <p:sp>
        <p:nvSpPr>
          <p:cNvPr id="4" name="Slide Number Placeholder 3"/>
          <p:cNvSpPr>
            <a:spLocks noGrp="1"/>
          </p:cNvSpPr>
          <p:nvPr>
            <p:ph type="sldNum" sz="quarter" idx="10"/>
          </p:nvPr>
        </p:nvSpPr>
        <p:spPr/>
        <p:txBody>
          <a:bodyPr/>
          <a:lstStyle/>
          <a:p>
            <a:fld id="{C80E4223-583E-4CCF-8BED-0B3B08345093}" type="slidenum">
              <a:rPr lang="en-US" smtClean="0"/>
              <a:t>45</a:t>
            </a:fld>
            <a:endParaRPr lang="en-US"/>
          </a:p>
        </p:txBody>
      </p:sp>
    </p:spTree>
    <p:extLst>
      <p:ext uri="{BB962C8B-B14F-4D97-AF65-F5344CB8AC3E}">
        <p14:creationId xmlns:p14="http://schemas.microsoft.com/office/powerpoint/2010/main" val="2954551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using</a:t>
            </a:r>
            <a:r>
              <a:rPr lang="en-US" baseline="0" dirty="0" smtClean="0"/>
              <a:t> the formula we developed before to guess the original state, we set the risky and slow leaking cells into P2 state, risky and fast leaking cells into P3 state.</a:t>
            </a:r>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46</a:t>
            </a:fld>
            <a:endParaRPr lang="en-US"/>
          </a:p>
        </p:txBody>
      </p:sp>
    </p:spTree>
    <p:extLst>
      <p:ext uri="{BB962C8B-B14F-4D97-AF65-F5344CB8AC3E}">
        <p14:creationId xmlns:p14="http://schemas.microsoft.com/office/powerpoint/2010/main" val="22484941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 our RFR technique based on</a:t>
            </a:r>
            <a:r>
              <a:rPr lang="en-US" baseline="0" dirty="0" smtClean="0"/>
              <a:t> our characterization.</a:t>
            </a:r>
          </a:p>
          <a:p>
            <a:r>
              <a:rPr lang="en-US" baseline="0" dirty="0" smtClean="0"/>
              <a:t>We assume that the faulty page is originally programmed with random data.</a:t>
            </a:r>
          </a:p>
          <a:p>
            <a:r>
              <a:rPr lang="en-US" baseline="0" dirty="0" smtClean="0"/>
              <a:t>After 28 days, we detect the failure and back up the data.</a:t>
            </a:r>
          </a:p>
          <a:p>
            <a:r>
              <a:rPr lang="en-US" baseline="0" dirty="0" smtClean="0"/>
              <a:t>After 12 additional days, we perform RFR to recover the data.</a:t>
            </a:r>
          </a:p>
          <a:p>
            <a:r>
              <a:rPr lang="en-US" baseline="0" dirty="0" smtClean="0"/>
              <a:t>On average, RFR reduces RBER by 50%, which means that it is expected to eliminate 50% of the original raw bit errors.</a:t>
            </a:r>
          </a:p>
          <a:p>
            <a:r>
              <a:rPr lang="en-US" baseline="0" dirty="0" smtClean="0"/>
              <a:t>At this point, ECC code has a much higher chance to correct the remaining errors to recover the data.</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47</a:t>
            </a:fld>
            <a:endParaRPr lang="en-US"/>
          </a:p>
        </p:txBody>
      </p:sp>
    </p:spTree>
    <p:extLst>
      <p:ext uri="{BB962C8B-B14F-4D97-AF65-F5344CB8AC3E}">
        <p14:creationId xmlns:p14="http://schemas.microsoft.com/office/powerpoint/2010/main" val="29477208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have showed you how we</a:t>
            </a:r>
            <a:r>
              <a:rPr lang="en-US" baseline="0" dirty="0" smtClean="0"/>
              <a:t> achieve both our goals, </a:t>
            </a:r>
          </a:p>
          <a:p>
            <a:r>
              <a:rPr lang="en-US" baseline="0" dirty="0" smtClean="0"/>
              <a:t>Next, I will conclude</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48</a:t>
            </a:fld>
            <a:endParaRPr lang="en-US"/>
          </a:p>
        </p:txBody>
      </p:sp>
    </p:spTree>
    <p:extLst>
      <p:ext uri="{BB962C8B-B14F-4D97-AF65-F5344CB8AC3E}">
        <p14:creationId xmlns:p14="http://schemas.microsoft.com/office/powerpoint/2010/main" val="41376670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target problem is retention loss reduces flash lifetime.</a:t>
            </a:r>
          </a:p>
          <a:p>
            <a:r>
              <a:rPr lang="en-US" baseline="0" dirty="0" smtClean="0"/>
              <a:t>Our overall goal is to extend flash lifetime at low cost.</a:t>
            </a:r>
          </a:p>
          <a:p>
            <a:r>
              <a:rPr lang="en-US" baseline="0" dirty="0" smtClean="0"/>
              <a:t>We first characterize to develop an understanding of the effects of retention loss in real chips.</a:t>
            </a:r>
          </a:p>
          <a:p>
            <a:r>
              <a:rPr lang="en-US" baseline="0" dirty="0" smtClean="0"/>
              <a:t>Based on our findings, we propose two solutions.</a:t>
            </a:r>
          </a:p>
          <a:p>
            <a:r>
              <a:rPr lang="en-US" baseline="0" dirty="0" smtClean="0"/>
              <a:t>The first solution is retention optimized reading, which is a low …</a:t>
            </a:r>
          </a:p>
          <a:p>
            <a:r>
              <a:rPr lang="en-US" baseline="0" dirty="0" smtClean="0"/>
              <a:t>ROR achieves 64% longer lifetime and 70% less read latency.</a:t>
            </a:r>
          </a:p>
          <a:p>
            <a:r>
              <a:rPr lang="en-US" baseline="0" dirty="0" smtClean="0"/>
              <a:t>The second solution is retention failure recovery, which is an offline mechanism that recovers data after detecting uncorrectable errors.</a:t>
            </a:r>
          </a:p>
          <a:p>
            <a:r>
              <a:rPr lang="en-US" baseline="0" dirty="0" smtClean="0"/>
              <a:t>RFR effectively reduces raw bit error rate by 50% and </a:t>
            </a:r>
            <a:r>
              <a:rPr lang="en-US" baseline="0" smtClean="0"/>
              <a:t>reduces data loss.</a:t>
            </a:r>
            <a:endParaRPr lang="en-US" baseline="0"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49</a:t>
            </a:fld>
            <a:endParaRPr lang="en-US"/>
          </a:p>
        </p:txBody>
      </p:sp>
    </p:spTree>
    <p:extLst>
      <p:ext uri="{BB962C8B-B14F-4D97-AF65-F5344CB8AC3E}">
        <p14:creationId xmlns:p14="http://schemas.microsoft.com/office/powerpoint/2010/main" val="19048069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for your introduction.</a:t>
            </a:r>
          </a:p>
          <a:p>
            <a:r>
              <a:rPr lang="en-US" baseline="0" dirty="0" smtClean="0"/>
              <a:t>Good afternoon. (My name is Yixin Luo.) Today, I will present our paper “Data retention in MLC NAND flash memory: characterization, optimization, and recovery”.</a:t>
            </a:r>
          </a:p>
          <a:p>
            <a:r>
              <a:rPr lang="en-US" baseline="0" dirty="0" smtClean="0"/>
              <a:t>This work is done with my collaborators from Carnegie Mellon University and LSI Corporation.</a:t>
            </a:r>
            <a:endParaRPr lang="en-US" dirty="0"/>
          </a:p>
        </p:txBody>
      </p:sp>
      <p:sp>
        <p:nvSpPr>
          <p:cNvPr id="4" name="Slide Number Placeholder 3"/>
          <p:cNvSpPr>
            <a:spLocks noGrp="1"/>
          </p:cNvSpPr>
          <p:nvPr>
            <p:ph type="sldNum" sz="quarter" idx="10"/>
          </p:nvPr>
        </p:nvSpPr>
        <p:spPr/>
        <p:txBody>
          <a:bodyPr/>
          <a:lstStyle/>
          <a:p>
            <a:fld id="{C80E4223-583E-4CCF-8BED-0B3B08345093}" type="slidenum">
              <a:rPr lang="en-US" smtClean="0"/>
              <a:t>50</a:t>
            </a:fld>
            <a:endParaRPr lang="en-US"/>
          </a:p>
        </p:txBody>
      </p:sp>
    </p:spTree>
    <p:extLst>
      <p:ext uri="{BB962C8B-B14F-4D97-AF65-F5344CB8AC3E}">
        <p14:creationId xmlns:p14="http://schemas.microsoft.com/office/powerpoint/2010/main" val="3277177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Retention </a:t>
            </a:r>
            <a:r>
              <a:rPr lang="en-US" baseline="0" dirty="0" smtClean="0"/>
              <a:t>loss, the phenomenon of charge leakage over time, is one reason for this flash reliability degradation.</a:t>
            </a:r>
          </a:p>
          <a:p>
            <a:r>
              <a:rPr lang="en-US" baseline="0" dirty="0" smtClean="0"/>
              <a:t>New flash cells do not leak much, but worn out cells leak fast.</a:t>
            </a:r>
          </a:p>
          <a:p>
            <a:r>
              <a:rPr lang="en-US" baseline="0" dirty="0" smtClean="0"/>
              <a:t>Such retention loss, if not handled properly, will eventually alter the value stored in the flash memory cell, and result in retention errors.</a:t>
            </a:r>
          </a:p>
          <a:p>
            <a:r>
              <a:rPr lang="en-US" dirty="0" smtClean="0"/>
              <a:t>Prior</a:t>
            </a:r>
            <a:r>
              <a:rPr lang="en-US" baseline="0" dirty="0" smtClean="0"/>
              <a:t> works have shown that retention error is one dominant source of flash memory errors.</a:t>
            </a:r>
          </a:p>
          <a:p>
            <a:endParaRPr lang="en-US" baseline="0" dirty="0" smtClean="0"/>
          </a:p>
          <a:p>
            <a:r>
              <a:rPr lang="en-US" baseline="0" dirty="0" smtClean="0"/>
              <a:t>Explain new flash cell</a:t>
            </a:r>
          </a:p>
          <a:p>
            <a:r>
              <a:rPr lang="en-US" baseline="0" dirty="0" smtClean="0"/>
              <a:t>New flash cell does not leak much, worn out cell …</a:t>
            </a:r>
          </a:p>
        </p:txBody>
      </p:sp>
      <p:sp>
        <p:nvSpPr>
          <p:cNvPr id="4" name="Slide Number Placeholder 3"/>
          <p:cNvSpPr>
            <a:spLocks noGrp="1"/>
          </p:cNvSpPr>
          <p:nvPr>
            <p:ph type="sldNum" sz="quarter" idx="10"/>
          </p:nvPr>
        </p:nvSpPr>
        <p:spPr/>
        <p:txBody>
          <a:bodyPr/>
          <a:lstStyle/>
          <a:p>
            <a:fld id="{C80E4223-583E-4CCF-8BED-0B3B08345093}" type="slidenum">
              <a:rPr lang="en-US" smtClean="0"/>
              <a:t>5</a:t>
            </a:fld>
            <a:endParaRPr lang="en-US"/>
          </a:p>
        </p:txBody>
      </p:sp>
    </p:spTree>
    <p:extLst>
      <p:ext uri="{BB962C8B-B14F-4D97-AF65-F5344CB8AC3E}">
        <p14:creationId xmlns:p14="http://schemas.microsoft.com/office/powerpoint/2010/main" val="3085748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first, let’s go through a quick flash tutorial</a:t>
            </a:r>
            <a:r>
              <a:rPr lang="en-US" baseline="0" dirty="0" smtClean="0"/>
              <a:t> to help you understand the rest of the presentation.</a:t>
            </a:r>
            <a:endParaRPr lang="en-US" dirty="0" smtClean="0"/>
          </a:p>
        </p:txBody>
      </p:sp>
      <p:sp>
        <p:nvSpPr>
          <p:cNvPr id="4" name="Slide Number Placeholder 3"/>
          <p:cNvSpPr>
            <a:spLocks noGrp="1"/>
          </p:cNvSpPr>
          <p:nvPr>
            <p:ph type="sldNum" sz="quarter" idx="10"/>
          </p:nvPr>
        </p:nvSpPr>
        <p:spPr/>
        <p:txBody>
          <a:bodyPr/>
          <a:lstStyle/>
          <a:p>
            <a:fld id="{C80E4223-583E-4CCF-8BED-0B3B08345093}" type="slidenum">
              <a:rPr lang="en-US" smtClean="0"/>
              <a:t>6</a:t>
            </a:fld>
            <a:endParaRPr lang="en-US"/>
          </a:p>
        </p:txBody>
      </p:sp>
    </p:spTree>
    <p:extLst>
      <p:ext uri="{BB962C8B-B14F-4D97-AF65-F5344CB8AC3E}">
        <p14:creationId xmlns:p14="http://schemas.microsoft.com/office/powerpoint/2010/main" val="1761961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flash cell stores different amount of charges in the floating gate to represent different states.</a:t>
            </a:r>
          </a:p>
          <a:p>
            <a:r>
              <a:rPr lang="en-US" baseline="0" dirty="0" smtClean="0"/>
              <a:t>A flash cell that stores a single bit has two states, 1 and 0. </a:t>
            </a:r>
          </a:p>
          <a:p>
            <a:r>
              <a:rPr lang="en-US" baseline="0" dirty="0" smtClean="0"/>
              <a:t>The different states are represented as an analog threshold voltage of the cell, which is shown on the x-axis.</a:t>
            </a:r>
            <a:r>
              <a:rPr lang="en-US" dirty="0" smtClean="0"/>
              <a:t> </a:t>
            </a:r>
          </a:p>
          <a:p>
            <a:r>
              <a:rPr lang="en-US" dirty="0" smtClean="0"/>
              <a:t>In reality, </a:t>
            </a:r>
          </a:p>
        </p:txBody>
      </p:sp>
      <p:sp>
        <p:nvSpPr>
          <p:cNvPr id="4" name="Slide Number Placeholder 3"/>
          <p:cNvSpPr>
            <a:spLocks noGrp="1"/>
          </p:cNvSpPr>
          <p:nvPr>
            <p:ph type="sldNum" sz="quarter" idx="10"/>
          </p:nvPr>
        </p:nvSpPr>
        <p:spPr/>
        <p:txBody>
          <a:bodyPr/>
          <a:lstStyle/>
          <a:p>
            <a:fld id="{C80E4223-583E-4CCF-8BED-0B3B08345093}" type="slidenum">
              <a:rPr lang="en-US" smtClean="0"/>
              <a:t>7</a:t>
            </a:fld>
            <a:endParaRPr lang="en-US"/>
          </a:p>
        </p:txBody>
      </p:sp>
    </p:spTree>
    <p:extLst>
      <p:ext uri="{BB962C8B-B14F-4D97-AF65-F5344CB8AC3E}">
        <p14:creationId xmlns:p14="http://schemas.microsoft.com/office/powerpoint/2010/main" val="2185645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reality, due to program variation, the threshold voltage of each state is actually distributed across a range.</a:t>
            </a:r>
          </a:p>
          <a:p>
            <a:r>
              <a:rPr lang="en-US" baseline="0" dirty="0" smtClean="0"/>
              <a:t>We typically represent this range on a graph of probability density function as a hump of threshold voltage distribution.</a:t>
            </a:r>
          </a:p>
        </p:txBody>
      </p:sp>
      <p:sp>
        <p:nvSpPr>
          <p:cNvPr id="4" name="Slide Number Placeholder 3"/>
          <p:cNvSpPr>
            <a:spLocks noGrp="1"/>
          </p:cNvSpPr>
          <p:nvPr>
            <p:ph type="sldNum" sz="quarter" idx="10"/>
          </p:nvPr>
        </p:nvSpPr>
        <p:spPr/>
        <p:txBody>
          <a:bodyPr/>
          <a:lstStyle/>
          <a:p>
            <a:fld id="{C80E4223-583E-4CCF-8BED-0B3B08345093}" type="slidenum">
              <a:rPr lang="en-US" smtClean="0"/>
              <a:t>8</a:t>
            </a:fld>
            <a:endParaRPr lang="en-US"/>
          </a:p>
        </p:txBody>
      </p:sp>
    </p:spTree>
    <p:extLst>
      <p:ext uri="{BB962C8B-B14F-4D97-AF65-F5344CB8AC3E}">
        <p14:creationId xmlns:p14="http://schemas.microsoft.com/office/powerpoint/2010/main" val="2879489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correctly distinguish between two states, we apply a read reference voltage to the cell at the boundary of these two distribution.</a:t>
            </a:r>
          </a:p>
          <a:p>
            <a:r>
              <a:rPr lang="en-US" baseline="0" dirty="0" smtClean="0"/>
              <a:t>If the cell’s threshold voltage is greater than </a:t>
            </a:r>
            <a:r>
              <a:rPr lang="en-US" baseline="0" dirty="0" err="1" smtClean="0"/>
              <a:t>Vref</a:t>
            </a:r>
            <a:r>
              <a:rPr lang="en-US" baseline="0" dirty="0" smtClean="0"/>
              <a:t>, it is read as a 0, if not, it is read as a 1.</a:t>
            </a:r>
          </a:p>
        </p:txBody>
      </p:sp>
      <p:sp>
        <p:nvSpPr>
          <p:cNvPr id="4" name="Slide Number Placeholder 3"/>
          <p:cNvSpPr>
            <a:spLocks noGrp="1"/>
          </p:cNvSpPr>
          <p:nvPr>
            <p:ph type="sldNum" sz="quarter" idx="10"/>
          </p:nvPr>
        </p:nvSpPr>
        <p:spPr/>
        <p:txBody>
          <a:bodyPr/>
          <a:lstStyle/>
          <a:p>
            <a:fld id="{C80E4223-583E-4CCF-8BED-0B3B08345093}" type="slidenum">
              <a:rPr lang="en-US" smtClean="0"/>
              <a:t>9</a:t>
            </a:fld>
            <a:endParaRPr lang="en-US"/>
          </a:p>
        </p:txBody>
      </p:sp>
    </p:spTree>
    <p:extLst>
      <p:ext uri="{BB962C8B-B14F-4D97-AF65-F5344CB8AC3E}">
        <p14:creationId xmlns:p14="http://schemas.microsoft.com/office/powerpoint/2010/main" val="358297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Date Placeholder 5"/>
          <p:cNvSpPr>
            <a:spLocks noGrp="1"/>
          </p:cNvSpPr>
          <p:nvPr>
            <p:ph type="dt" sz="half" idx="10"/>
          </p:nvPr>
        </p:nvSpPr>
        <p:spPr/>
        <p:txBody>
          <a:bodyPr/>
          <a:lstStyle/>
          <a:p>
            <a:fld id="{267DADE4-F2F1-4007-8024-C4F0FA30E7EE}" type="datetime1">
              <a:rPr lang="en-US" smtClean="0"/>
              <a:t>2/14/2015</a:t>
            </a:fld>
            <a:endParaRPr lang="en-US"/>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8334421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07492" y="6031951"/>
            <a:ext cx="6922008" cy="411184"/>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4041E48-1CFD-45F3-80EB-EABBA2E2DFE0}" type="datetime1">
              <a:rPr lang="en-US" smtClean="0"/>
              <a:t>2/14/2015</a:t>
            </a:fld>
            <a:endParaRPr lang="en-US"/>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837844651"/>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4520F9-EFE1-48BC-8304-B1E1F1EA9CD0}" type="datetime1">
              <a:rPr lang="en-US" smtClean="0"/>
              <a:t>2/14/2015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469429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664CF8-DA62-439F-B0AC-531581B2377E}" type="datetime1">
              <a:rPr lang="en-US" smtClean="0"/>
              <a:t>2/14/2015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40931216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28637" y="712594"/>
            <a:ext cx="8086725" cy="2898708"/>
          </a:xfrm>
          <a:noFill/>
        </p:spPr>
        <p:txBody>
          <a:bodyPr anchor="b">
            <a:noAutofit/>
          </a:bodyPr>
          <a:lstStyle>
            <a:lvl1pPr algn="ctr">
              <a:lnSpc>
                <a:spcPct val="80000"/>
              </a:lnSpc>
              <a:defRPr sz="80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28638" y="3897565"/>
            <a:ext cx="8086724" cy="1645920"/>
          </a:xfrm>
        </p:spPr>
        <p:txBody>
          <a:bodyPr>
            <a:normAutofit/>
          </a:bodyPr>
          <a:lstStyle>
            <a:lvl1pPr marL="0" indent="0" algn="ctr">
              <a:buNone/>
              <a:defRPr sz="28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59951FD-F195-4FF4-B5D0-ABFF8986B8DF}" type="slidenum">
              <a:rPr lang="en-US" smtClean="0"/>
              <a:pPr/>
              <a:t>‹#›</a:t>
            </a:fld>
            <a:endParaRPr lang="en-US" dirty="0"/>
          </a:p>
        </p:txBody>
      </p:sp>
      <p:sp>
        <p:nvSpPr>
          <p:cNvPr id="4" name="Rectangle 3"/>
          <p:cNvSpPr/>
          <p:nvPr userDrawn="1"/>
        </p:nvSpPr>
        <p:spPr>
          <a:xfrm>
            <a:off x="-1" y="6544373"/>
            <a:ext cx="1197429" cy="313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B2510B8-AA8F-4E2D-9991-82C682C1E039}" type="datetime1">
              <a:rPr lang="en-US" smtClean="0"/>
              <a:t>2/14/2015</a:t>
            </a:fld>
            <a:endParaRPr lang="en-US"/>
          </a:p>
        </p:txBody>
      </p:sp>
    </p:spTree>
    <p:extLst>
      <p:ext uri="{BB962C8B-B14F-4D97-AF65-F5344CB8AC3E}">
        <p14:creationId xmlns:p14="http://schemas.microsoft.com/office/powerpoint/2010/main" val="3310009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0" y="0"/>
            <a:ext cx="9144000" cy="1085850"/>
          </a:xfrm>
          <a:prstGeom prst="rect">
            <a:avLst/>
          </a:prstGeom>
        </p:spPr>
        <p:txBody>
          <a:bodyPr vert="horz" lIns="91440" tIns="45720" rIns="91440" bIns="45720" rtlCol="0" anchor="ctr">
            <a:normAutofit/>
          </a:bodyPr>
          <a:lstStyle>
            <a:lvl1pPr marL="0">
              <a:defRPr/>
            </a:lvl1pPr>
          </a:lstStyle>
          <a:p>
            <a:r>
              <a:rPr lang="en-US" dirty="0" smtClean="0"/>
              <a:t>Click to edit Master title style</a:t>
            </a:r>
            <a:endParaRPr lang="en-US" dirty="0"/>
          </a:p>
        </p:txBody>
      </p:sp>
      <p:sp>
        <p:nvSpPr>
          <p:cNvPr id="24" name="Content Placeholder 22"/>
          <p:cNvSpPr>
            <a:spLocks noGrp="1"/>
          </p:cNvSpPr>
          <p:nvPr>
            <p:ph sz="quarter" idx="11"/>
          </p:nvPr>
        </p:nvSpPr>
        <p:spPr>
          <a:xfrm>
            <a:off x="123825" y="1241652"/>
            <a:ext cx="8897938" cy="5224462"/>
          </a:xfrm>
        </p:spPr>
        <p:txBody>
          <a:bodyPr>
            <a:normAutofit/>
          </a:bodyPr>
          <a:lstStyle>
            <a:lvl1pPr>
              <a:defRPr sz="3600">
                <a:solidFill>
                  <a:schemeClr val="tx1">
                    <a:lumMod val="65000"/>
                    <a:lumOff val="35000"/>
                  </a:schemeClr>
                </a:solidFill>
                <a:latin typeface="Calibri Light" panose="020F0302020204030204" pitchFamily="34" charset="0"/>
              </a:defRPr>
            </a:lvl1pPr>
            <a:lvl2pPr>
              <a:defRPr sz="3200">
                <a:solidFill>
                  <a:schemeClr val="tx1">
                    <a:lumMod val="65000"/>
                    <a:lumOff val="35000"/>
                  </a:schemeClr>
                </a:solidFill>
                <a:latin typeface="Calibri Light" panose="020F0302020204030204" pitchFamily="34" charset="0"/>
              </a:defRPr>
            </a:lvl2pPr>
            <a:lvl3pPr>
              <a:defRPr sz="2800">
                <a:solidFill>
                  <a:schemeClr val="tx1">
                    <a:lumMod val="65000"/>
                    <a:lumOff val="35000"/>
                  </a:schemeClr>
                </a:solidFill>
                <a:latin typeface="Calibri Light" panose="020F0302020204030204" pitchFamily="34" charset="0"/>
              </a:defRPr>
            </a:lvl3pPr>
            <a:lvl4pPr>
              <a:defRPr sz="2400">
                <a:solidFill>
                  <a:schemeClr val="tx1">
                    <a:lumMod val="65000"/>
                    <a:lumOff val="35000"/>
                  </a:schemeClr>
                </a:solidFill>
                <a:latin typeface="Calibri Light" panose="020F0302020204030204" pitchFamily="34" charset="0"/>
              </a:defRPr>
            </a:lvl4pPr>
            <a:lvl5pPr>
              <a:defRPr sz="2400">
                <a:solidFill>
                  <a:schemeClr val="tx1">
                    <a:lumMod val="65000"/>
                    <a:lumOff val="35000"/>
                  </a:schemeClr>
                </a:solidFill>
                <a:latin typeface="Calibri Light" panose="020F03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2"/>
          </p:nvPr>
        </p:nvSpPr>
        <p:spPr/>
        <p:txBody>
          <a:bodyPr/>
          <a:lstStyle/>
          <a:p>
            <a:fld id="{5E69D582-B224-4D6D-AE81-314A35F6B9E9}" type="datetime1">
              <a:rPr lang="en-US" smtClean="0"/>
              <a:t>2/14/2015</a:t>
            </a:fld>
            <a:endParaRPr lang="en-US"/>
          </a:p>
        </p:txBody>
      </p:sp>
      <p:sp>
        <p:nvSpPr>
          <p:cNvPr id="6" name="Footer Placeholder 5"/>
          <p:cNvSpPr>
            <a:spLocks noGrp="1"/>
          </p:cNvSpPr>
          <p:nvPr>
            <p:ph type="ftr" sz="quarter" idx="13"/>
          </p:nvPr>
        </p:nvSpPr>
        <p:spPr/>
        <p:txBody>
          <a:bodyPr/>
          <a:lstStyle/>
          <a:p>
            <a:endParaRPr lang="en-US" dirty="0"/>
          </a:p>
        </p:txBody>
      </p:sp>
      <p:sp>
        <p:nvSpPr>
          <p:cNvPr id="7" name="Slide Number Placeholder 6"/>
          <p:cNvSpPr>
            <a:spLocks noGrp="1"/>
          </p:cNvSpPr>
          <p:nvPr>
            <p:ph type="sldNum" sz="quarter" idx="14"/>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19190904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a:solidFill>
            <a:schemeClr val="bg1"/>
          </a:solidFill>
        </p:spPr>
        <p:txBody>
          <a:bodyPr anchor="b">
            <a:normAutofit/>
          </a:bodyPr>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3AD61-596B-47D8-82C8-1F2BBBDD07D0}" type="datetime1">
              <a:rPr lang="en-US" smtClean="0"/>
              <a:t>2/14/2015</a:t>
            </a:fld>
            <a:endParaRPr lang="en-US"/>
          </a:p>
        </p:txBody>
      </p:sp>
      <p:sp>
        <p:nvSpPr>
          <p:cNvPr id="5" name="Footer Placeholder 4"/>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4177856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88798" y="1208312"/>
            <a:ext cx="4271962" cy="5053693"/>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51603" y="1208312"/>
            <a:ext cx="4271962" cy="5053693"/>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F31C50-E17E-4DE1-ADFD-A410E237F4AA}" type="datetime1">
              <a:rPr lang="en-US" smtClean="0"/>
              <a:t>2/14/2015</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0892444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88798" y="1197209"/>
            <a:ext cx="4271962" cy="723400"/>
          </a:xfrm>
        </p:spPr>
        <p:txBody>
          <a:bodyPr anchor="ctr">
            <a:normAutofit/>
          </a:bodyPr>
          <a:lstStyle>
            <a:lvl1pPr marL="0" indent="0">
              <a:spcBef>
                <a:spcPts val="0"/>
              </a:spcBef>
              <a:buNone/>
              <a:defRPr sz="2000" b="0" cap="all"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8798" y="2029968"/>
            <a:ext cx="4271962" cy="4231057"/>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51603" y="1194345"/>
            <a:ext cx="4271962" cy="722376"/>
          </a:xfrm>
        </p:spPr>
        <p:txBody>
          <a:bodyPr anchor="ctr">
            <a:normAutofit/>
          </a:bodyPr>
          <a:lstStyle>
            <a:lvl1pPr marL="0" indent="0">
              <a:spcBef>
                <a:spcPts val="0"/>
              </a:spcBef>
              <a:buNone/>
              <a:defRPr sz="2000" b="0" cap="all"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1603" y="2025216"/>
            <a:ext cx="4271962" cy="4235809"/>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74BFC314-78AD-4D77-B58E-26B9686CC33D}" type="datetime1">
              <a:rPr lang="en-US" smtClean="0"/>
              <a:t>2/14/2015</a:t>
            </a:fld>
            <a:endParaRPr lang="en-US"/>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5300169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FB509FC1-EF00-48AF-BD67-000AEF9277B6}" type="datetime1">
              <a:rPr lang="en-US" smtClean="0"/>
              <a:t>2/14/2015</a:t>
            </a:fld>
            <a:endParaRPr lang="en-US"/>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14563224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37F2144-8885-4E6F-AFFF-B8558101B7C1}" type="datetime1">
              <a:rPr lang="en-US" smtClean="0"/>
              <a:t>2/14/2015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2086607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8" name="Date Placeholder 7"/>
          <p:cNvSpPr>
            <a:spLocks noGrp="1"/>
          </p:cNvSpPr>
          <p:nvPr>
            <p:ph type="dt" sz="half" idx="10"/>
          </p:nvPr>
        </p:nvSpPr>
        <p:spPr/>
        <p:txBody>
          <a:bodyPr/>
          <a:lstStyle/>
          <a:p>
            <a:fld id="{02FF63A8-0E5B-4775-8FAC-2BE4DD1CE446}" type="datetime1">
              <a:rPr lang="en-US" smtClean="0"/>
              <a:t>2/14/2015</a:t>
            </a:fld>
            <a:endParaRPr lang="en-US"/>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659951FD-F195-4FF4-B5D0-ABFF8986B8DF}" type="slidenum">
              <a:rPr lang="en-US" smtClean="0"/>
              <a:pPr/>
              <a:t>‹#›</a:t>
            </a:fld>
            <a:endParaRPr lang="en-US" dirty="0"/>
          </a:p>
        </p:txBody>
      </p:sp>
    </p:spTree>
    <p:extLst>
      <p:ext uri="{BB962C8B-B14F-4D97-AF65-F5344CB8AC3E}">
        <p14:creationId xmlns:p14="http://schemas.microsoft.com/office/powerpoint/2010/main" val="39545567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85850"/>
          </a:xfrm>
          <a:prstGeom prst="rect">
            <a:avLst/>
          </a:prstGeom>
          <a:no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4033" y="1250443"/>
            <a:ext cx="8897503" cy="52238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4033" y="6544372"/>
            <a:ext cx="1820636"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46B79F64-762F-4F0A-9C7B-F1741C065226}" type="datetime1">
              <a:rPr lang="en-US" smtClean="0"/>
              <a:t>2/14/2015</a:t>
            </a:fld>
            <a:endParaRPr lang="en-US"/>
          </a:p>
        </p:txBody>
      </p:sp>
      <p:sp>
        <p:nvSpPr>
          <p:cNvPr id="5" name="Footer Placeholder 4"/>
          <p:cNvSpPr>
            <a:spLocks noGrp="1"/>
          </p:cNvSpPr>
          <p:nvPr>
            <p:ph type="ftr" sz="quarter" idx="3"/>
          </p:nvPr>
        </p:nvSpPr>
        <p:spPr>
          <a:xfrm>
            <a:off x="2548826" y="6544372"/>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dirty="0"/>
          </a:p>
        </p:txBody>
      </p:sp>
      <p:sp>
        <p:nvSpPr>
          <p:cNvPr id="8" name="Slide Number Placeholder 7"/>
          <p:cNvSpPr>
            <a:spLocks noGrp="1"/>
          </p:cNvSpPr>
          <p:nvPr>
            <p:ph type="sldNum" sz="quarter" idx="4"/>
          </p:nvPr>
        </p:nvSpPr>
        <p:spPr>
          <a:xfrm>
            <a:off x="6924883" y="6456309"/>
            <a:ext cx="2057400" cy="365125"/>
          </a:xfrm>
          <a:prstGeom prst="rect">
            <a:avLst/>
          </a:prstGeom>
        </p:spPr>
        <p:txBody>
          <a:bodyPr vert="horz" lIns="91440" tIns="45720" rIns="91440" bIns="45720" rtlCol="0" anchor="ctr"/>
          <a:lstStyle>
            <a:lvl1pPr algn="r">
              <a:defRPr sz="1600">
                <a:solidFill>
                  <a:schemeClr val="tx1">
                    <a:lumMod val="65000"/>
                    <a:lumOff val="35000"/>
                  </a:schemeClr>
                </a:solidFill>
              </a:defRPr>
            </a:lvl1pPr>
          </a:lstStyle>
          <a:p>
            <a:fld id="{659951FD-F195-4FF4-B5D0-ABFF8986B8DF}" type="slidenum">
              <a:rPr lang="en-US" smtClean="0"/>
              <a:pPr/>
              <a:t>‹#›</a:t>
            </a:fld>
            <a:endParaRPr lang="en-US" dirty="0"/>
          </a:p>
        </p:txBody>
      </p:sp>
      <p:pic>
        <p:nvPicPr>
          <p:cNvPr id="7" name="Picture 6" descr="safari.png"/>
          <p:cNvPicPr>
            <a:picLocks noChangeAspect="1"/>
          </p:cNvPicPr>
          <p:nvPr userDrawn="1"/>
        </p:nvPicPr>
        <p:blipFill>
          <a:blip r:embed="rId14" cstate="print"/>
          <a:stretch>
            <a:fillRect/>
          </a:stretch>
        </p:blipFill>
        <p:spPr>
          <a:xfrm>
            <a:off x="0" y="6617099"/>
            <a:ext cx="987432" cy="285703"/>
          </a:xfrm>
          <a:prstGeom prst="rect">
            <a:avLst/>
          </a:prstGeom>
        </p:spPr>
      </p:pic>
    </p:spTree>
    <p:extLst>
      <p:ext uri="{BB962C8B-B14F-4D97-AF65-F5344CB8AC3E}">
        <p14:creationId xmlns:p14="http://schemas.microsoft.com/office/powerpoint/2010/main" val="139748524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timing>
    <p:tnLst>
      <p:par>
        <p:cTn id="1" dur="indefinite" restart="never" nodeType="tmRoot"/>
      </p:par>
    </p:tnLst>
  </p:timing>
  <p:hf hdr="0" ftr="0" dt="0"/>
  <p:txStyles>
    <p:titleStyle>
      <a:lvl1pPr marL="0" algn="ctr" defTabSz="914400" rtl="0" eaLnBrk="1" latinLnBrk="0" hangingPunct="1">
        <a:lnSpc>
          <a:spcPct val="90000"/>
        </a:lnSpc>
        <a:spcBef>
          <a:spcPct val="0"/>
        </a:spcBef>
        <a:buNone/>
        <a:defRPr sz="4800" kern="1200" spc="-120" baseline="0">
          <a:solidFill>
            <a:schemeClr val="tx1"/>
          </a:solidFill>
          <a:latin typeface="+mj-lt"/>
          <a:ea typeface="+mj-ea"/>
          <a:cs typeface="+mj-cs"/>
        </a:defRPr>
      </a:lvl1pPr>
    </p:titleStyle>
    <p:bodyStyle>
      <a:lvl1pPr marL="182880" indent="-182880" algn="l" defTabSz="914400" rtl="0" eaLnBrk="1" latinLnBrk="0" hangingPunct="1">
        <a:lnSpc>
          <a:spcPct val="85000"/>
        </a:lnSpc>
        <a:spcBef>
          <a:spcPts val="1300"/>
        </a:spcBef>
        <a:buFont typeface="Arial" panose="020B0604020202020204" pitchFamily="34" charset="0"/>
        <a:buChar char="•"/>
        <a:defRPr sz="2800" i="1" kern="1200">
          <a:solidFill>
            <a:schemeClr val="tx1">
              <a:lumMod val="65000"/>
              <a:lumOff val="35000"/>
            </a:schemeClr>
          </a:solidFill>
          <a:latin typeface="+mn-lt"/>
          <a:ea typeface="+mn-ea"/>
          <a:cs typeface="+mn-cs"/>
        </a:defRPr>
      </a:lvl1pPr>
      <a:lvl2pPr marL="365760" indent="-182880" algn="l" defTabSz="914400" rtl="0" eaLnBrk="1" latinLnBrk="0" hangingPunct="1">
        <a:lnSpc>
          <a:spcPct val="85000"/>
        </a:lnSpc>
        <a:spcBef>
          <a:spcPts val="600"/>
        </a:spcBef>
        <a:buFont typeface="Calibri" panose="020F0502020204030204" pitchFamily="34" charset="0"/>
        <a:buChar char="‐"/>
        <a:defRPr sz="2400" kern="1200">
          <a:solidFill>
            <a:schemeClr val="tx1">
              <a:lumMod val="65000"/>
              <a:lumOff val="35000"/>
            </a:schemeClr>
          </a:solidFill>
          <a:latin typeface="+mn-lt"/>
          <a:ea typeface="+mn-ea"/>
          <a:cs typeface="+mn-cs"/>
        </a:defRPr>
      </a:lvl2pPr>
      <a:lvl3pPr marL="548640" indent="-182880" algn="l" defTabSz="914400" rtl="0" eaLnBrk="1" latinLnBrk="0" hangingPunct="1">
        <a:lnSpc>
          <a:spcPct val="85000"/>
        </a:lnSpc>
        <a:spcBef>
          <a:spcPts val="600"/>
        </a:spcBef>
        <a:buFont typeface="Arial" panose="020B0604020202020204" pitchFamily="34" charset="0"/>
        <a:buChar char="•"/>
        <a:defRPr sz="2000" i="1" kern="1200">
          <a:solidFill>
            <a:schemeClr val="tx1">
              <a:lumMod val="65000"/>
              <a:lumOff val="35000"/>
            </a:schemeClr>
          </a:solidFill>
          <a:latin typeface="+mn-lt"/>
          <a:ea typeface="+mn-ea"/>
          <a:cs typeface="+mn-cs"/>
        </a:defRPr>
      </a:lvl3pPr>
      <a:lvl4pPr marL="731520" indent="-182880" algn="l" defTabSz="914400" rtl="0" eaLnBrk="1" latinLnBrk="0" hangingPunct="1">
        <a:lnSpc>
          <a:spcPct val="85000"/>
        </a:lnSpc>
        <a:spcBef>
          <a:spcPts val="6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914400" indent="-182880" algn="l" defTabSz="914400" rtl="0" eaLnBrk="1" latinLnBrk="0" hangingPunct="1">
        <a:lnSpc>
          <a:spcPct val="85000"/>
        </a:lnSpc>
        <a:spcBef>
          <a:spcPts val="6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 y="712594"/>
            <a:ext cx="9144002" cy="2898708"/>
          </a:xfrm>
        </p:spPr>
        <p:txBody>
          <a:bodyPr/>
          <a:lstStyle/>
          <a:p>
            <a:r>
              <a:rPr lang="en-US" sz="5400" dirty="0"/>
              <a:t>Data Retention </a:t>
            </a:r>
            <a:r>
              <a:rPr lang="en-US" sz="5400" dirty="0" smtClean="0"/>
              <a:t>in </a:t>
            </a:r>
            <a:r>
              <a:rPr lang="en-US" sz="5400" dirty="0"/>
              <a:t>MLC NAND Flash </a:t>
            </a:r>
            <a:r>
              <a:rPr lang="en-US" sz="5400" dirty="0" smtClean="0"/>
              <a:t>Memory: Characterization</a:t>
            </a:r>
            <a:r>
              <a:rPr lang="en-US" sz="5400" dirty="0"/>
              <a:t>, Optimization, and </a:t>
            </a:r>
            <a:r>
              <a:rPr lang="en-US" sz="5400" dirty="0" smtClean="0"/>
              <a:t>Recovery</a:t>
            </a:r>
            <a:endParaRPr lang="en-US" sz="5400" dirty="0"/>
          </a:p>
        </p:txBody>
      </p:sp>
      <p:sp>
        <p:nvSpPr>
          <p:cNvPr id="5" name="Subtitle 4"/>
          <p:cNvSpPr>
            <a:spLocks noGrp="1"/>
          </p:cNvSpPr>
          <p:nvPr>
            <p:ph type="subTitle" idx="1"/>
          </p:nvPr>
        </p:nvSpPr>
        <p:spPr/>
        <p:txBody>
          <a:bodyPr>
            <a:normAutofit/>
          </a:bodyPr>
          <a:lstStyle/>
          <a:p>
            <a:r>
              <a:rPr lang="de-DE" dirty="0">
                <a:solidFill>
                  <a:schemeClr val="tx1">
                    <a:lumMod val="65000"/>
                    <a:lumOff val="35000"/>
                  </a:schemeClr>
                </a:solidFill>
              </a:rPr>
              <a:t>Yu Cai, </a:t>
            </a:r>
            <a:r>
              <a:rPr lang="de-DE" u="sng" dirty="0">
                <a:solidFill>
                  <a:schemeClr val="tx1">
                    <a:lumMod val="65000"/>
                    <a:lumOff val="35000"/>
                  </a:schemeClr>
                </a:solidFill>
              </a:rPr>
              <a:t>Yixin Luo</a:t>
            </a:r>
            <a:r>
              <a:rPr lang="de-DE" dirty="0">
                <a:solidFill>
                  <a:schemeClr val="tx1">
                    <a:lumMod val="65000"/>
                    <a:lumOff val="35000"/>
                  </a:schemeClr>
                </a:solidFill>
              </a:rPr>
              <a:t>, </a:t>
            </a:r>
            <a:r>
              <a:rPr lang="de-DE" dirty="0" smtClean="0">
                <a:solidFill>
                  <a:schemeClr val="tx1">
                    <a:lumMod val="65000"/>
                    <a:lumOff val="35000"/>
                  </a:schemeClr>
                </a:solidFill>
              </a:rPr>
              <a:t>Erich </a:t>
            </a:r>
            <a:r>
              <a:rPr lang="de-DE" dirty="0">
                <a:solidFill>
                  <a:schemeClr val="tx1">
                    <a:lumMod val="65000"/>
                    <a:lumOff val="35000"/>
                  </a:schemeClr>
                </a:solidFill>
              </a:rPr>
              <a:t>F. </a:t>
            </a:r>
            <a:r>
              <a:rPr lang="de-DE" dirty="0" smtClean="0">
                <a:solidFill>
                  <a:schemeClr val="tx1">
                    <a:lumMod val="65000"/>
                    <a:lumOff val="35000"/>
                  </a:schemeClr>
                </a:solidFill>
              </a:rPr>
              <a:t>Haratsch*,</a:t>
            </a:r>
            <a:br>
              <a:rPr lang="de-DE" dirty="0" smtClean="0">
                <a:solidFill>
                  <a:schemeClr val="tx1">
                    <a:lumMod val="65000"/>
                    <a:lumOff val="35000"/>
                  </a:schemeClr>
                </a:solidFill>
              </a:rPr>
            </a:br>
            <a:r>
              <a:rPr lang="de-DE" dirty="0" smtClean="0">
                <a:solidFill>
                  <a:schemeClr val="tx1">
                    <a:lumMod val="65000"/>
                    <a:lumOff val="35000"/>
                  </a:schemeClr>
                </a:solidFill>
              </a:rPr>
              <a:t>Ken </a:t>
            </a:r>
            <a:r>
              <a:rPr lang="de-DE" dirty="0">
                <a:solidFill>
                  <a:schemeClr val="tx1">
                    <a:lumMod val="65000"/>
                    <a:lumOff val="35000"/>
                  </a:schemeClr>
                </a:solidFill>
              </a:rPr>
              <a:t>Mai, Onur </a:t>
            </a:r>
            <a:r>
              <a:rPr lang="de-DE" dirty="0" smtClean="0">
                <a:solidFill>
                  <a:schemeClr val="tx1">
                    <a:lumMod val="65000"/>
                    <a:lumOff val="35000"/>
                  </a:schemeClr>
                </a:solidFill>
              </a:rPr>
              <a:t>Mutlu</a:t>
            </a:r>
          </a:p>
          <a:p>
            <a:r>
              <a:rPr lang="en-US" dirty="0" smtClean="0">
                <a:solidFill>
                  <a:schemeClr val="tx1">
                    <a:lumMod val="65000"/>
                    <a:lumOff val="35000"/>
                  </a:schemeClr>
                </a:solidFill>
              </a:rPr>
              <a:t>Carnegie Mellon University, *LSI Corporation</a:t>
            </a:r>
            <a:endParaRPr lang="en-US" dirty="0">
              <a:solidFill>
                <a:schemeClr val="tx1">
                  <a:lumMod val="65000"/>
                  <a:lumOff val="35000"/>
                </a:schemeClr>
              </a:solidFill>
            </a:endParaRPr>
          </a:p>
        </p:txBody>
      </p:sp>
      <p:sp>
        <p:nvSpPr>
          <p:cNvPr id="12" name="Slide Number Placeholder 11"/>
          <p:cNvSpPr>
            <a:spLocks noGrp="1"/>
          </p:cNvSpPr>
          <p:nvPr>
            <p:ph type="sldNum" sz="quarter" idx="12"/>
          </p:nvPr>
        </p:nvSpPr>
        <p:spPr/>
        <p:txBody>
          <a:bodyPr/>
          <a:lstStyle/>
          <a:p>
            <a:fld id="{659951FD-F195-4FF4-B5D0-ABFF8986B8DF}" type="slidenum">
              <a:rPr lang="en-US" smtClean="0"/>
              <a:pPr/>
              <a:t>1</a:t>
            </a:fld>
            <a:endParaRPr lang="en-US" dirty="0"/>
          </a:p>
        </p:txBody>
      </p:sp>
      <p:grpSp>
        <p:nvGrpSpPr>
          <p:cNvPr id="11" name="Group 10"/>
          <p:cNvGrpSpPr/>
          <p:nvPr/>
        </p:nvGrpSpPr>
        <p:grpSpPr>
          <a:xfrm>
            <a:off x="215177" y="5727603"/>
            <a:ext cx="8778962" cy="1077684"/>
            <a:chOff x="215177" y="5705831"/>
            <a:chExt cx="8778962" cy="1077684"/>
          </a:xfrm>
        </p:grpSpPr>
        <p:pic>
          <p:nvPicPr>
            <p:cNvPr id="6" name="Picture 5" descr="Burgundy_CMU_JPG_Logo.jpg"/>
            <p:cNvPicPr>
              <a:picLocks noChangeAspect="1"/>
            </p:cNvPicPr>
            <p:nvPr/>
          </p:nvPicPr>
          <p:blipFill>
            <a:blip r:embed="rId3" cstate="print"/>
            <a:stretch>
              <a:fillRect/>
            </a:stretch>
          </p:blipFill>
          <p:spPr>
            <a:xfrm>
              <a:off x="3079820" y="5705831"/>
              <a:ext cx="2984360" cy="1077684"/>
            </a:xfrm>
            <a:prstGeom prst="rect">
              <a:avLst/>
            </a:prstGeom>
          </p:spPr>
        </p:pic>
        <p:pic>
          <p:nvPicPr>
            <p:cNvPr id="7" name="Picture 6" descr="safari.png"/>
            <p:cNvPicPr>
              <a:picLocks noChangeAspect="1"/>
            </p:cNvPicPr>
            <p:nvPr/>
          </p:nvPicPr>
          <p:blipFill>
            <a:blip r:embed="rId4" cstate="print"/>
            <a:stretch>
              <a:fillRect/>
            </a:stretch>
          </p:blipFill>
          <p:spPr>
            <a:xfrm>
              <a:off x="215177" y="5978769"/>
              <a:ext cx="1838000" cy="531806"/>
            </a:xfrm>
            <a:prstGeom prst="rect">
              <a:avLst/>
            </a:prstGeom>
          </p:spPr>
        </p:pic>
        <p:pic>
          <p:nvPicPr>
            <p:cNvPr id="8"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1301" y="5791441"/>
              <a:ext cx="238283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668517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Multi-Level Cell (MLC)</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10</a:t>
            </a:fld>
            <a:endParaRPr lang="en-US" dirty="0"/>
          </a:p>
        </p:txBody>
      </p:sp>
      <p:sp>
        <p:nvSpPr>
          <p:cNvPr id="5" name="Rectangle 4"/>
          <p:cNvSpPr/>
          <p:nvPr/>
        </p:nvSpPr>
        <p:spPr>
          <a:xfrm>
            <a:off x="6183084" y="582806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7" name="Straight Connector 6"/>
          <p:cNvCxnSpPr/>
          <p:nvPr/>
        </p:nvCxnSpPr>
        <p:spPr>
          <a:xfrm>
            <a:off x="2209801" y="2536223"/>
            <a:ext cx="0" cy="3291840"/>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0" y="2536223"/>
            <a:ext cx="0" cy="3291840"/>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934200" y="2536223"/>
            <a:ext cx="0" cy="3291840"/>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77964" y="1913041"/>
            <a:ext cx="1586226"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Erased</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(11)</a:t>
            </a:r>
            <a:endParaRPr lang="ko-KR" altLang="ko-KR" sz="3200" dirty="0">
              <a:solidFill>
                <a:schemeClr val="tx1">
                  <a:lumMod val="65000"/>
                  <a:lumOff val="35000"/>
                </a:schemeClr>
              </a:solidFill>
              <a:latin typeface="+mj-lt"/>
              <a:ea typeface="Dotum" pitchFamily="34" charset="-127"/>
            </a:endParaRPr>
          </a:p>
        </p:txBody>
      </p:sp>
      <p:sp>
        <p:nvSpPr>
          <p:cNvPr id="15" name="Rectangle 14"/>
          <p:cNvSpPr/>
          <p:nvPr/>
        </p:nvSpPr>
        <p:spPr>
          <a:xfrm>
            <a:off x="2597788" y="1913041"/>
            <a:ext cx="1586226"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16" name="Rectangle 15"/>
          <p:cNvSpPr/>
          <p:nvPr/>
        </p:nvSpPr>
        <p:spPr>
          <a:xfrm>
            <a:off x="4959986" y="1913041"/>
            <a:ext cx="1586226"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17" name="Rectangle 16"/>
          <p:cNvSpPr/>
          <p:nvPr/>
        </p:nvSpPr>
        <p:spPr>
          <a:xfrm>
            <a:off x="7226938" y="1913041"/>
            <a:ext cx="1586226"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cxnSp>
        <p:nvCxnSpPr>
          <p:cNvPr id="13" name="Straight Arrow Connector 12"/>
          <p:cNvCxnSpPr/>
          <p:nvPr/>
        </p:nvCxnSpPr>
        <p:spPr>
          <a:xfrm flipV="1">
            <a:off x="87084" y="190920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0626" y="141135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20" name="Freeform 19"/>
          <p:cNvSpPr/>
          <p:nvPr/>
        </p:nvSpPr>
        <p:spPr>
          <a:xfrm>
            <a:off x="193587" y="3400551"/>
            <a:ext cx="1768563"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2502539" y="3400551"/>
            <a:ext cx="1776726"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Freeform 21"/>
          <p:cNvSpPr/>
          <p:nvPr/>
        </p:nvSpPr>
        <p:spPr>
          <a:xfrm>
            <a:off x="4864737" y="3400550"/>
            <a:ext cx="1776726"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Freeform 22"/>
          <p:cNvSpPr/>
          <p:nvPr/>
        </p:nvSpPr>
        <p:spPr>
          <a:xfrm>
            <a:off x="7127787" y="3400549"/>
            <a:ext cx="1776726"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Freeform 26"/>
          <p:cNvSpPr/>
          <p:nvPr/>
        </p:nvSpPr>
        <p:spPr>
          <a:xfrm>
            <a:off x="193588" y="3400548"/>
            <a:ext cx="1776726"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p:cNvSpPr/>
          <p:nvPr/>
        </p:nvSpPr>
        <p:spPr>
          <a:xfrm rot="16200000">
            <a:off x="1287337" y="1354798"/>
            <a:ext cx="1815568"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ER-P1 </a:t>
            </a:r>
            <a:r>
              <a:rPr lang="en-US" altLang="ko-KR" sz="3200" dirty="0" err="1" smtClean="0">
                <a:solidFill>
                  <a:schemeClr val="accent2"/>
                </a:solidFill>
                <a:latin typeface="+mj-lt"/>
                <a:ea typeface="Dotum" pitchFamily="34" charset="-127"/>
              </a:rPr>
              <a:t>V</a:t>
            </a:r>
            <a:r>
              <a:rPr lang="en-US" altLang="ko-KR" sz="3200" baseline="-25000" dirty="0" err="1" smtClean="0">
                <a:solidFill>
                  <a:schemeClr val="accent2"/>
                </a:solidFill>
                <a:latin typeface="+mj-lt"/>
                <a:ea typeface="Dotum" pitchFamily="34" charset="-127"/>
              </a:rPr>
              <a:t>ref</a:t>
            </a:r>
            <a:endParaRPr lang="ko-KR" altLang="ko-KR" sz="3200" dirty="0">
              <a:solidFill>
                <a:schemeClr val="accent2"/>
              </a:solidFill>
              <a:latin typeface="+mj-lt"/>
              <a:ea typeface="Dotum" pitchFamily="34" charset="-127"/>
            </a:endParaRPr>
          </a:p>
        </p:txBody>
      </p:sp>
      <p:sp>
        <p:nvSpPr>
          <p:cNvPr id="29" name="Rectangle 28"/>
          <p:cNvSpPr/>
          <p:nvPr/>
        </p:nvSpPr>
        <p:spPr>
          <a:xfrm rot="16200000">
            <a:off x="3664566" y="1354798"/>
            <a:ext cx="1815568"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P1-P2 </a:t>
            </a:r>
            <a:r>
              <a:rPr lang="en-US" altLang="ko-KR" sz="3200" dirty="0" err="1" smtClean="0">
                <a:solidFill>
                  <a:schemeClr val="accent2"/>
                </a:solidFill>
                <a:latin typeface="+mj-lt"/>
                <a:ea typeface="Dotum" pitchFamily="34" charset="-127"/>
              </a:rPr>
              <a:t>V</a:t>
            </a:r>
            <a:r>
              <a:rPr lang="en-US" altLang="ko-KR" sz="3200" baseline="-25000" dirty="0" err="1" smtClean="0">
                <a:solidFill>
                  <a:schemeClr val="accent2"/>
                </a:solidFill>
                <a:latin typeface="+mj-lt"/>
                <a:ea typeface="Dotum" pitchFamily="34" charset="-127"/>
              </a:rPr>
              <a:t>ref</a:t>
            </a:r>
            <a:endParaRPr lang="ko-KR" altLang="ko-KR" sz="3200" dirty="0">
              <a:solidFill>
                <a:schemeClr val="accent2"/>
              </a:solidFill>
              <a:latin typeface="+mj-lt"/>
              <a:ea typeface="Dotum" pitchFamily="34" charset="-127"/>
            </a:endParaRPr>
          </a:p>
        </p:txBody>
      </p:sp>
      <p:sp>
        <p:nvSpPr>
          <p:cNvPr id="30" name="Rectangle 29"/>
          <p:cNvSpPr/>
          <p:nvPr/>
        </p:nvSpPr>
        <p:spPr>
          <a:xfrm rot="16200000">
            <a:off x="6041796" y="1354797"/>
            <a:ext cx="1815568"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P2-P3 </a:t>
            </a:r>
            <a:r>
              <a:rPr lang="en-US" altLang="ko-KR" sz="3200" dirty="0" err="1" smtClean="0">
                <a:solidFill>
                  <a:schemeClr val="accent2"/>
                </a:solidFill>
                <a:latin typeface="+mj-lt"/>
                <a:ea typeface="Dotum" pitchFamily="34" charset="-127"/>
              </a:rPr>
              <a:t>V</a:t>
            </a:r>
            <a:r>
              <a:rPr lang="en-US" altLang="ko-KR" sz="3200" baseline="-25000" dirty="0" err="1" smtClean="0">
                <a:solidFill>
                  <a:schemeClr val="accent2"/>
                </a:solidFill>
                <a:latin typeface="+mj-lt"/>
                <a:ea typeface="Dotum" pitchFamily="34" charset="-127"/>
              </a:rPr>
              <a:t>ref</a:t>
            </a:r>
            <a:endParaRPr lang="ko-KR" altLang="ko-KR" sz="3200" dirty="0">
              <a:solidFill>
                <a:schemeClr val="accent2"/>
              </a:solidFill>
              <a:latin typeface="+mj-lt"/>
              <a:ea typeface="Dotum" pitchFamily="34" charset="-127"/>
            </a:endParaRPr>
          </a:p>
        </p:txBody>
      </p:sp>
      <p:cxnSp>
        <p:nvCxnSpPr>
          <p:cNvPr id="4" name="Straight Arrow Connector 3"/>
          <p:cNvCxnSpPr/>
          <p:nvPr/>
        </p:nvCxnSpPr>
        <p:spPr>
          <a:xfrm>
            <a:off x="54430" y="582806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15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14"/>
                                        </p:tgtEl>
                                        <p:attrNameLst>
                                          <p:attrName>style.color</p:attrName>
                                        </p:attrNameLst>
                                      </p:cBhvr>
                                      <p:to>
                                        <a:srgbClr val="BFBFBF"/>
                                      </p:to>
                                    </p:animClr>
                                  </p:childTnLst>
                                </p:cTn>
                              </p:par>
                              <p:par>
                                <p:cTn id="7" presetID="10" presetClass="exit" presetSubtype="0" fill="hold" grpId="0" nodeType="withEffect">
                                  <p:stCondLst>
                                    <p:cond delay="0"/>
                                  </p:stCondLst>
                                  <p:childTnLst>
                                    <p:animEffect transition="out" filter="fade">
                                      <p:cBhvr>
                                        <p:cTn id="8" dur="1000"/>
                                        <p:tgtEl>
                                          <p:spTgt spid="20"/>
                                        </p:tgtEl>
                                      </p:cBhvr>
                                    </p:animEffect>
                                    <p:set>
                                      <p:cBhvr>
                                        <p:cTn id="9" dur="1" fill="hold">
                                          <p:stCondLst>
                                            <p:cond delay="999"/>
                                          </p:stCondLst>
                                        </p:cTn>
                                        <p:tgtEl>
                                          <p:spTgt spid="20"/>
                                        </p:tgtEl>
                                        <p:attrNameLst>
                                          <p:attrName>style.visibility</p:attrName>
                                        </p:attrNameLst>
                                      </p:cBhvr>
                                      <p:to>
                                        <p:strVal val="hidden"/>
                                      </p:to>
                                    </p:set>
                                  </p:childTnLst>
                                </p:cTn>
                              </p:par>
                              <p:par>
                                <p:cTn id="10" presetID="7" presetClass="emph" presetSubtype="2" fill="hold" nodeType="withEffect">
                                  <p:stCondLst>
                                    <p:cond delay="0"/>
                                  </p:stCondLst>
                                  <p:childTnLst>
                                    <p:animClr clrSpc="rgb" dir="cw">
                                      <p:cBhvr>
                                        <p:cTn id="11" dur="1000" fill="hold"/>
                                        <p:tgtEl>
                                          <p:spTgt spid="27"/>
                                        </p:tgtEl>
                                        <p:attrNameLst>
                                          <p:attrName>stroke.color</p:attrName>
                                        </p:attrNameLst>
                                      </p:cBhvr>
                                      <p:to>
                                        <a:srgbClr val="BFBFBF"/>
                                      </p:to>
                                    </p:animClr>
                                    <p:set>
                                      <p:cBhvr>
                                        <p:cTn id="12" dur="1000" fill="hold"/>
                                        <p:tgtEl>
                                          <p:spTgt spid="27"/>
                                        </p:tgtEl>
                                        <p:attrNameLst>
                                          <p:attrName>stroke.on</p:attrName>
                                        </p:attrNameLst>
                                      </p:cBhvr>
                                      <p:to>
                                        <p:strVal val="true"/>
                                      </p:to>
                                    </p:set>
                                  </p:childTnLst>
                                </p:cTn>
                              </p:par>
                              <p:par>
                                <p:cTn id="13" presetID="7" presetClass="emph" presetSubtype="2" fill="hold" nodeType="withEffect">
                                  <p:stCondLst>
                                    <p:cond delay="0"/>
                                  </p:stCondLst>
                                  <p:childTnLst>
                                    <p:animClr clrSpc="rgb" dir="cw">
                                      <p:cBhvr>
                                        <p:cTn id="14" dur="1000" fill="hold"/>
                                        <p:tgtEl>
                                          <p:spTgt spid="7"/>
                                        </p:tgtEl>
                                        <p:attrNameLst>
                                          <p:attrName>stroke.color</p:attrName>
                                        </p:attrNameLst>
                                      </p:cBhvr>
                                      <p:to>
                                        <a:srgbClr val="BFBFBF"/>
                                      </p:to>
                                    </p:animClr>
                                    <p:set>
                                      <p:cBhvr>
                                        <p:cTn id="15" dur="1000" fill="hold"/>
                                        <p:tgtEl>
                                          <p:spTgt spid="7"/>
                                        </p:tgtEl>
                                        <p:attrNameLst>
                                          <p:attrName>stroke.on</p:attrName>
                                        </p:attrNameLst>
                                      </p:cBhvr>
                                      <p:to>
                                        <p:strVal val="true"/>
                                      </p:to>
                                    </p:set>
                                  </p:childTnLst>
                                </p:cTn>
                              </p:par>
                              <p:par>
                                <p:cTn id="16" presetID="3" presetClass="emph" presetSubtype="2" fill="hold" grpId="0" nodeType="withEffect">
                                  <p:stCondLst>
                                    <p:cond delay="0"/>
                                  </p:stCondLst>
                                  <p:childTnLst>
                                    <p:animClr clrSpc="rgb" dir="cw">
                                      <p:cBhvr override="childStyle">
                                        <p:cTn id="17" dur="1000" fill="hold"/>
                                        <p:tgtEl>
                                          <p:spTgt spid="28"/>
                                        </p:tgtEl>
                                        <p:attrNameLst>
                                          <p:attrName>style.color</p:attrName>
                                        </p:attrNameLst>
                                      </p:cBhvr>
                                      <p:to>
                                        <a:srgbClr val="BFBFB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0" grpId="0" animBg="1"/>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3093721" y="1904999"/>
            <a:ext cx="0" cy="3918858"/>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183084" y="1904999"/>
            <a:ext cx="0" cy="3918858"/>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59951FD-F195-4FF4-B5D0-ABFF8986B8DF}" type="slidenum">
              <a:rPr lang="en-US" smtClean="0"/>
              <a:pPr/>
              <a:t>11</a:t>
            </a:fld>
            <a:endParaRPr lang="en-US" dirty="0"/>
          </a:p>
        </p:txBody>
      </p:sp>
      <p:sp>
        <p:nvSpPr>
          <p:cNvPr id="5" name="Rectangle 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13" name="Straight Arrow Connector 12"/>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15" name="Rectangle 14"/>
          <p:cNvSpPr/>
          <p:nvPr/>
        </p:nvSpPr>
        <p:spPr>
          <a:xfrm>
            <a:off x="432742"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16" name="Rectangle 15"/>
          <p:cNvSpPr/>
          <p:nvPr/>
        </p:nvSpPr>
        <p:spPr>
          <a:xfrm>
            <a:off x="3605863"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17" name="Rectangle 16"/>
          <p:cNvSpPr/>
          <p:nvPr/>
        </p:nvSpPr>
        <p:spPr>
          <a:xfrm>
            <a:off x="6651041"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sp>
        <p:nvSpPr>
          <p:cNvPr id="22" name="Freeform 21"/>
          <p:cNvSpPr/>
          <p:nvPr/>
        </p:nvSpPr>
        <p:spPr>
          <a:xfrm>
            <a:off x="3477916" y="2971570"/>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Freeform 22"/>
          <p:cNvSpPr/>
          <p:nvPr/>
        </p:nvSpPr>
        <p:spPr>
          <a:xfrm>
            <a:off x="6517852" y="2971569"/>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Freeform 29"/>
          <p:cNvSpPr/>
          <p:nvPr/>
        </p:nvSpPr>
        <p:spPr>
          <a:xfrm>
            <a:off x="6517852" y="2969861"/>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54429" y="787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Before retention loss:</a:t>
            </a:r>
            <a:endParaRPr lang="en-US" altLang="ko-KR" sz="3200" dirty="0">
              <a:solidFill>
                <a:schemeClr val="tx1">
                  <a:lumMod val="65000"/>
                  <a:lumOff val="35000"/>
                </a:schemeClr>
              </a:solidFill>
              <a:latin typeface="+mj-lt"/>
              <a:ea typeface="Dotum" pitchFamily="34" charset="-127"/>
            </a:endParaRPr>
          </a:p>
        </p:txBody>
      </p:sp>
      <p:sp>
        <p:nvSpPr>
          <p:cNvPr id="25" name="Freeform 24"/>
          <p:cNvSpPr/>
          <p:nvPr/>
        </p:nvSpPr>
        <p:spPr>
          <a:xfrm>
            <a:off x="305918" y="2971562"/>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Freeform 26"/>
          <p:cNvSpPr/>
          <p:nvPr/>
        </p:nvSpPr>
        <p:spPr>
          <a:xfrm>
            <a:off x="295758" y="2969857"/>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Freeform 23"/>
          <p:cNvSpPr/>
          <p:nvPr/>
        </p:nvSpPr>
        <p:spPr>
          <a:xfrm>
            <a:off x="3477915" y="2969857"/>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4" name="Straight Arrow Connector 3"/>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87084" y="787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some retention loss:</a:t>
            </a:r>
            <a:endParaRPr lang="en-US" altLang="ko-KR" sz="3200" dirty="0">
              <a:solidFill>
                <a:schemeClr val="tx1">
                  <a:lumMod val="65000"/>
                  <a:lumOff val="35000"/>
                </a:schemeClr>
              </a:solidFill>
              <a:latin typeface="+mj-lt"/>
              <a:ea typeface="Dotum" pitchFamily="34" charset="-127"/>
            </a:endParaRPr>
          </a:p>
        </p:txBody>
      </p:sp>
      <p:sp>
        <p:nvSpPr>
          <p:cNvPr id="3" name="Title 2"/>
          <p:cNvSpPr>
            <a:spLocks noGrp="1"/>
          </p:cNvSpPr>
          <p:nvPr>
            <p:ph type="title"/>
          </p:nvPr>
        </p:nvSpPr>
        <p:spPr/>
        <p:txBody>
          <a:bodyPr>
            <a:normAutofit/>
          </a:bodyPr>
          <a:lstStyle/>
          <a:p>
            <a:r>
              <a:rPr lang="en-US" dirty="0" smtClean="0"/>
              <a:t>Threshold Voltage Reduces Over Time</a:t>
            </a:r>
            <a:endParaRPr lang="en-US" dirty="0"/>
          </a:p>
        </p:txBody>
      </p:sp>
    </p:spTree>
    <p:extLst>
      <p:ext uri="{BB962C8B-B14F-4D97-AF65-F5344CB8AC3E}">
        <p14:creationId xmlns:p14="http://schemas.microsoft.com/office/powerpoint/2010/main" val="100677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6" presetClass="emph" presetSubtype="0" fill="hold" grpId="0" nodeType="withEffect">
                                  <p:stCondLst>
                                    <p:cond delay="0"/>
                                  </p:stCondLst>
                                  <p:childTnLst>
                                    <p:animScale>
                                      <p:cBhvr>
                                        <p:cTn id="9" dur="2000" fill="hold"/>
                                        <p:tgtEl>
                                          <p:spTgt spid="30"/>
                                        </p:tgtEl>
                                      </p:cBhvr>
                                      <p:by x="150000" y="100000"/>
                                    </p:animScale>
                                  </p:childTnLst>
                                </p:cTn>
                              </p:par>
                              <p:par>
                                <p:cTn id="10" presetID="35" presetClass="path" presetSubtype="0" fill="hold" grpId="1" nodeType="withEffect">
                                  <p:stCondLst>
                                    <p:cond delay="0"/>
                                  </p:stCondLst>
                                  <p:childTnLst>
                                    <p:animMotion origin="layout" path="M 8.33333E-7 -2.22222E-6 L -0.0625 0.03727 " pathEditMode="relative" rAng="0" ptsTypes="AA">
                                      <p:cBhvr>
                                        <p:cTn id="11" dur="2000" fill="hold"/>
                                        <p:tgtEl>
                                          <p:spTgt spid="30"/>
                                        </p:tgtEl>
                                        <p:attrNameLst>
                                          <p:attrName>ppt_x</p:attrName>
                                          <p:attrName>ppt_y</p:attrName>
                                        </p:attrNameLst>
                                      </p:cBhvr>
                                      <p:rCtr x="-3125" y="1852"/>
                                    </p:animMotion>
                                  </p:childTnLst>
                                </p:cTn>
                              </p:par>
                              <p:par>
                                <p:cTn id="12" presetID="6" presetClass="emph" presetSubtype="0" fill="hold" grpId="2" nodeType="withEffect">
                                  <p:stCondLst>
                                    <p:cond delay="0"/>
                                  </p:stCondLst>
                                  <p:childTnLst>
                                    <p:animScale>
                                      <p:cBhvr>
                                        <p:cTn id="13" dur="2000" fill="hold"/>
                                        <p:tgtEl>
                                          <p:spTgt spid="30"/>
                                        </p:tgtEl>
                                      </p:cBhvr>
                                      <p:by x="100000" y="83000"/>
                                    </p:animScale>
                                  </p:childTnLst>
                                </p:cTn>
                              </p:par>
                              <p:par>
                                <p:cTn id="14" presetID="6" presetClass="emph" presetSubtype="0" fill="hold" grpId="0" nodeType="withEffect">
                                  <p:stCondLst>
                                    <p:cond delay="0"/>
                                  </p:stCondLst>
                                  <p:childTnLst>
                                    <p:animScale>
                                      <p:cBhvr>
                                        <p:cTn id="15" dur="2000" fill="hold"/>
                                        <p:tgtEl>
                                          <p:spTgt spid="24"/>
                                        </p:tgtEl>
                                      </p:cBhvr>
                                      <p:by x="138000" y="100000"/>
                                    </p:animScale>
                                  </p:childTnLst>
                                </p:cTn>
                              </p:par>
                              <p:par>
                                <p:cTn id="16" presetID="35" presetClass="path" presetSubtype="0" fill="hold" grpId="1" nodeType="withEffect">
                                  <p:stCondLst>
                                    <p:cond delay="0"/>
                                  </p:stCondLst>
                                  <p:childTnLst>
                                    <p:animMotion origin="layout" path="M -3.88889E-6 -2.22222E-6 L -0.03246 0.02801 " pathEditMode="relative" rAng="0" ptsTypes="AA">
                                      <p:cBhvr>
                                        <p:cTn id="17" dur="2000" fill="hold"/>
                                        <p:tgtEl>
                                          <p:spTgt spid="24"/>
                                        </p:tgtEl>
                                        <p:attrNameLst>
                                          <p:attrName>ppt_x</p:attrName>
                                          <p:attrName>ppt_y</p:attrName>
                                        </p:attrNameLst>
                                      </p:cBhvr>
                                      <p:rCtr x="-1632" y="1389"/>
                                    </p:animMotion>
                                  </p:childTnLst>
                                </p:cTn>
                              </p:par>
                              <p:par>
                                <p:cTn id="18" presetID="6" presetClass="emph" presetSubtype="0" fill="hold" grpId="2" nodeType="withEffect">
                                  <p:stCondLst>
                                    <p:cond delay="0"/>
                                  </p:stCondLst>
                                  <p:childTnLst>
                                    <p:animScale>
                                      <p:cBhvr>
                                        <p:cTn id="19" dur="2000" fill="hold"/>
                                        <p:tgtEl>
                                          <p:spTgt spid="24"/>
                                        </p:tgtEl>
                                      </p:cBhvr>
                                      <p:by x="100000" y="86800"/>
                                    </p:animScale>
                                  </p:childTnLst>
                                </p:cTn>
                              </p:par>
                              <p:par>
                                <p:cTn id="20" presetID="6" presetClass="emph" presetSubtype="0" fill="hold" grpId="0" nodeType="withEffect">
                                  <p:stCondLst>
                                    <p:cond delay="0"/>
                                  </p:stCondLst>
                                  <p:childTnLst>
                                    <p:animScale>
                                      <p:cBhvr>
                                        <p:cTn id="21" dur="2000" fill="hold"/>
                                        <p:tgtEl>
                                          <p:spTgt spid="27"/>
                                        </p:tgtEl>
                                      </p:cBhvr>
                                      <p:by x="124900" y="100000"/>
                                    </p:animScale>
                                  </p:childTnLst>
                                </p:cTn>
                              </p:par>
                              <p:par>
                                <p:cTn id="22" presetID="35" presetClass="path" presetSubtype="0" fill="hold" grpId="1" nodeType="withEffect">
                                  <p:stCondLst>
                                    <p:cond delay="0"/>
                                  </p:stCondLst>
                                  <p:childTnLst>
                                    <p:animMotion origin="layout" path="M 2.77778E-6 -2.22222E-6 L 2.77778E-6 0.0213 " pathEditMode="relative" rAng="0" ptsTypes="AA">
                                      <p:cBhvr>
                                        <p:cTn id="23" dur="2000" fill="hold"/>
                                        <p:tgtEl>
                                          <p:spTgt spid="27"/>
                                        </p:tgtEl>
                                        <p:attrNameLst>
                                          <p:attrName>ppt_x</p:attrName>
                                          <p:attrName>ppt_y</p:attrName>
                                        </p:attrNameLst>
                                      </p:cBhvr>
                                      <p:rCtr x="0" y="1065"/>
                                    </p:animMotion>
                                  </p:childTnLst>
                                </p:cTn>
                              </p:par>
                              <p:par>
                                <p:cTn id="24" presetID="6" presetClass="emph" presetSubtype="0" fill="hold" grpId="2" nodeType="withEffect">
                                  <p:stCondLst>
                                    <p:cond delay="0"/>
                                  </p:stCondLst>
                                  <p:childTnLst>
                                    <p:animScale>
                                      <p:cBhvr>
                                        <p:cTn id="25" dur="2000" fill="hold"/>
                                        <p:tgtEl>
                                          <p:spTgt spid="27"/>
                                        </p:tgtEl>
                                      </p:cBhvr>
                                      <p:by x="100000" y="904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0" grpId="2" animBg="1"/>
      <p:bldP spid="27" grpId="0" animBg="1"/>
      <p:bldP spid="27" grpId="1" animBg="1"/>
      <p:bldP spid="27" grpId="2" animBg="1"/>
      <p:bldP spid="24" grpId="0" animBg="1"/>
      <p:bldP spid="24" grpId="1" animBg="1"/>
      <p:bldP spid="24" grpId="2"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500" b="1" dirty="0" smtClean="0"/>
              <a:t>Fixed Read Reference Voltage Becomes Suboptimal</a:t>
            </a:r>
            <a:endParaRPr lang="en-US" sz="3500" b="1"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12</a:t>
            </a:fld>
            <a:endParaRPr lang="en-US" dirty="0"/>
          </a:p>
        </p:txBody>
      </p:sp>
      <p:sp>
        <p:nvSpPr>
          <p:cNvPr id="5" name="Rectangle 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24" name="Rectangle 23"/>
          <p:cNvSpPr/>
          <p:nvPr/>
        </p:nvSpPr>
        <p:spPr>
          <a:xfrm rot="16200000">
            <a:off x="2130772" y="1643819"/>
            <a:ext cx="1999268" cy="584775"/>
          </a:xfrm>
          <a:prstGeom prst="rect">
            <a:avLst/>
          </a:prstGeom>
        </p:spPr>
        <p:txBody>
          <a:bodyPr wrap="square">
            <a:spAutoFit/>
          </a:bodyPr>
          <a:lstStyle/>
          <a:p>
            <a:r>
              <a:rPr lang="en-US" altLang="ko-KR" sz="3200" spc="-150" dirty="0" smtClean="0">
                <a:solidFill>
                  <a:schemeClr val="tx1">
                    <a:lumMod val="65000"/>
                    <a:lumOff val="35000"/>
                  </a:schemeClr>
                </a:solidFill>
                <a:latin typeface="+mj-lt"/>
                <a:ea typeface="Dotum" pitchFamily="34" charset="-127"/>
              </a:rPr>
              <a:t>P1-P2 </a:t>
            </a:r>
            <a:r>
              <a:rPr lang="en-US" altLang="ko-KR" sz="3200" spc="-150" dirty="0" err="1" smtClean="0">
                <a:solidFill>
                  <a:schemeClr val="tx1">
                    <a:lumMod val="65000"/>
                    <a:lumOff val="35000"/>
                  </a:schemeClr>
                </a:solidFill>
                <a:latin typeface="+mj-lt"/>
                <a:ea typeface="Dotum" pitchFamily="34" charset="-127"/>
              </a:rPr>
              <a:t>V</a:t>
            </a:r>
            <a:r>
              <a:rPr lang="en-US" altLang="ko-KR" sz="3200" spc="-150" baseline="-25000" dirty="0" err="1" smtClean="0">
                <a:solidFill>
                  <a:schemeClr val="tx1">
                    <a:lumMod val="65000"/>
                    <a:lumOff val="35000"/>
                  </a:schemeClr>
                </a:solidFill>
                <a:latin typeface="+mj-lt"/>
                <a:ea typeface="Dotum" pitchFamily="34" charset="-127"/>
              </a:rPr>
              <a:t>ref</a:t>
            </a:r>
            <a:endParaRPr lang="ko-KR" altLang="ko-KR" sz="3200" spc="-150" dirty="0">
              <a:solidFill>
                <a:schemeClr val="tx1">
                  <a:lumMod val="65000"/>
                  <a:lumOff val="35000"/>
                </a:schemeClr>
              </a:solidFill>
              <a:latin typeface="+mj-lt"/>
              <a:ea typeface="Dotum" pitchFamily="34" charset="-127"/>
            </a:endParaRPr>
          </a:p>
        </p:txBody>
      </p:sp>
      <p:sp>
        <p:nvSpPr>
          <p:cNvPr id="25" name="Rectangle 24"/>
          <p:cNvSpPr/>
          <p:nvPr/>
        </p:nvSpPr>
        <p:spPr>
          <a:xfrm rot="16200000">
            <a:off x="5183450" y="1641903"/>
            <a:ext cx="1999268" cy="584775"/>
          </a:xfrm>
          <a:prstGeom prst="rect">
            <a:avLst/>
          </a:prstGeom>
        </p:spPr>
        <p:txBody>
          <a:bodyPr wrap="square">
            <a:spAutoFit/>
          </a:bodyPr>
          <a:lstStyle/>
          <a:p>
            <a:r>
              <a:rPr lang="en-US" altLang="ko-KR" sz="3200" spc="-150" dirty="0" smtClean="0">
                <a:solidFill>
                  <a:schemeClr val="accent2"/>
                </a:solidFill>
                <a:latin typeface="+mj-lt"/>
                <a:ea typeface="Dotum" pitchFamily="34" charset="-127"/>
              </a:rPr>
              <a:t>P2-P3 </a:t>
            </a:r>
            <a:r>
              <a:rPr lang="en-US" altLang="ko-KR" sz="3200" spc="-150" dirty="0" err="1" smtClean="0">
                <a:solidFill>
                  <a:schemeClr val="accent2"/>
                </a:solidFill>
                <a:latin typeface="+mj-lt"/>
                <a:ea typeface="Dotum" pitchFamily="34" charset="-127"/>
              </a:rPr>
              <a:t>V</a:t>
            </a:r>
            <a:r>
              <a:rPr lang="en-US" altLang="ko-KR" sz="3200" spc="-150" baseline="-25000" dirty="0" err="1" smtClean="0">
                <a:solidFill>
                  <a:schemeClr val="accent2"/>
                </a:solidFill>
                <a:latin typeface="+mj-lt"/>
                <a:ea typeface="Dotum" pitchFamily="34" charset="-127"/>
              </a:rPr>
              <a:t>ref</a:t>
            </a:r>
            <a:endParaRPr lang="ko-KR" altLang="ko-KR" sz="3200" spc="-150" dirty="0">
              <a:solidFill>
                <a:schemeClr val="accent2"/>
              </a:solidFill>
              <a:latin typeface="+mj-lt"/>
              <a:ea typeface="Dotum" pitchFamily="34" charset="-127"/>
            </a:endParaRPr>
          </a:p>
        </p:txBody>
      </p:sp>
      <p:sp>
        <p:nvSpPr>
          <p:cNvPr id="45" name="Rectangle 4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46" name="Straight Arrow Connector 45"/>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48" name="Rectangle 47"/>
          <p:cNvSpPr/>
          <p:nvPr/>
        </p:nvSpPr>
        <p:spPr>
          <a:xfrm>
            <a:off x="432742"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49" name="Rectangle 48"/>
          <p:cNvSpPr/>
          <p:nvPr/>
        </p:nvSpPr>
        <p:spPr>
          <a:xfrm>
            <a:off x="3605863"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50" name="Rectangle 49"/>
          <p:cNvSpPr/>
          <p:nvPr/>
        </p:nvSpPr>
        <p:spPr>
          <a:xfrm>
            <a:off x="6651041"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sp>
        <p:nvSpPr>
          <p:cNvPr id="51" name="Freeform 50"/>
          <p:cNvSpPr/>
          <p:nvPr/>
        </p:nvSpPr>
        <p:spPr>
          <a:xfrm>
            <a:off x="3477916" y="2971570"/>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2" name="Freeform 51"/>
          <p:cNvSpPr/>
          <p:nvPr/>
        </p:nvSpPr>
        <p:spPr>
          <a:xfrm>
            <a:off x="6517852" y="2971569"/>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Freeform 54"/>
          <p:cNvSpPr/>
          <p:nvPr/>
        </p:nvSpPr>
        <p:spPr>
          <a:xfrm>
            <a:off x="305918" y="2971562"/>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9"/>
          <p:cNvSpPr/>
          <p:nvPr/>
        </p:nvSpPr>
        <p:spPr>
          <a:xfrm>
            <a:off x="2720051" y="4583186"/>
            <a:ext cx="405114" cy="1236863"/>
          </a:xfrm>
          <a:custGeom>
            <a:avLst/>
            <a:gdLst>
              <a:gd name="connsiteX0" fmla="*/ 0 w 405114"/>
              <a:gd name="connsiteY0" fmla="*/ 1053296 h 1053296"/>
              <a:gd name="connsiteX1" fmla="*/ 405114 w 405114"/>
              <a:gd name="connsiteY1" fmla="*/ 0 h 1053296"/>
              <a:gd name="connsiteX2" fmla="*/ 405114 w 405114"/>
              <a:gd name="connsiteY2" fmla="*/ 1053296 h 1053296"/>
              <a:gd name="connsiteX3" fmla="*/ 0 w 405114"/>
              <a:gd name="connsiteY3" fmla="*/ 1053296 h 1053296"/>
            </a:gdLst>
            <a:ahLst/>
            <a:cxnLst>
              <a:cxn ang="0">
                <a:pos x="connsiteX0" y="connsiteY0"/>
              </a:cxn>
              <a:cxn ang="0">
                <a:pos x="connsiteX1" y="connsiteY1"/>
              </a:cxn>
              <a:cxn ang="0">
                <a:pos x="connsiteX2" y="connsiteY2"/>
              </a:cxn>
              <a:cxn ang="0">
                <a:pos x="connsiteX3" y="connsiteY3"/>
              </a:cxn>
            </a:cxnLst>
            <a:rect l="l" t="t" r="r" b="b"/>
            <a:pathLst>
              <a:path w="405114" h="1053296">
                <a:moveTo>
                  <a:pt x="0" y="1053296"/>
                </a:moveTo>
                <a:lnTo>
                  <a:pt x="405114" y="0"/>
                </a:lnTo>
                <a:lnTo>
                  <a:pt x="405114" y="1053296"/>
                </a:lnTo>
                <a:lnTo>
                  <a:pt x="0" y="1053296"/>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335929" y="3985142"/>
            <a:ext cx="844952" cy="1848499"/>
          </a:xfrm>
          <a:custGeom>
            <a:avLst/>
            <a:gdLst>
              <a:gd name="connsiteX0" fmla="*/ 0 w 844952"/>
              <a:gd name="connsiteY0" fmla="*/ 1574157 h 1574157"/>
              <a:gd name="connsiteX1" fmla="*/ 381965 w 844952"/>
              <a:gd name="connsiteY1" fmla="*/ 625032 h 1574157"/>
              <a:gd name="connsiteX2" fmla="*/ 844952 w 844952"/>
              <a:gd name="connsiteY2" fmla="*/ 0 h 1574157"/>
              <a:gd name="connsiteX3" fmla="*/ 844952 w 844952"/>
              <a:gd name="connsiteY3" fmla="*/ 1574157 h 1574157"/>
              <a:gd name="connsiteX4" fmla="*/ 0 w 844952"/>
              <a:gd name="connsiteY4" fmla="*/ 1574157 h 1574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4952" h="1574157">
                <a:moveTo>
                  <a:pt x="0" y="1574157"/>
                </a:moveTo>
                <a:lnTo>
                  <a:pt x="381965" y="625032"/>
                </a:lnTo>
                <a:lnTo>
                  <a:pt x="844952" y="0"/>
                </a:lnTo>
                <a:lnTo>
                  <a:pt x="844952" y="1574157"/>
                </a:lnTo>
                <a:lnTo>
                  <a:pt x="0" y="1574157"/>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989131" y="6048577"/>
            <a:ext cx="2806348" cy="584775"/>
          </a:xfrm>
          <a:prstGeom prst="rect">
            <a:avLst/>
          </a:prstGeom>
        </p:spPr>
        <p:txBody>
          <a:bodyPr wrap="square">
            <a:spAutoFit/>
          </a:bodyPr>
          <a:lstStyle/>
          <a:p>
            <a:pPr algn="ctr"/>
            <a:r>
              <a:rPr lang="en-US" altLang="ko-KR" sz="3200" i="1" dirty="0" smtClean="0">
                <a:solidFill>
                  <a:schemeClr val="accent2"/>
                </a:solidFill>
                <a:latin typeface="+mj-lt"/>
                <a:ea typeface="Dotum" pitchFamily="34" charset="-127"/>
              </a:rPr>
              <a:t>Raw bit errors</a:t>
            </a:r>
            <a:endParaRPr lang="ko-KR" altLang="ko-KR" sz="3200" i="1" dirty="0">
              <a:solidFill>
                <a:schemeClr val="accent2"/>
              </a:solidFill>
              <a:latin typeface="+mj-lt"/>
              <a:ea typeface="Dotum" pitchFamily="34" charset="-127"/>
            </a:endParaRPr>
          </a:p>
        </p:txBody>
      </p:sp>
      <p:sp>
        <p:nvSpPr>
          <p:cNvPr id="57" name="Freeform 56"/>
          <p:cNvSpPr/>
          <p:nvPr/>
        </p:nvSpPr>
        <p:spPr>
          <a:xfrm>
            <a:off x="3477915" y="2969857"/>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8" name="Straight Connector 17"/>
          <p:cNvCxnSpPr>
            <a:stCxn id="24" idx="1"/>
          </p:cNvCxnSpPr>
          <p:nvPr/>
        </p:nvCxnSpPr>
        <p:spPr>
          <a:xfrm flipH="1">
            <a:off x="3130406" y="2935841"/>
            <a:ext cx="1" cy="2886311"/>
          </a:xfrm>
          <a:prstGeom prst="line">
            <a:avLst/>
          </a:prstGeom>
          <a:ln w="6350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6" name="Freeform 55"/>
          <p:cNvSpPr/>
          <p:nvPr/>
        </p:nvSpPr>
        <p:spPr>
          <a:xfrm>
            <a:off x="295758" y="2969857"/>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3" name="Freeform 52"/>
          <p:cNvSpPr/>
          <p:nvPr/>
        </p:nvSpPr>
        <p:spPr>
          <a:xfrm>
            <a:off x="6517852" y="2969861"/>
            <a:ext cx="2386662" cy="2852274"/>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0" name="Straight Connector 19"/>
          <p:cNvCxnSpPr>
            <a:stCxn id="25" idx="1"/>
          </p:cNvCxnSpPr>
          <p:nvPr/>
        </p:nvCxnSpPr>
        <p:spPr>
          <a:xfrm flipH="1">
            <a:off x="6183084" y="2933925"/>
            <a:ext cx="1" cy="2888227"/>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7" idx="0"/>
          </p:cNvCxnSpPr>
          <p:nvPr/>
        </p:nvCxnSpPr>
        <p:spPr>
          <a:xfrm flipH="1" flipV="1">
            <a:off x="3017726" y="5578090"/>
            <a:ext cx="1374579" cy="470487"/>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7" idx="0"/>
          </p:cNvCxnSpPr>
          <p:nvPr/>
        </p:nvCxnSpPr>
        <p:spPr>
          <a:xfrm flipV="1">
            <a:off x="4392305" y="5578090"/>
            <a:ext cx="1109335" cy="470487"/>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4429" y="787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Before retention loss:</a:t>
            </a:r>
            <a:endParaRPr lang="en-US" altLang="ko-KR" sz="3200" dirty="0">
              <a:solidFill>
                <a:schemeClr val="tx1">
                  <a:lumMod val="65000"/>
                  <a:lumOff val="35000"/>
                </a:schemeClr>
              </a:solidFill>
              <a:latin typeface="+mj-lt"/>
              <a:ea typeface="Dotum" pitchFamily="34" charset="-127"/>
            </a:endParaRPr>
          </a:p>
        </p:txBody>
      </p:sp>
      <p:sp>
        <p:nvSpPr>
          <p:cNvPr id="61" name="Rectangle 60"/>
          <p:cNvSpPr/>
          <p:nvPr/>
        </p:nvSpPr>
        <p:spPr>
          <a:xfrm>
            <a:off x="87084" y="787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some retention loss:</a:t>
            </a:r>
            <a:endParaRPr lang="en-US" altLang="ko-KR" sz="3200" dirty="0">
              <a:solidFill>
                <a:schemeClr val="tx1">
                  <a:lumMod val="65000"/>
                  <a:lumOff val="35000"/>
                </a:schemeClr>
              </a:solidFill>
              <a:latin typeface="+mj-lt"/>
              <a:ea typeface="Dotum" pitchFamily="34" charset="-127"/>
            </a:endParaRPr>
          </a:p>
        </p:txBody>
      </p:sp>
    </p:spTree>
    <p:extLst>
      <p:ext uri="{BB962C8B-B14F-4D97-AF65-F5344CB8AC3E}">
        <p14:creationId xmlns:p14="http://schemas.microsoft.com/office/powerpoint/2010/main" val="413379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6" presetClass="emph" presetSubtype="0" fill="hold" grpId="0" nodeType="withEffect">
                                  <p:stCondLst>
                                    <p:cond delay="0"/>
                                  </p:stCondLst>
                                  <p:childTnLst>
                                    <p:animScale>
                                      <p:cBhvr>
                                        <p:cTn id="9" dur="2000" fill="hold"/>
                                        <p:tgtEl>
                                          <p:spTgt spid="53"/>
                                        </p:tgtEl>
                                      </p:cBhvr>
                                      <p:by x="150000" y="100000"/>
                                    </p:animScale>
                                  </p:childTnLst>
                                </p:cTn>
                              </p:par>
                              <p:par>
                                <p:cTn id="10" presetID="35" presetClass="path" presetSubtype="0" fill="hold" grpId="1" nodeType="withEffect">
                                  <p:stCondLst>
                                    <p:cond delay="0"/>
                                  </p:stCondLst>
                                  <p:childTnLst>
                                    <p:animMotion origin="layout" path="M 8.33333E-7 -2.22222E-6 L -0.0625 0.03727 " pathEditMode="relative" rAng="0" ptsTypes="AA">
                                      <p:cBhvr>
                                        <p:cTn id="11" dur="2000" fill="hold"/>
                                        <p:tgtEl>
                                          <p:spTgt spid="53"/>
                                        </p:tgtEl>
                                        <p:attrNameLst>
                                          <p:attrName>ppt_x</p:attrName>
                                          <p:attrName>ppt_y</p:attrName>
                                        </p:attrNameLst>
                                      </p:cBhvr>
                                      <p:rCtr x="-3125" y="1852"/>
                                    </p:animMotion>
                                  </p:childTnLst>
                                </p:cTn>
                              </p:par>
                              <p:par>
                                <p:cTn id="12" presetID="6" presetClass="emph" presetSubtype="0" fill="hold" grpId="2" nodeType="withEffect">
                                  <p:stCondLst>
                                    <p:cond delay="0"/>
                                  </p:stCondLst>
                                  <p:childTnLst>
                                    <p:animScale>
                                      <p:cBhvr>
                                        <p:cTn id="13" dur="2000" fill="hold"/>
                                        <p:tgtEl>
                                          <p:spTgt spid="53"/>
                                        </p:tgtEl>
                                      </p:cBhvr>
                                      <p:by x="100000" y="83000"/>
                                    </p:animScale>
                                  </p:childTnLst>
                                </p:cTn>
                              </p:par>
                              <p:par>
                                <p:cTn id="14" presetID="6" presetClass="emph" presetSubtype="0" fill="hold" grpId="0" nodeType="withEffect">
                                  <p:stCondLst>
                                    <p:cond delay="0"/>
                                  </p:stCondLst>
                                  <p:childTnLst>
                                    <p:animScale>
                                      <p:cBhvr>
                                        <p:cTn id="15" dur="2000" fill="hold"/>
                                        <p:tgtEl>
                                          <p:spTgt spid="57"/>
                                        </p:tgtEl>
                                      </p:cBhvr>
                                      <p:by x="138000" y="100000"/>
                                    </p:animScale>
                                  </p:childTnLst>
                                </p:cTn>
                              </p:par>
                              <p:par>
                                <p:cTn id="16" presetID="35" presetClass="path" presetSubtype="0" fill="hold" grpId="1" nodeType="withEffect">
                                  <p:stCondLst>
                                    <p:cond delay="0"/>
                                  </p:stCondLst>
                                  <p:childTnLst>
                                    <p:animMotion origin="layout" path="M -3.88889E-6 -2.22222E-6 L -0.03246 0.02801 " pathEditMode="relative" rAng="0" ptsTypes="AA">
                                      <p:cBhvr>
                                        <p:cTn id="17" dur="2000" fill="hold"/>
                                        <p:tgtEl>
                                          <p:spTgt spid="57"/>
                                        </p:tgtEl>
                                        <p:attrNameLst>
                                          <p:attrName>ppt_x</p:attrName>
                                          <p:attrName>ppt_y</p:attrName>
                                        </p:attrNameLst>
                                      </p:cBhvr>
                                      <p:rCtr x="-1632" y="1389"/>
                                    </p:animMotion>
                                  </p:childTnLst>
                                </p:cTn>
                              </p:par>
                              <p:par>
                                <p:cTn id="18" presetID="6" presetClass="emph" presetSubtype="0" fill="hold" grpId="2" nodeType="withEffect">
                                  <p:stCondLst>
                                    <p:cond delay="0"/>
                                  </p:stCondLst>
                                  <p:childTnLst>
                                    <p:animScale>
                                      <p:cBhvr>
                                        <p:cTn id="19" dur="2000" fill="hold"/>
                                        <p:tgtEl>
                                          <p:spTgt spid="57"/>
                                        </p:tgtEl>
                                      </p:cBhvr>
                                      <p:by x="100000" y="86800"/>
                                    </p:animScale>
                                  </p:childTnLst>
                                </p:cTn>
                              </p:par>
                              <p:par>
                                <p:cTn id="20" presetID="6" presetClass="emph" presetSubtype="0" fill="hold" grpId="0" nodeType="withEffect">
                                  <p:stCondLst>
                                    <p:cond delay="0"/>
                                  </p:stCondLst>
                                  <p:childTnLst>
                                    <p:animScale>
                                      <p:cBhvr>
                                        <p:cTn id="21" dur="2000" fill="hold"/>
                                        <p:tgtEl>
                                          <p:spTgt spid="56"/>
                                        </p:tgtEl>
                                      </p:cBhvr>
                                      <p:by x="124900" y="100000"/>
                                    </p:animScale>
                                  </p:childTnLst>
                                </p:cTn>
                              </p:par>
                              <p:par>
                                <p:cTn id="22" presetID="35" presetClass="path" presetSubtype="0" fill="hold" grpId="1" nodeType="withEffect">
                                  <p:stCondLst>
                                    <p:cond delay="0"/>
                                  </p:stCondLst>
                                  <p:childTnLst>
                                    <p:animMotion origin="layout" path="M 2.77778E-6 -2.22222E-6 L 2.77778E-6 0.0213 " pathEditMode="relative" rAng="0" ptsTypes="AA">
                                      <p:cBhvr>
                                        <p:cTn id="23" dur="2000" fill="hold"/>
                                        <p:tgtEl>
                                          <p:spTgt spid="56"/>
                                        </p:tgtEl>
                                        <p:attrNameLst>
                                          <p:attrName>ppt_x</p:attrName>
                                          <p:attrName>ppt_y</p:attrName>
                                        </p:attrNameLst>
                                      </p:cBhvr>
                                      <p:rCtr x="0" y="1065"/>
                                    </p:animMotion>
                                  </p:childTnLst>
                                </p:cTn>
                              </p:par>
                              <p:par>
                                <p:cTn id="24" presetID="6" presetClass="emph" presetSubtype="0" fill="hold" grpId="2" nodeType="withEffect">
                                  <p:stCondLst>
                                    <p:cond delay="0"/>
                                  </p:stCondLst>
                                  <p:childTnLst>
                                    <p:animScale>
                                      <p:cBhvr>
                                        <p:cTn id="25" dur="2000" fill="hold"/>
                                        <p:tgtEl>
                                          <p:spTgt spid="56"/>
                                        </p:tgtEl>
                                      </p:cBhvr>
                                      <p:by x="100000" y="90400"/>
                                    </p:animScale>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par>
                                <p:cTn id="30" presetID="10" presetClass="entr" presetSubtype="0" fill="hold"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500"/>
                                        <p:tgtEl>
                                          <p:spTgt spid="3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par>
                                <p:cTn id="44" presetID="7" presetClass="emph" presetSubtype="2" fill="hold" nodeType="withEffect">
                                  <p:stCondLst>
                                    <p:cond delay="0"/>
                                  </p:stCondLst>
                                  <p:childTnLst>
                                    <p:animClr clrSpc="rgb" dir="cw">
                                      <p:cBhvr>
                                        <p:cTn id="45" dur="500" fill="hold"/>
                                        <p:tgtEl>
                                          <p:spTgt spid="18"/>
                                        </p:tgtEl>
                                        <p:attrNameLst>
                                          <p:attrName>stroke.color</p:attrName>
                                        </p:attrNameLst>
                                      </p:cBhvr>
                                      <p:to>
                                        <a:srgbClr val="C0504D"/>
                                      </p:to>
                                    </p:animClr>
                                    <p:set>
                                      <p:cBhvr>
                                        <p:cTn id="46" dur="500" fill="hold"/>
                                        <p:tgtEl>
                                          <p:spTgt spid="18"/>
                                        </p:tgtEl>
                                        <p:attrNameLst>
                                          <p:attrName>stroke.on</p:attrName>
                                        </p:attrNameLst>
                                      </p:cBhvr>
                                      <p:to>
                                        <p:strVal val="true"/>
                                      </p:to>
                                    </p:set>
                                  </p:childTnLst>
                                </p:cTn>
                              </p:par>
                              <p:par>
                                <p:cTn id="47" presetID="3" presetClass="emph" presetSubtype="2" fill="hold" grpId="0" nodeType="withEffect">
                                  <p:stCondLst>
                                    <p:cond delay="0"/>
                                  </p:stCondLst>
                                  <p:childTnLst>
                                    <p:animClr clrSpc="rgb" dir="cw">
                                      <p:cBhvr override="childStyle">
                                        <p:cTn id="48" dur="500" fill="hold"/>
                                        <p:tgtEl>
                                          <p:spTgt spid="2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0" grpId="0" animBg="1"/>
      <p:bldP spid="9" grpId="0" animBg="1"/>
      <p:bldP spid="27" grpId="0"/>
      <p:bldP spid="57" grpId="0" animBg="1"/>
      <p:bldP spid="57" grpId="1" animBg="1"/>
      <p:bldP spid="57" grpId="2" animBg="1"/>
      <p:bldP spid="56" grpId="0" animBg="1"/>
      <p:bldP spid="56" grpId="1" animBg="1"/>
      <p:bldP spid="56" grpId="2" animBg="1"/>
      <p:bldP spid="53" grpId="0" animBg="1"/>
      <p:bldP spid="53" grpId="1" animBg="1"/>
      <p:bldP spid="53" grpId="2" animBg="1"/>
      <p:bldP spid="6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a:xfrm>
            <a:off x="3477916" y="2971570"/>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10"/>
          <p:cNvSpPr/>
          <p:nvPr/>
        </p:nvSpPr>
        <p:spPr>
          <a:xfrm>
            <a:off x="5313680" y="4714240"/>
            <a:ext cx="711200" cy="1107440"/>
          </a:xfrm>
          <a:custGeom>
            <a:avLst/>
            <a:gdLst>
              <a:gd name="connsiteX0" fmla="*/ 0 w 711200"/>
              <a:gd name="connsiteY0" fmla="*/ 1107440 h 1107440"/>
              <a:gd name="connsiteX1" fmla="*/ 0 w 711200"/>
              <a:gd name="connsiteY1" fmla="*/ 1107440 h 1107440"/>
              <a:gd name="connsiteX2" fmla="*/ 416560 w 711200"/>
              <a:gd name="connsiteY2" fmla="*/ 0 h 1107440"/>
              <a:gd name="connsiteX3" fmla="*/ 416560 w 711200"/>
              <a:gd name="connsiteY3" fmla="*/ 0 h 1107440"/>
              <a:gd name="connsiteX4" fmla="*/ 711200 w 711200"/>
              <a:gd name="connsiteY4" fmla="*/ 1107440 h 1107440"/>
              <a:gd name="connsiteX5" fmla="*/ 0 w 711200"/>
              <a:gd name="connsiteY5" fmla="*/ 1107440 h 110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200" h="1107440">
                <a:moveTo>
                  <a:pt x="0" y="1107440"/>
                </a:moveTo>
                <a:lnTo>
                  <a:pt x="0" y="1107440"/>
                </a:lnTo>
                <a:lnTo>
                  <a:pt x="416560" y="0"/>
                </a:lnTo>
                <a:lnTo>
                  <a:pt x="416560" y="0"/>
                </a:lnTo>
                <a:lnTo>
                  <a:pt x="711200" y="1107440"/>
                </a:lnTo>
                <a:lnTo>
                  <a:pt x="0" y="110744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702560" y="5273040"/>
            <a:ext cx="284480" cy="558800"/>
          </a:xfrm>
          <a:custGeom>
            <a:avLst/>
            <a:gdLst>
              <a:gd name="connsiteX0" fmla="*/ 0 w 284480"/>
              <a:gd name="connsiteY0" fmla="*/ 558800 h 558800"/>
              <a:gd name="connsiteX1" fmla="*/ 0 w 284480"/>
              <a:gd name="connsiteY1" fmla="*/ 558800 h 558800"/>
              <a:gd name="connsiteX2" fmla="*/ 40640 w 284480"/>
              <a:gd name="connsiteY2" fmla="*/ 396240 h 558800"/>
              <a:gd name="connsiteX3" fmla="*/ 71120 w 284480"/>
              <a:gd name="connsiteY3" fmla="*/ 365760 h 558800"/>
              <a:gd name="connsiteX4" fmla="*/ 101600 w 284480"/>
              <a:gd name="connsiteY4" fmla="*/ 274320 h 558800"/>
              <a:gd name="connsiteX5" fmla="*/ 111760 w 284480"/>
              <a:gd name="connsiteY5" fmla="*/ 233680 h 558800"/>
              <a:gd name="connsiteX6" fmla="*/ 132080 w 284480"/>
              <a:gd name="connsiteY6" fmla="*/ 172720 h 558800"/>
              <a:gd name="connsiteX7" fmla="*/ 142240 w 284480"/>
              <a:gd name="connsiteY7" fmla="*/ 142240 h 558800"/>
              <a:gd name="connsiteX8" fmla="*/ 152400 w 284480"/>
              <a:gd name="connsiteY8" fmla="*/ 81280 h 558800"/>
              <a:gd name="connsiteX9" fmla="*/ 162560 w 284480"/>
              <a:gd name="connsiteY9" fmla="*/ 50800 h 558800"/>
              <a:gd name="connsiteX10" fmla="*/ 162560 w 284480"/>
              <a:gd name="connsiteY10" fmla="*/ 0 h 558800"/>
              <a:gd name="connsiteX11" fmla="*/ 162560 w 284480"/>
              <a:gd name="connsiteY11" fmla="*/ 0 h 558800"/>
              <a:gd name="connsiteX12" fmla="*/ 284480 w 284480"/>
              <a:gd name="connsiteY12" fmla="*/ 548640 h 558800"/>
              <a:gd name="connsiteX13" fmla="*/ 0 w 284480"/>
              <a:gd name="connsiteY13" fmla="*/ 558800 h 55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4480" h="558800">
                <a:moveTo>
                  <a:pt x="0" y="558800"/>
                </a:moveTo>
                <a:lnTo>
                  <a:pt x="0" y="558800"/>
                </a:lnTo>
                <a:cubicBezTo>
                  <a:pt x="3711" y="542101"/>
                  <a:pt x="29081" y="419358"/>
                  <a:pt x="40640" y="396240"/>
                </a:cubicBezTo>
                <a:cubicBezTo>
                  <a:pt x="47066" y="383389"/>
                  <a:pt x="60960" y="375920"/>
                  <a:pt x="71120" y="365760"/>
                </a:cubicBezTo>
                <a:cubicBezTo>
                  <a:pt x="93386" y="254432"/>
                  <a:pt x="65545" y="370467"/>
                  <a:pt x="101600" y="274320"/>
                </a:cubicBezTo>
                <a:cubicBezTo>
                  <a:pt x="106503" y="261245"/>
                  <a:pt x="107748" y="247055"/>
                  <a:pt x="111760" y="233680"/>
                </a:cubicBezTo>
                <a:cubicBezTo>
                  <a:pt x="117915" y="213164"/>
                  <a:pt x="125307" y="193040"/>
                  <a:pt x="132080" y="172720"/>
                </a:cubicBezTo>
                <a:cubicBezTo>
                  <a:pt x="135467" y="162560"/>
                  <a:pt x="140479" y="152804"/>
                  <a:pt x="142240" y="142240"/>
                </a:cubicBezTo>
                <a:cubicBezTo>
                  <a:pt x="145627" y="121920"/>
                  <a:pt x="147931" y="101390"/>
                  <a:pt x="152400" y="81280"/>
                </a:cubicBezTo>
                <a:cubicBezTo>
                  <a:pt x="154723" y="70825"/>
                  <a:pt x="161232" y="61427"/>
                  <a:pt x="162560" y="50800"/>
                </a:cubicBezTo>
                <a:cubicBezTo>
                  <a:pt x="164660" y="33997"/>
                  <a:pt x="162560" y="16933"/>
                  <a:pt x="162560" y="0"/>
                </a:cubicBezTo>
                <a:lnTo>
                  <a:pt x="162560" y="0"/>
                </a:lnTo>
                <a:lnTo>
                  <a:pt x="284480" y="548640"/>
                </a:lnTo>
                <a:lnTo>
                  <a:pt x="0" y="5588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a:bodyPr>
          <a:lstStyle/>
          <a:p>
            <a:r>
              <a:rPr lang="en-US" dirty="0" smtClean="0"/>
              <a:t>Optimal Read Reference Voltage (OPT)</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13</a:t>
            </a:fld>
            <a:endParaRPr lang="en-US" dirty="0"/>
          </a:p>
        </p:txBody>
      </p:sp>
      <p:sp>
        <p:nvSpPr>
          <p:cNvPr id="5" name="Rectangle 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13" name="Straight Arrow Connector 12"/>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15" name="Rectangle 14"/>
          <p:cNvSpPr/>
          <p:nvPr/>
        </p:nvSpPr>
        <p:spPr>
          <a:xfrm>
            <a:off x="432742"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16" name="Rectangle 15"/>
          <p:cNvSpPr/>
          <p:nvPr/>
        </p:nvSpPr>
        <p:spPr>
          <a:xfrm>
            <a:off x="3605863"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17" name="Rectangle 16"/>
          <p:cNvSpPr/>
          <p:nvPr/>
        </p:nvSpPr>
        <p:spPr>
          <a:xfrm>
            <a:off x="6651041"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cxnSp>
        <p:nvCxnSpPr>
          <p:cNvPr id="18" name="Straight Connector 17"/>
          <p:cNvCxnSpPr/>
          <p:nvPr/>
        </p:nvCxnSpPr>
        <p:spPr>
          <a:xfrm flipH="1">
            <a:off x="3130406" y="2933925"/>
            <a:ext cx="1" cy="2886311"/>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6183084" y="2933925"/>
            <a:ext cx="1" cy="2888227"/>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304795" y="2971571"/>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Freeform 22"/>
          <p:cNvSpPr/>
          <p:nvPr/>
        </p:nvSpPr>
        <p:spPr>
          <a:xfrm>
            <a:off x="6517852" y="2971569"/>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Freeform 27"/>
          <p:cNvSpPr/>
          <p:nvPr/>
        </p:nvSpPr>
        <p:spPr>
          <a:xfrm>
            <a:off x="7121" y="3240014"/>
            <a:ext cx="2982010" cy="258211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Freeform 28"/>
          <p:cNvSpPr/>
          <p:nvPr/>
        </p:nvSpPr>
        <p:spPr>
          <a:xfrm>
            <a:off x="2723473" y="3342277"/>
            <a:ext cx="3294470" cy="2479831"/>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Freeform 29"/>
          <p:cNvSpPr/>
          <p:nvPr/>
        </p:nvSpPr>
        <p:spPr>
          <a:xfrm>
            <a:off x="5322617" y="3456183"/>
            <a:ext cx="3603908" cy="2365951"/>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Rectangle 23"/>
          <p:cNvSpPr/>
          <p:nvPr/>
        </p:nvSpPr>
        <p:spPr>
          <a:xfrm rot="16200000">
            <a:off x="2191732" y="1643819"/>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P1-P2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sp>
        <p:nvSpPr>
          <p:cNvPr id="25" name="Rectangle 24"/>
          <p:cNvSpPr/>
          <p:nvPr/>
        </p:nvSpPr>
        <p:spPr>
          <a:xfrm rot="16200000">
            <a:off x="5183450" y="1641903"/>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P2-P3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cxnSp>
        <p:nvCxnSpPr>
          <p:cNvPr id="26" name="Straight Connector 25"/>
          <p:cNvCxnSpPr/>
          <p:nvPr/>
        </p:nvCxnSpPr>
        <p:spPr>
          <a:xfrm flipH="1">
            <a:off x="2884891" y="2933925"/>
            <a:ext cx="1" cy="2886311"/>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732954" y="2933925"/>
            <a:ext cx="1" cy="2888227"/>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rot="16200000">
            <a:off x="1798503" y="1642571"/>
            <a:ext cx="1999268" cy="584775"/>
          </a:xfrm>
          <a:prstGeom prst="rect">
            <a:avLst/>
          </a:prstGeom>
        </p:spPr>
        <p:txBody>
          <a:bodyPr wrap="square">
            <a:spAutoFit/>
          </a:bodyPr>
          <a:lstStyle/>
          <a:p>
            <a:r>
              <a:rPr lang="en-US" altLang="ko-KR" sz="3200" spc="-150" dirty="0" smtClean="0">
                <a:solidFill>
                  <a:schemeClr val="accent2"/>
                </a:solidFill>
                <a:latin typeface="+mj-lt"/>
                <a:ea typeface="Dotum" pitchFamily="34" charset="-127"/>
              </a:rPr>
              <a:t>P1-P2 OPT</a:t>
            </a:r>
            <a:endParaRPr lang="ko-KR" altLang="ko-KR" sz="3200" spc="-150" dirty="0">
              <a:solidFill>
                <a:schemeClr val="accent2"/>
              </a:solidFill>
              <a:latin typeface="+mj-lt"/>
              <a:ea typeface="Dotum" pitchFamily="34" charset="-127"/>
            </a:endParaRPr>
          </a:p>
        </p:txBody>
      </p:sp>
      <p:sp>
        <p:nvSpPr>
          <p:cNvPr id="37" name="Rectangle 36"/>
          <p:cNvSpPr/>
          <p:nvPr/>
        </p:nvSpPr>
        <p:spPr>
          <a:xfrm rot="16200000">
            <a:off x="4730776" y="1655736"/>
            <a:ext cx="1999268" cy="584775"/>
          </a:xfrm>
          <a:prstGeom prst="rect">
            <a:avLst/>
          </a:prstGeom>
        </p:spPr>
        <p:txBody>
          <a:bodyPr wrap="square">
            <a:spAutoFit/>
          </a:bodyPr>
          <a:lstStyle/>
          <a:p>
            <a:r>
              <a:rPr lang="en-US" altLang="ko-KR" sz="3200" spc="-150" dirty="0" smtClean="0">
                <a:solidFill>
                  <a:schemeClr val="accent2"/>
                </a:solidFill>
                <a:latin typeface="+mj-lt"/>
                <a:ea typeface="Dotum" pitchFamily="34" charset="-127"/>
              </a:rPr>
              <a:t>P2-P3 OPT</a:t>
            </a:r>
            <a:endParaRPr lang="ko-KR" altLang="ko-KR" sz="3200" spc="-150" dirty="0">
              <a:solidFill>
                <a:schemeClr val="accent2"/>
              </a:solidFill>
              <a:latin typeface="+mj-lt"/>
              <a:ea typeface="Dotum" pitchFamily="34" charset="-127"/>
            </a:endParaRPr>
          </a:p>
        </p:txBody>
      </p:sp>
      <p:sp>
        <p:nvSpPr>
          <p:cNvPr id="41" name="Rectangle 40"/>
          <p:cNvSpPr/>
          <p:nvPr/>
        </p:nvSpPr>
        <p:spPr>
          <a:xfrm>
            <a:off x="2309138" y="6048577"/>
            <a:ext cx="4166334" cy="584775"/>
          </a:xfrm>
          <a:prstGeom prst="rect">
            <a:avLst/>
          </a:prstGeom>
        </p:spPr>
        <p:txBody>
          <a:bodyPr wrap="square">
            <a:spAutoFit/>
          </a:bodyPr>
          <a:lstStyle/>
          <a:p>
            <a:pPr algn="ctr"/>
            <a:r>
              <a:rPr lang="en-US" altLang="ko-KR" sz="3200" i="1" dirty="0" smtClean="0">
                <a:solidFill>
                  <a:schemeClr val="accent2"/>
                </a:solidFill>
                <a:latin typeface="+mj-lt"/>
                <a:ea typeface="Dotum" pitchFamily="34" charset="-127"/>
              </a:rPr>
              <a:t>Minimal raw bit errors</a:t>
            </a:r>
            <a:endParaRPr lang="ko-KR" altLang="ko-KR" sz="3200" i="1" dirty="0">
              <a:solidFill>
                <a:schemeClr val="accent2"/>
              </a:solidFill>
              <a:latin typeface="+mj-lt"/>
              <a:ea typeface="Dotum" pitchFamily="34" charset="-127"/>
            </a:endParaRPr>
          </a:p>
        </p:txBody>
      </p:sp>
      <p:cxnSp>
        <p:nvCxnSpPr>
          <p:cNvPr id="42" name="Straight Arrow Connector 41"/>
          <p:cNvCxnSpPr>
            <a:stCxn id="41" idx="0"/>
          </p:cNvCxnSpPr>
          <p:nvPr/>
        </p:nvCxnSpPr>
        <p:spPr>
          <a:xfrm flipH="1" flipV="1">
            <a:off x="2898978" y="5708893"/>
            <a:ext cx="1493327"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1" idx="0"/>
          </p:cNvCxnSpPr>
          <p:nvPr/>
        </p:nvCxnSpPr>
        <p:spPr>
          <a:xfrm flipV="1">
            <a:off x="4392305" y="5578091"/>
            <a:ext cx="1109335" cy="470486"/>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4429" y="787445"/>
            <a:ext cx="8927853" cy="584775"/>
          </a:xfrm>
          <a:prstGeom prst="rect">
            <a:avLst/>
          </a:prstGeom>
        </p:spPr>
        <p:txBody>
          <a:bodyPr wrap="square">
            <a:spAutoFit/>
          </a:bodyPr>
          <a:lstStyle/>
          <a:p>
            <a:r>
              <a:rPr lang="en-US" altLang="ko-KR" sz="3200" dirty="0">
                <a:solidFill>
                  <a:schemeClr val="tx1">
                    <a:lumMod val="65000"/>
                    <a:lumOff val="35000"/>
                  </a:schemeClr>
                </a:solidFill>
                <a:latin typeface="+mj-lt"/>
                <a:ea typeface="Dotum" pitchFamily="34" charset="-127"/>
              </a:rPr>
              <a:t>After some retention </a:t>
            </a:r>
            <a:r>
              <a:rPr lang="en-US" altLang="ko-KR" sz="3200" dirty="0" smtClean="0">
                <a:solidFill>
                  <a:schemeClr val="tx1">
                    <a:lumMod val="65000"/>
                    <a:lumOff val="35000"/>
                  </a:schemeClr>
                </a:solidFill>
                <a:latin typeface="+mj-lt"/>
                <a:ea typeface="Dotum" pitchFamily="34" charset="-127"/>
              </a:rPr>
              <a:t>loss:</a:t>
            </a:r>
            <a:endParaRPr lang="en-US" altLang="ko-KR" sz="3200" dirty="0">
              <a:solidFill>
                <a:schemeClr val="tx1">
                  <a:lumMod val="65000"/>
                  <a:lumOff val="35000"/>
                </a:schemeClr>
              </a:solidFill>
              <a:latin typeface="+mj-lt"/>
              <a:ea typeface="Dotum" pitchFamily="34" charset="-127"/>
            </a:endParaRPr>
          </a:p>
        </p:txBody>
      </p:sp>
    </p:spTree>
    <p:extLst>
      <p:ext uri="{BB962C8B-B14F-4D97-AF65-F5344CB8AC3E}">
        <p14:creationId xmlns:p14="http://schemas.microsoft.com/office/powerpoint/2010/main" val="3759571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14</a:t>
            </a:fld>
            <a:endParaRPr lang="en-US" dirty="0"/>
          </a:p>
        </p:txBody>
      </p:sp>
      <p:sp>
        <p:nvSpPr>
          <p:cNvPr id="4" name="Rounded Rectangle 3"/>
          <p:cNvSpPr/>
          <p:nvPr/>
        </p:nvSpPr>
        <p:spPr>
          <a:xfrm>
            <a:off x="0" y="2353456"/>
            <a:ext cx="9144000" cy="173332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solidFill>
                  <a:srgbClr val="FFFF00"/>
                </a:solidFill>
              </a:rPr>
              <a:t>finds the optimal read </a:t>
            </a:r>
            <a:r>
              <a:rPr lang="en-US" sz="3600" dirty="0">
                <a:solidFill>
                  <a:srgbClr val="FFFF00"/>
                </a:solidFill>
              </a:rPr>
              <a:t>reference </a:t>
            </a:r>
            <a:r>
              <a:rPr lang="en-US" sz="3600" dirty="0" smtClean="0">
                <a:solidFill>
                  <a:srgbClr val="FFFF00"/>
                </a:solidFill>
              </a:rPr>
              <a:t>voltage</a:t>
            </a:r>
            <a:endParaRPr lang="en-US" sz="3600" dirty="0">
              <a:solidFill>
                <a:srgbClr val="FFFF00"/>
              </a:solidFill>
            </a:endParaRPr>
          </a:p>
        </p:txBody>
      </p:sp>
    </p:spTree>
    <p:extLst>
      <p:ext uri="{BB962C8B-B14F-4D97-AF65-F5344CB8AC3E}">
        <p14:creationId xmlns:p14="http://schemas.microsoft.com/office/powerpoint/2010/main" val="3051692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2328003" y="6049771"/>
            <a:ext cx="4166334" cy="584775"/>
          </a:xfrm>
          <a:prstGeom prst="rect">
            <a:avLst/>
          </a:prstGeom>
          <a:solidFill>
            <a:schemeClr val="bg1"/>
          </a:solidFill>
        </p:spPr>
        <p:txBody>
          <a:bodyPr wrap="square">
            <a:spAutoFit/>
          </a:bodyPr>
          <a:lstStyle/>
          <a:p>
            <a:pPr algn="ctr"/>
            <a:r>
              <a:rPr lang="en-US" altLang="ko-KR" sz="3200" i="1" dirty="0">
                <a:solidFill>
                  <a:schemeClr val="accent2"/>
                </a:solidFill>
                <a:latin typeface="+mj-lt"/>
                <a:ea typeface="Dotum" pitchFamily="34" charset="-127"/>
              </a:rPr>
              <a:t>C</a:t>
            </a:r>
            <a:r>
              <a:rPr lang="en-US" altLang="ko-KR" sz="3200" i="1" dirty="0" smtClean="0">
                <a:solidFill>
                  <a:schemeClr val="accent2"/>
                </a:solidFill>
                <a:latin typeface="+mj-lt"/>
                <a:ea typeface="Dotum" pitchFamily="34" charset="-127"/>
              </a:rPr>
              <a:t>orrectable errors</a:t>
            </a:r>
            <a:endParaRPr lang="ko-KR" altLang="ko-KR" sz="3200" i="1" dirty="0">
              <a:solidFill>
                <a:schemeClr val="accent2"/>
              </a:solidFill>
              <a:latin typeface="+mj-lt"/>
              <a:ea typeface="Dotum" pitchFamily="34" charset="-127"/>
            </a:endParaRPr>
          </a:p>
        </p:txBody>
      </p:sp>
      <p:sp>
        <p:nvSpPr>
          <p:cNvPr id="21" name="Freeform 20"/>
          <p:cNvSpPr/>
          <p:nvPr/>
        </p:nvSpPr>
        <p:spPr>
          <a:xfrm>
            <a:off x="304795" y="2971571"/>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8" name="Straight Connector 17"/>
          <p:cNvCxnSpPr/>
          <p:nvPr/>
        </p:nvCxnSpPr>
        <p:spPr>
          <a:xfrm flipH="1">
            <a:off x="3130406" y="2933925"/>
            <a:ext cx="1" cy="2886311"/>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6183084" y="2933925"/>
            <a:ext cx="1" cy="2888227"/>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3477916" y="2971570"/>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9"/>
          <p:cNvSpPr/>
          <p:nvPr/>
        </p:nvSpPr>
        <p:spPr>
          <a:xfrm>
            <a:off x="2631440" y="5059680"/>
            <a:ext cx="396240" cy="762000"/>
          </a:xfrm>
          <a:custGeom>
            <a:avLst/>
            <a:gdLst>
              <a:gd name="connsiteX0" fmla="*/ 396240 w 396240"/>
              <a:gd name="connsiteY0" fmla="*/ 762000 h 762000"/>
              <a:gd name="connsiteX1" fmla="*/ 243840 w 396240"/>
              <a:gd name="connsiteY1" fmla="*/ 0 h 762000"/>
              <a:gd name="connsiteX2" fmla="*/ 0 w 396240"/>
              <a:gd name="connsiteY2" fmla="*/ 762000 h 762000"/>
              <a:gd name="connsiteX3" fmla="*/ 396240 w 396240"/>
              <a:gd name="connsiteY3" fmla="*/ 762000 h 762000"/>
            </a:gdLst>
            <a:ahLst/>
            <a:cxnLst>
              <a:cxn ang="0">
                <a:pos x="connsiteX0" y="connsiteY0"/>
              </a:cxn>
              <a:cxn ang="0">
                <a:pos x="connsiteX1" y="connsiteY1"/>
              </a:cxn>
              <a:cxn ang="0">
                <a:pos x="connsiteX2" y="connsiteY2"/>
              </a:cxn>
              <a:cxn ang="0">
                <a:pos x="connsiteX3" y="connsiteY3"/>
              </a:cxn>
            </a:cxnLst>
            <a:rect l="l" t="t" r="r" b="b"/>
            <a:pathLst>
              <a:path w="396240" h="762000">
                <a:moveTo>
                  <a:pt x="396240" y="762000"/>
                </a:moveTo>
                <a:lnTo>
                  <a:pt x="243840" y="0"/>
                </a:lnTo>
                <a:lnTo>
                  <a:pt x="0" y="762000"/>
                </a:lnTo>
                <a:lnTo>
                  <a:pt x="396240" y="7620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5283200" y="4734560"/>
            <a:ext cx="650240" cy="1087120"/>
          </a:xfrm>
          <a:custGeom>
            <a:avLst/>
            <a:gdLst>
              <a:gd name="connsiteX0" fmla="*/ 0 w 650240"/>
              <a:gd name="connsiteY0" fmla="*/ 1087120 h 1087120"/>
              <a:gd name="connsiteX1" fmla="*/ 386080 w 650240"/>
              <a:gd name="connsiteY1" fmla="*/ 0 h 1087120"/>
              <a:gd name="connsiteX2" fmla="*/ 650240 w 650240"/>
              <a:gd name="connsiteY2" fmla="*/ 1076960 h 1087120"/>
              <a:gd name="connsiteX3" fmla="*/ 0 w 650240"/>
              <a:gd name="connsiteY3" fmla="*/ 1087120 h 1087120"/>
            </a:gdLst>
            <a:ahLst/>
            <a:cxnLst>
              <a:cxn ang="0">
                <a:pos x="connsiteX0" y="connsiteY0"/>
              </a:cxn>
              <a:cxn ang="0">
                <a:pos x="connsiteX1" y="connsiteY1"/>
              </a:cxn>
              <a:cxn ang="0">
                <a:pos x="connsiteX2" y="connsiteY2"/>
              </a:cxn>
              <a:cxn ang="0">
                <a:pos x="connsiteX3" y="connsiteY3"/>
              </a:cxn>
            </a:cxnLst>
            <a:rect l="l" t="t" r="r" b="b"/>
            <a:pathLst>
              <a:path w="650240" h="1087120">
                <a:moveTo>
                  <a:pt x="0" y="1087120"/>
                </a:moveTo>
                <a:lnTo>
                  <a:pt x="386080" y="0"/>
                </a:lnTo>
                <a:lnTo>
                  <a:pt x="650240" y="1076960"/>
                </a:lnTo>
                <a:lnTo>
                  <a:pt x="0" y="108712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743437" y="4100810"/>
            <a:ext cx="1689311" cy="1741550"/>
          </a:xfrm>
          <a:custGeom>
            <a:avLst/>
            <a:gdLst>
              <a:gd name="connsiteX0" fmla="*/ 0 w 1678898"/>
              <a:gd name="connsiteY0" fmla="*/ 1469036 h 1469036"/>
              <a:gd name="connsiteX1" fmla="*/ 809469 w 1678898"/>
              <a:gd name="connsiteY1" fmla="*/ 0 h 1469036"/>
              <a:gd name="connsiteX2" fmla="*/ 1678898 w 1678898"/>
              <a:gd name="connsiteY2" fmla="*/ 1439055 h 1469036"/>
              <a:gd name="connsiteX3" fmla="*/ 0 w 1678898"/>
              <a:gd name="connsiteY3" fmla="*/ 1469036 h 1469036"/>
              <a:gd name="connsiteX0" fmla="*/ 0 w 1678898"/>
              <a:gd name="connsiteY0" fmla="*/ 1615363 h 1615363"/>
              <a:gd name="connsiteX1" fmla="*/ 1077629 w 1678898"/>
              <a:gd name="connsiteY1" fmla="*/ 0 h 1615363"/>
              <a:gd name="connsiteX2" fmla="*/ 1678898 w 1678898"/>
              <a:gd name="connsiteY2" fmla="*/ 1585382 h 1615363"/>
              <a:gd name="connsiteX3" fmla="*/ 0 w 1678898"/>
              <a:gd name="connsiteY3" fmla="*/ 1615363 h 1615363"/>
              <a:gd name="connsiteX0" fmla="*/ 0 w 1678898"/>
              <a:gd name="connsiteY0" fmla="*/ 1575456 h 1575456"/>
              <a:gd name="connsiteX1" fmla="*/ 1107424 w 1678898"/>
              <a:gd name="connsiteY1" fmla="*/ 0 h 1575456"/>
              <a:gd name="connsiteX2" fmla="*/ 1678898 w 1678898"/>
              <a:gd name="connsiteY2" fmla="*/ 1545475 h 1575456"/>
              <a:gd name="connsiteX3" fmla="*/ 0 w 1678898"/>
              <a:gd name="connsiteY3" fmla="*/ 1575456 h 1575456"/>
              <a:gd name="connsiteX0" fmla="*/ 0 w 1678898"/>
              <a:gd name="connsiteY0" fmla="*/ 1575456 h 1585382"/>
              <a:gd name="connsiteX1" fmla="*/ 1107424 w 1678898"/>
              <a:gd name="connsiteY1" fmla="*/ 0 h 1585382"/>
              <a:gd name="connsiteX2" fmla="*/ 1678898 w 1678898"/>
              <a:gd name="connsiteY2" fmla="*/ 1585382 h 1585382"/>
              <a:gd name="connsiteX3" fmla="*/ 0 w 1678898"/>
              <a:gd name="connsiteY3" fmla="*/ 1575456 h 1585382"/>
              <a:gd name="connsiteX0" fmla="*/ 0 w 1678898"/>
              <a:gd name="connsiteY0" fmla="*/ 1535548 h 1545474"/>
              <a:gd name="connsiteX1" fmla="*/ 1092527 w 1678898"/>
              <a:gd name="connsiteY1" fmla="*/ 0 h 1545474"/>
              <a:gd name="connsiteX2" fmla="*/ 1678898 w 1678898"/>
              <a:gd name="connsiteY2" fmla="*/ 1545474 h 1545474"/>
              <a:gd name="connsiteX3" fmla="*/ 0 w 1678898"/>
              <a:gd name="connsiteY3" fmla="*/ 1535548 h 1545474"/>
              <a:gd name="connsiteX0" fmla="*/ 0 w 1678898"/>
              <a:gd name="connsiteY0" fmla="*/ 1535548 h 1545474"/>
              <a:gd name="connsiteX1" fmla="*/ 1047833 w 1678898"/>
              <a:gd name="connsiteY1" fmla="*/ 0 h 1545474"/>
              <a:gd name="connsiteX2" fmla="*/ 1678898 w 1678898"/>
              <a:gd name="connsiteY2" fmla="*/ 1545474 h 1545474"/>
              <a:gd name="connsiteX3" fmla="*/ 0 w 1678898"/>
              <a:gd name="connsiteY3" fmla="*/ 1535548 h 1545474"/>
              <a:gd name="connsiteX0" fmla="*/ 0 w 1678898"/>
              <a:gd name="connsiteY0" fmla="*/ 1535548 h 1545474"/>
              <a:gd name="connsiteX1" fmla="*/ 338099 w 1678898"/>
              <a:gd name="connsiteY1" fmla="*/ 710795 h 1545474"/>
              <a:gd name="connsiteX2" fmla="*/ 1047833 w 1678898"/>
              <a:gd name="connsiteY2" fmla="*/ 0 h 1545474"/>
              <a:gd name="connsiteX3" fmla="*/ 1678898 w 1678898"/>
              <a:gd name="connsiteY3" fmla="*/ 1545474 h 1545474"/>
              <a:gd name="connsiteX4" fmla="*/ 0 w 1678898"/>
              <a:gd name="connsiteY4" fmla="*/ 1535548 h 1545474"/>
              <a:gd name="connsiteX0" fmla="*/ 0 w 1678898"/>
              <a:gd name="connsiteY0" fmla="*/ 1535548 h 1545474"/>
              <a:gd name="connsiteX1" fmla="*/ 382792 w 1678898"/>
              <a:gd name="connsiteY1" fmla="*/ 697491 h 1545474"/>
              <a:gd name="connsiteX2" fmla="*/ 1047833 w 1678898"/>
              <a:gd name="connsiteY2" fmla="*/ 0 h 1545474"/>
              <a:gd name="connsiteX3" fmla="*/ 1678898 w 1678898"/>
              <a:gd name="connsiteY3" fmla="*/ 1545474 h 1545474"/>
              <a:gd name="connsiteX4" fmla="*/ 0 w 1678898"/>
              <a:gd name="connsiteY4" fmla="*/ 1535548 h 1545474"/>
              <a:gd name="connsiteX0" fmla="*/ 0 w 1678898"/>
              <a:gd name="connsiteY0" fmla="*/ 1535548 h 1545474"/>
              <a:gd name="connsiteX1" fmla="*/ 382792 w 1678898"/>
              <a:gd name="connsiteY1" fmla="*/ 697491 h 1545474"/>
              <a:gd name="connsiteX2" fmla="*/ 1047833 w 1678898"/>
              <a:gd name="connsiteY2" fmla="*/ 0 h 1545474"/>
              <a:gd name="connsiteX3" fmla="*/ 1455431 w 1678898"/>
              <a:gd name="connsiteY3" fmla="*/ 657585 h 1545474"/>
              <a:gd name="connsiteX4" fmla="*/ 1678898 w 1678898"/>
              <a:gd name="connsiteY4" fmla="*/ 1545474 h 1545474"/>
              <a:gd name="connsiteX5" fmla="*/ 0 w 1678898"/>
              <a:gd name="connsiteY5" fmla="*/ 1535548 h 1545474"/>
              <a:gd name="connsiteX0" fmla="*/ 0 w 1678898"/>
              <a:gd name="connsiteY0" fmla="*/ 1535548 h 1545474"/>
              <a:gd name="connsiteX1" fmla="*/ 382792 w 1678898"/>
              <a:gd name="connsiteY1" fmla="*/ 737398 h 1545474"/>
              <a:gd name="connsiteX2" fmla="*/ 1047833 w 1678898"/>
              <a:gd name="connsiteY2" fmla="*/ 0 h 1545474"/>
              <a:gd name="connsiteX3" fmla="*/ 1455431 w 1678898"/>
              <a:gd name="connsiteY3" fmla="*/ 657585 h 1545474"/>
              <a:gd name="connsiteX4" fmla="*/ 1678898 w 1678898"/>
              <a:gd name="connsiteY4" fmla="*/ 1545474 h 1545474"/>
              <a:gd name="connsiteX5" fmla="*/ 0 w 1678898"/>
              <a:gd name="connsiteY5" fmla="*/ 1535548 h 1545474"/>
              <a:gd name="connsiteX0" fmla="*/ 0 w 1678898"/>
              <a:gd name="connsiteY0" fmla="*/ 1535548 h 1545474"/>
              <a:gd name="connsiteX1" fmla="*/ 382792 w 1678898"/>
              <a:gd name="connsiteY1" fmla="*/ 737398 h 1545474"/>
              <a:gd name="connsiteX2" fmla="*/ 1047833 w 1678898"/>
              <a:gd name="connsiteY2" fmla="*/ 0 h 1545474"/>
              <a:gd name="connsiteX3" fmla="*/ 1410737 w 1678898"/>
              <a:gd name="connsiteY3" fmla="*/ 670888 h 1545474"/>
              <a:gd name="connsiteX4" fmla="*/ 1678898 w 1678898"/>
              <a:gd name="connsiteY4" fmla="*/ 1545474 h 1545474"/>
              <a:gd name="connsiteX5" fmla="*/ 0 w 1678898"/>
              <a:gd name="connsiteY5" fmla="*/ 1535548 h 1545474"/>
              <a:gd name="connsiteX0" fmla="*/ 0 w 1678898"/>
              <a:gd name="connsiteY0" fmla="*/ 1535548 h 1545474"/>
              <a:gd name="connsiteX1" fmla="*/ 427486 w 1678898"/>
              <a:gd name="connsiteY1" fmla="*/ 737398 h 1545474"/>
              <a:gd name="connsiteX2" fmla="*/ 1047833 w 1678898"/>
              <a:gd name="connsiteY2" fmla="*/ 0 h 1545474"/>
              <a:gd name="connsiteX3" fmla="*/ 1410737 w 1678898"/>
              <a:gd name="connsiteY3" fmla="*/ 670888 h 1545474"/>
              <a:gd name="connsiteX4" fmla="*/ 1678898 w 1678898"/>
              <a:gd name="connsiteY4" fmla="*/ 1545474 h 1545474"/>
              <a:gd name="connsiteX5" fmla="*/ 0 w 1678898"/>
              <a:gd name="connsiteY5" fmla="*/ 1535548 h 1545474"/>
              <a:gd name="connsiteX0" fmla="*/ 0 w 1678898"/>
              <a:gd name="connsiteY0" fmla="*/ 1535548 h 1545474"/>
              <a:gd name="connsiteX1" fmla="*/ 427486 w 1678898"/>
              <a:gd name="connsiteY1" fmla="*/ 737398 h 1545474"/>
              <a:gd name="connsiteX2" fmla="*/ 1047833 w 1678898"/>
              <a:gd name="connsiteY2" fmla="*/ 0 h 1545474"/>
              <a:gd name="connsiteX3" fmla="*/ 1380942 w 1678898"/>
              <a:gd name="connsiteY3" fmla="*/ 710795 h 1545474"/>
              <a:gd name="connsiteX4" fmla="*/ 1678898 w 1678898"/>
              <a:gd name="connsiteY4" fmla="*/ 1545474 h 1545474"/>
              <a:gd name="connsiteX5" fmla="*/ 0 w 1678898"/>
              <a:gd name="connsiteY5" fmla="*/ 1535548 h 154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8898" h="1545474">
                <a:moveTo>
                  <a:pt x="0" y="1535548"/>
                </a:moveTo>
                <a:cubicBezTo>
                  <a:pt x="162359" y="1291669"/>
                  <a:pt x="265127" y="981277"/>
                  <a:pt x="427486" y="737398"/>
                </a:cubicBezTo>
                <a:lnTo>
                  <a:pt x="1047833" y="0"/>
                </a:lnTo>
                <a:cubicBezTo>
                  <a:pt x="1139006" y="250234"/>
                  <a:pt x="1289769" y="460561"/>
                  <a:pt x="1380942" y="710795"/>
                </a:cubicBezTo>
                <a:lnTo>
                  <a:pt x="1678898" y="1545474"/>
                </a:lnTo>
                <a:lnTo>
                  <a:pt x="0" y="153554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820160" y="4152275"/>
            <a:ext cx="2407920" cy="1669405"/>
          </a:xfrm>
          <a:custGeom>
            <a:avLst/>
            <a:gdLst>
              <a:gd name="connsiteX0" fmla="*/ 0 w 2367280"/>
              <a:gd name="connsiteY0" fmla="*/ 1635760 h 1635760"/>
              <a:gd name="connsiteX1" fmla="*/ 548640 w 2367280"/>
              <a:gd name="connsiteY1" fmla="*/ 751840 h 1635760"/>
              <a:gd name="connsiteX2" fmla="*/ 1046480 w 2367280"/>
              <a:gd name="connsiteY2" fmla="*/ 304800 h 1635760"/>
              <a:gd name="connsiteX3" fmla="*/ 1615440 w 2367280"/>
              <a:gd name="connsiteY3" fmla="*/ 0 h 1635760"/>
              <a:gd name="connsiteX4" fmla="*/ 1971040 w 2367280"/>
              <a:gd name="connsiteY4" fmla="*/ 528320 h 1635760"/>
              <a:gd name="connsiteX5" fmla="*/ 2367280 w 2367280"/>
              <a:gd name="connsiteY5" fmla="*/ 1625600 h 1635760"/>
              <a:gd name="connsiteX6" fmla="*/ 0 w 2367280"/>
              <a:gd name="connsiteY6" fmla="*/ 1635760 h 1635760"/>
              <a:gd name="connsiteX0" fmla="*/ 0 w 2407920"/>
              <a:gd name="connsiteY0" fmla="*/ 1635760 h 1645920"/>
              <a:gd name="connsiteX1" fmla="*/ 548640 w 2407920"/>
              <a:gd name="connsiteY1" fmla="*/ 751840 h 1645920"/>
              <a:gd name="connsiteX2" fmla="*/ 1046480 w 2407920"/>
              <a:gd name="connsiteY2" fmla="*/ 304800 h 1645920"/>
              <a:gd name="connsiteX3" fmla="*/ 1615440 w 2407920"/>
              <a:gd name="connsiteY3" fmla="*/ 0 h 1645920"/>
              <a:gd name="connsiteX4" fmla="*/ 1971040 w 2407920"/>
              <a:gd name="connsiteY4" fmla="*/ 528320 h 1645920"/>
              <a:gd name="connsiteX5" fmla="*/ 2407920 w 2407920"/>
              <a:gd name="connsiteY5" fmla="*/ 1645920 h 1645920"/>
              <a:gd name="connsiteX6" fmla="*/ 0 w 2407920"/>
              <a:gd name="connsiteY6" fmla="*/ 163576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7920" h="1645920">
                <a:moveTo>
                  <a:pt x="0" y="1635760"/>
                </a:moveTo>
                <a:lnTo>
                  <a:pt x="548640" y="751840"/>
                </a:lnTo>
                <a:lnTo>
                  <a:pt x="1046480" y="304800"/>
                </a:lnTo>
                <a:lnTo>
                  <a:pt x="1615440" y="0"/>
                </a:lnTo>
                <a:lnTo>
                  <a:pt x="1971040" y="528320"/>
                </a:lnTo>
                <a:lnTo>
                  <a:pt x="2407920" y="1645920"/>
                </a:lnTo>
                <a:lnTo>
                  <a:pt x="0" y="163576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a:bodyPr>
          <a:lstStyle/>
          <a:p>
            <a:r>
              <a:rPr lang="en-US" dirty="0" smtClean="0"/>
              <a:t>Retention Failure</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15</a:t>
            </a:fld>
            <a:endParaRPr lang="en-US" dirty="0"/>
          </a:p>
        </p:txBody>
      </p:sp>
      <p:sp>
        <p:nvSpPr>
          <p:cNvPr id="5" name="Rectangle 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13" name="Straight Arrow Connector 12"/>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15" name="Rectangle 14"/>
          <p:cNvSpPr/>
          <p:nvPr/>
        </p:nvSpPr>
        <p:spPr>
          <a:xfrm>
            <a:off x="432742"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16" name="Rectangle 15"/>
          <p:cNvSpPr/>
          <p:nvPr/>
        </p:nvSpPr>
        <p:spPr>
          <a:xfrm>
            <a:off x="3605863"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17" name="Rectangle 16"/>
          <p:cNvSpPr/>
          <p:nvPr/>
        </p:nvSpPr>
        <p:spPr>
          <a:xfrm>
            <a:off x="6651041"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sp>
        <p:nvSpPr>
          <p:cNvPr id="23" name="Freeform 22"/>
          <p:cNvSpPr/>
          <p:nvPr/>
        </p:nvSpPr>
        <p:spPr>
          <a:xfrm>
            <a:off x="6517852" y="2971569"/>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Rectangle 23"/>
          <p:cNvSpPr/>
          <p:nvPr/>
        </p:nvSpPr>
        <p:spPr>
          <a:xfrm rot="16200000">
            <a:off x="2115532" y="1643819"/>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P1-P2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sp>
        <p:nvSpPr>
          <p:cNvPr id="25" name="Rectangle 24"/>
          <p:cNvSpPr/>
          <p:nvPr/>
        </p:nvSpPr>
        <p:spPr>
          <a:xfrm rot="16200000">
            <a:off x="5183450" y="1641903"/>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P2-P3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sp>
        <p:nvSpPr>
          <p:cNvPr id="41" name="Rectangle 40"/>
          <p:cNvSpPr/>
          <p:nvPr/>
        </p:nvSpPr>
        <p:spPr>
          <a:xfrm>
            <a:off x="2309138" y="6048577"/>
            <a:ext cx="4166334" cy="584775"/>
          </a:xfrm>
          <a:prstGeom prst="rect">
            <a:avLst/>
          </a:prstGeom>
          <a:solidFill>
            <a:schemeClr val="bg1"/>
          </a:solidFill>
        </p:spPr>
        <p:txBody>
          <a:bodyPr wrap="square">
            <a:spAutoFit/>
          </a:bodyPr>
          <a:lstStyle/>
          <a:p>
            <a:pPr algn="ctr"/>
            <a:r>
              <a:rPr lang="en-US" altLang="ko-KR" sz="3200" i="1" dirty="0" smtClean="0">
                <a:solidFill>
                  <a:schemeClr val="accent2"/>
                </a:solidFill>
                <a:latin typeface="+mj-lt"/>
                <a:ea typeface="Dotum" pitchFamily="34" charset="-127"/>
              </a:rPr>
              <a:t>Uncorrectable errors</a:t>
            </a:r>
            <a:endParaRPr lang="ko-KR" altLang="ko-KR" sz="3200" i="1" dirty="0">
              <a:solidFill>
                <a:schemeClr val="accent2"/>
              </a:solidFill>
              <a:latin typeface="+mj-lt"/>
              <a:ea typeface="Dotum" pitchFamily="34" charset="-127"/>
            </a:endParaRPr>
          </a:p>
        </p:txBody>
      </p:sp>
      <p:sp>
        <p:nvSpPr>
          <p:cNvPr id="32" name="Rectangle 31"/>
          <p:cNvSpPr/>
          <p:nvPr/>
        </p:nvSpPr>
        <p:spPr>
          <a:xfrm>
            <a:off x="54429" y="786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some retention loss:</a:t>
            </a:r>
            <a:endParaRPr lang="ko-KR" altLang="ko-KR" sz="3200" dirty="0">
              <a:solidFill>
                <a:schemeClr val="tx1">
                  <a:lumMod val="65000"/>
                  <a:lumOff val="35000"/>
                </a:schemeClr>
              </a:solidFill>
              <a:latin typeface="+mj-lt"/>
              <a:ea typeface="Dotum" pitchFamily="34" charset="-127"/>
            </a:endParaRPr>
          </a:p>
        </p:txBody>
      </p:sp>
      <p:sp>
        <p:nvSpPr>
          <p:cNvPr id="44" name="Freeform 43"/>
          <p:cNvSpPr/>
          <p:nvPr/>
        </p:nvSpPr>
        <p:spPr>
          <a:xfrm>
            <a:off x="2649368" y="3258176"/>
            <a:ext cx="3294228" cy="2575700"/>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Freeform 44"/>
          <p:cNvSpPr/>
          <p:nvPr/>
        </p:nvSpPr>
        <p:spPr>
          <a:xfrm>
            <a:off x="-38029" y="3104184"/>
            <a:ext cx="3081352" cy="272329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Freeform 45"/>
          <p:cNvSpPr/>
          <p:nvPr/>
        </p:nvSpPr>
        <p:spPr>
          <a:xfrm>
            <a:off x="5286394" y="3474071"/>
            <a:ext cx="3650773" cy="237114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4" name="Straight Arrow Connector 3"/>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1" idx="0"/>
          </p:cNvCxnSpPr>
          <p:nvPr/>
        </p:nvCxnSpPr>
        <p:spPr>
          <a:xfrm flipH="1" flipV="1">
            <a:off x="2898979" y="5708893"/>
            <a:ext cx="1493326"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41" idx="0"/>
          </p:cNvCxnSpPr>
          <p:nvPr/>
        </p:nvCxnSpPr>
        <p:spPr>
          <a:xfrm flipV="1">
            <a:off x="4392305" y="5708893"/>
            <a:ext cx="695197"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51" idx="0"/>
          </p:cNvCxnSpPr>
          <p:nvPr/>
        </p:nvCxnSpPr>
        <p:spPr>
          <a:xfrm flipH="1" flipV="1">
            <a:off x="2917844" y="5710087"/>
            <a:ext cx="1493326"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51" idx="0"/>
          </p:cNvCxnSpPr>
          <p:nvPr/>
        </p:nvCxnSpPr>
        <p:spPr>
          <a:xfrm flipV="1">
            <a:off x="4411170" y="5707699"/>
            <a:ext cx="1018576" cy="342072"/>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48944" y="789681"/>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a:t>
            </a:r>
            <a:r>
              <a:rPr lang="en-US" altLang="ko-KR" sz="3200" b="1" dirty="0" smtClean="0">
                <a:solidFill>
                  <a:schemeClr val="tx1">
                    <a:lumMod val="65000"/>
                    <a:lumOff val="35000"/>
                  </a:schemeClr>
                </a:solidFill>
                <a:latin typeface="+mj-lt"/>
                <a:ea typeface="Dotum" pitchFamily="34" charset="-127"/>
              </a:rPr>
              <a:t>significant </a:t>
            </a:r>
            <a:r>
              <a:rPr lang="en-US" altLang="ko-KR" sz="3200" dirty="0" smtClean="0">
                <a:solidFill>
                  <a:schemeClr val="tx1">
                    <a:lumMod val="65000"/>
                    <a:lumOff val="35000"/>
                  </a:schemeClr>
                </a:solidFill>
                <a:latin typeface="+mj-lt"/>
                <a:ea typeface="Dotum" pitchFamily="34" charset="-127"/>
              </a:rPr>
              <a:t>retention loss:</a:t>
            </a:r>
            <a:endParaRPr lang="ko-KR" altLang="ko-KR" sz="3200" dirty="0">
              <a:solidFill>
                <a:schemeClr val="tx1">
                  <a:lumMod val="65000"/>
                  <a:lumOff val="35000"/>
                </a:schemeClr>
              </a:solidFill>
              <a:latin typeface="+mj-lt"/>
              <a:ea typeface="Dotum" pitchFamily="34" charset="-127"/>
            </a:endParaRPr>
          </a:p>
        </p:txBody>
      </p:sp>
    </p:spTree>
    <p:extLst>
      <p:ext uri="{BB962C8B-B14F-4D97-AF65-F5344CB8AC3E}">
        <p14:creationId xmlns:p14="http://schemas.microsoft.com/office/powerpoint/2010/main" val="225126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2"/>
                                        </p:tgtEl>
                                      </p:cBhvr>
                                    </p:animEffect>
                                    <p:set>
                                      <p:cBhvr>
                                        <p:cTn id="16" dur="1" fill="hold">
                                          <p:stCondLst>
                                            <p:cond delay="499"/>
                                          </p:stCondLst>
                                        </p:cTn>
                                        <p:tgtEl>
                                          <p:spTgt spid="52"/>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3"/>
                                        </p:tgtEl>
                                      </p:cBhvr>
                                    </p:animEffect>
                                    <p:set>
                                      <p:cBhvr>
                                        <p:cTn id="19" dur="1" fill="hold">
                                          <p:stCondLst>
                                            <p:cond delay="499"/>
                                          </p:stCondLst>
                                        </p:cTn>
                                        <p:tgtEl>
                                          <p:spTgt spid="53"/>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51"/>
                                        </p:tgtEl>
                                      </p:cBhvr>
                                    </p:animEffect>
                                    <p:set>
                                      <p:cBhvr>
                                        <p:cTn id="22" dur="1" fill="hold">
                                          <p:stCondLst>
                                            <p:cond delay="499"/>
                                          </p:stCondLst>
                                        </p:cTn>
                                        <p:tgtEl>
                                          <p:spTgt spid="51"/>
                                        </p:tgtEl>
                                        <p:attrNameLst>
                                          <p:attrName>style.visibility</p:attrName>
                                        </p:attrNameLst>
                                      </p:cBhvr>
                                      <p:to>
                                        <p:strVal val="hidden"/>
                                      </p:to>
                                    </p:set>
                                  </p:childTnLst>
                                </p:cTn>
                              </p:par>
                              <p:par>
                                <p:cTn id="23" presetID="6" presetClass="emph" presetSubtype="0" fill="hold" grpId="0" nodeType="withEffect">
                                  <p:stCondLst>
                                    <p:cond delay="0"/>
                                  </p:stCondLst>
                                  <p:childTnLst>
                                    <p:animScale>
                                      <p:cBhvr>
                                        <p:cTn id="24" dur="2000" fill="hold"/>
                                        <p:tgtEl>
                                          <p:spTgt spid="46"/>
                                        </p:tgtEl>
                                      </p:cBhvr>
                                      <p:by x="150000" y="100000"/>
                                    </p:animScale>
                                  </p:childTnLst>
                                </p:cTn>
                              </p:par>
                              <p:par>
                                <p:cTn id="25" presetID="35" presetClass="path" presetSubtype="0" fill="hold" grpId="1" nodeType="withEffect">
                                  <p:stCondLst>
                                    <p:cond delay="0"/>
                                  </p:stCondLst>
                                  <p:childTnLst>
                                    <p:animMotion origin="layout" path="M 2.22222E-6 1.85185E-6 L -0.06493 0.03148 " pathEditMode="relative" rAng="0" ptsTypes="AA">
                                      <p:cBhvr>
                                        <p:cTn id="26" dur="2000" fill="hold"/>
                                        <p:tgtEl>
                                          <p:spTgt spid="46"/>
                                        </p:tgtEl>
                                        <p:attrNameLst>
                                          <p:attrName>ppt_x</p:attrName>
                                          <p:attrName>ppt_y</p:attrName>
                                        </p:attrNameLst>
                                      </p:cBhvr>
                                      <p:rCtr x="-3247" y="1574"/>
                                    </p:animMotion>
                                  </p:childTnLst>
                                </p:cTn>
                              </p:par>
                              <p:par>
                                <p:cTn id="27" presetID="6" presetClass="emph" presetSubtype="0" fill="hold" grpId="2" nodeType="withEffect">
                                  <p:stCondLst>
                                    <p:cond delay="0"/>
                                  </p:stCondLst>
                                  <p:childTnLst>
                                    <p:animScale>
                                      <p:cBhvr>
                                        <p:cTn id="28" dur="2000" fill="hold"/>
                                        <p:tgtEl>
                                          <p:spTgt spid="46"/>
                                        </p:tgtEl>
                                      </p:cBhvr>
                                      <p:by x="100000" y="83000"/>
                                    </p:animScale>
                                  </p:childTnLst>
                                </p:cTn>
                              </p:par>
                              <p:par>
                                <p:cTn id="29" presetID="6" presetClass="emph" presetSubtype="0" fill="hold" grpId="0" nodeType="withEffect">
                                  <p:stCondLst>
                                    <p:cond delay="0"/>
                                  </p:stCondLst>
                                  <p:childTnLst>
                                    <p:animScale>
                                      <p:cBhvr>
                                        <p:cTn id="30" dur="2000" fill="hold"/>
                                        <p:tgtEl>
                                          <p:spTgt spid="44"/>
                                        </p:tgtEl>
                                      </p:cBhvr>
                                      <p:by x="138000" y="100000"/>
                                    </p:animScale>
                                  </p:childTnLst>
                                </p:cTn>
                              </p:par>
                              <p:par>
                                <p:cTn id="31" presetID="35" presetClass="path" presetSubtype="0" fill="hold" grpId="1" nodeType="withEffect">
                                  <p:stCondLst>
                                    <p:cond delay="0"/>
                                  </p:stCondLst>
                                  <p:childTnLst>
                                    <p:animMotion origin="layout" path="M -1.66667E-6 -1.48148E-6 L -0.03246 0.02801 " pathEditMode="relative" rAng="0" ptsTypes="AA">
                                      <p:cBhvr>
                                        <p:cTn id="32" dur="2000" fill="hold"/>
                                        <p:tgtEl>
                                          <p:spTgt spid="44"/>
                                        </p:tgtEl>
                                        <p:attrNameLst>
                                          <p:attrName>ppt_x</p:attrName>
                                          <p:attrName>ppt_y</p:attrName>
                                        </p:attrNameLst>
                                      </p:cBhvr>
                                      <p:rCtr x="-1632" y="1389"/>
                                    </p:animMotion>
                                  </p:childTnLst>
                                </p:cTn>
                              </p:par>
                              <p:par>
                                <p:cTn id="33" presetID="6" presetClass="emph" presetSubtype="0" fill="hold" grpId="2" nodeType="withEffect">
                                  <p:stCondLst>
                                    <p:cond delay="0"/>
                                  </p:stCondLst>
                                  <p:childTnLst>
                                    <p:animScale>
                                      <p:cBhvr>
                                        <p:cTn id="34" dur="2000" fill="hold"/>
                                        <p:tgtEl>
                                          <p:spTgt spid="44"/>
                                        </p:tgtEl>
                                      </p:cBhvr>
                                      <p:by x="100000" y="86800"/>
                                    </p:animScale>
                                  </p:childTnLst>
                                </p:cTn>
                              </p:par>
                              <p:par>
                                <p:cTn id="35" presetID="6" presetClass="emph" presetSubtype="0" fill="hold" grpId="0" nodeType="withEffect">
                                  <p:stCondLst>
                                    <p:cond delay="0"/>
                                  </p:stCondLst>
                                  <p:childTnLst>
                                    <p:animScale>
                                      <p:cBhvr>
                                        <p:cTn id="36" dur="2000" fill="hold"/>
                                        <p:tgtEl>
                                          <p:spTgt spid="45"/>
                                        </p:tgtEl>
                                      </p:cBhvr>
                                      <p:by x="124900" y="100000"/>
                                    </p:animScale>
                                  </p:childTnLst>
                                </p:cTn>
                              </p:par>
                              <p:par>
                                <p:cTn id="37" presetID="35" presetClass="path" presetSubtype="0" fill="hold" grpId="1" nodeType="withEffect">
                                  <p:stCondLst>
                                    <p:cond delay="0"/>
                                  </p:stCondLst>
                                  <p:childTnLst>
                                    <p:animMotion origin="layout" path="M 3.88889E-6 2.59259E-6 L 3.88889E-6 0.02129 " pathEditMode="relative" rAng="0" ptsTypes="AA">
                                      <p:cBhvr>
                                        <p:cTn id="38" dur="2000" fill="hold"/>
                                        <p:tgtEl>
                                          <p:spTgt spid="45"/>
                                        </p:tgtEl>
                                        <p:attrNameLst>
                                          <p:attrName>ppt_x</p:attrName>
                                          <p:attrName>ppt_y</p:attrName>
                                        </p:attrNameLst>
                                      </p:cBhvr>
                                      <p:rCtr x="0" y="1065"/>
                                    </p:animMotion>
                                  </p:childTnLst>
                                </p:cTn>
                              </p:par>
                              <p:par>
                                <p:cTn id="39" presetID="6" presetClass="emph" presetSubtype="0" fill="hold" grpId="2" nodeType="withEffect">
                                  <p:stCondLst>
                                    <p:cond delay="0"/>
                                  </p:stCondLst>
                                  <p:childTnLst>
                                    <p:animScale>
                                      <p:cBhvr>
                                        <p:cTn id="40" dur="2000" fill="hold"/>
                                        <p:tgtEl>
                                          <p:spTgt spid="45"/>
                                        </p:tgtEl>
                                      </p:cBhvr>
                                      <p:by x="100000" y="90400"/>
                                    </p:animScale>
                                  </p:childTnLst>
                                </p:cTn>
                              </p:par>
                            </p:childTnLst>
                          </p:cTn>
                        </p:par>
                        <p:par>
                          <p:cTn id="41" fill="hold">
                            <p:stCondLst>
                              <p:cond delay="2000"/>
                            </p:stCondLst>
                            <p:childTnLst>
                              <p:par>
                                <p:cTn id="42" presetID="10" presetClass="entr" presetSubtype="0" fill="hold" grpId="0" nodeType="after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par>
                                <p:cTn id="48" presetID="10" presetClass="entr" presetSubtype="0" fill="hold" nodeType="with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fade">
                                      <p:cBhvr>
                                        <p:cTn id="50" dur="500"/>
                                        <p:tgtEl>
                                          <p:spTgt spid="42"/>
                                        </p:tgtEl>
                                      </p:cBhvr>
                                    </p:animEffect>
                                  </p:childTnLst>
                                </p:cTn>
                              </p:par>
                              <p:par>
                                <p:cTn id="51" presetID="10"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10" grpId="0" animBg="1"/>
      <p:bldP spid="11" grpId="0" animBg="1"/>
      <p:bldP spid="9" grpId="0" animBg="1"/>
      <p:bldP spid="8" grpId="0" animBg="1"/>
      <p:bldP spid="41" grpId="0" animBg="1"/>
      <p:bldP spid="44" grpId="0" animBg="1"/>
      <p:bldP spid="44" grpId="1" animBg="1"/>
      <p:bldP spid="44" grpId="2" animBg="1"/>
      <p:bldP spid="45" grpId="0" animBg="1"/>
      <p:bldP spid="45" grpId="1" animBg="1"/>
      <p:bldP spid="45" grpId="2" animBg="1"/>
      <p:bldP spid="46" grpId="0" animBg="1"/>
      <p:bldP spid="46" grpId="1" animBg="1"/>
      <p:bldP spid="46" grpId="2" animBg="1"/>
      <p:bldP spid="5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16</a:t>
            </a:fld>
            <a:endParaRPr lang="en-US" dirty="0"/>
          </a:p>
        </p:txBody>
      </p:sp>
      <p:sp>
        <p:nvSpPr>
          <p:cNvPr id="4" name="Rounded Rectangle 3"/>
          <p:cNvSpPr/>
          <p:nvPr/>
        </p:nvSpPr>
        <p:spPr>
          <a:xfrm>
            <a:off x="0" y="1753849"/>
            <a:ext cx="9144000" cy="173332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solidFill>
                  <a:srgbClr val="FFFF00"/>
                </a:solidFill>
              </a:rPr>
              <a:t>finds the optimal read </a:t>
            </a:r>
            <a:r>
              <a:rPr lang="en-US" sz="3600" dirty="0">
                <a:solidFill>
                  <a:srgbClr val="FFFF00"/>
                </a:solidFill>
              </a:rPr>
              <a:t>reference </a:t>
            </a:r>
            <a:r>
              <a:rPr lang="en-US" sz="3600" dirty="0" smtClean="0">
                <a:solidFill>
                  <a:srgbClr val="FFFF00"/>
                </a:solidFill>
              </a:rPr>
              <a:t>voltage</a:t>
            </a:r>
            <a:endParaRPr lang="en-US" sz="3600" dirty="0">
              <a:solidFill>
                <a:srgbClr val="FFFF00"/>
              </a:solidFill>
            </a:endParaRPr>
          </a:p>
        </p:txBody>
      </p:sp>
      <p:sp>
        <p:nvSpPr>
          <p:cNvPr id="5" name="Rounded Rectangle 4"/>
          <p:cNvSpPr/>
          <p:nvPr/>
        </p:nvSpPr>
        <p:spPr>
          <a:xfrm>
            <a:off x="0" y="3889450"/>
            <a:ext cx="9144000" cy="128016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2:</a:t>
            </a:r>
            <a:r>
              <a:rPr lang="en-US" sz="3600" dirty="0"/>
              <a:t> Design </a:t>
            </a:r>
            <a:r>
              <a:rPr lang="en-US" sz="3600" dirty="0" smtClean="0"/>
              <a:t>an offline mechanism </a:t>
            </a:r>
            <a:r>
              <a:rPr lang="en-US" sz="3600" dirty="0"/>
              <a:t>to </a:t>
            </a:r>
            <a:r>
              <a:rPr lang="en-US" sz="3600" dirty="0">
                <a:solidFill>
                  <a:srgbClr val="FFFF00"/>
                </a:solidFill>
              </a:rPr>
              <a:t>recover data after detecting uncorrectable </a:t>
            </a:r>
            <a:r>
              <a:rPr lang="en-US" sz="3600" dirty="0" smtClean="0">
                <a:solidFill>
                  <a:srgbClr val="FFFF00"/>
                </a:solidFill>
              </a:rPr>
              <a:t>errors</a:t>
            </a:r>
            <a:endParaRPr lang="en-US" sz="3600" dirty="0">
              <a:solidFill>
                <a:srgbClr val="FFFF00"/>
              </a:solidFill>
            </a:endParaRPr>
          </a:p>
        </p:txBody>
      </p:sp>
    </p:spTree>
    <p:extLst>
      <p:ext uri="{BB962C8B-B14F-4D97-AF65-F5344CB8AC3E}">
        <p14:creationId xmlns:p14="http://schemas.microsoft.com/office/powerpoint/2010/main" val="3370798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17</a:t>
            </a:fld>
            <a:endParaRPr lang="en-US" dirty="0"/>
          </a:p>
        </p:txBody>
      </p:sp>
      <p:sp>
        <p:nvSpPr>
          <p:cNvPr id="6" name="Rounded Rectangle 5"/>
          <p:cNvSpPr/>
          <p:nvPr/>
        </p:nvSpPr>
        <p:spPr>
          <a:xfrm>
            <a:off x="0" y="2454847"/>
            <a:ext cx="9144000" cy="128016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To understand the effects of retention loss:</a:t>
            </a:r>
            <a:endParaRPr lang="en-US" sz="3600" dirty="0"/>
          </a:p>
          <a:p>
            <a:r>
              <a:rPr lang="en-US" sz="3600" dirty="0"/>
              <a:t> - </a:t>
            </a:r>
            <a:r>
              <a:rPr lang="en-US" sz="3600" dirty="0">
                <a:solidFill>
                  <a:srgbClr val="FFFF00"/>
                </a:solidFill>
              </a:rPr>
              <a:t>Characterize retention loss </a:t>
            </a:r>
            <a:r>
              <a:rPr lang="en-US" sz="3600" dirty="0"/>
              <a:t>using real chips</a:t>
            </a:r>
          </a:p>
        </p:txBody>
      </p:sp>
    </p:spTree>
    <p:extLst>
      <p:ext uri="{BB962C8B-B14F-4D97-AF65-F5344CB8AC3E}">
        <p14:creationId xmlns:p14="http://schemas.microsoft.com/office/powerpoint/2010/main" val="2700658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18</a:t>
            </a:fld>
            <a:endParaRPr lang="en-US" dirty="0"/>
          </a:p>
        </p:txBody>
      </p:sp>
      <p:sp>
        <p:nvSpPr>
          <p:cNvPr id="5" name="Rounded Rectangle 4"/>
          <p:cNvSpPr/>
          <p:nvPr/>
        </p:nvSpPr>
        <p:spPr>
          <a:xfrm>
            <a:off x="0" y="4489057"/>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2:</a:t>
            </a:r>
            <a:r>
              <a:rPr lang="en-US" sz="3600" dirty="0"/>
              <a:t> Design </a:t>
            </a:r>
            <a:r>
              <a:rPr lang="en-US" sz="3600" dirty="0" smtClean="0"/>
              <a:t>an offline mechanism </a:t>
            </a:r>
            <a:r>
              <a:rPr lang="en-US" sz="3600" dirty="0"/>
              <a:t>to recover data after detecting uncorrectable </a:t>
            </a:r>
            <a:r>
              <a:rPr lang="en-US" sz="3600" dirty="0" smtClean="0"/>
              <a:t>errors</a:t>
            </a:r>
            <a:endParaRPr lang="en-US" sz="3600" dirty="0"/>
          </a:p>
        </p:txBody>
      </p:sp>
      <p:sp>
        <p:nvSpPr>
          <p:cNvPr id="6" name="Rounded Rectangle 5"/>
          <p:cNvSpPr/>
          <p:nvPr/>
        </p:nvSpPr>
        <p:spPr>
          <a:xfrm>
            <a:off x="0" y="671018"/>
            <a:ext cx="9144000" cy="128016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To </a:t>
            </a:r>
            <a:r>
              <a:rPr lang="en-US" sz="3600" dirty="0" smtClean="0"/>
              <a:t>understand the effects of </a:t>
            </a:r>
            <a:r>
              <a:rPr lang="en-US" sz="3600" dirty="0"/>
              <a:t>retention loss:</a:t>
            </a:r>
          </a:p>
          <a:p>
            <a:r>
              <a:rPr lang="en-US" sz="3600" dirty="0"/>
              <a:t> - </a:t>
            </a:r>
            <a:r>
              <a:rPr lang="en-US" sz="3600" dirty="0">
                <a:solidFill>
                  <a:srgbClr val="FFFF00"/>
                </a:solidFill>
              </a:rPr>
              <a:t>Characterize retention loss</a:t>
            </a:r>
            <a:r>
              <a:rPr lang="en-US" sz="3600" dirty="0"/>
              <a:t> using real chips</a:t>
            </a:r>
          </a:p>
        </p:txBody>
      </p:sp>
      <p:sp>
        <p:nvSpPr>
          <p:cNvPr id="7" name="Rounded Rectangle 6"/>
          <p:cNvSpPr/>
          <p:nvPr/>
        </p:nvSpPr>
        <p:spPr>
          <a:xfrm>
            <a:off x="0" y="2353456"/>
            <a:ext cx="9144000" cy="173332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t>finds the optimal read </a:t>
            </a:r>
            <a:r>
              <a:rPr lang="en-US" sz="3600" dirty="0"/>
              <a:t>reference </a:t>
            </a:r>
            <a:r>
              <a:rPr lang="en-US" sz="3600" dirty="0" smtClean="0"/>
              <a:t>voltage</a:t>
            </a:r>
            <a:endParaRPr lang="en-US" sz="3600" dirty="0"/>
          </a:p>
        </p:txBody>
      </p:sp>
    </p:spTree>
    <p:extLst>
      <p:ext uri="{BB962C8B-B14F-4D97-AF65-F5344CB8AC3E}">
        <p14:creationId xmlns:p14="http://schemas.microsoft.com/office/powerpoint/2010/main" val="1797858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Methodology</a:t>
            </a:r>
            <a:endParaRPr lang="en-US" dirty="0"/>
          </a:p>
        </p:txBody>
      </p:sp>
      <p:sp>
        <p:nvSpPr>
          <p:cNvPr id="3" name="Slide Number Placeholder 2"/>
          <p:cNvSpPr>
            <a:spLocks noGrp="1"/>
          </p:cNvSpPr>
          <p:nvPr>
            <p:ph type="sldNum" sz="quarter" idx="14"/>
          </p:nvPr>
        </p:nvSpPr>
        <p:spPr/>
        <p:txBody>
          <a:bodyPr/>
          <a:lstStyle/>
          <a:p>
            <a:fld id="{659951FD-F195-4FF4-B5D0-ABFF8986B8DF}" type="slidenum">
              <a:rPr lang="en-US" smtClean="0"/>
              <a:pPr/>
              <a:t>19</a:t>
            </a:fld>
            <a:endParaRPr lang="en-US" dirty="0"/>
          </a:p>
        </p:txBody>
      </p:sp>
      <p:sp>
        <p:nvSpPr>
          <p:cNvPr id="8" name="Rectangle 7"/>
          <p:cNvSpPr/>
          <p:nvPr/>
        </p:nvSpPr>
        <p:spPr>
          <a:xfrm>
            <a:off x="0" y="6194699"/>
            <a:ext cx="9144000" cy="523220"/>
          </a:xfrm>
          <a:prstGeom prst="rect">
            <a:avLst/>
          </a:prstGeom>
        </p:spPr>
        <p:txBody>
          <a:bodyPr wrap="square">
            <a:spAutoFit/>
          </a:bodyPr>
          <a:lstStyle/>
          <a:p>
            <a:r>
              <a:rPr lang="en-US" altLang="ko-KR" sz="2800" i="1" dirty="0">
                <a:solidFill>
                  <a:schemeClr val="tx1">
                    <a:lumMod val="65000"/>
                    <a:lumOff val="35000"/>
                  </a:schemeClr>
                </a:solidFill>
                <a:latin typeface="Calibri Light" panose="020F0302020204030204" pitchFamily="34" charset="0"/>
                <a:ea typeface="Dotum" pitchFamily="34" charset="-127"/>
              </a:rPr>
              <a:t>FPGA-based flash memory testing platform </a:t>
            </a:r>
            <a:r>
              <a:rPr lang="en-US" altLang="ko-KR" sz="2800" i="1" dirty="0" smtClean="0">
                <a:solidFill>
                  <a:schemeClr val="tx1">
                    <a:lumMod val="65000"/>
                    <a:lumOff val="35000"/>
                  </a:schemeClr>
                </a:solidFill>
                <a:latin typeface="Calibri Light" panose="020F0302020204030204" pitchFamily="34" charset="0"/>
                <a:ea typeface="Dotum" pitchFamily="34" charset="-127"/>
              </a:rPr>
              <a:t>[</a:t>
            </a:r>
            <a:r>
              <a:rPr lang="en-US" altLang="ko-KR" sz="2800" i="1" dirty="0" err="1" smtClean="0">
                <a:solidFill>
                  <a:schemeClr val="tx1">
                    <a:lumMod val="65000"/>
                    <a:lumOff val="35000"/>
                  </a:schemeClr>
                </a:solidFill>
                <a:latin typeface="Calibri Light" panose="020F0302020204030204" pitchFamily="34" charset="0"/>
                <a:ea typeface="Dotum" pitchFamily="34" charset="-127"/>
              </a:rPr>
              <a:t>Cai</a:t>
            </a:r>
            <a:r>
              <a:rPr lang="en-US" altLang="ko-KR" sz="2800" i="1" dirty="0" smtClean="0">
                <a:solidFill>
                  <a:schemeClr val="tx1">
                    <a:lumMod val="65000"/>
                    <a:lumOff val="35000"/>
                  </a:schemeClr>
                </a:solidFill>
                <a:latin typeface="Calibri Light" panose="020F0302020204030204" pitchFamily="34" charset="0"/>
                <a:ea typeface="Dotum" pitchFamily="34" charset="-127"/>
              </a:rPr>
              <a:t>+,FCCM </a:t>
            </a:r>
            <a:r>
              <a:rPr lang="en-US" altLang="ko-KR" sz="2800" i="1" dirty="0">
                <a:solidFill>
                  <a:schemeClr val="tx1">
                    <a:lumMod val="65000"/>
                    <a:lumOff val="35000"/>
                  </a:schemeClr>
                </a:solidFill>
                <a:latin typeface="Calibri Light" panose="020F0302020204030204" pitchFamily="34" charset="0"/>
                <a:ea typeface="Dotum" pitchFamily="34" charset="-127"/>
              </a:rPr>
              <a:t>‘11]</a:t>
            </a:r>
          </a:p>
        </p:txBody>
      </p:sp>
      <p:pic>
        <p:nvPicPr>
          <p:cNvPr id="10" name="Content Placeholder 9"/>
          <p:cNvPicPr>
            <a:picLocks noGrp="1" noChangeAspect="1" noChangeArrowheads="1"/>
          </p:cNvPicPr>
          <p:nvPr>
            <p:ph sz="quarter" idx="11"/>
          </p:nvPr>
        </p:nvPicPr>
        <p:blipFill>
          <a:blip r:embed="rId3">
            <a:extLst>
              <a:ext uri="{28A0092B-C50C-407E-A947-70E740481C1C}">
                <a14:useLocalDpi xmlns:a14="http://schemas.microsoft.com/office/drawing/2010/main" val="0"/>
              </a:ext>
            </a:extLst>
          </a:blip>
          <a:srcRect/>
          <a:stretch>
            <a:fillRect/>
          </a:stretch>
        </p:blipFill>
        <p:spPr bwMode="auto">
          <a:xfrm>
            <a:off x="1003076" y="990164"/>
            <a:ext cx="7137848" cy="5120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8888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You Probably Know</a:t>
            </a:r>
            <a:endParaRPr lang="en-US" dirty="0"/>
          </a:p>
        </p:txBody>
      </p:sp>
      <p:sp>
        <p:nvSpPr>
          <p:cNvPr id="6" name="Content Placeholder 5"/>
          <p:cNvSpPr>
            <a:spLocks noGrp="1"/>
          </p:cNvSpPr>
          <p:nvPr>
            <p:ph sz="quarter" idx="11"/>
          </p:nvPr>
        </p:nvSpPr>
        <p:spPr/>
        <p:txBody>
          <a:bodyPr/>
          <a:lstStyle/>
          <a:p>
            <a:r>
              <a:rPr lang="en-US" dirty="0" smtClean="0"/>
              <a:t>Many use cases:</a:t>
            </a:r>
          </a:p>
          <a:p>
            <a:endParaRPr lang="en-US" dirty="0"/>
          </a:p>
          <a:p>
            <a:endParaRPr lang="en-US" dirty="0" smtClean="0"/>
          </a:p>
          <a:p>
            <a:endParaRPr lang="en-US" dirty="0"/>
          </a:p>
          <a:p>
            <a:endParaRPr lang="en-US" dirty="0" smtClean="0"/>
          </a:p>
          <a:p>
            <a:pPr marL="0" indent="0">
              <a:buNone/>
            </a:pPr>
            <a:r>
              <a:rPr lang="en-US" dirty="0" smtClean="0"/>
              <a:t>+ High performance, low energy consumption</a:t>
            </a:r>
          </a:p>
        </p:txBody>
      </p:sp>
      <p:sp>
        <p:nvSpPr>
          <p:cNvPr id="4" name="Slide Number Placeholder 3"/>
          <p:cNvSpPr>
            <a:spLocks noGrp="1"/>
          </p:cNvSpPr>
          <p:nvPr>
            <p:ph type="sldNum" sz="quarter" idx="14"/>
          </p:nvPr>
        </p:nvSpPr>
        <p:spPr/>
        <p:txBody>
          <a:bodyPr/>
          <a:lstStyle/>
          <a:p>
            <a:fld id="{659951FD-F195-4FF4-B5D0-ABFF8986B8DF}" type="slidenum">
              <a:rPr lang="en-US" smtClean="0"/>
              <a:pPr/>
              <a:t>2</a:t>
            </a:fld>
            <a:endParaRPr lang="en-US" dirty="0"/>
          </a:p>
        </p:txBody>
      </p:sp>
      <p:pic>
        <p:nvPicPr>
          <p:cNvPr id="7" name="Picture 10" descr="ipad, tablet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3003" y="2198370"/>
            <a:ext cx="1645920" cy="16459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http://trendafrica.co.za/wp-content/uploads/2013/01/Smartphone-ico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260" y="2177483"/>
            <a:ext cx="761067" cy="16459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omputer, laptop icon"/>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41559"/>
          <a:stretch/>
        </p:blipFill>
        <p:spPr bwMode="auto">
          <a:xfrm>
            <a:off x="3171599" y="2198370"/>
            <a:ext cx="2816413" cy="164592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http://homeserverblog.gravityserversll.netdna-cdn.com/wp-content/uploads/2013/09/icon-cloud-300x300.png"/>
          <p:cNvPicPr>
            <a:picLocks noChangeAspect="1" noChangeArrowheads="1"/>
          </p:cNvPicPr>
          <p:nvPr/>
        </p:nvPicPr>
        <p:blipFill rotWithShape="1">
          <a:blip r:embed="rId6">
            <a:extLst>
              <a:ext uri="{28A0092B-C50C-407E-A947-70E740481C1C}">
                <a14:useLocalDpi xmlns:a14="http://schemas.microsoft.com/office/drawing/2010/main" val="0"/>
              </a:ext>
            </a:extLst>
          </a:blip>
          <a:srcRect l="6650" t="24607" r="5732" b="24101"/>
          <a:stretch/>
        </p:blipFill>
        <p:spPr bwMode="auto">
          <a:xfrm>
            <a:off x="6170687" y="2198370"/>
            <a:ext cx="2811596"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2430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Methodology</a:t>
            </a:r>
            <a:endParaRPr lang="en-US" dirty="0"/>
          </a:p>
        </p:txBody>
      </p:sp>
      <p:sp>
        <p:nvSpPr>
          <p:cNvPr id="4" name="Content Placeholder 3"/>
          <p:cNvSpPr>
            <a:spLocks noGrp="1"/>
          </p:cNvSpPr>
          <p:nvPr>
            <p:ph sz="quarter" idx="11"/>
          </p:nvPr>
        </p:nvSpPr>
        <p:spPr/>
        <p:txBody>
          <a:bodyPr>
            <a:normAutofit/>
          </a:bodyPr>
          <a:lstStyle/>
          <a:p>
            <a:r>
              <a:rPr lang="en-US" dirty="0" smtClean="0"/>
              <a:t>FPGA-based flash memory testing platform</a:t>
            </a:r>
          </a:p>
          <a:p>
            <a:r>
              <a:rPr lang="en-US" b="1" dirty="0" smtClean="0"/>
              <a:t>Real</a:t>
            </a:r>
            <a:r>
              <a:rPr lang="en-US" dirty="0" smtClean="0"/>
              <a:t> 20- to 24-nm MLC NAND flash chips</a:t>
            </a:r>
          </a:p>
          <a:p>
            <a:r>
              <a:rPr lang="en-US" dirty="0" smtClean="0"/>
              <a:t>0- to 40-day worth of retention loss</a:t>
            </a:r>
          </a:p>
          <a:p>
            <a:r>
              <a:rPr lang="en-US" dirty="0" smtClean="0"/>
              <a:t>Room temperature (20⁰C)</a:t>
            </a:r>
          </a:p>
          <a:p>
            <a:r>
              <a:rPr lang="en-US" dirty="0" smtClean="0"/>
              <a:t>0 to 50k P/E Cycles</a:t>
            </a:r>
          </a:p>
        </p:txBody>
      </p:sp>
      <p:sp>
        <p:nvSpPr>
          <p:cNvPr id="3" name="Slide Number Placeholder 2"/>
          <p:cNvSpPr>
            <a:spLocks noGrp="1"/>
          </p:cNvSpPr>
          <p:nvPr>
            <p:ph type="sldNum" sz="quarter" idx="14"/>
          </p:nvPr>
        </p:nvSpPr>
        <p:spPr/>
        <p:txBody>
          <a:bodyPr/>
          <a:lstStyle/>
          <a:p>
            <a:fld id="{659951FD-F195-4FF4-B5D0-ABFF8986B8DF}" type="slidenum">
              <a:rPr lang="en-US" smtClean="0"/>
              <a:pPr/>
              <a:t>20</a:t>
            </a:fld>
            <a:endParaRPr lang="en-US" dirty="0"/>
          </a:p>
        </p:txBody>
      </p:sp>
    </p:spTree>
    <p:extLst>
      <p:ext uri="{BB962C8B-B14F-4D97-AF65-F5344CB8AC3E}">
        <p14:creationId xmlns:p14="http://schemas.microsoft.com/office/powerpoint/2010/main" val="245029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9951FD-F195-4FF4-B5D0-ABFF8986B8DF}" type="slidenum">
              <a:rPr lang="en-US" smtClean="0"/>
              <a:pPr/>
              <a:t>21</a:t>
            </a:fld>
            <a:endParaRPr lang="en-US" dirty="0"/>
          </a:p>
        </p:txBody>
      </p:sp>
      <p:sp>
        <p:nvSpPr>
          <p:cNvPr id="6" name="Rounded Rectangle 5"/>
          <p:cNvSpPr/>
          <p:nvPr/>
        </p:nvSpPr>
        <p:spPr>
          <a:xfrm>
            <a:off x="691243" y="764497"/>
            <a:ext cx="7761514" cy="819373"/>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Characterize the effects of </a:t>
            </a:r>
            <a:r>
              <a:rPr lang="en-US" sz="3600" dirty="0"/>
              <a:t>retention loss</a:t>
            </a:r>
            <a:endParaRPr lang="en-US" sz="3600" u="sng" dirty="0"/>
          </a:p>
        </p:txBody>
      </p:sp>
      <p:sp>
        <p:nvSpPr>
          <p:cNvPr id="8" name="Rounded Rectangle 7"/>
          <p:cNvSpPr/>
          <p:nvPr/>
        </p:nvSpPr>
        <p:spPr>
          <a:xfrm>
            <a:off x="691243" y="1888671"/>
            <a:ext cx="7761514" cy="756558"/>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1. Threshold Voltage Distribution</a:t>
            </a:r>
            <a:endParaRPr lang="en-US" sz="3600" dirty="0"/>
          </a:p>
        </p:txBody>
      </p:sp>
      <p:sp>
        <p:nvSpPr>
          <p:cNvPr id="11" name="Rounded Rectangle 10"/>
          <p:cNvSpPr/>
          <p:nvPr/>
        </p:nvSpPr>
        <p:spPr>
          <a:xfrm>
            <a:off x="691243" y="2885253"/>
            <a:ext cx="7761514" cy="756558"/>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2. Optimal Read Reference Voltage</a:t>
            </a:r>
            <a:endParaRPr lang="en-US" sz="3600" dirty="0"/>
          </a:p>
        </p:txBody>
      </p:sp>
      <p:sp>
        <p:nvSpPr>
          <p:cNvPr id="12" name="Rounded Rectangle 11"/>
          <p:cNvSpPr/>
          <p:nvPr/>
        </p:nvSpPr>
        <p:spPr>
          <a:xfrm>
            <a:off x="691243" y="3881835"/>
            <a:ext cx="7761514" cy="756558"/>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3. RBER and P/E Cycle Lifetime</a:t>
            </a:r>
            <a:endParaRPr lang="en-US" sz="3600" dirty="0"/>
          </a:p>
        </p:txBody>
      </p:sp>
    </p:spTree>
    <p:extLst>
      <p:ext uri="{BB962C8B-B14F-4D97-AF65-F5344CB8AC3E}">
        <p14:creationId xmlns:p14="http://schemas.microsoft.com/office/powerpoint/2010/main" val="96410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Threshold Voltage (V</a:t>
            </a:r>
            <a:r>
              <a:rPr lang="en-US" baseline="-25000" dirty="0" smtClean="0"/>
              <a:t>th</a:t>
            </a:r>
            <a:r>
              <a:rPr lang="en-US" dirty="0" smtClean="0"/>
              <a:t>) Distribution</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22</a:t>
            </a:fld>
            <a:endParaRPr lang="en-US" dirty="0"/>
          </a:p>
        </p:txBody>
      </p:sp>
      <p:cxnSp>
        <p:nvCxnSpPr>
          <p:cNvPr id="43" name="Straight Arrow Connector 42"/>
          <p:cNvCxnSpPr/>
          <p:nvPr/>
        </p:nvCxnSpPr>
        <p:spPr>
          <a:xfrm>
            <a:off x="926877" y="4343806"/>
            <a:ext cx="8221265"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328103" y="4343806"/>
            <a:ext cx="2902980" cy="468037"/>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53" name="Straight Arrow Connector 52"/>
          <p:cNvCxnSpPr/>
          <p:nvPr/>
        </p:nvCxnSpPr>
        <p:spPr>
          <a:xfrm flipV="1">
            <a:off x="926877" y="1379095"/>
            <a:ext cx="0" cy="2964712"/>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rot="16200000">
            <a:off x="74312" y="1286790"/>
            <a:ext cx="98665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56" name="Freeform 55"/>
          <p:cNvSpPr/>
          <p:nvPr/>
        </p:nvSpPr>
        <p:spPr>
          <a:xfrm>
            <a:off x="1494716" y="2188564"/>
            <a:ext cx="1692191" cy="2155243"/>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7" name="Freeform 56"/>
          <p:cNvSpPr/>
          <p:nvPr/>
        </p:nvSpPr>
        <p:spPr>
          <a:xfrm>
            <a:off x="3999357" y="2188564"/>
            <a:ext cx="1692191" cy="2155243"/>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8" name="Freeform 57"/>
          <p:cNvSpPr/>
          <p:nvPr/>
        </p:nvSpPr>
        <p:spPr>
          <a:xfrm>
            <a:off x="6544473" y="2188563"/>
            <a:ext cx="1692191" cy="2155243"/>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1" name="Rectangle 60"/>
          <p:cNvSpPr/>
          <p:nvPr/>
        </p:nvSpPr>
        <p:spPr>
          <a:xfrm>
            <a:off x="1850573" y="3737678"/>
            <a:ext cx="990598" cy="584775"/>
          </a:xfrm>
          <a:prstGeom prst="rect">
            <a:avLst/>
          </a:prstGeom>
        </p:spPr>
        <p:txBody>
          <a:bodyPr wrap="square">
            <a:spAutoFit/>
          </a:bodyPr>
          <a:lstStyle/>
          <a:p>
            <a:pPr algn="ctr"/>
            <a:r>
              <a:rPr lang="en-US" altLang="ko-KR" sz="3200" dirty="0" smtClean="0">
                <a:latin typeface="+mj-lt"/>
                <a:ea typeface="Dotum" pitchFamily="34" charset="-127"/>
              </a:rPr>
              <a:t>P1</a:t>
            </a:r>
            <a:endParaRPr lang="ko-KR" altLang="ko-KR" sz="3200" dirty="0">
              <a:latin typeface="+mj-lt"/>
              <a:ea typeface="Dotum" pitchFamily="34" charset="-127"/>
            </a:endParaRPr>
          </a:p>
        </p:txBody>
      </p:sp>
      <p:sp>
        <p:nvSpPr>
          <p:cNvPr id="62" name="Rectangle 61"/>
          <p:cNvSpPr/>
          <p:nvPr/>
        </p:nvSpPr>
        <p:spPr>
          <a:xfrm>
            <a:off x="4239989" y="3737678"/>
            <a:ext cx="990598" cy="584775"/>
          </a:xfrm>
          <a:prstGeom prst="rect">
            <a:avLst/>
          </a:prstGeom>
        </p:spPr>
        <p:txBody>
          <a:bodyPr wrap="square">
            <a:spAutoFit/>
          </a:bodyPr>
          <a:lstStyle/>
          <a:p>
            <a:pPr algn="ctr"/>
            <a:r>
              <a:rPr lang="en-US" altLang="ko-KR" sz="3200" dirty="0" smtClean="0">
                <a:latin typeface="+mj-lt"/>
                <a:ea typeface="Dotum" pitchFamily="34" charset="-127"/>
              </a:rPr>
              <a:t>P2</a:t>
            </a:r>
            <a:endParaRPr lang="ko-KR" altLang="ko-KR" sz="3200" dirty="0">
              <a:latin typeface="+mj-lt"/>
              <a:ea typeface="Dotum" pitchFamily="34" charset="-127"/>
            </a:endParaRPr>
          </a:p>
        </p:txBody>
      </p:sp>
      <p:sp>
        <p:nvSpPr>
          <p:cNvPr id="63" name="Rectangle 62"/>
          <p:cNvSpPr/>
          <p:nvPr/>
        </p:nvSpPr>
        <p:spPr>
          <a:xfrm>
            <a:off x="6819904" y="3737678"/>
            <a:ext cx="990598" cy="584775"/>
          </a:xfrm>
          <a:prstGeom prst="rect">
            <a:avLst/>
          </a:prstGeom>
        </p:spPr>
        <p:txBody>
          <a:bodyPr wrap="square">
            <a:spAutoFit/>
          </a:bodyPr>
          <a:lstStyle/>
          <a:p>
            <a:pPr algn="ctr"/>
            <a:r>
              <a:rPr lang="en-US" altLang="ko-KR" sz="3200" dirty="0" smtClean="0">
                <a:latin typeface="+mj-lt"/>
                <a:ea typeface="Dotum" pitchFamily="34" charset="-127"/>
              </a:rPr>
              <a:t>P3</a:t>
            </a:r>
            <a:endParaRPr lang="ko-KR" altLang="ko-KR" sz="3200" dirty="0">
              <a:latin typeface="+mj-lt"/>
              <a:ea typeface="Dotum" pitchFamily="34" charset="-127"/>
            </a:endParaRPr>
          </a:p>
        </p:txBody>
      </p:sp>
    </p:spTree>
    <p:extLst>
      <p:ext uri="{BB962C8B-B14F-4D97-AF65-F5344CB8AC3E}">
        <p14:creationId xmlns:p14="http://schemas.microsoft.com/office/powerpoint/2010/main" val="2079999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a:picLocks noChangeAspect="1"/>
          </p:cNvPicPr>
          <p:nvPr/>
        </p:nvPicPr>
        <p:blipFill rotWithShape="1">
          <a:blip r:embed="rId3">
            <a:extLst>
              <a:ext uri="{28A0092B-C50C-407E-A947-70E740481C1C}">
                <a14:useLocalDpi xmlns:a14="http://schemas.microsoft.com/office/drawing/2010/main" val="0"/>
              </a:ext>
            </a:extLst>
          </a:blip>
          <a:srcRect l="4431" t="2664" r="7195"/>
          <a:stretch/>
        </p:blipFill>
        <p:spPr>
          <a:xfrm>
            <a:off x="-1321" y="1186373"/>
            <a:ext cx="9180576" cy="3846654"/>
          </a:xfrm>
          <a:prstGeom prst="rect">
            <a:avLst/>
          </a:prstGeom>
        </p:spPr>
      </p:pic>
      <p:sp>
        <p:nvSpPr>
          <p:cNvPr id="2" name="Title 1"/>
          <p:cNvSpPr>
            <a:spLocks noGrp="1"/>
          </p:cNvSpPr>
          <p:nvPr>
            <p:ph type="title"/>
          </p:nvPr>
        </p:nvSpPr>
        <p:spPr/>
        <p:txBody>
          <a:bodyPr/>
          <a:lstStyle/>
          <a:p>
            <a:r>
              <a:rPr lang="en-US" dirty="0" smtClean="0"/>
              <a:t>1. Threshold Voltage (V</a:t>
            </a:r>
            <a:r>
              <a:rPr lang="en-US" baseline="-25000" dirty="0" smtClean="0"/>
              <a:t>th</a:t>
            </a:r>
            <a:r>
              <a:rPr lang="en-US" dirty="0" smtClean="0"/>
              <a:t>) Distribution</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23</a:t>
            </a:fld>
            <a:endParaRPr lang="en-US" dirty="0"/>
          </a:p>
        </p:txBody>
      </p:sp>
      <p:sp>
        <p:nvSpPr>
          <p:cNvPr id="18" name="Right Arrow 17"/>
          <p:cNvSpPr/>
          <p:nvPr/>
        </p:nvSpPr>
        <p:spPr>
          <a:xfrm flipH="1">
            <a:off x="6924883" y="1838101"/>
            <a:ext cx="488288" cy="54428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5000" lnSpcReduction="20000"/>
          </a:bodyPr>
          <a:lstStyle/>
          <a:p>
            <a:pPr algn="ctr"/>
            <a:endParaRPr lang="en-US" sz="2400">
              <a:latin typeface="Helvetica" panose="020B0604020202020204" pitchFamily="34" charset="0"/>
              <a:cs typeface="Helvetica" panose="020B0604020202020204" pitchFamily="34" charset="0"/>
            </a:endParaRPr>
          </a:p>
        </p:txBody>
      </p:sp>
      <p:sp>
        <p:nvSpPr>
          <p:cNvPr id="19" name="Right Arrow 18"/>
          <p:cNvSpPr/>
          <p:nvPr/>
        </p:nvSpPr>
        <p:spPr>
          <a:xfrm flipH="1">
            <a:off x="4568039" y="1472341"/>
            <a:ext cx="330531" cy="5486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endParaRPr lang="en-US" sz="2400">
              <a:latin typeface="Helvetica" panose="020B0604020202020204" pitchFamily="34" charset="0"/>
              <a:cs typeface="Helvetica" panose="020B0604020202020204" pitchFamily="34" charset="0"/>
            </a:endParaRPr>
          </a:p>
        </p:txBody>
      </p:sp>
      <p:sp>
        <p:nvSpPr>
          <p:cNvPr id="20" name="Rounded Rectangle 19"/>
          <p:cNvSpPr/>
          <p:nvPr/>
        </p:nvSpPr>
        <p:spPr>
          <a:xfrm>
            <a:off x="453239" y="5429569"/>
            <a:ext cx="8229600" cy="696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pc="-150" dirty="0" smtClean="0">
                <a:latin typeface="Calibri Light" panose="020F0302020204030204" pitchFamily="34" charset="0"/>
              </a:rPr>
              <a:t>Finding: Cell’s threshold voltage decreases over time</a:t>
            </a:r>
            <a:endParaRPr lang="en-US" sz="3200" spc="-150" dirty="0">
              <a:latin typeface="Calibri Light" panose="020F0302020204030204" pitchFamily="34" charset="0"/>
            </a:endParaRPr>
          </a:p>
        </p:txBody>
      </p:sp>
      <p:sp>
        <p:nvSpPr>
          <p:cNvPr id="22" name="Rectangle 21"/>
          <p:cNvSpPr/>
          <p:nvPr/>
        </p:nvSpPr>
        <p:spPr>
          <a:xfrm>
            <a:off x="1850573" y="3737678"/>
            <a:ext cx="990598" cy="584775"/>
          </a:xfrm>
          <a:prstGeom prst="rect">
            <a:avLst/>
          </a:prstGeom>
        </p:spPr>
        <p:txBody>
          <a:bodyPr wrap="square">
            <a:spAutoFit/>
          </a:bodyPr>
          <a:lstStyle/>
          <a:p>
            <a:pPr algn="ctr"/>
            <a:r>
              <a:rPr lang="en-US" altLang="ko-KR" sz="3200" dirty="0" smtClean="0">
                <a:latin typeface="+mj-lt"/>
                <a:ea typeface="Dotum" pitchFamily="34" charset="-127"/>
              </a:rPr>
              <a:t>P1</a:t>
            </a:r>
            <a:endParaRPr lang="ko-KR" altLang="ko-KR" sz="3200" dirty="0">
              <a:latin typeface="+mj-lt"/>
              <a:ea typeface="Dotum" pitchFamily="34" charset="-127"/>
            </a:endParaRPr>
          </a:p>
        </p:txBody>
      </p:sp>
      <p:sp>
        <p:nvSpPr>
          <p:cNvPr id="23" name="Rectangle 22"/>
          <p:cNvSpPr/>
          <p:nvPr/>
        </p:nvSpPr>
        <p:spPr>
          <a:xfrm>
            <a:off x="4239989" y="3737678"/>
            <a:ext cx="990598" cy="584775"/>
          </a:xfrm>
          <a:prstGeom prst="rect">
            <a:avLst/>
          </a:prstGeom>
        </p:spPr>
        <p:txBody>
          <a:bodyPr wrap="square">
            <a:spAutoFit/>
          </a:bodyPr>
          <a:lstStyle/>
          <a:p>
            <a:pPr algn="ctr"/>
            <a:r>
              <a:rPr lang="en-US" altLang="ko-KR" sz="3200" dirty="0" smtClean="0">
                <a:latin typeface="+mj-lt"/>
                <a:ea typeface="Dotum" pitchFamily="34" charset="-127"/>
              </a:rPr>
              <a:t>P2</a:t>
            </a:r>
            <a:endParaRPr lang="ko-KR" altLang="ko-KR" sz="3200" dirty="0">
              <a:latin typeface="+mj-lt"/>
              <a:ea typeface="Dotum" pitchFamily="34" charset="-127"/>
            </a:endParaRPr>
          </a:p>
        </p:txBody>
      </p:sp>
      <p:sp>
        <p:nvSpPr>
          <p:cNvPr id="24" name="Rectangle 23"/>
          <p:cNvSpPr/>
          <p:nvPr/>
        </p:nvSpPr>
        <p:spPr>
          <a:xfrm>
            <a:off x="6819904" y="3737678"/>
            <a:ext cx="990598" cy="584775"/>
          </a:xfrm>
          <a:prstGeom prst="rect">
            <a:avLst/>
          </a:prstGeom>
        </p:spPr>
        <p:txBody>
          <a:bodyPr wrap="square">
            <a:spAutoFit/>
          </a:bodyPr>
          <a:lstStyle/>
          <a:p>
            <a:pPr algn="ctr"/>
            <a:r>
              <a:rPr lang="en-US" altLang="ko-KR" sz="3200" dirty="0" smtClean="0">
                <a:latin typeface="+mj-lt"/>
                <a:ea typeface="Dotum" pitchFamily="34" charset="-127"/>
              </a:rPr>
              <a:t>P3</a:t>
            </a:r>
            <a:endParaRPr lang="ko-KR" altLang="ko-KR" sz="3200" dirty="0">
              <a:latin typeface="+mj-lt"/>
              <a:ea typeface="Dotum" pitchFamily="34" charset="-127"/>
            </a:endParaRPr>
          </a:p>
        </p:txBody>
      </p:sp>
      <p:sp>
        <p:nvSpPr>
          <p:cNvPr id="11" name="Rectangle 10"/>
          <p:cNvSpPr/>
          <p:nvPr/>
        </p:nvSpPr>
        <p:spPr>
          <a:xfrm>
            <a:off x="6964686" y="1274649"/>
            <a:ext cx="1085531" cy="584775"/>
          </a:xfrm>
          <a:prstGeom prst="rect">
            <a:avLst/>
          </a:prstGeom>
        </p:spPr>
        <p:txBody>
          <a:bodyPr wrap="square">
            <a:spAutoFit/>
          </a:bodyPr>
          <a:lstStyle/>
          <a:p>
            <a:pPr algn="ctr"/>
            <a:r>
              <a:rPr lang="en-US" altLang="ko-KR" sz="3200" spc="-150" dirty="0" smtClean="0">
                <a:solidFill>
                  <a:srgbClr val="1111FF"/>
                </a:solidFill>
                <a:latin typeface="+mj-lt"/>
                <a:ea typeface="Dotum" pitchFamily="34" charset="-127"/>
              </a:rPr>
              <a:t>0-day</a:t>
            </a:r>
            <a:endParaRPr lang="ko-KR" altLang="ko-KR" sz="3200" spc="-150" dirty="0">
              <a:solidFill>
                <a:srgbClr val="1111FF"/>
              </a:solidFill>
              <a:latin typeface="+mj-lt"/>
              <a:ea typeface="Dotum" pitchFamily="34" charset="-127"/>
            </a:endParaRPr>
          </a:p>
        </p:txBody>
      </p:sp>
      <p:sp>
        <p:nvSpPr>
          <p:cNvPr id="12" name="Rectangle 11"/>
          <p:cNvSpPr/>
          <p:nvPr/>
        </p:nvSpPr>
        <p:spPr>
          <a:xfrm>
            <a:off x="5559029" y="2182869"/>
            <a:ext cx="1365854" cy="584775"/>
          </a:xfrm>
          <a:prstGeom prst="rect">
            <a:avLst/>
          </a:prstGeom>
        </p:spPr>
        <p:txBody>
          <a:bodyPr wrap="square">
            <a:spAutoFit/>
          </a:bodyPr>
          <a:lstStyle/>
          <a:p>
            <a:pPr algn="ctr"/>
            <a:r>
              <a:rPr lang="en-US" altLang="ko-KR" sz="3200" spc="-150" dirty="0" smtClean="0">
                <a:latin typeface="+mj-lt"/>
                <a:ea typeface="Dotum" pitchFamily="34" charset="-127"/>
              </a:rPr>
              <a:t>40-day</a:t>
            </a:r>
            <a:endParaRPr lang="ko-KR" altLang="ko-KR" sz="3200" spc="-150" dirty="0">
              <a:latin typeface="+mj-lt"/>
              <a:ea typeface="Dotum" pitchFamily="34" charset="-127"/>
            </a:endParaRPr>
          </a:p>
        </p:txBody>
      </p:sp>
      <p:cxnSp>
        <p:nvCxnSpPr>
          <p:cNvPr id="13" name="Straight Connector 12"/>
          <p:cNvCxnSpPr/>
          <p:nvPr/>
        </p:nvCxnSpPr>
        <p:spPr>
          <a:xfrm flipH="1">
            <a:off x="7474131" y="1859424"/>
            <a:ext cx="69669" cy="522962"/>
          </a:xfrm>
          <a:prstGeom prst="line">
            <a:avLst/>
          </a:prstGeom>
          <a:ln w="63500">
            <a:solidFill>
              <a:srgbClr val="1111FF"/>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522720" y="2767644"/>
            <a:ext cx="402163" cy="204156"/>
          </a:xfrm>
          <a:prstGeom prst="line">
            <a:avLst/>
          </a:prstGeom>
          <a:ln w="635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879759" y="1282832"/>
            <a:ext cx="1085531" cy="584775"/>
          </a:xfrm>
          <a:prstGeom prst="rect">
            <a:avLst/>
          </a:prstGeom>
        </p:spPr>
        <p:txBody>
          <a:bodyPr wrap="square">
            <a:spAutoFit/>
          </a:bodyPr>
          <a:lstStyle/>
          <a:p>
            <a:pPr algn="ctr"/>
            <a:r>
              <a:rPr lang="en-US" altLang="ko-KR" sz="3200" spc="-150" dirty="0" smtClean="0">
                <a:solidFill>
                  <a:srgbClr val="1111FF"/>
                </a:solidFill>
                <a:latin typeface="+mj-lt"/>
                <a:ea typeface="Dotum" pitchFamily="34" charset="-127"/>
              </a:rPr>
              <a:t>0-day</a:t>
            </a:r>
            <a:endParaRPr lang="ko-KR" altLang="ko-KR" sz="3200" spc="-150" dirty="0">
              <a:solidFill>
                <a:srgbClr val="1111FF"/>
              </a:solidFill>
              <a:latin typeface="+mj-lt"/>
              <a:ea typeface="Dotum" pitchFamily="34" charset="-127"/>
            </a:endParaRPr>
          </a:p>
        </p:txBody>
      </p:sp>
      <p:sp>
        <p:nvSpPr>
          <p:cNvPr id="26" name="Rectangle 25"/>
          <p:cNvSpPr/>
          <p:nvPr/>
        </p:nvSpPr>
        <p:spPr>
          <a:xfrm>
            <a:off x="3166656" y="1672743"/>
            <a:ext cx="1365854" cy="584775"/>
          </a:xfrm>
          <a:prstGeom prst="rect">
            <a:avLst/>
          </a:prstGeom>
        </p:spPr>
        <p:txBody>
          <a:bodyPr wrap="square">
            <a:spAutoFit/>
          </a:bodyPr>
          <a:lstStyle/>
          <a:p>
            <a:pPr algn="ctr"/>
            <a:r>
              <a:rPr lang="en-US" altLang="ko-KR" sz="3200" spc="-150" dirty="0" smtClean="0">
                <a:latin typeface="+mj-lt"/>
                <a:ea typeface="Dotum" pitchFamily="34" charset="-127"/>
              </a:rPr>
              <a:t>40-day</a:t>
            </a:r>
            <a:endParaRPr lang="ko-KR" altLang="ko-KR" sz="3200" spc="-150" dirty="0">
              <a:latin typeface="+mj-lt"/>
              <a:ea typeface="Dotum" pitchFamily="34" charset="-127"/>
            </a:endParaRPr>
          </a:p>
        </p:txBody>
      </p:sp>
      <p:cxnSp>
        <p:nvCxnSpPr>
          <p:cNvPr id="27" name="Straight Connector 26"/>
          <p:cNvCxnSpPr/>
          <p:nvPr/>
        </p:nvCxnSpPr>
        <p:spPr>
          <a:xfrm flipH="1">
            <a:off x="4944290" y="1853341"/>
            <a:ext cx="157415" cy="344768"/>
          </a:xfrm>
          <a:prstGeom prst="line">
            <a:avLst/>
          </a:prstGeom>
          <a:ln w="63500">
            <a:solidFill>
              <a:srgbClr val="1111FF"/>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0347" y="2257518"/>
            <a:ext cx="402163" cy="245414"/>
          </a:xfrm>
          <a:prstGeom prst="line">
            <a:avLst/>
          </a:prstGeom>
          <a:ln w="635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3138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rotWithShape="1">
          <a:blip r:embed="rId3">
            <a:extLst>
              <a:ext uri="{28A0092B-C50C-407E-A947-70E740481C1C}">
                <a14:useLocalDpi xmlns:a14="http://schemas.microsoft.com/office/drawing/2010/main" val="0"/>
              </a:ext>
            </a:extLst>
          </a:blip>
          <a:srcRect l="4431" t="2664" r="7195"/>
          <a:stretch/>
        </p:blipFill>
        <p:spPr>
          <a:xfrm>
            <a:off x="-1321" y="1186373"/>
            <a:ext cx="9180576" cy="3846654"/>
          </a:xfrm>
          <a:prstGeom prst="rect">
            <a:avLst/>
          </a:prstGeom>
        </p:spPr>
      </p:pic>
      <p:sp>
        <p:nvSpPr>
          <p:cNvPr id="2" name="Title 1"/>
          <p:cNvSpPr>
            <a:spLocks noGrp="1"/>
          </p:cNvSpPr>
          <p:nvPr>
            <p:ph type="title"/>
          </p:nvPr>
        </p:nvSpPr>
        <p:spPr/>
        <p:txBody>
          <a:bodyPr>
            <a:normAutofit fontScale="90000"/>
          </a:bodyPr>
          <a:lstStyle/>
          <a:p>
            <a:r>
              <a:rPr lang="en-US" dirty="0" smtClean="0"/>
              <a:t>2. Optimal Read Reference Voltage (OPT)</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24</a:t>
            </a:fld>
            <a:endParaRPr lang="en-US" dirty="0"/>
          </a:p>
        </p:txBody>
      </p:sp>
      <p:sp>
        <p:nvSpPr>
          <p:cNvPr id="22" name="Rectangle 21"/>
          <p:cNvSpPr/>
          <p:nvPr/>
        </p:nvSpPr>
        <p:spPr>
          <a:xfrm>
            <a:off x="1850573" y="3737678"/>
            <a:ext cx="990598" cy="584775"/>
          </a:xfrm>
          <a:prstGeom prst="rect">
            <a:avLst/>
          </a:prstGeom>
        </p:spPr>
        <p:txBody>
          <a:bodyPr wrap="square">
            <a:spAutoFit/>
          </a:bodyPr>
          <a:lstStyle/>
          <a:p>
            <a:pPr algn="ctr"/>
            <a:r>
              <a:rPr lang="en-US" altLang="ko-KR" sz="3200" dirty="0" smtClean="0">
                <a:latin typeface="+mj-lt"/>
                <a:ea typeface="Dotum" pitchFamily="34" charset="-127"/>
              </a:rPr>
              <a:t>P1</a:t>
            </a:r>
            <a:endParaRPr lang="ko-KR" altLang="ko-KR" sz="3200" dirty="0">
              <a:latin typeface="+mj-lt"/>
              <a:ea typeface="Dotum" pitchFamily="34" charset="-127"/>
            </a:endParaRPr>
          </a:p>
        </p:txBody>
      </p:sp>
      <p:sp>
        <p:nvSpPr>
          <p:cNvPr id="23" name="Rectangle 22"/>
          <p:cNvSpPr/>
          <p:nvPr/>
        </p:nvSpPr>
        <p:spPr>
          <a:xfrm>
            <a:off x="4239989" y="3737678"/>
            <a:ext cx="990598" cy="584775"/>
          </a:xfrm>
          <a:prstGeom prst="rect">
            <a:avLst/>
          </a:prstGeom>
        </p:spPr>
        <p:txBody>
          <a:bodyPr wrap="square">
            <a:spAutoFit/>
          </a:bodyPr>
          <a:lstStyle/>
          <a:p>
            <a:pPr algn="ctr"/>
            <a:r>
              <a:rPr lang="en-US" altLang="ko-KR" sz="3200" dirty="0" smtClean="0">
                <a:latin typeface="+mj-lt"/>
                <a:ea typeface="Dotum" pitchFamily="34" charset="-127"/>
              </a:rPr>
              <a:t>P2</a:t>
            </a:r>
            <a:endParaRPr lang="ko-KR" altLang="ko-KR" sz="3200" dirty="0">
              <a:latin typeface="+mj-lt"/>
              <a:ea typeface="Dotum" pitchFamily="34" charset="-127"/>
            </a:endParaRPr>
          </a:p>
        </p:txBody>
      </p:sp>
      <p:sp>
        <p:nvSpPr>
          <p:cNvPr id="24" name="Rectangle 23"/>
          <p:cNvSpPr/>
          <p:nvPr/>
        </p:nvSpPr>
        <p:spPr>
          <a:xfrm>
            <a:off x="6819904" y="3737678"/>
            <a:ext cx="990598" cy="584775"/>
          </a:xfrm>
          <a:prstGeom prst="rect">
            <a:avLst/>
          </a:prstGeom>
        </p:spPr>
        <p:txBody>
          <a:bodyPr wrap="square">
            <a:spAutoFit/>
          </a:bodyPr>
          <a:lstStyle/>
          <a:p>
            <a:pPr algn="ctr"/>
            <a:r>
              <a:rPr lang="en-US" altLang="ko-KR" sz="3200" dirty="0" smtClean="0">
                <a:latin typeface="+mj-lt"/>
                <a:ea typeface="Dotum" pitchFamily="34" charset="-127"/>
              </a:rPr>
              <a:t>P3</a:t>
            </a:r>
            <a:endParaRPr lang="ko-KR" altLang="ko-KR" sz="3200" dirty="0">
              <a:latin typeface="+mj-lt"/>
              <a:ea typeface="Dotum" pitchFamily="34" charset="-127"/>
            </a:endParaRPr>
          </a:p>
        </p:txBody>
      </p:sp>
      <p:sp>
        <p:nvSpPr>
          <p:cNvPr id="11" name="Rounded Rectangle 10"/>
          <p:cNvSpPr/>
          <p:nvPr/>
        </p:nvSpPr>
        <p:spPr>
          <a:xfrm>
            <a:off x="452245" y="5429568"/>
            <a:ext cx="8229600" cy="696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pc="-150" dirty="0" smtClean="0">
                <a:latin typeface="Calibri Light" panose="020F0302020204030204" pitchFamily="34" charset="0"/>
              </a:rPr>
              <a:t>Finding: OPT decreases over time</a:t>
            </a:r>
            <a:endParaRPr lang="en-US" sz="3200" spc="-150" dirty="0">
              <a:latin typeface="Calibri Light" panose="020F0302020204030204" pitchFamily="34" charset="0"/>
            </a:endParaRPr>
          </a:p>
        </p:txBody>
      </p:sp>
      <p:cxnSp>
        <p:nvCxnSpPr>
          <p:cNvPr id="12" name="Straight Connector 11"/>
          <p:cNvCxnSpPr/>
          <p:nvPr/>
        </p:nvCxnSpPr>
        <p:spPr>
          <a:xfrm>
            <a:off x="6220635" y="2580769"/>
            <a:ext cx="0" cy="1741684"/>
          </a:xfrm>
          <a:prstGeom prst="line">
            <a:avLst/>
          </a:prstGeom>
          <a:ln w="63500">
            <a:solidFill>
              <a:srgbClr val="1111FF"/>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058318" y="1610333"/>
            <a:ext cx="1085531" cy="1077218"/>
          </a:xfrm>
          <a:prstGeom prst="rect">
            <a:avLst/>
          </a:prstGeom>
        </p:spPr>
        <p:txBody>
          <a:bodyPr wrap="square">
            <a:spAutoFit/>
          </a:bodyPr>
          <a:lstStyle/>
          <a:p>
            <a:pPr algn="ctr"/>
            <a:r>
              <a:rPr lang="en-US" altLang="ko-KR" sz="3200" spc="-150" dirty="0" smtClean="0">
                <a:solidFill>
                  <a:srgbClr val="1111FF"/>
                </a:solidFill>
                <a:latin typeface="+mj-lt"/>
                <a:ea typeface="Dotum" pitchFamily="34" charset="-127"/>
              </a:rPr>
              <a:t>0-day OPT</a:t>
            </a:r>
            <a:endParaRPr lang="ko-KR" altLang="ko-KR" sz="3200" spc="-150" dirty="0">
              <a:solidFill>
                <a:srgbClr val="1111FF"/>
              </a:solidFill>
              <a:latin typeface="+mj-lt"/>
              <a:ea typeface="Dotum" pitchFamily="34" charset="-127"/>
            </a:endParaRPr>
          </a:p>
        </p:txBody>
      </p:sp>
      <p:cxnSp>
        <p:nvCxnSpPr>
          <p:cNvPr id="16" name="Straight Connector 15"/>
          <p:cNvCxnSpPr/>
          <p:nvPr/>
        </p:nvCxnSpPr>
        <p:spPr>
          <a:xfrm>
            <a:off x="5915835" y="2580769"/>
            <a:ext cx="0" cy="174168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854782" y="1610333"/>
            <a:ext cx="1365854" cy="1077218"/>
          </a:xfrm>
          <a:prstGeom prst="rect">
            <a:avLst/>
          </a:prstGeom>
        </p:spPr>
        <p:txBody>
          <a:bodyPr wrap="square">
            <a:spAutoFit/>
          </a:bodyPr>
          <a:lstStyle/>
          <a:p>
            <a:pPr algn="ctr"/>
            <a:r>
              <a:rPr lang="en-US" altLang="ko-KR" sz="3200" spc="-150" dirty="0" smtClean="0">
                <a:solidFill>
                  <a:schemeClr val="accent2"/>
                </a:solidFill>
                <a:latin typeface="+mj-lt"/>
                <a:ea typeface="Dotum" pitchFamily="34" charset="-127"/>
              </a:rPr>
              <a:t>40-day OPT</a:t>
            </a:r>
            <a:endParaRPr lang="ko-KR" altLang="ko-KR" sz="3200" spc="-150" dirty="0">
              <a:solidFill>
                <a:schemeClr val="accent2"/>
              </a:solidFill>
              <a:latin typeface="+mj-lt"/>
              <a:ea typeface="Dotum" pitchFamily="34" charset="-127"/>
            </a:endParaRPr>
          </a:p>
        </p:txBody>
      </p:sp>
      <p:cxnSp>
        <p:nvCxnSpPr>
          <p:cNvPr id="25" name="Straight Connector 24"/>
          <p:cNvCxnSpPr/>
          <p:nvPr/>
        </p:nvCxnSpPr>
        <p:spPr>
          <a:xfrm>
            <a:off x="3745687" y="2567224"/>
            <a:ext cx="0" cy="1741684"/>
          </a:xfrm>
          <a:prstGeom prst="line">
            <a:avLst/>
          </a:prstGeom>
          <a:ln w="63500">
            <a:solidFill>
              <a:srgbClr val="1111FF"/>
            </a:solidFill>
            <a:prstDash val="sys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629090" y="1596788"/>
            <a:ext cx="1085531" cy="1077218"/>
          </a:xfrm>
          <a:prstGeom prst="rect">
            <a:avLst/>
          </a:prstGeom>
        </p:spPr>
        <p:txBody>
          <a:bodyPr wrap="square">
            <a:spAutoFit/>
          </a:bodyPr>
          <a:lstStyle/>
          <a:p>
            <a:pPr algn="ctr"/>
            <a:r>
              <a:rPr lang="en-US" altLang="ko-KR" sz="3200" spc="-150" dirty="0" smtClean="0">
                <a:solidFill>
                  <a:srgbClr val="1111FF"/>
                </a:solidFill>
                <a:latin typeface="+mj-lt"/>
                <a:ea typeface="Dotum" pitchFamily="34" charset="-127"/>
              </a:rPr>
              <a:t>0-day OPT</a:t>
            </a:r>
            <a:endParaRPr lang="ko-KR" altLang="ko-KR" sz="3200" spc="-150" dirty="0">
              <a:solidFill>
                <a:srgbClr val="1111FF"/>
              </a:solidFill>
              <a:latin typeface="+mj-lt"/>
              <a:ea typeface="Dotum" pitchFamily="34" charset="-127"/>
            </a:endParaRPr>
          </a:p>
        </p:txBody>
      </p:sp>
      <p:cxnSp>
        <p:nvCxnSpPr>
          <p:cNvPr id="27" name="Straight Connector 26"/>
          <p:cNvCxnSpPr/>
          <p:nvPr/>
        </p:nvCxnSpPr>
        <p:spPr>
          <a:xfrm>
            <a:off x="3562807" y="2567224"/>
            <a:ext cx="0" cy="174168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425554" y="1596788"/>
            <a:ext cx="1365854" cy="1077218"/>
          </a:xfrm>
          <a:prstGeom prst="rect">
            <a:avLst/>
          </a:prstGeom>
        </p:spPr>
        <p:txBody>
          <a:bodyPr wrap="square">
            <a:spAutoFit/>
          </a:bodyPr>
          <a:lstStyle/>
          <a:p>
            <a:pPr algn="ctr"/>
            <a:r>
              <a:rPr lang="en-US" altLang="ko-KR" sz="3200" spc="-150" dirty="0" smtClean="0">
                <a:solidFill>
                  <a:schemeClr val="accent2"/>
                </a:solidFill>
                <a:latin typeface="+mj-lt"/>
                <a:ea typeface="Dotum" pitchFamily="34" charset="-127"/>
              </a:rPr>
              <a:t>40-day OPT</a:t>
            </a:r>
            <a:endParaRPr lang="ko-KR" altLang="ko-KR" sz="3200" spc="-150" dirty="0">
              <a:solidFill>
                <a:schemeClr val="accent2"/>
              </a:solidFill>
              <a:latin typeface="+mj-lt"/>
              <a:ea typeface="Dotum" pitchFamily="34" charset="-127"/>
            </a:endParaRPr>
          </a:p>
        </p:txBody>
      </p:sp>
      <p:sp>
        <p:nvSpPr>
          <p:cNvPr id="29" name="Right Arrow 28"/>
          <p:cNvSpPr/>
          <p:nvPr/>
        </p:nvSpPr>
        <p:spPr>
          <a:xfrm flipH="1">
            <a:off x="3562807" y="3111954"/>
            <a:ext cx="182880" cy="5486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endParaRPr lang="en-US" sz="2400">
              <a:latin typeface="Helvetica" panose="020B0604020202020204" pitchFamily="34" charset="0"/>
              <a:cs typeface="Helvetica" panose="020B0604020202020204" pitchFamily="34" charset="0"/>
            </a:endParaRPr>
          </a:p>
        </p:txBody>
      </p:sp>
      <p:sp>
        <p:nvSpPr>
          <p:cNvPr id="30" name="Right Arrow 29"/>
          <p:cNvSpPr/>
          <p:nvPr/>
        </p:nvSpPr>
        <p:spPr>
          <a:xfrm flipH="1">
            <a:off x="5915833" y="3111954"/>
            <a:ext cx="304801" cy="5486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endParaRPr lang="en-US" sz="240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98717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3. RBER and P/E Cycle Lifetime</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25</a:t>
            </a:fld>
            <a:endParaRPr lang="en-US" dirty="0"/>
          </a:p>
        </p:txBody>
      </p:sp>
      <p:sp>
        <p:nvSpPr>
          <p:cNvPr id="39" name="Rectangle 38"/>
          <p:cNvSpPr/>
          <p:nvPr/>
        </p:nvSpPr>
        <p:spPr>
          <a:xfrm>
            <a:off x="7233000" y="4477028"/>
            <a:ext cx="1956051" cy="319824"/>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P/E Cycles</a:t>
            </a:r>
            <a:endParaRPr lang="ko-KR" altLang="ko-KR" sz="3200" i="1" dirty="0">
              <a:solidFill>
                <a:schemeClr val="tx1">
                  <a:lumMod val="65000"/>
                  <a:lumOff val="35000"/>
                </a:schemeClr>
              </a:solidFill>
              <a:latin typeface="+mj-lt"/>
              <a:ea typeface="Dotum" pitchFamily="34" charset="-127"/>
            </a:endParaRPr>
          </a:p>
        </p:txBody>
      </p:sp>
      <p:sp>
        <p:nvSpPr>
          <p:cNvPr id="40" name="Rectangle 39"/>
          <p:cNvSpPr/>
          <p:nvPr/>
        </p:nvSpPr>
        <p:spPr>
          <a:xfrm rot="16200000">
            <a:off x="-654750" y="2820703"/>
            <a:ext cx="2358719" cy="584775"/>
          </a:xfrm>
          <a:prstGeom prst="rect">
            <a:avLst/>
          </a:prstGeom>
        </p:spPr>
        <p:txBody>
          <a:bodyPr wrap="square">
            <a:spAutoFit/>
          </a:bodyPr>
          <a:lstStyle/>
          <a:p>
            <a:pPr algn="r"/>
            <a:r>
              <a:rPr lang="en-US" altLang="ko-KR" sz="3200" dirty="0" smtClean="0">
                <a:solidFill>
                  <a:schemeClr val="tx1">
                    <a:lumMod val="65000"/>
                    <a:lumOff val="35000"/>
                  </a:schemeClr>
                </a:solidFill>
                <a:latin typeface="+mj-lt"/>
                <a:ea typeface="Dotum" pitchFamily="34" charset="-127"/>
              </a:rPr>
              <a:t>RBER</a:t>
            </a:r>
            <a:endParaRPr lang="ko-KR" altLang="ko-KR" sz="3200" dirty="0">
              <a:solidFill>
                <a:schemeClr val="tx1">
                  <a:lumMod val="65000"/>
                  <a:lumOff val="35000"/>
                </a:schemeClr>
              </a:solidFill>
              <a:latin typeface="+mj-lt"/>
              <a:ea typeface="Dotum" pitchFamily="34" charset="-127"/>
            </a:endParaRPr>
          </a:p>
        </p:txBody>
      </p:sp>
      <p:cxnSp>
        <p:nvCxnSpPr>
          <p:cNvPr id="42" name="Straight Arrow Connector 41"/>
          <p:cNvCxnSpPr/>
          <p:nvPr/>
        </p:nvCxnSpPr>
        <p:spPr>
          <a:xfrm flipV="1">
            <a:off x="852894" y="2284076"/>
            <a:ext cx="8135138" cy="2184328"/>
          </a:xfrm>
          <a:prstGeom prst="straightConnector1">
            <a:avLst/>
          </a:prstGeom>
          <a:ln w="63500">
            <a:solidFill>
              <a:schemeClr val="tx1">
                <a:lumMod val="65000"/>
                <a:lumOff val="35000"/>
              </a:schemeClr>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866746" y="1933731"/>
            <a:ext cx="0" cy="2534674"/>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833555" y="4468405"/>
            <a:ext cx="831198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726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rotWithShape="1">
          <a:blip r:embed="rId3">
            <a:extLst>
              <a:ext uri="{28A0092B-C50C-407E-A947-70E740481C1C}">
                <a14:useLocalDpi xmlns:a14="http://schemas.microsoft.com/office/drawing/2010/main" val="0"/>
              </a:ext>
            </a:extLst>
          </a:blip>
          <a:srcRect l="5000" r="8333"/>
          <a:stretch/>
        </p:blipFill>
        <p:spPr>
          <a:xfrm>
            <a:off x="0" y="1726868"/>
            <a:ext cx="9144000" cy="3336837"/>
          </a:xfrm>
          <a:prstGeom prst="rect">
            <a:avLst/>
          </a:prstGeom>
        </p:spPr>
      </p:pic>
      <p:sp>
        <p:nvSpPr>
          <p:cNvPr id="22" name="TextBox 21"/>
          <p:cNvSpPr txBox="1"/>
          <p:nvPr/>
        </p:nvSpPr>
        <p:spPr>
          <a:xfrm>
            <a:off x="7160911" y="3760675"/>
            <a:ext cx="1882332" cy="523220"/>
          </a:xfrm>
          <a:prstGeom prst="rect">
            <a:avLst/>
          </a:prstGeom>
          <a:noFill/>
        </p:spPr>
        <p:txBody>
          <a:bodyPr wrap="square" rtlCol="0">
            <a:spAutoFit/>
          </a:bodyPr>
          <a:lstStyle/>
          <a:p>
            <a:pPr algn="ctr"/>
            <a:r>
              <a:rPr lang="en-US" sz="2800" i="1" dirty="0" smtClean="0">
                <a:solidFill>
                  <a:schemeClr val="accent2"/>
                </a:solidFill>
              </a:rPr>
              <a:t>Actual OPT</a:t>
            </a:r>
            <a:endParaRPr lang="en-US" sz="2800" i="1" dirty="0">
              <a:solidFill>
                <a:schemeClr val="accent2"/>
              </a:solidFill>
            </a:endParaRPr>
          </a:p>
        </p:txBody>
      </p:sp>
      <p:sp>
        <p:nvSpPr>
          <p:cNvPr id="23" name="Rectangle 22"/>
          <p:cNvSpPr/>
          <p:nvPr/>
        </p:nvSpPr>
        <p:spPr>
          <a:xfrm>
            <a:off x="0" y="1297176"/>
            <a:ext cx="9144000" cy="523220"/>
          </a:xfrm>
          <a:prstGeom prst="rect">
            <a:avLst/>
          </a:prstGeom>
        </p:spPr>
        <p:txBody>
          <a:bodyPr wrap="square">
            <a:spAutoFit/>
          </a:bodyPr>
          <a:lstStyle/>
          <a:p>
            <a:r>
              <a:rPr lang="en-US" altLang="ko-KR" sz="2800" i="1" dirty="0">
                <a:solidFill>
                  <a:schemeClr val="tx1">
                    <a:lumMod val="65000"/>
                    <a:lumOff val="35000"/>
                  </a:schemeClr>
                </a:solidFill>
                <a:latin typeface="Calibri Light" panose="020F0302020204030204" pitchFamily="34" charset="0"/>
                <a:ea typeface="Dotum" pitchFamily="34" charset="-127"/>
              </a:rPr>
              <a:t>Reading </a:t>
            </a:r>
            <a:r>
              <a:rPr lang="en-US" altLang="ko-KR" sz="2800" i="1" dirty="0" smtClean="0">
                <a:solidFill>
                  <a:schemeClr val="tx1">
                    <a:lumMod val="65000"/>
                    <a:lumOff val="35000"/>
                  </a:schemeClr>
                </a:solidFill>
                <a:latin typeface="Calibri Light" panose="020F0302020204030204" pitchFamily="34" charset="0"/>
                <a:ea typeface="Dotum" pitchFamily="34" charset="-127"/>
              </a:rPr>
              <a:t>data </a:t>
            </a:r>
            <a:r>
              <a:rPr lang="en-US" altLang="ko-KR" sz="2800" i="1" dirty="0">
                <a:solidFill>
                  <a:schemeClr val="tx1">
                    <a:lumMod val="65000"/>
                    <a:lumOff val="35000"/>
                  </a:schemeClr>
                </a:solidFill>
                <a:latin typeface="Calibri Light" panose="020F0302020204030204" pitchFamily="34" charset="0"/>
                <a:ea typeface="Dotum" pitchFamily="34" charset="-127"/>
              </a:rPr>
              <a:t>with 7</a:t>
            </a:r>
            <a:r>
              <a:rPr lang="en-US" altLang="ko-KR" sz="2800" i="1" dirty="0" smtClean="0">
                <a:solidFill>
                  <a:schemeClr val="tx1">
                    <a:lumMod val="65000"/>
                    <a:lumOff val="35000"/>
                  </a:schemeClr>
                </a:solidFill>
                <a:latin typeface="Calibri Light" panose="020F0302020204030204" pitchFamily="34" charset="0"/>
                <a:ea typeface="Dotum" pitchFamily="34" charset="-127"/>
              </a:rPr>
              <a:t>-day worth of retention loss.</a:t>
            </a:r>
            <a:endParaRPr lang="en-US" altLang="ko-KR" sz="2800" i="1" dirty="0">
              <a:solidFill>
                <a:schemeClr val="tx1">
                  <a:lumMod val="65000"/>
                  <a:lumOff val="35000"/>
                </a:schemeClr>
              </a:solidFill>
              <a:latin typeface="Calibri Light" panose="020F0302020204030204" pitchFamily="34" charset="0"/>
              <a:ea typeface="Dotum" pitchFamily="34" charset="-127"/>
            </a:endParaRPr>
          </a:p>
        </p:txBody>
      </p:sp>
      <p:cxnSp>
        <p:nvCxnSpPr>
          <p:cNvPr id="24" name="Straight Connector 23"/>
          <p:cNvCxnSpPr>
            <a:stCxn id="22" idx="0"/>
          </p:cNvCxnSpPr>
          <p:nvPr/>
        </p:nvCxnSpPr>
        <p:spPr>
          <a:xfrm flipH="1" flipV="1">
            <a:off x="7818120" y="3520440"/>
            <a:ext cx="283957" cy="240235"/>
          </a:xfrm>
          <a:prstGeom prst="line">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smtClean="0"/>
              <a:t>3. RBER and P/E Cycle Lifetime</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26</a:t>
            </a:fld>
            <a:endParaRPr lang="en-US" dirty="0"/>
          </a:p>
        </p:txBody>
      </p:sp>
      <p:sp>
        <p:nvSpPr>
          <p:cNvPr id="12" name="TextBox 11"/>
          <p:cNvSpPr txBox="1"/>
          <p:nvPr/>
        </p:nvSpPr>
        <p:spPr>
          <a:xfrm>
            <a:off x="5617925" y="4885090"/>
            <a:ext cx="3340723" cy="523220"/>
          </a:xfrm>
          <a:prstGeom prst="rect">
            <a:avLst/>
          </a:prstGeom>
          <a:noFill/>
        </p:spPr>
        <p:txBody>
          <a:bodyPr wrap="none" rtlCol="0">
            <a:spAutoFit/>
          </a:bodyPr>
          <a:lstStyle/>
          <a:p>
            <a:r>
              <a:rPr lang="en-US" sz="2800" i="1" dirty="0" smtClean="0">
                <a:solidFill>
                  <a:schemeClr val="tx2">
                    <a:lumMod val="60000"/>
                    <a:lumOff val="40000"/>
                  </a:schemeClr>
                </a:solidFill>
              </a:rPr>
              <a:t>ECC-correctable RBER</a:t>
            </a:r>
            <a:endParaRPr lang="en-US" sz="2800" i="1" dirty="0">
              <a:solidFill>
                <a:schemeClr val="tx2">
                  <a:lumMod val="60000"/>
                  <a:lumOff val="40000"/>
                </a:schemeClr>
              </a:solidFill>
            </a:endParaRPr>
          </a:p>
        </p:txBody>
      </p:sp>
      <p:sp>
        <p:nvSpPr>
          <p:cNvPr id="26" name="Rounded Rectangle 25"/>
          <p:cNvSpPr/>
          <p:nvPr/>
        </p:nvSpPr>
        <p:spPr>
          <a:xfrm>
            <a:off x="453239" y="5444559"/>
            <a:ext cx="8229600" cy="696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pc="-150" dirty="0" smtClean="0">
                <a:latin typeface="Calibri Light" panose="020F0302020204030204" pitchFamily="34" charset="0"/>
              </a:rPr>
              <a:t>Finding: Using actual OPT achieves the longest lifetime</a:t>
            </a:r>
            <a:endParaRPr lang="en-US" sz="3200" spc="-150" dirty="0">
              <a:latin typeface="Calibri Light" panose="020F0302020204030204" pitchFamily="34" charset="0"/>
            </a:endParaRPr>
          </a:p>
        </p:txBody>
      </p:sp>
      <p:sp>
        <p:nvSpPr>
          <p:cNvPr id="45" name="Rectangle 44"/>
          <p:cNvSpPr/>
          <p:nvPr/>
        </p:nvSpPr>
        <p:spPr>
          <a:xfrm>
            <a:off x="864720" y="4216779"/>
            <a:ext cx="8156448" cy="276610"/>
          </a:xfrm>
          <a:prstGeom prst="rect">
            <a:avLst/>
          </a:prstGeom>
          <a:solidFill>
            <a:schemeClr val="tx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2" idx="0"/>
          </p:cNvCxnSpPr>
          <p:nvPr/>
        </p:nvCxnSpPr>
        <p:spPr>
          <a:xfrm flipH="1" flipV="1">
            <a:off x="7099951" y="4318832"/>
            <a:ext cx="188336" cy="566258"/>
          </a:xfrm>
          <a:prstGeom prst="line">
            <a:avLst/>
          </a:prstGeom>
          <a:ln w="635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388420" y="1974198"/>
            <a:ext cx="0" cy="251227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099538" y="1974198"/>
            <a:ext cx="0" cy="2512275"/>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099951" y="1020091"/>
            <a:ext cx="2044049" cy="954107"/>
          </a:xfrm>
          <a:prstGeom prst="rect">
            <a:avLst/>
          </a:prstGeom>
          <a:noFill/>
        </p:spPr>
        <p:txBody>
          <a:bodyPr wrap="square" rtlCol="0">
            <a:spAutoFit/>
          </a:bodyPr>
          <a:lstStyle/>
          <a:p>
            <a:pPr algn="ctr"/>
            <a:r>
              <a:rPr lang="en-US" sz="2800" i="1" dirty="0" err="1" smtClean="0">
                <a:solidFill>
                  <a:schemeClr val="accent2"/>
                </a:solidFill>
              </a:rPr>
              <a:t>V</a:t>
            </a:r>
            <a:r>
              <a:rPr lang="en-US" sz="2800" i="1" baseline="-25000" dirty="0" err="1" smtClean="0">
                <a:solidFill>
                  <a:schemeClr val="accent2"/>
                </a:solidFill>
              </a:rPr>
              <a:t>ref</a:t>
            </a:r>
            <a:r>
              <a:rPr lang="en-US" sz="2800" i="1" dirty="0" smtClean="0">
                <a:solidFill>
                  <a:schemeClr val="accent2"/>
                </a:solidFill>
              </a:rPr>
              <a:t> closer to actual OPT</a:t>
            </a:r>
            <a:endParaRPr lang="en-US" sz="2800" i="1" dirty="0">
              <a:solidFill>
                <a:schemeClr val="accent2"/>
              </a:solidFill>
            </a:endParaRPr>
          </a:p>
        </p:txBody>
      </p:sp>
      <p:cxnSp>
        <p:nvCxnSpPr>
          <p:cNvPr id="31" name="Straight Connector 30"/>
          <p:cNvCxnSpPr/>
          <p:nvPr/>
        </p:nvCxnSpPr>
        <p:spPr>
          <a:xfrm>
            <a:off x="8799403" y="1974198"/>
            <a:ext cx="0" cy="1220423"/>
          </a:xfrm>
          <a:prstGeom prst="line">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16200000">
            <a:off x="2153442" y="2320845"/>
            <a:ext cx="1524501" cy="954107"/>
          </a:xfrm>
          <a:prstGeom prst="rect">
            <a:avLst/>
          </a:prstGeom>
          <a:noFill/>
        </p:spPr>
        <p:txBody>
          <a:bodyPr wrap="square" rtlCol="0">
            <a:spAutoFit/>
          </a:bodyPr>
          <a:lstStyle/>
          <a:p>
            <a:pPr algn="r"/>
            <a:r>
              <a:rPr lang="en-US" sz="2800" i="1" dirty="0" smtClean="0">
                <a:solidFill>
                  <a:schemeClr val="accent2"/>
                </a:solidFill>
              </a:rPr>
              <a:t>Nominal Lifetime</a:t>
            </a:r>
            <a:endParaRPr lang="en-US" sz="2800" i="1" dirty="0">
              <a:solidFill>
                <a:schemeClr val="accent2"/>
              </a:solidFill>
            </a:endParaRPr>
          </a:p>
        </p:txBody>
      </p:sp>
      <p:sp>
        <p:nvSpPr>
          <p:cNvPr id="33" name="TextBox 32"/>
          <p:cNvSpPr txBox="1"/>
          <p:nvPr/>
        </p:nvSpPr>
        <p:spPr>
          <a:xfrm rot="16200000">
            <a:off x="3860234" y="2320844"/>
            <a:ext cx="1524501" cy="954107"/>
          </a:xfrm>
          <a:prstGeom prst="rect">
            <a:avLst/>
          </a:prstGeom>
          <a:noFill/>
        </p:spPr>
        <p:txBody>
          <a:bodyPr wrap="square" rtlCol="0">
            <a:spAutoFit/>
          </a:bodyPr>
          <a:lstStyle/>
          <a:p>
            <a:pPr algn="r"/>
            <a:r>
              <a:rPr lang="en-US" sz="2800" i="1" dirty="0" smtClean="0">
                <a:solidFill>
                  <a:schemeClr val="accent2"/>
                </a:solidFill>
              </a:rPr>
              <a:t>Extended Lifetime</a:t>
            </a:r>
            <a:endParaRPr lang="en-US" sz="2800" i="1" dirty="0">
              <a:solidFill>
                <a:schemeClr val="accent2"/>
              </a:solidFill>
            </a:endParaRPr>
          </a:p>
        </p:txBody>
      </p:sp>
      <p:sp>
        <p:nvSpPr>
          <p:cNvPr id="4" name="Rectangle 3"/>
          <p:cNvSpPr/>
          <p:nvPr/>
        </p:nvSpPr>
        <p:spPr>
          <a:xfrm>
            <a:off x="1019331" y="2050637"/>
            <a:ext cx="1543987" cy="1846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650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fade">
                                      <p:cBhvr>
                                        <p:cTn id="26" dur="500"/>
                                        <p:tgtEl>
                                          <p:spTgt spid="33"/>
                                        </p:tgtEl>
                                      </p:cBhvr>
                                    </p:animEffect>
                                  </p:childTnLst>
                                </p:cTn>
                              </p:par>
                              <p:par>
                                <p:cTn id="27" presetID="10"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5" grpId="0" animBg="1"/>
      <p:bldP spid="32" grpId="0"/>
      <p:bldP spid="3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 Summary</a:t>
            </a:r>
            <a:endParaRPr lang="en-US" dirty="0"/>
          </a:p>
        </p:txBody>
      </p:sp>
      <p:sp>
        <p:nvSpPr>
          <p:cNvPr id="4" name="Content Placeholder 3"/>
          <p:cNvSpPr>
            <a:spLocks noGrp="1"/>
          </p:cNvSpPr>
          <p:nvPr>
            <p:ph sz="quarter" idx="11"/>
          </p:nvPr>
        </p:nvSpPr>
        <p:spPr/>
        <p:txBody>
          <a:bodyPr/>
          <a:lstStyle/>
          <a:p>
            <a:pPr marL="0" indent="0">
              <a:buNone/>
            </a:pPr>
            <a:r>
              <a:rPr lang="en-US" dirty="0" smtClean="0"/>
              <a:t>Due to </a:t>
            </a:r>
            <a:r>
              <a:rPr lang="en-US" b="1" dirty="0" smtClean="0"/>
              <a:t>retention loss</a:t>
            </a:r>
          </a:p>
          <a:p>
            <a:pPr lvl="1"/>
            <a:r>
              <a:rPr lang="en-US" b="1" dirty="0" smtClean="0"/>
              <a:t>Cell’s threshold voltage </a:t>
            </a:r>
            <a:r>
              <a:rPr lang="en-US" dirty="0" smtClean="0"/>
              <a:t>(V</a:t>
            </a:r>
            <a:r>
              <a:rPr lang="en-US" baseline="-25000" dirty="0" smtClean="0"/>
              <a:t>th</a:t>
            </a:r>
            <a:r>
              <a:rPr lang="en-US" dirty="0" smtClean="0"/>
              <a:t>) decreases over time</a:t>
            </a:r>
          </a:p>
          <a:p>
            <a:pPr lvl="1"/>
            <a:r>
              <a:rPr lang="en-US" b="1" dirty="0" smtClean="0"/>
              <a:t>Optimal read reference voltage </a:t>
            </a:r>
            <a:r>
              <a:rPr lang="en-US" dirty="0" smtClean="0"/>
              <a:t>(OPT) decreases over time</a:t>
            </a:r>
          </a:p>
          <a:p>
            <a:endParaRPr lang="en-US" dirty="0" smtClean="0"/>
          </a:p>
          <a:p>
            <a:pPr marL="0" indent="0">
              <a:buNone/>
            </a:pPr>
            <a:r>
              <a:rPr lang="en-US" dirty="0" smtClean="0"/>
              <a:t>Using the </a:t>
            </a:r>
            <a:r>
              <a:rPr lang="en-US" b="1" dirty="0" smtClean="0"/>
              <a:t>actual OPT </a:t>
            </a:r>
            <a:r>
              <a:rPr lang="en-US" dirty="0" smtClean="0"/>
              <a:t>for reading</a:t>
            </a:r>
          </a:p>
          <a:p>
            <a:pPr lvl="1"/>
            <a:r>
              <a:rPr lang="en-US" dirty="0" smtClean="0"/>
              <a:t>Achieves the longest </a:t>
            </a:r>
            <a:r>
              <a:rPr lang="en-US" b="1" dirty="0" smtClean="0"/>
              <a:t>lifetime</a:t>
            </a:r>
            <a:endParaRPr lang="en-US" b="1" dirty="0"/>
          </a:p>
        </p:txBody>
      </p:sp>
      <p:sp>
        <p:nvSpPr>
          <p:cNvPr id="3" name="Slide Number Placeholder 2"/>
          <p:cNvSpPr>
            <a:spLocks noGrp="1"/>
          </p:cNvSpPr>
          <p:nvPr>
            <p:ph type="sldNum" sz="quarter" idx="14"/>
          </p:nvPr>
        </p:nvSpPr>
        <p:spPr/>
        <p:txBody>
          <a:bodyPr/>
          <a:lstStyle/>
          <a:p>
            <a:fld id="{659951FD-F195-4FF4-B5D0-ABFF8986B8DF}" type="slidenum">
              <a:rPr lang="en-US" smtClean="0"/>
              <a:pPr/>
              <a:t>27</a:t>
            </a:fld>
            <a:endParaRPr lang="en-US" dirty="0"/>
          </a:p>
        </p:txBody>
      </p:sp>
    </p:spTree>
    <p:extLst>
      <p:ext uri="{BB962C8B-B14F-4D97-AF65-F5344CB8AC3E}">
        <p14:creationId xmlns:p14="http://schemas.microsoft.com/office/powerpoint/2010/main" val="1982601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28</a:t>
            </a:fld>
            <a:endParaRPr lang="en-US" dirty="0"/>
          </a:p>
        </p:txBody>
      </p:sp>
      <p:sp>
        <p:nvSpPr>
          <p:cNvPr id="5" name="Rounded Rectangle 4"/>
          <p:cNvSpPr/>
          <p:nvPr/>
        </p:nvSpPr>
        <p:spPr>
          <a:xfrm>
            <a:off x="0" y="4489057"/>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2:</a:t>
            </a:r>
            <a:r>
              <a:rPr lang="en-US" sz="3600" dirty="0"/>
              <a:t> Design </a:t>
            </a:r>
            <a:r>
              <a:rPr lang="en-US" sz="3600" dirty="0" smtClean="0"/>
              <a:t>an offline mechanism </a:t>
            </a:r>
            <a:r>
              <a:rPr lang="en-US" sz="3600" dirty="0"/>
              <a:t>to recover data after detecting uncorrectable </a:t>
            </a:r>
            <a:r>
              <a:rPr lang="en-US" sz="3600" dirty="0" smtClean="0"/>
              <a:t>errors</a:t>
            </a:r>
            <a:endParaRPr lang="en-US" sz="3600" dirty="0"/>
          </a:p>
        </p:txBody>
      </p:sp>
      <p:sp>
        <p:nvSpPr>
          <p:cNvPr id="6" name="Rounded Rectangle 5"/>
          <p:cNvSpPr/>
          <p:nvPr/>
        </p:nvSpPr>
        <p:spPr>
          <a:xfrm>
            <a:off x="0" y="671018"/>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To </a:t>
            </a:r>
            <a:r>
              <a:rPr lang="en-US" sz="3600" dirty="0" smtClean="0"/>
              <a:t>understand the effects of </a:t>
            </a:r>
            <a:r>
              <a:rPr lang="en-US" sz="3600" dirty="0"/>
              <a:t>retention loss:</a:t>
            </a:r>
          </a:p>
          <a:p>
            <a:r>
              <a:rPr lang="en-US" sz="3600" dirty="0"/>
              <a:t> - Characterize retention loss using real chips</a:t>
            </a:r>
          </a:p>
        </p:txBody>
      </p:sp>
      <p:sp>
        <p:nvSpPr>
          <p:cNvPr id="7" name="Rounded Rectangle 6"/>
          <p:cNvSpPr/>
          <p:nvPr/>
        </p:nvSpPr>
        <p:spPr>
          <a:xfrm>
            <a:off x="0" y="2353456"/>
            <a:ext cx="9144000" cy="173332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solidFill>
                  <a:srgbClr val="FFFF00"/>
                </a:solidFill>
              </a:rPr>
              <a:t>finds the optimal read </a:t>
            </a:r>
            <a:r>
              <a:rPr lang="en-US" sz="3600" dirty="0">
                <a:solidFill>
                  <a:srgbClr val="FFFF00"/>
                </a:solidFill>
              </a:rPr>
              <a:t>reference </a:t>
            </a:r>
            <a:r>
              <a:rPr lang="en-US" sz="3600" dirty="0" smtClean="0">
                <a:solidFill>
                  <a:srgbClr val="FFFF00"/>
                </a:solidFill>
              </a:rPr>
              <a:t>voltage</a:t>
            </a:r>
            <a:endParaRPr lang="en-US" sz="3600" dirty="0">
              <a:solidFill>
                <a:srgbClr val="FFFF00"/>
              </a:solidFill>
            </a:endParaRPr>
          </a:p>
        </p:txBody>
      </p:sp>
    </p:spTree>
    <p:extLst>
      <p:ext uri="{BB962C8B-B14F-4D97-AF65-F5344CB8AC3E}">
        <p14:creationId xmlns:p14="http://schemas.microsoft.com/office/powerpoint/2010/main" val="10492918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a:t>
            </a:r>
            <a:r>
              <a:rPr lang="en-US" dirty="0" smtClean="0">
                <a:latin typeface="Calibri" panose="020F0502020204030204" pitchFamily="34" charset="0"/>
              </a:rPr>
              <a:t>ï</a:t>
            </a:r>
            <a:r>
              <a:rPr lang="en-US" dirty="0" smtClean="0"/>
              <a:t>ve Solution: Sweeping </a:t>
            </a:r>
            <a:r>
              <a:rPr lang="en-US" dirty="0" err="1" smtClean="0"/>
              <a:t>V</a:t>
            </a:r>
            <a:r>
              <a:rPr lang="en-US" baseline="-25000" dirty="0" err="1" smtClean="0"/>
              <a:t>ref</a:t>
            </a:r>
            <a:endParaRPr lang="en-US" dirty="0"/>
          </a:p>
        </p:txBody>
      </p:sp>
      <p:sp>
        <p:nvSpPr>
          <p:cNvPr id="4" name="Content Placeholder 3"/>
          <p:cNvSpPr>
            <a:spLocks noGrp="1"/>
          </p:cNvSpPr>
          <p:nvPr>
            <p:ph sz="quarter" idx="11"/>
          </p:nvPr>
        </p:nvSpPr>
        <p:spPr/>
        <p:txBody>
          <a:bodyPr/>
          <a:lstStyle/>
          <a:p>
            <a:pPr marL="0" indent="0">
              <a:buNone/>
            </a:pPr>
            <a:r>
              <a:rPr lang="en-US" u="sng" dirty="0" smtClean="0"/>
              <a:t>Key idea:</a:t>
            </a:r>
            <a:r>
              <a:rPr lang="en-US" dirty="0" smtClean="0"/>
              <a:t> Read the data multiple times with different read reference voltages until the raw bit errors are correctable by ECC</a:t>
            </a:r>
          </a:p>
          <a:p>
            <a:endParaRPr lang="en-US" dirty="0"/>
          </a:p>
          <a:p>
            <a:pPr>
              <a:buFont typeface="Wingdings" panose="05000000000000000000" pitchFamily="2" charset="2"/>
              <a:buChar char="ü"/>
            </a:pPr>
            <a:r>
              <a:rPr lang="en-US" dirty="0" smtClean="0">
                <a:solidFill>
                  <a:srgbClr val="1111FF"/>
                </a:solidFill>
              </a:rPr>
              <a:t>Finds the </a:t>
            </a:r>
            <a:r>
              <a:rPr lang="en-US" dirty="0">
                <a:solidFill>
                  <a:srgbClr val="1111FF"/>
                </a:solidFill>
              </a:rPr>
              <a:t>optimal read reference </a:t>
            </a:r>
            <a:r>
              <a:rPr lang="en-US" dirty="0" smtClean="0">
                <a:solidFill>
                  <a:srgbClr val="1111FF"/>
                </a:solidFill>
              </a:rPr>
              <a:t>voltage</a:t>
            </a:r>
          </a:p>
          <a:p>
            <a:pPr>
              <a:buFont typeface="Wingdings" panose="05000000000000000000" pitchFamily="2" charset="2"/>
              <a:buChar char="ü"/>
            </a:pPr>
            <a:endParaRPr lang="en-US" dirty="0"/>
          </a:p>
          <a:p>
            <a:pPr>
              <a:buFont typeface="Wingdings" panose="05000000000000000000" pitchFamily="2" charset="2"/>
              <a:buChar char="û"/>
            </a:pPr>
            <a:r>
              <a:rPr lang="en-US" dirty="0" smtClean="0">
                <a:solidFill>
                  <a:schemeClr val="accent2"/>
                </a:solidFill>
              </a:rPr>
              <a:t>Requires many read-retries </a:t>
            </a:r>
            <a:r>
              <a:rPr lang="en-US" dirty="0" smtClean="0">
                <a:solidFill>
                  <a:schemeClr val="accent2"/>
                </a:solidFill>
                <a:sym typeface="Wingdings" panose="05000000000000000000" pitchFamily="2" charset="2"/>
              </a:rPr>
              <a:t> higher read latency</a:t>
            </a:r>
            <a:endParaRPr lang="en-US" dirty="0">
              <a:solidFill>
                <a:schemeClr val="accent2"/>
              </a:solidFill>
            </a:endParaRPr>
          </a:p>
        </p:txBody>
      </p:sp>
      <p:sp>
        <p:nvSpPr>
          <p:cNvPr id="2" name="Slide Number Placeholder 1"/>
          <p:cNvSpPr>
            <a:spLocks noGrp="1"/>
          </p:cNvSpPr>
          <p:nvPr>
            <p:ph type="sldNum" sz="quarter" idx="14"/>
          </p:nvPr>
        </p:nvSpPr>
        <p:spPr/>
        <p:txBody>
          <a:bodyPr/>
          <a:lstStyle/>
          <a:p>
            <a:fld id="{659951FD-F195-4FF4-B5D0-ABFF8986B8DF}" type="slidenum">
              <a:rPr lang="en-US" smtClean="0"/>
              <a:pPr/>
              <a:t>29</a:t>
            </a:fld>
            <a:endParaRPr lang="en-US" dirty="0"/>
          </a:p>
        </p:txBody>
      </p:sp>
    </p:spTree>
    <p:extLst>
      <p:ext uri="{BB962C8B-B14F-4D97-AF65-F5344CB8AC3E}">
        <p14:creationId xmlns:p14="http://schemas.microsoft.com/office/powerpoint/2010/main" val="299740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NAND Flash Memory Challenges</a:t>
            </a:r>
            <a:endParaRPr lang="en-US" dirty="0"/>
          </a:p>
        </p:txBody>
      </p:sp>
      <p:sp>
        <p:nvSpPr>
          <p:cNvPr id="5" name="Content Placeholder 4"/>
          <p:cNvSpPr>
            <a:spLocks noGrp="1"/>
          </p:cNvSpPr>
          <p:nvPr>
            <p:ph sz="quarter" idx="11"/>
          </p:nvPr>
        </p:nvSpPr>
        <p:spPr/>
        <p:txBody>
          <a:bodyPr/>
          <a:lstStyle/>
          <a:p>
            <a:pPr marL="0" indent="0">
              <a:buNone/>
            </a:pPr>
            <a:r>
              <a:rPr lang="en-US" dirty="0" smtClean="0"/>
              <a:t>– Requires erase before program (write)</a:t>
            </a:r>
          </a:p>
          <a:p>
            <a:pPr marL="0" indent="0">
              <a:buNone/>
            </a:pPr>
            <a:r>
              <a:rPr lang="en-US" dirty="0" smtClean="0"/>
              <a:t>– High raw bit error rate</a:t>
            </a:r>
          </a:p>
        </p:txBody>
      </p:sp>
      <p:sp>
        <p:nvSpPr>
          <p:cNvPr id="3" name="Slide Number Placeholder 2"/>
          <p:cNvSpPr>
            <a:spLocks noGrp="1"/>
          </p:cNvSpPr>
          <p:nvPr>
            <p:ph type="sldNum" sz="quarter" idx="14"/>
          </p:nvPr>
        </p:nvSpPr>
        <p:spPr/>
        <p:txBody>
          <a:bodyPr/>
          <a:lstStyle/>
          <a:p>
            <a:fld id="{659951FD-F195-4FF4-B5D0-ABFF8986B8DF}" type="slidenum">
              <a:rPr lang="en-US" smtClean="0"/>
              <a:pPr/>
              <a:t>3</a:t>
            </a:fld>
            <a:endParaRPr lang="en-US" dirty="0"/>
          </a:p>
        </p:txBody>
      </p:sp>
      <p:sp>
        <p:nvSpPr>
          <p:cNvPr id="10" name="Rounded Rectangle 9"/>
          <p:cNvSpPr/>
          <p:nvPr/>
        </p:nvSpPr>
        <p:spPr>
          <a:xfrm>
            <a:off x="1447241" y="3389338"/>
            <a:ext cx="1250437" cy="1250437"/>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CPU</a:t>
            </a:r>
            <a:endParaRPr lang="en-US" sz="3600" dirty="0"/>
          </a:p>
        </p:txBody>
      </p:sp>
      <p:cxnSp>
        <p:nvCxnSpPr>
          <p:cNvPr id="17" name="Straight Arrow Connector 16"/>
          <p:cNvCxnSpPr>
            <a:stCxn id="10" idx="3"/>
            <a:endCxn id="11" idx="1"/>
          </p:cNvCxnSpPr>
          <p:nvPr/>
        </p:nvCxnSpPr>
        <p:spPr>
          <a:xfrm>
            <a:off x="2697678" y="4014557"/>
            <a:ext cx="905821" cy="0"/>
          </a:xfrm>
          <a:prstGeom prst="straightConnector1">
            <a:avLst/>
          </a:prstGeom>
          <a:ln w="63500">
            <a:solidFill>
              <a:schemeClr val="tx1">
                <a:lumMod val="65000"/>
                <a:lumOff val="35000"/>
              </a:schemeClr>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3" idx="3"/>
            <a:endCxn id="11" idx="1"/>
          </p:cNvCxnSpPr>
          <p:nvPr/>
        </p:nvCxnSpPr>
        <p:spPr>
          <a:xfrm flipH="1">
            <a:off x="3603499" y="4014557"/>
            <a:ext cx="3933427" cy="0"/>
          </a:xfrm>
          <a:prstGeom prst="straightConnector1">
            <a:avLst/>
          </a:prstGeom>
          <a:ln w="254000">
            <a:solidFill>
              <a:schemeClr val="tx1">
                <a:lumMod val="65000"/>
                <a:lumOff val="35000"/>
              </a:schemeClr>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603499" y="2734397"/>
            <a:ext cx="1370780" cy="2560320"/>
          </a:xfrm>
          <a:prstGeom prst="round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600" dirty="0" smtClean="0"/>
              <a:t>Flash Controller</a:t>
            </a:r>
            <a:endParaRPr lang="en-US" sz="3600" dirty="0"/>
          </a:p>
        </p:txBody>
      </p:sp>
      <p:grpSp>
        <p:nvGrpSpPr>
          <p:cNvPr id="2" name="Group 1"/>
          <p:cNvGrpSpPr/>
          <p:nvPr/>
        </p:nvGrpSpPr>
        <p:grpSpPr>
          <a:xfrm>
            <a:off x="2063719" y="4688392"/>
            <a:ext cx="2952144" cy="1556661"/>
            <a:chOff x="2063719" y="4688392"/>
            <a:chExt cx="2952144" cy="1556661"/>
          </a:xfrm>
        </p:grpSpPr>
        <p:sp>
          <p:nvSpPr>
            <p:cNvPr id="16" name="Rectangle 15"/>
            <p:cNvSpPr/>
            <p:nvPr/>
          </p:nvSpPr>
          <p:spPr>
            <a:xfrm>
              <a:off x="2063719" y="5660278"/>
              <a:ext cx="2952144"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ECC Controller</a:t>
              </a:r>
              <a:endParaRPr lang="ko-KR" altLang="ko-KR" sz="3200" dirty="0">
                <a:solidFill>
                  <a:schemeClr val="accent2"/>
                </a:solidFill>
                <a:latin typeface="+mj-lt"/>
                <a:ea typeface="Dotum" pitchFamily="34" charset="-127"/>
              </a:endParaRPr>
            </a:p>
          </p:txBody>
        </p:sp>
        <p:sp>
          <p:nvSpPr>
            <p:cNvPr id="14" name="Rounded Rectangle 13"/>
            <p:cNvSpPr/>
            <p:nvPr/>
          </p:nvSpPr>
          <p:spPr>
            <a:xfrm>
              <a:off x="3706790" y="4688392"/>
              <a:ext cx="554700" cy="5013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cxnSp>
          <p:nvCxnSpPr>
            <p:cNvPr id="28" name="Straight Arrow Connector 27"/>
            <p:cNvCxnSpPr>
              <a:stCxn id="16" idx="0"/>
              <a:endCxn id="14" idx="2"/>
            </p:cNvCxnSpPr>
            <p:nvPr/>
          </p:nvCxnSpPr>
          <p:spPr>
            <a:xfrm flipV="1">
              <a:off x="3539791" y="5189762"/>
              <a:ext cx="444349" cy="470516"/>
            </a:xfrm>
            <a:prstGeom prst="straightConnector1">
              <a:avLst/>
            </a:prstGeom>
            <a:ln w="63500">
              <a:solidFill>
                <a:schemeClr val="accent2"/>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13" name="Rounded Rectangle 12"/>
          <p:cNvSpPr/>
          <p:nvPr/>
        </p:nvSpPr>
        <p:spPr>
          <a:xfrm>
            <a:off x="5077570" y="2734397"/>
            <a:ext cx="2459356" cy="2560320"/>
          </a:xfrm>
          <a:prstGeom prst="roundRect">
            <a:avLst>
              <a:gd name="adj" fmla="val 92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Raw Flash Memory Chips</a:t>
            </a:r>
            <a:endParaRPr lang="en-US" sz="3600" dirty="0"/>
          </a:p>
        </p:txBody>
      </p:sp>
    </p:spTree>
    <p:extLst>
      <p:ext uri="{BB962C8B-B14F-4D97-AF65-F5344CB8AC3E}">
        <p14:creationId xmlns:p14="http://schemas.microsoft.com/office/powerpoint/2010/main" val="64884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500"/>
                            </p:stCondLst>
                            <p:childTnLst>
                              <p:par>
                                <p:cTn id="21" presetID="7" presetClass="emph" presetSubtype="2" fill="hold" nodeType="afterEffect">
                                  <p:stCondLst>
                                    <p:cond delay="0"/>
                                  </p:stCondLst>
                                  <p:childTnLst>
                                    <p:animClr clrSpc="rgb" dir="cw">
                                      <p:cBhvr>
                                        <p:cTn id="22" dur="500" fill="hold"/>
                                        <p:tgtEl>
                                          <p:spTgt spid="11"/>
                                        </p:tgtEl>
                                        <p:attrNameLst>
                                          <p:attrName>stroke.color</p:attrName>
                                        </p:attrNameLst>
                                      </p:cBhvr>
                                      <p:to>
                                        <a:schemeClr val="accent2"/>
                                      </p:to>
                                    </p:animClr>
                                    <p:set>
                                      <p:cBhvr>
                                        <p:cTn id="23" dur="500" fill="hold"/>
                                        <p:tgtEl>
                                          <p:spTgt spid="11"/>
                                        </p:tgtEl>
                                        <p:attrNameLst>
                                          <p:attrName>stroke.on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Flash Read Techniques</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30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4405180"/>
              </p:ext>
            </p:extLst>
          </p:nvPr>
        </p:nvGraphicFramePr>
        <p:xfrm>
          <a:off x="0" y="1292828"/>
          <a:ext cx="9144000" cy="5003800"/>
        </p:xfrm>
        <a:graphic>
          <a:graphicData uri="http://schemas.openxmlformats.org/drawingml/2006/table">
            <a:tbl>
              <a:tblPr firstRow="1" firstCol="1" bandRow="1">
                <a:tableStyleId>{9D7B26C5-4107-4FEC-AEDC-1716B250A1EF}</a:tableStyleId>
              </a:tblPr>
              <a:tblGrid>
                <a:gridCol w="2068286"/>
                <a:gridCol w="3537857"/>
                <a:gridCol w="3537857"/>
              </a:tblGrid>
              <a:tr h="1250950">
                <a:tc>
                  <a:txBody>
                    <a:bodyPr/>
                    <a:lstStyle/>
                    <a:p>
                      <a:pPr algn="ctr"/>
                      <a:r>
                        <a:rPr lang="en-US" sz="3200" i="1" dirty="0" smtClean="0">
                          <a:solidFill>
                            <a:schemeClr val="tx1">
                              <a:lumMod val="65000"/>
                              <a:lumOff val="35000"/>
                            </a:schemeClr>
                          </a:solidFill>
                        </a:rPr>
                        <a:t>Flash Read Techniques</a:t>
                      </a:r>
                      <a:endParaRPr lang="en-US" sz="3200" i="1" dirty="0">
                        <a:solidFill>
                          <a:schemeClr val="tx1">
                            <a:lumMod val="65000"/>
                            <a:lumOff val="35000"/>
                          </a:schemeClr>
                        </a:solidFill>
                      </a:endParaRPr>
                    </a:p>
                  </a:txBody>
                  <a:tcPr anchor="ctr">
                    <a:solidFill>
                      <a:schemeClr val="bg1">
                        <a:lumMod val="95000"/>
                      </a:schemeClr>
                    </a:solidFill>
                  </a:tcPr>
                </a:tc>
                <a:tc>
                  <a:txBody>
                    <a:bodyPr/>
                    <a:lstStyle/>
                    <a:p>
                      <a:pPr algn="ctr"/>
                      <a:r>
                        <a:rPr lang="en-US" sz="3200" i="1" dirty="0" smtClean="0">
                          <a:solidFill>
                            <a:schemeClr val="tx1">
                              <a:lumMod val="65000"/>
                              <a:lumOff val="35000"/>
                            </a:schemeClr>
                          </a:solidFill>
                        </a:rPr>
                        <a:t>Lifetime</a:t>
                      </a:r>
                      <a:br>
                        <a:rPr lang="en-US" sz="3200" i="1" dirty="0" smtClean="0">
                          <a:solidFill>
                            <a:schemeClr val="tx1">
                              <a:lumMod val="65000"/>
                              <a:lumOff val="35000"/>
                            </a:schemeClr>
                          </a:solidFill>
                        </a:rPr>
                      </a:br>
                      <a:r>
                        <a:rPr lang="en-US" sz="3200" i="1" dirty="0" smtClean="0">
                          <a:solidFill>
                            <a:schemeClr val="tx1">
                              <a:lumMod val="65000"/>
                              <a:lumOff val="35000"/>
                            </a:schemeClr>
                          </a:solidFill>
                        </a:rPr>
                        <a:t>(P/E Cycle)</a:t>
                      </a:r>
                      <a:endParaRPr lang="en-US" sz="3200" i="1" dirty="0">
                        <a:solidFill>
                          <a:schemeClr val="tx1">
                            <a:lumMod val="65000"/>
                            <a:lumOff val="35000"/>
                          </a:schemeClr>
                        </a:solidFill>
                      </a:endParaRPr>
                    </a:p>
                  </a:txBody>
                  <a:tcPr anchor="ctr"/>
                </a:tc>
                <a:tc>
                  <a:txBody>
                    <a:bodyPr/>
                    <a:lstStyle/>
                    <a:p>
                      <a:pPr algn="ctr"/>
                      <a:r>
                        <a:rPr lang="en-US" sz="3200" i="1" dirty="0" smtClean="0">
                          <a:solidFill>
                            <a:schemeClr val="tx1">
                              <a:lumMod val="65000"/>
                              <a:lumOff val="35000"/>
                            </a:schemeClr>
                          </a:solidFill>
                        </a:rPr>
                        <a:t>Performance</a:t>
                      </a:r>
                      <a:br>
                        <a:rPr lang="en-US" sz="3200" i="1" dirty="0" smtClean="0">
                          <a:solidFill>
                            <a:schemeClr val="tx1">
                              <a:lumMod val="65000"/>
                              <a:lumOff val="35000"/>
                            </a:schemeClr>
                          </a:solidFill>
                        </a:rPr>
                      </a:br>
                      <a:r>
                        <a:rPr lang="en-US" sz="3200" i="1" dirty="0" smtClean="0">
                          <a:solidFill>
                            <a:schemeClr val="tx1">
                              <a:lumMod val="65000"/>
                              <a:lumOff val="35000"/>
                            </a:schemeClr>
                          </a:solidFill>
                        </a:rPr>
                        <a:t>(Read Latency)</a:t>
                      </a:r>
                      <a:endParaRPr lang="en-US" sz="3200" i="1" dirty="0">
                        <a:solidFill>
                          <a:schemeClr val="tx1">
                            <a:lumMod val="65000"/>
                            <a:lumOff val="35000"/>
                          </a:schemeClr>
                        </a:solidFill>
                      </a:endParaRPr>
                    </a:p>
                  </a:txBody>
                  <a:tcPr anchor="ctr"/>
                </a:tc>
              </a:tr>
              <a:tr h="1250950">
                <a:tc>
                  <a:txBody>
                    <a:bodyPr/>
                    <a:lstStyle/>
                    <a:p>
                      <a:pPr algn="ctr"/>
                      <a:r>
                        <a:rPr lang="en-US" sz="3200" b="0" i="1" dirty="0" smtClean="0">
                          <a:solidFill>
                            <a:schemeClr val="tx1">
                              <a:lumMod val="65000"/>
                              <a:lumOff val="35000"/>
                            </a:schemeClr>
                          </a:solidFill>
                        </a:rPr>
                        <a:t>Fixed </a:t>
                      </a:r>
                      <a:r>
                        <a:rPr lang="en-US" sz="3200" b="0" i="1" dirty="0" err="1" smtClean="0">
                          <a:solidFill>
                            <a:schemeClr val="tx1">
                              <a:lumMod val="65000"/>
                              <a:lumOff val="35000"/>
                            </a:schemeClr>
                          </a:solidFill>
                        </a:rPr>
                        <a:t>V</a:t>
                      </a:r>
                      <a:r>
                        <a:rPr lang="en-US" sz="3200" b="0" i="1" baseline="-25000" dirty="0" err="1" smtClean="0">
                          <a:solidFill>
                            <a:schemeClr val="tx1">
                              <a:lumMod val="65000"/>
                              <a:lumOff val="35000"/>
                            </a:schemeClr>
                          </a:solidFill>
                        </a:rPr>
                        <a:t>ref</a:t>
                      </a:r>
                      <a:endParaRPr lang="en-US" sz="3200" b="0" i="1" dirty="0">
                        <a:solidFill>
                          <a:schemeClr val="tx1">
                            <a:lumMod val="65000"/>
                            <a:lumOff val="3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accent2"/>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r>
              <a:tr h="1250950">
                <a:tc>
                  <a:txBody>
                    <a:bodyPr/>
                    <a:lstStyle/>
                    <a:p>
                      <a:pPr algn="ctr"/>
                      <a:r>
                        <a:rPr lang="en-US" sz="3200" b="0" i="1" dirty="0" smtClean="0">
                          <a:solidFill>
                            <a:schemeClr val="tx1">
                              <a:lumMod val="65000"/>
                              <a:lumOff val="35000"/>
                            </a:schemeClr>
                          </a:solidFill>
                        </a:rPr>
                        <a:t>Sweeping</a:t>
                      </a:r>
                      <a:r>
                        <a:rPr lang="en-US" sz="3200" b="0" i="1" baseline="0" dirty="0" smtClean="0">
                          <a:solidFill>
                            <a:schemeClr val="tx1">
                              <a:lumMod val="65000"/>
                              <a:lumOff val="35000"/>
                            </a:schemeClr>
                          </a:solidFill>
                        </a:rPr>
                        <a:t> </a:t>
                      </a:r>
                      <a:r>
                        <a:rPr lang="en-US" sz="3200" b="0" i="1" baseline="0" dirty="0" err="1" smtClean="0">
                          <a:solidFill>
                            <a:schemeClr val="tx1">
                              <a:lumMod val="65000"/>
                              <a:lumOff val="35000"/>
                            </a:schemeClr>
                          </a:solidFill>
                        </a:rPr>
                        <a:t>V</a:t>
                      </a:r>
                      <a:r>
                        <a:rPr lang="en-US" sz="3200" b="0" i="1" baseline="-25000" dirty="0" err="1" smtClean="0">
                          <a:solidFill>
                            <a:schemeClr val="tx1">
                              <a:lumMod val="65000"/>
                              <a:lumOff val="35000"/>
                            </a:schemeClr>
                          </a:solidFill>
                        </a:rPr>
                        <a:t>ref</a:t>
                      </a:r>
                      <a:endParaRPr lang="en-US" sz="3200" b="0" i="1" dirty="0">
                        <a:solidFill>
                          <a:schemeClr val="tx1">
                            <a:lumMod val="65000"/>
                            <a:lumOff val="35000"/>
                          </a:schemeClr>
                        </a:solidFill>
                      </a:endParaRPr>
                    </a:p>
                  </a:txBody>
                  <a:tcPr anchor="c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a:t>
                      </a:r>
                      <a:endParaRPr lang="en-US" sz="2800" spc="-150" dirty="0" smtClean="0">
                        <a:solidFill>
                          <a:schemeClr val="tx1">
                            <a:lumMod val="65000"/>
                            <a:lumOff val="35000"/>
                          </a:schemeClr>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accent2"/>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r>
              <a:tr h="1250950">
                <a:tc>
                  <a:txBody>
                    <a:bodyPr/>
                    <a:lstStyle/>
                    <a:p>
                      <a:pPr algn="ctr"/>
                      <a:endParaRPr lang="en-US" sz="3200" b="0" i="1" dirty="0">
                        <a:solidFill>
                          <a:schemeClr val="tx1">
                            <a:lumMod val="65000"/>
                            <a:lumOff val="3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spc="-150" dirty="0" smtClean="0">
                        <a:solidFill>
                          <a:schemeClr val="tx1">
                            <a:lumMod val="65000"/>
                            <a:lumOff val="35000"/>
                          </a:schemeClr>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6000" dirty="0" smtClean="0">
                        <a:solidFill>
                          <a:schemeClr val="tx2">
                            <a:lumMod val="60000"/>
                            <a:lumOff val="40000"/>
                          </a:schemeClr>
                        </a:solidFill>
                        <a:latin typeface="+mn-lt"/>
                        <a:cs typeface="Times New Roman" panose="02020603050405020304" pitchFamily="18" charset="0"/>
                      </a:endParaRPr>
                    </a:p>
                  </a:txBody>
                  <a:tcPr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27367774"/>
              </p:ext>
            </p:extLst>
          </p:nvPr>
        </p:nvGraphicFramePr>
        <p:xfrm>
          <a:off x="0" y="5030470"/>
          <a:ext cx="9144000" cy="1250950"/>
        </p:xfrm>
        <a:graphic>
          <a:graphicData uri="http://schemas.openxmlformats.org/drawingml/2006/table">
            <a:tbl>
              <a:tblPr firstRow="1" firstCol="1" bandRow="1">
                <a:tableStyleId>{9D7B26C5-4107-4FEC-AEDC-1716B250A1EF}</a:tableStyleId>
              </a:tblPr>
              <a:tblGrid>
                <a:gridCol w="2068286"/>
                <a:gridCol w="3537857"/>
                <a:gridCol w="3537857"/>
              </a:tblGrid>
              <a:tr h="1250950">
                <a:tc>
                  <a:txBody>
                    <a:bodyPr/>
                    <a:lstStyle/>
                    <a:p>
                      <a:pPr algn="ctr"/>
                      <a:r>
                        <a:rPr lang="en-US" sz="3200" b="0" i="1" dirty="0" smtClean="0">
                          <a:solidFill>
                            <a:schemeClr val="tx1">
                              <a:lumMod val="65000"/>
                              <a:lumOff val="35000"/>
                            </a:schemeClr>
                          </a:solidFill>
                        </a:rPr>
                        <a:t>Our Goal</a:t>
                      </a:r>
                      <a:endParaRPr lang="en-US" sz="3200" b="0" i="1" dirty="0">
                        <a:solidFill>
                          <a:schemeClr val="tx1">
                            <a:lumMod val="65000"/>
                            <a:lumOff val="35000"/>
                          </a:schemeClr>
                        </a:solidFill>
                      </a:endParaRPr>
                    </a:p>
                  </a:txBody>
                  <a:tcPr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a:t>
                      </a:r>
                      <a:endParaRPr lang="en-US" sz="2800" spc="-150" dirty="0" smtClean="0">
                        <a:solidFill>
                          <a:schemeClr val="tx1">
                            <a:lumMod val="65000"/>
                            <a:lumOff val="35000"/>
                          </a:schemeClr>
                        </a:solidFill>
                        <a:latin typeface="+mn-lt"/>
                        <a:cs typeface="Times New Roman" panose="02020603050405020304" pitchFamily="18" charset="0"/>
                      </a:endParaRPr>
                    </a:p>
                  </a:txBody>
                  <a:tcPr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a:t>
                      </a:r>
                      <a:endParaRPr lang="en-US" sz="6000" dirty="0" smtClean="0">
                        <a:solidFill>
                          <a:schemeClr val="tx2">
                            <a:lumMod val="60000"/>
                            <a:lumOff val="40000"/>
                          </a:schemeClr>
                        </a:solidFill>
                        <a:latin typeface="+mn-lt"/>
                        <a:cs typeface="Times New Roman" panose="02020603050405020304" pitchFamily="18" charset="0"/>
                      </a:endParaRPr>
                    </a:p>
                  </a:txBody>
                  <a:tcPr anchor="ctr">
                    <a:lnL>
                      <a:noFill/>
                    </a:lnL>
                    <a:lnR>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63559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23"/>
          <p:cNvSpPr>
            <a:spLocks noGrp="1"/>
          </p:cNvSpPr>
          <p:nvPr>
            <p:ph sz="quarter" idx="11"/>
          </p:nvPr>
        </p:nvSpPr>
        <p:spPr>
          <a:xfrm>
            <a:off x="123824" y="1241652"/>
            <a:ext cx="9020175" cy="5224462"/>
          </a:xfrm>
        </p:spPr>
        <p:txBody>
          <a:bodyPr>
            <a:normAutofit lnSpcReduction="10000"/>
          </a:bodyPr>
          <a:lstStyle/>
          <a:p>
            <a:pPr marL="0" indent="0">
              <a:buNone/>
            </a:pPr>
            <a:r>
              <a:rPr lang="en-US" sz="3200" dirty="0" smtClean="0">
                <a:solidFill>
                  <a:schemeClr val="accent2"/>
                </a:solidFill>
              </a:rPr>
              <a:t>1. The optimal read reference voltage gradually decreases over time</a:t>
            </a:r>
            <a:endParaRPr lang="en-US" sz="3200" dirty="0">
              <a:solidFill>
                <a:schemeClr val="accent2"/>
              </a:solidFill>
            </a:endParaRPr>
          </a:p>
          <a:p>
            <a:pPr marL="0" indent="0">
              <a:buNone/>
            </a:pPr>
            <a:r>
              <a:rPr lang="en-US" sz="3200" u="sng" dirty="0" smtClean="0">
                <a:solidFill>
                  <a:srgbClr val="1111FF"/>
                </a:solidFill>
              </a:rPr>
              <a:t>Key idea:</a:t>
            </a:r>
            <a:r>
              <a:rPr lang="en-US" sz="3200" dirty="0" smtClean="0">
                <a:solidFill>
                  <a:srgbClr val="1111FF"/>
                </a:solidFill>
              </a:rPr>
              <a:t> Record the old </a:t>
            </a:r>
            <a:r>
              <a:rPr lang="en-US" sz="3200" dirty="0">
                <a:solidFill>
                  <a:srgbClr val="1111FF"/>
                </a:solidFill>
              </a:rPr>
              <a:t>OPT as </a:t>
            </a:r>
            <a:r>
              <a:rPr lang="en-US" sz="3200" dirty="0" smtClean="0">
                <a:solidFill>
                  <a:srgbClr val="1111FF"/>
                </a:solidFill>
              </a:rPr>
              <a:t>a prediction (</a:t>
            </a:r>
            <a:r>
              <a:rPr lang="en-US" sz="3200" dirty="0" err="1" smtClean="0">
                <a:solidFill>
                  <a:srgbClr val="1111FF"/>
                </a:solidFill>
              </a:rPr>
              <a:t>V</a:t>
            </a:r>
            <a:r>
              <a:rPr lang="en-US" sz="3200" baseline="-25000" dirty="0" err="1" smtClean="0">
                <a:solidFill>
                  <a:srgbClr val="1111FF"/>
                </a:solidFill>
              </a:rPr>
              <a:t>pred</a:t>
            </a:r>
            <a:r>
              <a:rPr lang="en-US" sz="3200" dirty="0" smtClean="0">
                <a:solidFill>
                  <a:srgbClr val="1111FF"/>
                </a:solidFill>
              </a:rPr>
              <a:t>) of the actual OPT</a:t>
            </a:r>
          </a:p>
          <a:p>
            <a:pPr marL="0" indent="0">
              <a:buNone/>
            </a:pPr>
            <a:r>
              <a:rPr lang="en-US" sz="3200" u="sng" dirty="0" smtClean="0">
                <a:solidFill>
                  <a:srgbClr val="00B050"/>
                </a:solidFill>
              </a:rPr>
              <a:t>Benefit:</a:t>
            </a:r>
            <a:r>
              <a:rPr lang="en-US" sz="3200" dirty="0" smtClean="0">
                <a:solidFill>
                  <a:srgbClr val="00B050"/>
                </a:solidFill>
              </a:rPr>
              <a:t> Close to actual OPT </a:t>
            </a:r>
            <a:r>
              <a:rPr lang="en-US" sz="3200" dirty="0" smtClean="0">
                <a:solidFill>
                  <a:srgbClr val="00B050"/>
                </a:solidFill>
                <a:sym typeface="Wingdings" panose="05000000000000000000" pitchFamily="2" charset="2"/>
              </a:rPr>
              <a:t> Fewer</a:t>
            </a:r>
            <a:r>
              <a:rPr lang="en-US" sz="3200" dirty="0" smtClean="0">
                <a:solidFill>
                  <a:srgbClr val="00B050"/>
                </a:solidFill>
              </a:rPr>
              <a:t> read retries</a:t>
            </a:r>
          </a:p>
          <a:p>
            <a:pPr marL="0" indent="0">
              <a:buNone/>
            </a:pPr>
            <a:endParaRPr lang="en-US" sz="3200" dirty="0" smtClean="0"/>
          </a:p>
          <a:p>
            <a:pPr marL="0" indent="0">
              <a:buNone/>
            </a:pPr>
            <a:r>
              <a:rPr lang="en-US" sz="3200" dirty="0" smtClean="0">
                <a:solidFill>
                  <a:schemeClr val="accent2"/>
                </a:solidFill>
              </a:rPr>
              <a:t>2. The amount of retention loss is similar across pages within a flash block</a:t>
            </a:r>
          </a:p>
          <a:p>
            <a:pPr marL="0" indent="0">
              <a:buNone/>
            </a:pPr>
            <a:r>
              <a:rPr lang="en-US" sz="3200" u="sng" dirty="0" smtClean="0">
                <a:solidFill>
                  <a:srgbClr val="1111FF"/>
                </a:solidFill>
              </a:rPr>
              <a:t>Key idea:</a:t>
            </a:r>
            <a:r>
              <a:rPr lang="en-US" sz="3200" dirty="0" smtClean="0">
                <a:solidFill>
                  <a:srgbClr val="1111FF"/>
                </a:solidFill>
              </a:rPr>
              <a:t> Record only one </a:t>
            </a:r>
            <a:r>
              <a:rPr lang="en-US" sz="3200" dirty="0" err="1" smtClean="0">
                <a:solidFill>
                  <a:srgbClr val="1111FF"/>
                </a:solidFill>
              </a:rPr>
              <a:t>V</a:t>
            </a:r>
            <a:r>
              <a:rPr lang="en-US" sz="3200" baseline="-25000" dirty="0" err="1" smtClean="0">
                <a:solidFill>
                  <a:srgbClr val="1111FF"/>
                </a:solidFill>
              </a:rPr>
              <a:t>pred</a:t>
            </a:r>
            <a:r>
              <a:rPr lang="en-US" sz="3200" dirty="0" smtClean="0">
                <a:solidFill>
                  <a:srgbClr val="1111FF"/>
                </a:solidFill>
              </a:rPr>
              <a:t> for each block</a:t>
            </a:r>
          </a:p>
          <a:p>
            <a:pPr marL="0" indent="0">
              <a:buNone/>
            </a:pPr>
            <a:r>
              <a:rPr lang="en-US" sz="3200" u="sng" dirty="0" smtClean="0">
                <a:solidFill>
                  <a:srgbClr val="00B050"/>
                </a:solidFill>
              </a:rPr>
              <a:t>Benefit:</a:t>
            </a:r>
            <a:r>
              <a:rPr lang="en-US" sz="3200" dirty="0" smtClean="0">
                <a:solidFill>
                  <a:srgbClr val="00B050"/>
                </a:solidFill>
              </a:rPr>
              <a:t> Small storage overhead (768KB out of 512GB)</a:t>
            </a:r>
            <a:endParaRPr lang="en-US" sz="3200" dirty="0">
              <a:solidFill>
                <a:srgbClr val="00B050"/>
              </a:solidFill>
            </a:endParaRPr>
          </a:p>
        </p:txBody>
      </p:sp>
      <p:sp>
        <p:nvSpPr>
          <p:cNvPr id="23" name="Title 22"/>
          <p:cNvSpPr>
            <a:spLocks noGrp="1"/>
          </p:cNvSpPr>
          <p:nvPr>
            <p:ph type="title"/>
          </p:nvPr>
        </p:nvSpPr>
        <p:spPr/>
        <p:txBody>
          <a:bodyPr/>
          <a:lstStyle/>
          <a:p>
            <a:r>
              <a:rPr lang="en-US" dirty="0" smtClean="0"/>
              <a:t>Observations</a:t>
            </a:r>
            <a:endParaRPr lang="en-US" dirty="0"/>
          </a:p>
        </p:txBody>
      </p:sp>
      <p:sp>
        <p:nvSpPr>
          <p:cNvPr id="3" name="Slide Number Placeholder 2"/>
          <p:cNvSpPr>
            <a:spLocks noGrp="1"/>
          </p:cNvSpPr>
          <p:nvPr>
            <p:ph type="sldNum" sz="quarter" idx="14"/>
          </p:nvPr>
        </p:nvSpPr>
        <p:spPr/>
        <p:txBody>
          <a:bodyPr/>
          <a:lstStyle/>
          <a:p>
            <a:fld id="{659951FD-F195-4FF4-B5D0-ABFF8986B8DF}" type="slidenum">
              <a:rPr lang="en-US" smtClean="0"/>
              <a:pPr/>
              <a:t>31</a:t>
            </a:fld>
            <a:endParaRPr lang="en-US" dirty="0"/>
          </a:p>
        </p:txBody>
      </p:sp>
    </p:spTree>
    <p:extLst>
      <p:ext uri="{BB962C8B-B14F-4D97-AF65-F5344CB8AC3E}">
        <p14:creationId xmlns:p14="http://schemas.microsoft.com/office/powerpoint/2010/main" val="16038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fade">
                                      <p:cBhvr>
                                        <p:cTn id="12" dur="500"/>
                                        <p:tgtEl>
                                          <p:spTgt spid="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xEl>
                                              <p:pRg st="2" end="2"/>
                                            </p:txEl>
                                          </p:spTgt>
                                        </p:tgtEl>
                                        <p:attrNameLst>
                                          <p:attrName>style.visibility</p:attrName>
                                        </p:attrNameLst>
                                      </p:cBhvr>
                                      <p:to>
                                        <p:strVal val="visible"/>
                                      </p:to>
                                    </p:set>
                                    <p:animEffect transition="in" filter="fade">
                                      <p:cBhvr>
                                        <p:cTn id="17" dur="500"/>
                                        <p:tgtEl>
                                          <p:spTgt spid="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xEl>
                                              <p:pRg st="4" end="4"/>
                                            </p:txEl>
                                          </p:spTgt>
                                        </p:tgtEl>
                                        <p:attrNameLst>
                                          <p:attrName>style.visibility</p:attrName>
                                        </p:attrNameLst>
                                      </p:cBhvr>
                                      <p:to>
                                        <p:strVal val="visible"/>
                                      </p:to>
                                    </p:set>
                                    <p:animEffect transition="in" filter="fade">
                                      <p:cBhvr>
                                        <p:cTn id="22" dur="500"/>
                                        <p:tgtEl>
                                          <p:spTgt spid="2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xEl>
                                              <p:pRg st="5" end="5"/>
                                            </p:txEl>
                                          </p:spTgt>
                                        </p:tgtEl>
                                        <p:attrNameLst>
                                          <p:attrName>style.visibility</p:attrName>
                                        </p:attrNameLst>
                                      </p:cBhvr>
                                      <p:to>
                                        <p:strVal val="visible"/>
                                      </p:to>
                                    </p:set>
                                    <p:animEffect transition="in" filter="fade">
                                      <p:cBhvr>
                                        <p:cTn id="27" dur="500"/>
                                        <p:tgtEl>
                                          <p:spTgt spid="2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xEl>
                                              <p:pRg st="6" end="6"/>
                                            </p:txEl>
                                          </p:spTgt>
                                        </p:tgtEl>
                                        <p:attrNameLst>
                                          <p:attrName>style.visibility</p:attrName>
                                        </p:attrNameLst>
                                      </p:cBhvr>
                                      <p:to>
                                        <p:strVal val="visible"/>
                                      </p:to>
                                    </p:set>
                                    <p:animEffect transition="in" filter="fade">
                                      <p:cBhvr>
                                        <p:cTn id="32" dur="500"/>
                                        <p:tgtEl>
                                          <p:spTgt spid="2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Optimized Reading (ROR)</a:t>
            </a:r>
            <a:endParaRPr lang="en-US" dirty="0"/>
          </a:p>
        </p:txBody>
      </p:sp>
      <p:sp>
        <p:nvSpPr>
          <p:cNvPr id="3" name="Content Placeholder 2"/>
          <p:cNvSpPr>
            <a:spLocks noGrp="1"/>
          </p:cNvSpPr>
          <p:nvPr>
            <p:ph sz="quarter" idx="11"/>
          </p:nvPr>
        </p:nvSpPr>
        <p:spPr/>
        <p:txBody>
          <a:bodyPr>
            <a:noAutofit/>
          </a:bodyPr>
          <a:lstStyle/>
          <a:p>
            <a:pPr marL="0" indent="0">
              <a:buNone/>
            </a:pPr>
            <a:r>
              <a:rPr lang="en-US" dirty="0" smtClean="0"/>
              <a:t>Components:</a:t>
            </a:r>
          </a:p>
          <a:p>
            <a:pPr marL="0" indent="0">
              <a:buNone/>
            </a:pPr>
            <a:r>
              <a:rPr lang="en-US" dirty="0" smtClean="0">
                <a:solidFill>
                  <a:schemeClr val="accent2"/>
                </a:solidFill>
              </a:rPr>
              <a:t>1. Online </a:t>
            </a:r>
            <a:r>
              <a:rPr lang="en-US" dirty="0">
                <a:solidFill>
                  <a:schemeClr val="accent2"/>
                </a:solidFill>
              </a:rPr>
              <a:t>pre-optimization algorithm</a:t>
            </a:r>
          </a:p>
          <a:p>
            <a:pPr lvl="1"/>
            <a:r>
              <a:rPr lang="en-US" dirty="0" smtClean="0"/>
              <a:t>Periodically records a </a:t>
            </a:r>
            <a:r>
              <a:rPr lang="en-US" dirty="0" err="1" smtClean="0"/>
              <a:t>V</a:t>
            </a:r>
            <a:r>
              <a:rPr lang="en-US" baseline="-25000" dirty="0" err="1" smtClean="0"/>
              <a:t>pred</a:t>
            </a:r>
            <a:r>
              <a:rPr lang="en-US" dirty="0" smtClean="0"/>
              <a:t> for each block</a:t>
            </a:r>
          </a:p>
          <a:p>
            <a:pPr lvl="1"/>
            <a:endParaRPr lang="en-US" dirty="0" smtClean="0"/>
          </a:p>
          <a:p>
            <a:pPr marL="0" indent="0">
              <a:buNone/>
            </a:pPr>
            <a:r>
              <a:rPr lang="en-US" dirty="0" smtClean="0">
                <a:solidFill>
                  <a:schemeClr val="accent2"/>
                </a:solidFill>
              </a:rPr>
              <a:t>2. Improved </a:t>
            </a:r>
            <a:r>
              <a:rPr lang="en-US" dirty="0">
                <a:solidFill>
                  <a:schemeClr val="accent2"/>
                </a:solidFill>
              </a:rPr>
              <a:t>read-retry </a:t>
            </a:r>
            <a:r>
              <a:rPr lang="en-US" dirty="0" smtClean="0">
                <a:solidFill>
                  <a:schemeClr val="accent2"/>
                </a:solidFill>
              </a:rPr>
              <a:t>technique</a:t>
            </a:r>
          </a:p>
          <a:p>
            <a:pPr lvl="1"/>
            <a:r>
              <a:rPr lang="en-US" dirty="0" smtClean="0"/>
              <a:t>Utilizes the recorded </a:t>
            </a:r>
            <a:r>
              <a:rPr lang="en-US" dirty="0" err="1" smtClean="0"/>
              <a:t>V</a:t>
            </a:r>
            <a:r>
              <a:rPr lang="en-US" baseline="-25000" dirty="0" err="1" smtClean="0"/>
              <a:t>pred</a:t>
            </a:r>
            <a:r>
              <a:rPr lang="en-US" dirty="0" smtClean="0"/>
              <a:t> to minimize read-retry count</a:t>
            </a:r>
            <a:endParaRPr lang="en-US" dirty="0"/>
          </a:p>
        </p:txBody>
      </p:sp>
      <p:sp>
        <p:nvSpPr>
          <p:cNvPr id="4" name="Slide Number Placeholder 3"/>
          <p:cNvSpPr>
            <a:spLocks noGrp="1"/>
          </p:cNvSpPr>
          <p:nvPr>
            <p:ph type="sldNum" sz="quarter" idx="14"/>
          </p:nvPr>
        </p:nvSpPr>
        <p:spPr/>
        <p:txBody>
          <a:bodyPr/>
          <a:lstStyle/>
          <a:p>
            <a:fld id="{659951FD-F195-4FF4-B5D0-ABFF8986B8DF}" type="slidenum">
              <a:rPr lang="en-US" smtClean="0"/>
              <a:pPr/>
              <a:t>32</a:t>
            </a:fld>
            <a:endParaRPr lang="en-US" dirty="0"/>
          </a:p>
        </p:txBody>
      </p:sp>
    </p:spTree>
    <p:extLst>
      <p:ext uri="{BB962C8B-B14F-4D97-AF65-F5344CB8AC3E}">
        <p14:creationId xmlns:p14="http://schemas.microsoft.com/office/powerpoint/2010/main" val="12355856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Online Pre-Optimization Algorithm</a:t>
            </a:r>
            <a:endParaRPr lang="en-US" dirty="0"/>
          </a:p>
        </p:txBody>
      </p:sp>
      <p:sp>
        <p:nvSpPr>
          <p:cNvPr id="3" name="Content Placeholder 2"/>
          <p:cNvSpPr>
            <a:spLocks noGrp="1"/>
          </p:cNvSpPr>
          <p:nvPr>
            <p:ph sz="quarter" idx="11"/>
          </p:nvPr>
        </p:nvSpPr>
        <p:spPr>
          <a:xfrm>
            <a:off x="123825" y="1076762"/>
            <a:ext cx="8897938" cy="5224462"/>
          </a:xfrm>
        </p:spPr>
        <p:txBody>
          <a:bodyPr>
            <a:normAutofit/>
          </a:bodyPr>
          <a:lstStyle/>
          <a:p>
            <a:r>
              <a:rPr lang="en-US" sz="3200" dirty="0" smtClean="0"/>
              <a:t>Triggered periodically (e.g., per day)</a:t>
            </a:r>
          </a:p>
          <a:p>
            <a:r>
              <a:rPr lang="en-US" sz="3200" dirty="0" smtClean="0"/>
              <a:t>Find and record an OPT as per-block </a:t>
            </a:r>
            <a:r>
              <a:rPr lang="en-US" sz="3200" dirty="0" err="1" smtClean="0"/>
              <a:t>V</a:t>
            </a:r>
            <a:r>
              <a:rPr lang="en-US" sz="3200" baseline="-25000" dirty="0" err="1" smtClean="0"/>
              <a:t>pred</a:t>
            </a:r>
            <a:endParaRPr lang="en-US" sz="3200" dirty="0" smtClean="0"/>
          </a:p>
          <a:p>
            <a:r>
              <a:rPr lang="en-US" sz="3200" dirty="0" smtClean="0"/>
              <a:t>Performed in background</a:t>
            </a:r>
          </a:p>
          <a:p>
            <a:r>
              <a:rPr lang="en-US" sz="3200" dirty="0" smtClean="0"/>
              <a:t>Small storage overhead</a:t>
            </a:r>
          </a:p>
        </p:txBody>
      </p:sp>
      <p:sp>
        <p:nvSpPr>
          <p:cNvPr id="4" name="Slide Number Placeholder 3"/>
          <p:cNvSpPr>
            <a:spLocks noGrp="1"/>
          </p:cNvSpPr>
          <p:nvPr>
            <p:ph type="sldNum" sz="quarter" idx="14"/>
          </p:nvPr>
        </p:nvSpPr>
        <p:spPr/>
        <p:txBody>
          <a:bodyPr/>
          <a:lstStyle/>
          <a:p>
            <a:fld id="{659951FD-F195-4FF4-B5D0-ABFF8986B8DF}" type="slidenum">
              <a:rPr lang="en-US" smtClean="0"/>
              <a:pPr/>
              <a:t>33</a:t>
            </a:fld>
            <a:endParaRPr lang="en-US" dirty="0"/>
          </a:p>
        </p:txBody>
      </p:sp>
      <p:grpSp>
        <p:nvGrpSpPr>
          <p:cNvPr id="5" name="Group 4"/>
          <p:cNvGrpSpPr/>
          <p:nvPr/>
        </p:nvGrpSpPr>
        <p:grpSpPr>
          <a:xfrm>
            <a:off x="-130626" y="3139386"/>
            <a:ext cx="9361710" cy="3417659"/>
            <a:chOff x="-130626" y="3139386"/>
            <a:chExt cx="9361710" cy="3417659"/>
          </a:xfrm>
        </p:grpSpPr>
        <p:sp>
          <p:nvSpPr>
            <p:cNvPr id="6" name="Rectangle 5"/>
            <p:cNvSpPr/>
            <p:nvPr/>
          </p:nvSpPr>
          <p:spPr>
            <a:xfrm>
              <a:off x="6183084" y="5972270"/>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346055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3925751"/>
              <a:ext cx="0" cy="204652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1086889" y="4499855"/>
              <a:ext cx="3331024" cy="14724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10"/>
            <p:cNvSpPr/>
            <p:nvPr/>
          </p:nvSpPr>
          <p:spPr>
            <a:xfrm>
              <a:off x="3974021" y="4499855"/>
              <a:ext cx="3331024" cy="14724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2" name="Straight Connector 11"/>
            <p:cNvCxnSpPr/>
            <p:nvPr/>
          </p:nvCxnSpPr>
          <p:spPr>
            <a:xfrm>
              <a:off x="4213177" y="4198208"/>
              <a:ext cx="0" cy="1774061"/>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382303" y="4198207"/>
              <a:ext cx="0" cy="1774061"/>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992595" y="4198207"/>
              <a:ext cx="0" cy="1774061"/>
            </a:xfrm>
            <a:prstGeom prst="line">
              <a:avLst/>
            </a:prstGeom>
            <a:ln w="635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602886" y="4198207"/>
              <a:ext cx="0" cy="1774061"/>
            </a:xfrm>
            <a:prstGeom prst="line">
              <a:avLst/>
            </a:prstGeom>
            <a:ln w="635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809780" y="3139386"/>
              <a:ext cx="1109917" cy="954107"/>
            </a:xfrm>
            <a:prstGeom prst="rect">
              <a:avLst/>
            </a:prstGeom>
          </p:spPr>
          <p:txBody>
            <a:bodyPr wrap="square">
              <a:spAutoFit/>
            </a:bodyPr>
            <a:lstStyle/>
            <a:p>
              <a:pPr algn="ctr"/>
              <a:r>
                <a:rPr lang="en-US" altLang="ko-KR" sz="2800" dirty="0" smtClean="0">
                  <a:solidFill>
                    <a:schemeClr val="accent2"/>
                  </a:solidFill>
                  <a:latin typeface="+mj-lt"/>
                  <a:ea typeface="Dotum" pitchFamily="34" charset="-127"/>
                </a:rPr>
                <a:t>New </a:t>
              </a:r>
              <a:r>
                <a:rPr lang="en-US" altLang="ko-KR" sz="2800" dirty="0" err="1" smtClean="0">
                  <a:solidFill>
                    <a:schemeClr val="accent2"/>
                  </a:solidFill>
                  <a:latin typeface="+mj-lt"/>
                  <a:ea typeface="Dotum" pitchFamily="34" charset="-127"/>
                </a:rPr>
                <a:t>V</a:t>
              </a:r>
              <a:r>
                <a:rPr lang="en-US" altLang="ko-KR" sz="2800" baseline="-25000" dirty="0" err="1" smtClean="0">
                  <a:solidFill>
                    <a:schemeClr val="accent2"/>
                  </a:solidFill>
                  <a:latin typeface="+mj-lt"/>
                  <a:ea typeface="Dotum" pitchFamily="34" charset="-127"/>
                </a:rPr>
                <a:t>pred</a:t>
              </a:r>
              <a:endParaRPr lang="ko-KR" altLang="ko-KR" sz="2800" dirty="0">
                <a:solidFill>
                  <a:schemeClr val="accent2"/>
                </a:solidFill>
                <a:latin typeface="+mj-lt"/>
                <a:ea typeface="Dotum" pitchFamily="34" charset="-127"/>
              </a:endParaRPr>
            </a:p>
          </p:txBody>
        </p:sp>
        <p:sp>
          <p:nvSpPr>
            <p:cNvPr id="17" name="Rectangle 16"/>
            <p:cNvSpPr/>
            <p:nvPr/>
          </p:nvSpPr>
          <p:spPr>
            <a:xfrm>
              <a:off x="4917547" y="3139386"/>
              <a:ext cx="924458" cy="954107"/>
            </a:xfrm>
            <a:prstGeom prst="rect">
              <a:avLst/>
            </a:prstGeom>
          </p:spPr>
          <p:txBody>
            <a:bodyPr wrap="square">
              <a:spAutoFit/>
            </a:bodyPr>
            <a:lstStyle/>
            <a:p>
              <a:pPr algn="ctr"/>
              <a:r>
                <a:rPr lang="en-US" altLang="ko-KR" sz="2800" dirty="0" smtClean="0">
                  <a:solidFill>
                    <a:schemeClr val="tx1">
                      <a:lumMod val="65000"/>
                      <a:lumOff val="35000"/>
                    </a:schemeClr>
                  </a:solidFill>
                  <a:latin typeface="+mj-lt"/>
                  <a:ea typeface="Dotum" pitchFamily="34" charset="-127"/>
                </a:rPr>
                <a:t>Old </a:t>
              </a:r>
              <a:r>
                <a:rPr lang="en-US" altLang="ko-KR" sz="2800" dirty="0" err="1" smtClean="0">
                  <a:solidFill>
                    <a:schemeClr val="tx1">
                      <a:lumMod val="65000"/>
                      <a:lumOff val="35000"/>
                    </a:schemeClr>
                  </a:solidFill>
                  <a:latin typeface="+mj-lt"/>
                  <a:ea typeface="Dotum" pitchFamily="34" charset="-127"/>
                </a:rPr>
                <a:t>V</a:t>
              </a:r>
              <a:r>
                <a:rPr lang="en-US" altLang="ko-KR" sz="2800" baseline="-25000" dirty="0" err="1" smtClean="0">
                  <a:solidFill>
                    <a:schemeClr val="tx1">
                      <a:lumMod val="65000"/>
                      <a:lumOff val="35000"/>
                    </a:schemeClr>
                  </a:solidFill>
                  <a:latin typeface="+mj-lt"/>
                  <a:ea typeface="Dotum" pitchFamily="34" charset="-127"/>
                </a:rPr>
                <a:t>pred</a:t>
              </a:r>
              <a:endParaRPr lang="ko-KR" altLang="ko-KR" sz="2800" dirty="0">
                <a:solidFill>
                  <a:schemeClr val="tx1">
                    <a:lumMod val="65000"/>
                    <a:lumOff val="35000"/>
                  </a:schemeClr>
                </a:solidFill>
                <a:latin typeface="+mj-lt"/>
                <a:ea typeface="Dotum" pitchFamily="34" charset="-127"/>
              </a:endParaRPr>
            </a:p>
          </p:txBody>
        </p:sp>
        <p:sp>
          <p:nvSpPr>
            <p:cNvPr id="19" name="Right Arrow 18"/>
            <p:cNvSpPr/>
            <p:nvPr/>
          </p:nvSpPr>
          <p:spPr>
            <a:xfrm flipH="1">
              <a:off x="4202447" y="4810917"/>
              <a:ext cx="1179855" cy="5486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endParaRPr lang="en-US" sz="2400">
                <a:latin typeface="Helvetica" panose="020B0604020202020204" pitchFamily="34" charset="0"/>
                <a:cs typeface="Helvetica" panose="020B0604020202020204" pitchFamily="34" charset="0"/>
              </a:endParaRPr>
            </a:p>
          </p:txBody>
        </p:sp>
        <p:cxnSp>
          <p:nvCxnSpPr>
            <p:cNvPr id="8" name="Straight Arrow Connector 7"/>
            <p:cNvCxnSpPr/>
            <p:nvPr/>
          </p:nvCxnSpPr>
          <p:spPr>
            <a:xfrm>
              <a:off x="54430" y="5972271"/>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3068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Improved Read-Retry Technique</a:t>
            </a:r>
            <a:endParaRPr lang="en-US" dirty="0"/>
          </a:p>
        </p:txBody>
      </p:sp>
      <p:sp>
        <p:nvSpPr>
          <p:cNvPr id="3" name="Content Placeholder 2"/>
          <p:cNvSpPr>
            <a:spLocks noGrp="1"/>
          </p:cNvSpPr>
          <p:nvPr>
            <p:ph sz="quarter" idx="11"/>
          </p:nvPr>
        </p:nvSpPr>
        <p:spPr/>
        <p:txBody>
          <a:bodyPr>
            <a:normAutofit/>
          </a:bodyPr>
          <a:lstStyle/>
          <a:p>
            <a:r>
              <a:rPr lang="en-US" dirty="0" smtClean="0"/>
              <a:t>Performed as </a:t>
            </a:r>
            <a:r>
              <a:rPr lang="en-US" dirty="0"/>
              <a:t>normal read</a:t>
            </a:r>
          </a:p>
          <a:p>
            <a:r>
              <a:rPr lang="en-US" dirty="0" err="1"/>
              <a:t>V</a:t>
            </a:r>
            <a:r>
              <a:rPr lang="en-US" baseline="-25000" dirty="0" err="1"/>
              <a:t>pred</a:t>
            </a:r>
            <a:r>
              <a:rPr lang="en-US" dirty="0"/>
              <a:t> already close to actual </a:t>
            </a:r>
            <a:r>
              <a:rPr lang="en-US" dirty="0" smtClean="0"/>
              <a:t>OPT</a:t>
            </a:r>
          </a:p>
          <a:p>
            <a:r>
              <a:rPr lang="en-US" dirty="0" smtClean="0"/>
              <a:t>Decrease </a:t>
            </a:r>
            <a:r>
              <a:rPr lang="en-US" dirty="0" err="1" smtClean="0"/>
              <a:t>V</a:t>
            </a:r>
            <a:r>
              <a:rPr lang="en-US" baseline="-25000" dirty="0" err="1" smtClean="0"/>
              <a:t>ref</a:t>
            </a:r>
            <a:r>
              <a:rPr lang="en-US" dirty="0" smtClean="0"/>
              <a:t> if </a:t>
            </a:r>
            <a:r>
              <a:rPr lang="en-US" dirty="0" err="1" smtClean="0"/>
              <a:t>V</a:t>
            </a:r>
            <a:r>
              <a:rPr lang="en-US" baseline="-25000" dirty="0" err="1" smtClean="0"/>
              <a:t>pred</a:t>
            </a:r>
            <a:r>
              <a:rPr lang="en-US" dirty="0" smtClean="0"/>
              <a:t> fails, and retry</a:t>
            </a:r>
            <a:endParaRPr lang="en-US" dirty="0"/>
          </a:p>
        </p:txBody>
      </p:sp>
      <p:sp>
        <p:nvSpPr>
          <p:cNvPr id="4" name="Slide Number Placeholder 3"/>
          <p:cNvSpPr>
            <a:spLocks noGrp="1"/>
          </p:cNvSpPr>
          <p:nvPr>
            <p:ph type="sldNum" sz="quarter" idx="14"/>
          </p:nvPr>
        </p:nvSpPr>
        <p:spPr/>
        <p:txBody>
          <a:bodyPr/>
          <a:lstStyle/>
          <a:p>
            <a:fld id="{659951FD-F195-4FF4-B5D0-ABFF8986B8DF}" type="slidenum">
              <a:rPr lang="en-US" smtClean="0"/>
              <a:pPr/>
              <a:t>34</a:t>
            </a:fld>
            <a:endParaRPr lang="en-US" dirty="0"/>
          </a:p>
        </p:txBody>
      </p:sp>
      <p:sp>
        <p:nvSpPr>
          <p:cNvPr id="6" name="Rectangle 5"/>
          <p:cNvSpPr/>
          <p:nvPr/>
        </p:nvSpPr>
        <p:spPr>
          <a:xfrm>
            <a:off x="6183084" y="5972270"/>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346055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3925751"/>
            <a:ext cx="0" cy="204652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1111442" y="4499855"/>
            <a:ext cx="3331024" cy="14724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10"/>
          <p:cNvSpPr/>
          <p:nvPr/>
        </p:nvSpPr>
        <p:spPr>
          <a:xfrm>
            <a:off x="3998574" y="4499855"/>
            <a:ext cx="3331024" cy="14724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Rectangle 15"/>
          <p:cNvSpPr/>
          <p:nvPr/>
        </p:nvSpPr>
        <p:spPr>
          <a:xfrm>
            <a:off x="3110999" y="3559361"/>
            <a:ext cx="957945" cy="523220"/>
          </a:xfrm>
          <a:prstGeom prst="rect">
            <a:avLst/>
          </a:prstGeom>
        </p:spPr>
        <p:txBody>
          <a:bodyPr wrap="square">
            <a:spAutoFit/>
          </a:bodyPr>
          <a:lstStyle/>
          <a:p>
            <a:pPr algn="ctr"/>
            <a:r>
              <a:rPr lang="en-US" altLang="ko-KR" sz="2800" dirty="0" smtClean="0">
                <a:solidFill>
                  <a:schemeClr val="accent2"/>
                </a:solidFill>
                <a:latin typeface="+mj-lt"/>
                <a:ea typeface="Dotum" pitchFamily="34" charset="-127"/>
              </a:rPr>
              <a:t>OPT</a:t>
            </a:r>
            <a:endParaRPr lang="ko-KR" altLang="ko-KR" sz="2800" dirty="0">
              <a:solidFill>
                <a:schemeClr val="accent2"/>
              </a:solidFill>
              <a:latin typeface="+mj-lt"/>
              <a:ea typeface="Dotum" pitchFamily="34" charset="-127"/>
            </a:endParaRPr>
          </a:p>
        </p:txBody>
      </p:sp>
      <p:sp>
        <p:nvSpPr>
          <p:cNvPr id="21" name="Freeform 20"/>
          <p:cNvSpPr/>
          <p:nvPr/>
        </p:nvSpPr>
        <p:spPr>
          <a:xfrm>
            <a:off x="949057" y="4645201"/>
            <a:ext cx="3440453" cy="130467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Freeform 21"/>
          <p:cNvSpPr/>
          <p:nvPr/>
        </p:nvSpPr>
        <p:spPr>
          <a:xfrm>
            <a:off x="3334448" y="4751219"/>
            <a:ext cx="3703658" cy="119865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3" name="Straight Connector 22"/>
          <p:cNvCxnSpPr/>
          <p:nvPr/>
        </p:nvCxnSpPr>
        <p:spPr>
          <a:xfrm>
            <a:off x="3959434" y="4175815"/>
            <a:ext cx="0" cy="1774061"/>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37730" y="4198208"/>
            <a:ext cx="0" cy="1774061"/>
          </a:xfrm>
          <a:prstGeom prst="line">
            <a:avLst/>
          </a:prstGeom>
          <a:ln w="63500">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4" name="Right Arrow 23"/>
          <p:cNvSpPr/>
          <p:nvPr/>
        </p:nvSpPr>
        <p:spPr>
          <a:xfrm flipH="1">
            <a:off x="3998574" y="4810917"/>
            <a:ext cx="238536" cy="5486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endParaRPr lang="en-US" sz="2400">
              <a:latin typeface="Helvetica" panose="020B0604020202020204" pitchFamily="34" charset="0"/>
              <a:cs typeface="Helvetica" panose="020B0604020202020204" pitchFamily="34" charset="0"/>
            </a:endParaRPr>
          </a:p>
        </p:txBody>
      </p:sp>
      <p:cxnSp>
        <p:nvCxnSpPr>
          <p:cNvPr id="8" name="Straight Arrow Connector 7"/>
          <p:cNvCxnSpPr/>
          <p:nvPr/>
        </p:nvCxnSpPr>
        <p:spPr>
          <a:xfrm>
            <a:off x="54430" y="5972271"/>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887199" y="3567431"/>
            <a:ext cx="957945" cy="523220"/>
          </a:xfrm>
          <a:prstGeom prst="rect">
            <a:avLst/>
          </a:prstGeom>
        </p:spPr>
        <p:txBody>
          <a:bodyPr wrap="square">
            <a:spAutoFit/>
          </a:bodyPr>
          <a:lstStyle/>
          <a:p>
            <a:pPr algn="ctr"/>
            <a:r>
              <a:rPr lang="en-US" altLang="ko-KR" sz="2800" dirty="0" err="1" smtClean="0">
                <a:solidFill>
                  <a:schemeClr val="tx1">
                    <a:lumMod val="65000"/>
                    <a:lumOff val="35000"/>
                  </a:schemeClr>
                </a:solidFill>
                <a:latin typeface="+mj-lt"/>
                <a:ea typeface="Dotum" pitchFamily="34" charset="-127"/>
              </a:rPr>
              <a:t>V</a:t>
            </a:r>
            <a:r>
              <a:rPr lang="en-US" altLang="ko-KR" sz="2800" baseline="-25000" dirty="0" err="1" smtClean="0">
                <a:solidFill>
                  <a:schemeClr val="tx1">
                    <a:lumMod val="65000"/>
                    <a:lumOff val="35000"/>
                  </a:schemeClr>
                </a:solidFill>
                <a:latin typeface="+mj-lt"/>
                <a:ea typeface="Dotum" pitchFamily="34" charset="-127"/>
              </a:rPr>
              <a:t>pred</a:t>
            </a:r>
            <a:endParaRPr lang="ko-KR" altLang="ko-KR" sz="2800" dirty="0">
              <a:solidFill>
                <a:schemeClr val="tx1">
                  <a:lumMod val="65000"/>
                  <a:lumOff val="35000"/>
                </a:schemeClr>
              </a:solidFill>
              <a:latin typeface="+mj-lt"/>
              <a:ea typeface="Dotum" pitchFamily="34" charset="-127"/>
            </a:endParaRPr>
          </a:p>
        </p:txBody>
      </p:sp>
      <p:cxnSp>
        <p:nvCxnSpPr>
          <p:cNvPr id="28" name="Straight Arrow Connector 27"/>
          <p:cNvCxnSpPr/>
          <p:nvPr/>
        </p:nvCxnSpPr>
        <p:spPr>
          <a:xfrm flipH="1">
            <a:off x="3651550" y="5703154"/>
            <a:ext cx="332605" cy="0"/>
          </a:xfrm>
          <a:prstGeom prst="straightConnector1">
            <a:avLst/>
          </a:prstGeom>
          <a:ln w="63500">
            <a:solidFill>
              <a:schemeClr val="accent2"/>
            </a:solidFill>
            <a:headEnd type="triangle"/>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269972" y="5703154"/>
            <a:ext cx="324828" cy="0"/>
          </a:xfrm>
          <a:prstGeom prst="straightConnector1">
            <a:avLst/>
          </a:prstGeom>
          <a:ln w="63500">
            <a:solidFill>
              <a:schemeClr val="accent2"/>
            </a:solidFill>
            <a:headEnd type="triangle"/>
            <a:tailEnd type="none" w="med" len="med"/>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2886137" y="5987357"/>
            <a:ext cx="2639934" cy="584775"/>
          </a:xfrm>
          <a:prstGeom prst="rect">
            <a:avLst/>
          </a:prstGeom>
        </p:spPr>
        <p:txBody>
          <a:bodyPr wrap="square">
            <a:spAutoFit/>
          </a:bodyPr>
          <a:lstStyle/>
          <a:p>
            <a:pPr algn="ctr"/>
            <a:r>
              <a:rPr lang="en-US" altLang="ko-KR" sz="3200" i="1" dirty="0" smtClean="0">
                <a:solidFill>
                  <a:schemeClr val="accent2"/>
                </a:solidFill>
                <a:latin typeface="+mj-lt"/>
                <a:ea typeface="Dotum" pitchFamily="34" charset="-127"/>
              </a:rPr>
              <a:t>Very close</a:t>
            </a:r>
            <a:endParaRPr lang="ko-KR" altLang="ko-KR" sz="3200" i="1" dirty="0">
              <a:solidFill>
                <a:schemeClr val="accent2"/>
              </a:solidFill>
              <a:latin typeface="+mj-lt"/>
              <a:ea typeface="Dotum" pitchFamily="34" charset="-127"/>
            </a:endParaRPr>
          </a:p>
        </p:txBody>
      </p:sp>
    </p:spTree>
    <p:extLst>
      <p:ext uri="{BB962C8B-B14F-4D97-AF65-F5344CB8AC3E}">
        <p14:creationId xmlns:p14="http://schemas.microsoft.com/office/powerpoint/2010/main" val="19195556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Retention Optimized Reading: Summary</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35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97477726"/>
              </p:ext>
            </p:extLst>
          </p:nvPr>
        </p:nvGraphicFramePr>
        <p:xfrm>
          <a:off x="0" y="1292828"/>
          <a:ext cx="9144000" cy="5003800"/>
        </p:xfrm>
        <a:graphic>
          <a:graphicData uri="http://schemas.openxmlformats.org/drawingml/2006/table">
            <a:tbl>
              <a:tblPr firstRow="1" firstCol="1" bandRow="1">
                <a:tableStyleId>{9D7B26C5-4107-4FEC-AEDC-1716B250A1EF}</a:tableStyleId>
              </a:tblPr>
              <a:tblGrid>
                <a:gridCol w="2068286"/>
                <a:gridCol w="3537857"/>
                <a:gridCol w="3537857"/>
              </a:tblGrid>
              <a:tr h="1250950">
                <a:tc>
                  <a:txBody>
                    <a:bodyPr/>
                    <a:lstStyle/>
                    <a:p>
                      <a:pPr algn="ctr"/>
                      <a:r>
                        <a:rPr lang="en-US" sz="3200" i="1" dirty="0" smtClean="0">
                          <a:solidFill>
                            <a:schemeClr val="tx1">
                              <a:lumMod val="65000"/>
                              <a:lumOff val="35000"/>
                            </a:schemeClr>
                          </a:solidFill>
                        </a:rPr>
                        <a:t>Flash Read Techniques</a:t>
                      </a:r>
                      <a:endParaRPr lang="en-US" sz="3200" i="1" dirty="0">
                        <a:solidFill>
                          <a:schemeClr val="tx1">
                            <a:lumMod val="65000"/>
                            <a:lumOff val="35000"/>
                          </a:schemeClr>
                        </a:solidFill>
                      </a:endParaRPr>
                    </a:p>
                  </a:txBody>
                  <a:tcPr anchor="ctr">
                    <a:solidFill>
                      <a:schemeClr val="bg1">
                        <a:lumMod val="95000"/>
                      </a:schemeClr>
                    </a:solidFill>
                  </a:tcPr>
                </a:tc>
                <a:tc>
                  <a:txBody>
                    <a:bodyPr/>
                    <a:lstStyle/>
                    <a:p>
                      <a:pPr algn="ctr"/>
                      <a:r>
                        <a:rPr lang="en-US" sz="3200" i="1" dirty="0" smtClean="0">
                          <a:solidFill>
                            <a:schemeClr val="tx1">
                              <a:lumMod val="65000"/>
                              <a:lumOff val="35000"/>
                            </a:schemeClr>
                          </a:solidFill>
                        </a:rPr>
                        <a:t>Lifetime</a:t>
                      </a:r>
                      <a:br>
                        <a:rPr lang="en-US" sz="3200" i="1" dirty="0" smtClean="0">
                          <a:solidFill>
                            <a:schemeClr val="tx1">
                              <a:lumMod val="65000"/>
                              <a:lumOff val="35000"/>
                            </a:schemeClr>
                          </a:solidFill>
                        </a:rPr>
                      </a:br>
                      <a:r>
                        <a:rPr lang="en-US" sz="3200" i="1" dirty="0" smtClean="0">
                          <a:solidFill>
                            <a:schemeClr val="tx1">
                              <a:lumMod val="65000"/>
                              <a:lumOff val="35000"/>
                            </a:schemeClr>
                          </a:solidFill>
                        </a:rPr>
                        <a:t>(P/E Cycle)</a:t>
                      </a:r>
                      <a:endParaRPr lang="en-US" sz="3200" i="1" dirty="0">
                        <a:solidFill>
                          <a:schemeClr val="tx1">
                            <a:lumMod val="65000"/>
                            <a:lumOff val="35000"/>
                          </a:schemeClr>
                        </a:solidFill>
                      </a:endParaRPr>
                    </a:p>
                  </a:txBody>
                  <a:tcPr anchor="ctr"/>
                </a:tc>
                <a:tc>
                  <a:txBody>
                    <a:bodyPr/>
                    <a:lstStyle/>
                    <a:p>
                      <a:pPr algn="ctr"/>
                      <a:r>
                        <a:rPr lang="en-US" sz="3200" i="1" dirty="0" smtClean="0">
                          <a:solidFill>
                            <a:schemeClr val="tx1">
                              <a:lumMod val="65000"/>
                              <a:lumOff val="35000"/>
                            </a:schemeClr>
                          </a:solidFill>
                        </a:rPr>
                        <a:t>Performance</a:t>
                      </a:r>
                      <a:br>
                        <a:rPr lang="en-US" sz="3200" i="1" dirty="0" smtClean="0">
                          <a:solidFill>
                            <a:schemeClr val="tx1">
                              <a:lumMod val="65000"/>
                              <a:lumOff val="35000"/>
                            </a:schemeClr>
                          </a:solidFill>
                        </a:rPr>
                      </a:br>
                      <a:r>
                        <a:rPr lang="en-US" sz="3200" i="1" dirty="0" smtClean="0">
                          <a:solidFill>
                            <a:schemeClr val="tx1">
                              <a:lumMod val="65000"/>
                              <a:lumOff val="35000"/>
                            </a:schemeClr>
                          </a:solidFill>
                        </a:rPr>
                        <a:t>(Read Latency)</a:t>
                      </a:r>
                      <a:endParaRPr lang="en-US" sz="3200" i="1" dirty="0">
                        <a:solidFill>
                          <a:schemeClr val="tx1">
                            <a:lumMod val="65000"/>
                            <a:lumOff val="35000"/>
                          </a:schemeClr>
                        </a:solidFill>
                      </a:endParaRPr>
                    </a:p>
                  </a:txBody>
                  <a:tcPr anchor="ctr"/>
                </a:tc>
              </a:tr>
              <a:tr h="1250950">
                <a:tc>
                  <a:txBody>
                    <a:bodyPr/>
                    <a:lstStyle/>
                    <a:p>
                      <a:pPr algn="ctr"/>
                      <a:r>
                        <a:rPr lang="en-US" sz="3200" b="0" i="1" dirty="0" smtClean="0">
                          <a:solidFill>
                            <a:schemeClr val="tx1">
                              <a:lumMod val="65000"/>
                              <a:lumOff val="35000"/>
                            </a:schemeClr>
                          </a:solidFill>
                        </a:rPr>
                        <a:t>Fixed </a:t>
                      </a:r>
                      <a:r>
                        <a:rPr lang="en-US" sz="3200" b="0" i="1" dirty="0" err="1" smtClean="0">
                          <a:solidFill>
                            <a:schemeClr val="tx1">
                              <a:lumMod val="65000"/>
                              <a:lumOff val="35000"/>
                            </a:schemeClr>
                          </a:solidFill>
                        </a:rPr>
                        <a:t>V</a:t>
                      </a:r>
                      <a:r>
                        <a:rPr lang="en-US" sz="3200" b="0" i="1" baseline="-25000" dirty="0" err="1" smtClean="0">
                          <a:solidFill>
                            <a:schemeClr val="tx1">
                              <a:lumMod val="65000"/>
                              <a:lumOff val="35000"/>
                            </a:schemeClr>
                          </a:solidFill>
                        </a:rPr>
                        <a:t>ref</a:t>
                      </a:r>
                      <a:endParaRPr lang="en-US" sz="3200" b="0" i="1" dirty="0">
                        <a:solidFill>
                          <a:schemeClr val="tx1">
                            <a:lumMod val="65000"/>
                            <a:lumOff val="3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accent2"/>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r>
              <a:tr h="1250950">
                <a:tc>
                  <a:txBody>
                    <a:bodyPr/>
                    <a:lstStyle/>
                    <a:p>
                      <a:pPr algn="ctr"/>
                      <a:r>
                        <a:rPr lang="en-US" sz="3200" b="0" i="1" dirty="0" smtClean="0">
                          <a:solidFill>
                            <a:schemeClr val="tx1">
                              <a:lumMod val="65000"/>
                              <a:lumOff val="35000"/>
                            </a:schemeClr>
                          </a:solidFill>
                        </a:rPr>
                        <a:t>Sweeping </a:t>
                      </a:r>
                      <a:r>
                        <a:rPr lang="en-US" sz="3200" b="0" i="1" dirty="0" err="1" smtClean="0">
                          <a:solidFill>
                            <a:schemeClr val="tx1">
                              <a:lumMod val="65000"/>
                              <a:lumOff val="35000"/>
                            </a:schemeClr>
                          </a:solidFill>
                        </a:rPr>
                        <a:t>V</a:t>
                      </a:r>
                      <a:r>
                        <a:rPr lang="en-US" sz="3200" b="0" i="1" baseline="-25000" dirty="0" err="1" smtClean="0">
                          <a:solidFill>
                            <a:schemeClr val="tx1">
                              <a:lumMod val="65000"/>
                              <a:lumOff val="35000"/>
                            </a:schemeClr>
                          </a:solidFill>
                        </a:rPr>
                        <a:t>ref</a:t>
                      </a:r>
                      <a:endParaRPr lang="en-US" sz="3200" b="0" i="1" dirty="0">
                        <a:solidFill>
                          <a:schemeClr val="tx1">
                            <a:lumMod val="65000"/>
                            <a:lumOff val="35000"/>
                          </a:schemeClr>
                        </a:solidFill>
                      </a:endParaRPr>
                    </a:p>
                  </a:txBody>
                  <a:tcPr anchor="c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 </a:t>
                      </a:r>
                      <a:r>
                        <a:rPr lang="en-US" sz="2800" spc="-150" dirty="0" smtClean="0">
                          <a:solidFill>
                            <a:schemeClr val="tx1"/>
                          </a:solidFill>
                          <a:latin typeface="+mn-lt"/>
                          <a:cs typeface="Times New Roman" panose="02020603050405020304" pitchFamily="18" charset="0"/>
                          <a:sym typeface="Wingdings" panose="05000000000000000000" pitchFamily="2" charset="2"/>
                        </a:rPr>
                        <a:t>64% ↑</a:t>
                      </a:r>
                      <a:endParaRPr lang="en-US" sz="2800" spc="-150" dirty="0" smtClean="0">
                        <a:solidFill>
                          <a:schemeClr val="tx1"/>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accent2"/>
                          </a:solidFill>
                          <a:latin typeface="+mn-lt"/>
                          <a:cs typeface="Times New Roman" panose="02020603050405020304" pitchFamily="18" charset="0"/>
                          <a:sym typeface="Wingdings" panose="05000000000000000000" pitchFamily="2" charset="2"/>
                        </a:rPr>
                        <a:t></a:t>
                      </a:r>
                      <a:endParaRPr lang="en-US" sz="6000" dirty="0" smtClean="0">
                        <a:solidFill>
                          <a:schemeClr val="accent2"/>
                        </a:solidFill>
                        <a:latin typeface="+mn-lt"/>
                        <a:cs typeface="Times New Roman" panose="02020603050405020304" pitchFamily="18" charset="0"/>
                      </a:endParaRPr>
                    </a:p>
                  </a:txBody>
                  <a:tcPr anchor="ctr"/>
                </a:tc>
              </a:tr>
              <a:tr h="1250950">
                <a:tc>
                  <a:txBody>
                    <a:bodyPr/>
                    <a:lstStyle/>
                    <a:p>
                      <a:pPr algn="ctr"/>
                      <a:r>
                        <a:rPr lang="en-US" sz="3200" b="0" i="1" dirty="0" smtClean="0">
                          <a:solidFill>
                            <a:schemeClr val="tx1">
                              <a:lumMod val="65000"/>
                              <a:lumOff val="35000"/>
                            </a:schemeClr>
                          </a:solidFill>
                        </a:rPr>
                        <a:t>ROR</a:t>
                      </a:r>
                      <a:endParaRPr lang="en-US" sz="3200" b="0" i="1" dirty="0">
                        <a:solidFill>
                          <a:schemeClr val="tx1">
                            <a:lumMod val="65000"/>
                            <a:lumOff val="3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 </a:t>
                      </a:r>
                      <a:r>
                        <a:rPr lang="en-US" sz="2800" spc="-150" dirty="0" smtClean="0">
                          <a:solidFill>
                            <a:schemeClr val="accent2"/>
                          </a:solidFill>
                          <a:latin typeface="+mn-lt"/>
                          <a:cs typeface="Times New Roman" panose="02020603050405020304" pitchFamily="18" charset="0"/>
                          <a:sym typeface="Wingdings" panose="05000000000000000000" pitchFamily="2" charset="2"/>
                        </a:rPr>
                        <a:t>64% ↑</a:t>
                      </a:r>
                      <a:endParaRPr lang="en-US" sz="2800" spc="-150" dirty="0" smtClean="0">
                        <a:solidFill>
                          <a:schemeClr val="accent2"/>
                        </a:solidFill>
                        <a:latin typeface="+mn-lt"/>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7200" dirty="0" smtClean="0">
                          <a:solidFill>
                            <a:schemeClr val="tx2">
                              <a:lumMod val="60000"/>
                              <a:lumOff val="40000"/>
                            </a:schemeClr>
                          </a:solidFill>
                          <a:latin typeface="+mn-lt"/>
                          <a:cs typeface="Times New Roman" panose="02020603050405020304" pitchFamily="18" charset="0"/>
                          <a:sym typeface="Wingdings" panose="05000000000000000000" pitchFamily="2" charset="2"/>
                        </a:rPr>
                        <a:t> </a:t>
                      </a:r>
                      <a:r>
                        <a:rPr lang="en-US" sz="7200" dirty="0" smtClean="0">
                          <a:solidFill>
                            <a:srgbClr val="CCCCCC"/>
                          </a:solidFill>
                          <a:latin typeface="+mn-lt"/>
                          <a:cs typeface="Times New Roman" panose="02020603050405020304" pitchFamily="18" charset="0"/>
                          <a:sym typeface="Wingdings" panose="05000000000000000000" pitchFamily="2" charset="2"/>
                        </a:rPr>
                        <a:t>_____</a:t>
                      </a:r>
                      <a:endParaRPr lang="en-US" sz="6000" dirty="0" smtClean="0">
                        <a:solidFill>
                          <a:srgbClr val="CCCCCC"/>
                        </a:solidFill>
                        <a:latin typeface="+mn-lt"/>
                        <a:cs typeface="Times New Roman" panose="02020603050405020304" pitchFamily="18" charset="0"/>
                      </a:endParaRPr>
                    </a:p>
                  </a:txBody>
                  <a:tcPr anchor="ctr"/>
                </a:tc>
              </a:tr>
            </a:tbl>
          </a:graphicData>
        </a:graphic>
      </p:graphicFrame>
      <p:sp>
        <p:nvSpPr>
          <p:cNvPr id="8" name="TextBox 7"/>
          <p:cNvSpPr txBox="1"/>
          <p:nvPr/>
        </p:nvSpPr>
        <p:spPr>
          <a:xfrm>
            <a:off x="6559840" y="5132807"/>
            <a:ext cx="2548198" cy="523220"/>
          </a:xfrm>
          <a:prstGeom prst="rect">
            <a:avLst/>
          </a:prstGeom>
          <a:noFill/>
        </p:spPr>
        <p:txBody>
          <a:bodyPr wrap="none" rtlCol="0">
            <a:spAutoFit/>
          </a:bodyPr>
          <a:lstStyle/>
          <a:p>
            <a:r>
              <a:rPr lang="en-US" sz="2800" spc="-150" dirty="0" smtClean="0">
                <a:solidFill>
                  <a:schemeClr val="accent2"/>
                </a:solidFill>
              </a:rPr>
              <a:t>Nom. Life: 2.4% ↓</a:t>
            </a:r>
            <a:endParaRPr lang="en-US" sz="2800" spc="-150" dirty="0">
              <a:solidFill>
                <a:schemeClr val="accent2"/>
              </a:solidFill>
            </a:endParaRPr>
          </a:p>
        </p:txBody>
      </p:sp>
      <p:sp>
        <p:nvSpPr>
          <p:cNvPr id="9" name="TextBox 8"/>
          <p:cNvSpPr txBox="1"/>
          <p:nvPr/>
        </p:nvSpPr>
        <p:spPr>
          <a:xfrm>
            <a:off x="6559840" y="5656027"/>
            <a:ext cx="2579681" cy="523220"/>
          </a:xfrm>
          <a:prstGeom prst="rect">
            <a:avLst/>
          </a:prstGeom>
          <a:noFill/>
        </p:spPr>
        <p:txBody>
          <a:bodyPr wrap="none" rtlCol="0">
            <a:spAutoFit/>
          </a:bodyPr>
          <a:lstStyle/>
          <a:p>
            <a:r>
              <a:rPr lang="en-US" sz="2800" spc="-150" dirty="0" smtClean="0">
                <a:solidFill>
                  <a:schemeClr val="accent2"/>
                </a:solidFill>
              </a:rPr>
              <a:t>Ext. Life:   70.4% ↓</a:t>
            </a:r>
            <a:endParaRPr lang="en-US" sz="2800" spc="-150" dirty="0">
              <a:solidFill>
                <a:schemeClr val="accent2"/>
              </a:solidFill>
            </a:endParaRPr>
          </a:p>
        </p:txBody>
      </p:sp>
    </p:spTree>
    <p:extLst>
      <p:ext uri="{BB962C8B-B14F-4D97-AF65-F5344CB8AC3E}">
        <p14:creationId xmlns:p14="http://schemas.microsoft.com/office/powerpoint/2010/main" val="19636727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36</a:t>
            </a:fld>
            <a:endParaRPr lang="en-US" dirty="0"/>
          </a:p>
        </p:txBody>
      </p:sp>
      <p:sp>
        <p:nvSpPr>
          <p:cNvPr id="5" name="Rounded Rectangle 4"/>
          <p:cNvSpPr/>
          <p:nvPr/>
        </p:nvSpPr>
        <p:spPr>
          <a:xfrm>
            <a:off x="0" y="4489057"/>
            <a:ext cx="9144000" cy="128016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2:</a:t>
            </a:r>
            <a:r>
              <a:rPr lang="en-US" sz="3600" dirty="0"/>
              <a:t> Design </a:t>
            </a:r>
            <a:r>
              <a:rPr lang="en-US" sz="3600" dirty="0" smtClean="0"/>
              <a:t>an offline mechanism </a:t>
            </a:r>
            <a:r>
              <a:rPr lang="en-US" sz="3600" dirty="0"/>
              <a:t>to </a:t>
            </a:r>
            <a:r>
              <a:rPr lang="en-US" sz="3600" dirty="0">
                <a:solidFill>
                  <a:srgbClr val="FFFF00"/>
                </a:solidFill>
              </a:rPr>
              <a:t>recover data after detecting uncorrectable </a:t>
            </a:r>
            <a:r>
              <a:rPr lang="en-US" sz="3600" dirty="0" smtClean="0">
                <a:solidFill>
                  <a:srgbClr val="FFFF00"/>
                </a:solidFill>
              </a:rPr>
              <a:t>errors</a:t>
            </a:r>
            <a:endParaRPr lang="en-US" sz="3600" dirty="0">
              <a:solidFill>
                <a:srgbClr val="FFFF00"/>
              </a:solidFill>
            </a:endParaRPr>
          </a:p>
        </p:txBody>
      </p:sp>
      <p:sp>
        <p:nvSpPr>
          <p:cNvPr id="6" name="Rounded Rectangle 5"/>
          <p:cNvSpPr/>
          <p:nvPr/>
        </p:nvSpPr>
        <p:spPr>
          <a:xfrm>
            <a:off x="0" y="671018"/>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To </a:t>
            </a:r>
            <a:r>
              <a:rPr lang="en-US" sz="3600" dirty="0" smtClean="0"/>
              <a:t>understand the effects of </a:t>
            </a:r>
            <a:r>
              <a:rPr lang="en-US" sz="3600" dirty="0"/>
              <a:t>retention loss:</a:t>
            </a:r>
          </a:p>
          <a:p>
            <a:r>
              <a:rPr lang="en-US" sz="3600" dirty="0"/>
              <a:t> - Characterize retention loss using real chips</a:t>
            </a:r>
          </a:p>
        </p:txBody>
      </p:sp>
      <p:sp>
        <p:nvSpPr>
          <p:cNvPr id="7" name="Rounded Rectangle 6"/>
          <p:cNvSpPr/>
          <p:nvPr/>
        </p:nvSpPr>
        <p:spPr>
          <a:xfrm>
            <a:off x="0" y="2353456"/>
            <a:ext cx="9144000" cy="173332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t>finds the optimal read </a:t>
            </a:r>
            <a:r>
              <a:rPr lang="en-US" sz="3600" dirty="0"/>
              <a:t>reference </a:t>
            </a:r>
            <a:r>
              <a:rPr lang="en-US" sz="3600" dirty="0" smtClean="0"/>
              <a:t>voltage</a:t>
            </a:r>
            <a:endParaRPr lang="en-US" sz="3600" dirty="0"/>
          </a:p>
        </p:txBody>
      </p:sp>
    </p:spTree>
    <p:extLst>
      <p:ext uri="{BB962C8B-B14F-4D97-AF65-F5344CB8AC3E}">
        <p14:creationId xmlns:p14="http://schemas.microsoft.com/office/powerpoint/2010/main" val="15527622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2328003" y="6049771"/>
            <a:ext cx="4166334" cy="584775"/>
          </a:xfrm>
          <a:prstGeom prst="rect">
            <a:avLst/>
          </a:prstGeom>
          <a:solidFill>
            <a:schemeClr val="bg1"/>
          </a:solidFill>
        </p:spPr>
        <p:txBody>
          <a:bodyPr wrap="square">
            <a:spAutoFit/>
          </a:bodyPr>
          <a:lstStyle/>
          <a:p>
            <a:pPr algn="ctr"/>
            <a:r>
              <a:rPr lang="en-US" altLang="ko-KR" sz="3200" i="1" dirty="0">
                <a:solidFill>
                  <a:schemeClr val="accent2"/>
                </a:solidFill>
                <a:latin typeface="+mj-lt"/>
                <a:ea typeface="Dotum" pitchFamily="34" charset="-127"/>
              </a:rPr>
              <a:t>C</a:t>
            </a:r>
            <a:r>
              <a:rPr lang="en-US" altLang="ko-KR" sz="3200" i="1" dirty="0" smtClean="0">
                <a:solidFill>
                  <a:schemeClr val="accent2"/>
                </a:solidFill>
                <a:latin typeface="+mj-lt"/>
                <a:ea typeface="Dotum" pitchFamily="34" charset="-127"/>
              </a:rPr>
              <a:t>orrectable errors</a:t>
            </a:r>
            <a:endParaRPr lang="ko-KR" altLang="ko-KR" sz="3200" i="1" dirty="0">
              <a:solidFill>
                <a:schemeClr val="accent2"/>
              </a:solidFill>
              <a:latin typeface="+mj-lt"/>
              <a:ea typeface="Dotum" pitchFamily="34" charset="-127"/>
            </a:endParaRPr>
          </a:p>
        </p:txBody>
      </p:sp>
      <p:sp>
        <p:nvSpPr>
          <p:cNvPr id="21" name="Freeform 20"/>
          <p:cNvSpPr/>
          <p:nvPr/>
        </p:nvSpPr>
        <p:spPr>
          <a:xfrm>
            <a:off x="304795" y="2971571"/>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8" name="Straight Connector 17"/>
          <p:cNvCxnSpPr/>
          <p:nvPr/>
        </p:nvCxnSpPr>
        <p:spPr>
          <a:xfrm flipH="1">
            <a:off x="3130406" y="2933925"/>
            <a:ext cx="1" cy="2886311"/>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6183084" y="2933925"/>
            <a:ext cx="1" cy="2888227"/>
          </a:xfrm>
          <a:prstGeom prst="line">
            <a:avLst/>
          </a:prstGeom>
          <a:ln w="635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3477916" y="2971570"/>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9"/>
          <p:cNvSpPr/>
          <p:nvPr/>
        </p:nvSpPr>
        <p:spPr>
          <a:xfrm>
            <a:off x="2631440" y="5059680"/>
            <a:ext cx="396240" cy="762000"/>
          </a:xfrm>
          <a:custGeom>
            <a:avLst/>
            <a:gdLst>
              <a:gd name="connsiteX0" fmla="*/ 396240 w 396240"/>
              <a:gd name="connsiteY0" fmla="*/ 762000 h 762000"/>
              <a:gd name="connsiteX1" fmla="*/ 243840 w 396240"/>
              <a:gd name="connsiteY1" fmla="*/ 0 h 762000"/>
              <a:gd name="connsiteX2" fmla="*/ 0 w 396240"/>
              <a:gd name="connsiteY2" fmla="*/ 762000 h 762000"/>
              <a:gd name="connsiteX3" fmla="*/ 396240 w 396240"/>
              <a:gd name="connsiteY3" fmla="*/ 762000 h 762000"/>
            </a:gdLst>
            <a:ahLst/>
            <a:cxnLst>
              <a:cxn ang="0">
                <a:pos x="connsiteX0" y="connsiteY0"/>
              </a:cxn>
              <a:cxn ang="0">
                <a:pos x="connsiteX1" y="connsiteY1"/>
              </a:cxn>
              <a:cxn ang="0">
                <a:pos x="connsiteX2" y="connsiteY2"/>
              </a:cxn>
              <a:cxn ang="0">
                <a:pos x="connsiteX3" y="connsiteY3"/>
              </a:cxn>
            </a:cxnLst>
            <a:rect l="l" t="t" r="r" b="b"/>
            <a:pathLst>
              <a:path w="396240" h="762000">
                <a:moveTo>
                  <a:pt x="396240" y="762000"/>
                </a:moveTo>
                <a:lnTo>
                  <a:pt x="243840" y="0"/>
                </a:lnTo>
                <a:lnTo>
                  <a:pt x="0" y="762000"/>
                </a:lnTo>
                <a:lnTo>
                  <a:pt x="396240" y="7620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5283200" y="4734560"/>
            <a:ext cx="650240" cy="1087120"/>
          </a:xfrm>
          <a:custGeom>
            <a:avLst/>
            <a:gdLst>
              <a:gd name="connsiteX0" fmla="*/ 0 w 650240"/>
              <a:gd name="connsiteY0" fmla="*/ 1087120 h 1087120"/>
              <a:gd name="connsiteX1" fmla="*/ 386080 w 650240"/>
              <a:gd name="connsiteY1" fmla="*/ 0 h 1087120"/>
              <a:gd name="connsiteX2" fmla="*/ 650240 w 650240"/>
              <a:gd name="connsiteY2" fmla="*/ 1076960 h 1087120"/>
              <a:gd name="connsiteX3" fmla="*/ 0 w 650240"/>
              <a:gd name="connsiteY3" fmla="*/ 1087120 h 1087120"/>
            </a:gdLst>
            <a:ahLst/>
            <a:cxnLst>
              <a:cxn ang="0">
                <a:pos x="connsiteX0" y="connsiteY0"/>
              </a:cxn>
              <a:cxn ang="0">
                <a:pos x="connsiteX1" y="connsiteY1"/>
              </a:cxn>
              <a:cxn ang="0">
                <a:pos x="connsiteX2" y="connsiteY2"/>
              </a:cxn>
              <a:cxn ang="0">
                <a:pos x="connsiteX3" y="connsiteY3"/>
              </a:cxn>
            </a:cxnLst>
            <a:rect l="l" t="t" r="r" b="b"/>
            <a:pathLst>
              <a:path w="650240" h="1087120">
                <a:moveTo>
                  <a:pt x="0" y="1087120"/>
                </a:moveTo>
                <a:lnTo>
                  <a:pt x="386080" y="0"/>
                </a:lnTo>
                <a:lnTo>
                  <a:pt x="650240" y="1076960"/>
                </a:lnTo>
                <a:lnTo>
                  <a:pt x="0" y="108712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743437" y="4100810"/>
            <a:ext cx="1689311" cy="1741550"/>
          </a:xfrm>
          <a:custGeom>
            <a:avLst/>
            <a:gdLst>
              <a:gd name="connsiteX0" fmla="*/ 0 w 1678898"/>
              <a:gd name="connsiteY0" fmla="*/ 1469036 h 1469036"/>
              <a:gd name="connsiteX1" fmla="*/ 809469 w 1678898"/>
              <a:gd name="connsiteY1" fmla="*/ 0 h 1469036"/>
              <a:gd name="connsiteX2" fmla="*/ 1678898 w 1678898"/>
              <a:gd name="connsiteY2" fmla="*/ 1439055 h 1469036"/>
              <a:gd name="connsiteX3" fmla="*/ 0 w 1678898"/>
              <a:gd name="connsiteY3" fmla="*/ 1469036 h 1469036"/>
              <a:gd name="connsiteX0" fmla="*/ 0 w 1678898"/>
              <a:gd name="connsiteY0" fmla="*/ 1615363 h 1615363"/>
              <a:gd name="connsiteX1" fmla="*/ 1077629 w 1678898"/>
              <a:gd name="connsiteY1" fmla="*/ 0 h 1615363"/>
              <a:gd name="connsiteX2" fmla="*/ 1678898 w 1678898"/>
              <a:gd name="connsiteY2" fmla="*/ 1585382 h 1615363"/>
              <a:gd name="connsiteX3" fmla="*/ 0 w 1678898"/>
              <a:gd name="connsiteY3" fmla="*/ 1615363 h 1615363"/>
              <a:gd name="connsiteX0" fmla="*/ 0 w 1678898"/>
              <a:gd name="connsiteY0" fmla="*/ 1575456 h 1575456"/>
              <a:gd name="connsiteX1" fmla="*/ 1107424 w 1678898"/>
              <a:gd name="connsiteY1" fmla="*/ 0 h 1575456"/>
              <a:gd name="connsiteX2" fmla="*/ 1678898 w 1678898"/>
              <a:gd name="connsiteY2" fmla="*/ 1545475 h 1575456"/>
              <a:gd name="connsiteX3" fmla="*/ 0 w 1678898"/>
              <a:gd name="connsiteY3" fmla="*/ 1575456 h 1575456"/>
              <a:gd name="connsiteX0" fmla="*/ 0 w 1678898"/>
              <a:gd name="connsiteY0" fmla="*/ 1575456 h 1585382"/>
              <a:gd name="connsiteX1" fmla="*/ 1107424 w 1678898"/>
              <a:gd name="connsiteY1" fmla="*/ 0 h 1585382"/>
              <a:gd name="connsiteX2" fmla="*/ 1678898 w 1678898"/>
              <a:gd name="connsiteY2" fmla="*/ 1585382 h 1585382"/>
              <a:gd name="connsiteX3" fmla="*/ 0 w 1678898"/>
              <a:gd name="connsiteY3" fmla="*/ 1575456 h 1585382"/>
              <a:gd name="connsiteX0" fmla="*/ 0 w 1678898"/>
              <a:gd name="connsiteY0" fmla="*/ 1535548 h 1545474"/>
              <a:gd name="connsiteX1" fmla="*/ 1092527 w 1678898"/>
              <a:gd name="connsiteY1" fmla="*/ 0 h 1545474"/>
              <a:gd name="connsiteX2" fmla="*/ 1678898 w 1678898"/>
              <a:gd name="connsiteY2" fmla="*/ 1545474 h 1545474"/>
              <a:gd name="connsiteX3" fmla="*/ 0 w 1678898"/>
              <a:gd name="connsiteY3" fmla="*/ 1535548 h 1545474"/>
              <a:gd name="connsiteX0" fmla="*/ 0 w 1678898"/>
              <a:gd name="connsiteY0" fmla="*/ 1535548 h 1545474"/>
              <a:gd name="connsiteX1" fmla="*/ 1047833 w 1678898"/>
              <a:gd name="connsiteY1" fmla="*/ 0 h 1545474"/>
              <a:gd name="connsiteX2" fmla="*/ 1678898 w 1678898"/>
              <a:gd name="connsiteY2" fmla="*/ 1545474 h 1545474"/>
              <a:gd name="connsiteX3" fmla="*/ 0 w 1678898"/>
              <a:gd name="connsiteY3" fmla="*/ 1535548 h 1545474"/>
              <a:gd name="connsiteX0" fmla="*/ 0 w 1678898"/>
              <a:gd name="connsiteY0" fmla="*/ 1535548 h 1545474"/>
              <a:gd name="connsiteX1" fmla="*/ 338099 w 1678898"/>
              <a:gd name="connsiteY1" fmla="*/ 710795 h 1545474"/>
              <a:gd name="connsiteX2" fmla="*/ 1047833 w 1678898"/>
              <a:gd name="connsiteY2" fmla="*/ 0 h 1545474"/>
              <a:gd name="connsiteX3" fmla="*/ 1678898 w 1678898"/>
              <a:gd name="connsiteY3" fmla="*/ 1545474 h 1545474"/>
              <a:gd name="connsiteX4" fmla="*/ 0 w 1678898"/>
              <a:gd name="connsiteY4" fmla="*/ 1535548 h 1545474"/>
              <a:gd name="connsiteX0" fmla="*/ 0 w 1678898"/>
              <a:gd name="connsiteY0" fmla="*/ 1535548 h 1545474"/>
              <a:gd name="connsiteX1" fmla="*/ 382792 w 1678898"/>
              <a:gd name="connsiteY1" fmla="*/ 697491 h 1545474"/>
              <a:gd name="connsiteX2" fmla="*/ 1047833 w 1678898"/>
              <a:gd name="connsiteY2" fmla="*/ 0 h 1545474"/>
              <a:gd name="connsiteX3" fmla="*/ 1678898 w 1678898"/>
              <a:gd name="connsiteY3" fmla="*/ 1545474 h 1545474"/>
              <a:gd name="connsiteX4" fmla="*/ 0 w 1678898"/>
              <a:gd name="connsiteY4" fmla="*/ 1535548 h 1545474"/>
              <a:gd name="connsiteX0" fmla="*/ 0 w 1678898"/>
              <a:gd name="connsiteY0" fmla="*/ 1535548 h 1545474"/>
              <a:gd name="connsiteX1" fmla="*/ 382792 w 1678898"/>
              <a:gd name="connsiteY1" fmla="*/ 697491 h 1545474"/>
              <a:gd name="connsiteX2" fmla="*/ 1047833 w 1678898"/>
              <a:gd name="connsiteY2" fmla="*/ 0 h 1545474"/>
              <a:gd name="connsiteX3" fmla="*/ 1455431 w 1678898"/>
              <a:gd name="connsiteY3" fmla="*/ 657585 h 1545474"/>
              <a:gd name="connsiteX4" fmla="*/ 1678898 w 1678898"/>
              <a:gd name="connsiteY4" fmla="*/ 1545474 h 1545474"/>
              <a:gd name="connsiteX5" fmla="*/ 0 w 1678898"/>
              <a:gd name="connsiteY5" fmla="*/ 1535548 h 1545474"/>
              <a:gd name="connsiteX0" fmla="*/ 0 w 1678898"/>
              <a:gd name="connsiteY0" fmla="*/ 1535548 h 1545474"/>
              <a:gd name="connsiteX1" fmla="*/ 382792 w 1678898"/>
              <a:gd name="connsiteY1" fmla="*/ 737398 h 1545474"/>
              <a:gd name="connsiteX2" fmla="*/ 1047833 w 1678898"/>
              <a:gd name="connsiteY2" fmla="*/ 0 h 1545474"/>
              <a:gd name="connsiteX3" fmla="*/ 1455431 w 1678898"/>
              <a:gd name="connsiteY3" fmla="*/ 657585 h 1545474"/>
              <a:gd name="connsiteX4" fmla="*/ 1678898 w 1678898"/>
              <a:gd name="connsiteY4" fmla="*/ 1545474 h 1545474"/>
              <a:gd name="connsiteX5" fmla="*/ 0 w 1678898"/>
              <a:gd name="connsiteY5" fmla="*/ 1535548 h 1545474"/>
              <a:gd name="connsiteX0" fmla="*/ 0 w 1678898"/>
              <a:gd name="connsiteY0" fmla="*/ 1535548 h 1545474"/>
              <a:gd name="connsiteX1" fmla="*/ 382792 w 1678898"/>
              <a:gd name="connsiteY1" fmla="*/ 737398 h 1545474"/>
              <a:gd name="connsiteX2" fmla="*/ 1047833 w 1678898"/>
              <a:gd name="connsiteY2" fmla="*/ 0 h 1545474"/>
              <a:gd name="connsiteX3" fmla="*/ 1410737 w 1678898"/>
              <a:gd name="connsiteY3" fmla="*/ 670888 h 1545474"/>
              <a:gd name="connsiteX4" fmla="*/ 1678898 w 1678898"/>
              <a:gd name="connsiteY4" fmla="*/ 1545474 h 1545474"/>
              <a:gd name="connsiteX5" fmla="*/ 0 w 1678898"/>
              <a:gd name="connsiteY5" fmla="*/ 1535548 h 1545474"/>
              <a:gd name="connsiteX0" fmla="*/ 0 w 1678898"/>
              <a:gd name="connsiteY0" fmla="*/ 1535548 h 1545474"/>
              <a:gd name="connsiteX1" fmla="*/ 427486 w 1678898"/>
              <a:gd name="connsiteY1" fmla="*/ 737398 h 1545474"/>
              <a:gd name="connsiteX2" fmla="*/ 1047833 w 1678898"/>
              <a:gd name="connsiteY2" fmla="*/ 0 h 1545474"/>
              <a:gd name="connsiteX3" fmla="*/ 1410737 w 1678898"/>
              <a:gd name="connsiteY3" fmla="*/ 670888 h 1545474"/>
              <a:gd name="connsiteX4" fmla="*/ 1678898 w 1678898"/>
              <a:gd name="connsiteY4" fmla="*/ 1545474 h 1545474"/>
              <a:gd name="connsiteX5" fmla="*/ 0 w 1678898"/>
              <a:gd name="connsiteY5" fmla="*/ 1535548 h 1545474"/>
              <a:gd name="connsiteX0" fmla="*/ 0 w 1678898"/>
              <a:gd name="connsiteY0" fmla="*/ 1535548 h 1545474"/>
              <a:gd name="connsiteX1" fmla="*/ 427486 w 1678898"/>
              <a:gd name="connsiteY1" fmla="*/ 737398 h 1545474"/>
              <a:gd name="connsiteX2" fmla="*/ 1047833 w 1678898"/>
              <a:gd name="connsiteY2" fmla="*/ 0 h 1545474"/>
              <a:gd name="connsiteX3" fmla="*/ 1380942 w 1678898"/>
              <a:gd name="connsiteY3" fmla="*/ 710795 h 1545474"/>
              <a:gd name="connsiteX4" fmla="*/ 1678898 w 1678898"/>
              <a:gd name="connsiteY4" fmla="*/ 1545474 h 1545474"/>
              <a:gd name="connsiteX5" fmla="*/ 0 w 1678898"/>
              <a:gd name="connsiteY5" fmla="*/ 1535548 h 154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8898" h="1545474">
                <a:moveTo>
                  <a:pt x="0" y="1535548"/>
                </a:moveTo>
                <a:cubicBezTo>
                  <a:pt x="162359" y="1291669"/>
                  <a:pt x="265127" y="981277"/>
                  <a:pt x="427486" y="737398"/>
                </a:cubicBezTo>
                <a:lnTo>
                  <a:pt x="1047833" y="0"/>
                </a:lnTo>
                <a:cubicBezTo>
                  <a:pt x="1139006" y="250234"/>
                  <a:pt x="1289769" y="460561"/>
                  <a:pt x="1380942" y="710795"/>
                </a:cubicBezTo>
                <a:lnTo>
                  <a:pt x="1678898" y="1545474"/>
                </a:lnTo>
                <a:lnTo>
                  <a:pt x="0" y="153554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820160" y="4152275"/>
            <a:ext cx="2407920" cy="1669405"/>
          </a:xfrm>
          <a:custGeom>
            <a:avLst/>
            <a:gdLst>
              <a:gd name="connsiteX0" fmla="*/ 0 w 2367280"/>
              <a:gd name="connsiteY0" fmla="*/ 1635760 h 1635760"/>
              <a:gd name="connsiteX1" fmla="*/ 548640 w 2367280"/>
              <a:gd name="connsiteY1" fmla="*/ 751840 h 1635760"/>
              <a:gd name="connsiteX2" fmla="*/ 1046480 w 2367280"/>
              <a:gd name="connsiteY2" fmla="*/ 304800 h 1635760"/>
              <a:gd name="connsiteX3" fmla="*/ 1615440 w 2367280"/>
              <a:gd name="connsiteY3" fmla="*/ 0 h 1635760"/>
              <a:gd name="connsiteX4" fmla="*/ 1971040 w 2367280"/>
              <a:gd name="connsiteY4" fmla="*/ 528320 h 1635760"/>
              <a:gd name="connsiteX5" fmla="*/ 2367280 w 2367280"/>
              <a:gd name="connsiteY5" fmla="*/ 1625600 h 1635760"/>
              <a:gd name="connsiteX6" fmla="*/ 0 w 2367280"/>
              <a:gd name="connsiteY6" fmla="*/ 1635760 h 1635760"/>
              <a:gd name="connsiteX0" fmla="*/ 0 w 2407920"/>
              <a:gd name="connsiteY0" fmla="*/ 1635760 h 1645920"/>
              <a:gd name="connsiteX1" fmla="*/ 548640 w 2407920"/>
              <a:gd name="connsiteY1" fmla="*/ 751840 h 1645920"/>
              <a:gd name="connsiteX2" fmla="*/ 1046480 w 2407920"/>
              <a:gd name="connsiteY2" fmla="*/ 304800 h 1645920"/>
              <a:gd name="connsiteX3" fmla="*/ 1615440 w 2407920"/>
              <a:gd name="connsiteY3" fmla="*/ 0 h 1645920"/>
              <a:gd name="connsiteX4" fmla="*/ 1971040 w 2407920"/>
              <a:gd name="connsiteY4" fmla="*/ 528320 h 1645920"/>
              <a:gd name="connsiteX5" fmla="*/ 2407920 w 2407920"/>
              <a:gd name="connsiteY5" fmla="*/ 1645920 h 1645920"/>
              <a:gd name="connsiteX6" fmla="*/ 0 w 2407920"/>
              <a:gd name="connsiteY6" fmla="*/ 163576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7920" h="1645920">
                <a:moveTo>
                  <a:pt x="0" y="1635760"/>
                </a:moveTo>
                <a:lnTo>
                  <a:pt x="548640" y="751840"/>
                </a:lnTo>
                <a:lnTo>
                  <a:pt x="1046480" y="304800"/>
                </a:lnTo>
                <a:lnTo>
                  <a:pt x="1615440" y="0"/>
                </a:lnTo>
                <a:lnTo>
                  <a:pt x="1971040" y="528320"/>
                </a:lnTo>
                <a:lnTo>
                  <a:pt x="2407920" y="1645920"/>
                </a:lnTo>
                <a:lnTo>
                  <a:pt x="0" y="163576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a:bodyPr>
          <a:lstStyle/>
          <a:p>
            <a:r>
              <a:rPr lang="en-US" dirty="0" smtClean="0"/>
              <a:t>Retention Failure</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37</a:t>
            </a:fld>
            <a:endParaRPr lang="en-US" dirty="0"/>
          </a:p>
        </p:txBody>
      </p:sp>
      <p:sp>
        <p:nvSpPr>
          <p:cNvPr id="5" name="Rectangle 4"/>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13" name="Straight Arrow Connector 12"/>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sp>
        <p:nvSpPr>
          <p:cNvPr id="15" name="Rectangle 14"/>
          <p:cNvSpPr/>
          <p:nvPr/>
        </p:nvSpPr>
        <p:spPr>
          <a:xfrm>
            <a:off x="432742"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P1</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(10)</a:t>
            </a:r>
            <a:endParaRPr lang="ko-KR" altLang="ko-KR" sz="3200" dirty="0">
              <a:solidFill>
                <a:schemeClr val="tx1">
                  <a:lumMod val="65000"/>
                  <a:lumOff val="35000"/>
                </a:schemeClr>
              </a:solidFill>
              <a:latin typeface="+mj-lt"/>
              <a:ea typeface="Dotum" pitchFamily="34" charset="-127"/>
            </a:endParaRPr>
          </a:p>
        </p:txBody>
      </p:sp>
      <p:sp>
        <p:nvSpPr>
          <p:cNvPr id="16" name="Rectangle 15"/>
          <p:cNvSpPr/>
          <p:nvPr/>
        </p:nvSpPr>
        <p:spPr>
          <a:xfrm>
            <a:off x="3605863"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(00)</a:t>
            </a:r>
            <a:endParaRPr lang="ko-KR" altLang="ko-KR" sz="3200" dirty="0">
              <a:solidFill>
                <a:schemeClr val="tx1">
                  <a:lumMod val="65000"/>
                  <a:lumOff val="35000"/>
                </a:schemeClr>
              </a:solidFill>
              <a:latin typeface="+mj-lt"/>
              <a:ea typeface="Dotum" pitchFamily="34" charset="-127"/>
            </a:endParaRPr>
          </a:p>
        </p:txBody>
      </p:sp>
      <p:sp>
        <p:nvSpPr>
          <p:cNvPr id="17" name="Rectangle 16"/>
          <p:cNvSpPr/>
          <p:nvPr/>
        </p:nvSpPr>
        <p:spPr>
          <a:xfrm>
            <a:off x="6651041" y="1695471"/>
            <a:ext cx="2130764"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br>
              <a:rPr lang="en-US" altLang="ko-KR" sz="3200" dirty="0" smtClean="0">
                <a:solidFill>
                  <a:schemeClr val="tx1">
                    <a:lumMod val="65000"/>
                    <a:lumOff val="35000"/>
                  </a:schemeClr>
                </a:solidFill>
                <a:latin typeface="+mj-lt"/>
                <a:ea typeface="Dotum" pitchFamily="34" charset="-127"/>
              </a:rPr>
            </a:br>
            <a:r>
              <a:rPr lang="en-US" altLang="ko-KR" sz="3200" dirty="0" smtClean="0">
                <a:solidFill>
                  <a:schemeClr val="tx1">
                    <a:lumMod val="65000"/>
                    <a:lumOff val="35000"/>
                  </a:schemeClr>
                </a:solidFill>
                <a:latin typeface="+mj-lt"/>
                <a:ea typeface="Dotum" pitchFamily="34" charset="-127"/>
              </a:rPr>
              <a:t>(01)</a:t>
            </a:r>
            <a:endParaRPr lang="ko-KR" altLang="ko-KR" sz="3200" dirty="0">
              <a:solidFill>
                <a:schemeClr val="tx1">
                  <a:lumMod val="65000"/>
                  <a:lumOff val="35000"/>
                </a:schemeClr>
              </a:solidFill>
              <a:latin typeface="+mj-lt"/>
              <a:ea typeface="Dotum" pitchFamily="34" charset="-127"/>
            </a:endParaRPr>
          </a:p>
        </p:txBody>
      </p:sp>
      <p:sp>
        <p:nvSpPr>
          <p:cNvPr id="23" name="Freeform 22"/>
          <p:cNvSpPr/>
          <p:nvPr/>
        </p:nvSpPr>
        <p:spPr>
          <a:xfrm>
            <a:off x="6517852" y="2971569"/>
            <a:ext cx="2386661" cy="285057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Rectangle 23"/>
          <p:cNvSpPr/>
          <p:nvPr/>
        </p:nvSpPr>
        <p:spPr>
          <a:xfrm rot="16200000">
            <a:off x="2115532" y="1643819"/>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P1-P2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sp>
        <p:nvSpPr>
          <p:cNvPr id="25" name="Rectangle 24"/>
          <p:cNvSpPr/>
          <p:nvPr/>
        </p:nvSpPr>
        <p:spPr>
          <a:xfrm rot="16200000">
            <a:off x="5183450" y="1641903"/>
            <a:ext cx="1999268" cy="584775"/>
          </a:xfrm>
          <a:prstGeom prst="rect">
            <a:avLst/>
          </a:prstGeom>
        </p:spPr>
        <p:txBody>
          <a:bodyPr wrap="square">
            <a:spAutoFit/>
          </a:bodyPr>
          <a:lstStyle/>
          <a:p>
            <a:r>
              <a:rPr lang="en-US" altLang="ko-KR" sz="3200" spc="-150" dirty="0" smtClean="0">
                <a:solidFill>
                  <a:schemeClr val="bg1">
                    <a:lumMod val="75000"/>
                  </a:schemeClr>
                </a:solidFill>
                <a:latin typeface="+mj-lt"/>
                <a:ea typeface="Dotum" pitchFamily="34" charset="-127"/>
              </a:rPr>
              <a:t>P2-P3 </a:t>
            </a:r>
            <a:r>
              <a:rPr lang="en-US" altLang="ko-KR" sz="3200" spc="-150" dirty="0" err="1" smtClean="0">
                <a:solidFill>
                  <a:schemeClr val="bg1">
                    <a:lumMod val="75000"/>
                  </a:schemeClr>
                </a:solidFill>
                <a:latin typeface="+mj-lt"/>
                <a:ea typeface="Dotum" pitchFamily="34" charset="-127"/>
              </a:rPr>
              <a:t>V</a:t>
            </a:r>
            <a:r>
              <a:rPr lang="en-US" altLang="ko-KR" sz="3200" spc="-150" baseline="-25000" dirty="0" err="1" smtClean="0">
                <a:solidFill>
                  <a:schemeClr val="bg1">
                    <a:lumMod val="75000"/>
                  </a:schemeClr>
                </a:solidFill>
                <a:latin typeface="+mj-lt"/>
                <a:ea typeface="Dotum" pitchFamily="34" charset="-127"/>
              </a:rPr>
              <a:t>ref</a:t>
            </a:r>
            <a:endParaRPr lang="ko-KR" altLang="ko-KR" sz="3200" spc="-150" dirty="0">
              <a:solidFill>
                <a:schemeClr val="bg1">
                  <a:lumMod val="75000"/>
                </a:schemeClr>
              </a:solidFill>
              <a:latin typeface="+mj-lt"/>
              <a:ea typeface="Dotum" pitchFamily="34" charset="-127"/>
            </a:endParaRPr>
          </a:p>
        </p:txBody>
      </p:sp>
      <p:sp>
        <p:nvSpPr>
          <p:cNvPr id="41" name="Rectangle 40"/>
          <p:cNvSpPr/>
          <p:nvPr/>
        </p:nvSpPr>
        <p:spPr>
          <a:xfrm>
            <a:off x="2309138" y="6048577"/>
            <a:ext cx="4166334" cy="584775"/>
          </a:xfrm>
          <a:prstGeom prst="rect">
            <a:avLst/>
          </a:prstGeom>
          <a:solidFill>
            <a:schemeClr val="bg1"/>
          </a:solidFill>
        </p:spPr>
        <p:txBody>
          <a:bodyPr wrap="square">
            <a:spAutoFit/>
          </a:bodyPr>
          <a:lstStyle/>
          <a:p>
            <a:pPr algn="ctr"/>
            <a:r>
              <a:rPr lang="en-US" altLang="ko-KR" sz="3200" i="1" dirty="0" smtClean="0">
                <a:solidFill>
                  <a:schemeClr val="accent2"/>
                </a:solidFill>
                <a:latin typeface="+mj-lt"/>
                <a:ea typeface="Dotum" pitchFamily="34" charset="-127"/>
              </a:rPr>
              <a:t>Uncorrectable errors</a:t>
            </a:r>
            <a:endParaRPr lang="ko-KR" altLang="ko-KR" sz="3200" i="1" dirty="0">
              <a:solidFill>
                <a:schemeClr val="accent2"/>
              </a:solidFill>
              <a:latin typeface="+mj-lt"/>
              <a:ea typeface="Dotum" pitchFamily="34" charset="-127"/>
            </a:endParaRPr>
          </a:p>
        </p:txBody>
      </p:sp>
      <p:sp>
        <p:nvSpPr>
          <p:cNvPr id="32" name="Rectangle 31"/>
          <p:cNvSpPr/>
          <p:nvPr/>
        </p:nvSpPr>
        <p:spPr>
          <a:xfrm>
            <a:off x="54429" y="786445"/>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some retention loss:</a:t>
            </a:r>
            <a:endParaRPr lang="ko-KR" altLang="ko-KR" sz="3200" dirty="0">
              <a:solidFill>
                <a:schemeClr val="tx1">
                  <a:lumMod val="65000"/>
                  <a:lumOff val="35000"/>
                </a:schemeClr>
              </a:solidFill>
              <a:latin typeface="+mj-lt"/>
              <a:ea typeface="Dotum" pitchFamily="34" charset="-127"/>
            </a:endParaRPr>
          </a:p>
        </p:txBody>
      </p:sp>
      <p:sp>
        <p:nvSpPr>
          <p:cNvPr id="44" name="Freeform 43"/>
          <p:cNvSpPr/>
          <p:nvPr/>
        </p:nvSpPr>
        <p:spPr>
          <a:xfrm>
            <a:off x="2649368" y="3258176"/>
            <a:ext cx="3294228" cy="2575700"/>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Freeform 44"/>
          <p:cNvSpPr/>
          <p:nvPr/>
        </p:nvSpPr>
        <p:spPr>
          <a:xfrm>
            <a:off x="-38029" y="3104184"/>
            <a:ext cx="3081352" cy="272329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Freeform 45"/>
          <p:cNvSpPr/>
          <p:nvPr/>
        </p:nvSpPr>
        <p:spPr>
          <a:xfrm>
            <a:off x="5286394" y="3474071"/>
            <a:ext cx="3650773" cy="237114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4" name="Straight Arrow Connector 3"/>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1" idx="0"/>
          </p:cNvCxnSpPr>
          <p:nvPr/>
        </p:nvCxnSpPr>
        <p:spPr>
          <a:xfrm flipH="1" flipV="1">
            <a:off x="2898979" y="5708893"/>
            <a:ext cx="1493326"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41" idx="0"/>
          </p:cNvCxnSpPr>
          <p:nvPr/>
        </p:nvCxnSpPr>
        <p:spPr>
          <a:xfrm flipV="1">
            <a:off x="4392305" y="5708893"/>
            <a:ext cx="695197"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51" idx="0"/>
          </p:cNvCxnSpPr>
          <p:nvPr/>
        </p:nvCxnSpPr>
        <p:spPr>
          <a:xfrm flipH="1" flipV="1">
            <a:off x="2917844" y="5710087"/>
            <a:ext cx="1493326" cy="339684"/>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51" idx="0"/>
          </p:cNvCxnSpPr>
          <p:nvPr/>
        </p:nvCxnSpPr>
        <p:spPr>
          <a:xfrm flipV="1">
            <a:off x="4411170" y="5707699"/>
            <a:ext cx="1018576" cy="342072"/>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102074" y="759701"/>
            <a:ext cx="8927853" cy="584775"/>
          </a:xfrm>
          <a:prstGeom prst="rect">
            <a:avLst/>
          </a:prstGeom>
          <a:solidFill>
            <a:schemeClr val="bg1"/>
          </a:solidFill>
        </p:spPr>
        <p:txBody>
          <a:bodyPr wrap="square">
            <a:spAutoFit/>
          </a:bodyPr>
          <a:lstStyle/>
          <a:p>
            <a:r>
              <a:rPr lang="en-US" altLang="ko-KR" sz="3200" dirty="0" smtClean="0">
                <a:solidFill>
                  <a:schemeClr val="tx1">
                    <a:lumMod val="65000"/>
                    <a:lumOff val="35000"/>
                  </a:schemeClr>
                </a:solidFill>
                <a:latin typeface="+mj-lt"/>
                <a:ea typeface="Dotum" pitchFamily="34" charset="-127"/>
              </a:rPr>
              <a:t>After </a:t>
            </a:r>
            <a:r>
              <a:rPr lang="en-US" altLang="ko-KR" sz="3200" b="1" dirty="0" smtClean="0">
                <a:solidFill>
                  <a:schemeClr val="tx1">
                    <a:lumMod val="65000"/>
                    <a:lumOff val="35000"/>
                  </a:schemeClr>
                </a:solidFill>
                <a:latin typeface="+mj-lt"/>
                <a:ea typeface="Dotum" pitchFamily="34" charset="-127"/>
              </a:rPr>
              <a:t>significant </a:t>
            </a:r>
            <a:r>
              <a:rPr lang="en-US" altLang="ko-KR" sz="3200" dirty="0" smtClean="0">
                <a:solidFill>
                  <a:schemeClr val="tx1">
                    <a:lumMod val="65000"/>
                    <a:lumOff val="35000"/>
                  </a:schemeClr>
                </a:solidFill>
                <a:latin typeface="+mj-lt"/>
                <a:ea typeface="Dotum" pitchFamily="34" charset="-127"/>
              </a:rPr>
              <a:t>retention loss:</a:t>
            </a:r>
            <a:endParaRPr lang="ko-KR" altLang="ko-KR" sz="3200" dirty="0">
              <a:solidFill>
                <a:schemeClr val="tx1">
                  <a:lumMod val="65000"/>
                  <a:lumOff val="35000"/>
                </a:schemeClr>
              </a:solidFill>
              <a:latin typeface="+mj-lt"/>
              <a:ea typeface="Dotum" pitchFamily="34" charset="-127"/>
            </a:endParaRPr>
          </a:p>
        </p:txBody>
      </p:sp>
    </p:spTree>
    <p:extLst>
      <p:ext uri="{BB962C8B-B14F-4D97-AF65-F5344CB8AC3E}">
        <p14:creationId xmlns:p14="http://schemas.microsoft.com/office/powerpoint/2010/main" val="36236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2"/>
                                        </p:tgtEl>
                                      </p:cBhvr>
                                    </p:animEffect>
                                    <p:set>
                                      <p:cBhvr>
                                        <p:cTn id="16" dur="1" fill="hold">
                                          <p:stCondLst>
                                            <p:cond delay="499"/>
                                          </p:stCondLst>
                                        </p:cTn>
                                        <p:tgtEl>
                                          <p:spTgt spid="52"/>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3"/>
                                        </p:tgtEl>
                                      </p:cBhvr>
                                    </p:animEffect>
                                    <p:set>
                                      <p:cBhvr>
                                        <p:cTn id="19" dur="1" fill="hold">
                                          <p:stCondLst>
                                            <p:cond delay="499"/>
                                          </p:stCondLst>
                                        </p:cTn>
                                        <p:tgtEl>
                                          <p:spTgt spid="53"/>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51"/>
                                        </p:tgtEl>
                                      </p:cBhvr>
                                    </p:animEffect>
                                    <p:set>
                                      <p:cBhvr>
                                        <p:cTn id="22" dur="1" fill="hold">
                                          <p:stCondLst>
                                            <p:cond delay="499"/>
                                          </p:stCondLst>
                                        </p:cTn>
                                        <p:tgtEl>
                                          <p:spTgt spid="51"/>
                                        </p:tgtEl>
                                        <p:attrNameLst>
                                          <p:attrName>style.visibility</p:attrName>
                                        </p:attrNameLst>
                                      </p:cBhvr>
                                      <p:to>
                                        <p:strVal val="hidden"/>
                                      </p:to>
                                    </p:set>
                                  </p:childTnLst>
                                </p:cTn>
                              </p:par>
                              <p:par>
                                <p:cTn id="23" presetID="6" presetClass="emph" presetSubtype="0" fill="hold" grpId="0" nodeType="withEffect">
                                  <p:stCondLst>
                                    <p:cond delay="0"/>
                                  </p:stCondLst>
                                  <p:childTnLst>
                                    <p:animScale>
                                      <p:cBhvr>
                                        <p:cTn id="24" dur="2000" fill="hold"/>
                                        <p:tgtEl>
                                          <p:spTgt spid="46"/>
                                        </p:tgtEl>
                                      </p:cBhvr>
                                      <p:by x="150000" y="100000"/>
                                    </p:animScale>
                                  </p:childTnLst>
                                </p:cTn>
                              </p:par>
                              <p:par>
                                <p:cTn id="25" presetID="35" presetClass="path" presetSubtype="0" fill="hold" grpId="1" nodeType="withEffect">
                                  <p:stCondLst>
                                    <p:cond delay="0"/>
                                  </p:stCondLst>
                                  <p:childTnLst>
                                    <p:animMotion origin="layout" path="M 2.22222E-6 1.85185E-6 L -0.06493 0.03148 " pathEditMode="relative" rAng="0" ptsTypes="AA">
                                      <p:cBhvr>
                                        <p:cTn id="26" dur="2000" fill="hold"/>
                                        <p:tgtEl>
                                          <p:spTgt spid="46"/>
                                        </p:tgtEl>
                                        <p:attrNameLst>
                                          <p:attrName>ppt_x</p:attrName>
                                          <p:attrName>ppt_y</p:attrName>
                                        </p:attrNameLst>
                                      </p:cBhvr>
                                      <p:rCtr x="-3247" y="1574"/>
                                    </p:animMotion>
                                  </p:childTnLst>
                                </p:cTn>
                              </p:par>
                              <p:par>
                                <p:cTn id="27" presetID="6" presetClass="emph" presetSubtype="0" fill="hold" grpId="2" nodeType="withEffect">
                                  <p:stCondLst>
                                    <p:cond delay="0"/>
                                  </p:stCondLst>
                                  <p:childTnLst>
                                    <p:animScale>
                                      <p:cBhvr>
                                        <p:cTn id="28" dur="2000" fill="hold"/>
                                        <p:tgtEl>
                                          <p:spTgt spid="46"/>
                                        </p:tgtEl>
                                      </p:cBhvr>
                                      <p:by x="100000" y="83000"/>
                                    </p:animScale>
                                  </p:childTnLst>
                                </p:cTn>
                              </p:par>
                              <p:par>
                                <p:cTn id="29" presetID="6" presetClass="emph" presetSubtype="0" fill="hold" grpId="0" nodeType="withEffect">
                                  <p:stCondLst>
                                    <p:cond delay="0"/>
                                  </p:stCondLst>
                                  <p:childTnLst>
                                    <p:animScale>
                                      <p:cBhvr>
                                        <p:cTn id="30" dur="2000" fill="hold"/>
                                        <p:tgtEl>
                                          <p:spTgt spid="44"/>
                                        </p:tgtEl>
                                      </p:cBhvr>
                                      <p:by x="138000" y="100000"/>
                                    </p:animScale>
                                  </p:childTnLst>
                                </p:cTn>
                              </p:par>
                              <p:par>
                                <p:cTn id="31" presetID="35" presetClass="path" presetSubtype="0" fill="hold" grpId="1" nodeType="withEffect">
                                  <p:stCondLst>
                                    <p:cond delay="0"/>
                                  </p:stCondLst>
                                  <p:childTnLst>
                                    <p:animMotion origin="layout" path="M -1.66667E-6 -1.48148E-6 L -0.03246 0.02801 " pathEditMode="relative" rAng="0" ptsTypes="AA">
                                      <p:cBhvr>
                                        <p:cTn id="32" dur="2000" fill="hold"/>
                                        <p:tgtEl>
                                          <p:spTgt spid="44"/>
                                        </p:tgtEl>
                                        <p:attrNameLst>
                                          <p:attrName>ppt_x</p:attrName>
                                          <p:attrName>ppt_y</p:attrName>
                                        </p:attrNameLst>
                                      </p:cBhvr>
                                      <p:rCtr x="-1632" y="1389"/>
                                    </p:animMotion>
                                  </p:childTnLst>
                                </p:cTn>
                              </p:par>
                              <p:par>
                                <p:cTn id="33" presetID="6" presetClass="emph" presetSubtype="0" fill="hold" grpId="2" nodeType="withEffect">
                                  <p:stCondLst>
                                    <p:cond delay="0"/>
                                  </p:stCondLst>
                                  <p:childTnLst>
                                    <p:animScale>
                                      <p:cBhvr>
                                        <p:cTn id="34" dur="2000" fill="hold"/>
                                        <p:tgtEl>
                                          <p:spTgt spid="44"/>
                                        </p:tgtEl>
                                      </p:cBhvr>
                                      <p:by x="100000" y="86800"/>
                                    </p:animScale>
                                  </p:childTnLst>
                                </p:cTn>
                              </p:par>
                              <p:par>
                                <p:cTn id="35" presetID="6" presetClass="emph" presetSubtype="0" fill="hold" grpId="0" nodeType="withEffect">
                                  <p:stCondLst>
                                    <p:cond delay="0"/>
                                  </p:stCondLst>
                                  <p:childTnLst>
                                    <p:animScale>
                                      <p:cBhvr>
                                        <p:cTn id="36" dur="2000" fill="hold"/>
                                        <p:tgtEl>
                                          <p:spTgt spid="45"/>
                                        </p:tgtEl>
                                      </p:cBhvr>
                                      <p:by x="124900" y="100000"/>
                                    </p:animScale>
                                  </p:childTnLst>
                                </p:cTn>
                              </p:par>
                              <p:par>
                                <p:cTn id="37" presetID="35" presetClass="path" presetSubtype="0" fill="hold" grpId="1" nodeType="withEffect">
                                  <p:stCondLst>
                                    <p:cond delay="0"/>
                                  </p:stCondLst>
                                  <p:childTnLst>
                                    <p:animMotion origin="layout" path="M 3.88889E-6 2.59259E-6 L 3.88889E-6 0.02129 " pathEditMode="relative" rAng="0" ptsTypes="AA">
                                      <p:cBhvr>
                                        <p:cTn id="38" dur="2000" fill="hold"/>
                                        <p:tgtEl>
                                          <p:spTgt spid="45"/>
                                        </p:tgtEl>
                                        <p:attrNameLst>
                                          <p:attrName>ppt_x</p:attrName>
                                          <p:attrName>ppt_y</p:attrName>
                                        </p:attrNameLst>
                                      </p:cBhvr>
                                      <p:rCtr x="0" y="1065"/>
                                    </p:animMotion>
                                  </p:childTnLst>
                                </p:cTn>
                              </p:par>
                              <p:par>
                                <p:cTn id="39" presetID="6" presetClass="emph" presetSubtype="0" fill="hold" grpId="2" nodeType="withEffect">
                                  <p:stCondLst>
                                    <p:cond delay="0"/>
                                  </p:stCondLst>
                                  <p:childTnLst>
                                    <p:animScale>
                                      <p:cBhvr>
                                        <p:cTn id="40" dur="2000" fill="hold"/>
                                        <p:tgtEl>
                                          <p:spTgt spid="45"/>
                                        </p:tgtEl>
                                      </p:cBhvr>
                                      <p:by x="100000" y="90400"/>
                                    </p:animScale>
                                  </p:childTnLst>
                                </p:cTn>
                              </p:par>
                            </p:childTnLst>
                          </p:cTn>
                        </p:par>
                        <p:par>
                          <p:cTn id="41" fill="hold">
                            <p:stCondLst>
                              <p:cond delay="2000"/>
                            </p:stCondLst>
                            <p:childTnLst>
                              <p:par>
                                <p:cTn id="42" presetID="10" presetClass="entr" presetSubtype="0" fill="hold" grpId="0" nodeType="after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par>
                                <p:cTn id="48" presetID="10" presetClass="entr" presetSubtype="0" fill="hold" nodeType="with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fade">
                                      <p:cBhvr>
                                        <p:cTn id="50" dur="500"/>
                                        <p:tgtEl>
                                          <p:spTgt spid="42"/>
                                        </p:tgtEl>
                                      </p:cBhvr>
                                    </p:animEffect>
                                  </p:childTnLst>
                                </p:cTn>
                              </p:par>
                              <p:par>
                                <p:cTn id="51" presetID="10"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10" grpId="0" animBg="1"/>
      <p:bldP spid="11" grpId="0" animBg="1"/>
      <p:bldP spid="9" grpId="0" animBg="1"/>
      <p:bldP spid="8" grpId="0" animBg="1"/>
      <p:bldP spid="41" grpId="0" animBg="1"/>
      <p:bldP spid="44" grpId="0" animBg="1"/>
      <p:bldP spid="44" grpId="1" animBg="1"/>
      <p:bldP spid="44" grpId="2" animBg="1"/>
      <p:bldP spid="45" grpId="0" animBg="1"/>
      <p:bldP spid="45" grpId="1" animBg="1"/>
      <p:bldP spid="45" grpId="2" animBg="1"/>
      <p:bldP spid="46" grpId="0" animBg="1"/>
      <p:bldP spid="46" grpId="1" animBg="1"/>
      <p:bldP spid="46" grpId="2" animBg="1"/>
      <p:bldP spid="5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Leakage Speed Variation</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38</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5899365" y="2524231"/>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lumMod val="75000"/>
                  </a:schemeClr>
                </a:solidFill>
              </a:rPr>
              <a:t>S</a:t>
            </a:r>
            <a:endParaRPr lang="en-US" sz="3200" b="1" dirty="0">
              <a:solidFill>
                <a:schemeClr val="bg1">
                  <a:lumMod val="75000"/>
                </a:schemeClr>
              </a:solidFill>
            </a:endParaRPr>
          </a:p>
        </p:txBody>
      </p:sp>
      <p:sp>
        <p:nvSpPr>
          <p:cNvPr id="29" name="Oval 28"/>
          <p:cNvSpPr/>
          <p:nvPr/>
        </p:nvSpPr>
        <p:spPr>
          <a:xfrm>
            <a:off x="5899365" y="3912670"/>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lumMod val="75000"/>
                  </a:schemeClr>
                </a:solidFill>
              </a:rPr>
              <a:t>F</a:t>
            </a:r>
          </a:p>
        </p:txBody>
      </p:sp>
      <p:sp>
        <p:nvSpPr>
          <p:cNvPr id="36" name="Rectangle 35"/>
          <p:cNvSpPr/>
          <p:nvPr/>
        </p:nvSpPr>
        <p:spPr>
          <a:xfrm>
            <a:off x="6356565" y="2462259"/>
            <a:ext cx="2750940" cy="584775"/>
          </a:xfrm>
          <a:prstGeom prst="rect">
            <a:avLst/>
          </a:prstGeom>
        </p:spPr>
        <p:txBody>
          <a:bodyPr wrap="square">
            <a:spAutoFit/>
          </a:bodyPr>
          <a:lstStyle/>
          <a:p>
            <a:r>
              <a:rPr lang="en-US" altLang="ko-KR" sz="3200" dirty="0" smtClean="0">
                <a:solidFill>
                  <a:schemeClr val="tx1">
                    <a:lumMod val="65000"/>
                    <a:lumOff val="35000"/>
                  </a:schemeClr>
                </a:solidFill>
                <a:latin typeface="+mj-lt"/>
                <a:ea typeface="Dotum" pitchFamily="34" charset="-127"/>
              </a:rPr>
              <a:t>low-leaking cell</a:t>
            </a:r>
            <a:endParaRPr lang="ko-KR" altLang="ko-KR" sz="3200" dirty="0">
              <a:solidFill>
                <a:schemeClr val="tx1">
                  <a:lumMod val="65000"/>
                  <a:lumOff val="35000"/>
                </a:schemeClr>
              </a:solidFill>
              <a:latin typeface="+mj-lt"/>
              <a:ea typeface="Dotum" pitchFamily="34" charset="-127"/>
            </a:endParaRPr>
          </a:p>
        </p:txBody>
      </p:sp>
      <p:sp>
        <p:nvSpPr>
          <p:cNvPr id="39" name="Rectangle 38"/>
          <p:cNvSpPr/>
          <p:nvPr/>
        </p:nvSpPr>
        <p:spPr>
          <a:xfrm>
            <a:off x="6356565" y="3842782"/>
            <a:ext cx="2750940" cy="584775"/>
          </a:xfrm>
          <a:prstGeom prst="rect">
            <a:avLst/>
          </a:prstGeom>
        </p:spPr>
        <p:txBody>
          <a:bodyPr wrap="square">
            <a:spAutoFit/>
          </a:bodyPr>
          <a:lstStyle/>
          <a:p>
            <a:r>
              <a:rPr lang="en-US" altLang="ko-KR" sz="3200" dirty="0" err="1" smtClean="0">
                <a:solidFill>
                  <a:schemeClr val="tx1">
                    <a:lumMod val="65000"/>
                    <a:lumOff val="35000"/>
                  </a:schemeClr>
                </a:solidFill>
                <a:latin typeface="+mj-lt"/>
                <a:ea typeface="Dotum" pitchFamily="34" charset="-127"/>
              </a:rPr>
              <a:t>ast</a:t>
            </a:r>
            <a:r>
              <a:rPr lang="en-US" altLang="ko-KR" sz="3200" dirty="0" smtClean="0">
                <a:solidFill>
                  <a:schemeClr val="tx1">
                    <a:lumMod val="65000"/>
                    <a:lumOff val="35000"/>
                  </a:schemeClr>
                </a:solidFill>
                <a:latin typeface="+mj-lt"/>
                <a:ea typeface="Dotum" pitchFamily="34" charset="-127"/>
              </a:rPr>
              <a:t>-leaking cell</a:t>
            </a:r>
            <a:endParaRPr lang="ko-KR" altLang="ko-KR" sz="3200" dirty="0">
              <a:solidFill>
                <a:schemeClr val="tx1">
                  <a:lumMod val="65000"/>
                  <a:lumOff val="35000"/>
                </a:schemeClr>
              </a:solidFill>
              <a:latin typeface="+mj-lt"/>
              <a:ea typeface="Dotum" pitchFamily="34" charset="-127"/>
            </a:endParaRPr>
          </a:p>
        </p:txBody>
      </p:sp>
      <p:pic>
        <p:nvPicPr>
          <p:cNvPr id="32" name="Picture 2" descr="alarm, alert, clock, event, history, schedule, time, watch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3350" y="2243707"/>
            <a:ext cx="470127" cy="470127"/>
          </a:xfrm>
          <a:prstGeom prst="rect">
            <a:avLst/>
          </a:prstGeom>
          <a:noFill/>
          <a:extLst>
            <a:ext uri="{909E8E84-426E-40DD-AFC4-6F175D3DCCD1}">
              <a14:hiddenFill xmlns:a14="http://schemas.microsoft.com/office/drawing/2010/main">
                <a:solidFill>
                  <a:srgbClr val="FFFFFF"/>
                </a:solidFill>
              </a14:hiddenFill>
            </a:ext>
          </a:extLst>
        </p:spPr>
      </p:pic>
      <p:cxnSp>
        <p:nvCxnSpPr>
          <p:cNvPr id="33" name="Straight Arrow Connector 32"/>
          <p:cNvCxnSpPr>
            <a:stCxn id="28" idx="2"/>
          </p:cNvCxnSpPr>
          <p:nvPr/>
        </p:nvCxnSpPr>
        <p:spPr>
          <a:xfrm flipH="1">
            <a:off x="4615542" y="2752831"/>
            <a:ext cx="1283823" cy="0"/>
          </a:xfrm>
          <a:prstGeom prst="straightConnector1">
            <a:avLst/>
          </a:prstGeom>
          <a:ln w="635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29" idx="2"/>
          </p:cNvCxnSpPr>
          <p:nvPr/>
        </p:nvCxnSpPr>
        <p:spPr>
          <a:xfrm flipH="1">
            <a:off x="2343149" y="4141270"/>
            <a:ext cx="3556216" cy="2822"/>
          </a:xfrm>
          <a:prstGeom prst="straightConnector1">
            <a:avLst/>
          </a:prstGeom>
          <a:ln w="635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49" name="Picture 2" descr="alarm, alert, clock, event, history, schedule, time, watch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2873" y="3625663"/>
            <a:ext cx="470127" cy="470127"/>
          </a:xfrm>
          <a:prstGeom prst="rect">
            <a:avLst/>
          </a:prstGeom>
          <a:noFill/>
          <a:extLst>
            <a:ext uri="{909E8E84-426E-40DD-AFC4-6F175D3DCCD1}">
              <a14:hiddenFill xmlns:a14="http://schemas.microsoft.com/office/drawing/2010/main">
                <a:solidFill>
                  <a:srgbClr val="FFFFFF"/>
                </a:solidFill>
              </a14:hiddenFill>
            </a:ext>
          </a:extLst>
        </p:spPr>
      </p:pic>
      <p:sp>
        <p:nvSpPr>
          <p:cNvPr id="18" name="Oval 17"/>
          <p:cNvSpPr/>
          <p:nvPr/>
        </p:nvSpPr>
        <p:spPr>
          <a:xfrm>
            <a:off x="5899365" y="2524231"/>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19" name="Oval 18"/>
          <p:cNvSpPr/>
          <p:nvPr/>
        </p:nvSpPr>
        <p:spPr>
          <a:xfrm>
            <a:off x="5899365" y="3915492"/>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Tree>
    <p:extLst>
      <p:ext uri="{BB962C8B-B14F-4D97-AF65-F5344CB8AC3E}">
        <p14:creationId xmlns:p14="http://schemas.microsoft.com/office/powerpoint/2010/main" val="265985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1.11111E-6 3.33333E-6 L -0.43906 -0.00023 " pathEditMode="relative" rAng="0" ptsTypes="AA">
                                      <p:cBhvr>
                                        <p:cTn id="6" dur="2000" fill="hold"/>
                                        <p:tgtEl>
                                          <p:spTgt spid="19"/>
                                        </p:tgtEl>
                                        <p:attrNameLst>
                                          <p:attrName>ppt_x</p:attrName>
                                          <p:attrName>ppt_y</p:attrName>
                                        </p:attrNameLst>
                                      </p:cBhvr>
                                      <p:rCtr x="-21962" y="-23"/>
                                    </p:animMotion>
                                  </p:childTnLst>
                                </p:cTn>
                              </p:par>
                              <p:par>
                                <p:cTn id="7" presetID="42" presetClass="path" presetSubtype="0" accel="50000" decel="50000" fill="hold" grpId="0" nodeType="withEffect">
                                  <p:stCondLst>
                                    <p:cond delay="0"/>
                                  </p:stCondLst>
                                  <p:childTnLst>
                                    <p:animMotion origin="layout" path="M 1.11111E-6 1.11111E-6 L -0.19011 0.00092 " pathEditMode="relative" rAng="0" ptsTypes="AA">
                                      <p:cBhvr>
                                        <p:cTn id="8" dur="2000" fill="hold"/>
                                        <p:tgtEl>
                                          <p:spTgt spid="18"/>
                                        </p:tgtEl>
                                        <p:attrNameLst>
                                          <p:attrName>ppt_x</p:attrName>
                                          <p:attrName>ppt_y</p:attrName>
                                        </p:attrNameLst>
                                      </p:cBhvr>
                                      <p:rCtr x="-9514" y="46"/>
                                    </p:animMotion>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par>
                                <p:cTn id="13" presetID="10"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par>
                                <p:cTn id="16" presetID="10" presetClass="entr" presetSubtype="0" fill="hold" nodeType="with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fade">
                                      <p:cBhvr>
                                        <p:cTn id="18" dur="500"/>
                                        <p:tgtEl>
                                          <p:spTgt spid="38"/>
                                        </p:tgtEl>
                                      </p:cBhvr>
                                    </p:animEffect>
                                  </p:childTnLst>
                                </p:cTn>
                              </p:par>
                              <p:par>
                                <p:cTn id="19" presetID="10" presetClass="entr" presetSubtype="0" fill="hold"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Initially, Right After Programming</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39</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4856061"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Freeform 54"/>
          <p:cNvSpPr/>
          <p:nvPr/>
        </p:nvSpPr>
        <p:spPr>
          <a:xfrm>
            <a:off x="665089"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6" name="Rectangle 55"/>
          <p:cNvSpPr/>
          <p:nvPr/>
        </p:nvSpPr>
        <p:spPr>
          <a:xfrm>
            <a:off x="2051290" y="3823145"/>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57" name="Rectangle 56"/>
          <p:cNvSpPr/>
          <p:nvPr/>
        </p:nvSpPr>
        <p:spPr>
          <a:xfrm>
            <a:off x="2898192" y="4364111"/>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58" name="Rectangle 57"/>
          <p:cNvSpPr/>
          <p:nvPr/>
        </p:nvSpPr>
        <p:spPr>
          <a:xfrm>
            <a:off x="3505200" y="5492470"/>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59" name="Rectangle 58"/>
          <p:cNvSpPr/>
          <p:nvPr/>
        </p:nvSpPr>
        <p:spPr>
          <a:xfrm>
            <a:off x="1822690" y="5192723"/>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6245621" y="3823145"/>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6" name="Oval 35"/>
          <p:cNvSpPr/>
          <p:nvPr/>
        </p:nvSpPr>
        <p:spPr>
          <a:xfrm>
            <a:off x="7092523" y="4364111"/>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8" name="Oval 37"/>
          <p:cNvSpPr/>
          <p:nvPr/>
        </p:nvSpPr>
        <p:spPr>
          <a:xfrm>
            <a:off x="7699531" y="5492470"/>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9" name="Oval 38"/>
          <p:cNvSpPr/>
          <p:nvPr/>
        </p:nvSpPr>
        <p:spPr>
          <a:xfrm>
            <a:off x="6017021" y="5192723"/>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grpSp>
        <p:nvGrpSpPr>
          <p:cNvPr id="2" name="Group 1"/>
          <p:cNvGrpSpPr/>
          <p:nvPr/>
        </p:nvGrpSpPr>
        <p:grpSpPr>
          <a:xfrm>
            <a:off x="1823748" y="1852621"/>
            <a:ext cx="1366754" cy="584775"/>
            <a:chOff x="1959274" y="1776987"/>
            <a:chExt cx="1366754" cy="584775"/>
          </a:xfrm>
        </p:grpSpPr>
        <p:sp>
          <p:nvSpPr>
            <p:cNvPr id="43" name="Rectangle 42"/>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9" name="Rectangle 48"/>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50" name="Group 49"/>
          <p:cNvGrpSpPr/>
          <p:nvPr/>
        </p:nvGrpSpPr>
        <p:grpSpPr>
          <a:xfrm>
            <a:off x="6076616" y="1852621"/>
            <a:ext cx="1366754" cy="584775"/>
            <a:chOff x="1959274" y="1776987"/>
            <a:chExt cx="1366754" cy="584775"/>
          </a:xfrm>
        </p:grpSpPr>
        <p:sp>
          <p:nvSpPr>
            <p:cNvPr id="51" name="Oval 50"/>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53" name="Rectangle 52"/>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Tree>
    <p:extLst>
      <p:ext uri="{BB962C8B-B14F-4D97-AF65-F5344CB8AC3E}">
        <p14:creationId xmlns:p14="http://schemas.microsoft.com/office/powerpoint/2010/main" val="88096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643678" y="3578088"/>
            <a:ext cx="8500321" cy="2242930"/>
          </a:xfrm>
          <a:prstGeom prst="rect">
            <a:avLst/>
          </a:prstGeom>
          <a:solidFill>
            <a:schemeClr val="tx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US" dirty="0" smtClean="0"/>
              <a:t>Limited Flash Memory Lifetime</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4</a:t>
            </a:fld>
            <a:endParaRPr lang="en-US" dirty="0"/>
          </a:p>
        </p:txBody>
      </p:sp>
      <p:sp>
        <p:nvSpPr>
          <p:cNvPr id="10" name="Rectangle 9"/>
          <p:cNvSpPr/>
          <p:nvPr/>
        </p:nvSpPr>
        <p:spPr>
          <a:xfrm>
            <a:off x="4526280" y="5836784"/>
            <a:ext cx="4662402"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Program/Erase (P/E) Cycles (or </a:t>
            </a:r>
            <a:r>
              <a:rPr lang="en-US" altLang="ko-KR" sz="3200" i="1" dirty="0" smtClean="0">
                <a:solidFill>
                  <a:schemeClr val="tx1">
                    <a:lumMod val="65000"/>
                    <a:lumOff val="35000"/>
                  </a:schemeClr>
                </a:solidFill>
                <a:latin typeface="+mj-lt"/>
                <a:ea typeface="Dotum" pitchFamily="34" charset="-127"/>
              </a:rPr>
              <a:t>Writes </a:t>
            </a:r>
            <a:r>
              <a:rPr lang="en-US" altLang="ko-KR" sz="3200" i="1" dirty="0">
                <a:solidFill>
                  <a:schemeClr val="tx1">
                    <a:lumMod val="65000"/>
                    <a:lumOff val="35000"/>
                  </a:schemeClr>
                </a:solidFill>
                <a:latin typeface="+mj-lt"/>
                <a:ea typeface="Dotum" pitchFamily="34" charset="-127"/>
              </a:rPr>
              <a:t>P</a:t>
            </a:r>
            <a:r>
              <a:rPr lang="en-US" altLang="ko-KR" sz="3200" i="1" dirty="0" smtClean="0">
                <a:solidFill>
                  <a:schemeClr val="tx1">
                    <a:lumMod val="65000"/>
                    <a:lumOff val="35000"/>
                  </a:schemeClr>
                </a:solidFill>
                <a:latin typeface="+mj-lt"/>
                <a:ea typeface="Dotum" pitchFamily="34" charset="-127"/>
              </a:rPr>
              <a:t>er </a:t>
            </a:r>
            <a:r>
              <a:rPr lang="en-US" altLang="ko-KR" sz="3200" i="1" dirty="0">
                <a:solidFill>
                  <a:schemeClr val="tx1">
                    <a:lumMod val="65000"/>
                    <a:lumOff val="35000"/>
                  </a:schemeClr>
                </a:solidFill>
                <a:latin typeface="+mj-lt"/>
                <a:ea typeface="Dotum" pitchFamily="34" charset="-127"/>
              </a:rPr>
              <a:t>C</a:t>
            </a:r>
            <a:r>
              <a:rPr lang="en-US" altLang="ko-KR" sz="3200" i="1" dirty="0" smtClean="0">
                <a:solidFill>
                  <a:schemeClr val="tx1">
                    <a:lumMod val="65000"/>
                    <a:lumOff val="35000"/>
                  </a:schemeClr>
                </a:solidFill>
                <a:latin typeface="+mj-lt"/>
                <a:ea typeface="Dotum" pitchFamily="34" charset="-127"/>
              </a:rPr>
              <a:t>ell)</a:t>
            </a:r>
            <a:endParaRPr lang="ko-KR" altLang="ko-KR" sz="3200" i="1" dirty="0">
              <a:solidFill>
                <a:schemeClr val="tx1">
                  <a:lumMod val="65000"/>
                  <a:lumOff val="35000"/>
                </a:schemeClr>
              </a:solidFill>
              <a:latin typeface="+mj-lt"/>
              <a:ea typeface="Dotum" pitchFamily="34" charset="-127"/>
            </a:endParaRPr>
          </a:p>
        </p:txBody>
      </p:sp>
      <p:sp>
        <p:nvSpPr>
          <p:cNvPr id="11" name="Rectangle 10"/>
          <p:cNvSpPr/>
          <p:nvPr/>
        </p:nvSpPr>
        <p:spPr>
          <a:xfrm rot="16200000">
            <a:off x="-1863988" y="3050530"/>
            <a:ext cx="4312752"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Raw bit error rate (RBER)</a:t>
            </a:r>
            <a:endParaRPr lang="ko-KR" altLang="ko-KR" sz="3200" dirty="0">
              <a:solidFill>
                <a:schemeClr val="tx1">
                  <a:lumMod val="65000"/>
                  <a:lumOff val="35000"/>
                </a:schemeClr>
              </a:solidFill>
              <a:latin typeface="+mj-lt"/>
              <a:ea typeface="Dotum" pitchFamily="34" charset="-127"/>
            </a:endParaRPr>
          </a:p>
        </p:txBody>
      </p:sp>
      <p:sp>
        <p:nvSpPr>
          <p:cNvPr id="21" name="TextBox 20"/>
          <p:cNvSpPr txBox="1"/>
          <p:nvPr/>
        </p:nvSpPr>
        <p:spPr>
          <a:xfrm>
            <a:off x="5434947" y="3503780"/>
            <a:ext cx="3767955" cy="584775"/>
          </a:xfrm>
          <a:prstGeom prst="rect">
            <a:avLst/>
          </a:prstGeom>
          <a:noFill/>
        </p:spPr>
        <p:txBody>
          <a:bodyPr wrap="none" rtlCol="0">
            <a:spAutoFit/>
          </a:bodyPr>
          <a:lstStyle/>
          <a:p>
            <a:r>
              <a:rPr lang="en-US" sz="3200" i="1" dirty="0" smtClean="0">
                <a:solidFill>
                  <a:schemeClr val="tx2">
                    <a:lumMod val="60000"/>
                    <a:lumOff val="40000"/>
                  </a:schemeClr>
                </a:solidFill>
              </a:rPr>
              <a:t>ECC-correctable RBER</a:t>
            </a:r>
            <a:endParaRPr lang="en-US" sz="3200" i="1" dirty="0">
              <a:solidFill>
                <a:schemeClr val="tx2">
                  <a:lumMod val="60000"/>
                  <a:lumOff val="40000"/>
                </a:schemeClr>
              </a:solidFill>
            </a:endParaRPr>
          </a:p>
        </p:txBody>
      </p:sp>
      <p:cxnSp>
        <p:nvCxnSpPr>
          <p:cNvPr id="33" name="Straight Arrow Connector 32"/>
          <p:cNvCxnSpPr/>
          <p:nvPr/>
        </p:nvCxnSpPr>
        <p:spPr>
          <a:xfrm flipV="1">
            <a:off x="629457" y="1827125"/>
            <a:ext cx="8352826" cy="3993891"/>
          </a:xfrm>
          <a:prstGeom prst="straightConnector1">
            <a:avLst/>
          </a:prstGeom>
          <a:ln w="63500">
            <a:solidFill>
              <a:schemeClr val="tx1">
                <a:lumMod val="65000"/>
                <a:lumOff val="35000"/>
              </a:schemeClr>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330687" y="3578088"/>
            <a:ext cx="0" cy="2242929"/>
          </a:xfrm>
          <a:prstGeom prst="line">
            <a:avLst/>
          </a:prstGeom>
          <a:ln w="63500">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rot="19381563">
            <a:off x="3757079" y="1492763"/>
            <a:ext cx="3186257" cy="584775"/>
          </a:xfrm>
          <a:prstGeom prst="rect">
            <a:avLst/>
          </a:prstGeom>
          <a:noFill/>
        </p:spPr>
        <p:txBody>
          <a:bodyPr wrap="none" rtlCol="0">
            <a:spAutoFit/>
          </a:bodyPr>
          <a:lstStyle/>
          <a:p>
            <a:r>
              <a:rPr lang="en-US" sz="3200" i="1" dirty="0" smtClean="0">
                <a:solidFill>
                  <a:schemeClr val="accent2"/>
                </a:solidFill>
              </a:rPr>
              <a:t>Newer generation</a:t>
            </a:r>
            <a:endParaRPr lang="en-US" sz="3200" i="1" dirty="0">
              <a:solidFill>
                <a:schemeClr val="accent2"/>
              </a:solidFill>
            </a:endParaRPr>
          </a:p>
        </p:txBody>
      </p:sp>
      <p:cxnSp>
        <p:nvCxnSpPr>
          <p:cNvPr id="18" name="Straight Arrow Connector 17"/>
          <p:cNvCxnSpPr/>
          <p:nvPr/>
        </p:nvCxnSpPr>
        <p:spPr>
          <a:xfrm flipV="1">
            <a:off x="629457" y="1101616"/>
            <a:ext cx="6167583" cy="4719404"/>
          </a:xfrm>
          <a:prstGeom prst="straightConnector1">
            <a:avLst/>
          </a:prstGeom>
          <a:ln w="63500">
            <a:solidFill>
              <a:schemeClr val="accent2"/>
            </a:solidFill>
            <a:tailEnd type="non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rot="16200000">
            <a:off x="4880010" y="4537442"/>
            <a:ext cx="148255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~3000</a:t>
            </a:r>
            <a:endParaRPr lang="ko-KR" altLang="ko-KR" sz="3200" dirty="0">
              <a:solidFill>
                <a:schemeClr val="tx1">
                  <a:lumMod val="65000"/>
                  <a:lumOff val="35000"/>
                </a:schemeClr>
              </a:solidFill>
              <a:latin typeface="+mj-lt"/>
              <a:ea typeface="Dotum" pitchFamily="34" charset="-127"/>
            </a:endParaRPr>
          </a:p>
        </p:txBody>
      </p:sp>
      <p:cxnSp>
        <p:nvCxnSpPr>
          <p:cNvPr id="29" name="Straight Connector 28"/>
          <p:cNvCxnSpPr/>
          <p:nvPr/>
        </p:nvCxnSpPr>
        <p:spPr>
          <a:xfrm>
            <a:off x="3571947" y="3578088"/>
            <a:ext cx="0" cy="2242929"/>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09600" y="5821017"/>
            <a:ext cx="853440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43679" y="1186543"/>
            <a:ext cx="0" cy="4634474"/>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rot="16200000">
            <a:off x="3121270" y="4537442"/>
            <a:ext cx="1482550"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~2000</a:t>
            </a:r>
            <a:endParaRPr lang="ko-KR" altLang="ko-KR" sz="3200" dirty="0">
              <a:solidFill>
                <a:schemeClr val="accent2"/>
              </a:solidFill>
              <a:latin typeface="+mj-lt"/>
              <a:ea typeface="Dotum" pitchFamily="34" charset="-127"/>
            </a:endParaRPr>
          </a:p>
        </p:txBody>
      </p:sp>
      <p:sp>
        <p:nvSpPr>
          <p:cNvPr id="19" name="Rounded Rectangle 18"/>
          <p:cNvSpPr/>
          <p:nvPr/>
        </p:nvSpPr>
        <p:spPr>
          <a:xfrm>
            <a:off x="685800" y="929227"/>
            <a:ext cx="7772400" cy="13843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Goal: Extend flash memory </a:t>
            </a:r>
            <a:r>
              <a:rPr lang="en-US" sz="4000" dirty="0" smtClean="0"/>
              <a:t>lifetime at low cost</a:t>
            </a:r>
            <a:endParaRPr lang="en-US" sz="4000" dirty="0"/>
          </a:p>
        </p:txBody>
      </p:sp>
      <p:sp>
        <p:nvSpPr>
          <p:cNvPr id="2" name="Right Arrow 1"/>
          <p:cNvSpPr/>
          <p:nvPr/>
        </p:nvSpPr>
        <p:spPr>
          <a:xfrm>
            <a:off x="3570157" y="3054828"/>
            <a:ext cx="3498858" cy="1074057"/>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P/E Cycle Lifetime</a:t>
            </a:r>
            <a:endParaRPr lang="en-US" sz="3200" dirty="0"/>
          </a:p>
        </p:txBody>
      </p:sp>
    </p:spTree>
    <p:extLst>
      <p:ext uri="{BB962C8B-B14F-4D97-AF65-F5344CB8AC3E}">
        <p14:creationId xmlns:p14="http://schemas.microsoft.com/office/powerpoint/2010/main" val="237546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fade">
                                      <p:cBhvr>
                                        <p:cTn id="26" dur="500"/>
                                        <p:tgtEl>
                                          <p:spTgt spid="44"/>
                                        </p:tgtEl>
                                      </p:cBhvr>
                                    </p:animEffect>
                                  </p:childTnLst>
                                </p:cTn>
                              </p:par>
                              <p:par>
                                <p:cTn id="27" presetID="10"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p:bldP spid="44" grpId="0"/>
      <p:bldP spid="26" grpId="0"/>
      <p:bldP spid="32" grpId="0"/>
      <p:bldP spid="19" grpId="0" animBg="1"/>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 70"/>
          <p:cNvGrpSpPr/>
          <p:nvPr/>
        </p:nvGrpSpPr>
        <p:grpSpPr>
          <a:xfrm>
            <a:off x="1823748" y="1852621"/>
            <a:ext cx="1366754" cy="584775"/>
            <a:chOff x="1959274" y="1776987"/>
            <a:chExt cx="1366754" cy="584775"/>
          </a:xfrm>
        </p:grpSpPr>
        <p:sp>
          <p:nvSpPr>
            <p:cNvPr id="72" name="Rectangle 71"/>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73" name="Rectangle 72"/>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74" name="Group 73"/>
          <p:cNvGrpSpPr/>
          <p:nvPr/>
        </p:nvGrpSpPr>
        <p:grpSpPr>
          <a:xfrm>
            <a:off x="6076616" y="1852621"/>
            <a:ext cx="1366754" cy="584775"/>
            <a:chOff x="1959274" y="1776987"/>
            <a:chExt cx="1366754" cy="584775"/>
          </a:xfrm>
        </p:grpSpPr>
        <p:sp>
          <p:nvSpPr>
            <p:cNvPr id="75" name="Oval 74"/>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76" name="Rectangle 75"/>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cxnSp>
        <p:nvCxnSpPr>
          <p:cNvPr id="46" name="Straight Arrow Connector 45"/>
          <p:cNvCxnSpPr/>
          <p:nvPr/>
        </p:nvCxnSpPr>
        <p:spPr>
          <a:xfrm flipH="1">
            <a:off x="4775200" y="4596621"/>
            <a:ext cx="2283857"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2794000" y="5444639"/>
            <a:ext cx="3215008"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1124262" y="4593760"/>
            <a:ext cx="1743822"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665089" y="5429649"/>
            <a:ext cx="1134599"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2898192" y="4364111"/>
            <a:ext cx="457200" cy="457200"/>
          </a:xfrm>
          <a:prstGeom prst="rect">
            <a:avLst/>
          </a:prstGeom>
          <a:solidFill>
            <a:schemeClr val="bg1">
              <a:lumMod val="75000"/>
            </a:schemeClr>
          </a:solidFill>
          <a:ln w="63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43" name="Rectangle 42"/>
          <p:cNvSpPr/>
          <p:nvPr/>
        </p:nvSpPr>
        <p:spPr>
          <a:xfrm>
            <a:off x="1822690" y="5192723"/>
            <a:ext cx="457200" cy="457200"/>
          </a:xfrm>
          <a:prstGeom prst="rect">
            <a:avLst/>
          </a:prstGeom>
          <a:solidFill>
            <a:schemeClr val="bg1">
              <a:lumMod val="75000"/>
            </a:schemeClr>
          </a:solidFill>
          <a:ln w="63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44" name="Oval 43"/>
          <p:cNvSpPr/>
          <p:nvPr/>
        </p:nvSpPr>
        <p:spPr>
          <a:xfrm>
            <a:off x="7092523" y="4364111"/>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lumMod val="75000"/>
                  </a:schemeClr>
                </a:solidFill>
              </a:rPr>
              <a:t>F</a:t>
            </a:r>
          </a:p>
        </p:txBody>
      </p:sp>
      <p:sp>
        <p:nvSpPr>
          <p:cNvPr id="45" name="Oval 44"/>
          <p:cNvSpPr/>
          <p:nvPr/>
        </p:nvSpPr>
        <p:spPr>
          <a:xfrm>
            <a:off x="6017021" y="5192723"/>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lumMod val="75000"/>
                  </a:schemeClr>
                </a:solidFill>
              </a:rPr>
              <a:t>F</a:t>
            </a:r>
          </a:p>
        </p:txBody>
      </p:sp>
      <p:sp>
        <p:nvSpPr>
          <p:cNvPr id="5" name="Title 4"/>
          <p:cNvSpPr>
            <a:spLocks noGrp="1"/>
          </p:cNvSpPr>
          <p:nvPr>
            <p:ph type="title"/>
          </p:nvPr>
        </p:nvSpPr>
        <p:spPr/>
        <p:txBody>
          <a:bodyPr/>
          <a:lstStyle/>
          <a:p>
            <a:r>
              <a:rPr lang="en-US" dirty="0" smtClean="0"/>
              <a:t>After Some Retention Loss</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40</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4856061"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Freeform 54"/>
          <p:cNvSpPr/>
          <p:nvPr/>
        </p:nvSpPr>
        <p:spPr>
          <a:xfrm>
            <a:off x="665089"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6" name="Rectangle 55"/>
          <p:cNvSpPr/>
          <p:nvPr/>
        </p:nvSpPr>
        <p:spPr>
          <a:xfrm>
            <a:off x="2051290" y="3823145"/>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57" name="Rectangle 56"/>
          <p:cNvSpPr/>
          <p:nvPr/>
        </p:nvSpPr>
        <p:spPr>
          <a:xfrm>
            <a:off x="2898192" y="4364111"/>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58" name="Rectangle 57"/>
          <p:cNvSpPr/>
          <p:nvPr/>
        </p:nvSpPr>
        <p:spPr>
          <a:xfrm>
            <a:off x="3505200" y="5492470"/>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59" name="Rectangle 58"/>
          <p:cNvSpPr/>
          <p:nvPr/>
        </p:nvSpPr>
        <p:spPr>
          <a:xfrm>
            <a:off x="1814676" y="5192670"/>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35" name="Oval 34"/>
          <p:cNvSpPr/>
          <p:nvPr/>
        </p:nvSpPr>
        <p:spPr>
          <a:xfrm>
            <a:off x="6245621" y="3823145"/>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6" name="Oval 35"/>
          <p:cNvSpPr/>
          <p:nvPr/>
        </p:nvSpPr>
        <p:spPr>
          <a:xfrm>
            <a:off x="7092523" y="4364111"/>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8" name="Oval 37"/>
          <p:cNvSpPr/>
          <p:nvPr/>
        </p:nvSpPr>
        <p:spPr>
          <a:xfrm>
            <a:off x="7699531" y="5492470"/>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9" name="Oval 38"/>
          <p:cNvSpPr/>
          <p:nvPr/>
        </p:nvSpPr>
        <p:spPr>
          <a:xfrm>
            <a:off x="6009007" y="5192670"/>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0" name="Rounded Rectangle 29"/>
          <p:cNvSpPr/>
          <p:nvPr/>
        </p:nvSpPr>
        <p:spPr>
          <a:xfrm>
            <a:off x="1673069" y="991725"/>
            <a:ext cx="5797862" cy="696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pc="-150" dirty="0" smtClean="0">
                <a:latin typeface="Calibri Light" panose="020F0302020204030204" pitchFamily="34" charset="0"/>
              </a:rPr>
              <a:t>Fast-leaking cells have lower V</a:t>
            </a:r>
            <a:r>
              <a:rPr lang="en-US" sz="3600" spc="-150" baseline="-25000" dirty="0" smtClean="0">
                <a:latin typeface="Calibri Light" panose="020F0302020204030204" pitchFamily="34" charset="0"/>
              </a:rPr>
              <a:t>th</a:t>
            </a:r>
            <a:endParaRPr lang="en-US" sz="3600" spc="-150" dirty="0">
              <a:latin typeface="Calibri Light" panose="020F0302020204030204" pitchFamily="34" charset="0"/>
            </a:endParaRPr>
          </a:p>
        </p:txBody>
      </p:sp>
      <p:sp>
        <p:nvSpPr>
          <p:cNvPr id="31" name="Rounded Rectangle 30"/>
          <p:cNvSpPr/>
          <p:nvPr/>
        </p:nvSpPr>
        <p:spPr>
          <a:xfrm>
            <a:off x="1673069" y="1813604"/>
            <a:ext cx="5797862" cy="696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pc="-150" dirty="0" smtClean="0">
                <a:latin typeface="Calibri Light" panose="020F0302020204030204" pitchFamily="34" charset="0"/>
              </a:rPr>
              <a:t>Slow-leaking cells have higher V</a:t>
            </a:r>
            <a:r>
              <a:rPr lang="en-US" sz="3600" spc="-150" baseline="-25000" dirty="0" smtClean="0">
                <a:latin typeface="Calibri Light" panose="020F0302020204030204" pitchFamily="34" charset="0"/>
              </a:rPr>
              <a:t>th</a:t>
            </a:r>
            <a:endParaRPr lang="en-US" sz="3600" spc="-150" dirty="0">
              <a:latin typeface="Calibri Light" panose="020F0302020204030204" pitchFamily="34" charset="0"/>
            </a:endParaRPr>
          </a:p>
        </p:txBody>
      </p:sp>
    </p:spTree>
    <p:extLst>
      <p:ext uri="{BB962C8B-B14F-4D97-AF65-F5344CB8AC3E}">
        <p14:creationId xmlns:p14="http://schemas.microsoft.com/office/powerpoint/2010/main" val="414258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2.5E-6 7.40741E-7 L -0.17969 0.00139 " pathEditMode="relative" rAng="0" ptsTypes="AA">
                                      <p:cBhvr>
                                        <p:cTn id="6" dur="2000" fill="hold"/>
                                        <p:tgtEl>
                                          <p:spTgt spid="59"/>
                                        </p:tgtEl>
                                        <p:attrNameLst>
                                          <p:attrName>ppt_x</p:attrName>
                                          <p:attrName>ppt_y</p:attrName>
                                        </p:attrNameLst>
                                      </p:cBhvr>
                                      <p:rCtr x="-8993" y="69"/>
                                    </p:animMotion>
                                  </p:childTnLst>
                                </p:cTn>
                              </p:par>
                              <p:par>
                                <p:cTn id="7" presetID="42" presetClass="path" presetSubtype="0" accel="50000" decel="50000" fill="hold" grpId="0" nodeType="withEffect">
                                  <p:stCondLst>
                                    <p:cond delay="0"/>
                                  </p:stCondLst>
                                  <p:childTnLst>
                                    <p:animMotion origin="layout" path="M -3.88889E-6 4.07407E-6 L -0.24496 4.07407E-6 " pathEditMode="relative" rAng="0" ptsTypes="AA">
                                      <p:cBhvr>
                                        <p:cTn id="8" dur="2000" fill="hold"/>
                                        <p:tgtEl>
                                          <p:spTgt spid="57"/>
                                        </p:tgtEl>
                                        <p:attrNameLst>
                                          <p:attrName>ppt_x</p:attrName>
                                          <p:attrName>ppt_y</p:attrName>
                                        </p:attrNameLst>
                                      </p:cBhvr>
                                      <p:rCtr x="-12257" y="0"/>
                                    </p:animMotion>
                                  </p:childTnLst>
                                </p:cTn>
                              </p:par>
                              <p:par>
                                <p:cTn id="9" presetID="42" presetClass="path" presetSubtype="0" accel="50000" decel="50000" fill="hold" grpId="0" nodeType="withEffect">
                                  <p:stCondLst>
                                    <p:cond delay="0"/>
                                  </p:stCondLst>
                                  <p:childTnLst>
                                    <p:animMotion origin="layout" path="M -4.44444E-6 4.07407E-6 L -0.30277 0.00138 " pathEditMode="relative" rAng="0" ptsTypes="AA">
                                      <p:cBhvr>
                                        <p:cTn id="10" dur="2000" fill="hold"/>
                                        <p:tgtEl>
                                          <p:spTgt spid="36"/>
                                        </p:tgtEl>
                                        <p:attrNameLst>
                                          <p:attrName>ppt_x</p:attrName>
                                          <p:attrName>ppt_y</p:attrName>
                                        </p:attrNameLst>
                                      </p:cBhvr>
                                      <p:rCtr x="-15139" y="69"/>
                                    </p:animMotion>
                                  </p:childTnLst>
                                </p:cTn>
                              </p:par>
                              <p:par>
                                <p:cTn id="11" presetID="42" presetClass="path" presetSubtype="0" accel="50000" decel="50000" fill="hold" grpId="0" nodeType="withEffect">
                                  <p:stCondLst>
                                    <p:cond delay="0"/>
                                  </p:stCondLst>
                                  <p:childTnLst>
                                    <p:animMotion origin="layout" path="M 1.94444E-6 7.40741E-7 L -0.39948 0.00139 " pathEditMode="relative" rAng="0" ptsTypes="AA">
                                      <p:cBhvr>
                                        <p:cTn id="12" dur="2000" fill="hold"/>
                                        <p:tgtEl>
                                          <p:spTgt spid="39"/>
                                        </p:tgtEl>
                                        <p:attrNameLst>
                                          <p:attrName>ppt_x</p:attrName>
                                          <p:attrName>ppt_y</p:attrName>
                                        </p:attrNameLst>
                                      </p:cBhvr>
                                      <p:rCtr x="-19983" y="69"/>
                                    </p:animMotion>
                                  </p:childTnLst>
                                </p:cTn>
                              </p:par>
                              <p:par>
                                <p:cTn id="13" presetID="42" presetClass="path" presetSubtype="0" accel="50000" decel="50000" fill="hold" grpId="0" nodeType="withEffect">
                                  <p:stCondLst>
                                    <p:cond delay="0"/>
                                  </p:stCondLst>
                                  <p:childTnLst>
                                    <p:animMotion origin="layout" path="M 3.88889E-6 -7.40741E-7 L -0.025 0.00255 " pathEditMode="relative" rAng="0" ptsTypes="AA">
                                      <p:cBhvr>
                                        <p:cTn id="14" dur="2000" fill="hold"/>
                                        <p:tgtEl>
                                          <p:spTgt spid="35"/>
                                        </p:tgtEl>
                                        <p:attrNameLst>
                                          <p:attrName>ppt_x</p:attrName>
                                          <p:attrName>ppt_y</p:attrName>
                                        </p:attrNameLst>
                                      </p:cBhvr>
                                      <p:rCtr x="-1250" y="116"/>
                                    </p:animMotion>
                                  </p:childTnLst>
                                </p:cTn>
                              </p:par>
                              <p:par>
                                <p:cTn id="15" presetID="42" presetClass="path" presetSubtype="0" accel="50000" decel="50000" fill="hold" grpId="0" nodeType="withEffect">
                                  <p:stCondLst>
                                    <p:cond delay="0"/>
                                  </p:stCondLst>
                                  <p:childTnLst>
                                    <p:animMotion origin="layout" path="M -3.33333E-6 7.40741E-7 L -0.0059 0.00023 " pathEditMode="relative" rAng="0" ptsTypes="AA">
                                      <p:cBhvr>
                                        <p:cTn id="16" dur="2000" fill="hold"/>
                                        <p:tgtEl>
                                          <p:spTgt spid="58"/>
                                        </p:tgtEl>
                                        <p:attrNameLst>
                                          <p:attrName>ppt_x</p:attrName>
                                          <p:attrName>ppt_y</p:attrName>
                                        </p:attrNameLst>
                                      </p:cBhvr>
                                      <p:rCtr x="-295" y="0"/>
                                    </p:animMotion>
                                  </p:childTnLst>
                                </p:cTn>
                              </p:par>
                              <p:par>
                                <p:cTn id="17" presetID="42" presetClass="path" presetSubtype="0" accel="50000" decel="50000" fill="hold" grpId="0" nodeType="withEffect">
                                  <p:stCondLst>
                                    <p:cond delay="0"/>
                                  </p:stCondLst>
                                  <p:childTnLst>
                                    <p:animMotion origin="layout" path="M -3.88889E-6 7.40741E-7 L -0.025 0.00023 " pathEditMode="relative" rAng="0" ptsTypes="AA">
                                      <p:cBhvr>
                                        <p:cTn id="18" dur="2000" fill="hold"/>
                                        <p:tgtEl>
                                          <p:spTgt spid="38"/>
                                        </p:tgtEl>
                                        <p:attrNameLst>
                                          <p:attrName>ppt_x</p:attrName>
                                          <p:attrName>ppt_y</p:attrName>
                                        </p:attrNameLst>
                                      </p:cBhvr>
                                      <p:rCtr x="-1250" y="0"/>
                                    </p:animMotion>
                                  </p:childTnLst>
                                </p:cTn>
                              </p:par>
                              <p:par>
                                <p:cTn id="19" presetID="42" presetClass="path" presetSubtype="0" accel="50000" decel="50000" fill="hold" grpId="0" nodeType="withEffect">
                                  <p:stCondLst>
                                    <p:cond delay="0"/>
                                  </p:stCondLst>
                                  <p:childTnLst>
                                    <p:animMotion origin="layout" path="M 4.44444E-6 -7.40741E-7 L -0.01007 0.00255 " pathEditMode="relative" rAng="0" ptsTypes="AA">
                                      <p:cBhvr>
                                        <p:cTn id="20" dur="2000" fill="hold"/>
                                        <p:tgtEl>
                                          <p:spTgt spid="56"/>
                                        </p:tgtEl>
                                        <p:attrNameLst>
                                          <p:attrName>ppt_x</p:attrName>
                                          <p:attrName>ppt_y</p:attrName>
                                        </p:attrNameLst>
                                      </p:cBhvr>
                                      <p:rCtr x="-503" y="116"/>
                                    </p:animMotion>
                                  </p:childTnLst>
                                </p:cTn>
                              </p:par>
                              <p:par>
                                <p:cTn id="21" presetID="10"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500"/>
                                        <p:tgtEl>
                                          <p:spTgt spid="4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500"/>
                                        <p:tgtEl>
                                          <p:spTgt spid="4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par>
                                <p:cTn id="40" presetID="10" presetClass="entr" presetSubtype="0" fill="hold" nodeType="with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fade">
                                      <p:cBhvr>
                                        <p:cTn id="42" dur="500"/>
                                        <p:tgtEl>
                                          <p:spTgt spid="46"/>
                                        </p:tgtEl>
                                      </p:cBhvr>
                                    </p:animEffect>
                                  </p:childTnLst>
                                </p:cTn>
                              </p:par>
                              <p:par>
                                <p:cTn id="43" presetID="10"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500"/>
                                        <p:tgtEl>
                                          <p:spTgt spid="47"/>
                                        </p:tgtEl>
                                      </p:cBhvr>
                                    </p:animEffect>
                                  </p:childTnLst>
                                </p:cTn>
                              </p:par>
                              <p:par>
                                <p:cTn id="46" presetID="10" presetClass="entr" presetSubtype="0" fill="hold"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fade">
                                      <p:cBhvr>
                                        <p:cTn id="48" dur="500"/>
                                        <p:tgtEl>
                                          <p:spTgt spid="48"/>
                                        </p:tgtEl>
                                      </p:cBhvr>
                                    </p:animEffect>
                                  </p:childTnLst>
                                </p:cTn>
                              </p:par>
                              <p:par>
                                <p:cTn id="49" presetID="10" presetClass="entr" presetSubtype="0" fill="hold" nodeType="with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fade">
                                      <p:cBhvr>
                                        <p:cTn id="51" dur="500"/>
                                        <p:tgtEl>
                                          <p:spTgt spid="4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35"/>
                                        </p:tgtEl>
                                      </p:cBhvr>
                                    </p:animEffect>
                                    <p:set>
                                      <p:cBhvr>
                                        <p:cTn id="56" dur="1" fill="hold">
                                          <p:stCondLst>
                                            <p:cond delay="499"/>
                                          </p:stCondLst>
                                        </p:cTn>
                                        <p:tgtEl>
                                          <p:spTgt spid="35"/>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58"/>
                                        </p:tgtEl>
                                      </p:cBhvr>
                                    </p:animEffect>
                                    <p:set>
                                      <p:cBhvr>
                                        <p:cTn id="59" dur="1" fill="hold">
                                          <p:stCondLst>
                                            <p:cond delay="499"/>
                                          </p:stCondLst>
                                        </p:cTn>
                                        <p:tgtEl>
                                          <p:spTgt spid="58"/>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38"/>
                                        </p:tgtEl>
                                      </p:cBhvr>
                                    </p:animEffect>
                                    <p:set>
                                      <p:cBhvr>
                                        <p:cTn id="62" dur="1" fill="hold">
                                          <p:stCondLst>
                                            <p:cond delay="499"/>
                                          </p:stCondLst>
                                        </p:cTn>
                                        <p:tgtEl>
                                          <p:spTgt spid="38"/>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56"/>
                                        </p:tgtEl>
                                      </p:cBhvr>
                                    </p:animEffect>
                                    <p:set>
                                      <p:cBhvr>
                                        <p:cTn id="65" dur="1" fill="hold">
                                          <p:stCondLst>
                                            <p:cond delay="499"/>
                                          </p:stCondLst>
                                        </p:cTn>
                                        <p:tgtEl>
                                          <p:spTgt spid="56"/>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42"/>
                                        </p:tgtEl>
                                      </p:cBhvr>
                                    </p:animEffect>
                                    <p:set>
                                      <p:cBhvr>
                                        <p:cTn id="68" dur="1" fill="hold">
                                          <p:stCondLst>
                                            <p:cond delay="499"/>
                                          </p:stCondLst>
                                        </p:cTn>
                                        <p:tgtEl>
                                          <p:spTgt spid="42"/>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43"/>
                                        </p:tgtEl>
                                      </p:cBhvr>
                                    </p:animEffect>
                                    <p:set>
                                      <p:cBhvr>
                                        <p:cTn id="71" dur="1" fill="hold">
                                          <p:stCondLst>
                                            <p:cond delay="499"/>
                                          </p:stCondLst>
                                        </p:cTn>
                                        <p:tgtEl>
                                          <p:spTgt spid="43"/>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44"/>
                                        </p:tgtEl>
                                      </p:cBhvr>
                                    </p:animEffect>
                                    <p:set>
                                      <p:cBhvr>
                                        <p:cTn id="74" dur="1" fill="hold">
                                          <p:stCondLst>
                                            <p:cond delay="499"/>
                                          </p:stCondLst>
                                        </p:cTn>
                                        <p:tgtEl>
                                          <p:spTgt spid="44"/>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45"/>
                                        </p:tgtEl>
                                      </p:cBhvr>
                                    </p:animEffect>
                                    <p:set>
                                      <p:cBhvr>
                                        <p:cTn id="77" dur="1" fill="hold">
                                          <p:stCondLst>
                                            <p:cond delay="499"/>
                                          </p:stCondLst>
                                        </p:cTn>
                                        <p:tgtEl>
                                          <p:spTgt spid="45"/>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46"/>
                                        </p:tgtEl>
                                      </p:cBhvr>
                                    </p:animEffect>
                                    <p:set>
                                      <p:cBhvr>
                                        <p:cTn id="80" dur="1" fill="hold">
                                          <p:stCondLst>
                                            <p:cond delay="499"/>
                                          </p:stCondLst>
                                        </p:cTn>
                                        <p:tgtEl>
                                          <p:spTgt spid="46"/>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47"/>
                                        </p:tgtEl>
                                      </p:cBhvr>
                                    </p:animEffect>
                                    <p:set>
                                      <p:cBhvr>
                                        <p:cTn id="83" dur="1" fill="hold">
                                          <p:stCondLst>
                                            <p:cond delay="499"/>
                                          </p:stCondLst>
                                        </p:cTn>
                                        <p:tgtEl>
                                          <p:spTgt spid="47"/>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48"/>
                                        </p:tgtEl>
                                      </p:cBhvr>
                                    </p:animEffect>
                                    <p:set>
                                      <p:cBhvr>
                                        <p:cTn id="86" dur="1" fill="hold">
                                          <p:stCondLst>
                                            <p:cond delay="499"/>
                                          </p:stCondLst>
                                        </p:cTn>
                                        <p:tgtEl>
                                          <p:spTgt spid="48"/>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49"/>
                                        </p:tgtEl>
                                      </p:cBhvr>
                                    </p:animEffect>
                                    <p:set>
                                      <p:cBhvr>
                                        <p:cTn id="89" dur="1" fill="hold">
                                          <p:stCondLst>
                                            <p:cond delay="499"/>
                                          </p:stCondLst>
                                        </p:cTn>
                                        <p:tgtEl>
                                          <p:spTgt spid="49"/>
                                        </p:tgtEl>
                                        <p:attrNameLst>
                                          <p:attrName>style.visibility</p:attrName>
                                        </p:attrNameLst>
                                      </p:cBhvr>
                                      <p:to>
                                        <p:strVal val="hidden"/>
                                      </p:to>
                                    </p:set>
                                  </p:childTnLst>
                                </p:cTn>
                              </p:par>
                            </p:childTnLst>
                          </p:cTn>
                        </p:par>
                        <p:par>
                          <p:cTn id="90" fill="hold">
                            <p:stCondLst>
                              <p:cond delay="500"/>
                            </p:stCondLst>
                            <p:childTnLst>
                              <p:par>
                                <p:cTn id="91" presetID="10"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500"/>
                                        <p:tgtEl>
                                          <p:spTgt spid="30"/>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2" nodeType="click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500"/>
                                        <p:tgtEl>
                                          <p:spTgt spid="35"/>
                                        </p:tgtEl>
                                      </p:cBhvr>
                                    </p:animEffect>
                                  </p:childTnLst>
                                </p:cTn>
                              </p:par>
                              <p:par>
                                <p:cTn id="99" presetID="10" presetClass="entr" presetSubtype="0" fill="hold" grpId="2" nodeType="withEffect">
                                  <p:stCondLst>
                                    <p:cond delay="0"/>
                                  </p:stCondLst>
                                  <p:childTnLst>
                                    <p:set>
                                      <p:cBhvr>
                                        <p:cTn id="100" dur="1" fill="hold">
                                          <p:stCondLst>
                                            <p:cond delay="0"/>
                                          </p:stCondLst>
                                        </p:cTn>
                                        <p:tgtEl>
                                          <p:spTgt spid="58"/>
                                        </p:tgtEl>
                                        <p:attrNameLst>
                                          <p:attrName>style.visibility</p:attrName>
                                        </p:attrNameLst>
                                      </p:cBhvr>
                                      <p:to>
                                        <p:strVal val="visible"/>
                                      </p:to>
                                    </p:set>
                                    <p:animEffect transition="in" filter="fade">
                                      <p:cBhvr>
                                        <p:cTn id="101" dur="500"/>
                                        <p:tgtEl>
                                          <p:spTgt spid="58"/>
                                        </p:tgtEl>
                                      </p:cBhvr>
                                    </p:animEffect>
                                  </p:childTnLst>
                                </p:cTn>
                              </p:par>
                              <p:par>
                                <p:cTn id="102" presetID="10" presetClass="entr" presetSubtype="0" fill="hold" grpId="2" nodeType="withEffect">
                                  <p:stCondLst>
                                    <p:cond delay="0"/>
                                  </p:stCondLst>
                                  <p:childTnLst>
                                    <p:set>
                                      <p:cBhvr>
                                        <p:cTn id="103" dur="1" fill="hold">
                                          <p:stCondLst>
                                            <p:cond delay="0"/>
                                          </p:stCondLst>
                                        </p:cTn>
                                        <p:tgtEl>
                                          <p:spTgt spid="38"/>
                                        </p:tgtEl>
                                        <p:attrNameLst>
                                          <p:attrName>style.visibility</p:attrName>
                                        </p:attrNameLst>
                                      </p:cBhvr>
                                      <p:to>
                                        <p:strVal val="visible"/>
                                      </p:to>
                                    </p:set>
                                    <p:animEffect transition="in" filter="fade">
                                      <p:cBhvr>
                                        <p:cTn id="104" dur="500"/>
                                        <p:tgtEl>
                                          <p:spTgt spid="38"/>
                                        </p:tgtEl>
                                      </p:cBhvr>
                                    </p:animEffect>
                                  </p:childTnLst>
                                </p:cTn>
                              </p:par>
                              <p:par>
                                <p:cTn id="105" presetID="10" presetClass="entr" presetSubtype="0" fill="hold" grpId="2" nodeType="with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fade">
                                      <p:cBhvr>
                                        <p:cTn id="107" dur="500"/>
                                        <p:tgtEl>
                                          <p:spTgt spid="56"/>
                                        </p:tgtEl>
                                      </p:cBhvr>
                                    </p:animEffect>
                                  </p:childTnLst>
                                </p:cTn>
                              </p:par>
                              <p:par>
                                <p:cTn id="108" presetID="10" presetClass="exit" presetSubtype="0" fill="hold" grpId="1" nodeType="withEffect">
                                  <p:stCondLst>
                                    <p:cond delay="0"/>
                                  </p:stCondLst>
                                  <p:childTnLst>
                                    <p:animEffect transition="out" filter="fade">
                                      <p:cBhvr>
                                        <p:cTn id="109" dur="500"/>
                                        <p:tgtEl>
                                          <p:spTgt spid="59"/>
                                        </p:tgtEl>
                                      </p:cBhvr>
                                    </p:animEffect>
                                    <p:set>
                                      <p:cBhvr>
                                        <p:cTn id="110" dur="1" fill="hold">
                                          <p:stCondLst>
                                            <p:cond delay="499"/>
                                          </p:stCondLst>
                                        </p:cTn>
                                        <p:tgtEl>
                                          <p:spTgt spid="59"/>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57"/>
                                        </p:tgtEl>
                                      </p:cBhvr>
                                    </p:animEffect>
                                    <p:set>
                                      <p:cBhvr>
                                        <p:cTn id="113" dur="1" fill="hold">
                                          <p:stCondLst>
                                            <p:cond delay="499"/>
                                          </p:stCondLst>
                                        </p:cTn>
                                        <p:tgtEl>
                                          <p:spTgt spid="57"/>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36"/>
                                        </p:tgtEl>
                                      </p:cBhvr>
                                    </p:animEffect>
                                    <p:set>
                                      <p:cBhvr>
                                        <p:cTn id="116" dur="1" fill="hold">
                                          <p:stCondLst>
                                            <p:cond delay="499"/>
                                          </p:stCondLst>
                                        </p:cTn>
                                        <p:tgtEl>
                                          <p:spTgt spid="36"/>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39"/>
                                        </p:tgtEl>
                                      </p:cBhvr>
                                    </p:animEffect>
                                    <p:set>
                                      <p:cBhvr>
                                        <p:cTn id="119" dur="1" fill="hold">
                                          <p:stCondLst>
                                            <p:cond delay="499"/>
                                          </p:stCondLst>
                                        </p:cTn>
                                        <p:tgtEl>
                                          <p:spTgt spid="39"/>
                                        </p:tgtEl>
                                        <p:attrNameLst>
                                          <p:attrName>style.visibility</p:attrName>
                                        </p:attrNameLst>
                                      </p:cBhvr>
                                      <p:to>
                                        <p:strVal val="hidden"/>
                                      </p:to>
                                    </p:set>
                                  </p:childTnLst>
                                </p:cTn>
                              </p:par>
                              <p:par>
                                <p:cTn id="120" presetID="10" presetClass="entr" presetSubtype="0" fill="hold" grpId="0" nodeType="withEffect">
                                  <p:stCondLst>
                                    <p:cond delay="0"/>
                                  </p:stCondLst>
                                  <p:childTnLst>
                                    <p:set>
                                      <p:cBhvr>
                                        <p:cTn id="121" dur="1" fill="hold">
                                          <p:stCondLst>
                                            <p:cond delay="0"/>
                                          </p:stCondLst>
                                        </p:cTn>
                                        <p:tgtEl>
                                          <p:spTgt spid="31"/>
                                        </p:tgtEl>
                                        <p:attrNameLst>
                                          <p:attrName>style.visibility</p:attrName>
                                        </p:attrNameLst>
                                      </p:cBhvr>
                                      <p:to>
                                        <p:strVal val="visible"/>
                                      </p:to>
                                    </p:set>
                                    <p:animEffect transition="in" filter="fade">
                                      <p:cBhvr>
                                        <p:cTn id="1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P spid="43" grpId="0" animBg="1"/>
      <p:bldP spid="43" grpId="1" animBg="1"/>
      <p:bldP spid="44" grpId="0" animBg="1"/>
      <p:bldP spid="44" grpId="1" animBg="1"/>
      <p:bldP spid="45" grpId="0" animBg="1"/>
      <p:bldP spid="45" grpId="1" animBg="1"/>
      <p:bldP spid="20" grpId="0" animBg="1"/>
      <p:bldP spid="21" grpId="0" animBg="1"/>
      <p:bldP spid="56" grpId="0" animBg="1"/>
      <p:bldP spid="56" grpId="1" animBg="1"/>
      <p:bldP spid="56" grpId="2" animBg="1"/>
      <p:bldP spid="57" grpId="0" animBg="1"/>
      <p:bldP spid="57" grpId="1" animBg="1"/>
      <p:bldP spid="58" grpId="0" animBg="1"/>
      <p:bldP spid="58" grpId="1" animBg="1"/>
      <p:bldP spid="58" grpId="2" animBg="1"/>
      <p:bldP spid="59" grpId="0" animBg="1"/>
      <p:bldP spid="59" grpId="1" animBg="1"/>
      <p:bldP spid="35" grpId="0" animBg="1"/>
      <p:bldP spid="35" grpId="1" animBg="1"/>
      <p:bldP spid="35" grpId="2" animBg="1"/>
      <p:bldP spid="36" grpId="0" animBg="1"/>
      <p:bldP spid="36" grpId="1" animBg="1"/>
      <p:bldP spid="38" grpId="0" animBg="1"/>
      <p:bldP spid="38" grpId="1" animBg="1"/>
      <p:bldP spid="38" grpId="2" animBg="1"/>
      <p:bldP spid="39" grpId="0" animBg="1"/>
      <p:bldP spid="39" grpId="1" animBg="1"/>
      <p:bldP spid="30" grpId="0" animBg="1"/>
      <p:bldP spid="3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a:off x="2103120" y="4053840"/>
            <a:ext cx="1960880" cy="1960880"/>
          </a:xfrm>
          <a:custGeom>
            <a:avLst/>
            <a:gdLst>
              <a:gd name="connsiteX0" fmla="*/ 0 w 1960880"/>
              <a:gd name="connsiteY0" fmla="*/ 1960880 h 1960880"/>
              <a:gd name="connsiteX1" fmla="*/ 640080 w 1960880"/>
              <a:gd name="connsiteY1" fmla="*/ 731520 h 1960880"/>
              <a:gd name="connsiteX2" fmla="*/ 1219200 w 1960880"/>
              <a:gd name="connsiteY2" fmla="*/ 0 h 1960880"/>
              <a:gd name="connsiteX3" fmla="*/ 1564640 w 1960880"/>
              <a:gd name="connsiteY3" fmla="*/ 741680 h 1960880"/>
              <a:gd name="connsiteX4" fmla="*/ 1960880 w 1960880"/>
              <a:gd name="connsiteY4" fmla="*/ 1950720 h 1960880"/>
              <a:gd name="connsiteX5" fmla="*/ 0 w 1960880"/>
              <a:gd name="connsiteY5" fmla="*/ 1960880 h 19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880" h="1960880">
                <a:moveTo>
                  <a:pt x="0" y="1960880"/>
                </a:moveTo>
                <a:lnTo>
                  <a:pt x="640080" y="731520"/>
                </a:lnTo>
                <a:lnTo>
                  <a:pt x="1219200" y="0"/>
                </a:lnTo>
                <a:lnTo>
                  <a:pt x="1564640" y="741680"/>
                </a:lnTo>
                <a:lnTo>
                  <a:pt x="1960880" y="1950720"/>
                </a:lnTo>
                <a:lnTo>
                  <a:pt x="0" y="196088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Eventually: Retention Failure</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41</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4856061"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Freeform 54"/>
          <p:cNvSpPr/>
          <p:nvPr/>
        </p:nvSpPr>
        <p:spPr>
          <a:xfrm>
            <a:off x="665089" y="2609204"/>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Rectangle 26"/>
          <p:cNvSpPr/>
          <p:nvPr/>
        </p:nvSpPr>
        <p:spPr>
          <a:xfrm>
            <a:off x="1960508" y="3842999"/>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28" name="Rectangle 27"/>
          <p:cNvSpPr/>
          <p:nvPr/>
        </p:nvSpPr>
        <p:spPr>
          <a:xfrm>
            <a:off x="652571" y="4363752"/>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29" name="Rectangle 28"/>
          <p:cNvSpPr/>
          <p:nvPr/>
        </p:nvSpPr>
        <p:spPr>
          <a:xfrm>
            <a:off x="3451860" y="5492470"/>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30" name="Rectangle 29"/>
          <p:cNvSpPr/>
          <p:nvPr/>
        </p:nvSpPr>
        <p:spPr>
          <a:xfrm>
            <a:off x="164339" y="5199721"/>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F</a:t>
            </a:r>
          </a:p>
        </p:txBody>
      </p:sp>
      <p:sp>
        <p:nvSpPr>
          <p:cNvPr id="31" name="Oval 30"/>
          <p:cNvSpPr/>
          <p:nvPr/>
        </p:nvSpPr>
        <p:spPr>
          <a:xfrm>
            <a:off x="6017021" y="3841543"/>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2" name="Oval 31"/>
          <p:cNvSpPr/>
          <p:nvPr/>
        </p:nvSpPr>
        <p:spPr>
          <a:xfrm>
            <a:off x="4327215" y="4371372"/>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3" name="Oval 32"/>
          <p:cNvSpPr/>
          <p:nvPr/>
        </p:nvSpPr>
        <p:spPr>
          <a:xfrm>
            <a:off x="7470931" y="5492470"/>
            <a:ext cx="457200" cy="457200"/>
          </a:xfrm>
          <a:prstGeom prst="ellipse">
            <a:avLst/>
          </a:prstGeom>
          <a:solidFill>
            <a:schemeClr val="bg1"/>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60000"/>
                    <a:lumOff val="40000"/>
                  </a:schemeClr>
                </a:solidFill>
              </a:rPr>
              <a:t>S</a:t>
            </a:r>
            <a:endParaRPr lang="en-US" sz="3200" b="1" dirty="0">
              <a:solidFill>
                <a:schemeClr val="tx2">
                  <a:lumMod val="60000"/>
                  <a:lumOff val="40000"/>
                </a:schemeClr>
              </a:solidFill>
            </a:endParaRPr>
          </a:p>
        </p:txBody>
      </p:sp>
      <p:sp>
        <p:nvSpPr>
          <p:cNvPr id="34" name="Oval 33"/>
          <p:cNvSpPr/>
          <p:nvPr/>
        </p:nvSpPr>
        <p:spPr>
          <a:xfrm>
            <a:off x="2354055" y="5203609"/>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43" name="Rectangle 42"/>
          <p:cNvSpPr/>
          <p:nvPr/>
        </p:nvSpPr>
        <p:spPr>
          <a:xfrm>
            <a:off x="2706820" y="1548767"/>
            <a:ext cx="1255580" cy="646331"/>
          </a:xfrm>
          <a:prstGeom prst="rect">
            <a:avLst/>
          </a:prstGeom>
        </p:spPr>
        <p:txBody>
          <a:bodyPr wrap="square">
            <a:spAutoFit/>
          </a:bodyPr>
          <a:lstStyle/>
          <a:p>
            <a:pPr algn="ctr"/>
            <a:r>
              <a:rPr lang="en-US" altLang="ko-KR" sz="3600" dirty="0" smtClean="0">
                <a:solidFill>
                  <a:schemeClr val="accent2"/>
                </a:solidFill>
                <a:latin typeface="+mj-lt"/>
                <a:ea typeface="Dotum" pitchFamily="34" charset="-127"/>
              </a:rPr>
              <a:t>OPT</a:t>
            </a:r>
            <a:endParaRPr lang="ko-KR" altLang="ko-KR" sz="3600" dirty="0">
              <a:solidFill>
                <a:schemeClr val="accent2"/>
              </a:solidFill>
              <a:latin typeface="+mj-lt"/>
              <a:ea typeface="Dotum" pitchFamily="34" charset="-127"/>
            </a:endParaRPr>
          </a:p>
        </p:txBody>
      </p:sp>
      <p:cxnSp>
        <p:nvCxnSpPr>
          <p:cNvPr id="44" name="Straight Connector 43"/>
          <p:cNvCxnSpPr/>
          <p:nvPr/>
        </p:nvCxnSpPr>
        <p:spPr>
          <a:xfrm>
            <a:off x="3334610" y="2129328"/>
            <a:ext cx="0" cy="3889464"/>
          </a:xfrm>
          <a:prstGeom prst="line">
            <a:avLst/>
          </a:prstGeom>
          <a:ln w="63500">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1823748" y="1852621"/>
            <a:ext cx="1366754" cy="584775"/>
            <a:chOff x="1959274" y="1776987"/>
            <a:chExt cx="1366754" cy="584775"/>
          </a:xfrm>
        </p:grpSpPr>
        <p:sp>
          <p:nvSpPr>
            <p:cNvPr id="52" name="Rectangle 51"/>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53" name="Rectangle 52"/>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54" name="Group 53"/>
          <p:cNvGrpSpPr/>
          <p:nvPr/>
        </p:nvGrpSpPr>
        <p:grpSpPr>
          <a:xfrm>
            <a:off x="6076616" y="1852621"/>
            <a:ext cx="1366754" cy="584775"/>
            <a:chOff x="1959274" y="1776987"/>
            <a:chExt cx="1366754" cy="584775"/>
          </a:xfrm>
        </p:grpSpPr>
        <p:sp>
          <p:nvSpPr>
            <p:cNvPr id="56" name="Oval 55"/>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57" name="Rectangle 56"/>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Tree>
    <p:extLst>
      <p:ext uri="{BB962C8B-B14F-4D97-AF65-F5344CB8AC3E}">
        <p14:creationId xmlns:p14="http://schemas.microsoft.com/office/powerpoint/2010/main" val="23700415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Retention Failure Recovery (RFR)</a:t>
            </a:r>
            <a:endParaRPr lang="en-US" dirty="0"/>
          </a:p>
        </p:txBody>
      </p:sp>
      <p:sp>
        <p:nvSpPr>
          <p:cNvPr id="5" name="Content Placeholder 4"/>
          <p:cNvSpPr>
            <a:spLocks noGrp="1"/>
          </p:cNvSpPr>
          <p:nvPr>
            <p:ph sz="quarter" idx="11"/>
          </p:nvPr>
        </p:nvSpPr>
        <p:spPr/>
        <p:txBody>
          <a:bodyPr/>
          <a:lstStyle/>
          <a:p>
            <a:pPr marL="0" indent="0">
              <a:buNone/>
            </a:pPr>
            <a:r>
              <a:rPr lang="en-US" u="sng" dirty="0" smtClean="0"/>
              <a:t>Key idea:</a:t>
            </a:r>
            <a:r>
              <a:rPr lang="en-US" dirty="0" smtClean="0"/>
              <a:t> Guess original state of the cell from its leakage speed property</a:t>
            </a:r>
          </a:p>
          <a:p>
            <a:endParaRPr lang="en-US" dirty="0" smtClean="0"/>
          </a:p>
          <a:p>
            <a:pPr marL="0" indent="0">
              <a:buNone/>
            </a:pPr>
            <a:r>
              <a:rPr lang="en-US" dirty="0" smtClean="0"/>
              <a:t>Three steps</a:t>
            </a:r>
            <a:endParaRPr lang="en-US" dirty="0"/>
          </a:p>
          <a:p>
            <a:pPr marL="742950" indent="-742950">
              <a:buAutoNum type="arabicPeriod"/>
            </a:pPr>
            <a:r>
              <a:rPr lang="en-US" altLang="ko-KR" dirty="0" smtClean="0">
                <a:ea typeface="Dotum" pitchFamily="34" charset="-127"/>
              </a:rPr>
              <a:t>Identify </a:t>
            </a:r>
            <a:r>
              <a:rPr lang="en-US" altLang="ko-KR" dirty="0">
                <a:ea typeface="Dotum" pitchFamily="34" charset="-127"/>
              </a:rPr>
              <a:t>risky </a:t>
            </a:r>
            <a:r>
              <a:rPr lang="en-US" altLang="ko-KR" dirty="0" smtClean="0">
                <a:ea typeface="Dotum" pitchFamily="34" charset="-127"/>
              </a:rPr>
              <a:t>cells</a:t>
            </a:r>
          </a:p>
          <a:p>
            <a:pPr marL="742950" indent="-742950">
              <a:buAutoNum type="arabicPeriod"/>
            </a:pPr>
            <a:r>
              <a:rPr lang="en-US" altLang="ko-KR" dirty="0" smtClean="0">
                <a:ea typeface="Dotum" pitchFamily="34" charset="-127"/>
              </a:rPr>
              <a:t>Identify </a:t>
            </a:r>
            <a:r>
              <a:rPr lang="en-US" altLang="ko-KR" dirty="0">
                <a:ea typeface="Dotum" pitchFamily="34" charset="-127"/>
              </a:rPr>
              <a:t>fast-/slow-leaking </a:t>
            </a:r>
            <a:r>
              <a:rPr lang="en-US" altLang="ko-KR" dirty="0" smtClean="0">
                <a:ea typeface="Dotum" pitchFamily="34" charset="-127"/>
              </a:rPr>
              <a:t>cells</a:t>
            </a:r>
          </a:p>
          <a:p>
            <a:pPr marL="742950" indent="-742950">
              <a:buAutoNum type="arabicPeriod"/>
            </a:pPr>
            <a:r>
              <a:rPr lang="en-US" altLang="ko-KR" dirty="0" smtClean="0">
                <a:ea typeface="Dotum" pitchFamily="34" charset="-127"/>
              </a:rPr>
              <a:t>Guess original states</a:t>
            </a:r>
            <a:endParaRPr lang="ko-KR" altLang="ko-KR" dirty="0">
              <a:ea typeface="Dotum" pitchFamily="34" charset="-127"/>
            </a:endParaRPr>
          </a:p>
          <a:p>
            <a:pPr marL="0" indent="0">
              <a:buNone/>
            </a:pPr>
            <a:endParaRPr lang="en-US" dirty="0"/>
          </a:p>
        </p:txBody>
      </p:sp>
      <p:sp>
        <p:nvSpPr>
          <p:cNvPr id="3" name="Slide Number Placeholder 2"/>
          <p:cNvSpPr>
            <a:spLocks noGrp="1"/>
          </p:cNvSpPr>
          <p:nvPr>
            <p:ph type="sldNum" sz="quarter" idx="14"/>
          </p:nvPr>
        </p:nvSpPr>
        <p:spPr/>
        <p:txBody>
          <a:bodyPr/>
          <a:lstStyle/>
          <a:p>
            <a:fld id="{659951FD-F195-4FF4-B5D0-ABFF8986B8DF}" type="slidenum">
              <a:rPr lang="en-US" smtClean="0"/>
              <a:pPr/>
              <a:t>42</a:t>
            </a:fld>
            <a:endParaRPr lang="en-US" dirty="0"/>
          </a:p>
        </p:txBody>
      </p:sp>
    </p:spTree>
    <p:extLst>
      <p:ext uri="{BB962C8B-B14F-4D97-AF65-F5344CB8AC3E}">
        <p14:creationId xmlns:p14="http://schemas.microsoft.com/office/powerpoint/2010/main" val="11777432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151536" y="2184167"/>
            <a:ext cx="2380511" cy="3824754"/>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1. Identify Risky Cells</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43</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Rectangle 26"/>
          <p:cNvSpPr/>
          <p:nvPr/>
        </p:nvSpPr>
        <p:spPr>
          <a:xfrm>
            <a:off x="2462299" y="3917939"/>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29" name="Rectangle 28"/>
          <p:cNvSpPr/>
          <p:nvPr/>
        </p:nvSpPr>
        <p:spPr>
          <a:xfrm>
            <a:off x="3403453" y="5311366"/>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32" name="Oval 31"/>
          <p:cNvSpPr/>
          <p:nvPr/>
        </p:nvSpPr>
        <p:spPr>
          <a:xfrm>
            <a:off x="3734580" y="4017840"/>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4" name="Oval 33"/>
          <p:cNvSpPr/>
          <p:nvPr/>
        </p:nvSpPr>
        <p:spPr>
          <a:xfrm>
            <a:off x="2595590" y="5305296"/>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8" name="Rectangle 37"/>
          <p:cNvSpPr/>
          <p:nvPr/>
        </p:nvSpPr>
        <p:spPr>
          <a:xfrm rot="16200000">
            <a:off x="3832740" y="1194427"/>
            <a:ext cx="1394364"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cxnSp>
        <p:nvCxnSpPr>
          <p:cNvPr id="25" name="Straight Connector 24"/>
          <p:cNvCxnSpPr/>
          <p:nvPr/>
        </p:nvCxnSpPr>
        <p:spPr>
          <a:xfrm>
            <a:off x="3341792" y="2184167"/>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51536"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532047"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rot="16200000">
            <a:off x="2727969" y="1277788"/>
            <a:ext cx="122764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endParaRPr lang="ko-KR" altLang="ko-KR" sz="3200" dirty="0">
              <a:solidFill>
                <a:schemeClr val="accent2"/>
              </a:solidFill>
              <a:latin typeface="+mj-lt"/>
              <a:ea typeface="Dotum" pitchFamily="34" charset="-127"/>
            </a:endParaRPr>
          </a:p>
        </p:txBody>
      </p:sp>
      <p:sp>
        <p:nvSpPr>
          <p:cNvPr id="39" name="Rectangle 38"/>
          <p:cNvSpPr/>
          <p:nvPr/>
        </p:nvSpPr>
        <p:spPr>
          <a:xfrm rot="16200000">
            <a:off x="1425505" y="1133008"/>
            <a:ext cx="151720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smtClean="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sp>
        <p:nvSpPr>
          <p:cNvPr id="41" name="Rectangle 40"/>
          <p:cNvSpPr/>
          <p:nvPr/>
        </p:nvSpPr>
        <p:spPr>
          <a:xfrm>
            <a:off x="5131034" y="1053885"/>
            <a:ext cx="1038667" cy="1077218"/>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Risky cells</a:t>
            </a:r>
            <a:endParaRPr lang="ko-KR" altLang="ko-KR" sz="3200" dirty="0">
              <a:solidFill>
                <a:schemeClr val="accent2"/>
              </a:solidFill>
              <a:latin typeface="+mj-lt"/>
              <a:ea typeface="Dotum" pitchFamily="34" charset="-127"/>
            </a:endParaRPr>
          </a:p>
        </p:txBody>
      </p:sp>
      <p:cxnSp>
        <p:nvCxnSpPr>
          <p:cNvPr id="42" name="Straight Arrow Connector 41"/>
          <p:cNvCxnSpPr/>
          <p:nvPr/>
        </p:nvCxnSpPr>
        <p:spPr>
          <a:xfrm flipH="1">
            <a:off x="4321716" y="1889696"/>
            <a:ext cx="886365" cy="575630"/>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266687" y="913553"/>
            <a:ext cx="1366754" cy="584775"/>
            <a:chOff x="1959274" y="1776987"/>
            <a:chExt cx="1366754" cy="584775"/>
          </a:xfrm>
        </p:grpSpPr>
        <p:sp>
          <p:nvSpPr>
            <p:cNvPr id="44" name="Rectangle 43"/>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5" name="Rectangle 44"/>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46" name="Group 45"/>
          <p:cNvGrpSpPr/>
          <p:nvPr/>
        </p:nvGrpSpPr>
        <p:grpSpPr>
          <a:xfrm>
            <a:off x="7266687" y="1721083"/>
            <a:ext cx="1366754" cy="584775"/>
            <a:chOff x="1959274" y="1776987"/>
            <a:chExt cx="1366754" cy="584775"/>
          </a:xfrm>
        </p:grpSpPr>
        <p:sp>
          <p:nvSpPr>
            <p:cNvPr id="47" name="Oval 46"/>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8" name="Rectangle 47"/>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
        <p:nvSpPr>
          <p:cNvPr id="50" name="Rectangle 49"/>
          <p:cNvSpPr/>
          <p:nvPr/>
        </p:nvSpPr>
        <p:spPr>
          <a:xfrm>
            <a:off x="5932608" y="913553"/>
            <a:ext cx="1495134" cy="584775"/>
          </a:xfrm>
          <a:prstGeom prst="rect">
            <a:avLst/>
          </a:prstGeom>
        </p:spPr>
        <p:txBody>
          <a:bodyPr wrap="square">
            <a:spAutoFit/>
          </a:bodyPr>
          <a:lstStyle/>
          <a:p>
            <a:pPr algn="ctr"/>
            <a:r>
              <a:rPr lang="en-US" altLang="ko-KR" sz="3200" dirty="0" smtClean="0">
                <a:solidFill>
                  <a:schemeClr val="tx2">
                    <a:lumMod val="60000"/>
                    <a:lumOff val="40000"/>
                  </a:schemeClr>
                </a:solidFill>
                <a:latin typeface="+mj-lt"/>
                <a:ea typeface="Dotum" pitchFamily="34" charset="-127"/>
              </a:rPr>
              <a:t>+ S = </a:t>
            </a:r>
            <a:endParaRPr lang="ko-KR" altLang="ko-KR" sz="3200" dirty="0">
              <a:solidFill>
                <a:schemeClr val="tx2">
                  <a:lumMod val="60000"/>
                  <a:lumOff val="40000"/>
                </a:schemeClr>
              </a:solidFill>
              <a:latin typeface="+mj-lt"/>
              <a:ea typeface="Dotum" pitchFamily="34" charset="-127"/>
            </a:endParaRPr>
          </a:p>
        </p:txBody>
      </p:sp>
      <p:sp>
        <p:nvSpPr>
          <p:cNvPr id="51" name="Rectangle 50"/>
          <p:cNvSpPr/>
          <p:nvPr/>
        </p:nvSpPr>
        <p:spPr>
          <a:xfrm>
            <a:off x="5932608" y="1721083"/>
            <a:ext cx="1495134"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 F = </a:t>
            </a:r>
            <a:endParaRPr lang="ko-KR" altLang="ko-KR" sz="3200" dirty="0">
              <a:solidFill>
                <a:schemeClr val="accent2"/>
              </a:solidFill>
              <a:latin typeface="+mj-lt"/>
              <a:ea typeface="Dotum" pitchFamily="34" charset="-127"/>
            </a:endParaRPr>
          </a:p>
        </p:txBody>
      </p:sp>
      <p:sp>
        <p:nvSpPr>
          <p:cNvPr id="15" name="Rounded Rectangle 14"/>
          <p:cNvSpPr/>
          <p:nvPr/>
        </p:nvSpPr>
        <p:spPr>
          <a:xfrm>
            <a:off x="5131034" y="789632"/>
            <a:ext cx="3660040" cy="2166005"/>
          </a:xfrm>
          <a:prstGeom prst="roundRect">
            <a:avLst/>
          </a:prstGeom>
          <a:noFill/>
          <a:ln w="635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3200" dirty="0" smtClean="0">
                <a:solidFill>
                  <a:schemeClr val="accent2"/>
                </a:solidFill>
              </a:rPr>
              <a:t>Key Formula</a:t>
            </a:r>
            <a:endParaRPr lang="en-US" sz="3200" dirty="0">
              <a:solidFill>
                <a:schemeClr val="accent2"/>
              </a:solidFill>
            </a:endParaRPr>
          </a:p>
        </p:txBody>
      </p:sp>
    </p:spTree>
    <p:extLst>
      <p:ext uri="{BB962C8B-B14F-4D97-AF65-F5344CB8AC3E}">
        <p14:creationId xmlns:p14="http://schemas.microsoft.com/office/powerpoint/2010/main" val="319229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par>
                                <p:cTn id="11" presetID="10" presetClass="exit" presetSubtype="0" fill="hold" grpId="0" nodeType="withEffect">
                                  <p:stCondLst>
                                    <p:cond delay="0"/>
                                  </p:stCondLst>
                                  <p:childTnLst>
                                    <p:animEffect transition="out" filter="fade">
                                      <p:cBhvr>
                                        <p:cTn id="12" dur="500"/>
                                        <p:tgtEl>
                                          <p:spTgt spid="32"/>
                                        </p:tgtEl>
                                      </p:cBhvr>
                                    </p:animEffect>
                                    <p:set>
                                      <p:cBhvr>
                                        <p:cTn id="13" dur="1" fill="hold">
                                          <p:stCondLst>
                                            <p:cond delay="499"/>
                                          </p:stCondLst>
                                        </p:cTn>
                                        <p:tgtEl>
                                          <p:spTgt spid="32"/>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34"/>
                                        </p:tgtEl>
                                      </p:cBhvr>
                                    </p:animEffect>
                                    <p:set>
                                      <p:cBhvr>
                                        <p:cTn id="16" dur="1" fill="hold">
                                          <p:stCondLst>
                                            <p:cond delay="499"/>
                                          </p:stCondLst>
                                        </p:cTn>
                                        <p:tgtEl>
                                          <p:spTgt spid="3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1" nodeType="click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par>
                                <p:cTn id="25" presetID="10" presetClass="exit" presetSubtype="0" fill="hold" grpId="0" nodeType="withEffect">
                                  <p:stCondLst>
                                    <p:cond delay="0"/>
                                  </p:stCondLst>
                                  <p:childTnLst>
                                    <p:animEffect transition="out" filter="fade">
                                      <p:cBhvr>
                                        <p:cTn id="26" dur="500"/>
                                        <p:tgtEl>
                                          <p:spTgt spid="27"/>
                                        </p:tgtEl>
                                      </p:cBhvr>
                                    </p:animEffect>
                                    <p:set>
                                      <p:cBhvr>
                                        <p:cTn id="27" dur="1" fill="hold">
                                          <p:stCondLst>
                                            <p:cond delay="499"/>
                                          </p:stCondLst>
                                        </p:cTn>
                                        <p:tgtEl>
                                          <p:spTgt spid="27"/>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29"/>
                                        </p:tgtEl>
                                      </p:cBhvr>
                                    </p:animEffect>
                                    <p:set>
                                      <p:cBhvr>
                                        <p:cTn id="30" dur="1" fill="hold">
                                          <p:stCondLst>
                                            <p:cond delay="499"/>
                                          </p:stCondLst>
                                        </p:cTn>
                                        <p:tgtEl>
                                          <p:spTgt spid="29"/>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500"/>
                                        <p:tgtEl>
                                          <p:spTgt spid="4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2" grpId="0" animBg="1"/>
      <p:bldP spid="32" grpId="1" animBg="1"/>
      <p:bldP spid="34" grpId="0" animBg="1"/>
      <p:bldP spid="34" grpId="1" animBg="1"/>
      <p:bldP spid="50" grpId="0"/>
      <p:bldP spid="51" grpId="0"/>
      <p:bldP spid="1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151536" y="2184167"/>
            <a:ext cx="2380511" cy="3824754"/>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normAutofit fontScale="90000"/>
          </a:bodyPr>
          <a:lstStyle/>
          <a:p>
            <a:r>
              <a:rPr lang="en-US" dirty="0"/>
              <a:t>2. Identifying Fast- vs. Slow-Leaking Cells</a:t>
            </a:r>
          </a:p>
        </p:txBody>
      </p:sp>
      <p:sp>
        <p:nvSpPr>
          <p:cNvPr id="4" name="Slide Number Placeholder 3"/>
          <p:cNvSpPr>
            <a:spLocks noGrp="1"/>
          </p:cNvSpPr>
          <p:nvPr>
            <p:ph type="sldNum" sz="quarter" idx="12"/>
          </p:nvPr>
        </p:nvSpPr>
        <p:spPr/>
        <p:txBody>
          <a:bodyPr/>
          <a:lstStyle/>
          <a:p>
            <a:fld id="{659951FD-F195-4FF4-B5D0-ABFF8986B8DF}" type="slidenum">
              <a:rPr lang="en-US" smtClean="0"/>
              <a:pPr/>
              <a:t>44</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Rectangle 37"/>
          <p:cNvSpPr/>
          <p:nvPr/>
        </p:nvSpPr>
        <p:spPr>
          <a:xfrm rot="16200000">
            <a:off x="3832740" y="1194427"/>
            <a:ext cx="1394364"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cxnSp>
        <p:nvCxnSpPr>
          <p:cNvPr id="25" name="Straight Connector 24"/>
          <p:cNvCxnSpPr/>
          <p:nvPr/>
        </p:nvCxnSpPr>
        <p:spPr>
          <a:xfrm>
            <a:off x="3341792" y="2184167"/>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51536"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532047"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rot="16200000">
            <a:off x="2727969" y="1277788"/>
            <a:ext cx="122764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endParaRPr lang="ko-KR" altLang="ko-KR" sz="3200" dirty="0">
              <a:solidFill>
                <a:schemeClr val="accent2"/>
              </a:solidFill>
              <a:latin typeface="+mj-lt"/>
              <a:ea typeface="Dotum" pitchFamily="34" charset="-127"/>
            </a:endParaRPr>
          </a:p>
        </p:txBody>
      </p:sp>
      <p:sp>
        <p:nvSpPr>
          <p:cNvPr id="39" name="Rectangle 38"/>
          <p:cNvSpPr/>
          <p:nvPr/>
        </p:nvSpPr>
        <p:spPr>
          <a:xfrm rot="16200000">
            <a:off x="1425505" y="1133008"/>
            <a:ext cx="151720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smtClean="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sp>
        <p:nvSpPr>
          <p:cNvPr id="41" name="Rectangle 40"/>
          <p:cNvSpPr/>
          <p:nvPr/>
        </p:nvSpPr>
        <p:spPr>
          <a:xfrm>
            <a:off x="5131034" y="1053885"/>
            <a:ext cx="1038667" cy="1077218"/>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Risky cells</a:t>
            </a:r>
            <a:endParaRPr lang="ko-KR" altLang="ko-KR" sz="3200" dirty="0">
              <a:solidFill>
                <a:schemeClr val="accent2"/>
              </a:solidFill>
              <a:latin typeface="+mj-lt"/>
              <a:ea typeface="Dotum" pitchFamily="34" charset="-127"/>
            </a:endParaRPr>
          </a:p>
        </p:txBody>
      </p:sp>
      <p:cxnSp>
        <p:nvCxnSpPr>
          <p:cNvPr id="42" name="Straight Arrow Connector 41"/>
          <p:cNvCxnSpPr/>
          <p:nvPr/>
        </p:nvCxnSpPr>
        <p:spPr>
          <a:xfrm flipH="1">
            <a:off x="4321716" y="1889696"/>
            <a:ext cx="886365" cy="575630"/>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266687" y="913553"/>
            <a:ext cx="1366754" cy="584775"/>
            <a:chOff x="1959274" y="1776987"/>
            <a:chExt cx="1366754" cy="584775"/>
          </a:xfrm>
        </p:grpSpPr>
        <p:sp>
          <p:nvSpPr>
            <p:cNvPr id="44" name="Rectangle 43"/>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5" name="Rectangle 44"/>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46" name="Group 45"/>
          <p:cNvGrpSpPr/>
          <p:nvPr/>
        </p:nvGrpSpPr>
        <p:grpSpPr>
          <a:xfrm>
            <a:off x="7266687" y="1721083"/>
            <a:ext cx="1366754" cy="584775"/>
            <a:chOff x="1959274" y="1776987"/>
            <a:chExt cx="1366754" cy="584775"/>
          </a:xfrm>
        </p:grpSpPr>
        <p:sp>
          <p:nvSpPr>
            <p:cNvPr id="47" name="Oval 46"/>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8" name="Rectangle 47"/>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
        <p:nvSpPr>
          <p:cNvPr id="50" name="Rectangle 49"/>
          <p:cNvSpPr/>
          <p:nvPr/>
        </p:nvSpPr>
        <p:spPr>
          <a:xfrm>
            <a:off x="5932608" y="913553"/>
            <a:ext cx="1495134" cy="584775"/>
          </a:xfrm>
          <a:prstGeom prst="rect">
            <a:avLst/>
          </a:prstGeom>
        </p:spPr>
        <p:txBody>
          <a:bodyPr wrap="square">
            <a:spAutoFit/>
          </a:bodyPr>
          <a:lstStyle/>
          <a:p>
            <a:pPr algn="ctr"/>
            <a:r>
              <a:rPr lang="en-US" altLang="ko-KR" sz="3200" dirty="0" smtClean="0">
                <a:solidFill>
                  <a:schemeClr val="tx2">
                    <a:lumMod val="60000"/>
                    <a:lumOff val="40000"/>
                  </a:schemeClr>
                </a:solidFill>
                <a:latin typeface="+mj-lt"/>
                <a:ea typeface="Dotum" pitchFamily="34" charset="-127"/>
              </a:rPr>
              <a:t>+ S = </a:t>
            </a:r>
            <a:endParaRPr lang="ko-KR" altLang="ko-KR" sz="3200" dirty="0">
              <a:solidFill>
                <a:schemeClr val="tx2">
                  <a:lumMod val="60000"/>
                  <a:lumOff val="40000"/>
                </a:schemeClr>
              </a:solidFill>
              <a:latin typeface="+mj-lt"/>
              <a:ea typeface="Dotum" pitchFamily="34" charset="-127"/>
            </a:endParaRPr>
          </a:p>
        </p:txBody>
      </p:sp>
      <p:sp>
        <p:nvSpPr>
          <p:cNvPr id="51" name="Rectangle 50"/>
          <p:cNvSpPr/>
          <p:nvPr/>
        </p:nvSpPr>
        <p:spPr>
          <a:xfrm>
            <a:off x="5932608" y="1721083"/>
            <a:ext cx="1495134"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 F = </a:t>
            </a:r>
            <a:endParaRPr lang="ko-KR" altLang="ko-KR" sz="3200" dirty="0">
              <a:solidFill>
                <a:schemeClr val="accent2"/>
              </a:solidFill>
              <a:latin typeface="+mj-lt"/>
              <a:ea typeface="Dotum" pitchFamily="34" charset="-127"/>
            </a:endParaRPr>
          </a:p>
        </p:txBody>
      </p:sp>
      <p:sp>
        <p:nvSpPr>
          <p:cNvPr id="15" name="Rounded Rectangle 14"/>
          <p:cNvSpPr/>
          <p:nvPr/>
        </p:nvSpPr>
        <p:spPr>
          <a:xfrm>
            <a:off x="5131034" y="789632"/>
            <a:ext cx="3660040" cy="2166005"/>
          </a:xfrm>
          <a:prstGeom prst="roundRect">
            <a:avLst/>
          </a:prstGeom>
          <a:noFill/>
          <a:ln w="635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3200" dirty="0" smtClean="0">
                <a:solidFill>
                  <a:schemeClr val="accent2"/>
                </a:solidFill>
              </a:rPr>
              <a:t>Key Formula</a:t>
            </a:r>
            <a:endParaRPr lang="en-US" sz="3200" dirty="0">
              <a:solidFill>
                <a:schemeClr val="accent2"/>
              </a:solidFill>
            </a:endParaRPr>
          </a:p>
        </p:txBody>
      </p:sp>
      <p:sp>
        <p:nvSpPr>
          <p:cNvPr id="33" name="Rounded Rectangle 32"/>
          <p:cNvSpPr/>
          <p:nvPr/>
        </p:nvSpPr>
        <p:spPr>
          <a:xfrm>
            <a:off x="2462299" y="3917939"/>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37" name="Rounded Rectangle 36"/>
          <p:cNvSpPr/>
          <p:nvPr/>
        </p:nvSpPr>
        <p:spPr>
          <a:xfrm>
            <a:off x="3403453" y="5311366"/>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34" name="Rounded Rectangle 33"/>
          <p:cNvSpPr/>
          <p:nvPr/>
        </p:nvSpPr>
        <p:spPr>
          <a:xfrm>
            <a:off x="3734580" y="4017840"/>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52" name="Rounded Rectangle 51"/>
          <p:cNvSpPr/>
          <p:nvPr/>
        </p:nvSpPr>
        <p:spPr>
          <a:xfrm>
            <a:off x="2595590" y="5305296"/>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40" name="Rounded Rectangle 39"/>
          <p:cNvSpPr/>
          <p:nvPr/>
        </p:nvSpPr>
        <p:spPr>
          <a:xfrm>
            <a:off x="3734580" y="4015045"/>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49" name="Rounded Rectangle 48"/>
          <p:cNvSpPr/>
          <p:nvPr/>
        </p:nvSpPr>
        <p:spPr>
          <a:xfrm>
            <a:off x="2595590" y="5305295"/>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cxnSp>
        <p:nvCxnSpPr>
          <p:cNvPr id="53" name="Straight Arrow Connector 52"/>
          <p:cNvCxnSpPr/>
          <p:nvPr/>
        </p:nvCxnSpPr>
        <p:spPr>
          <a:xfrm flipH="1" flipV="1">
            <a:off x="3396239" y="4243645"/>
            <a:ext cx="338341" cy="3725"/>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flipV="1">
            <a:off x="2024236" y="5532656"/>
            <a:ext cx="571354" cy="5065"/>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4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33333E-6 1.11022E-16 L -0.08698 1.11022E-16 " pathEditMode="relative" rAng="0" ptsTypes="AA">
                                      <p:cBhvr>
                                        <p:cTn id="6" dur="2000" fill="hold"/>
                                        <p:tgtEl>
                                          <p:spTgt spid="40"/>
                                        </p:tgtEl>
                                        <p:attrNameLst>
                                          <p:attrName>ppt_x</p:attrName>
                                          <p:attrName>ppt_y</p:attrName>
                                        </p:attrNameLst>
                                      </p:cBhvr>
                                      <p:rCtr x="-4358" y="0"/>
                                    </p:animMotion>
                                  </p:childTnLst>
                                </p:cTn>
                              </p:par>
                              <p:par>
                                <p:cTn id="7" presetID="42" presetClass="path" presetSubtype="0" accel="50000" decel="50000" fill="hold" grpId="0" nodeType="withEffect">
                                  <p:stCondLst>
                                    <p:cond delay="0"/>
                                  </p:stCondLst>
                                  <p:childTnLst>
                                    <p:animMotion origin="layout" path="M -4.16667E-6 -4.44444E-6 L -0.1118 -4.44444E-6 " pathEditMode="relative" rAng="0" ptsTypes="AA">
                                      <p:cBhvr>
                                        <p:cTn id="8" dur="2000" fill="hold"/>
                                        <p:tgtEl>
                                          <p:spTgt spid="49"/>
                                        </p:tgtEl>
                                        <p:attrNameLst>
                                          <p:attrName>ppt_x</p:attrName>
                                          <p:attrName>ppt_y</p:attrName>
                                        </p:attrNameLst>
                                      </p:cBhvr>
                                      <p:rCtr x="-5590" y="0"/>
                                    </p:animMotion>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fade">
                                      <p:cBhvr>
                                        <p:cTn id="15" dur="500"/>
                                        <p:tgtEl>
                                          <p:spTgt spid="52"/>
                                        </p:tgtEl>
                                      </p:cBhvr>
                                    </p:animEffect>
                                  </p:childTnLst>
                                </p:cTn>
                              </p:par>
                              <p:par>
                                <p:cTn id="16" presetID="10" presetClass="entr" presetSubtype="0" fill="hold" nodeType="with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fade">
                                      <p:cBhvr>
                                        <p:cTn id="18" dur="500"/>
                                        <p:tgtEl>
                                          <p:spTgt spid="53"/>
                                        </p:tgtEl>
                                      </p:cBhvr>
                                    </p:animEffect>
                                  </p:childTnLst>
                                </p:cTn>
                              </p:par>
                              <p:par>
                                <p:cTn id="19" presetID="10" presetClass="entr" presetSubtype="0" fill="hold"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52" grpId="0" animBg="1"/>
      <p:bldP spid="40" grpId="0" animBg="1"/>
      <p:bldP spid="4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151536" y="2184167"/>
            <a:ext cx="2380511" cy="3824754"/>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normAutofit fontScale="90000"/>
          </a:bodyPr>
          <a:lstStyle/>
          <a:p>
            <a:r>
              <a:rPr lang="en-US" dirty="0"/>
              <a:t>2. Identifying Fast- vs. Slow-Leaking Cells</a:t>
            </a:r>
          </a:p>
        </p:txBody>
      </p:sp>
      <p:sp>
        <p:nvSpPr>
          <p:cNvPr id="4" name="Slide Number Placeholder 3"/>
          <p:cNvSpPr>
            <a:spLocks noGrp="1"/>
          </p:cNvSpPr>
          <p:nvPr>
            <p:ph type="sldNum" sz="quarter" idx="12"/>
          </p:nvPr>
        </p:nvSpPr>
        <p:spPr/>
        <p:txBody>
          <a:bodyPr/>
          <a:lstStyle/>
          <a:p>
            <a:fld id="{659951FD-F195-4FF4-B5D0-ABFF8986B8DF}" type="slidenum">
              <a:rPr lang="en-US" smtClean="0"/>
              <a:pPr/>
              <a:t>45</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Rectangle 37"/>
          <p:cNvSpPr/>
          <p:nvPr/>
        </p:nvSpPr>
        <p:spPr>
          <a:xfrm rot="16200000">
            <a:off x="3832740" y="1194427"/>
            <a:ext cx="1394364"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cxnSp>
        <p:nvCxnSpPr>
          <p:cNvPr id="25" name="Straight Connector 24"/>
          <p:cNvCxnSpPr/>
          <p:nvPr/>
        </p:nvCxnSpPr>
        <p:spPr>
          <a:xfrm>
            <a:off x="3341792" y="2184167"/>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51536"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532047" y="2172523"/>
            <a:ext cx="0" cy="3889464"/>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rot="16200000">
            <a:off x="2727969" y="1277788"/>
            <a:ext cx="122764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endParaRPr lang="ko-KR" altLang="ko-KR" sz="3200" dirty="0">
              <a:solidFill>
                <a:schemeClr val="accent2"/>
              </a:solidFill>
              <a:latin typeface="+mj-lt"/>
              <a:ea typeface="Dotum" pitchFamily="34" charset="-127"/>
            </a:endParaRPr>
          </a:p>
        </p:txBody>
      </p:sp>
      <p:sp>
        <p:nvSpPr>
          <p:cNvPr id="39" name="Rectangle 38"/>
          <p:cNvSpPr/>
          <p:nvPr/>
        </p:nvSpPr>
        <p:spPr>
          <a:xfrm rot="16200000">
            <a:off x="1425505" y="1133008"/>
            <a:ext cx="1517203" cy="584775"/>
          </a:xfrm>
          <a:prstGeom prst="rect">
            <a:avLst/>
          </a:prstGeom>
        </p:spPr>
        <p:txBody>
          <a:bodyPr wrap="square">
            <a:spAutoFit/>
          </a:bodyPr>
          <a:lstStyle/>
          <a:p>
            <a:r>
              <a:rPr lang="en-US" altLang="ko-KR" sz="3200" dirty="0" smtClean="0">
                <a:solidFill>
                  <a:schemeClr val="accent2"/>
                </a:solidFill>
                <a:latin typeface="+mj-lt"/>
                <a:ea typeface="Dotum" pitchFamily="34" charset="-127"/>
              </a:rPr>
              <a:t>OPT–</a:t>
            </a:r>
            <a:r>
              <a:rPr lang="el-GR" altLang="ko-KR" sz="3200" dirty="0" smtClean="0">
                <a:solidFill>
                  <a:schemeClr val="accent2"/>
                </a:solidFill>
                <a:latin typeface="+mj-lt"/>
                <a:ea typeface="Dotum" pitchFamily="34" charset="-127"/>
              </a:rPr>
              <a:t>σ</a:t>
            </a:r>
            <a:endParaRPr lang="ko-KR" altLang="ko-KR" sz="3200" dirty="0">
              <a:solidFill>
                <a:schemeClr val="accent2"/>
              </a:solidFill>
              <a:latin typeface="+mj-lt"/>
              <a:ea typeface="Dotum" pitchFamily="34" charset="-127"/>
            </a:endParaRPr>
          </a:p>
        </p:txBody>
      </p:sp>
      <p:sp>
        <p:nvSpPr>
          <p:cNvPr id="41" name="Rectangle 40"/>
          <p:cNvSpPr/>
          <p:nvPr/>
        </p:nvSpPr>
        <p:spPr>
          <a:xfrm>
            <a:off x="5131034" y="1053885"/>
            <a:ext cx="1038667" cy="1077218"/>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Risky cells</a:t>
            </a:r>
            <a:endParaRPr lang="ko-KR" altLang="ko-KR" sz="3200" dirty="0">
              <a:solidFill>
                <a:schemeClr val="accent2"/>
              </a:solidFill>
              <a:latin typeface="+mj-lt"/>
              <a:ea typeface="Dotum" pitchFamily="34" charset="-127"/>
            </a:endParaRPr>
          </a:p>
        </p:txBody>
      </p:sp>
      <p:cxnSp>
        <p:nvCxnSpPr>
          <p:cNvPr id="42" name="Straight Arrow Connector 41"/>
          <p:cNvCxnSpPr/>
          <p:nvPr/>
        </p:nvCxnSpPr>
        <p:spPr>
          <a:xfrm flipH="1">
            <a:off x="4321716" y="1889696"/>
            <a:ext cx="886365" cy="575630"/>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266687" y="913553"/>
            <a:ext cx="1366754" cy="584775"/>
            <a:chOff x="1959274" y="1776987"/>
            <a:chExt cx="1366754" cy="584775"/>
          </a:xfrm>
        </p:grpSpPr>
        <p:sp>
          <p:nvSpPr>
            <p:cNvPr id="44" name="Rectangle 43"/>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5" name="Rectangle 44"/>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46" name="Group 45"/>
          <p:cNvGrpSpPr/>
          <p:nvPr/>
        </p:nvGrpSpPr>
        <p:grpSpPr>
          <a:xfrm>
            <a:off x="7266687" y="1721083"/>
            <a:ext cx="1366754" cy="584775"/>
            <a:chOff x="1959274" y="1776987"/>
            <a:chExt cx="1366754" cy="584775"/>
          </a:xfrm>
        </p:grpSpPr>
        <p:sp>
          <p:nvSpPr>
            <p:cNvPr id="47" name="Oval 46"/>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8" name="Rectangle 47"/>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
        <p:nvSpPr>
          <p:cNvPr id="50" name="Rectangle 49"/>
          <p:cNvSpPr/>
          <p:nvPr/>
        </p:nvSpPr>
        <p:spPr>
          <a:xfrm>
            <a:off x="5932608" y="913553"/>
            <a:ext cx="1495134" cy="584775"/>
          </a:xfrm>
          <a:prstGeom prst="rect">
            <a:avLst/>
          </a:prstGeom>
        </p:spPr>
        <p:txBody>
          <a:bodyPr wrap="square">
            <a:spAutoFit/>
          </a:bodyPr>
          <a:lstStyle/>
          <a:p>
            <a:pPr algn="ctr"/>
            <a:r>
              <a:rPr lang="en-US" altLang="ko-KR" sz="3200" dirty="0" smtClean="0">
                <a:solidFill>
                  <a:schemeClr val="tx2">
                    <a:lumMod val="60000"/>
                    <a:lumOff val="40000"/>
                  </a:schemeClr>
                </a:solidFill>
                <a:latin typeface="+mj-lt"/>
                <a:ea typeface="Dotum" pitchFamily="34" charset="-127"/>
              </a:rPr>
              <a:t>+ S = </a:t>
            </a:r>
            <a:endParaRPr lang="ko-KR" altLang="ko-KR" sz="3200" dirty="0">
              <a:solidFill>
                <a:schemeClr val="tx2">
                  <a:lumMod val="60000"/>
                  <a:lumOff val="40000"/>
                </a:schemeClr>
              </a:solidFill>
              <a:latin typeface="+mj-lt"/>
              <a:ea typeface="Dotum" pitchFamily="34" charset="-127"/>
            </a:endParaRPr>
          </a:p>
        </p:txBody>
      </p:sp>
      <p:sp>
        <p:nvSpPr>
          <p:cNvPr id="51" name="Rectangle 50"/>
          <p:cNvSpPr/>
          <p:nvPr/>
        </p:nvSpPr>
        <p:spPr>
          <a:xfrm>
            <a:off x="5932608" y="1721083"/>
            <a:ext cx="1495134"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 F = </a:t>
            </a:r>
            <a:endParaRPr lang="ko-KR" altLang="ko-KR" sz="3200" dirty="0">
              <a:solidFill>
                <a:schemeClr val="accent2"/>
              </a:solidFill>
              <a:latin typeface="+mj-lt"/>
              <a:ea typeface="Dotum" pitchFamily="34" charset="-127"/>
            </a:endParaRPr>
          </a:p>
        </p:txBody>
      </p:sp>
      <p:sp>
        <p:nvSpPr>
          <p:cNvPr id="15" name="Rounded Rectangle 14"/>
          <p:cNvSpPr/>
          <p:nvPr/>
        </p:nvSpPr>
        <p:spPr>
          <a:xfrm>
            <a:off x="5131034" y="789632"/>
            <a:ext cx="3660040" cy="2166005"/>
          </a:xfrm>
          <a:prstGeom prst="roundRect">
            <a:avLst/>
          </a:prstGeom>
          <a:noFill/>
          <a:ln w="635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3200" dirty="0" smtClean="0">
                <a:solidFill>
                  <a:schemeClr val="accent2"/>
                </a:solidFill>
              </a:rPr>
              <a:t>Key Formula</a:t>
            </a:r>
            <a:endParaRPr lang="en-US" sz="3200" dirty="0">
              <a:solidFill>
                <a:schemeClr val="accent2"/>
              </a:solidFill>
            </a:endParaRPr>
          </a:p>
        </p:txBody>
      </p:sp>
      <p:sp>
        <p:nvSpPr>
          <p:cNvPr id="52" name="Rounded Rectangle 51"/>
          <p:cNvSpPr/>
          <p:nvPr/>
        </p:nvSpPr>
        <p:spPr>
          <a:xfrm>
            <a:off x="2462299" y="3917939"/>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53" name="Rounded Rectangle 52"/>
          <p:cNvSpPr/>
          <p:nvPr/>
        </p:nvSpPr>
        <p:spPr>
          <a:xfrm>
            <a:off x="3403453" y="5311366"/>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54" name="Rounded Rectangle 53"/>
          <p:cNvSpPr/>
          <p:nvPr/>
        </p:nvSpPr>
        <p:spPr>
          <a:xfrm>
            <a:off x="3734580" y="4017840"/>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55" name="Rounded Rectangle 54"/>
          <p:cNvSpPr/>
          <p:nvPr/>
        </p:nvSpPr>
        <p:spPr>
          <a:xfrm>
            <a:off x="2595590" y="5305296"/>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56" name="Rectangle 55"/>
          <p:cNvSpPr/>
          <p:nvPr/>
        </p:nvSpPr>
        <p:spPr>
          <a:xfrm>
            <a:off x="2462299" y="3917939"/>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57" name="Oval 56"/>
          <p:cNvSpPr/>
          <p:nvPr/>
        </p:nvSpPr>
        <p:spPr>
          <a:xfrm>
            <a:off x="3734580" y="4018770"/>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58" name="Oval 57"/>
          <p:cNvSpPr/>
          <p:nvPr/>
        </p:nvSpPr>
        <p:spPr>
          <a:xfrm>
            <a:off x="2595590" y="5309121"/>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59" name="Rectangle 58"/>
          <p:cNvSpPr/>
          <p:nvPr/>
        </p:nvSpPr>
        <p:spPr>
          <a:xfrm>
            <a:off x="3403453" y="5310436"/>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60" name="Rounded Rectangle 59"/>
          <p:cNvSpPr/>
          <p:nvPr/>
        </p:nvSpPr>
        <p:spPr>
          <a:xfrm>
            <a:off x="2939039" y="4015045"/>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sp>
        <p:nvSpPr>
          <p:cNvPr id="61" name="Rounded Rectangle 60"/>
          <p:cNvSpPr/>
          <p:nvPr/>
        </p:nvSpPr>
        <p:spPr>
          <a:xfrm>
            <a:off x="1567036" y="5304056"/>
            <a:ext cx="457200" cy="457200"/>
          </a:xfrm>
          <a:prstGeom prst="roundRect">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lumMod val="65000"/>
                    <a:lumOff val="35000"/>
                  </a:schemeClr>
                </a:solidFill>
              </a:rPr>
              <a:t>?</a:t>
            </a:r>
            <a:endParaRPr lang="en-US" sz="3200" b="1" dirty="0">
              <a:solidFill>
                <a:schemeClr val="tx1">
                  <a:lumMod val="65000"/>
                  <a:lumOff val="35000"/>
                </a:schemeClr>
              </a:solidFill>
            </a:endParaRPr>
          </a:p>
        </p:txBody>
      </p:sp>
      <p:cxnSp>
        <p:nvCxnSpPr>
          <p:cNvPr id="62" name="Straight Arrow Connector 61"/>
          <p:cNvCxnSpPr>
            <a:stCxn id="57" idx="2"/>
            <a:endCxn id="60" idx="3"/>
          </p:cNvCxnSpPr>
          <p:nvPr/>
        </p:nvCxnSpPr>
        <p:spPr>
          <a:xfrm flipH="1" flipV="1">
            <a:off x="3396239" y="4243645"/>
            <a:ext cx="338341" cy="3725"/>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8" idx="2"/>
            <a:endCxn id="61" idx="3"/>
          </p:cNvCxnSpPr>
          <p:nvPr/>
        </p:nvCxnSpPr>
        <p:spPr>
          <a:xfrm flipH="1" flipV="1">
            <a:off x="2024236" y="5532656"/>
            <a:ext cx="571354" cy="5065"/>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8926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a:off x="2103120" y="4053840"/>
            <a:ext cx="1960880" cy="1960880"/>
          </a:xfrm>
          <a:custGeom>
            <a:avLst/>
            <a:gdLst>
              <a:gd name="connsiteX0" fmla="*/ 0 w 1960880"/>
              <a:gd name="connsiteY0" fmla="*/ 1960880 h 1960880"/>
              <a:gd name="connsiteX1" fmla="*/ 640080 w 1960880"/>
              <a:gd name="connsiteY1" fmla="*/ 731520 h 1960880"/>
              <a:gd name="connsiteX2" fmla="*/ 1219200 w 1960880"/>
              <a:gd name="connsiteY2" fmla="*/ 0 h 1960880"/>
              <a:gd name="connsiteX3" fmla="*/ 1564640 w 1960880"/>
              <a:gd name="connsiteY3" fmla="*/ 741680 h 1960880"/>
              <a:gd name="connsiteX4" fmla="*/ 1960880 w 1960880"/>
              <a:gd name="connsiteY4" fmla="*/ 1950720 h 1960880"/>
              <a:gd name="connsiteX5" fmla="*/ 0 w 1960880"/>
              <a:gd name="connsiteY5" fmla="*/ 1960880 h 19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880" h="1960880">
                <a:moveTo>
                  <a:pt x="0" y="1960880"/>
                </a:moveTo>
                <a:lnTo>
                  <a:pt x="640080" y="731520"/>
                </a:lnTo>
                <a:lnTo>
                  <a:pt x="1219200" y="0"/>
                </a:lnTo>
                <a:lnTo>
                  <a:pt x="1564640" y="741680"/>
                </a:lnTo>
                <a:lnTo>
                  <a:pt x="1960880" y="1950720"/>
                </a:lnTo>
                <a:lnTo>
                  <a:pt x="0" y="196088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3. Guess Original States</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46</a:t>
            </a:fld>
            <a:endParaRPr lang="en-US" dirty="0"/>
          </a:p>
        </p:txBody>
      </p:sp>
      <p:sp>
        <p:nvSpPr>
          <p:cNvPr id="6" name="Rectangle 5"/>
          <p:cNvSpPr/>
          <p:nvPr/>
        </p:nvSpPr>
        <p:spPr>
          <a:xfrm>
            <a:off x="6302826" y="6008923"/>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sp>
        <p:nvSpPr>
          <p:cNvPr id="7" name="Rectangle 6"/>
          <p:cNvSpPr/>
          <p:nvPr/>
        </p:nvSpPr>
        <p:spPr>
          <a:xfrm>
            <a:off x="-130626" y="1189434"/>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9" name="Straight Arrow Connector 8"/>
          <p:cNvCxnSpPr/>
          <p:nvPr/>
        </p:nvCxnSpPr>
        <p:spPr>
          <a:xfrm flipV="1">
            <a:off x="87084" y="1654631"/>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430" y="6008922"/>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2127328" y="3183373"/>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Freeform 20"/>
          <p:cNvSpPr/>
          <p:nvPr/>
        </p:nvSpPr>
        <p:spPr>
          <a:xfrm>
            <a:off x="-753598" y="3026237"/>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5" name="Straight Arrow Connector 24"/>
          <p:cNvCxnSpPr>
            <a:stCxn id="41" idx="0"/>
          </p:cNvCxnSpPr>
          <p:nvPr/>
        </p:nvCxnSpPr>
        <p:spPr>
          <a:xfrm flipH="1" flipV="1">
            <a:off x="2346960" y="4678681"/>
            <a:ext cx="1285093" cy="631755"/>
          </a:xfrm>
          <a:prstGeom prst="straightConnector1">
            <a:avLst/>
          </a:prstGeom>
          <a:ln w="63500">
            <a:solidFill>
              <a:schemeClr val="tx2">
                <a:lumMod val="60000"/>
                <a:lumOff val="40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9" idx="0"/>
          </p:cNvCxnSpPr>
          <p:nvPr/>
        </p:nvCxnSpPr>
        <p:spPr>
          <a:xfrm flipV="1">
            <a:off x="2824190" y="4678681"/>
            <a:ext cx="1239810" cy="630440"/>
          </a:xfrm>
          <a:prstGeom prst="straightConnector1">
            <a:avLst/>
          </a:prstGeom>
          <a:ln w="63500">
            <a:solidFill>
              <a:schemeClr val="accent2"/>
            </a:solidFill>
            <a:tailEnd type="triangle" w="med" len="med"/>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462299" y="3917939"/>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38" name="Oval 37"/>
          <p:cNvSpPr/>
          <p:nvPr/>
        </p:nvSpPr>
        <p:spPr>
          <a:xfrm>
            <a:off x="3734580" y="4018770"/>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39" name="Oval 38"/>
          <p:cNvSpPr/>
          <p:nvPr/>
        </p:nvSpPr>
        <p:spPr>
          <a:xfrm>
            <a:off x="2595590" y="5309121"/>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F</a:t>
            </a:r>
          </a:p>
        </p:txBody>
      </p:sp>
      <p:sp>
        <p:nvSpPr>
          <p:cNvPr id="41" name="Rectangle 40"/>
          <p:cNvSpPr/>
          <p:nvPr/>
        </p:nvSpPr>
        <p:spPr>
          <a:xfrm>
            <a:off x="3403453" y="5310436"/>
            <a:ext cx="457200" cy="457200"/>
          </a:xfrm>
          <a:prstGeom prst="rect">
            <a:avLst/>
          </a:prstGeom>
          <a:solidFill>
            <a:schemeClr val="tx2">
              <a:lumMod val="60000"/>
              <a:lumOff val="40000"/>
            </a:schemeClr>
          </a:solidFill>
          <a:ln w="635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S</a:t>
            </a:r>
            <a:endParaRPr lang="en-US" sz="3200" b="1" dirty="0">
              <a:solidFill>
                <a:schemeClr val="bg1"/>
              </a:solidFill>
            </a:endParaRPr>
          </a:p>
        </p:txBody>
      </p:sp>
      <p:sp>
        <p:nvSpPr>
          <p:cNvPr id="42" name="Rectangle 41"/>
          <p:cNvSpPr/>
          <p:nvPr/>
        </p:nvSpPr>
        <p:spPr>
          <a:xfrm>
            <a:off x="5131034" y="1053885"/>
            <a:ext cx="1038667" cy="1077218"/>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Risky cells</a:t>
            </a:r>
            <a:endParaRPr lang="ko-KR" altLang="ko-KR" sz="3200" dirty="0">
              <a:solidFill>
                <a:schemeClr val="accent2"/>
              </a:solidFill>
              <a:latin typeface="+mj-lt"/>
              <a:ea typeface="Dotum" pitchFamily="34" charset="-127"/>
            </a:endParaRPr>
          </a:p>
        </p:txBody>
      </p:sp>
      <p:grpSp>
        <p:nvGrpSpPr>
          <p:cNvPr id="43" name="Group 42"/>
          <p:cNvGrpSpPr/>
          <p:nvPr/>
        </p:nvGrpSpPr>
        <p:grpSpPr>
          <a:xfrm>
            <a:off x="7266687" y="913553"/>
            <a:ext cx="1366754" cy="584775"/>
            <a:chOff x="1959274" y="1776987"/>
            <a:chExt cx="1366754" cy="584775"/>
          </a:xfrm>
        </p:grpSpPr>
        <p:sp>
          <p:nvSpPr>
            <p:cNvPr id="44" name="Rectangle 43"/>
            <p:cNvSpPr/>
            <p:nvPr/>
          </p:nvSpPr>
          <p:spPr>
            <a:xfrm>
              <a:off x="1959274" y="1840775"/>
              <a:ext cx="457200" cy="457200"/>
            </a:xfrm>
            <a:prstGeom prst="rect">
              <a:avLst/>
            </a:prstGeom>
            <a:solidFill>
              <a:schemeClr val="tx1">
                <a:lumMod val="65000"/>
                <a:lumOff val="35000"/>
              </a:schemeClr>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5" name="Rectangle 44"/>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P2</a:t>
              </a:r>
              <a:endParaRPr lang="ko-KR" altLang="ko-KR" sz="3200" dirty="0">
                <a:solidFill>
                  <a:schemeClr val="tx1">
                    <a:lumMod val="65000"/>
                    <a:lumOff val="35000"/>
                  </a:schemeClr>
                </a:solidFill>
                <a:latin typeface="+mj-lt"/>
                <a:ea typeface="Dotum" pitchFamily="34" charset="-127"/>
              </a:endParaRPr>
            </a:p>
          </p:txBody>
        </p:sp>
      </p:grpSp>
      <p:grpSp>
        <p:nvGrpSpPr>
          <p:cNvPr id="46" name="Group 45"/>
          <p:cNvGrpSpPr/>
          <p:nvPr/>
        </p:nvGrpSpPr>
        <p:grpSpPr>
          <a:xfrm>
            <a:off x="7266687" y="1721083"/>
            <a:ext cx="1366754" cy="584775"/>
            <a:chOff x="1959274" y="1776987"/>
            <a:chExt cx="1366754" cy="584775"/>
          </a:xfrm>
        </p:grpSpPr>
        <p:sp>
          <p:nvSpPr>
            <p:cNvPr id="47" name="Oval 46"/>
            <p:cNvSpPr/>
            <p:nvPr/>
          </p:nvSpPr>
          <p:spPr>
            <a:xfrm>
              <a:off x="1959274" y="1840775"/>
              <a:ext cx="457200" cy="457200"/>
            </a:xfrm>
            <a:prstGeom prst="ellipse">
              <a:avLst/>
            </a:prstGeom>
            <a:solidFill>
              <a:schemeClr val="bg1"/>
            </a:solid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2">
                    <a:lumMod val="60000"/>
                    <a:lumOff val="40000"/>
                  </a:schemeClr>
                </a:solidFill>
              </a:endParaRPr>
            </a:p>
          </p:txBody>
        </p:sp>
        <p:sp>
          <p:nvSpPr>
            <p:cNvPr id="48" name="Rectangle 47"/>
            <p:cNvSpPr/>
            <p:nvPr/>
          </p:nvSpPr>
          <p:spPr>
            <a:xfrm>
              <a:off x="2368083" y="1776987"/>
              <a:ext cx="957945"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P3</a:t>
              </a:r>
              <a:endParaRPr lang="ko-KR" altLang="ko-KR" sz="3200" dirty="0">
                <a:solidFill>
                  <a:schemeClr val="tx1">
                    <a:lumMod val="65000"/>
                    <a:lumOff val="35000"/>
                  </a:schemeClr>
                </a:solidFill>
                <a:latin typeface="+mj-lt"/>
                <a:ea typeface="Dotum" pitchFamily="34" charset="-127"/>
              </a:endParaRPr>
            </a:p>
          </p:txBody>
        </p:sp>
      </p:grpSp>
      <p:sp>
        <p:nvSpPr>
          <p:cNvPr id="49" name="Rectangle 48"/>
          <p:cNvSpPr/>
          <p:nvPr/>
        </p:nvSpPr>
        <p:spPr>
          <a:xfrm>
            <a:off x="5932608" y="913553"/>
            <a:ext cx="1495134" cy="584775"/>
          </a:xfrm>
          <a:prstGeom prst="rect">
            <a:avLst/>
          </a:prstGeom>
        </p:spPr>
        <p:txBody>
          <a:bodyPr wrap="square">
            <a:spAutoFit/>
          </a:bodyPr>
          <a:lstStyle/>
          <a:p>
            <a:pPr algn="ctr"/>
            <a:r>
              <a:rPr lang="en-US" altLang="ko-KR" sz="3200" dirty="0" smtClean="0">
                <a:solidFill>
                  <a:schemeClr val="tx2">
                    <a:lumMod val="60000"/>
                    <a:lumOff val="40000"/>
                  </a:schemeClr>
                </a:solidFill>
                <a:latin typeface="+mj-lt"/>
                <a:ea typeface="Dotum" pitchFamily="34" charset="-127"/>
              </a:rPr>
              <a:t>+ S = </a:t>
            </a:r>
            <a:endParaRPr lang="ko-KR" altLang="ko-KR" sz="3200" dirty="0">
              <a:solidFill>
                <a:schemeClr val="tx2">
                  <a:lumMod val="60000"/>
                  <a:lumOff val="40000"/>
                </a:schemeClr>
              </a:solidFill>
              <a:latin typeface="+mj-lt"/>
              <a:ea typeface="Dotum" pitchFamily="34" charset="-127"/>
            </a:endParaRPr>
          </a:p>
        </p:txBody>
      </p:sp>
      <p:sp>
        <p:nvSpPr>
          <p:cNvPr id="50" name="Rectangle 49"/>
          <p:cNvSpPr/>
          <p:nvPr/>
        </p:nvSpPr>
        <p:spPr>
          <a:xfrm>
            <a:off x="5932608" y="1721083"/>
            <a:ext cx="1495134" cy="584775"/>
          </a:xfrm>
          <a:prstGeom prst="rect">
            <a:avLst/>
          </a:prstGeom>
        </p:spPr>
        <p:txBody>
          <a:bodyPr wrap="square">
            <a:spAutoFit/>
          </a:bodyPr>
          <a:lstStyle/>
          <a:p>
            <a:pPr algn="ctr"/>
            <a:r>
              <a:rPr lang="en-US" altLang="ko-KR" sz="3200" dirty="0" smtClean="0">
                <a:solidFill>
                  <a:schemeClr val="accent2"/>
                </a:solidFill>
                <a:latin typeface="+mj-lt"/>
                <a:ea typeface="Dotum" pitchFamily="34" charset="-127"/>
              </a:rPr>
              <a:t>+ F = </a:t>
            </a:r>
            <a:endParaRPr lang="ko-KR" altLang="ko-KR" sz="3200" dirty="0">
              <a:solidFill>
                <a:schemeClr val="accent2"/>
              </a:solidFill>
              <a:latin typeface="+mj-lt"/>
              <a:ea typeface="Dotum" pitchFamily="34" charset="-127"/>
            </a:endParaRPr>
          </a:p>
        </p:txBody>
      </p:sp>
      <p:sp>
        <p:nvSpPr>
          <p:cNvPr id="30" name="Rounded Rectangle 29"/>
          <p:cNvSpPr/>
          <p:nvPr/>
        </p:nvSpPr>
        <p:spPr>
          <a:xfrm>
            <a:off x="5131034" y="789632"/>
            <a:ext cx="3660040" cy="2166005"/>
          </a:xfrm>
          <a:prstGeom prst="roundRect">
            <a:avLst/>
          </a:prstGeom>
          <a:noFill/>
          <a:ln w="635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3200" dirty="0" smtClean="0">
                <a:solidFill>
                  <a:schemeClr val="accent2"/>
                </a:solidFill>
              </a:rPr>
              <a:t>Key Formula</a:t>
            </a:r>
            <a:endParaRPr lang="en-US" sz="3200" dirty="0">
              <a:solidFill>
                <a:schemeClr val="accent2"/>
              </a:solidFill>
            </a:endParaRPr>
          </a:p>
        </p:txBody>
      </p:sp>
    </p:spTree>
    <p:extLst>
      <p:ext uri="{BB962C8B-B14F-4D97-AF65-F5344CB8AC3E}">
        <p14:creationId xmlns:p14="http://schemas.microsoft.com/office/powerpoint/2010/main" val="640978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RFR Evaluation</a:t>
            </a:r>
            <a:endParaRPr lang="en-US" dirty="0"/>
          </a:p>
        </p:txBody>
      </p:sp>
      <p:sp>
        <p:nvSpPr>
          <p:cNvPr id="5" name="Content Placeholder 4"/>
          <p:cNvSpPr>
            <a:spLocks noGrp="1"/>
          </p:cNvSpPr>
          <p:nvPr>
            <p:ph sz="half" idx="2"/>
          </p:nvPr>
        </p:nvSpPr>
        <p:spPr/>
        <p:txBody>
          <a:bodyPr>
            <a:normAutofit/>
          </a:bodyPr>
          <a:lstStyle/>
          <a:p>
            <a:r>
              <a:rPr lang="en-US" sz="3500" dirty="0" smtClean="0">
                <a:latin typeface="Calibri Light" panose="020F0302020204030204" pitchFamily="34" charset="0"/>
              </a:rPr>
              <a:t>Expect </a:t>
            </a:r>
            <a:r>
              <a:rPr lang="en-US" sz="3500" dirty="0">
                <a:latin typeface="Calibri Light" panose="020F0302020204030204" pitchFamily="34" charset="0"/>
              </a:rPr>
              <a:t>to eliminate 50% </a:t>
            </a:r>
            <a:r>
              <a:rPr lang="en-US" sz="3500" dirty="0" smtClean="0">
                <a:latin typeface="Calibri Light" panose="020F0302020204030204" pitchFamily="34" charset="0"/>
              </a:rPr>
              <a:t>of raw </a:t>
            </a:r>
            <a:r>
              <a:rPr lang="en-US" sz="3500" dirty="0">
                <a:latin typeface="Calibri Light" panose="020F0302020204030204" pitchFamily="34" charset="0"/>
              </a:rPr>
              <a:t>bit errors</a:t>
            </a:r>
          </a:p>
          <a:p>
            <a:r>
              <a:rPr lang="en-US" sz="3500" dirty="0" smtClean="0">
                <a:latin typeface="Calibri Light" panose="020F0302020204030204" pitchFamily="34" charset="0"/>
              </a:rPr>
              <a:t>ECC can correct remaining errors</a:t>
            </a:r>
            <a:endParaRPr lang="en-US" sz="3500" dirty="0">
              <a:latin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659951FD-F195-4FF4-B5D0-ABFF8986B8DF}" type="slidenum">
              <a:rPr lang="en-US" smtClean="0"/>
              <a:pPr/>
              <a:t>47</a:t>
            </a:fld>
            <a:endParaRPr lang="en-US" dirty="0"/>
          </a:p>
        </p:txBody>
      </p:sp>
      <p:cxnSp>
        <p:nvCxnSpPr>
          <p:cNvPr id="12" name="71-12Line"/>
          <p:cNvCxnSpPr>
            <a:stCxn id="18" idx="4"/>
            <a:endCxn id="14" idx="0"/>
          </p:cNvCxnSpPr>
          <p:nvPr/>
        </p:nvCxnSpPr>
        <p:spPr>
          <a:xfrm>
            <a:off x="2553621" y="4499151"/>
            <a:ext cx="0" cy="1375111"/>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10Circle"/>
          <p:cNvSpPr/>
          <p:nvPr/>
        </p:nvSpPr>
        <p:spPr>
          <a:xfrm>
            <a:off x="2439321" y="5874262"/>
            <a:ext cx="228600" cy="228600"/>
          </a:xfrm>
          <a:prstGeom prst="ellipse">
            <a:avLst/>
          </a:prstGeom>
          <a:solidFill>
            <a:schemeClr val="bg1"/>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19" name="67-70Line"/>
          <p:cNvCxnSpPr>
            <a:stCxn id="21" idx="4"/>
            <a:endCxn id="18" idx="0"/>
          </p:cNvCxnSpPr>
          <p:nvPr/>
        </p:nvCxnSpPr>
        <p:spPr>
          <a:xfrm>
            <a:off x="2553621" y="1954300"/>
            <a:ext cx="0" cy="2316251"/>
          </a:xfrm>
          <a:prstGeom prst="line">
            <a:avLst/>
          </a:pr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 name="67Circle"/>
          <p:cNvSpPr/>
          <p:nvPr/>
        </p:nvSpPr>
        <p:spPr>
          <a:xfrm>
            <a:off x="2439321" y="1725700"/>
            <a:ext cx="228600" cy="228600"/>
          </a:xfrm>
          <a:prstGeom prst="ellipse">
            <a:avLst/>
          </a:prstGeom>
          <a:solidFill>
            <a:schemeClr val="bg1"/>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p:cNvSpPr/>
          <p:nvPr/>
        </p:nvSpPr>
        <p:spPr>
          <a:xfrm>
            <a:off x="209430" y="1298647"/>
            <a:ext cx="2229891" cy="954107"/>
          </a:xfrm>
          <a:prstGeom prst="rect">
            <a:avLst/>
          </a:prstGeom>
        </p:spPr>
        <p:txBody>
          <a:bodyPr wrap="square">
            <a:spAutoFit/>
          </a:bodyPr>
          <a:lstStyle/>
          <a:p>
            <a:r>
              <a:rPr lang="en-US" altLang="ko-KR" sz="2800" i="1" dirty="0" smtClean="0">
                <a:solidFill>
                  <a:schemeClr val="tx1">
                    <a:lumMod val="65000"/>
                    <a:lumOff val="35000"/>
                  </a:schemeClr>
                </a:solidFill>
                <a:latin typeface="Calibri Light" panose="020F0302020204030204" pitchFamily="34" charset="0"/>
                <a:ea typeface="Dotum" pitchFamily="34" charset="-127"/>
              </a:rPr>
              <a:t>Program with random data</a:t>
            </a:r>
            <a:endParaRPr lang="ko-KR" altLang="ko-KR" sz="2800" i="1" dirty="0">
              <a:solidFill>
                <a:schemeClr val="tx1">
                  <a:lumMod val="65000"/>
                  <a:lumOff val="35000"/>
                </a:schemeClr>
              </a:solidFill>
              <a:latin typeface="Calibri Light" panose="020F0302020204030204" pitchFamily="34" charset="0"/>
              <a:ea typeface="Dotum" pitchFamily="34" charset="-127"/>
            </a:endParaRPr>
          </a:p>
        </p:txBody>
      </p:sp>
      <p:sp>
        <p:nvSpPr>
          <p:cNvPr id="33" name="Rectangle 32"/>
          <p:cNvSpPr/>
          <p:nvPr/>
        </p:nvSpPr>
        <p:spPr>
          <a:xfrm>
            <a:off x="209430" y="3846331"/>
            <a:ext cx="2229891" cy="954107"/>
          </a:xfrm>
          <a:prstGeom prst="rect">
            <a:avLst/>
          </a:prstGeom>
        </p:spPr>
        <p:txBody>
          <a:bodyPr wrap="square">
            <a:spAutoFit/>
          </a:bodyPr>
          <a:lstStyle/>
          <a:p>
            <a:r>
              <a:rPr lang="en-US" altLang="ko-KR" sz="2800" i="1" dirty="0" smtClean="0">
                <a:solidFill>
                  <a:schemeClr val="tx1">
                    <a:lumMod val="65000"/>
                    <a:lumOff val="35000"/>
                  </a:schemeClr>
                </a:solidFill>
                <a:latin typeface="Calibri Light" panose="020F0302020204030204" pitchFamily="34" charset="0"/>
                <a:ea typeface="Dotum" pitchFamily="34" charset="-127"/>
              </a:rPr>
              <a:t>Detect failure, backup data</a:t>
            </a:r>
            <a:endParaRPr lang="ko-KR" altLang="ko-KR" sz="2800" i="1" dirty="0">
              <a:solidFill>
                <a:schemeClr val="tx1">
                  <a:lumMod val="65000"/>
                  <a:lumOff val="35000"/>
                </a:schemeClr>
              </a:solidFill>
              <a:latin typeface="Calibri Light" panose="020F0302020204030204" pitchFamily="34" charset="0"/>
              <a:ea typeface="Dotum" pitchFamily="34" charset="-127"/>
            </a:endParaRPr>
          </a:p>
        </p:txBody>
      </p:sp>
      <p:sp>
        <p:nvSpPr>
          <p:cNvPr id="36" name="Rectangle 35"/>
          <p:cNvSpPr/>
          <p:nvPr/>
        </p:nvSpPr>
        <p:spPr>
          <a:xfrm>
            <a:off x="209430" y="5687363"/>
            <a:ext cx="2229891" cy="523220"/>
          </a:xfrm>
          <a:prstGeom prst="rect">
            <a:avLst/>
          </a:prstGeom>
        </p:spPr>
        <p:txBody>
          <a:bodyPr wrap="square">
            <a:spAutoFit/>
          </a:bodyPr>
          <a:lstStyle/>
          <a:p>
            <a:r>
              <a:rPr lang="en-US" altLang="ko-KR" sz="2800" i="1" dirty="0" smtClean="0">
                <a:solidFill>
                  <a:schemeClr val="tx1">
                    <a:lumMod val="65000"/>
                    <a:lumOff val="35000"/>
                  </a:schemeClr>
                </a:solidFill>
                <a:latin typeface="Calibri Light" panose="020F0302020204030204" pitchFamily="34" charset="0"/>
                <a:ea typeface="Dotum" pitchFamily="34" charset="-127"/>
              </a:rPr>
              <a:t>Recover data</a:t>
            </a:r>
            <a:endParaRPr lang="ko-KR" altLang="ko-KR" sz="2800" i="1" dirty="0">
              <a:solidFill>
                <a:schemeClr val="tx1">
                  <a:lumMod val="65000"/>
                  <a:lumOff val="35000"/>
                </a:schemeClr>
              </a:solidFill>
              <a:latin typeface="Calibri Light" panose="020F0302020204030204" pitchFamily="34" charset="0"/>
              <a:ea typeface="Dotum" pitchFamily="34" charset="-127"/>
            </a:endParaRPr>
          </a:p>
        </p:txBody>
      </p:sp>
      <p:sp>
        <p:nvSpPr>
          <p:cNvPr id="42" name="Rectangle 41"/>
          <p:cNvSpPr/>
          <p:nvPr/>
        </p:nvSpPr>
        <p:spPr>
          <a:xfrm>
            <a:off x="2667921" y="2856679"/>
            <a:ext cx="2229891" cy="523220"/>
          </a:xfrm>
          <a:prstGeom prst="rect">
            <a:avLst/>
          </a:prstGeom>
        </p:spPr>
        <p:txBody>
          <a:bodyPr wrap="square">
            <a:spAutoFit/>
          </a:bodyPr>
          <a:lstStyle/>
          <a:p>
            <a:r>
              <a:rPr lang="en-US" altLang="ko-KR" sz="2800" i="1" dirty="0" smtClean="0">
                <a:solidFill>
                  <a:schemeClr val="tx1">
                    <a:lumMod val="65000"/>
                    <a:lumOff val="35000"/>
                  </a:schemeClr>
                </a:solidFill>
                <a:latin typeface="Calibri Light" panose="020F0302020204030204" pitchFamily="34" charset="0"/>
                <a:ea typeface="Dotum" pitchFamily="34" charset="-127"/>
              </a:rPr>
              <a:t>28 days</a:t>
            </a:r>
            <a:endParaRPr lang="ko-KR" altLang="ko-KR" sz="2800" i="1" dirty="0">
              <a:solidFill>
                <a:schemeClr val="tx1">
                  <a:lumMod val="65000"/>
                  <a:lumOff val="35000"/>
                </a:schemeClr>
              </a:solidFill>
              <a:latin typeface="Calibri Light" panose="020F0302020204030204" pitchFamily="34" charset="0"/>
              <a:ea typeface="Dotum" pitchFamily="34" charset="-127"/>
            </a:endParaRPr>
          </a:p>
        </p:txBody>
      </p:sp>
      <p:sp>
        <p:nvSpPr>
          <p:cNvPr id="43" name="Rectangle 42"/>
          <p:cNvSpPr/>
          <p:nvPr/>
        </p:nvSpPr>
        <p:spPr>
          <a:xfrm>
            <a:off x="2667922" y="4725562"/>
            <a:ext cx="1619266" cy="954107"/>
          </a:xfrm>
          <a:prstGeom prst="rect">
            <a:avLst/>
          </a:prstGeom>
        </p:spPr>
        <p:txBody>
          <a:bodyPr wrap="square">
            <a:spAutoFit/>
          </a:bodyPr>
          <a:lstStyle/>
          <a:p>
            <a:r>
              <a:rPr lang="en-US" altLang="ko-KR" sz="2800" i="1" dirty="0" smtClean="0">
                <a:solidFill>
                  <a:schemeClr val="tx1">
                    <a:lumMod val="65000"/>
                    <a:lumOff val="35000"/>
                  </a:schemeClr>
                </a:solidFill>
                <a:latin typeface="Calibri Light" panose="020F0302020204030204" pitchFamily="34" charset="0"/>
                <a:ea typeface="Dotum" pitchFamily="34" charset="-127"/>
              </a:rPr>
              <a:t>12 </a:t>
            </a:r>
            <a:r>
              <a:rPr lang="en-US" altLang="ko-KR" sz="2800" i="1" dirty="0" err="1" smtClean="0">
                <a:solidFill>
                  <a:schemeClr val="tx1">
                    <a:lumMod val="65000"/>
                    <a:lumOff val="35000"/>
                  </a:schemeClr>
                </a:solidFill>
                <a:latin typeface="Calibri Light" panose="020F0302020204030204" pitchFamily="34" charset="0"/>
                <a:ea typeface="Dotum" pitchFamily="34" charset="-127"/>
              </a:rPr>
              <a:t>addt’l</a:t>
            </a:r>
            <a:r>
              <a:rPr lang="en-US" altLang="ko-KR" sz="2800" i="1" dirty="0" smtClean="0">
                <a:solidFill>
                  <a:schemeClr val="tx1">
                    <a:lumMod val="65000"/>
                    <a:lumOff val="35000"/>
                  </a:schemeClr>
                </a:solidFill>
                <a:latin typeface="Calibri Light" panose="020F0302020204030204" pitchFamily="34" charset="0"/>
                <a:ea typeface="Dotum" pitchFamily="34" charset="-127"/>
              </a:rPr>
              <a:t>. </a:t>
            </a:r>
            <a:r>
              <a:rPr lang="en-US" altLang="ko-KR" sz="2800" i="1" dirty="0" smtClean="0">
                <a:solidFill>
                  <a:schemeClr val="tx1">
                    <a:lumMod val="65000"/>
                    <a:lumOff val="35000"/>
                  </a:schemeClr>
                </a:solidFill>
                <a:latin typeface="Calibri Light" panose="020F0302020204030204" pitchFamily="34" charset="0"/>
                <a:ea typeface="Dotum" pitchFamily="34" charset="-127"/>
              </a:rPr>
              <a:t>days</a:t>
            </a:r>
            <a:endParaRPr lang="ko-KR" altLang="ko-KR" sz="2800" i="1" dirty="0">
              <a:solidFill>
                <a:schemeClr val="tx1">
                  <a:lumMod val="65000"/>
                  <a:lumOff val="35000"/>
                </a:schemeClr>
              </a:solidFill>
              <a:latin typeface="Calibri Light" panose="020F0302020204030204" pitchFamily="34" charset="0"/>
              <a:ea typeface="Dotum" pitchFamily="34" charset="-127"/>
            </a:endParaRPr>
          </a:p>
        </p:txBody>
      </p:sp>
      <p:sp>
        <p:nvSpPr>
          <p:cNvPr id="18" name="70Circle"/>
          <p:cNvSpPr/>
          <p:nvPr/>
        </p:nvSpPr>
        <p:spPr>
          <a:xfrm>
            <a:off x="2439321" y="4270551"/>
            <a:ext cx="228600" cy="228600"/>
          </a:xfrm>
          <a:prstGeom prst="ellipse">
            <a:avLst/>
          </a:prstGeom>
          <a:solidFill>
            <a:schemeClr val="bg1"/>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802054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9951FD-F195-4FF4-B5D0-ABFF8986B8DF}" type="slidenum">
              <a:rPr lang="en-US" smtClean="0"/>
              <a:pPr/>
              <a:t>48</a:t>
            </a:fld>
            <a:endParaRPr lang="en-US" dirty="0"/>
          </a:p>
        </p:txBody>
      </p:sp>
      <p:sp>
        <p:nvSpPr>
          <p:cNvPr id="5" name="Rounded Rectangle 4"/>
          <p:cNvSpPr/>
          <p:nvPr/>
        </p:nvSpPr>
        <p:spPr>
          <a:xfrm>
            <a:off x="0" y="4489057"/>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2:</a:t>
            </a:r>
            <a:r>
              <a:rPr lang="en-US" sz="3600" dirty="0"/>
              <a:t> Design </a:t>
            </a:r>
            <a:r>
              <a:rPr lang="en-US" sz="3600" dirty="0" smtClean="0"/>
              <a:t>an offline mechanism </a:t>
            </a:r>
            <a:r>
              <a:rPr lang="en-US" sz="3600" dirty="0"/>
              <a:t>to recover data after detecting uncorrectable </a:t>
            </a:r>
            <a:r>
              <a:rPr lang="en-US" sz="3600" dirty="0" smtClean="0"/>
              <a:t>errors</a:t>
            </a:r>
            <a:endParaRPr lang="en-US" sz="3600" dirty="0"/>
          </a:p>
        </p:txBody>
      </p:sp>
      <p:sp>
        <p:nvSpPr>
          <p:cNvPr id="6" name="Rounded Rectangle 5"/>
          <p:cNvSpPr/>
          <p:nvPr/>
        </p:nvSpPr>
        <p:spPr>
          <a:xfrm>
            <a:off x="0" y="671018"/>
            <a:ext cx="9144000" cy="1280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To </a:t>
            </a:r>
            <a:r>
              <a:rPr lang="en-US" sz="3600" dirty="0" smtClean="0"/>
              <a:t>understand the effects of </a:t>
            </a:r>
            <a:r>
              <a:rPr lang="en-US" sz="3600" dirty="0"/>
              <a:t>retention loss:</a:t>
            </a:r>
          </a:p>
          <a:p>
            <a:r>
              <a:rPr lang="en-US" sz="3600" dirty="0"/>
              <a:t> - Characterize retention loss using real chips</a:t>
            </a:r>
          </a:p>
        </p:txBody>
      </p:sp>
      <p:sp>
        <p:nvSpPr>
          <p:cNvPr id="7" name="Rounded Rectangle 6"/>
          <p:cNvSpPr/>
          <p:nvPr/>
        </p:nvSpPr>
        <p:spPr>
          <a:xfrm>
            <a:off x="0" y="2353456"/>
            <a:ext cx="9144000" cy="173332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a:t>Goal 1:</a:t>
            </a:r>
            <a:r>
              <a:rPr lang="en-US" sz="3600" dirty="0"/>
              <a:t> Design a low-cost mechanism that dynamically </a:t>
            </a:r>
            <a:r>
              <a:rPr lang="en-US" sz="3600" dirty="0" smtClean="0"/>
              <a:t>finds the optimal read </a:t>
            </a:r>
            <a:r>
              <a:rPr lang="en-US" sz="3600" dirty="0"/>
              <a:t>reference </a:t>
            </a:r>
            <a:r>
              <a:rPr lang="en-US" sz="3600" dirty="0" smtClean="0"/>
              <a:t>voltage</a:t>
            </a:r>
            <a:endParaRPr lang="en-US" sz="3600" dirty="0"/>
          </a:p>
        </p:txBody>
      </p:sp>
    </p:spTree>
    <p:extLst>
      <p:ext uri="{BB962C8B-B14F-4D97-AF65-F5344CB8AC3E}">
        <p14:creationId xmlns:p14="http://schemas.microsoft.com/office/powerpoint/2010/main" val="30309698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a:t>
            </a:r>
            <a:endParaRPr lang="en-US" dirty="0"/>
          </a:p>
        </p:txBody>
      </p:sp>
      <p:sp>
        <p:nvSpPr>
          <p:cNvPr id="7" name="Content Placeholder 6"/>
          <p:cNvSpPr>
            <a:spLocks noGrp="1"/>
          </p:cNvSpPr>
          <p:nvPr>
            <p:ph sz="quarter" idx="11"/>
          </p:nvPr>
        </p:nvSpPr>
        <p:spPr>
          <a:xfrm>
            <a:off x="123824" y="1085850"/>
            <a:ext cx="9020175" cy="5380264"/>
          </a:xfrm>
        </p:spPr>
        <p:txBody>
          <a:bodyPr>
            <a:normAutofit fontScale="92500" lnSpcReduction="10000"/>
          </a:bodyPr>
          <a:lstStyle/>
          <a:p>
            <a:pPr marL="0" indent="0">
              <a:buNone/>
            </a:pPr>
            <a:r>
              <a:rPr lang="en-US" u="sng" dirty="0" smtClean="0">
                <a:solidFill>
                  <a:schemeClr val="accent2"/>
                </a:solidFill>
              </a:rPr>
              <a:t>Problem:</a:t>
            </a:r>
            <a:r>
              <a:rPr lang="en-US" dirty="0" smtClean="0">
                <a:solidFill>
                  <a:schemeClr val="accent2"/>
                </a:solidFill>
              </a:rPr>
              <a:t> Retention loss reduces flash lifetime</a:t>
            </a:r>
          </a:p>
          <a:p>
            <a:pPr marL="0" indent="0">
              <a:buNone/>
            </a:pPr>
            <a:r>
              <a:rPr lang="en-US" u="sng" dirty="0" smtClean="0">
                <a:solidFill>
                  <a:srgbClr val="1111FF"/>
                </a:solidFill>
              </a:rPr>
              <a:t>Overall Goal:</a:t>
            </a:r>
            <a:r>
              <a:rPr lang="en-US" dirty="0" smtClean="0">
                <a:solidFill>
                  <a:srgbClr val="1111FF"/>
                </a:solidFill>
              </a:rPr>
              <a:t> Extend flash lifetime at low cost</a:t>
            </a:r>
          </a:p>
          <a:p>
            <a:pPr marL="0" indent="0">
              <a:buNone/>
            </a:pPr>
            <a:r>
              <a:rPr lang="en-US" u="sng" dirty="0" smtClean="0"/>
              <a:t>Flash Characterization:</a:t>
            </a:r>
            <a:r>
              <a:rPr lang="en-US" dirty="0" smtClean="0"/>
              <a:t> Developed an </a:t>
            </a:r>
            <a:r>
              <a:rPr lang="en-US" dirty="0" smtClean="0">
                <a:solidFill>
                  <a:srgbClr val="00B050"/>
                </a:solidFill>
              </a:rPr>
              <a:t>understanding </a:t>
            </a:r>
            <a:r>
              <a:rPr lang="en-US" dirty="0" smtClean="0"/>
              <a:t>of the effects of </a:t>
            </a:r>
            <a:r>
              <a:rPr lang="en-US" dirty="0" smtClean="0">
                <a:solidFill>
                  <a:srgbClr val="00B050"/>
                </a:solidFill>
              </a:rPr>
              <a:t>retention loss </a:t>
            </a:r>
            <a:r>
              <a:rPr lang="en-US" dirty="0" smtClean="0"/>
              <a:t>in real chips</a:t>
            </a:r>
          </a:p>
          <a:p>
            <a:pPr marL="0" indent="0">
              <a:buNone/>
            </a:pPr>
            <a:r>
              <a:rPr lang="en-US" u="sng" dirty="0" smtClean="0"/>
              <a:t>Retention Optimized Reading:</a:t>
            </a:r>
            <a:r>
              <a:rPr lang="en-US" dirty="0" smtClean="0"/>
              <a:t> A low-cost </a:t>
            </a:r>
            <a:r>
              <a:rPr lang="en-US" dirty="0"/>
              <a:t>mechanism that </a:t>
            </a:r>
            <a:r>
              <a:rPr lang="en-US" dirty="0">
                <a:solidFill>
                  <a:srgbClr val="00B050"/>
                </a:solidFill>
              </a:rPr>
              <a:t>dynamically </a:t>
            </a:r>
            <a:r>
              <a:rPr lang="en-US" dirty="0" smtClean="0">
                <a:solidFill>
                  <a:srgbClr val="00B050"/>
                </a:solidFill>
              </a:rPr>
              <a:t>finds the optimal read </a:t>
            </a:r>
            <a:r>
              <a:rPr lang="en-US" dirty="0">
                <a:solidFill>
                  <a:srgbClr val="00B050"/>
                </a:solidFill>
              </a:rPr>
              <a:t>reference </a:t>
            </a:r>
            <a:r>
              <a:rPr lang="en-US" dirty="0" smtClean="0">
                <a:solidFill>
                  <a:srgbClr val="00B050"/>
                </a:solidFill>
              </a:rPr>
              <a:t>voltage</a:t>
            </a:r>
          </a:p>
          <a:p>
            <a:pPr lvl="1"/>
            <a:r>
              <a:rPr lang="en-US" dirty="0" smtClean="0"/>
              <a:t>64% lifetime</a:t>
            </a:r>
            <a:r>
              <a:rPr lang="en-US" spc="-150" dirty="0">
                <a:cs typeface="Times New Roman" panose="02020603050405020304" pitchFamily="18" charset="0"/>
                <a:sym typeface="Wingdings" panose="05000000000000000000" pitchFamily="2" charset="2"/>
              </a:rPr>
              <a:t> </a:t>
            </a:r>
            <a:r>
              <a:rPr lang="en-US" spc="-150" dirty="0" smtClean="0">
                <a:cs typeface="Times New Roman" panose="02020603050405020304" pitchFamily="18" charset="0"/>
                <a:sym typeface="Wingdings" panose="05000000000000000000" pitchFamily="2" charset="2"/>
              </a:rPr>
              <a:t>↑</a:t>
            </a:r>
            <a:r>
              <a:rPr lang="en-US" dirty="0" smtClean="0"/>
              <a:t>, 70.4% read latency </a:t>
            </a:r>
            <a:r>
              <a:rPr lang="en-US" spc="-150" dirty="0" smtClean="0"/>
              <a:t>↓</a:t>
            </a:r>
            <a:endParaRPr lang="en-US" dirty="0" smtClean="0"/>
          </a:p>
          <a:p>
            <a:pPr marL="0" indent="0">
              <a:buNone/>
            </a:pPr>
            <a:r>
              <a:rPr lang="en-US" u="sng" dirty="0" smtClean="0"/>
              <a:t>Retention Failure Recovery:</a:t>
            </a:r>
            <a:r>
              <a:rPr lang="en-US" dirty="0" smtClean="0"/>
              <a:t> </a:t>
            </a:r>
            <a:r>
              <a:rPr lang="en-US" dirty="0"/>
              <a:t>A</a:t>
            </a:r>
            <a:r>
              <a:rPr lang="en-US" dirty="0" smtClean="0"/>
              <a:t>n offline </a:t>
            </a:r>
            <a:r>
              <a:rPr lang="en-US" dirty="0"/>
              <a:t>mechanism </a:t>
            </a:r>
            <a:r>
              <a:rPr lang="en-US" dirty="0" smtClean="0"/>
              <a:t>that</a:t>
            </a:r>
            <a:r>
              <a:rPr lang="en-US" dirty="0" smtClean="0">
                <a:solidFill>
                  <a:srgbClr val="00B050"/>
                </a:solidFill>
              </a:rPr>
              <a:t> recovers </a:t>
            </a:r>
            <a:r>
              <a:rPr lang="en-US" dirty="0">
                <a:solidFill>
                  <a:srgbClr val="00B050"/>
                </a:solidFill>
              </a:rPr>
              <a:t>data after detecting uncorrectable </a:t>
            </a:r>
            <a:r>
              <a:rPr lang="en-US" dirty="0" smtClean="0">
                <a:solidFill>
                  <a:srgbClr val="00B050"/>
                </a:solidFill>
              </a:rPr>
              <a:t>errors</a:t>
            </a:r>
          </a:p>
          <a:p>
            <a:pPr lvl="1"/>
            <a:r>
              <a:rPr lang="en-US" dirty="0" smtClean="0"/>
              <a:t>Raw bit error rate 50%</a:t>
            </a:r>
            <a:r>
              <a:rPr lang="en-US" spc="-150" dirty="0"/>
              <a:t> ↓</a:t>
            </a:r>
            <a:r>
              <a:rPr lang="en-US" dirty="0" smtClean="0"/>
              <a:t>, reduces data loss</a:t>
            </a:r>
          </a:p>
          <a:p>
            <a:endParaRPr lang="en-US" dirty="0" smtClean="0"/>
          </a:p>
        </p:txBody>
      </p:sp>
      <p:sp>
        <p:nvSpPr>
          <p:cNvPr id="5" name="Slide Number Placeholder 4"/>
          <p:cNvSpPr>
            <a:spLocks noGrp="1"/>
          </p:cNvSpPr>
          <p:nvPr>
            <p:ph type="sldNum" sz="quarter" idx="14"/>
          </p:nvPr>
        </p:nvSpPr>
        <p:spPr/>
        <p:txBody>
          <a:bodyPr/>
          <a:lstStyle/>
          <a:p>
            <a:fld id="{659951FD-F195-4FF4-B5D0-ABFF8986B8DF}" type="slidenum">
              <a:rPr lang="en-US" smtClean="0"/>
              <a:pPr/>
              <a:t>49</a:t>
            </a:fld>
            <a:endParaRPr lang="en-US" dirty="0"/>
          </a:p>
        </p:txBody>
      </p:sp>
    </p:spTree>
    <p:extLst>
      <p:ext uri="{BB962C8B-B14F-4D97-AF65-F5344CB8AC3E}">
        <p14:creationId xmlns:p14="http://schemas.microsoft.com/office/powerpoint/2010/main" val="222918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fade">
                                      <p:cBhvr>
                                        <p:cTn id="25" dur="500"/>
                                        <p:tgtEl>
                                          <p:spTgt spid="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fade">
                                      <p:cBhvr>
                                        <p:cTn id="30" dur="500"/>
                                        <p:tgtEl>
                                          <p:spTgt spid="7">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fade">
                                      <p:cBhvr>
                                        <p:cTn id="33"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Retention Loss</a:t>
            </a:r>
            <a:endParaRPr lang="en-US" dirty="0"/>
          </a:p>
        </p:txBody>
      </p:sp>
      <p:sp>
        <p:nvSpPr>
          <p:cNvPr id="4" name="Slide Number Placeholder 3"/>
          <p:cNvSpPr>
            <a:spLocks noGrp="1"/>
          </p:cNvSpPr>
          <p:nvPr>
            <p:ph type="sldNum" sz="quarter" idx="12"/>
          </p:nvPr>
        </p:nvSpPr>
        <p:spPr/>
        <p:txBody>
          <a:bodyPr/>
          <a:lstStyle/>
          <a:p>
            <a:fld id="{659951FD-F195-4FF4-B5D0-ABFF8986B8DF}" type="slidenum">
              <a:rPr lang="en-US" smtClean="0"/>
              <a:pPr/>
              <a:t>5</a:t>
            </a:fld>
            <a:endParaRPr lang="en-US" dirty="0"/>
          </a:p>
        </p:txBody>
      </p:sp>
      <p:sp>
        <p:nvSpPr>
          <p:cNvPr id="62" name="Rectangle 61"/>
          <p:cNvSpPr/>
          <p:nvPr/>
        </p:nvSpPr>
        <p:spPr>
          <a:xfrm>
            <a:off x="0" y="1303194"/>
            <a:ext cx="9144000" cy="646331"/>
          </a:xfrm>
          <a:prstGeom prst="rect">
            <a:avLst/>
          </a:prstGeom>
        </p:spPr>
        <p:txBody>
          <a:bodyPr wrap="square">
            <a:spAutoFit/>
          </a:bodyPr>
          <a:lstStyle/>
          <a:p>
            <a:pPr algn="ctr"/>
            <a:r>
              <a:rPr lang="en-US" altLang="ko-KR" sz="3600" i="1" dirty="0" smtClean="0">
                <a:latin typeface="Calibri Light" panose="020F0302020204030204" pitchFamily="34" charset="0"/>
                <a:ea typeface="Dotum" pitchFamily="34" charset="-127"/>
              </a:rPr>
              <a:t>Charge leakage over time</a:t>
            </a:r>
            <a:endParaRPr lang="ko-KR" altLang="ko-KR" sz="3600" i="1" dirty="0">
              <a:latin typeface="Calibri Light" panose="020F0302020204030204" pitchFamily="34" charset="0"/>
              <a:ea typeface="Dotum" pitchFamily="34" charset="-127"/>
            </a:endParaRPr>
          </a:p>
        </p:txBody>
      </p:sp>
      <p:sp>
        <p:nvSpPr>
          <p:cNvPr id="94" name="Rectangle 93"/>
          <p:cNvSpPr/>
          <p:nvPr/>
        </p:nvSpPr>
        <p:spPr>
          <a:xfrm>
            <a:off x="2500237" y="4759825"/>
            <a:ext cx="6218144" cy="1077218"/>
          </a:xfrm>
          <a:prstGeom prst="rect">
            <a:avLst/>
          </a:prstGeom>
        </p:spPr>
        <p:txBody>
          <a:bodyPr wrap="square">
            <a:spAutoFit/>
          </a:bodyPr>
          <a:lstStyle/>
          <a:p>
            <a:pPr algn="ctr"/>
            <a:r>
              <a:rPr lang="en-US" altLang="ko-KR" sz="3200" i="1" dirty="0" smtClean="0">
                <a:solidFill>
                  <a:schemeClr val="accent2"/>
                </a:solidFill>
                <a:latin typeface="+mj-lt"/>
                <a:ea typeface="Dotum" pitchFamily="34" charset="-127"/>
              </a:rPr>
              <a:t>One dominant source of flash memory errors [DATE ‘12, ICCD ‘12]</a:t>
            </a:r>
            <a:endParaRPr lang="ko-KR" altLang="ko-KR" sz="3200" i="1" dirty="0">
              <a:solidFill>
                <a:schemeClr val="accent2"/>
              </a:solidFill>
              <a:latin typeface="+mj-lt"/>
              <a:ea typeface="Dotum" pitchFamily="34" charset="-127"/>
            </a:endParaRPr>
          </a:p>
        </p:txBody>
      </p:sp>
      <p:sp>
        <p:nvSpPr>
          <p:cNvPr id="45" name="Freeform 44"/>
          <p:cNvSpPr/>
          <p:nvPr/>
        </p:nvSpPr>
        <p:spPr>
          <a:xfrm>
            <a:off x="1651390" y="2592812"/>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 Same Side Corner Rectangle 45"/>
          <p:cNvSpPr/>
          <p:nvPr/>
        </p:nvSpPr>
        <p:spPr>
          <a:xfrm rot="10800000">
            <a:off x="1651390" y="2838848"/>
            <a:ext cx="624060" cy="1034450"/>
          </a:xfrm>
          <a:prstGeom prst="round2SameRect">
            <a:avLst>
              <a:gd name="adj1" fmla="val 16014"/>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sp>
        <p:nvSpPr>
          <p:cNvPr id="47" name="Freeform 46"/>
          <p:cNvSpPr/>
          <p:nvPr/>
        </p:nvSpPr>
        <p:spPr>
          <a:xfrm>
            <a:off x="6868550" y="2592812"/>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1</a:t>
            </a:r>
            <a:endParaRPr lang="en-US" sz="2800" dirty="0">
              <a:solidFill>
                <a:schemeClr val="tx1"/>
              </a:solidFill>
              <a:latin typeface="+mj-lt"/>
            </a:endParaRPr>
          </a:p>
        </p:txBody>
      </p:sp>
      <p:sp>
        <p:nvSpPr>
          <p:cNvPr id="48" name="Rectangle 47"/>
          <p:cNvSpPr/>
          <p:nvPr/>
        </p:nvSpPr>
        <p:spPr>
          <a:xfrm>
            <a:off x="1651390" y="2971445"/>
            <a:ext cx="620608" cy="523220"/>
          </a:xfrm>
          <a:prstGeom prst="rect">
            <a:avLst/>
          </a:prstGeom>
        </p:spPr>
        <p:txBody>
          <a:bodyPr wrap="square">
            <a:spAutoFit/>
          </a:bodyPr>
          <a:lstStyle/>
          <a:p>
            <a:pPr algn="ctr"/>
            <a:r>
              <a:rPr lang="en-US" altLang="ko-KR" sz="2800" dirty="0" smtClean="0">
                <a:solidFill>
                  <a:schemeClr val="bg1"/>
                </a:solidFill>
                <a:latin typeface="+mj-lt"/>
                <a:ea typeface="Dotum" pitchFamily="34" charset="-127"/>
              </a:rPr>
              <a:t>0</a:t>
            </a:r>
            <a:endParaRPr lang="ko-KR" altLang="ko-KR" sz="2800" dirty="0">
              <a:solidFill>
                <a:schemeClr val="bg1"/>
              </a:solidFill>
              <a:latin typeface="+mj-lt"/>
              <a:ea typeface="Dotum" pitchFamily="34" charset="-127"/>
            </a:endParaRPr>
          </a:p>
        </p:txBody>
      </p:sp>
      <p:sp>
        <p:nvSpPr>
          <p:cNvPr id="49" name="Round Same Side Corner Rectangle 48"/>
          <p:cNvSpPr/>
          <p:nvPr/>
        </p:nvSpPr>
        <p:spPr>
          <a:xfrm rot="10800000">
            <a:off x="6868550" y="3667149"/>
            <a:ext cx="624060" cy="206147"/>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pic>
        <p:nvPicPr>
          <p:cNvPr id="50"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0032" y="345814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80077" y="3619046"/>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47506" y="3387679"/>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7374" y="2845383"/>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2912" y="2900292"/>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0012" y="3667146"/>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Freeform 57"/>
          <p:cNvSpPr/>
          <p:nvPr/>
        </p:nvSpPr>
        <p:spPr>
          <a:xfrm>
            <a:off x="3142732" y="2592812"/>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ound Same Side Corner Rectangle 58"/>
          <p:cNvSpPr/>
          <p:nvPr/>
        </p:nvSpPr>
        <p:spPr>
          <a:xfrm rot="10800000">
            <a:off x="3142732" y="2971444"/>
            <a:ext cx="624060" cy="901853"/>
          </a:xfrm>
          <a:prstGeom prst="round2SameRect">
            <a:avLst>
              <a:gd name="adj1" fmla="val 16929"/>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sp>
        <p:nvSpPr>
          <p:cNvPr id="61" name="Rectangle 60"/>
          <p:cNvSpPr/>
          <p:nvPr/>
        </p:nvSpPr>
        <p:spPr>
          <a:xfrm>
            <a:off x="3142732" y="2971445"/>
            <a:ext cx="620608" cy="523220"/>
          </a:xfrm>
          <a:prstGeom prst="rect">
            <a:avLst/>
          </a:prstGeom>
        </p:spPr>
        <p:txBody>
          <a:bodyPr wrap="square">
            <a:spAutoFit/>
          </a:bodyPr>
          <a:lstStyle/>
          <a:p>
            <a:pPr algn="ctr"/>
            <a:r>
              <a:rPr lang="en-US" altLang="ko-KR" sz="2800" dirty="0" smtClean="0">
                <a:solidFill>
                  <a:schemeClr val="bg1"/>
                </a:solidFill>
                <a:latin typeface="+mj-lt"/>
                <a:ea typeface="Dotum" pitchFamily="34" charset="-127"/>
              </a:rPr>
              <a:t>0</a:t>
            </a:r>
            <a:endParaRPr lang="ko-KR" altLang="ko-KR" sz="2800" dirty="0">
              <a:solidFill>
                <a:schemeClr val="bg1"/>
              </a:solidFill>
              <a:latin typeface="+mj-lt"/>
              <a:ea typeface="Dotum" pitchFamily="34" charset="-127"/>
            </a:endParaRPr>
          </a:p>
        </p:txBody>
      </p:sp>
      <p:pic>
        <p:nvPicPr>
          <p:cNvPr id="96"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11374" y="345814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71419" y="3619046"/>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538848" y="3387679"/>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20331" y="208771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151130" y="298807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 name="Picture 2" descr="alarm, alert, clock, event, history, schedule, time, watch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71336" y="2771492"/>
            <a:ext cx="470127" cy="470127"/>
          </a:xfrm>
          <a:prstGeom prst="rect">
            <a:avLst/>
          </a:prstGeom>
          <a:noFill/>
          <a:extLst>
            <a:ext uri="{909E8E84-426E-40DD-AFC4-6F175D3DCCD1}">
              <a14:hiddenFill xmlns:a14="http://schemas.microsoft.com/office/drawing/2010/main">
                <a:solidFill>
                  <a:srgbClr val="FFFFFF"/>
                </a:solidFill>
              </a14:hiddenFill>
            </a:ext>
          </a:extLst>
        </p:spPr>
      </p:pic>
      <p:cxnSp>
        <p:nvCxnSpPr>
          <p:cNvPr id="102" name="Straight Arrow Connector 101"/>
          <p:cNvCxnSpPr/>
          <p:nvPr/>
        </p:nvCxnSpPr>
        <p:spPr>
          <a:xfrm>
            <a:off x="2271998" y="3233055"/>
            <a:ext cx="870733" cy="0"/>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3763340" y="3233055"/>
            <a:ext cx="3105209" cy="0"/>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104" name="Picture 2" descr="alarm, alert, clock, event, history, schedule, time, watch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80880" y="2771492"/>
            <a:ext cx="470127" cy="470127"/>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Straight Connector 104"/>
          <p:cNvCxnSpPr/>
          <p:nvPr/>
        </p:nvCxnSpPr>
        <p:spPr>
          <a:xfrm>
            <a:off x="3144067" y="2838848"/>
            <a:ext cx="621792" cy="0"/>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endCxn id="99" idx="2"/>
          </p:cNvCxnSpPr>
          <p:nvPr/>
        </p:nvCxnSpPr>
        <p:spPr>
          <a:xfrm flipV="1">
            <a:off x="3453036" y="2270591"/>
            <a:ext cx="358735" cy="636248"/>
          </a:xfrm>
          <a:prstGeom prst="straightConnector1">
            <a:avLst/>
          </a:prstGeom>
          <a:ln w="25400">
            <a:solidFill>
              <a:schemeClr val="tx2"/>
            </a:solidFill>
            <a:tailEnd type="triangle" w="lg" len="lg"/>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4877051" y="3418194"/>
            <a:ext cx="1943068" cy="1077218"/>
          </a:xfrm>
          <a:prstGeom prst="rect">
            <a:avLst/>
          </a:prstGeom>
        </p:spPr>
        <p:txBody>
          <a:bodyPr wrap="square">
            <a:spAutoFit/>
          </a:bodyPr>
          <a:lstStyle/>
          <a:p>
            <a:pPr algn="ctr"/>
            <a:r>
              <a:rPr lang="en-US" altLang="ko-KR" sz="3200" i="1" dirty="0" smtClean="0">
                <a:solidFill>
                  <a:schemeClr val="accent2"/>
                </a:solidFill>
                <a:latin typeface="+mj-lt"/>
                <a:ea typeface="Dotum" pitchFamily="34" charset="-127"/>
              </a:rPr>
              <a:t>Retention error</a:t>
            </a:r>
            <a:endParaRPr lang="ko-KR" altLang="ko-KR" sz="3200" i="1" dirty="0">
              <a:solidFill>
                <a:schemeClr val="accent2"/>
              </a:solidFill>
              <a:latin typeface="+mj-lt"/>
              <a:ea typeface="Dotum" pitchFamily="34" charset="-127"/>
            </a:endParaRPr>
          </a:p>
        </p:txBody>
      </p:sp>
      <p:sp>
        <p:nvSpPr>
          <p:cNvPr id="108" name="Explosion 1 107"/>
          <p:cNvSpPr/>
          <p:nvPr/>
        </p:nvSpPr>
        <p:spPr>
          <a:xfrm>
            <a:off x="5636388" y="3022716"/>
            <a:ext cx="435429" cy="435429"/>
          </a:xfrm>
          <a:prstGeom prst="irregularSeal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61488" y="3896150"/>
            <a:ext cx="2865728" cy="646331"/>
          </a:xfrm>
          <a:prstGeom prst="rect">
            <a:avLst/>
          </a:prstGeom>
        </p:spPr>
        <p:txBody>
          <a:bodyPr wrap="square">
            <a:spAutoFit/>
          </a:bodyPr>
          <a:lstStyle/>
          <a:p>
            <a:pPr algn="ctr"/>
            <a:r>
              <a:rPr lang="en-US" altLang="ko-KR" sz="3600" i="1" dirty="0" smtClean="0">
                <a:latin typeface="Calibri Light" panose="020F0302020204030204" pitchFamily="34" charset="0"/>
                <a:ea typeface="Dotum" pitchFamily="34" charset="-127"/>
              </a:rPr>
              <a:t>Flash cell</a:t>
            </a:r>
            <a:endParaRPr lang="ko-KR" altLang="ko-KR" sz="3600" i="1" dirty="0">
              <a:latin typeface="Calibri Light" panose="020F0302020204030204" pitchFamily="34" charset="0"/>
              <a:ea typeface="Dotum" pitchFamily="34" charset="-127"/>
            </a:endParaRPr>
          </a:p>
        </p:txBody>
      </p:sp>
    </p:spTree>
    <p:extLst>
      <p:ext uri="{BB962C8B-B14F-4D97-AF65-F5344CB8AC3E}">
        <p14:creationId xmlns:p14="http://schemas.microsoft.com/office/powerpoint/2010/main" val="14953011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 y="712594"/>
            <a:ext cx="9144002" cy="2898708"/>
          </a:xfrm>
        </p:spPr>
        <p:txBody>
          <a:bodyPr/>
          <a:lstStyle/>
          <a:p>
            <a:r>
              <a:rPr lang="en-US" sz="5400" dirty="0"/>
              <a:t>Data Retention </a:t>
            </a:r>
            <a:r>
              <a:rPr lang="en-US" sz="5400" dirty="0" smtClean="0"/>
              <a:t>in </a:t>
            </a:r>
            <a:r>
              <a:rPr lang="en-US" sz="5400" dirty="0"/>
              <a:t>MLC NAND Flash </a:t>
            </a:r>
            <a:r>
              <a:rPr lang="en-US" sz="5400" dirty="0" smtClean="0"/>
              <a:t>Memory: Characterization</a:t>
            </a:r>
            <a:r>
              <a:rPr lang="en-US" sz="5400" dirty="0"/>
              <a:t>, Optimization, and </a:t>
            </a:r>
            <a:r>
              <a:rPr lang="en-US" sz="5400" dirty="0" smtClean="0"/>
              <a:t>Recovery</a:t>
            </a:r>
            <a:endParaRPr lang="en-US" sz="5400" dirty="0"/>
          </a:p>
        </p:txBody>
      </p:sp>
      <p:sp>
        <p:nvSpPr>
          <p:cNvPr id="5" name="Subtitle 4"/>
          <p:cNvSpPr>
            <a:spLocks noGrp="1"/>
          </p:cNvSpPr>
          <p:nvPr>
            <p:ph type="subTitle" idx="1"/>
          </p:nvPr>
        </p:nvSpPr>
        <p:spPr/>
        <p:txBody>
          <a:bodyPr>
            <a:normAutofit/>
          </a:bodyPr>
          <a:lstStyle/>
          <a:p>
            <a:r>
              <a:rPr lang="de-DE" dirty="0">
                <a:solidFill>
                  <a:schemeClr val="tx1">
                    <a:lumMod val="65000"/>
                    <a:lumOff val="35000"/>
                  </a:schemeClr>
                </a:solidFill>
              </a:rPr>
              <a:t>Yu Cai, </a:t>
            </a:r>
            <a:r>
              <a:rPr lang="de-DE" u="sng" dirty="0">
                <a:solidFill>
                  <a:schemeClr val="tx1">
                    <a:lumMod val="65000"/>
                    <a:lumOff val="35000"/>
                  </a:schemeClr>
                </a:solidFill>
              </a:rPr>
              <a:t>Yixin Luo</a:t>
            </a:r>
            <a:r>
              <a:rPr lang="de-DE" dirty="0">
                <a:solidFill>
                  <a:schemeClr val="tx1">
                    <a:lumMod val="65000"/>
                    <a:lumOff val="35000"/>
                  </a:schemeClr>
                </a:solidFill>
              </a:rPr>
              <a:t>, </a:t>
            </a:r>
            <a:r>
              <a:rPr lang="de-DE" dirty="0" smtClean="0">
                <a:solidFill>
                  <a:schemeClr val="tx1">
                    <a:lumMod val="65000"/>
                    <a:lumOff val="35000"/>
                  </a:schemeClr>
                </a:solidFill>
              </a:rPr>
              <a:t>Erich </a:t>
            </a:r>
            <a:r>
              <a:rPr lang="de-DE" dirty="0">
                <a:solidFill>
                  <a:schemeClr val="tx1">
                    <a:lumMod val="65000"/>
                    <a:lumOff val="35000"/>
                  </a:schemeClr>
                </a:solidFill>
              </a:rPr>
              <a:t>F. </a:t>
            </a:r>
            <a:r>
              <a:rPr lang="de-DE" dirty="0" smtClean="0">
                <a:solidFill>
                  <a:schemeClr val="tx1">
                    <a:lumMod val="65000"/>
                    <a:lumOff val="35000"/>
                  </a:schemeClr>
                </a:solidFill>
              </a:rPr>
              <a:t>Haratsch*,</a:t>
            </a:r>
            <a:br>
              <a:rPr lang="de-DE" dirty="0" smtClean="0">
                <a:solidFill>
                  <a:schemeClr val="tx1">
                    <a:lumMod val="65000"/>
                    <a:lumOff val="35000"/>
                  </a:schemeClr>
                </a:solidFill>
              </a:rPr>
            </a:br>
            <a:r>
              <a:rPr lang="de-DE" dirty="0" smtClean="0">
                <a:solidFill>
                  <a:schemeClr val="tx1">
                    <a:lumMod val="65000"/>
                    <a:lumOff val="35000"/>
                  </a:schemeClr>
                </a:solidFill>
              </a:rPr>
              <a:t>Ken </a:t>
            </a:r>
            <a:r>
              <a:rPr lang="de-DE" dirty="0">
                <a:solidFill>
                  <a:schemeClr val="tx1">
                    <a:lumMod val="65000"/>
                    <a:lumOff val="35000"/>
                  </a:schemeClr>
                </a:solidFill>
              </a:rPr>
              <a:t>Mai, Onur </a:t>
            </a:r>
            <a:r>
              <a:rPr lang="de-DE" dirty="0" smtClean="0">
                <a:solidFill>
                  <a:schemeClr val="tx1">
                    <a:lumMod val="65000"/>
                    <a:lumOff val="35000"/>
                  </a:schemeClr>
                </a:solidFill>
              </a:rPr>
              <a:t>Mutlu</a:t>
            </a:r>
          </a:p>
          <a:p>
            <a:r>
              <a:rPr lang="en-US" dirty="0" smtClean="0">
                <a:solidFill>
                  <a:schemeClr val="tx1">
                    <a:lumMod val="65000"/>
                    <a:lumOff val="35000"/>
                  </a:schemeClr>
                </a:solidFill>
              </a:rPr>
              <a:t>Carnegie Mellon University, *LSI Corporation</a:t>
            </a:r>
            <a:endParaRPr lang="en-US" dirty="0">
              <a:solidFill>
                <a:schemeClr val="tx1">
                  <a:lumMod val="65000"/>
                  <a:lumOff val="35000"/>
                </a:schemeClr>
              </a:solidFill>
            </a:endParaRPr>
          </a:p>
        </p:txBody>
      </p:sp>
      <p:sp>
        <p:nvSpPr>
          <p:cNvPr id="12" name="Slide Number Placeholder 11"/>
          <p:cNvSpPr>
            <a:spLocks noGrp="1"/>
          </p:cNvSpPr>
          <p:nvPr>
            <p:ph type="sldNum" sz="quarter" idx="12"/>
          </p:nvPr>
        </p:nvSpPr>
        <p:spPr/>
        <p:txBody>
          <a:bodyPr/>
          <a:lstStyle/>
          <a:p>
            <a:fld id="{659951FD-F195-4FF4-B5D0-ABFF8986B8DF}" type="slidenum">
              <a:rPr lang="en-US" smtClean="0"/>
              <a:pPr/>
              <a:t>50</a:t>
            </a:fld>
            <a:endParaRPr lang="en-US" dirty="0"/>
          </a:p>
        </p:txBody>
      </p:sp>
      <p:grpSp>
        <p:nvGrpSpPr>
          <p:cNvPr id="11" name="Group 10"/>
          <p:cNvGrpSpPr/>
          <p:nvPr/>
        </p:nvGrpSpPr>
        <p:grpSpPr>
          <a:xfrm>
            <a:off x="215177" y="5727603"/>
            <a:ext cx="8778962" cy="1077684"/>
            <a:chOff x="215177" y="5705831"/>
            <a:chExt cx="8778962" cy="1077684"/>
          </a:xfrm>
        </p:grpSpPr>
        <p:pic>
          <p:nvPicPr>
            <p:cNvPr id="6" name="Picture 5" descr="Burgundy_CMU_JPG_Logo.jpg"/>
            <p:cNvPicPr>
              <a:picLocks noChangeAspect="1"/>
            </p:cNvPicPr>
            <p:nvPr/>
          </p:nvPicPr>
          <p:blipFill>
            <a:blip r:embed="rId3" cstate="print"/>
            <a:stretch>
              <a:fillRect/>
            </a:stretch>
          </p:blipFill>
          <p:spPr>
            <a:xfrm>
              <a:off x="3079820" y="5705831"/>
              <a:ext cx="2984360" cy="1077684"/>
            </a:xfrm>
            <a:prstGeom prst="rect">
              <a:avLst/>
            </a:prstGeom>
          </p:spPr>
        </p:pic>
        <p:pic>
          <p:nvPicPr>
            <p:cNvPr id="7" name="Picture 6" descr="safari.png"/>
            <p:cNvPicPr>
              <a:picLocks noChangeAspect="1"/>
            </p:cNvPicPr>
            <p:nvPr/>
          </p:nvPicPr>
          <p:blipFill>
            <a:blip r:embed="rId4" cstate="print"/>
            <a:stretch>
              <a:fillRect/>
            </a:stretch>
          </p:blipFill>
          <p:spPr>
            <a:xfrm>
              <a:off x="215177" y="5978769"/>
              <a:ext cx="1838000" cy="531806"/>
            </a:xfrm>
            <a:prstGeom prst="rect">
              <a:avLst/>
            </a:prstGeom>
          </p:spPr>
        </p:pic>
        <p:pic>
          <p:nvPicPr>
            <p:cNvPr id="8"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1301" y="5791441"/>
              <a:ext cx="238283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937421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Backup Slides</a:t>
            </a:r>
            <a:endParaRPr lang="en-US" dirty="0"/>
          </a:p>
        </p:txBody>
      </p:sp>
      <p:sp>
        <p:nvSpPr>
          <p:cNvPr id="5" name="Subtitle 4"/>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659951FD-F195-4FF4-B5D0-ABFF8986B8DF}" type="slidenum">
              <a:rPr lang="en-US" smtClean="0"/>
              <a:pPr/>
              <a:t>51</a:t>
            </a:fld>
            <a:endParaRPr lang="en-US" dirty="0"/>
          </a:p>
        </p:txBody>
      </p:sp>
    </p:spTree>
    <p:extLst>
      <p:ext uri="{BB962C8B-B14F-4D97-AF65-F5344CB8AC3E}">
        <p14:creationId xmlns:p14="http://schemas.microsoft.com/office/powerpoint/2010/main" val="8634635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RFR Motivation</a:t>
            </a:r>
            <a:endParaRPr lang="en-US" dirty="0"/>
          </a:p>
        </p:txBody>
      </p:sp>
      <p:sp>
        <p:nvSpPr>
          <p:cNvPr id="6" name="Content Placeholder 5"/>
          <p:cNvSpPr>
            <a:spLocks noGrp="1"/>
          </p:cNvSpPr>
          <p:nvPr>
            <p:ph sz="quarter" idx="11"/>
          </p:nvPr>
        </p:nvSpPr>
        <p:spPr/>
        <p:txBody>
          <a:bodyPr/>
          <a:lstStyle/>
          <a:p>
            <a:pPr marL="0" indent="0">
              <a:buNone/>
            </a:pPr>
            <a:r>
              <a:rPr lang="en-US" dirty="0" smtClean="0"/>
              <a:t>Data loss can happen in many ways</a:t>
            </a:r>
          </a:p>
          <a:p>
            <a:pPr marL="742950" indent="-742950">
              <a:buAutoNum type="arabicPeriod"/>
            </a:pPr>
            <a:r>
              <a:rPr lang="en-US" dirty="0" smtClean="0"/>
              <a:t>High P/E cycle</a:t>
            </a:r>
          </a:p>
          <a:p>
            <a:pPr marL="742950" indent="-742950">
              <a:buAutoNum type="arabicPeriod"/>
            </a:pPr>
            <a:r>
              <a:rPr lang="en-US" dirty="0" smtClean="0"/>
              <a:t>High temperature </a:t>
            </a:r>
            <a:r>
              <a:rPr lang="en-US" dirty="0" smtClean="0">
                <a:sym typeface="Wingdings" panose="05000000000000000000" pitchFamily="2" charset="2"/>
              </a:rPr>
              <a:t> accelerates retention loss</a:t>
            </a:r>
          </a:p>
          <a:p>
            <a:pPr marL="742950" indent="-742950">
              <a:buAutoNum type="arabicPeriod"/>
            </a:pPr>
            <a:r>
              <a:rPr lang="en-US" dirty="0" smtClean="0">
                <a:sym typeface="Wingdings" panose="05000000000000000000" pitchFamily="2" charset="2"/>
              </a:rPr>
              <a:t>High retention age (lost power for a long time)</a:t>
            </a:r>
            <a:endParaRPr lang="en-US" dirty="0"/>
          </a:p>
        </p:txBody>
      </p:sp>
      <p:sp>
        <p:nvSpPr>
          <p:cNvPr id="4" name="Slide Number Placeholder 3"/>
          <p:cNvSpPr>
            <a:spLocks noGrp="1"/>
          </p:cNvSpPr>
          <p:nvPr>
            <p:ph type="sldNum" sz="quarter" idx="14"/>
          </p:nvPr>
        </p:nvSpPr>
        <p:spPr/>
        <p:txBody>
          <a:bodyPr/>
          <a:lstStyle/>
          <a:p>
            <a:fld id="{659951FD-F195-4FF4-B5D0-ABFF8986B8DF}" type="slidenum">
              <a:rPr lang="en-US" smtClean="0"/>
              <a:pPr/>
              <a:t>52</a:t>
            </a:fld>
            <a:endParaRPr lang="en-US" dirty="0"/>
          </a:p>
        </p:txBody>
      </p:sp>
    </p:spTree>
    <p:extLst>
      <p:ext uri="{BB962C8B-B14F-4D97-AF65-F5344CB8AC3E}">
        <p14:creationId xmlns:p14="http://schemas.microsoft.com/office/powerpoint/2010/main" val="20824686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there are other errors?</a:t>
            </a:r>
            <a:endParaRPr lang="en-US" dirty="0"/>
          </a:p>
        </p:txBody>
      </p:sp>
      <p:sp>
        <p:nvSpPr>
          <p:cNvPr id="3" name="Content Placeholder 2"/>
          <p:cNvSpPr>
            <a:spLocks noGrp="1"/>
          </p:cNvSpPr>
          <p:nvPr>
            <p:ph sz="quarter" idx="11"/>
          </p:nvPr>
        </p:nvSpPr>
        <p:spPr/>
        <p:txBody>
          <a:bodyPr/>
          <a:lstStyle/>
          <a:p>
            <a:pPr marL="0" indent="0">
              <a:buNone/>
            </a:pPr>
            <a:r>
              <a:rPr lang="en-US" u="sng" dirty="0" smtClean="0"/>
              <a:t>Key:</a:t>
            </a:r>
            <a:r>
              <a:rPr lang="en-US" dirty="0" smtClean="0"/>
              <a:t> RFR does not have to correct all errors</a:t>
            </a:r>
          </a:p>
          <a:p>
            <a:pPr marL="0" indent="0">
              <a:buNone/>
            </a:pPr>
            <a:endParaRPr lang="en-US" dirty="0"/>
          </a:p>
          <a:p>
            <a:pPr marL="0" indent="0">
              <a:buNone/>
            </a:pPr>
            <a:r>
              <a:rPr lang="en-US" dirty="0" smtClean="0"/>
              <a:t>Example:</a:t>
            </a:r>
          </a:p>
          <a:p>
            <a:r>
              <a:rPr lang="en-US" dirty="0" smtClean="0"/>
              <a:t>ECC can correct 40 errors in a page</a:t>
            </a:r>
          </a:p>
          <a:p>
            <a:r>
              <a:rPr lang="en-US" dirty="0" smtClean="0"/>
              <a:t>Corrupted page has 20 retention errors, 25 other errors (45 total errors)</a:t>
            </a:r>
          </a:p>
          <a:p>
            <a:r>
              <a:rPr lang="en-US" dirty="0" smtClean="0"/>
              <a:t>After RFR: 10 retention errors, 30 other errors (40 total errors </a:t>
            </a:r>
            <a:r>
              <a:rPr lang="en-US" dirty="0" smtClean="0">
                <a:sym typeface="Wingdings" panose="05000000000000000000" pitchFamily="2" charset="2"/>
              </a:rPr>
              <a:t> ECC correctable</a:t>
            </a:r>
            <a:r>
              <a:rPr lang="en-US" dirty="0" smtClean="0"/>
              <a:t>)</a:t>
            </a:r>
          </a:p>
          <a:p>
            <a:pPr lvl="1"/>
            <a:endParaRPr lang="en-US" dirty="0"/>
          </a:p>
        </p:txBody>
      </p:sp>
      <p:sp>
        <p:nvSpPr>
          <p:cNvPr id="4" name="Slide Number Placeholder 3"/>
          <p:cNvSpPr>
            <a:spLocks noGrp="1"/>
          </p:cNvSpPr>
          <p:nvPr>
            <p:ph type="sldNum" sz="quarter" idx="14"/>
          </p:nvPr>
        </p:nvSpPr>
        <p:spPr/>
        <p:txBody>
          <a:bodyPr/>
          <a:lstStyle/>
          <a:p>
            <a:fld id="{659951FD-F195-4FF4-B5D0-ABFF8986B8DF}" type="slidenum">
              <a:rPr lang="en-US" smtClean="0"/>
              <a:pPr/>
              <a:t>53</a:t>
            </a:fld>
            <a:endParaRPr lang="en-US" dirty="0"/>
          </a:p>
        </p:txBody>
      </p:sp>
    </p:spTree>
    <p:extLst>
      <p:ext uri="{BB962C8B-B14F-4D97-AF65-F5344CB8AC3E}">
        <p14:creationId xmlns:p14="http://schemas.microsoft.com/office/powerpoint/2010/main" val="2895503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6000" dirty="0" smtClean="0"/>
              <a:t>NAND Flash 101</a:t>
            </a:r>
            <a:endParaRPr lang="en-US" sz="6000"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6</a:t>
            </a:fld>
            <a:endParaRPr lang="en-US" dirty="0"/>
          </a:p>
        </p:txBody>
      </p:sp>
      <p:sp>
        <p:nvSpPr>
          <p:cNvPr id="6" name="Rectangle 5"/>
          <p:cNvSpPr/>
          <p:nvPr/>
        </p:nvSpPr>
        <p:spPr>
          <a:xfrm>
            <a:off x="173563" y="161673"/>
            <a:ext cx="6751320" cy="1323439"/>
          </a:xfrm>
          <a:prstGeom prst="rect">
            <a:avLst/>
          </a:prstGeom>
        </p:spPr>
        <p:txBody>
          <a:bodyPr wrap="square">
            <a:spAutoFit/>
          </a:bodyPr>
          <a:lstStyle/>
          <a:p>
            <a:r>
              <a:rPr lang="en-US" altLang="ko-KR" sz="4000" i="1" dirty="0" smtClean="0">
                <a:latin typeface="Calibri Light" panose="020F0302020204030204" pitchFamily="34" charset="0"/>
                <a:ea typeface="Dotum" pitchFamily="34" charset="-127"/>
              </a:rPr>
              <a:t>Before I show you</a:t>
            </a:r>
            <a:br>
              <a:rPr lang="en-US" altLang="ko-KR" sz="4000" i="1" dirty="0" smtClean="0">
                <a:latin typeface="Calibri Light" panose="020F0302020204030204" pitchFamily="34" charset="0"/>
                <a:ea typeface="Dotum" pitchFamily="34" charset="-127"/>
              </a:rPr>
            </a:br>
            <a:r>
              <a:rPr lang="en-US" altLang="ko-KR" sz="4000" i="1" dirty="0" smtClean="0">
                <a:latin typeface="Calibri Light" panose="020F0302020204030204" pitchFamily="34" charset="0"/>
                <a:ea typeface="Dotum" pitchFamily="34" charset="-127"/>
              </a:rPr>
              <a:t>how we extend flash lifetime …</a:t>
            </a:r>
            <a:endParaRPr lang="ko-KR" altLang="ko-KR" sz="4000" i="1" dirty="0">
              <a:latin typeface="Calibri Light" panose="020F0302020204030204" pitchFamily="34" charset="0"/>
              <a:ea typeface="Dotum" pitchFamily="34" charset="-127"/>
            </a:endParaRP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8005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Threshold Voltage (V</a:t>
            </a:r>
            <a:r>
              <a:rPr lang="en-US" baseline="-25000" dirty="0" smtClean="0"/>
              <a:t>th</a:t>
            </a:r>
            <a:r>
              <a:rPr lang="en-US" dirty="0" smtClean="0"/>
              <a:t>)</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7</a:t>
            </a:fld>
            <a:endParaRPr lang="en-US" dirty="0"/>
          </a:p>
        </p:txBody>
      </p:sp>
      <p:cxnSp>
        <p:nvCxnSpPr>
          <p:cNvPr id="17" name="Straight Arrow Connector 16"/>
          <p:cNvCxnSpPr/>
          <p:nvPr/>
        </p:nvCxnSpPr>
        <p:spPr>
          <a:xfrm>
            <a:off x="54430" y="582806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183084" y="582806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grpSp>
        <p:nvGrpSpPr>
          <p:cNvPr id="7" name="Group 6"/>
          <p:cNvGrpSpPr/>
          <p:nvPr/>
        </p:nvGrpSpPr>
        <p:grpSpPr>
          <a:xfrm>
            <a:off x="6448387" y="4160253"/>
            <a:ext cx="624060" cy="1280487"/>
            <a:chOff x="1651390" y="2788757"/>
            <a:chExt cx="624060" cy="1280487"/>
          </a:xfrm>
        </p:grpSpPr>
        <p:sp>
          <p:nvSpPr>
            <p:cNvPr id="8" name="Freeform 7"/>
            <p:cNvSpPr/>
            <p:nvPr/>
          </p:nvSpPr>
          <p:spPr>
            <a:xfrm>
              <a:off x="165139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ame Side Corner Rectangle 8"/>
            <p:cNvSpPr/>
            <p:nvPr/>
          </p:nvSpPr>
          <p:spPr>
            <a:xfrm rot="10800000">
              <a:off x="1651390" y="3034793"/>
              <a:ext cx="624060" cy="1034450"/>
            </a:xfrm>
            <a:prstGeom prst="round2SameRect">
              <a:avLst>
                <a:gd name="adj1" fmla="val 16014"/>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sp>
          <p:nvSpPr>
            <p:cNvPr id="10" name="Rectangle 9"/>
            <p:cNvSpPr/>
            <p:nvPr/>
          </p:nvSpPr>
          <p:spPr>
            <a:xfrm>
              <a:off x="1651390" y="3167390"/>
              <a:ext cx="620608" cy="523220"/>
            </a:xfrm>
            <a:prstGeom prst="rect">
              <a:avLst/>
            </a:prstGeom>
          </p:spPr>
          <p:txBody>
            <a:bodyPr wrap="square">
              <a:spAutoFit/>
            </a:bodyPr>
            <a:lstStyle/>
            <a:p>
              <a:pPr algn="ctr"/>
              <a:r>
                <a:rPr lang="en-US" altLang="ko-KR" sz="2800" dirty="0" smtClean="0">
                  <a:solidFill>
                    <a:schemeClr val="bg1"/>
                  </a:solidFill>
                  <a:latin typeface="+mj-lt"/>
                  <a:ea typeface="Dotum" pitchFamily="34" charset="-127"/>
                </a:rPr>
                <a:t>0</a:t>
              </a:r>
              <a:endParaRPr lang="ko-KR" altLang="ko-KR" sz="2800" dirty="0">
                <a:solidFill>
                  <a:schemeClr val="bg1"/>
                </a:solidFill>
                <a:latin typeface="+mj-lt"/>
                <a:ea typeface="Dotum" pitchFamily="34" charset="-127"/>
              </a:endParaRPr>
            </a:p>
          </p:txBody>
        </p:sp>
        <p:pic>
          <p:nvPicPr>
            <p:cNvPr id="11"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0032" y="3654090"/>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80077" y="38149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47506" y="3583624"/>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7374" y="3041328"/>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2912" y="3096237"/>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9" name="Group 18"/>
          <p:cNvGrpSpPr/>
          <p:nvPr/>
        </p:nvGrpSpPr>
        <p:grpSpPr>
          <a:xfrm>
            <a:off x="2071553" y="4183526"/>
            <a:ext cx="624060" cy="1280487"/>
            <a:chOff x="6868550" y="2788757"/>
            <a:chExt cx="624060" cy="1280487"/>
          </a:xfrm>
        </p:grpSpPr>
        <p:sp>
          <p:nvSpPr>
            <p:cNvPr id="20" name="Freeform 19"/>
            <p:cNvSpPr/>
            <p:nvPr/>
          </p:nvSpPr>
          <p:spPr>
            <a:xfrm>
              <a:off x="686855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chemeClr val="tx1"/>
                  </a:solidFill>
                  <a:latin typeface="+mj-lt"/>
                </a:rPr>
                <a:t>1</a:t>
              </a:r>
              <a:endParaRPr lang="en-US" sz="2800" dirty="0">
                <a:solidFill>
                  <a:schemeClr val="tx1"/>
                </a:solidFill>
                <a:latin typeface="+mj-lt"/>
              </a:endParaRPr>
            </a:p>
          </p:txBody>
        </p:sp>
        <p:sp>
          <p:nvSpPr>
            <p:cNvPr id="21" name="Round Same Side Corner Rectangle 20"/>
            <p:cNvSpPr/>
            <p:nvPr/>
          </p:nvSpPr>
          <p:spPr>
            <a:xfrm rot="10800000">
              <a:off x="6868550" y="3863094"/>
              <a:ext cx="624060" cy="206147"/>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pic>
          <p:nvPicPr>
            <p:cNvPr id="22"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0012" y="38630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7" name="Group 96"/>
          <p:cNvGrpSpPr/>
          <p:nvPr/>
        </p:nvGrpSpPr>
        <p:grpSpPr>
          <a:xfrm>
            <a:off x="1157917" y="1366408"/>
            <a:ext cx="6882596" cy="1796067"/>
            <a:chOff x="1130702" y="1351204"/>
            <a:chExt cx="6882596" cy="1796067"/>
          </a:xfrm>
        </p:grpSpPr>
        <p:sp>
          <p:nvSpPr>
            <p:cNvPr id="98" name="Rounded Rectangle 97"/>
            <p:cNvSpPr/>
            <p:nvPr/>
          </p:nvSpPr>
          <p:spPr>
            <a:xfrm>
              <a:off x="1130702" y="2473163"/>
              <a:ext cx="2552395" cy="67410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2400" dirty="0">
                <a:solidFill>
                  <a:schemeClr val="tx1"/>
                </a:solidFill>
                <a:latin typeface="+mj-lt"/>
              </a:endParaRPr>
            </a:p>
          </p:txBody>
        </p:sp>
        <p:sp>
          <p:nvSpPr>
            <p:cNvPr id="99" name="Rectangle 990"/>
            <p:cNvSpPr>
              <a:spLocks noChangeArrowheads="1"/>
            </p:cNvSpPr>
            <p:nvPr/>
          </p:nvSpPr>
          <p:spPr bwMode="auto">
            <a:xfrm>
              <a:off x="1732801" y="1915289"/>
              <a:ext cx="1348197" cy="278937"/>
            </a:xfrm>
            <a:prstGeom prst="rect">
              <a:avLst/>
            </a:prstGeom>
            <a:solidFill>
              <a:schemeClr val="bg1">
                <a:lumMod val="65000"/>
              </a:schemeClr>
            </a:solidFill>
            <a:ln w="28575">
              <a:noFill/>
              <a:miter lim="800000"/>
              <a:headEnd/>
              <a:tailEnd/>
            </a:ln>
          </p:spPr>
          <p:txBody>
            <a:bodyPr wrap="square" lIns="0" tIns="0" rIns="0" bIns="0" anchor="ctr">
              <a:no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ko-KR" altLang="ko-KR" sz="2400" dirty="0">
                <a:latin typeface="+mj-lt"/>
                <a:ea typeface="Dotum" pitchFamily="34" charset="-127"/>
              </a:endParaRPr>
            </a:p>
          </p:txBody>
        </p:sp>
        <p:sp>
          <p:nvSpPr>
            <p:cNvPr id="100" name="Rectangle 992"/>
            <p:cNvSpPr>
              <a:spLocks noChangeArrowheads="1"/>
            </p:cNvSpPr>
            <p:nvPr/>
          </p:nvSpPr>
          <p:spPr bwMode="auto">
            <a:xfrm>
              <a:off x="1732801" y="1356565"/>
              <a:ext cx="1348197" cy="278937"/>
            </a:xfrm>
            <a:prstGeom prst="rect">
              <a:avLst/>
            </a:prstGeom>
            <a:solidFill>
              <a:schemeClr val="bg1">
                <a:lumMod val="65000"/>
              </a:schemeClr>
            </a:solidFill>
            <a:ln w="28575">
              <a:noFill/>
              <a:miter lim="800000"/>
              <a:headEnd/>
              <a:tailEnd/>
            </a:ln>
          </p:spPr>
          <p:txBody>
            <a:bodyPr wrap="square" lIns="0" tIns="0" rIns="0" bIns="0" anchor="ctr">
              <a:no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endParaRPr lang="en-US" sz="2400" dirty="0">
                <a:latin typeface="+mj-lt"/>
              </a:endParaRPr>
            </a:p>
          </p:txBody>
        </p:sp>
        <p:sp>
          <p:nvSpPr>
            <p:cNvPr id="101" name="Freeform 987"/>
            <p:cNvSpPr>
              <a:spLocks/>
            </p:cNvSpPr>
            <p:nvPr/>
          </p:nvSpPr>
          <p:spPr bwMode="auto">
            <a:xfrm>
              <a:off x="1430457" y="1356564"/>
              <a:ext cx="304389" cy="1116599"/>
            </a:xfrm>
            <a:custGeom>
              <a:avLst/>
              <a:gdLst>
                <a:gd name="T0" fmla="*/ 2147483647 w 167"/>
                <a:gd name="T1" fmla="*/ 0 h 474"/>
                <a:gd name="T2" fmla="*/ 2147483647 w 167"/>
                <a:gd name="T3" fmla="*/ 2147483647 h 474"/>
                <a:gd name="T4" fmla="*/ 2147483647 w 167"/>
                <a:gd name="T5" fmla="*/ 2147483647 h 474"/>
                <a:gd name="T6" fmla="*/ 2147483647 w 167"/>
                <a:gd name="T7" fmla="*/ 2147483647 h 474"/>
                <a:gd name="T8" fmla="*/ 2147483647 w 167"/>
                <a:gd name="T9" fmla="*/ 2147483647 h 474"/>
                <a:gd name="T10" fmla="*/ 2147483647 w 167"/>
                <a:gd name="T11" fmla="*/ 2147483647 h 474"/>
                <a:gd name="T12" fmla="*/ 2147483647 w 167"/>
                <a:gd name="T13" fmla="*/ 2147483647 h 474"/>
                <a:gd name="T14" fmla="*/ 2147483647 w 167"/>
                <a:gd name="T15" fmla="*/ 2147483647 h 474"/>
                <a:gd name="T16" fmla="*/ 2147483647 w 167"/>
                <a:gd name="T17" fmla="*/ 2147483647 h 474"/>
                <a:gd name="T18" fmla="*/ 2147483647 w 167"/>
                <a:gd name="T19" fmla="*/ 2147483647 h 474"/>
                <a:gd name="T20" fmla="*/ 2147483647 w 167"/>
                <a:gd name="T21" fmla="*/ 2147483647 h 474"/>
                <a:gd name="T22" fmla="*/ 2147483647 w 167"/>
                <a:gd name="T23" fmla="*/ 2147483647 h 474"/>
                <a:gd name="T24" fmla="*/ 0 w 167"/>
                <a:gd name="T25" fmla="*/ 2147483647 h 474"/>
                <a:gd name="T26" fmla="*/ 0 w 167"/>
                <a:gd name="T27" fmla="*/ 2147483647 h 474"/>
                <a:gd name="T28" fmla="*/ 0 w 167"/>
                <a:gd name="T29" fmla="*/ 2147483647 h 474"/>
                <a:gd name="T30" fmla="*/ 2147483647 w 167"/>
                <a:gd name="T31" fmla="*/ 2147483647 h 474"/>
                <a:gd name="T32" fmla="*/ 2147483647 w 167"/>
                <a:gd name="T33" fmla="*/ 2147483647 h 474"/>
                <a:gd name="T34" fmla="*/ 2147483647 w 167"/>
                <a:gd name="T35" fmla="*/ 2147483647 h 474"/>
                <a:gd name="T36" fmla="*/ 2147483647 w 167"/>
                <a:gd name="T37" fmla="*/ 2147483647 h 474"/>
                <a:gd name="T38" fmla="*/ 2147483647 w 167"/>
                <a:gd name="T39" fmla="*/ 2147483647 h 474"/>
                <a:gd name="T40" fmla="*/ 2147483647 w 167"/>
                <a:gd name="T41" fmla="*/ 2147483647 h 474"/>
                <a:gd name="T42" fmla="*/ 2147483647 w 167"/>
                <a:gd name="T43" fmla="*/ 2147483647 h 474"/>
                <a:gd name="T44" fmla="*/ 2147483647 w 167"/>
                <a:gd name="T45" fmla="*/ 2147483647 h 474"/>
                <a:gd name="T46" fmla="*/ 2147483647 w 167"/>
                <a:gd name="T47" fmla="*/ 2147483647 h 474"/>
                <a:gd name="T48" fmla="*/ 2147483647 w 167"/>
                <a:gd name="T49" fmla="*/ 2147483647 h 474"/>
                <a:gd name="T50" fmla="*/ 2147483647 w 167"/>
                <a:gd name="T51" fmla="*/ 2147483647 h 474"/>
                <a:gd name="T52" fmla="*/ 2147483647 w 167"/>
                <a:gd name="T53" fmla="*/ 2147483647 h 474"/>
                <a:gd name="T54" fmla="*/ 2147483647 w 167"/>
                <a:gd name="T55" fmla="*/ 0 h 4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7"/>
                <a:gd name="T85" fmla="*/ 0 h 474"/>
                <a:gd name="T86" fmla="*/ 167 w 167"/>
                <a:gd name="T87" fmla="*/ 474 h 474"/>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4024 w 10000"/>
                <a:gd name="connsiteY22" fmla="*/ 7674 h 10000"/>
                <a:gd name="connsiteX23" fmla="*/ 10000 w 10000"/>
                <a:gd name="connsiteY23" fmla="*/ 8460 h 10000"/>
                <a:gd name="connsiteX24" fmla="*/ 10000 w 10000"/>
                <a:gd name="connsiteY24" fmla="*/ 3629 h 10000"/>
                <a:gd name="connsiteX25" fmla="*/ 9880 w 10000"/>
                <a:gd name="connsiteY25" fmla="*/ 2827 h 10000"/>
                <a:gd name="connsiteX26" fmla="*/ 9880 w 10000"/>
                <a:gd name="connsiteY26" fmla="*/ 2131 h 10000"/>
                <a:gd name="connsiteX27" fmla="*/ 9880 w 10000"/>
                <a:gd name="connsiteY27"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10000 w 10000"/>
                <a:gd name="connsiteY22" fmla="*/ 8460 h 10000"/>
                <a:gd name="connsiteX23" fmla="*/ 10000 w 10000"/>
                <a:gd name="connsiteY23" fmla="*/ 3629 h 10000"/>
                <a:gd name="connsiteX24" fmla="*/ 9880 w 10000"/>
                <a:gd name="connsiteY24" fmla="*/ 2827 h 10000"/>
                <a:gd name="connsiteX25" fmla="*/ 9880 w 10000"/>
                <a:gd name="connsiteY25" fmla="*/ 2131 h 10000"/>
                <a:gd name="connsiteX26" fmla="*/ 9880 w 10000"/>
                <a:gd name="connsiteY26"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10000 w 10000"/>
                <a:gd name="connsiteY21" fmla="*/ 8460 h 10000"/>
                <a:gd name="connsiteX22" fmla="*/ 10000 w 10000"/>
                <a:gd name="connsiteY22" fmla="*/ 3629 h 10000"/>
                <a:gd name="connsiteX23" fmla="*/ 9880 w 10000"/>
                <a:gd name="connsiteY23" fmla="*/ 2827 h 10000"/>
                <a:gd name="connsiteX24" fmla="*/ 9880 w 10000"/>
                <a:gd name="connsiteY24" fmla="*/ 2131 h 10000"/>
                <a:gd name="connsiteX25" fmla="*/ 9880 w 10000"/>
                <a:gd name="connsiteY25"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10000 w 10000"/>
                <a:gd name="connsiteY20" fmla="*/ 8460 h 10000"/>
                <a:gd name="connsiteX21" fmla="*/ 10000 w 10000"/>
                <a:gd name="connsiteY21" fmla="*/ 3629 h 10000"/>
                <a:gd name="connsiteX22" fmla="*/ 9880 w 10000"/>
                <a:gd name="connsiteY22" fmla="*/ 2827 h 10000"/>
                <a:gd name="connsiteX23" fmla="*/ 9880 w 10000"/>
                <a:gd name="connsiteY23" fmla="*/ 2131 h 10000"/>
                <a:gd name="connsiteX24" fmla="*/ 9880 w 10000"/>
                <a:gd name="connsiteY24"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9760 w 10000"/>
                <a:gd name="connsiteY17" fmla="*/ 10000 h 10000"/>
                <a:gd name="connsiteX18" fmla="*/ 9760 w 10000"/>
                <a:gd name="connsiteY18" fmla="*/ 9958 h 10000"/>
                <a:gd name="connsiteX19" fmla="*/ 10000 w 10000"/>
                <a:gd name="connsiteY19" fmla="*/ 8460 h 10000"/>
                <a:gd name="connsiteX20" fmla="*/ 10000 w 10000"/>
                <a:gd name="connsiteY20" fmla="*/ 3629 h 10000"/>
                <a:gd name="connsiteX21" fmla="*/ 9880 w 10000"/>
                <a:gd name="connsiteY21" fmla="*/ 2827 h 10000"/>
                <a:gd name="connsiteX22" fmla="*/ 9880 w 10000"/>
                <a:gd name="connsiteY22" fmla="*/ 2131 h 10000"/>
                <a:gd name="connsiteX23" fmla="*/ 9880 w 10000"/>
                <a:gd name="connsiteY23"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10000 w 10238"/>
                <a:gd name="connsiteY19" fmla="*/ 8460 h 10000"/>
                <a:gd name="connsiteX20" fmla="*/ 10000 w 10238"/>
                <a:gd name="connsiteY20" fmla="*/ 3629 h 10000"/>
                <a:gd name="connsiteX21" fmla="*/ 9880 w 10238"/>
                <a:gd name="connsiteY21" fmla="*/ 2827 h 10000"/>
                <a:gd name="connsiteX22" fmla="*/ 9880 w 10238"/>
                <a:gd name="connsiteY22" fmla="*/ 2131 h 10000"/>
                <a:gd name="connsiteX23" fmla="*/ 9880 w 10238"/>
                <a:gd name="connsiteY23" fmla="*/ 0 h 10000"/>
                <a:gd name="connsiteX0" fmla="*/ 9880 w 10242"/>
                <a:gd name="connsiteY0" fmla="*/ 0 h 10000"/>
                <a:gd name="connsiteX1" fmla="*/ 7246 w 10242"/>
                <a:gd name="connsiteY1" fmla="*/ 190 h 10000"/>
                <a:gd name="connsiteX2" fmla="*/ 5868 w 10242"/>
                <a:gd name="connsiteY2" fmla="*/ 443 h 10000"/>
                <a:gd name="connsiteX3" fmla="*/ 4491 w 10242"/>
                <a:gd name="connsiteY3" fmla="*/ 759 h 10000"/>
                <a:gd name="connsiteX4" fmla="*/ 3473 w 10242"/>
                <a:gd name="connsiteY4" fmla="*/ 1245 h 10000"/>
                <a:gd name="connsiteX5" fmla="*/ 2515 w 10242"/>
                <a:gd name="connsiteY5" fmla="*/ 1814 h 10000"/>
                <a:gd name="connsiteX6" fmla="*/ 1737 w 10242"/>
                <a:gd name="connsiteY6" fmla="*/ 2595 h 10000"/>
                <a:gd name="connsiteX7" fmla="*/ 898 w 10242"/>
                <a:gd name="connsiteY7" fmla="*/ 3481 h 10000"/>
                <a:gd name="connsiteX8" fmla="*/ 479 w 10242"/>
                <a:gd name="connsiteY8" fmla="*/ 4367 h 10000"/>
                <a:gd name="connsiteX9" fmla="*/ 240 w 10242"/>
                <a:gd name="connsiteY9" fmla="*/ 5253 h 10000"/>
                <a:gd name="connsiteX10" fmla="*/ 120 w 10242"/>
                <a:gd name="connsiteY10" fmla="*/ 6118 h 10000"/>
                <a:gd name="connsiteX11" fmla="*/ 120 w 10242"/>
                <a:gd name="connsiteY11" fmla="*/ 6603 h 10000"/>
                <a:gd name="connsiteX12" fmla="*/ 0 w 10242"/>
                <a:gd name="connsiteY12" fmla="*/ 7173 h 10000"/>
                <a:gd name="connsiteX13" fmla="*/ 0 w 10242"/>
                <a:gd name="connsiteY13" fmla="*/ 9557 h 10000"/>
                <a:gd name="connsiteX14" fmla="*/ 0 w 10242"/>
                <a:gd name="connsiteY14" fmla="*/ 10000 h 10000"/>
                <a:gd name="connsiteX15" fmla="*/ 120 w 10242"/>
                <a:gd name="connsiteY15" fmla="*/ 10000 h 10000"/>
                <a:gd name="connsiteX16" fmla="*/ 2036 w 10242"/>
                <a:gd name="connsiteY16" fmla="*/ 10000 h 10000"/>
                <a:gd name="connsiteX17" fmla="*/ 9760 w 10242"/>
                <a:gd name="connsiteY17" fmla="*/ 10000 h 10000"/>
                <a:gd name="connsiteX18" fmla="*/ 10238 w 10242"/>
                <a:gd name="connsiteY18" fmla="*/ 9958 h 10000"/>
                <a:gd name="connsiteX19" fmla="*/ 10000 w 10242"/>
                <a:gd name="connsiteY19" fmla="*/ 3629 h 10000"/>
                <a:gd name="connsiteX20" fmla="*/ 9880 w 10242"/>
                <a:gd name="connsiteY20" fmla="*/ 2827 h 10000"/>
                <a:gd name="connsiteX21" fmla="*/ 9880 w 10242"/>
                <a:gd name="connsiteY21" fmla="*/ 2131 h 10000"/>
                <a:gd name="connsiteX22" fmla="*/ 9880 w 10242"/>
                <a:gd name="connsiteY22"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827 h 10000"/>
                <a:gd name="connsiteX20" fmla="*/ 9880 w 10238"/>
                <a:gd name="connsiteY20" fmla="*/ 2131 h 10000"/>
                <a:gd name="connsiteX21" fmla="*/ 9880 w 10238"/>
                <a:gd name="connsiteY21"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131 h 10000"/>
                <a:gd name="connsiteX20" fmla="*/ 9880 w 10238"/>
                <a:gd name="connsiteY20" fmla="*/ 0 h 10000"/>
                <a:gd name="connsiteX0" fmla="*/ 9880 w 10265"/>
                <a:gd name="connsiteY0" fmla="*/ 0 h 10000"/>
                <a:gd name="connsiteX1" fmla="*/ 7246 w 10265"/>
                <a:gd name="connsiteY1" fmla="*/ 190 h 10000"/>
                <a:gd name="connsiteX2" fmla="*/ 5868 w 10265"/>
                <a:gd name="connsiteY2" fmla="*/ 443 h 10000"/>
                <a:gd name="connsiteX3" fmla="*/ 4491 w 10265"/>
                <a:gd name="connsiteY3" fmla="*/ 759 h 10000"/>
                <a:gd name="connsiteX4" fmla="*/ 3473 w 10265"/>
                <a:gd name="connsiteY4" fmla="*/ 1245 h 10000"/>
                <a:gd name="connsiteX5" fmla="*/ 2515 w 10265"/>
                <a:gd name="connsiteY5" fmla="*/ 1814 h 10000"/>
                <a:gd name="connsiteX6" fmla="*/ 1737 w 10265"/>
                <a:gd name="connsiteY6" fmla="*/ 2595 h 10000"/>
                <a:gd name="connsiteX7" fmla="*/ 898 w 10265"/>
                <a:gd name="connsiteY7" fmla="*/ 3481 h 10000"/>
                <a:gd name="connsiteX8" fmla="*/ 479 w 10265"/>
                <a:gd name="connsiteY8" fmla="*/ 4367 h 10000"/>
                <a:gd name="connsiteX9" fmla="*/ 240 w 10265"/>
                <a:gd name="connsiteY9" fmla="*/ 5253 h 10000"/>
                <a:gd name="connsiteX10" fmla="*/ 120 w 10265"/>
                <a:gd name="connsiteY10" fmla="*/ 6118 h 10000"/>
                <a:gd name="connsiteX11" fmla="*/ 120 w 10265"/>
                <a:gd name="connsiteY11" fmla="*/ 6603 h 10000"/>
                <a:gd name="connsiteX12" fmla="*/ 0 w 10265"/>
                <a:gd name="connsiteY12" fmla="*/ 7173 h 10000"/>
                <a:gd name="connsiteX13" fmla="*/ 0 w 10265"/>
                <a:gd name="connsiteY13" fmla="*/ 9557 h 10000"/>
                <a:gd name="connsiteX14" fmla="*/ 0 w 10265"/>
                <a:gd name="connsiteY14" fmla="*/ 10000 h 10000"/>
                <a:gd name="connsiteX15" fmla="*/ 120 w 10265"/>
                <a:gd name="connsiteY15" fmla="*/ 10000 h 10000"/>
                <a:gd name="connsiteX16" fmla="*/ 2036 w 10265"/>
                <a:gd name="connsiteY16" fmla="*/ 10000 h 10000"/>
                <a:gd name="connsiteX17" fmla="*/ 9760 w 10265"/>
                <a:gd name="connsiteY17" fmla="*/ 10000 h 10000"/>
                <a:gd name="connsiteX18" fmla="*/ 10238 w 10265"/>
                <a:gd name="connsiteY18" fmla="*/ 9958 h 10000"/>
                <a:gd name="connsiteX19" fmla="*/ 9880 w 10265"/>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10238 w 10238"/>
                <a:gd name="connsiteY17" fmla="*/ 9958 h 10000"/>
                <a:gd name="connsiteX18" fmla="*/ 9880 w 10238"/>
                <a:gd name="connsiteY18"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9882"/>
                <a:gd name="connsiteY0" fmla="*/ 0 h 10000"/>
                <a:gd name="connsiteX1" fmla="*/ 7246 w 9882"/>
                <a:gd name="connsiteY1" fmla="*/ 190 h 10000"/>
                <a:gd name="connsiteX2" fmla="*/ 5868 w 9882"/>
                <a:gd name="connsiteY2" fmla="*/ 443 h 10000"/>
                <a:gd name="connsiteX3" fmla="*/ 4491 w 9882"/>
                <a:gd name="connsiteY3" fmla="*/ 759 h 10000"/>
                <a:gd name="connsiteX4" fmla="*/ 3473 w 9882"/>
                <a:gd name="connsiteY4" fmla="*/ 1245 h 10000"/>
                <a:gd name="connsiteX5" fmla="*/ 2515 w 9882"/>
                <a:gd name="connsiteY5" fmla="*/ 1814 h 10000"/>
                <a:gd name="connsiteX6" fmla="*/ 1737 w 9882"/>
                <a:gd name="connsiteY6" fmla="*/ 2595 h 10000"/>
                <a:gd name="connsiteX7" fmla="*/ 898 w 9882"/>
                <a:gd name="connsiteY7" fmla="*/ 3481 h 10000"/>
                <a:gd name="connsiteX8" fmla="*/ 479 w 9882"/>
                <a:gd name="connsiteY8" fmla="*/ 4367 h 10000"/>
                <a:gd name="connsiteX9" fmla="*/ 240 w 9882"/>
                <a:gd name="connsiteY9" fmla="*/ 5253 h 10000"/>
                <a:gd name="connsiteX10" fmla="*/ 120 w 9882"/>
                <a:gd name="connsiteY10" fmla="*/ 6118 h 10000"/>
                <a:gd name="connsiteX11" fmla="*/ 120 w 9882"/>
                <a:gd name="connsiteY11" fmla="*/ 6603 h 10000"/>
                <a:gd name="connsiteX12" fmla="*/ 0 w 9882"/>
                <a:gd name="connsiteY12" fmla="*/ 7173 h 10000"/>
                <a:gd name="connsiteX13" fmla="*/ 0 w 9882"/>
                <a:gd name="connsiteY13" fmla="*/ 9557 h 10000"/>
                <a:gd name="connsiteX14" fmla="*/ 0 w 9882"/>
                <a:gd name="connsiteY14" fmla="*/ 10000 h 10000"/>
                <a:gd name="connsiteX15" fmla="*/ 120 w 9882"/>
                <a:gd name="connsiteY15" fmla="*/ 10000 h 10000"/>
                <a:gd name="connsiteX16" fmla="*/ 6533 w 9882"/>
                <a:gd name="connsiteY16" fmla="*/ 9923 h 10000"/>
                <a:gd name="connsiteX17" fmla="*/ 9880 w 9882"/>
                <a:gd name="connsiteY17" fmla="*/ 0 h 10000"/>
                <a:gd name="connsiteX0" fmla="*/ 9998 w 9998"/>
                <a:gd name="connsiteY0" fmla="*/ 0 h 10000"/>
                <a:gd name="connsiteX1" fmla="*/ 7333 w 9998"/>
                <a:gd name="connsiteY1" fmla="*/ 190 h 10000"/>
                <a:gd name="connsiteX2" fmla="*/ 5938 w 9998"/>
                <a:gd name="connsiteY2" fmla="*/ 443 h 10000"/>
                <a:gd name="connsiteX3" fmla="*/ 4545 w 9998"/>
                <a:gd name="connsiteY3" fmla="*/ 759 h 10000"/>
                <a:gd name="connsiteX4" fmla="*/ 3514 w 9998"/>
                <a:gd name="connsiteY4" fmla="*/ 1245 h 10000"/>
                <a:gd name="connsiteX5" fmla="*/ 2545 w 9998"/>
                <a:gd name="connsiteY5" fmla="*/ 1814 h 10000"/>
                <a:gd name="connsiteX6" fmla="*/ 1758 w 9998"/>
                <a:gd name="connsiteY6" fmla="*/ 2595 h 10000"/>
                <a:gd name="connsiteX7" fmla="*/ 909 w 9998"/>
                <a:gd name="connsiteY7" fmla="*/ 3481 h 10000"/>
                <a:gd name="connsiteX8" fmla="*/ 485 w 9998"/>
                <a:gd name="connsiteY8" fmla="*/ 4367 h 10000"/>
                <a:gd name="connsiteX9" fmla="*/ 243 w 9998"/>
                <a:gd name="connsiteY9" fmla="*/ 5253 h 10000"/>
                <a:gd name="connsiteX10" fmla="*/ 121 w 9998"/>
                <a:gd name="connsiteY10" fmla="*/ 6118 h 10000"/>
                <a:gd name="connsiteX11" fmla="*/ 121 w 9998"/>
                <a:gd name="connsiteY11" fmla="*/ 6603 h 10000"/>
                <a:gd name="connsiteX12" fmla="*/ 0 w 9998"/>
                <a:gd name="connsiteY12" fmla="*/ 7173 h 10000"/>
                <a:gd name="connsiteX13" fmla="*/ 0 w 9998"/>
                <a:gd name="connsiteY13" fmla="*/ 9557 h 10000"/>
                <a:gd name="connsiteX14" fmla="*/ 0 w 9998"/>
                <a:gd name="connsiteY14" fmla="*/ 10000 h 10000"/>
                <a:gd name="connsiteX15" fmla="*/ 121 w 9998"/>
                <a:gd name="connsiteY15" fmla="*/ 10000 h 10000"/>
                <a:gd name="connsiteX16" fmla="*/ 6611 w 9998"/>
                <a:gd name="connsiteY16" fmla="*/ 9923 h 10000"/>
                <a:gd name="connsiteX17" fmla="*/ 9998 w 9998"/>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1 w 10000"/>
                <a:gd name="connsiteY15" fmla="*/ 10000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9965"/>
                <a:gd name="connsiteX1" fmla="*/ 7334 w 10000"/>
                <a:gd name="connsiteY1" fmla="*/ 190 h 9965"/>
                <a:gd name="connsiteX2" fmla="*/ 5939 w 10000"/>
                <a:gd name="connsiteY2" fmla="*/ 443 h 9965"/>
                <a:gd name="connsiteX3" fmla="*/ 4546 w 10000"/>
                <a:gd name="connsiteY3" fmla="*/ 759 h 9965"/>
                <a:gd name="connsiteX4" fmla="*/ 3515 w 10000"/>
                <a:gd name="connsiteY4" fmla="*/ 1245 h 9965"/>
                <a:gd name="connsiteX5" fmla="*/ 2546 w 10000"/>
                <a:gd name="connsiteY5" fmla="*/ 1814 h 9965"/>
                <a:gd name="connsiteX6" fmla="*/ 1758 w 10000"/>
                <a:gd name="connsiteY6" fmla="*/ 2595 h 9965"/>
                <a:gd name="connsiteX7" fmla="*/ 909 w 10000"/>
                <a:gd name="connsiteY7" fmla="*/ 3481 h 9965"/>
                <a:gd name="connsiteX8" fmla="*/ 485 w 10000"/>
                <a:gd name="connsiteY8" fmla="*/ 4367 h 9965"/>
                <a:gd name="connsiteX9" fmla="*/ 243 w 10000"/>
                <a:gd name="connsiteY9" fmla="*/ 5253 h 9965"/>
                <a:gd name="connsiteX10" fmla="*/ 121 w 10000"/>
                <a:gd name="connsiteY10" fmla="*/ 6118 h 9965"/>
                <a:gd name="connsiteX11" fmla="*/ 121 w 10000"/>
                <a:gd name="connsiteY11" fmla="*/ 6603 h 9965"/>
                <a:gd name="connsiteX12" fmla="*/ 0 w 10000"/>
                <a:gd name="connsiteY12" fmla="*/ 7173 h 9965"/>
                <a:gd name="connsiteX13" fmla="*/ 0 w 10000"/>
                <a:gd name="connsiteY13" fmla="*/ 9557 h 9965"/>
                <a:gd name="connsiteX14" fmla="*/ 242 w 10000"/>
                <a:gd name="connsiteY14" fmla="*/ 9965 h 9965"/>
                <a:gd name="connsiteX15" fmla="*/ 9999 w 10000"/>
                <a:gd name="connsiteY15" fmla="*/ 9958 h 9965"/>
                <a:gd name="connsiteX16" fmla="*/ 10000 w 10000"/>
                <a:gd name="connsiteY16" fmla="*/ 0 h 9965"/>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242 w 10000"/>
                <a:gd name="connsiteY14" fmla="*/ 10000 h 10000"/>
                <a:gd name="connsiteX15" fmla="*/ 9999 w 10000"/>
                <a:gd name="connsiteY15" fmla="*/ 9993 h 10000"/>
                <a:gd name="connsiteX16" fmla="*/ 10000 w 10000"/>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126 w 10000"/>
                <a:gd name="connsiteY14" fmla="*/ 10000 h 10000"/>
                <a:gd name="connsiteX15" fmla="*/ 9999 w 10000"/>
                <a:gd name="connsiteY15" fmla="*/ 9993 h 10000"/>
                <a:gd name="connsiteX16" fmla="*/ 10000 w 10000"/>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789 w 10031"/>
                <a:gd name="connsiteY6" fmla="*/ 2604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10 w 10000"/>
                <a:gd name="connsiteY13" fmla="*/ 10000 h 10000"/>
                <a:gd name="connsiteX14" fmla="*/ 9999 w 10000"/>
                <a:gd name="connsiteY14" fmla="*/ 9993 h 10000"/>
                <a:gd name="connsiteX15" fmla="*/ 10000 w 10000"/>
                <a:gd name="connsiteY15"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0 w 10000"/>
                <a:gd name="connsiteY11" fmla="*/ 7198 h 10000"/>
                <a:gd name="connsiteX12" fmla="*/ 10 w 10000"/>
                <a:gd name="connsiteY12" fmla="*/ 10000 h 10000"/>
                <a:gd name="connsiteX13" fmla="*/ 9999 w 10000"/>
                <a:gd name="connsiteY13" fmla="*/ 9993 h 10000"/>
                <a:gd name="connsiteX14" fmla="*/ 10000 w 10000"/>
                <a:gd name="connsiteY14"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10000" y="0"/>
                  </a:moveTo>
                  <a:lnTo>
                    <a:pt x="7334" y="191"/>
                  </a:lnTo>
                  <a:cubicBezTo>
                    <a:pt x="6445" y="255"/>
                    <a:pt x="6404" y="350"/>
                    <a:pt x="5939" y="445"/>
                  </a:cubicBezTo>
                  <a:lnTo>
                    <a:pt x="4546" y="762"/>
                  </a:lnTo>
                  <a:cubicBezTo>
                    <a:pt x="4082" y="868"/>
                    <a:pt x="3848" y="1073"/>
                    <a:pt x="3515" y="1249"/>
                  </a:cubicBezTo>
                  <a:cubicBezTo>
                    <a:pt x="3182" y="1425"/>
                    <a:pt x="2847" y="1570"/>
                    <a:pt x="2546" y="1820"/>
                  </a:cubicBezTo>
                  <a:lnTo>
                    <a:pt x="1642" y="2569"/>
                  </a:lnTo>
                  <a:cubicBezTo>
                    <a:pt x="1341" y="2819"/>
                    <a:pt x="1102" y="3191"/>
                    <a:pt x="909" y="3493"/>
                  </a:cubicBezTo>
                  <a:cubicBezTo>
                    <a:pt x="716" y="3795"/>
                    <a:pt x="596" y="4086"/>
                    <a:pt x="485" y="4382"/>
                  </a:cubicBezTo>
                  <a:cubicBezTo>
                    <a:pt x="374" y="4678"/>
                    <a:pt x="304" y="4978"/>
                    <a:pt x="243" y="5271"/>
                  </a:cubicBezTo>
                  <a:cubicBezTo>
                    <a:pt x="202" y="5560"/>
                    <a:pt x="121" y="5977"/>
                    <a:pt x="121" y="6139"/>
                  </a:cubicBezTo>
                  <a:cubicBezTo>
                    <a:pt x="81" y="6492"/>
                    <a:pt x="40" y="6845"/>
                    <a:pt x="0" y="7198"/>
                  </a:cubicBezTo>
                  <a:cubicBezTo>
                    <a:pt x="3" y="8132"/>
                    <a:pt x="7" y="9066"/>
                    <a:pt x="10" y="10000"/>
                  </a:cubicBezTo>
                  <a:lnTo>
                    <a:pt x="9999" y="9993"/>
                  </a:lnTo>
                  <a:cubicBezTo>
                    <a:pt x="9999" y="6662"/>
                    <a:pt x="9999" y="4996"/>
                    <a:pt x="10000" y="0"/>
                  </a:cubicBezTo>
                  <a:close/>
                </a:path>
              </a:pathLst>
            </a:custGeom>
            <a:solidFill>
              <a:schemeClr val="bg1">
                <a:lumMod val="85000"/>
              </a:schemeClr>
            </a:solidFill>
            <a:ln w="28575">
              <a:noFill/>
              <a:round/>
              <a:headEnd/>
              <a:tailEnd/>
            </a:ln>
          </p:spPr>
          <p:txBody>
            <a:bodyPr/>
            <a:lstStyle/>
            <a:p>
              <a:endParaRPr lang="en-US" sz="2400">
                <a:latin typeface="+mj-lt"/>
              </a:endParaRPr>
            </a:p>
          </p:txBody>
        </p:sp>
        <p:sp>
          <p:nvSpPr>
            <p:cNvPr id="102" name="Freeform 987"/>
            <p:cNvSpPr>
              <a:spLocks/>
            </p:cNvSpPr>
            <p:nvPr/>
          </p:nvSpPr>
          <p:spPr bwMode="auto">
            <a:xfrm flipH="1">
              <a:off x="3078952" y="1356564"/>
              <a:ext cx="304389" cy="1116599"/>
            </a:xfrm>
            <a:custGeom>
              <a:avLst/>
              <a:gdLst>
                <a:gd name="T0" fmla="*/ 2147483647 w 167"/>
                <a:gd name="T1" fmla="*/ 0 h 474"/>
                <a:gd name="T2" fmla="*/ 2147483647 w 167"/>
                <a:gd name="T3" fmla="*/ 2147483647 h 474"/>
                <a:gd name="T4" fmla="*/ 2147483647 w 167"/>
                <a:gd name="T5" fmla="*/ 2147483647 h 474"/>
                <a:gd name="T6" fmla="*/ 2147483647 w 167"/>
                <a:gd name="T7" fmla="*/ 2147483647 h 474"/>
                <a:gd name="T8" fmla="*/ 2147483647 w 167"/>
                <a:gd name="T9" fmla="*/ 2147483647 h 474"/>
                <a:gd name="T10" fmla="*/ 2147483647 w 167"/>
                <a:gd name="T11" fmla="*/ 2147483647 h 474"/>
                <a:gd name="T12" fmla="*/ 2147483647 w 167"/>
                <a:gd name="T13" fmla="*/ 2147483647 h 474"/>
                <a:gd name="T14" fmla="*/ 2147483647 w 167"/>
                <a:gd name="T15" fmla="*/ 2147483647 h 474"/>
                <a:gd name="T16" fmla="*/ 2147483647 w 167"/>
                <a:gd name="T17" fmla="*/ 2147483647 h 474"/>
                <a:gd name="T18" fmla="*/ 2147483647 w 167"/>
                <a:gd name="T19" fmla="*/ 2147483647 h 474"/>
                <a:gd name="T20" fmla="*/ 2147483647 w 167"/>
                <a:gd name="T21" fmla="*/ 2147483647 h 474"/>
                <a:gd name="T22" fmla="*/ 2147483647 w 167"/>
                <a:gd name="T23" fmla="*/ 2147483647 h 474"/>
                <a:gd name="T24" fmla="*/ 0 w 167"/>
                <a:gd name="T25" fmla="*/ 2147483647 h 474"/>
                <a:gd name="T26" fmla="*/ 0 w 167"/>
                <a:gd name="T27" fmla="*/ 2147483647 h 474"/>
                <a:gd name="T28" fmla="*/ 0 w 167"/>
                <a:gd name="T29" fmla="*/ 2147483647 h 474"/>
                <a:gd name="T30" fmla="*/ 2147483647 w 167"/>
                <a:gd name="T31" fmla="*/ 2147483647 h 474"/>
                <a:gd name="T32" fmla="*/ 2147483647 w 167"/>
                <a:gd name="T33" fmla="*/ 2147483647 h 474"/>
                <a:gd name="T34" fmla="*/ 2147483647 w 167"/>
                <a:gd name="T35" fmla="*/ 2147483647 h 474"/>
                <a:gd name="T36" fmla="*/ 2147483647 w 167"/>
                <a:gd name="T37" fmla="*/ 2147483647 h 474"/>
                <a:gd name="T38" fmla="*/ 2147483647 w 167"/>
                <a:gd name="T39" fmla="*/ 2147483647 h 474"/>
                <a:gd name="T40" fmla="*/ 2147483647 w 167"/>
                <a:gd name="T41" fmla="*/ 2147483647 h 474"/>
                <a:gd name="T42" fmla="*/ 2147483647 w 167"/>
                <a:gd name="T43" fmla="*/ 2147483647 h 474"/>
                <a:gd name="T44" fmla="*/ 2147483647 w 167"/>
                <a:gd name="T45" fmla="*/ 2147483647 h 474"/>
                <a:gd name="T46" fmla="*/ 2147483647 w 167"/>
                <a:gd name="T47" fmla="*/ 2147483647 h 474"/>
                <a:gd name="T48" fmla="*/ 2147483647 w 167"/>
                <a:gd name="T49" fmla="*/ 2147483647 h 474"/>
                <a:gd name="T50" fmla="*/ 2147483647 w 167"/>
                <a:gd name="T51" fmla="*/ 2147483647 h 474"/>
                <a:gd name="T52" fmla="*/ 2147483647 w 167"/>
                <a:gd name="T53" fmla="*/ 2147483647 h 474"/>
                <a:gd name="T54" fmla="*/ 2147483647 w 167"/>
                <a:gd name="T55" fmla="*/ 0 h 4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7"/>
                <a:gd name="T85" fmla="*/ 0 h 474"/>
                <a:gd name="T86" fmla="*/ 167 w 167"/>
                <a:gd name="T87" fmla="*/ 474 h 474"/>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4024 w 10000"/>
                <a:gd name="connsiteY22" fmla="*/ 7674 h 10000"/>
                <a:gd name="connsiteX23" fmla="*/ 10000 w 10000"/>
                <a:gd name="connsiteY23" fmla="*/ 8460 h 10000"/>
                <a:gd name="connsiteX24" fmla="*/ 10000 w 10000"/>
                <a:gd name="connsiteY24" fmla="*/ 3629 h 10000"/>
                <a:gd name="connsiteX25" fmla="*/ 9880 w 10000"/>
                <a:gd name="connsiteY25" fmla="*/ 2827 h 10000"/>
                <a:gd name="connsiteX26" fmla="*/ 9880 w 10000"/>
                <a:gd name="connsiteY26" fmla="*/ 2131 h 10000"/>
                <a:gd name="connsiteX27" fmla="*/ 9880 w 10000"/>
                <a:gd name="connsiteY27"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10000 w 10000"/>
                <a:gd name="connsiteY22" fmla="*/ 8460 h 10000"/>
                <a:gd name="connsiteX23" fmla="*/ 10000 w 10000"/>
                <a:gd name="connsiteY23" fmla="*/ 3629 h 10000"/>
                <a:gd name="connsiteX24" fmla="*/ 9880 w 10000"/>
                <a:gd name="connsiteY24" fmla="*/ 2827 h 10000"/>
                <a:gd name="connsiteX25" fmla="*/ 9880 w 10000"/>
                <a:gd name="connsiteY25" fmla="*/ 2131 h 10000"/>
                <a:gd name="connsiteX26" fmla="*/ 9880 w 10000"/>
                <a:gd name="connsiteY26"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10000 w 10000"/>
                <a:gd name="connsiteY21" fmla="*/ 8460 h 10000"/>
                <a:gd name="connsiteX22" fmla="*/ 10000 w 10000"/>
                <a:gd name="connsiteY22" fmla="*/ 3629 h 10000"/>
                <a:gd name="connsiteX23" fmla="*/ 9880 w 10000"/>
                <a:gd name="connsiteY23" fmla="*/ 2827 h 10000"/>
                <a:gd name="connsiteX24" fmla="*/ 9880 w 10000"/>
                <a:gd name="connsiteY24" fmla="*/ 2131 h 10000"/>
                <a:gd name="connsiteX25" fmla="*/ 9880 w 10000"/>
                <a:gd name="connsiteY25"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10000 w 10000"/>
                <a:gd name="connsiteY20" fmla="*/ 8460 h 10000"/>
                <a:gd name="connsiteX21" fmla="*/ 10000 w 10000"/>
                <a:gd name="connsiteY21" fmla="*/ 3629 h 10000"/>
                <a:gd name="connsiteX22" fmla="*/ 9880 w 10000"/>
                <a:gd name="connsiteY22" fmla="*/ 2827 h 10000"/>
                <a:gd name="connsiteX23" fmla="*/ 9880 w 10000"/>
                <a:gd name="connsiteY23" fmla="*/ 2131 h 10000"/>
                <a:gd name="connsiteX24" fmla="*/ 9880 w 10000"/>
                <a:gd name="connsiteY24"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9760 w 10000"/>
                <a:gd name="connsiteY17" fmla="*/ 10000 h 10000"/>
                <a:gd name="connsiteX18" fmla="*/ 9760 w 10000"/>
                <a:gd name="connsiteY18" fmla="*/ 9958 h 10000"/>
                <a:gd name="connsiteX19" fmla="*/ 10000 w 10000"/>
                <a:gd name="connsiteY19" fmla="*/ 8460 h 10000"/>
                <a:gd name="connsiteX20" fmla="*/ 10000 w 10000"/>
                <a:gd name="connsiteY20" fmla="*/ 3629 h 10000"/>
                <a:gd name="connsiteX21" fmla="*/ 9880 w 10000"/>
                <a:gd name="connsiteY21" fmla="*/ 2827 h 10000"/>
                <a:gd name="connsiteX22" fmla="*/ 9880 w 10000"/>
                <a:gd name="connsiteY22" fmla="*/ 2131 h 10000"/>
                <a:gd name="connsiteX23" fmla="*/ 9880 w 10000"/>
                <a:gd name="connsiteY23"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10000 w 10238"/>
                <a:gd name="connsiteY19" fmla="*/ 8460 h 10000"/>
                <a:gd name="connsiteX20" fmla="*/ 10000 w 10238"/>
                <a:gd name="connsiteY20" fmla="*/ 3629 h 10000"/>
                <a:gd name="connsiteX21" fmla="*/ 9880 w 10238"/>
                <a:gd name="connsiteY21" fmla="*/ 2827 h 10000"/>
                <a:gd name="connsiteX22" fmla="*/ 9880 w 10238"/>
                <a:gd name="connsiteY22" fmla="*/ 2131 h 10000"/>
                <a:gd name="connsiteX23" fmla="*/ 9880 w 10238"/>
                <a:gd name="connsiteY23" fmla="*/ 0 h 10000"/>
                <a:gd name="connsiteX0" fmla="*/ 9880 w 10242"/>
                <a:gd name="connsiteY0" fmla="*/ 0 h 10000"/>
                <a:gd name="connsiteX1" fmla="*/ 7246 w 10242"/>
                <a:gd name="connsiteY1" fmla="*/ 190 h 10000"/>
                <a:gd name="connsiteX2" fmla="*/ 5868 w 10242"/>
                <a:gd name="connsiteY2" fmla="*/ 443 h 10000"/>
                <a:gd name="connsiteX3" fmla="*/ 4491 w 10242"/>
                <a:gd name="connsiteY3" fmla="*/ 759 h 10000"/>
                <a:gd name="connsiteX4" fmla="*/ 3473 w 10242"/>
                <a:gd name="connsiteY4" fmla="*/ 1245 h 10000"/>
                <a:gd name="connsiteX5" fmla="*/ 2515 w 10242"/>
                <a:gd name="connsiteY5" fmla="*/ 1814 h 10000"/>
                <a:gd name="connsiteX6" fmla="*/ 1737 w 10242"/>
                <a:gd name="connsiteY6" fmla="*/ 2595 h 10000"/>
                <a:gd name="connsiteX7" fmla="*/ 898 w 10242"/>
                <a:gd name="connsiteY7" fmla="*/ 3481 h 10000"/>
                <a:gd name="connsiteX8" fmla="*/ 479 w 10242"/>
                <a:gd name="connsiteY8" fmla="*/ 4367 h 10000"/>
                <a:gd name="connsiteX9" fmla="*/ 240 w 10242"/>
                <a:gd name="connsiteY9" fmla="*/ 5253 h 10000"/>
                <a:gd name="connsiteX10" fmla="*/ 120 w 10242"/>
                <a:gd name="connsiteY10" fmla="*/ 6118 h 10000"/>
                <a:gd name="connsiteX11" fmla="*/ 120 w 10242"/>
                <a:gd name="connsiteY11" fmla="*/ 6603 h 10000"/>
                <a:gd name="connsiteX12" fmla="*/ 0 w 10242"/>
                <a:gd name="connsiteY12" fmla="*/ 7173 h 10000"/>
                <a:gd name="connsiteX13" fmla="*/ 0 w 10242"/>
                <a:gd name="connsiteY13" fmla="*/ 9557 h 10000"/>
                <a:gd name="connsiteX14" fmla="*/ 0 w 10242"/>
                <a:gd name="connsiteY14" fmla="*/ 10000 h 10000"/>
                <a:gd name="connsiteX15" fmla="*/ 120 w 10242"/>
                <a:gd name="connsiteY15" fmla="*/ 10000 h 10000"/>
                <a:gd name="connsiteX16" fmla="*/ 2036 w 10242"/>
                <a:gd name="connsiteY16" fmla="*/ 10000 h 10000"/>
                <a:gd name="connsiteX17" fmla="*/ 9760 w 10242"/>
                <a:gd name="connsiteY17" fmla="*/ 10000 h 10000"/>
                <a:gd name="connsiteX18" fmla="*/ 10238 w 10242"/>
                <a:gd name="connsiteY18" fmla="*/ 9958 h 10000"/>
                <a:gd name="connsiteX19" fmla="*/ 10000 w 10242"/>
                <a:gd name="connsiteY19" fmla="*/ 3629 h 10000"/>
                <a:gd name="connsiteX20" fmla="*/ 9880 w 10242"/>
                <a:gd name="connsiteY20" fmla="*/ 2827 h 10000"/>
                <a:gd name="connsiteX21" fmla="*/ 9880 w 10242"/>
                <a:gd name="connsiteY21" fmla="*/ 2131 h 10000"/>
                <a:gd name="connsiteX22" fmla="*/ 9880 w 10242"/>
                <a:gd name="connsiteY22"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827 h 10000"/>
                <a:gd name="connsiteX20" fmla="*/ 9880 w 10238"/>
                <a:gd name="connsiteY20" fmla="*/ 2131 h 10000"/>
                <a:gd name="connsiteX21" fmla="*/ 9880 w 10238"/>
                <a:gd name="connsiteY21"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131 h 10000"/>
                <a:gd name="connsiteX20" fmla="*/ 9880 w 10238"/>
                <a:gd name="connsiteY20" fmla="*/ 0 h 10000"/>
                <a:gd name="connsiteX0" fmla="*/ 9880 w 10265"/>
                <a:gd name="connsiteY0" fmla="*/ 0 h 10000"/>
                <a:gd name="connsiteX1" fmla="*/ 7246 w 10265"/>
                <a:gd name="connsiteY1" fmla="*/ 190 h 10000"/>
                <a:gd name="connsiteX2" fmla="*/ 5868 w 10265"/>
                <a:gd name="connsiteY2" fmla="*/ 443 h 10000"/>
                <a:gd name="connsiteX3" fmla="*/ 4491 w 10265"/>
                <a:gd name="connsiteY3" fmla="*/ 759 h 10000"/>
                <a:gd name="connsiteX4" fmla="*/ 3473 w 10265"/>
                <a:gd name="connsiteY4" fmla="*/ 1245 h 10000"/>
                <a:gd name="connsiteX5" fmla="*/ 2515 w 10265"/>
                <a:gd name="connsiteY5" fmla="*/ 1814 h 10000"/>
                <a:gd name="connsiteX6" fmla="*/ 1737 w 10265"/>
                <a:gd name="connsiteY6" fmla="*/ 2595 h 10000"/>
                <a:gd name="connsiteX7" fmla="*/ 898 w 10265"/>
                <a:gd name="connsiteY7" fmla="*/ 3481 h 10000"/>
                <a:gd name="connsiteX8" fmla="*/ 479 w 10265"/>
                <a:gd name="connsiteY8" fmla="*/ 4367 h 10000"/>
                <a:gd name="connsiteX9" fmla="*/ 240 w 10265"/>
                <a:gd name="connsiteY9" fmla="*/ 5253 h 10000"/>
                <a:gd name="connsiteX10" fmla="*/ 120 w 10265"/>
                <a:gd name="connsiteY10" fmla="*/ 6118 h 10000"/>
                <a:gd name="connsiteX11" fmla="*/ 120 w 10265"/>
                <a:gd name="connsiteY11" fmla="*/ 6603 h 10000"/>
                <a:gd name="connsiteX12" fmla="*/ 0 w 10265"/>
                <a:gd name="connsiteY12" fmla="*/ 7173 h 10000"/>
                <a:gd name="connsiteX13" fmla="*/ 0 w 10265"/>
                <a:gd name="connsiteY13" fmla="*/ 9557 h 10000"/>
                <a:gd name="connsiteX14" fmla="*/ 0 w 10265"/>
                <a:gd name="connsiteY14" fmla="*/ 10000 h 10000"/>
                <a:gd name="connsiteX15" fmla="*/ 120 w 10265"/>
                <a:gd name="connsiteY15" fmla="*/ 10000 h 10000"/>
                <a:gd name="connsiteX16" fmla="*/ 2036 w 10265"/>
                <a:gd name="connsiteY16" fmla="*/ 10000 h 10000"/>
                <a:gd name="connsiteX17" fmla="*/ 9760 w 10265"/>
                <a:gd name="connsiteY17" fmla="*/ 10000 h 10000"/>
                <a:gd name="connsiteX18" fmla="*/ 10238 w 10265"/>
                <a:gd name="connsiteY18" fmla="*/ 9958 h 10000"/>
                <a:gd name="connsiteX19" fmla="*/ 9880 w 10265"/>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10238 w 10238"/>
                <a:gd name="connsiteY17" fmla="*/ 9958 h 10000"/>
                <a:gd name="connsiteX18" fmla="*/ 9880 w 10238"/>
                <a:gd name="connsiteY18"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9882"/>
                <a:gd name="connsiteY0" fmla="*/ 0 h 10000"/>
                <a:gd name="connsiteX1" fmla="*/ 7246 w 9882"/>
                <a:gd name="connsiteY1" fmla="*/ 190 h 10000"/>
                <a:gd name="connsiteX2" fmla="*/ 5868 w 9882"/>
                <a:gd name="connsiteY2" fmla="*/ 443 h 10000"/>
                <a:gd name="connsiteX3" fmla="*/ 4491 w 9882"/>
                <a:gd name="connsiteY3" fmla="*/ 759 h 10000"/>
                <a:gd name="connsiteX4" fmla="*/ 3473 w 9882"/>
                <a:gd name="connsiteY4" fmla="*/ 1245 h 10000"/>
                <a:gd name="connsiteX5" fmla="*/ 2515 w 9882"/>
                <a:gd name="connsiteY5" fmla="*/ 1814 h 10000"/>
                <a:gd name="connsiteX6" fmla="*/ 1737 w 9882"/>
                <a:gd name="connsiteY6" fmla="*/ 2595 h 10000"/>
                <a:gd name="connsiteX7" fmla="*/ 898 w 9882"/>
                <a:gd name="connsiteY7" fmla="*/ 3481 h 10000"/>
                <a:gd name="connsiteX8" fmla="*/ 479 w 9882"/>
                <a:gd name="connsiteY8" fmla="*/ 4367 h 10000"/>
                <a:gd name="connsiteX9" fmla="*/ 240 w 9882"/>
                <a:gd name="connsiteY9" fmla="*/ 5253 h 10000"/>
                <a:gd name="connsiteX10" fmla="*/ 120 w 9882"/>
                <a:gd name="connsiteY10" fmla="*/ 6118 h 10000"/>
                <a:gd name="connsiteX11" fmla="*/ 120 w 9882"/>
                <a:gd name="connsiteY11" fmla="*/ 6603 h 10000"/>
                <a:gd name="connsiteX12" fmla="*/ 0 w 9882"/>
                <a:gd name="connsiteY12" fmla="*/ 7173 h 10000"/>
                <a:gd name="connsiteX13" fmla="*/ 0 w 9882"/>
                <a:gd name="connsiteY13" fmla="*/ 9557 h 10000"/>
                <a:gd name="connsiteX14" fmla="*/ 0 w 9882"/>
                <a:gd name="connsiteY14" fmla="*/ 10000 h 10000"/>
                <a:gd name="connsiteX15" fmla="*/ 120 w 9882"/>
                <a:gd name="connsiteY15" fmla="*/ 10000 h 10000"/>
                <a:gd name="connsiteX16" fmla="*/ 6533 w 9882"/>
                <a:gd name="connsiteY16" fmla="*/ 9923 h 10000"/>
                <a:gd name="connsiteX17" fmla="*/ 9880 w 9882"/>
                <a:gd name="connsiteY17" fmla="*/ 0 h 10000"/>
                <a:gd name="connsiteX0" fmla="*/ 9998 w 9998"/>
                <a:gd name="connsiteY0" fmla="*/ 0 h 10000"/>
                <a:gd name="connsiteX1" fmla="*/ 7333 w 9998"/>
                <a:gd name="connsiteY1" fmla="*/ 190 h 10000"/>
                <a:gd name="connsiteX2" fmla="*/ 5938 w 9998"/>
                <a:gd name="connsiteY2" fmla="*/ 443 h 10000"/>
                <a:gd name="connsiteX3" fmla="*/ 4545 w 9998"/>
                <a:gd name="connsiteY3" fmla="*/ 759 h 10000"/>
                <a:gd name="connsiteX4" fmla="*/ 3514 w 9998"/>
                <a:gd name="connsiteY4" fmla="*/ 1245 h 10000"/>
                <a:gd name="connsiteX5" fmla="*/ 2545 w 9998"/>
                <a:gd name="connsiteY5" fmla="*/ 1814 h 10000"/>
                <a:gd name="connsiteX6" fmla="*/ 1758 w 9998"/>
                <a:gd name="connsiteY6" fmla="*/ 2595 h 10000"/>
                <a:gd name="connsiteX7" fmla="*/ 909 w 9998"/>
                <a:gd name="connsiteY7" fmla="*/ 3481 h 10000"/>
                <a:gd name="connsiteX8" fmla="*/ 485 w 9998"/>
                <a:gd name="connsiteY8" fmla="*/ 4367 h 10000"/>
                <a:gd name="connsiteX9" fmla="*/ 243 w 9998"/>
                <a:gd name="connsiteY9" fmla="*/ 5253 h 10000"/>
                <a:gd name="connsiteX10" fmla="*/ 121 w 9998"/>
                <a:gd name="connsiteY10" fmla="*/ 6118 h 10000"/>
                <a:gd name="connsiteX11" fmla="*/ 121 w 9998"/>
                <a:gd name="connsiteY11" fmla="*/ 6603 h 10000"/>
                <a:gd name="connsiteX12" fmla="*/ 0 w 9998"/>
                <a:gd name="connsiteY12" fmla="*/ 7173 h 10000"/>
                <a:gd name="connsiteX13" fmla="*/ 0 w 9998"/>
                <a:gd name="connsiteY13" fmla="*/ 9557 h 10000"/>
                <a:gd name="connsiteX14" fmla="*/ 0 w 9998"/>
                <a:gd name="connsiteY14" fmla="*/ 10000 h 10000"/>
                <a:gd name="connsiteX15" fmla="*/ 121 w 9998"/>
                <a:gd name="connsiteY15" fmla="*/ 10000 h 10000"/>
                <a:gd name="connsiteX16" fmla="*/ 6611 w 9998"/>
                <a:gd name="connsiteY16" fmla="*/ 9923 h 10000"/>
                <a:gd name="connsiteX17" fmla="*/ 9998 w 9998"/>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1 w 10000"/>
                <a:gd name="connsiteY15" fmla="*/ 10000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9965"/>
                <a:gd name="connsiteX1" fmla="*/ 7334 w 10000"/>
                <a:gd name="connsiteY1" fmla="*/ 190 h 9965"/>
                <a:gd name="connsiteX2" fmla="*/ 5939 w 10000"/>
                <a:gd name="connsiteY2" fmla="*/ 443 h 9965"/>
                <a:gd name="connsiteX3" fmla="*/ 4546 w 10000"/>
                <a:gd name="connsiteY3" fmla="*/ 759 h 9965"/>
                <a:gd name="connsiteX4" fmla="*/ 3515 w 10000"/>
                <a:gd name="connsiteY4" fmla="*/ 1245 h 9965"/>
                <a:gd name="connsiteX5" fmla="*/ 2546 w 10000"/>
                <a:gd name="connsiteY5" fmla="*/ 1814 h 9965"/>
                <a:gd name="connsiteX6" fmla="*/ 1758 w 10000"/>
                <a:gd name="connsiteY6" fmla="*/ 2595 h 9965"/>
                <a:gd name="connsiteX7" fmla="*/ 909 w 10000"/>
                <a:gd name="connsiteY7" fmla="*/ 3481 h 9965"/>
                <a:gd name="connsiteX8" fmla="*/ 485 w 10000"/>
                <a:gd name="connsiteY8" fmla="*/ 4367 h 9965"/>
                <a:gd name="connsiteX9" fmla="*/ 243 w 10000"/>
                <a:gd name="connsiteY9" fmla="*/ 5253 h 9965"/>
                <a:gd name="connsiteX10" fmla="*/ 121 w 10000"/>
                <a:gd name="connsiteY10" fmla="*/ 6118 h 9965"/>
                <a:gd name="connsiteX11" fmla="*/ 121 w 10000"/>
                <a:gd name="connsiteY11" fmla="*/ 6603 h 9965"/>
                <a:gd name="connsiteX12" fmla="*/ 0 w 10000"/>
                <a:gd name="connsiteY12" fmla="*/ 7173 h 9965"/>
                <a:gd name="connsiteX13" fmla="*/ 0 w 10000"/>
                <a:gd name="connsiteY13" fmla="*/ 9557 h 9965"/>
                <a:gd name="connsiteX14" fmla="*/ 242 w 10000"/>
                <a:gd name="connsiteY14" fmla="*/ 9965 h 9965"/>
                <a:gd name="connsiteX15" fmla="*/ 9999 w 10000"/>
                <a:gd name="connsiteY15" fmla="*/ 9958 h 9965"/>
                <a:gd name="connsiteX16" fmla="*/ 10000 w 10000"/>
                <a:gd name="connsiteY16" fmla="*/ 0 h 9965"/>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242 w 10000"/>
                <a:gd name="connsiteY14" fmla="*/ 10000 h 10000"/>
                <a:gd name="connsiteX15" fmla="*/ 9999 w 10000"/>
                <a:gd name="connsiteY15" fmla="*/ 9993 h 10000"/>
                <a:gd name="connsiteX16" fmla="*/ 10000 w 10000"/>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126 w 10000"/>
                <a:gd name="connsiteY14" fmla="*/ 10000 h 10000"/>
                <a:gd name="connsiteX15" fmla="*/ 9999 w 10000"/>
                <a:gd name="connsiteY15" fmla="*/ 9993 h 10000"/>
                <a:gd name="connsiteX16" fmla="*/ 10000 w 10000"/>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789 w 10031"/>
                <a:gd name="connsiteY6" fmla="*/ 2604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10 w 10000"/>
                <a:gd name="connsiteY13" fmla="*/ 10000 h 10000"/>
                <a:gd name="connsiteX14" fmla="*/ 9999 w 10000"/>
                <a:gd name="connsiteY14" fmla="*/ 9993 h 10000"/>
                <a:gd name="connsiteX15" fmla="*/ 10000 w 10000"/>
                <a:gd name="connsiteY15"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0 w 10000"/>
                <a:gd name="connsiteY11" fmla="*/ 7198 h 10000"/>
                <a:gd name="connsiteX12" fmla="*/ 10 w 10000"/>
                <a:gd name="connsiteY12" fmla="*/ 10000 h 10000"/>
                <a:gd name="connsiteX13" fmla="*/ 9999 w 10000"/>
                <a:gd name="connsiteY13" fmla="*/ 9993 h 10000"/>
                <a:gd name="connsiteX14" fmla="*/ 10000 w 10000"/>
                <a:gd name="connsiteY14"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10000" y="0"/>
                  </a:moveTo>
                  <a:lnTo>
                    <a:pt x="7334" y="191"/>
                  </a:lnTo>
                  <a:cubicBezTo>
                    <a:pt x="6445" y="255"/>
                    <a:pt x="6404" y="350"/>
                    <a:pt x="5939" y="445"/>
                  </a:cubicBezTo>
                  <a:lnTo>
                    <a:pt x="4546" y="762"/>
                  </a:lnTo>
                  <a:cubicBezTo>
                    <a:pt x="4082" y="868"/>
                    <a:pt x="3848" y="1073"/>
                    <a:pt x="3515" y="1249"/>
                  </a:cubicBezTo>
                  <a:cubicBezTo>
                    <a:pt x="3182" y="1425"/>
                    <a:pt x="2847" y="1570"/>
                    <a:pt x="2546" y="1820"/>
                  </a:cubicBezTo>
                  <a:lnTo>
                    <a:pt x="1642" y="2569"/>
                  </a:lnTo>
                  <a:cubicBezTo>
                    <a:pt x="1341" y="2819"/>
                    <a:pt x="1102" y="3191"/>
                    <a:pt x="909" y="3493"/>
                  </a:cubicBezTo>
                  <a:cubicBezTo>
                    <a:pt x="716" y="3795"/>
                    <a:pt x="596" y="4086"/>
                    <a:pt x="485" y="4382"/>
                  </a:cubicBezTo>
                  <a:cubicBezTo>
                    <a:pt x="374" y="4678"/>
                    <a:pt x="304" y="4978"/>
                    <a:pt x="243" y="5271"/>
                  </a:cubicBezTo>
                  <a:cubicBezTo>
                    <a:pt x="202" y="5560"/>
                    <a:pt x="121" y="5977"/>
                    <a:pt x="121" y="6139"/>
                  </a:cubicBezTo>
                  <a:cubicBezTo>
                    <a:pt x="81" y="6492"/>
                    <a:pt x="40" y="6845"/>
                    <a:pt x="0" y="7198"/>
                  </a:cubicBezTo>
                  <a:cubicBezTo>
                    <a:pt x="3" y="8132"/>
                    <a:pt x="7" y="9066"/>
                    <a:pt x="10" y="10000"/>
                  </a:cubicBezTo>
                  <a:lnTo>
                    <a:pt x="9999" y="9993"/>
                  </a:lnTo>
                  <a:cubicBezTo>
                    <a:pt x="9999" y="6662"/>
                    <a:pt x="9999" y="4996"/>
                    <a:pt x="10000" y="0"/>
                  </a:cubicBezTo>
                  <a:close/>
                </a:path>
              </a:pathLst>
            </a:custGeom>
            <a:solidFill>
              <a:schemeClr val="bg1">
                <a:lumMod val="85000"/>
              </a:schemeClr>
            </a:solidFill>
            <a:ln w="28575">
              <a:noFill/>
              <a:round/>
              <a:headEnd/>
              <a:tailEnd/>
            </a:ln>
          </p:spPr>
          <p:txBody>
            <a:bodyPr/>
            <a:lstStyle/>
            <a:p>
              <a:endParaRPr lang="en-US" sz="2400">
                <a:latin typeface="+mj-lt"/>
              </a:endParaRPr>
            </a:p>
          </p:txBody>
        </p:sp>
        <p:sp>
          <p:nvSpPr>
            <p:cNvPr id="103" name="Freeform 102"/>
            <p:cNvSpPr/>
            <p:nvPr/>
          </p:nvSpPr>
          <p:spPr>
            <a:xfrm>
              <a:off x="2908508" y="2471950"/>
              <a:ext cx="774589" cy="282484"/>
            </a:xfrm>
            <a:custGeom>
              <a:avLst/>
              <a:gdLst>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61695 w 1407895"/>
                <a:gd name="connsiteY0" fmla="*/ 0 h 355600"/>
                <a:gd name="connsiteX1" fmla="*/ 1407895 w 1407895"/>
                <a:gd name="connsiteY1" fmla="*/ 0 h 355600"/>
                <a:gd name="connsiteX2" fmla="*/ 1407895 w 1407895"/>
                <a:gd name="connsiteY2" fmla="*/ 355600 h 355600"/>
                <a:gd name="connsiteX3" fmla="*/ 554455 w 1407895"/>
                <a:gd name="connsiteY3" fmla="*/ 355600 h 355600"/>
                <a:gd name="connsiteX4" fmla="*/ 259815 w 1407895"/>
                <a:gd name="connsiteY4" fmla="*/ 238760 h 355600"/>
                <a:gd name="connsiteX5" fmla="*/ 61695 w 1407895"/>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7272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00" h="355600">
                  <a:moveTo>
                    <a:pt x="0" y="0"/>
                  </a:moveTo>
                  <a:lnTo>
                    <a:pt x="1346200" y="0"/>
                  </a:lnTo>
                  <a:lnTo>
                    <a:pt x="1346200" y="355600"/>
                  </a:lnTo>
                  <a:lnTo>
                    <a:pt x="492760" y="355600"/>
                  </a:lnTo>
                  <a:cubicBezTo>
                    <a:pt x="301413" y="336127"/>
                    <a:pt x="188806" y="242147"/>
                    <a:pt x="180340" y="236220"/>
                  </a:cubicBezTo>
                  <a:cubicBezTo>
                    <a:pt x="171874" y="230293"/>
                    <a:pt x="29633" y="143933"/>
                    <a:pt x="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tx1"/>
                </a:solidFill>
                <a:latin typeface="+mj-lt"/>
              </a:endParaRPr>
            </a:p>
          </p:txBody>
        </p:sp>
        <p:sp>
          <p:nvSpPr>
            <p:cNvPr id="104" name="Freeform 103"/>
            <p:cNvSpPr/>
            <p:nvPr/>
          </p:nvSpPr>
          <p:spPr>
            <a:xfrm flipH="1">
              <a:off x="1130702" y="2470829"/>
              <a:ext cx="776518" cy="282484"/>
            </a:xfrm>
            <a:custGeom>
              <a:avLst/>
              <a:gdLst>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61695 w 1407895"/>
                <a:gd name="connsiteY0" fmla="*/ 0 h 355600"/>
                <a:gd name="connsiteX1" fmla="*/ 1407895 w 1407895"/>
                <a:gd name="connsiteY1" fmla="*/ 0 h 355600"/>
                <a:gd name="connsiteX2" fmla="*/ 1407895 w 1407895"/>
                <a:gd name="connsiteY2" fmla="*/ 355600 h 355600"/>
                <a:gd name="connsiteX3" fmla="*/ 554455 w 1407895"/>
                <a:gd name="connsiteY3" fmla="*/ 355600 h 355600"/>
                <a:gd name="connsiteX4" fmla="*/ 259815 w 1407895"/>
                <a:gd name="connsiteY4" fmla="*/ 238760 h 355600"/>
                <a:gd name="connsiteX5" fmla="*/ 61695 w 1407895"/>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7272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00" h="355600">
                  <a:moveTo>
                    <a:pt x="0" y="0"/>
                  </a:moveTo>
                  <a:lnTo>
                    <a:pt x="1346200" y="0"/>
                  </a:lnTo>
                  <a:lnTo>
                    <a:pt x="1346200" y="355600"/>
                  </a:lnTo>
                  <a:lnTo>
                    <a:pt x="492760" y="355600"/>
                  </a:lnTo>
                  <a:cubicBezTo>
                    <a:pt x="301413" y="336127"/>
                    <a:pt x="188806" y="242147"/>
                    <a:pt x="180340" y="236220"/>
                  </a:cubicBezTo>
                  <a:cubicBezTo>
                    <a:pt x="171874" y="230293"/>
                    <a:pt x="29633" y="143933"/>
                    <a:pt x="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chemeClr val="tx1"/>
                </a:solidFill>
                <a:latin typeface="+mj-lt"/>
              </a:endParaRPr>
            </a:p>
          </p:txBody>
        </p:sp>
        <p:sp>
          <p:nvSpPr>
            <p:cNvPr id="105" name="Rectangle 992"/>
            <p:cNvSpPr>
              <a:spLocks noChangeArrowheads="1"/>
            </p:cNvSpPr>
            <p:nvPr/>
          </p:nvSpPr>
          <p:spPr bwMode="auto">
            <a:xfrm>
              <a:off x="1732801" y="1636264"/>
              <a:ext cx="1348197" cy="278937"/>
            </a:xfrm>
            <a:prstGeom prst="rect">
              <a:avLst/>
            </a:prstGeom>
            <a:solidFill>
              <a:schemeClr val="bg1"/>
            </a:solidFill>
            <a:ln w="28575">
              <a:noFill/>
              <a:miter lim="800000"/>
              <a:headEnd/>
              <a:tailEnd/>
            </a:ln>
          </p:spPr>
          <p:txBody>
            <a:bodyPr lIns="0" rIns="0"/>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en-US" sz="2400" dirty="0">
                <a:latin typeface="+mj-lt"/>
              </a:endParaRPr>
            </a:p>
          </p:txBody>
        </p:sp>
        <p:sp>
          <p:nvSpPr>
            <p:cNvPr id="106" name="Rectangle 992"/>
            <p:cNvSpPr>
              <a:spLocks noChangeArrowheads="1"/>
            </p:cNvSpPr>
            <p:nvPr/>
          </p:nvSpPr>
          <p:spPr bwMode="auto">
            <a:xfrm>
              <a:off x="1732801" y="2194227"/>
              <a:ext cx="1348197" cy="278937"/>
            </a:xfrm>
            <a:prstGeom prst="rect">
              <a:avLst/>
            </a:prstGeom>
            <a:solidFill>
              <a:schemeClr val="bg1"/>
            </a:solidFill>
            <a:ln w="28575">
              <a:noFill/>
              <a:miter lim="800000"/>
              <a:headEnd/>
              <a:tailEnd/>
            </a:ln>
          </p:spPr>
          <p:txBody>
            <a:bodyPr lIns="0" rIns="0"/>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en-US" sz="2400" dirty="0">
                <a:latin typeface="+mj-lt"/>
              </a:endParaRPr>
            </a:p>
          </p:txBody>
        </p:sp>
        <p:pic>
          <p:nvPicPr>
            <p:cNvPr id="107"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68442" y="197347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8" name="Rounded Rectangle 107"/>
            <p:cNvSpPr/>
            <p:nvPr/>
          </p:nvSpPr>
          <p:spPr>
            <a:xfrm>
              <a:off x="5460903" y="2467803"/>
              <a:ext cx="2552395" cy="67410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2400" dirty="0">
                <a:solidFill>
                  <a:schemeClr val="tx1"/>
                </a:solidFill>
                <a:latin typeface="+mj-lt"/>
              </a:endParaRPr>
            </a:p>
          </p:txBody>
        </p:sp>
        <p:sp>
          <p:nvSpPr>
            <p:cNvPr id="109" name="Rectangle 990"/>
            <p:cNvSpPr>
              <a:spLocks noChangeArrowheads="1"/>
            </p:cNvSpPr>
            <p:nvPr/>
          </p:nvSpPr>
          <p:spPr bwMode="auto">
            <a:xfrm>
              <a:off x="6063002" y="1909929"/>
              <a:ext cx="1348197" cy="278937"/>
            </a:xfrm>
            <a:prstGeom prst="rect">
              <a:avLst/>
            </a:prstGeom>
            <a:solidFill>
              <a:schemeClr val="bg1">
                <a:lumMod val="65000"/>
              </a:schemeClr>
            </a:solidFill>
            <a:ln w="28575">
              <a:noFill/>
              <a:miter lim="800000"/>
              <a:headEnd/>
              <a:tailEnd/>
            </a:ln>
          </p:spPr>
          <p:txBody>
            <a:bodyPr wrap="square" lIns="0" tIns="0" rIns="0" bIns="0">
              <a:no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ko-KR" altLang="ko-KR" sz="2400" dirty="0">
                <a:latin typeface="+mj-lt"/>
                <a:ea typeface="Dotum" pitchFamily="34" charset="-127"/>
              </a:endParaRPr>
            </a:p>
          </p:txBody>
        </p:sp>
        <p:sp>
          <p:nvSpPr>
            <p:cNvPr id="110" name="Freeform 987"/>
            <p:cNvSpPr>
              <a:spLocks/>
            </p:cNvSpPr>
            <p:nvPr/>
          </p:nvSpPr>
          <p:spPr bwMode="auto">
            <a:xfrm>
              <a:off x="5760658" y="1351204"/>
              <a:ext cx="304389" cy="1116599"/>
            </a:xfrm>
            <a:custGeom>
              <a:avLst/>
              <a:gdLst>
                <a:gd name="T0" fmla="*/ 2147483647 w 167"/>
                <a:gd name="T1" fmla="*/ 0 h 474"/>
                <a:gd name="T2" fmla="*/ 2147483647 w 167"/>
                <a:gd name="T3" fmla="*/ 2147483647 h 474"/>
                <a:gd name="T4" fmla="*/ 2147483647 w 167"/>
                <a:gd name="T5" fmla="*/ 2147483647 h 474"/>
                <a:gd name="T6" fmla="*/ 2147483647 w 167"/>
                <a:gd name="T7" fmla="*/ 2147483647 h 474"/>
                <a:gd name="T8" fmla="*/ 2147483647 w 167"/>
                <a:gd name="T9" fmla="*/ 2147483647 h 474"/>
                <a:gd name="T10" fmla="*/ 2147483647 w 167"/>
                <a:gd name="T11" fmla="*/ 2147483647 h 474"/>
                <a:gd name="T12" fmla="*/ 2147483647 w 167"/>
                <a:gd name="T13" fmla="*/ 2147483647 h 474"/>
                <a:gd name="T14" fmla="*/ 2147483647 w 167"/>
                <a:gd name="T15" fmla="*/ 2147483647 h 474"/>
                <a:gd name="T16" fmla="*/ 2147483647 w 167"/>
                <a:gd name="T17" fmla="*/ 2147483647 h 474"/>
                <a:gd name="T18" fmla="*/ 2147483647 w 167"/>
                <a:gd name="T19" fmla="*/ 2147483647 h 474"/>
                <a:gd name="T20" fmla="*/ 2147483647 w 167"/>
                <a:gd name="T21" fmla="*/ 2147483647 h 474"/>
                <a:gd name="T22" fmla="*/ 2147483647 w 167"/>
                <a:gd name="T23" fmla="*/ 2147483647 h 474"/>
                <a:gd name="T24" fmla="*/ 0 w 167"/>
                <a:gd name="T25" fmla="*/ 2147483647 h 474"/>
                <a:gd name="T26" fmla="*/ 0 w 167"/>
                <a:gd name="T27" fmla="*/ 2147483647 h 474"/>
                <a:gd name="T28" fmla="*/ 0 w 167"/>
                <a:gd name="T29" fmla="*/ 2147483647 h 474"/>
                <a:gd name="T30" fmla="*/ 2147483647 w 167"/>
                <a:gd name="T31" fmla="*/ 2147483647 h 474"/>
                <a:gd name="T32" fmla="*/ 2147483647 w 167"/>
                <a:gd name="T33" fmla="*/ 2147483647 h 474"/>
                <a:gd name="T34" fmla="*/ 2147483647 w 167"/>
                <a:gd name="T35" fmla="*/ 2147483647 h 474"/>
                <a:gd name="T36" fmla="*/ 2147483647 w 167"/>
                <a:gd name="T37" fmla="*/ 2147483647 h 474"/>
                <a:gd name="T38" fmla="*/ 2147483647 w 167"/>
                <a:gd name="T39" fmla="*/ 2147483647 h 474"/>
                <a:gd name="T40" fmla="*/ 2147483647 w 167"/>
                <a:gd name="T41" fmla="*/ 2147483647 h 474"/>
                <a:gd name="T42" fmla="*/ 2147483647 w 167"/>
                <a:gd name="T43" fmla="*/ 2147483647 h 474"/>
                <a:gd name="T44" fmla="*/ 2147483647 w 167"/>
                <a:gd name="T45" fmla="*/ 2147483647 h 474"/>
                <a:gd name="T46" fmla="*/ 2147483647 w 167"/>
                <a:gd name="T47" fmla="*/ 2147483647 h 474"/>
                <a:gd name="T48" fmla="*/ 2147483647 w 167"/>
                <a:gd name="T49" fmla="*/ 2147483647 h 474"/>
                <a:gd name="T50" fmla="*/ 2147483647 w 167"/>
                <a:gd name="T51" fmla="*/ 2147483647 h 474"/>
                <a:gd name="T52" fmla="*/ 2147483647 w 167"/>
                <a:gd name="T53" fmla="*/ 2147483647 h 474"/>
                <a:gd name="T54" fmla="*/ 2147483647 w 167"/>
                <a:gd name="T55" fmla="*/ 0 h 4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7"/>
                <a:gd name="T85" fmla="*/ 0 h 474"/>
                <a:gd name="T86" fmla="*/ 167 w 167"/>
                <a:gd name="T87" fmla="*/ 474 h 474"/>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4024 w 10000"/>
                <a:gd name="connsiteY22" fmla="*/ 7674 h 10000"/>
                <a:gd name="connsiteX23" fmla="*/ 10000 w 10000"/>
                <a:gd name="connsiteY23" fmla="*/ 8460 h 10000"/>
                <a:gd name="connsiteX24" fmla="*/ 10000 w 10000"/>
                <a:gd name="connsiteY24" fmla="*/ 3629 h 10000"/>
                <a:gd name="connsiteX25" fmla="*/ 9880 w 10000"/>
                <a:gd name="connsiteY25" fmla="*/ 2827 h 10000"/>
                <a:gd name="connsiteX26" fmla="*/ 9880 w 10000"/>
                <a:gd name="connsiteY26" fmla="*/ 2131 h 10000"/>
                <a:gd name="connsiteX27" fmla="*/ 9880 w 10000"/>
                <a:gd name="connsiteY27"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10000 w 10000"/>
                <a:gd name="connsiteY22" fmla="*/ 8460 h 10000"/>
                <a:gd name="connsiteX23" fmla="*/ 10000 w 10000"/>
                <a:gd name="connsiteY23" fmla="*/ 3629 h 10000"/>
                <a:gd name="connsiteX24" fmla="*/ 9880 w 10000"/>
                <a:gd name="connsiteY24" fmla="*/ 2827 h 10000"/>
                <a:gd name="connsiteX25" fmla="*/ 9880 w 10000"/>
                <a:gd name="connsiteY25" fmla="*/ 2131 h 10000"/>
                <a:gd name="connsiteX26" fmla="*/ 9880 w 10000"/>
                <a:gd name="connsiteY26"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10000 w 10000"/>
                <a:gd name="connsiteY21" fmla="*/ 8460 h 10000"/>
                <a:gd name="connsiteX22" fmla="*/ 10000 w 10000"/>
                <a:gd name="connsiteY22" fmla="*/ 3629 h 10000"/>
                <a:gd name="connsiteX23" fmla="*/ 9880 w 10000"/>
                <a:gd name="connsiteY23" fmla="*/ 2827 h 10000"/>
                <a:gd name="connsiteX24" fmla="*/ 9880 w 10000"/>
                <a:gd name="connsiteY24" fmla="*/ 2131 h 10000"/>
                <a:gd name="connsiteX25" fmla="*/ 9880 w 10000"/>
                <a:gd name="connsiteY25"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10000 w 10000"/>
                <a:gd name="connsiteY20" fmla="*/ 8460 h 10000"/>
                <a:gd name="connsiteX21" fmla="*/ 10000 w 10000"/>
                <a:gd name="connsiteY21" fmla="*/ 3629 h 10000"/>
                <a:gd name="connsiteX22" fmla="*/ 9880 w 10000"/>
                <a:gd name="connsiteY22" fmla="*/ 2827 h 10000"/>
                <a:gd name="connsiteX23" fmla="*/ 9880 w 10000"/>
                <a:gd name="connsiteY23" fmla="*/ 2131 h 10000"/>
                <a:gd name="connsiteX24" fmla="*/ 9880 w 10000"/>
                <a:gd name="connsiteY24"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9760 w 10000"/>
                <a:gd name="connsiteY17" fmla="*/ 10000 h 10000"/>
                <a:gd name="connsiteX18" fmla="*/ 9760 w 10000"/>
                <a:gd name="connsiteY18" fmla="*/ 9958 h 10000"/>
                <a:gd name="connsiteX19" fmla="*/ 10000 w 10000"/>
                <a:gd name="connsiteY19" fmla="*/ 8460 h 10000"/>
                <a:gd name="connsiteX20" fmla="*/ 10000 w 10000"/>
                <a:gd name="connsiteY20" fmla="*/ 3629 h 10000"/>
                <a:gd name="connsiteX21" fmla="*/ 9880 w 10000"/>
                <a:gd name="connsiteY21" fmla="*/ 2827 h 10000"/>
                <a:gd name="connsiteX22" fmla="*/ 9880 w 10000"/>
                <a:gd name="connsiteY22" fmla="*/ 2131 h 10000"/>
                <a:gd name="connsiteX23" fmla="*/ 9880 w 10000"/>
                <a:gd name="connsiteY23"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10000 w 10238"/>
                <a:gd name="connsiteY19" fmla="*/ 8460 h 10000"/>
                <a:gd name="connsiteX20" fmla="*/ 10000 w 10238"/>
                <a:gd name="connsiteY20" fmla="*/ 3629 h 10000"/>
                <a:gd name="connsiteX21" fmla="*/ 9880 w 10238"/>
                <a:gd name="connsiteY21" fmla="*/ 2827 h 10000"/>
                <a:gd name="connsiteX22" fmla="*/ 9880 w 10238"/>
                <a:gd name="connsiteY22" fmla="*/ 2131 h 10000"/>
                <a:gd name="connsiteX23" fmla="*/ 9880 w 10238"/>
                <a:gd name="connsiteY23" fmla="*/ 0 h 10000"/>
                <a:gd name="connsiteX0" fmla="*/ 9880 w 10242"/>
                <a:gd name="connsiteY0" fmla="*/ 0 h 10000"/>
                <a:gd name="connsiteX1" fmla="*/ 7246 w 10242"/>
                <a:gd name="connsiteY1" fmla="*/ 190 h 10000"/>
                <a:gd name="connsiteX2" fmla="*/ 5868 w 10242"/>
                <a:gd name="connsiteY2" fmla="*/ 443 h 10000"/>
                <a:gd name="connsiteX3" fmla="*/ 4491 w 10242"/>
                <a:gd name="connsiteY3" fmla="*/ 759 h 10000"/>
                <a:gd name="connsiteX4" fmla="*/ 3473 w 10242"/>
                <a:gd name="connsiteY4" fmla="*/ 1245 h 10000"/>
                <a:gd name="connsiteX5" fmla="*/ 2515 w 10242"/>
                <a:gd name="connsiteY5" fmla="*/ 1814 h 10000"/>
                <a:gd name="connsiteX6" fmla="*/ 1737 w 10242"/>
                <a:gd name="connsiteY6" fmla="*/ 2595 h 10000"/>
                <a:gd name="connsiteX7" fmla="*/ 898 w 10242"/>
                <a:gd name="connsiteY7" fmla="*/ 3481 h 10000"/>
                <a:gd name="connsiteX8" fmla="*/ 479 w 10242"/>
                <a:gd name="connsiteY8" fmla="*/ 4367 h 10000"/>
                <a:gd name="connsiteX9" fmla="*/ 240 w 10242"/>
                <a:gd name="connsiteY9" fmla="*/ 5253 h 10000"/>
                <a:gd name="connsiteX10" fmla="*/ 120 w 10242"/>
                <a:gd name="connsiteY10" fmla="*/ 6118 h 10000"/>
                <a:gd name="connsiteX11" fmla="*/ 120 w 10242"/>
                <a:gd name="connsiteY11" fmla="*/ 6603 h 10000"/>
                <a:gd name="connsiteX12" fmla="*/ 0 w 10242"/>
                <a:gd name="connsiteY12" fmla="*/ 7173 h 10000"/>
                <a:gd name="connsiteX13" fmla="*/ 0 w 10242"/>
                <a:gd name="connsiteY13" fmla="*/ 9557 h 10000"/>
                <a:gd name="connsiteX14" fmla="*/ 0 w 10242"/>
                <a:gd name="connsiteY14" fmla="*/ 10000 h 10000"/>
                <a:gd name="connsiteX15" fmla="*/ 120 w 10242"/>
                <a:gd name="connsiteY15" fmla="*/ 10000 h 10000"/>
                <a:gd name="connsiteX16" fmla="*/ 2036 w 10242"/>
                <a:gd name="connsiteY16" fmla="*/ 10000 h 10000"/>
                <a:gd name="connsiteX17" fmla="*/ 9760 w 10242"/>
                <a:gd name="connsiteY17" fmla="*/ 10000 h 10000"/>
                <a:gd name="connsiteX18" fmla="*/ 10238 w 10242"/>
                <a:gd name="connsiteY18" fmla="*/ 9958 h 10000"/>
                <a:gd name="connsiteX19" fmla="*/ 10000 w 10242"/>
                <a:gd name="connsiteY19" fmla="*/ 3629 h 10000"/>
                <a:gd name="connsiteX20" fmla="*/ 9880 w 10242"/>
                <a:gd name="connsiteY20" fmla="*/ 2827 h 10000"/>
                <a:gd name="connsiteX21" fmla="*/ 9880 w 10242"/>
                <a:gd name="connsiteY21" fmla="*/ 2131 h 10000"/>
                <a:gd name="connsiteX22" fmla="*/ 9880 w 10242"/>
                <a:gd name="connsiteY22"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827 h 10000"/>
                <a:gd name="connsiteX20" fmla="*/ 9880 w 10238"/>
                <a:gd name="connsiteY20" fmla="*/ 2131 h 10000"/>
                <a:gd name="connsiteX21" fmla="*/ 9880 w 10238"/>
                <a:gd name="connsiteY21"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131 h 10000"/>
                <a:gd name="connsiteX20" fmla="*/ 9880 w 10238"/>
                <a:gd name="connsiteY20" fmla="*/ 0 h 10000"/>
                <a:gd name="connsiteX0" fmla="*/ 9880 w 10265"/>
                <a:gd name="connsiteY0" fmla="*/ 0 h 10000"/>
                <a:gd name="connsiteX1" fmla="*/ 7246 w 10265"/>
                <a:gd name="connsiteY1" fmla="*/ 190 h 10000"/>
                <a:gd name="connsiteX2" fmla="*/ 5868 w 10265"/>
                <a:gd name="connsiteY2" fmla="*/ 443 h 10000"/>
                <a:gd name="connsiteX3" fmla="*/ 4491 w 10265"/>
                <a:gd name="connsiteY3" fmla="*/ 759 h 10000"/>
                <a:gd name="connsiteX4" fmla="*/ 3473 w 10265"/>
                <a:gd name="connsiteY4" fmla="*/ 1245 h 10000"/>
                <a:gd name="connsiteX5" fmla="*/ 2515 w 10265"/>
                <a:gd name="connsiteY5" fmla="*/ 1814 h 10000"/>
                <a:gd name="connsiteX6" fmla="*/ 1737 w 10265"/>
                <a:gd name="connsiteY6" fmla="*/ 2595 h 10000"/>
                <a:gd name="connsiteX7" fmla="*/ 898 w 10265"/>
                <a:gd name="connsiteY7" fmla="*/ 3481 h 10000"/>
                <a:gd name="connsiteX8" fmla="*/ 479 w 10265"/>
                <a:gd name="connsiteY8" fmla="*/ 4367 h 10000"/>
                <a:gd name="connsiteX9" fmla="*/ 240 w 10265"/>
                <a:gd name="connsiteY9" fmla="*/ 5253 h 10000"/>
                <a:gd name="connsiteX10" fmla="*/ 120 w 10265"/>
                <a:gd name="connsiteY10" fmla="*/ 6118 h 10000"/>
                <a:gd name="connsiteX11" fmla="*/ 120 w 10265"/>
                <a:gd name="connsiteY11" fmla="*/ 6603 h 10000"/>
                <a:gd name="connsiteX12" fmla="*/ 0 w 10265"/>
                <a:gd name="connsiteY12" fmla="*/ 7173 h 10000"/>
                <a:gd name="connsiteX13" fmla="*/ 0 w 10265"/>
                <a:gd name="connsiteY13" fmla="*/ 9557 h 10000"/>
                <a:gd name="connsiteX14" fmla="*/ 0 w 10265"/>
                <a:gd name="connsiteY14" fmla="*/ 10000 h 10000"/>
                <a:gd name="connsiteX15" fmla="*/ 120 w 10265"/>
                <a:gd name="connsiteY15" fmla="*/ 10000 h 10000"/>
                <a:gd name="connsiteX16" fmla="*/ 2036 w 10265"/>
                <a:gd name="connsiteY16" fmla="*/ 10000 h 10000"/>
                <a:gd name="connsiteX17" fmla="*/ 9760 w 10265"/>
                <a:gd name="connsiteY17" fmla="*/ 10000 h 10000"/>
                <a:gd name="connsiteX18" fmla="*/ 10238 w 10265"/>
                <a:gd name="connsiteY18" fmla="*/ 9958 h 10000"/>
                <a:gd name="connsiteX19" fmla="*/ 9880 w 10265"/>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10238 w 10238"/>
                <a:gd name="connsiteY17" fmla="*/ 9958 h 10000"/>
                <a:gd name="connsiteX18" fmla="*/ 9880 w 10238"/>
                <a:gd name="connsiteY18"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9882"/>
                <a:gd name="connsiteY0" fmla="*/ 0 h 10000"/>
                <a:gd name="connsiteX1" fmla="*/ 7246 w 9882"/>
                <a:gd name="connsiteY1" fmla="*/ 190 h 10000"/>
                <a:gd name="connsiteX2" fmla="*/ 5868 w 9882"/>
                <a:gd name="connsiteY2" fmla="*/ 443 h 10000"/>
                <a:gd name="connsiteX3" fmla="*/ 4491 w 9882"/>
                <a:gd name="connsiteY3" fmla="*/ 759 h 10000"/>
                <a:gd name="connsiteX4" fmla="*/ 3473 w 9882"/>
                <a:gd name="connsiteY4" fmla="*/ 1245 h 10000"/>
                <a:gd name="connsiteX5" fmla="*/ 2515 w 9882"/>
                <a:gd name="connsiteY5" fmla="*/ 1814 h 10000"/>
                <a:gd name="connsiteX6" fmla="*/ 1737 w 9882"/>
                <a:gd name="connsiteY6" fmla="*/ 2595 h 10000"/>
                <a:gd name="connsiteX7" fmla="*/ 898 w 9882"/>
                <a:gd name="connsiteY7" fmla="*/ 3481 h 10000"/>
                <a:gd name="connsiteX8" fmla="*/ 479 w 9882"/>
                <a:gd name="connsiteY8" fmla="*/ 4367 h 10000"/>
                <a:gd name="connsiteX9" fmla="*/ 240 w 9882"/>
                <a:gd name="connsiteY9" fmla="*/ 5253 h 10000"/>
                <a:gd name="connsiteX10" fmla="*/ 120 w 9882"/>
                <a:gd name="connsiteY10" fmla="*/ 6118 h 10000"/>
                <a:gd name="connsiteX11" fmla="*/ 120 w 9882"/>
                <a:gd name="connsiteY11" fmla="*/ 6603 h 10000"/>
                <a:gd name="connsiteX12" fmla="*/ 0 w 9882"/>
                <a:gd name="connsiteY12" fmla="*/ 7173 h 10000"/>
                <a:gd name="connsiteX13" fmla="*/ 0 w 9882"/>
                <a:gd name="connsiteY13" fmla="*/ 9557 h 10000"/>
                <a:gd name="connsiteX14" fmla="*/ 0 w 9882"/>
                <a:gd name="connsiteY14" fmla="*/ 10000 h 10000"/>
                <a:gd name="connsiteX15" fmla="*/ 120 w 9882"/>
                <a:gd name="connsiteY15" fmla="*/ 10000 h 10000"/>
                <a:gd name="connsiteX16" fmla="*/ 6533 w 9882"/>
                <a:gd name="connsiteY16" fmla="*/ 9923 h 10000"/>
                <a:gd name="connsiteX17" fmla="*/ 9880 w 9882"/>
                <a:gd name="connsiteY17" fmla="*/ 0 h 10000"/>
                <a:gd name="connsiteX0" fmla="*/ 9998 w 9998"/>
                <a:gd name="connsiteY0" fmla="*/ 0 h 10000"/>
                <a:gd name="connsiteX1" fmla="*/ 7333 w 9998"/>
                <a:gd name="connsiteY1" fmla="*/ 190 h 10000"/>
                <a:gd name="connsiteX2" fmla="*/ 5938 w 9998"/>
                <a:gd name="connsiteY2" fmla="*/ 443 h 10000"/>
                <a:gd name="connsiteX3" fmla="*/ 4545 w 9998"/>
                <a:gd name="connsiteY3" fmla="*/ 759 h 10000"/>
                <a:gd name="connsiteX4" fmla="*/ 3514 w 9998"/>
                <a:gd name="connsiteY4" fmla="*/ 1245 h 10000"/>
                <a:gd name="connsiteX5" fmla="*/ 2545 w 9998"/>
                <a:gd name="connsiteY5" fmla="*/ 1814 h 10000"/>
                <a:gd name="connsiteX6" fmla="*/ 1758 w 9998"/>
                <a:gd name="connsiteY6" fmla="*/ 2595 h 10000"/>
                <a:gd name="connsiteX7" fmla="*/ 909 w 9998"/>
                <a:gd name="connsiteY7" fmla="*/ 3481 h 10000"/>
                <a:gd name="connsiteX8" fmla="*/ 485 w 9998"/>
                <a:gd name="connsiteY8" fmla="*/ 4367 h 10000"/>
                <a:gd name="connsiteX9" fmla="*/ 243 w 9998"/>
                <a:gd name="connsiteY9" fmla="*/ 5253 h 10000"/>
                <a:gd name="connsiteX10" fmla="*/ 121 w 9998"/>
                <a:gd name="connsiteY10" fmla="*/ 6118 h 10000"/>
                <a:gd name="connsiteX11" fmla="*/ 121 w 9998"/>
                <a:gd name="connsiteY11" fmla="*/ 6603 h 10000"/>
                <a:gd name="connsiteX12" fmla="*/ 0 w 9998"/>
                <a:gd name="connsiteY12" fmla="*/ 7173 h 10000"/>
                <a:gd name="connsiteX13" fmla="*/ 0 w 9998"/>
                <a:gd name="connsiteY13" fmla="*/ 9557 h 10000"/>
                <a:gd name="connsiteX14" fmla="*/ 0 w 9998"/>
                <a:gd name="connsiteY14" fmla="*/ 10000 h 10000"/>
                <a:gd name="connsiteX15" fmla="*/ 121 w 9998"/>
                <a:gd name="connsiteY15" fmla="*/ 10000 h 10000"/>
                <a:gd name="connsiteX16" fmla="*/ 6611 w 9998"/>
                <a:gd name="connsiteY16" fmla="*/ 9923 h 10000"/>
                <a:gd name="connsiteX17" fmla="*/ 9998 w 9998"/>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1 w 10000"/>
                <a:gd name="connsiteY15" fmla="*/ 10000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9965"/>
                <a:gd name="connsiteX1" fmla="*/ 7334 w 10000"/>
                <a:gd name="connsiteY1" fmla="*/ 190 h 9965"/>
                <a:gd name="connsiteX2" fmla="*/ 5939 w 10000"/>
                <a:gd name="connsiteY2" fmla="*/ 443 h 9965"/>
                <a:gd name="connsiteX3" fmla="*/ 4546 w 10000"/>
                <a:gd name="connsiteY3" fmla="*/ 759 h 9965"/>
                <a:gd name="connsiteX4" fmla="*/ 3515 w 10000"/>
                <a:gd name="connsiteY4" fmla="*/ 1245 h 9965"/>
                <a:gd name="connsiteX5" fmla="*/ 2546 w 10000"/>
                <a:gd name="connsiteY5" fmla="*/ 1814 h 9965"/>
                <a:gd name="connsiteX6" fmla="*/ 1758 w 10000"/>
                <a:gd name="connsiteY6" fmla="*/ 2595 h 9965"/>
                <a:gd name="connsiteX7" fmla="*/ 909 w 10000"/>
                <a:gd name="connsiteY7" fmla="*/ 3481 h 9965"/>
                <a:gd name="connsiteX8" fmla="*/ 485 w 10000"/>
                <a:gd name="connsiteY8" fmla="*/ 4367 h 9965"/>
                <a:gd name="connsiteX9" fmla="*/ 243 w 10000"/>
                <a:gd name="connsiteY9" fmla="*/ 5253 h 9965"/>
                <a:gd name="connsiteX10" fmla="*/ 121 w 10000"/>
                <a:gd name="connsiteY10" fmla="*/ 6118 h 9965"/>
                <a:gd name="connsiteX11" fmla="*/ 121 w 10000"/>
                <a:gd name="connsiteY11" fmla="*/ 6603 h 9965"/>
                <a:gd name="connsiteX12" fmla="*/ 0 w 10000"/>
                <a:gd name="connsiteY12" fmla="*/ 7173 h 9965"/>
                <a:gd name="connsiteX13" fmla="*/ 0 w 10000"/>
                <a:gd name="connsiteY13" fmla="*/ 9557 h 9965"/>
                <a:gd name="connsiteX14" fmla="*/ 242 w 10000"/>
                <a:gd name="connsiteY14" fmla="*/ 9965 h 9965"/>
                <a:gd name="connsiteX15" fmla="*/ 9999 w 10000"/>
                <a:gd name="connsiteY15" fmla="*/ 9958 h 9965"/>
                <a:gd name="connsiteX16" fmla="*/ 10000 w 10000"/>
                <a:gd name="connsiteY16" fmla="*/ 0 h 9965"/>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242 w 10000"/>
                <a:gd name="connsiteY14" fmla="*/ 10000 h 10000"/>
                <a:gd name="connsiteX15" fmla="*/ 9999 w 10000"/>
                <a:gd name="connsiteY15" fmla="*/ 9993 h 10000"/>
                <a:gd name="connsiteX16" fmla="*/ 10000 w 10000"/>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126 w 10000"/>
                <a:gd name="connsiteY14" fmla="*/ 10000 h 10000"/>
                <a:gd name="connsiteX15" fmla="*/ 9999 w 10000"/>
                <a:gd name="connsiteY15" fmla="*/ 9993 h 10000"/>
                <a:gd name="connsiteX16" fmla="*/ 10000 w 10000"/>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789 w 10031"/>
                <a:gd name="connsiteY6" fmla="*/ 2604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10 w 10000"/>
                <a:gd name="connsiteY13" fmla="*/ 10000 h 10000"/>
                <a:gd name="connsiteX14" fmla="*/ 9999 w 10000"/>
                <a:gd name="connsiteY14" fmla="*/ 9993 h 10000"/>
                <a:gd name="connsiteX15" fmla="*/ 10000 w 10000"/>
                <a:gd name="connsiteY15"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0 w 10000"/>
                <a:gd name="connsiteY11" fmla="*/ 7198 h 10000"/>
                <a:gd name="connsiteX12" fmla="*/ 10 w 10000"/>
                <a:gd name="connsiteY12" fmla="*/ 10000 h 10000"/>
                <a:gd name="connsiteX13" fmla="*/ 9999 w 10000"/>
                <a:gd name="connsiteY13" fmla="*/ 9993 h 10000"/>
                <a:gd name="connsiteX14" fmla="*/ 10000 w 10000"/>
                <a:gd name="connsiteY14"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10000" y="0"/>
                  </a:moveTo>
                  <a:lnTo>
                    <a:pt x="7334" y="191"/>
                  </a:lnTo>
                  <a:cubicBezTo>
                    <a:pt x="6445" y="255"/>
                    <a:pt x="6404" y="350"/>
                    <a:pt x="5939" y="445"/>
                  </a:cubicBezTo>
                  <a:lnTo>
                    <a:pt x="4546" y="762"/>
                  </a:lnTo>
                  <a:cubicBezTo>
                    <a:pt x="4082" y="868"/>
                    <a:pt x="3848" y="1073"/>
                    <a:pt x="3515" y="1249"/>
                  </a:cubicBezTo>
                  <a:cubicBezTo>
                    <a:pt x="3182" y="1425"/>
                    <a:pt x="2847" y="1570"/>
                    <a:pt x="2546" y="1820"/>
                  </a:cubicBezTo>
                  <a:lnTo>
                    <a:pt x="1642" y="2569"/>
                  </a:lnTo>
                  <a:cubicBezTo>
                    <a:pt x="1341" y="2819"/>
                    <a:pt x="1102" y="3191"/>
                    <a:pt x="909" y="3493"/>
                  </a:cubicBezTo>
                  <a:cubicBezTo>
                    <a:pt x="716" y="3795"/>
                    <a:pt x="596" y="4086"/>
                    <a:pt x="485" y="4382"/>
                  </a:cubicBezTo>
                  <a:cubicBezTo>
                    <a:pt x="374" y="4678"/>
                    <a:pt x="304" y="4978"/>
                    <a:pt x="243" y="5271"/>
                  </a:cubicBezTo>
                  <a:cubicBezTo>
                    <a:pt x="202" y="5560"/>
                    <a:pt x="121" y="5977"/>
                    <a:pt x="121" y="6139"/>
                  </a:cubicBezTo>
                  <a:cubicBezTo>
                    <a:pt x="81" y="6492"/>
                    <a:pt x="40" y="6845"/>
                    <a:pt x="0" y="7198"/>
                  </a:cubicBezTo>
                  <a:cubicBezTo>
                    <a:pt x="3" y="8132"/>
                    <a:pt x="7" y="9066"/>
                    <a:pt x="10" y="10000"/>
                  </a:cubicBezTo>
                  <a:lnTo>
                    <a:pt x="9999" y="9993"/>
                  </a:lnTo>
                  <a:cubicBezTo>
                    <a:pt x="9999" y="6662"/>
                    <a:pt x="9999" y="4996"/>
                    <a:pt x="10000" y="0"/>
                  </a:cubicBezTo>
                  <a:close/>
                </a:path>
              </a:pathLst>
            </a:custGeom>
            <a:solidFill>
              <a:schemeClr val="bg1">
                <a:lumMod val="85000"/>
              </a:schemeClr>
            </a:solidFill>
            <a:ln w="28575">
              <a:noFill/>
              <a:round/>
              <a:headEnd/>
              <a:tailEnd/>
            </a:ln>
          </p:spPr>
          <p:txBody>
            <a:bodyPr/>
            <a:lstStyle/>
            <a:p>
              <a:endParaRPr lang="en-US" sz="2400">
                <a:latin typeface="+mj-lt"/>
              </a:endParaRPr>
            </a:p>
          </p:txBody>
        </p:sp>
        <p:sp>
          <p:nvSpPr>
            <p:cNvPr id="111" name="Freeform 987"/>
            <p:cNvSpPr>
              <a:spLocks/>
            </p:cNvSpPr>
            <p:nvPr/>
          </p:nvSpPr>
          <p:spPr bwMode="auto">
            <a:xfrm flipH="1">
              <a:off x="7409153" y="1351204"/>
              <a:ext cx="304389" cy="1116599"/>
            </a:xfrm>
            <a:custGeom>
              <a:avLst/>
              <a:gdLst>
                <a:gd name="T0" fmla="*/ 2147483647 w 167"/>
                <a:gd name="T1" fmla="*/ 0 h 474"/>
                <a:gd name="T2" fmla="*/ 2147483647 w 167"/>
                <a:gd name="T3" fmla="*/ 2147483647 h 474"/>
                <a:gd name="T4" fmla="*/ 2147483647 w 167"/>
                <a:gd name="T5" fmla="*/ 2147483647 h 474"/>
                <a:gd name="T6" fmla="*/ 2147483647 w 167"/>
                <a:gd name="T7" fmla="*/ 2147483647 h 474"/>
                <a:gd name="T8" fmla="*/ 2147483647 w 167"/>
                <a:gd name="T9" fmla="*/ 2147483647 h 474"/>
                <a:gd name="T10" fmla="*/ 2147483647 w 167"/>
                <a:gd name="T11" fmla="*/ 2147483647 h 474"/>
                <a:gd name="T12" fmla="*/ 2147483647 w 167"/>
                <a:gd name="T13" fmla="*/ 2147483647 h 474"/>
                <a:gd name="T14" fmla="*/ 2147483647 w 167"/>
                <a:gd name="T15" fmla="*/ 2147483647 h 474"/>
                <a:gd name="T16" fmla="*/ 2147483647 w 167"/>
                <a:gd name="T17" fmla="*/ 2147483647 h 474"/>
                <a:gd name="T18" fmla="*/ 2147483647 w 167"/>
                <a:gd name="T19" fmla="*/ 2147483647 h 474"/>
                <a:gd name="T20" fmla="*/ 2147483647 w 167"/>
                <a:gd name="T21" fmla="*/ 2147483647 h 474"/>
                <a:gd name="T22" fmla="*/ 2147483647 w 167"/>
                <a:gd name="T23" fmla="*/ 2147483647 h 474"/>
                <a:gd name="T24" fmla="*/ 0 w 167"/>
                <a:gd name="T25" fmla="*/ 2147483647 h 474"/>
                <a:gd name="T26" fmla="*/ 0 w 167"/>
                <a:gd name="T27" fmla="*/ 2147483647 h 474"/>
                <a:gd name="T28" fmla="*/ 0 w 167"/>
                <a:gd name="T29" fmla="*/ 2147483647 h 474"/>
                <a:gd name="T30" fmla="*/ 2147483647 w 167"/>
                <a:gd name="T31" fmla="*/ 2147483647 h 474"/>
                <a:gd name="T32" fmla="*/ 2147483647 w 167"/>
                <a:gd name="T33" fmla="*/ 2147483647 h 474"/>
                <a:gd name="T34" fmla="*/ 2147483647 w 167"/>
                <a:gd name="T35" fmla="*/ 2147483647 h 474"/>
                <a:gd name="T36" fmla="*/ 2147483647 w 167"/>
                <a:gd name="T37" fmla="*/ 2147483647 h 474"/>
                <a:gd name="T38" fmla="*/ 2147483647 w 167"/>
                <a:gd name="T39" fmla="*/ 2147483647 h 474"/>
                <a:gd name="T40" fmla="*/ 2147483647 w 167"/>
                <a:gd name="T41" fmla="*/ 2147483647 h 474"/>
                <a:gd name="T42" fmla="*/ 2147483647 w 167"/>
                <a:gd name="T43" fmla="*/ 2147483647 h 474"/>
                <a:gd name="T44" fmla="*/ 2147483647 w 167"/>
                <a:gd name="T45" fmla="*/ 2147483647 h 474"/>
                <a:gd name="T46" fmla="*/ 2147483647 w 167"/>
                <a:gd name="T47" fmla="*/ 2147483647 h 474"/>
                <a:gd name="T48" fmla="*/ 2147483647 w 167"/>
                <a:gd name="T49" fmla="*/ 2147483647 h 474"/>
                <a:gd name="T50" fmla="*/ 2147483647 w 167"/>
                <a:gd name="T51" fmla="*/ 2147483647 h 474"/>
                <a:gd name="T52" fmla="*/ 2147483647 w 167"/>
                <a:gd name="T53" fmla="*/ 2147483647 h 474"/>
                <a:gd name="T54" fmla="*/ 2147483647 w 167"/>
                <a:gd name="T55" fmla="*/ 0 h 4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7"/>
                <a:gd name="T85" fmla="*/ 0 h 474"/>
                <a:gd name="T86" fmla="*/ 167 w 167"/>
                <a:gd name="T87" fmla="*/ 474 h 474"/>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4024 w 10000"/>
                <a:gd name="connsiteY22" fmla="*/ 7674 h 10000"/>
                <a:gd name="connsiteX23" fmla="*/ 10000 w 10000"/>
                <a:gd name="connsiteY23" fmla="*/ 8460 h 10000"/>
                <a:gd name="connsiteX24" fmla="*/ 10000 w 10000"/>
                <a:gd name="connsiteY24" fmla="*/ 3629 h 10000"/>
                <a:gd name="connsiteX25" fmla="*/ 9880 w 10000"/>
                <a:gd name="connsiteY25" fmla="*/ 2827 h 10000"/>
                <a:gd name="connsiteX26" fmla="*/ 9880 w 10000"/>
                <a:gd name="connsiteY26" fmla="*/ 2131 h 10000"/>
                <a:gd name="connsiteX27" fmla="*/ 9880 w 10000"/>
                <a:gd name="connsiteY27"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9880 w 10000"/>
                <a:gd name="connsiteY21" fmla="*/ 9641 h 10000"/>
                <a:gd name="connsiteX22" fmla="*/ 10000 w 10000"/>
                <a:gd name="connsiteY22" fmla="*/ 8460 h 10000"/>
                <a:gd name="connsiteX23" fmla="*/ 10000 w 10000"/>
                <a:gd name="connsiteY23" fmla="*/ 3629 h 10000"/>
                <a:gd name="connsiteX24" fmla="*/ 9880 w 10000"/>
                <a:gd name="connsiteY24" fmla="*/ 2827 h 10000"/>
                <a:gd name="connsiteX25" fmla="*/ 9880 w 10000"/>
                <a:gd name="connsiteY25" fmla="*/ 2131 h 10000"/>
                <a:gd name="connsiteX26" fmla="*/ 9880 w 10000"/>
                <a:gd name="connsiteY26"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9880 w 10000"/>
                <a:gd name="connsiteY20" fmla="*/ 9789 h 10000"/>
                <a:gd name="connsiteX21" fmla="*/ 10000 w 10000"/>
                <a:gd name="connsiteY21" fmla="*/ 8460 h 10000"/>
                <a:gd name="connsiteX22" fmla="*/ 10000 w 10000"/>
                <a:gd name="connsiteY22" fmla="*/ 3629 h 10000"/>
                <a:gd name="connsiteX23" fmla="*/ 9880 w 10000"/>
                <a:gd name="connsiteY23" fmla="*/ 2827 h 10000"/>
                <a:gd name="connsiteX24" fmla="*/ 9880 w 10000"/>
                <a:gd name="connsiteY24" fmla="*/ 2131 h 10000"/>
                <a:gd name="connsiteX25" fmla="*/ 9880 w 10000"/>
                <a:gd name="connsiteY25"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8383 w 10000"/>
                <a:gd name="connsiteY17" fmla="*/ 10000 h 10000"/>
                <a:gd name="connsiteX18" fmla="*/ 9760 w 10000"/>
                <a:gd name="connsiteY18" fmla="*/ 10000 h 10000"/>
                <a:gd name="connsiteX19" fmla="*/ 9760 w 10000"/>
                <a:gd name="connsiteY19" fmla="*/ 9958 h 10000"/>
                <a:gd name="connsiteX20" fmla="*/ 10000 w 10000"/>
                <a:gd name="connsiteY20" fmla="*/ 8460 h 10000"/>
                <a:gd name="connsiteX21" fmla="*/ 10000 w 10000"/>
                <a:gd name="connsiteY21" fmla="*/ 3629 h 10000"/>
                <a:gd name="connsiteX22" fmla="*/ 9880 w 10000"/>
                <a:gd name="connsiteY22" fmla="*/ 2827 h 10000"/>
                <a:gd name="connsiteX23" fmla="*/ 9880 w 10000"/>
                <a:gd name="connsiteY23" fmla="*/ 2131 h 10000"/>
                <a:gd name="connsiteX24" fmla="*/ 9880 w 10000"/>
                <a:gd name="connsiteY24" fmla="*/ 0 h 10000"/>
                <a:gd name="connsiteX0" fmla="*/ 9880 w 10000"/>
                <a:gd name="connsiteY0" fmla="*/ 0 h 10000"/>
                <a:gd name="connsiteX1" fmla="*/ 7246 w 10000"/>
                <a:gd name="connsiteY1" fmla="*/ 190 h 10000"/>
                <a:gd name="connsiteX2" fmla="*/ 5868 w 10000"/>
                <a:gd name="connsiteY2" fmla="*/ 443 h 10000"/>
                <a:gd name="connsiteX3" fmla="*/ 4491 w 10000"/>
                <a:gd name="connsiteY3" fmla="*/ 759 h 10000"/>
                <a:gd name="connsiteX4" fmla="*/ 3473 w 10000"/>
                <a:gd name="connsiteY4" fmla="*/ 1245 h 10000"/>
                <a:gd name="connsiteX5" fmla="*/ 2515 w 10000"/>
                <a:gd name="connsiteY5" fmla="*/ 1814 h 10000"/>
                <a:gd name="connsiteX6" fmla="*/ 1737 w 10000"/>
                <a:gd name="connsiteY6" fmla="*/ 2595 h 10000"/>
                <a:gd name="connsiteX7" fmla="*/ 898 w 10000"/>
                <a:gd name="connsiteY7" fmla="*/ 3481 h 10000"/>
                <a:gd name="connsiteX8" fmla="*/ 479 w 10000"/>
                <a:gd name="connsiteY8" fmla="*/ 4367 h 10000"/>
                <a:gd name="connsiteX9" fmla="*/ 240 w 10000"/>
                <a:gd name="connsiteY9" fmla="*/ 5253 h 10000"/>
                <a:gd name="connsiteX10" fmla="*/ 120 w 10000"/>
                <a:gd name="connsiteY10" fmla="*/ 6118 h 10000"/>
                <a:gd name="connsiteX11" fmla="*/ 120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0 w 10000"/>
                <a:gd name="connsiteY15" fmla="*/ 10000 h 10000"/>
                <a:gd name="connsiteX16" fmla="*/ 2036 w 10000"/>
                <a:gd name="connsiteY16" fmla="*/ 10000 h 10000"/>
                <a:gd name="connsiteX17" fmla="*/ 9760 w 10000"/>
                <a:gd name="connsiteY17" fmla="*/ 10000 h 10000"/>
                <a:gd name="connsiteX18" fmla="*/ 9760 w 10000"/>
                <a:gd name="connsiteY18" fmla="*/ 9958 h 10000"/>
                <a:gd name="connsiteX19" fmla="*/ 10000 w 10000"/>
                <a:gd name="connsiteY19" fmla="*/ 8460 h 10000"/>
                <a:gd name="connsiteX20" fmla="*/ 10000 w 10000"/>
                <a:gd name="connsiteY20" fmla="*/ 3629 h 10000"/>
                <a:gd name="connsiteX21" fmla="*/ 9880 w 10000"/>
                <a:gd name="connsiteY21" fmla="*/ 2827 h 10000"/>
                <a:gd name="connsiteX22" fmla="*/ 9880 w 10000"/>
                <a:gd name="connsiteY22" fmla="*/ 2131 h 10000"/>
                <a:gd name="connsiteX23" fmla="*/ 9880 w 10000"/>
                <a:gd name="connsiteY23"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10000 w 10238"/>
                <a:gd name="connsiteY19" fmla="*/ 8460 h 10000"/>
                <a:gd name="connsiteX20" fmla="*/ 10000 w 10238"/>
                <a:gd name="connsiteY20" fmla="*/ 3629 h 10000"/>
                <a:gd name="connsiteX21" fmla="*/ 9880 w 10238"/>
                <a:gd name="connsiteY21" fmla="*/ 2827 h 10000"/>
                <a:gd name="connsiteX22" fmla="*/ 9880 w 10238"/>
                <a:gd name="connsiteY22" fmla="*/ 2131 h 10000"/>
                <a:gd name="connsiteX23" fmla="*/ 9880 w 10238"/>
                <a:gd name="connsiteY23" fmla="*/ 0 h 10000"/>
                <a:gd name="connsiteX0" fmla="*/ 9880 w 10242"/>
                <a:gd name="connsiteY0" fmla="*/ 0 h 10000"/>
                <a:gd name="connsiteX1" fmla="*/ 7246 w 10242"/>
                <a:gd name="connsiteY1" fmla="*/ 190 h 10000"/>
                <a:gd name="connsiteX2" fmla="*/ 5868 w 10242"/>
                <a:gd name="connsiteY2" fmla="*/ 443 h 10000"/>
                <a:gd name="connsiteX3" fmla="*/ 4491 w 10242"/>
                <a:gd name="connsiteY3" fmla="*/ 759 h 10000"/>
                <a:gd name="connsiteX4" fmla="*/ 3473 w 10242"/>
                <a:gd name="connsiteY4" fmla="*/ 1245 h 10000"/>
                <a:gd name="connsiteX5" fmla="*/ 2515 w 10242"/>
                <a:gd name="connsiteY5" fmla="*/ 1814 h 10000"/>
                <a:gd name="connsiteX6" fmla="*/ 1737 w 10242"/>
                <a:gd name="connsiteY6" fmla="*/ 2595 h 10000"/>
                <a:gd name="connsiteX7" fmla="*/ 898 w 10242"/>
                <a:gd name="connsiteY7" fmla="*/ 3481 h 10000"/>
                <a:gd name="connsiteX8" fmla="*/ 479 w 10242"/>
                <a:gd name="connsiteY8" fmla="*/ 4367 h 10000"/>
                <a:gd name="connsiteX9" fmla="*/ 240 w 10242"/>
                <a:gd name="connsiteY9" fmla="*/ 5253 h 10000"/>
                <a:gd name="connsiteX10" fmla="*/ 120 w 10242"/>
                <a:gd name="connsiteY10" fmla="*/ 6118 h 10000"/>
                <a:gd name="connsiteX11" fmla="*/ 120 w 10242"/>
                <a:gd name="connsiteY11" fmla="*/ 6603 h 10000"/>
                <a:gd name="connsiteX12" fmla="*/ 0 w 10242"/>
                <a:gd name="connsiteY12" fmla="*/ 7173 h 10000"/>
                <a:gd name="connsiteX13" fmla="*/ 0 w 10242"/>
                <a:gd name="connsiteY13" fmla="*/ 9557 h 10000"/>
                <a:gd name="connsiteX14" fmla="*/ 0 w 10242"/>
                <a:gd name="connsiteY14" fmla="*/ 10000 h 10000"/>
                <a:gd name="connsiteX15" fmla="*/ 120 w 10242"/>
                <a:gd name="connsiteY15" fmla="*/ 10000 h 10000"/>
                <a:gd name="connsiteX16" fmla="*/ 2036 w 10242"/>
                <a:gd name="connsiteY16" fmla="*/ 10000 h 10000"/>
                <a:gd name="connsiteX17" fmla="*/ 9760 w 10242"/>
                <a:gd name="connsiteY17" fmla="*/ 10000 h 10000"/>
                <a:gd name="connsiteX18" fmla="*/ 10238 w 10242"/>
                <a:gd name="connsiteY18" fmla="*/ 9958 h 10000"/>
                <a:gd name="connsiteX19" fmla="*/ 10000 w 10242"/>
                <a:gd name="connsiteY19" fmla="*/ 3629 h 10000"/>
                <a:gd name="connsiteX20" fmla="*/ 9880 w 10242"/>
                <a:gd name="connsiteY20" fmla="*/ 2827 h 10000"/>
                <a:gd name="connsiteX21" fmla="*/ 9880 w 10242"/>
                <a:gd name="connsiteY21" fmla="*/ 2131 h 10000"/>
                <a:gd name="connsiteX22" fmla="*/ 9880 w 10242"/>
                <a:gd name="connsiteY22"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827 h 10000"/>
                <a:gd name="connsiteX20" fmla="*/ 9880 w 10238"/>
                <a:gd name="connsiteY20" fmla="*/ 2131 h 10000"/>
                <a:gd name="connsiteX21" fmla="*/ 9880 w 10238"/>
                <a:gd name="connsiteY21"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2131 h 10000"/>
                <a:gd name="connsiteX20" fmla="*/ 9880 w 10238"/>
                <a:gd name="connsiteY20" fmla="*/ 0 h 10000"/>
                <a:gd name="connsiteX0" fmla="*/ 9880 w 10265"/>
                <a:gd name="connsiteY0" fmla="*/ 0 h 10000"/>
                <a:gd name="connsiteX1" fmla="*/ 7246 w 10265"/>
                <a:gd name="connsiteY1" fmla="*/ 190 h 10000"/>
                <a:gd name="connsiteX2" fmla="*/ 5868 w 10265"/>
                <a:gd name="connsiteY2" fmla="*/ 443 h 10000"/>
                <a:gd name="connsiteX3" fmla="*/ 4491 w 10265"/>
                <a:gd name="connsiteY3" fmla="*/ 759 h 10000"/>
                <a:gd name="connsiteX4" fmla="*/ 3473 w 10265"/>
                <a:gd name="connsiteY4" fmla="*/ 1245 h 10000"/>
                <a:gd name="connsiteX5" fmla="*/ 2515 w 10265"/>
                <a:gd name="connsiteY5" fmla="*/ 1814 h 10000"/>
                <a:gd name="connsiteX6" fmla="*/ 1737 w 10265"/>
                <a:gd name="connsiteY6" fmla="*/ 2595 h 10000"/>
                <a:gd name="connsiteX7" fmla="*/ 898 w 10265"/>
                <a:gd name="connsiteY7" fmla="*/ 3481 h 10000"/>
                <a:gd name="connsiteX8" fmla="*/ 479 w 10265"/>
                <a:gd name="connsiteY8" fmla="*/ 4367 h 10000"/>
                <a:gd name="connsiteX9" fmla="*/ 240 w 10265"/>
                <a:gd name="connsiteY9" fmla="*/ 5253 h 10000"/>
                <a:gd name="connsiteX10" fmla="*/ 120 w 10265"/>
                <a:gd name="connsiteY10" fmla="*/ 6118 h 10000"/>
                <a:gd name="connsiteX11" fmla="*/ 120 w 10265"/>
                <a:gd name="connsiteY11" fmla="*/ 6603 h 10000"/>
                <a:gd name="connsiteX12" fmla="*/ 0 w 10265"/>
                <a:gd name="connsiteY12" fmla="*/ 7173 h 10000"/>
                <a:gd name="connsiteX13" fmla="*/ 0 w 10265"/>
                <a:gd name="connsiteY13" fmla="*/ 9557 h 10000"/>
                <a:gd name="connsiteX14" fmla="*/ 0 w 10265"/>
                <a:gd name="connsiteY14" fmla="*/ 10000 h 10000"/>
                <a:gd name="connsiteX15" fmla="*/ 120 w 10265"/>
                <a:gd name="connsiteY15" fmla="*/ 10000 h 10000"/>
                <a:gd name="connsiteX16" fmla="*/ 2036 w 10265"/>
                <a:gd name="connsiteY16" fmla="*/ 10000 h 10000"/>
                <a:gd name="connsiteX17" fmla="*/ 9760 w 10265"/>
                <a:gd name="connsiteY17" fmla="*/ 10000 h 10000"/>
                <a:gd name="connsiteX18" fmla="*/ 10238 w 10265"/>
                <a:gd name="connsiteY18" fmla="*/ 9958 h 10000"/>
                <a:gd name="connsiteX19" fmla="*/ 9880 w 10265"/>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9760 w 10238"/>
                <a:gd name="connsiteY17" fmla="*/ 10000 h 10000"/>
                <a:gd name="connsiteX18" fmla="*/ 10238 w 10238"/>
                <a:gd name="connsiteY18" fmla="*/ 9958 h 10000"/>
                <a:gd name="connsiteX19" fmla="*/ 9880 w 10238"/>
                <a:gd name="connsiteY19"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2036 w 10238"/>
                <a:gd name="connsiteY16" fmla="*/ 10000 h 10000"/>
                <a:gd name="connsiteX17" fmla="*/ 10238 w 10238"/>
                <a:gd name="connsiteY17" fmla="*/ 9958 h 10000"/>
                <a:gd name="connsiteX18" fmla="*/ 9880 w 10238"/>
                <a:gd name="connsiteY18"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10238"/>
                <a:gd name="connsiteY0" fmla="*/ 0 h 10000"/>
                <a:gd name="connsiteX1" fmla="*/ 7246 w 10238"/>
                <a:gd name="connsiteY1" fmla="*/ 190 h 10000"/>
                <a:gd name="connsiteX2" fmla="*/ 5868 w 10238"/>
                <a:gd name="connsiteY2" fmla="*/ 443 h 10000"/>
                <a:gd name="connsiteX3" fmla="*/ 4491 w 10238"/>
                <a:gd name="connsiteY3" fmla="*/ 759 h 10000"/>
                <a:gd name="connsiteX4" fmla="*/ 3473 w 10238"/>
                <a:gd name="connsiteY4" fmla="*/ 1245 h 10000"/>
                <a:gd name="connsiteX5" fmla="*/ 2515 w 10238"/>
                <a:gd name="connsiteY5" fmla="*/ 1814 h 10000"/>
                <a:gd name="connsiteX6" fmla="*/ 1737 w 10238"/>
                <a:gd name="connsiteY6" fmla="*/ 2595 h 10000"/>
                <a:gd name="connsiteX7" fmla="*/ 898 w 10238"/>
                <a:gd name="connsiteY7" fmla="*/ 3481 h 10000"/>
                <a:gd name="connsiteX8" fmla="*/ 479 w 10238"/>
                <a:gd name="connsiteY8" fmla="*/ 4367 h 10000"/>
                <a:gd name="connsiteX9" fmla="*/ 240 w 10238"/>
                <a:gd name="connsiteY9" fmla="*/ 5253 h 10000"/>
                <a:gd name="connsiteX10" fmla="*/ 120 w 10238"/>
                <a:gd name="connsiteY10" fmla="*/ 6118 h 10000"/>
                <a:gd name="connsiteX11" fmla="*/ 120 w 10238"/>
                <a:gd name="connsiteY11" fmla="*/ 6603 h 10000"/>
                <a:gd name="connsiteX12" fmla="*/ 0 w 10238"/>
                <a:gd name="connsiteY12" fmla="*/ 7173 h 10000"/>
                <a:gd name="connsiteX13" fmla="*/ 0 w 10238"/>
                <a:gd name="connsiteY13" fmla="*/ 9557 h 10000"/>
                <a:gd name="connsiteX14" fmla="*/ 0 w 10238"/>
                <a:gd name="connsiteY14" fmla="*/ 10000 h 10000"/>
                <a:gd name="connsiteX15" fmla="*/ 120 w 10238"/>
                <a:gd name="connsiteY15" fmla="*/ 10000 h 10000"/>
                <a:gd name="connsiteX16" fmla="*/ 10238 w 10238"/>
                <a:gd name="connsiteY16" fmla="*/ 9958 h 10000"/>
                <a:gd name="connsiteX17" fmla="*/ 9880 w 10238"/>
                <a:gd name="connsiteY17" fmla="*/ 0 h 10000"/>
                <a:gd name="connsiteX0" fmla="*/ 9880 w 9882"/>
                <a:gd name="connsiteY0" fmla="*/ 0 h 10000"/>
                <a:gd name="connsiteX1" fmla="*/ 7246 w 9882"/>
                <a:gd name="connsiteY1" fmla="*/ 190 h 10000"/>
                <a:gd name="connsiteX2" fmla="*/ 5868 w 9882"/>
                <a:gd name="connsiteY2" fmla="*/ 443 h 10000"/>
                <a:gd name="connsiteX3" fmla="*/ 4491 w 9882"/>
                <a:gd name="connsiteY3" fmla="*/ 759 h 10000"/>
                <a:gd name="connsiteX4" fmla="*/ 3473 w 9882"/>
                <a:gd name="connsiteY4" fmla="*/ 1245 h 10000"/>
                <a:gd name="connsiteX5" fmla="*/ 2515 w 9882"/>
                <a:gd name="connsiteY5" fmla="*/ 1814 h 10000"/>
                <a:gd name="connsiteX6" fmla="*/ 1737 w 9882"/>
                <a:gd name="connsiteY6" fmla="*/ 2595 h 10000"/>
                <a:gd name="connsiteX7" fmla="*/ 898 w 9882"/>
                <a:gd name="connsiteY7" fmla="*/ 3481 h 10000"/>
                <a:gd name="connsiteX8" fmla="*/ 479 w 9882"/>
                <a:gd name="connsiteY8" fmla="*/ 4367 h 10000"/>
                <a:gd name="connsiteX9" fmla="*/ 240 w 9882"/>
                <a:gd name="connsiteY9" fmla="*/ 5253 h 10000"/>
                <a:gd name="connsiteX10" fmla="*/ 120 w 9882"/>
                <a:gd name="connsiteY10" fmla="*/ 6118 h 10000"/>
                <a:gd name="connsiteX11" fmla="*/ 120 w 9882"/>
                <a:gd name="connsiteY11" fmla="*/ 6603 h 10000"/>
                <a:gd name="connsiteX12" fmla="*/ 0 w 9882"/>
                <a:gd name="connsiteY12" fmla="*/ 7173 h 10000"/>
                <a:gd name="connsiteX13" fmla="*/ 0 w 9882"/>
                <a:gd name="connsiteY13" fmla="*/ 9557 h 10000"/>
                <a:gd name="connsiteX14" fmla="*/ 0 w 9882"/>
                <a:gd name="connsiteY14" fmla="*/ 10000 h 10000"/>
                <a:gd name="connsiteX15" fmla="*/ 120 w 9882"/>
                <a:gd name="connsiteY15" fmla="*/ 10000 h 10000"/>
                <a:gd name="connsiteX16" fmla="*/ 6533 w 9882"/>
                <a:gd name="connsiteY16" fmla="*/ 9923 h 10000"/>
                <a:gd name="connsiteX17" fmla="*/ 9880 w 9882"/>
                <a:gd name="connsiteY17" fmla="*/ 0 h 10000"/>
                <a:gd name="connsiteX0" fmla="*/ 9998 w 9998"/>
                <a:gd name="connsiteY0" fmla="*/ 0 h 10000"/>
                <a:gd name="connsiteX1" fmla="*/ 7333 w 9998"/>
                <a:gd name="connsiteY1" fmla="*/ 190 h 10000"/>
                <a:gd name="connsiteX2" fmla="*/ 5938 w 9998"/>
                <a:gd name="connsiteY2" fmla="*/ 443 h 10000"/>
                <a:gd name="connsiteX3" fmla="*/ 4545 w 9998"/>
                <a:gd name="connsiteY3" fmla="*/ 759 h 10000"/>
                <a:gd name="connsiteX4" fmla="*/ 3514 w 9998"/>
                <a:gd name="connsiteY4" fmla="*/ 1245 h 10000"/>
                <a:gd name="connsiteX5" fmla="*/ 2545 w 9998"/>
                <a:gd name="connsiteY5" fmla="*/ 1814 h 10000"/>
                <a:gd name="connsiteX6" fmla="*/ 1758 w 9998"/>
                <a:gd name="connsiteY6" fmla="*/ 2595 h 10000"/>
                <a:gd name="connsiteX7" fmla="*/ 909 w 9998"/>
                <a:gd name="connsiteY7" fmla="*/ 3481 h 10000"/>
                <a:gd name="connsiteX8" fmla="*/ 485 w 9998"/>
                <a:gd name="connsiteY8" fmla="*/ 4367 h 10000"/>
                <a:gd name="connsiteX9" fmla="*/ 243 w 9998"/>
                <a:gd name="connsiteY9" fmla="*/ 5253 h 10000"/>
                <a:gd name="connsiteX10" fmla="*/ 121 w 9998"/>
                <a:gd name="connsiteY10" fmla="*/ 6118 h 10000"/>
                <a:gd name="connsiteX11" fmla="*/ 121 w 9998"/>
                <a:gd name="connsiteY11" fmla="*/ 6603 h 10000"/>
                <a:gd name="connsiteX12" fmla="*/ 0 w 9998"/>
                <a:gd name="connsiteY12" fmla="*/ 7173 h 10000"/>
                <a:gd name="connsiteX13" fmla="*/ 0 w 9998"/>
                <a:gd name="connsiteY13" fmla="*/ 9557 h 10000"/>
                <a:gd name="connsiteX14" fmla="*/ 0 w 9998"/>
                <a:gd name="connsiteY14" fmla="*/ 10000 h 10000"/>
                <a:gd name="connsiteX15" fmla="*/ 121 w 9998"/>
                <a:gd name="connsiteY15" fmla="*/ 10000 h 10000"/>
                <a:gd name="connsiteX16" fmla="*/ 6611 w 9998"/>
                <a:gd name="connsiteY16" fmla="*/ 9923 h 10000"/>
                <a:gd name="connsiteX17" fmla="*/ 9998 w 9998"/>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121 w 10000"/>
                <a:gd name="connsiteY15" fmla="*/ 10000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93 h 10000"/>
                <a:gd name="connsiteX17" fmla="*/ 10000 w 10000"/>
                <a:gd name="connsiteY17" fmla="*/ 0 h 10000"/>
                <a:gd name="connsiteX0" fmla="*/ 10000 w 10000"/>
                <a:gd name="connsiteY0" fmla="*/ 0 h 10000"/>
                <a:gd name="connsiteX1" fmla="*/ 7334 w 10000"/>
                <a:gd name="connsiteY1" fmla="*/ 190 h 10000"/>
                <a:gd name="connsiteX2" fmla="*/ 5939 w 10000"/>
                <a:gd name="connsiteY2" fmla="*/ 443 h 10000"/>
                <a:gd name="connsiteX3" fmla="*/ 4546 w 10000"/>
                <a:gd name="connsiteY3" fmla="*/ 759 h 10000"/>
                <a:gd name="connsiteX4" fmla="*/ 3515 w 10000"/>
                <a:gd name="connsiteY4" fmla="*/ 1245 h 10000"/>
                <a:gd name="connsiteX5" fmla="*/ 2546 w 10000"/>
                <a:gd name="connsiteY5" fmla="*/ 1814 h 10000"/>
                <a:gd name="connsiteX6" fmla="*/ 1758 w 10000"/>
                <a:gd name="connsiteY6" fmla="*/ 2595 h 10000"/>
                <a:gd name="connsiteX7" fmla="*/ 909 w 10000"/>
                <a:gd name="connsiteY7" fmla="*/ 3481 h 10000"/>
                <a:gd name="connsiteX8" fmla="*/ 485 w 10000"/>
                <a:gd name="connsiteY8" fmla="*/ 4367 h 10000"/>
                <a:gd name="connsiteX9" fmla="*/ 243 w 10000"/>
                <a:gd name="connsiteY9" fmla="*/ 5253 h 10000"/>
                <a:gd name="connsiteX10" fmla="*/ 121 w 10000"/>
                <a:gd name="connsiteY10" fmla="*/ 6118 h 10000"/>
                <a:gd name="connsiteX11" fmla="*/ 121 w 10000"/>
                <a:gd name="connsiteY11" fmla="*/ 6603 h 10000"/>
                <a:gd name="connsiteX12" fmla="*/ 0 w 10000"/>
                <a:gd name="connsiteY12" fmla="*/ 7173 h 10000"/>
                <a:gd name="connsiteX13" fmla="*/ 0 w 10000"/>
                <a:gd name="connsiteY13" fmla="*/ 9557 h 10000"/>
                <a:gd name="connsiteX14" fmla="*/ 0 w 10000"/>
                <a:gd name="connsiteY14" fmla="*/ 10000 h 10000"/>
                <a:gd name="connsiteX15" fmla="*/ 242 w 10000"/>
                <a:gd name="connsiteY15" fmla="*/ 9965 h 10000"/>
                <a:gd name="connsiteX16" fmla="*/ 9999 w 10000"/>
                <a:gd name="connsiteY16" fmla="*/ 9958 h 10000"/>
                <a:gd name="connsiteX17" fmla="*/ 10000 w 10000"/>
                <a:gd name="connsiteY17" fmla="*/ 0 h 10000"/>
                <a:gd name="connsiteX0" fmla="*/ 10000 w 10000"/>
                <a:gd name="connsiteY0" fmla="*/ 0 h 9965"/>
                <a:gd name="connsiteX1" fmla="*/ 7334 w 10000"/>
                <a:gd name="connsiteY1" fmla="*/ 190 h 9965"/>
                <a:gd name="connsiteX2" fmla="*/ 5939 w 10000"/>
                <a:gd name="connsiteY2" fmla="*/ 443 h 9965"/>
                <a:gd name="connsiteX3" fmla="*/ 4546 w 10000"/>
                <a:gd name="connsiteY3" fmla="*/ 759 h 9965"/>
                <a:gd name="connsiteX4" fmla="*/ 3515 w 10000"/>
                <a:gd name="connsiteY4" fmla="*/ 1245 h 9965"/>
                <a:gd name="connsiteX5" fmla="*/ 2546 w 10000"/>
                <a:gd name="connsiteY5" fmla="*/ 1814 h 9965"/>
                <a:gd name="connsiteX6" fmla="*/ 1758 w 10000"/>
                <a:gd name="connsiteY6" fmla="*/ 2595 h 9965"/>
                <a:gd name="connsiteX7" fmla="*/ 909 w 10000"/>
                <a:gd name="connsiteY7" fmla="*/ 3481 h 9965"/>
                <a:gd name="connsiteX8" fmla="*/ 485 w 10000"/>
                <a:gd name="connsiteY8" fmla="*/ 4367 h 9965"/>
                <a:gd name="connsiteX9" fmla="*/ 243 w 10000"/>
                <a:gd name="connsiteY9" fmla="*/ 5253 h 9965"/>
                <a:gd name="connsiteX10" fmla="*/ 121 w 10000"/>
                <a:gd name="connsiteY10" fmla="*/ 6118 h 9965"/>
                <a:gd name="connsiteX11" fmla="*/ 121 w 10000"/>
                <a:gd name="connsiteY11" fmla="*/ 6603 h 9965"/>
                <a:gd name="connsiteX12" fmla="*/ 0 w 10000"/>
                <a:gd name="connsiteY12" fmla="*/ 7173 h 9965"/>
                <a:gd name="connsiteX13" fmla="*/ 0 w 10000"/>
                <a:gd name="connsiteY13" fmla="*/ 9557 h 9965"/>
                <a:gd name="connsiteX14" fmla="*/ 242 w 10000"/>
                <a:gd name="connsiteY14" fmla="*/ 9965 h 9965"/>
                <a:gd name="connsiteX15" fmla="*/ 9999 w 10000"/>
                <a:gd name="connsiteY15" fmla="*/ 9958 h 9965"/>
                <a:gd name="connsiteX16" fmla="*/ 10000 w 10000"/>
                <a:gd name="connsiteY16" fmla="*/ 0 h 9965"/>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242 w 10000"/>
                <a:gd name="connsiteY14" fmla="*/ 10000 h 10000"/>
                <a:gd name="connsiteX15" fmla="*/ 9999 w 10000"/>
                <a:gd name="connsiteY15" fmla="*/ 9993 h 10000"/>
                <a:gd name="connsiteX16" fmla="*/ 10000 w 10000"/>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758 w 10000"/>
                <a:gd name="connsiteY6" fmla="*/ 2604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0 w 10000"/>
                <a:gd name="connsiteY13" fmla="*/ 9591 h 10000"/>
                <a:gd name="connsiteX14" fmla="*/ 126 w 10000"/>
                <a:gd name="connsiteY14" fmla="*/ 10000 h 10000"/>
                <a:gd name="connsiteX15" fmla="*/ 9999 w 10000"/>
                <a:gd name="connsiteY15" fmla="*/ 9993 h 10000"/>
                <a:gd name="connsiteX16" fmla="*/ 10000 w 10000"/>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789 w 10031"/>
                <a:gd name="connsiteY6" fmla="*/ 2604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31 w 10031"/>
                <a:gd name="connsiteY0" fmla="*/ 0 h 10000"/>
                <a:gd name="connsiteX1" fmla="*/ 7365 w 10031"/>
                <a:gd name="connsiteY1" fmla="*/ 191 h 10000"/>
                <a:gd name="connsiteX2" fmla="*/ 5970 w 10031"/>
                <a:gd name="connsiteY2" fmla="*/ 445 h 10000"/>
                <a:gd name="connsiteX3" fmla="*/ 4577 w 10031"/>
                <a:gd name="connsiteY3" fmla="*/ 762 h 10000"/>
                <a:gd name="connsiteX4" fmla="*/ 3546 w 10031"/>
                <a:gd name="connsiteY4" fmla="*/ 1249 h 10000"/>
                <a:gd name="connsiteX5" fmla="*/ 2577 w 10031"/>
                <a:gd name="connsiteY5" fmla="*/ 1820 h 10000"/>
                <a:gd name="connsiteX6" fmla="*/ 1673 w 10031"/>
                <a:gd name="connsiteY6" fmla="*/ 2569 h 10000"/>
                <a:gd name="connsiteX7" fmla="*/ 940 w 10031"/>
                <a:gd name="connsiteY7" fmla="*/ 3493 h 10000"/>
                <a:gd name="connsiteX8" fmla="*/ 516 w 10031"/>
                <a:gd name="connsiteY8" fmla="*/ 4382 h 10000"/>
                <a:gd name="connsiteX9" fmla="*/ 274 w 10031"/>
                <a:gd name="connsiteY9" fmla="*/ 5271 h 10000"/>
                <a:gd name="connsiteX10" fmla="*/ 152 w 10031"/>
                <a:gd name="connsiteY10" fmla="*/ 6139 h 10000"/>
                <a:gd name="connsiteX11" fmla="*/ 152 w 10031"/>
                <a:gd name="connsiteY11" fmla="*/ 6626 h 10000"/>
                <a:gd name="connsiteX12" fmla="*/ 31 w 10031"/>
                <a:gd name="connsiteY12" fmla="*/ 7198 h 10000"/>
                <a:gd name="connsiteX13" fmla="*/ 31 w 10031"/>
                <a:gd name="connsiteY13" fmla="*/ 9591 h 10000"/>
                <a:gd name="connsiteX14" fmla="*/ 41 w 10031"/>
                <a:gd name="connsiteY14" fmla="*/ 10000 h 10000"/>
                <a:gd name="connsiteX15" fmla="*/ 10030 w 10031"/>
                <a:gd name="connsiteY15" fmla="*/ 9993 h 10000"/>
                <a:gd name="connsiteX16" fmla="*/ 10031 w 10031"/>
                <a:gd name="connsiteY16"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121 w 10000"/>
                <a:gd name="connsiteY11" fmla="*/ 6626 h 10000"/>
                <a:gd name="connsiteX12" fmla="*/ 0 w 10000"/>
                <a:gd name="connsiteY12" fmla="*/ 7198 h 10000"/>
                <a:gd name="connsiteX13" fmla="*/ 10 w 10000"/>
                <a:gd name="connsiteY13" fmla="*/ 10000 h 10000"/>
                <a:gd name="connsiteX14" fmla="*/ 9999 w 10000"/>
                <a:gd name="connsiteY14" fmla="*/ 9993 h 10000"/>
                <a:gd name="connsiteX15" fmla="*/ 10000 w 10000"/>
                <a:gd name="connsiteY15" fmla="*/ 0 h 10000"/>
                <a:gd name="connsiteX0" fmla="*/ 10000 w 10000"/>
                <a:gd name="connsiteY0" fmla="*/ 0 h 10000"/>
                <a:gd name="connsiteX1" fmla="*/ 7334 w 10000"/>
                <a:gd name="connsiteY1" fmla="*/ 191 h 10000"/>
                <a:gd name="connsiteX2" fmla="*/ 5939 w 10000"/>
                <a:gd name="connsiteY2" fmla="*/ 445 h 10000"/>
                <a:gd name="connsiteX3" fmla="*/ 4546 w 10000"/>
                <a:gd name="connsiteY3" fmla="*/ 762 h 10000"/>
                <a:gd name="connsiteX4" fmla="*/ 3515 w 10000"/>
                <a:gd name="connsiteY4" fmla="*/ 1249 h 10000"/>
                <a:gd name="connsiteX5" fmla="*/ 2546 w 10000"/>
                <a:gd name="connsiteY5" fmla="*/ 1820 h 10000"/>
                <a:gd name="connsiteX6" fmla="*/ 1642 w 10000"/>
                <a:gd name="connsiteY6" fmla="*/ 2569 h 10000"/>
                <a:gd name="connsiteX7" fmla="*/ 909 w 10000"/>
                <a:gd name="connsiteY7" fmla="*/ 3493 h 10000"/>
                <a:gd name="connsiteX8" fmla="*/ 485 w 10000"/>
                <a:gd name="connsiteY8" fmla="*/ 4382 h 10000"/>
                <a:gd name="connsiteX9" fmla="*/ 243 w 10000"/>
                <a:gd name="connsiteY9" fmla="*/ 5271 h 10000"/>
                <a:gd name="connsiteX10" fmla="*/ 121 w 10000"/>
                <a:gd name="connsiteY10" fmla="*/ 6139 h 10000"/>
                <a:gd name="connsiteX11" fmla="*/ 0 w 10000"/>
                <a:gd name="connsiteY11" fmla="*/ 7198 h 10000"/>
                <a:gd name="connsiteX12" fmla="*/ 10 w 10000"/>
                <a:gd name="connsiteY12" fmla="*/ 10000 h 10000"/>
                <a:gd name="connsiteX13" fmla="*/ 9999 w 10000"/>
                <a:gd name="connsiteY13" fmla="*/ 9993 h 10000"/>
                <a:gd name="connsiteX14" fmla="*/ 10000 w 10000"/>
                <a:gd name="connsiteY14"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10000" y="0"/>
                  </a:moveTo>
                  <a:lnTo>
                    <a:pt x="7334" y="191"/>
                  </a:lnTo>
                  <a:cubicBezTo>
                    <a:pt x="6445" y="255"/>
                    <a:pt x="6404" y="350"/>
                    <a:pt x="5939" y="445"/>
                  </a:cubicBezTo>
                  <a:lnTo>
                    <a:pt x="4546" y="762"/>
                  </a:lnTo>
                  <a:cubicBezTo>
                    <a:pt x="4082" y="868"/>
                    <a:pt x="3848" y="1073"/>
                    <a:pt x="3515" y="1249"/>
                  </a:cubicBezTo>
                  <a:cubicBezTo>
                    <a:pt x="3182" y="1425"/>
                    <a:pt x="2847" y="1570"/>
                    <a:pt x="2546" y="1820"/>
                  </a:cubicBezTo>
                  <a:lnTo>
                    <a:pt x="1642" y="2569"/>
                  </a:lnTo>
                  <a:cubicBezTo>
                    <a:pt x="1341" y="2819"/>
                    <a:pt x="1102" y="3191"/>
                    <a:pt x="909" y="3493"/>
                  </a:cubicBezTo>
                  <a:cubicBezTo>
                    <a:pt x="716" y="3795"/>
                    <a:pt x="596" y="4086"/>
                    <a:pt x="485" y="4382"/>
                  </a:cubicBezTo>
                  <a:cubicBezTo>
                    <a:pt x="374" y="4678"/>
                    <a:pt x="304" y="4978"/>
                    <a:pt x="243" y="5271"/>
                  </a:cubicBezTo>
                  <a:cubicBezTo>
                    <a:pt x="202" y="5560"/>
                    <a:pt x="121" y="5977"/>
                    <a:pt x="121" y="6139"/>
                  </a:cubicBezTo>
                  <a:cubicBezTo>
                    <a:pt x="81" y="6492"/>
                    <a:pt x="40" y="6845"/>
                    <a:pt x="0" y="7198"/>
                  </a:cubicBezTo>
                  <a:cubicBezTo>
                    <a:pt x="3" y="8132"/>
                    <a:pt x="7" y="9066"/>
                    <a:pt x="10" y="10000"/>
                  </a:cubicBezTo>
                  <a:lnTo>
                    <a:pt x="9999" y="9993"/>
                  </a:lnTo>
                  <a:cubicBezTo>
                    <a:pt x="9999" y="6662"/>
                    <a:pt x="9999" y="4996"/>
                    <a:pt x="10000" y="0"/>
                  </a:cubicBezTo>
                  <a:close/>
                </a:path>
              </a:pathLst>
            </a:custGeom>
            <a:solidFill>
              <a:schemeClr val="bg1">
                <a:lumMod val="85000"/>
              </a:schemeClr>
            </a:solidFill>
            <a:ln w="28575">
              <a:noFill/>
              <a:round/>
              <a:headEnd/>
              <a:tailEnd/>
            </a:ln>
          </p:spPr>
          <p:txBody>
            <a:bodyPr/>
            <a:lstStyle/>
            <a:p>
              <a:endParaRPr lang="en-US" sz="2400">
                <a:latin typeface="+mj-lt"/>
              </a:endParaRPr>
            </a:p>
          </p:txBody>
        </p:sp>
        <p:sp>
          <p:nvSpPr>
            <p:cNvPr id="112" name="Freeform 111"/>
            <p:cNvSpPr/>
            <p:nvPr/>
          </p:nvSpPr>
          <p:spPr>
            <a:xfrm>
              <a:off x="7238709" y="2466590"/>
              <a:ext cx="774589" cy="282484"/>
            </a:xfrm>
            <a:custGeom>
              <a:avLst/>
              <a:gdLst>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61695 w 1407895"/>
                <a:gd name="connsiteY0" fmla="*/ 0 h 355600"/>
                <a:gd name="connsiteX1" fmla="*/ 1407895 w 1407895"/>
                <a:gd name="connsiteY1" fmla="*/ 0 h 355600"/>
                <a:gd name="connsiteX2" fmla="*/ 1407895 w 1407895"/>
                <a:gd name="connsiteY2" fmla="*/ 355600 h 355600"/>
                <a:gd name="connsiteX3" fmla="*/ 554455 w 1407895"/>
                <a:gd name="connsiteY3" fmla="*/ 355600 h 355600"/>
                <a:gd name="connsiteX4" fmla="*/ 259815 w 1407895"/>
                <a:gd name="connsiteY4" fmla="*/ 238760 h 355600"/>
                <a:gd name="connsiteX5" fmla="*/ 61695 w 1407895"/>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7272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00" h="355600">
                  <a:moveTo>
                    <a:pt x="0" y="0"/>
                  </a:moveTo>
                  <a:lnTo>
                    <a:pt x="1346200" y="0"/>
                  </a:lnTo>
                  <a:lnTo>
                    <a:pt x="1346200" y="355600"/>
                  </a:lnTo>
                  <a:lnTo>
                    <a:pt x="492760" y="355600"/>
                  </a:lnTo>
                  <a:cubicBezTo>
                    <a:pt x="301413" y="336127"/>
                    <a:pt x="188806" y="242147"/>
                    <a:pt x="180340" y="236220"/>
                  </a:cubicBezTo>
                  <a:cubicBezTo>
                    <a:pt x="171874" y="230293"/>
                    <a:pt x="29633" y="143933"/>
                    <a:pt x="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tx1"/>
                </a:solidFill>
                <a:latin typeface="+mj-lt"/>
              </a:endParaRPr>
            </a:p>
          </p:txBody>
        </p:sp>
        <p:sp>
          <p:nvSpPr>
            <p:cNvPr id="113" name="Freeform 112"/>
            <p:cNvSpPr/>
            <p:nvPr/>
          </p:nvSpPr>
          <p:spPr>
            <a:xfrm flipH="1">
              <a:off x="5460903" y="2465469"/>
              <a:ext cx="776518" cy="282484"/>
            </a:xfrm>
            <a:custGeom>
              <a:avLst/>
              <a:gdLst>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61695 w 1407895"/>
                <a:gd name="connsiteY0" fmla="*/ 0 h 355600"/>
                <a:gd name="connsiteX1" fmla="*/ 1407895 w 1407895"/>
                <a:gd name="connsiteY1" fmla="*/ 0 h 355600"/>
                <a:gd name="connsiteX2" fmla="*/ 1407895 w 1407895"/>
                <a:gd name="connsiteY2" fmla="*/ 355600 h 355600"/>
                <a:gd name="connsiteX3" fmla="*/ 554455 w 1407895"/>
                <a:gd name="connsiteY3" fmla="*/ 355600 h 355600"/>
                <a:gd name="connsiteX4" fmla="*/ 259815 w 1407895"/>
                <a:gd name="connsiteY4" fmla="*/ 238760 h 355600"/>
                <a:gd name="connsiteX5" fmla="*/ 61695 w 1407895"/>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98120 w 1346200"/>
                <a:gd name="connsiteY4" fmla="*/ 23876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7272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 name="connsiteX0" fmla="*/ 0 w 1346200"/>
                <a:gd name="connsiteY0" fmla="*/ 0 h 355600"/>
                <a:gd name="connsiteX1" fmla="*/ 1346200 w 1346200"/>
                <a:gd name="connsiteY1" fmla="*/ 0 h 355600"/>
                <a:gd name="connsiteX2" fmla="*/ 1346200 w 1346200"/>
                <a:gd name="connsiteY2" fmla="*/ 355600 h 355600"/>
                <a:gd name="connsiteX3" fmla="*/ 492760 w 1346200"/>
                <a:gd name="connsiteY3" fmla="*/ 355600 h 355600"/>
                <a:gd name="connsiteX4" fmla="*/ 180340 w 1346200"/>
                <a:gd name="connsiteY4" fmla="*/ 236220 h 355600"/>
                <a:gd name="connsiteX5" fmla="*/ 0 w 1346200"/>
                <a:gd name="connsiteY5" fmla="*/ 0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00" h="355600">
                  <a:moveTo>
                    <a:pt x="0" y="0"/>
                  </a:moveTo>
                  <a:lnTo>
                    <a:pt x="1346200" y="0"/>
                  </a:lnTo>
                  <a:lnTo>
                    <a:pt x="1346200" y="355600"/>
                  </a:lnTo>
                  <a:lnTo>
                    <a:pt x="492760" y="355600"/>
                  </a:lnTo>
                  <a:cubicBezTo>
                    <a:pt x="301413" y="336127"/>
                    <a:pt x="188806" y="242147"/>
                    <a:pt x="180340" y="236220"/>
                  </a:cubicBezTo>
                  <a:cubicBezTo>
                    <a:pt x="171874" y="230293"/>
                    <a:pt x="29633" y="143933"/>
                    <a:pt x="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chemeClr val="tx1"/>
                </a:solidFill>
                <a:latin typeface="+mj-lt"/>
              </a:endParaRPr>
            </a:p>
          </p:txBody>
        </p:sp>
        <p:sp>
          <p:nvSpPr>
            <p:cNvPr id="114" name="Rectangle 992"/>
            <p:cNvSpPr>
              <a:spLocks noChangeArrowheads="1"/>
            </p:cNvSpPr>
            <p:nvPr/>
          </p:nvSpPr>
          <p:spPr bwMode="auto">
            <a:xfrm>
              <a:off x="6063002" y="1630904"/>
              <a:ext cx="1348197" cy="278937"/>
            </a:xfrm>
            <a:prstGeom prst="rect">
              <a:avLst/>
            </a:prstGeom>
            <a:solidFill>
              <a:schemeClr val="bg1"/>
            </a:solidFill>
            <a:ln w="28575">
              <a:noFill/>
              <a:miter lim="800000"/>
              <a:headEnd/>
              <a:tailEnd/>
            </a:ln>
          </p:spPr>
          <p:txBody>
            <a:bodyPr lIns="0" rIns="0"/>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en-US" sz="2400" dirty="0">
                <a:latin typeface="+mj-lt"/>
              </a:endParaRPr>
            </a:p>
          </p:txBody>
        </p:sp>
        <p:sp>
          <p:nvSpPr>
            <p:cNvPr id="115" name="Rectangle 992"/>
            <p:cNvSpPr>
              <a:spLocks noChangeArrowheads="1"/>
            </p:cNvSpPr>
            <p:nvPr/>
          </p:nvSpPr>
          <p:spPr bwMode="auto">
            <a:xfrm>
              <a:off x="6063002" y="2188867"/>
              <a:ext cx="1348197" cy="278937"/>
            </a:xfrm>
            <a:prstGeom prst="rect">
              <a:avLst/>
            </a:prstGeom>
            <a:solidFill>
              <a:schemeClr val="bg1"/>
            </a:solidFill>
            <a:ln w="28575">
              <a:noFill/>
              <a:miter lim="800000"/>
              <a:headEnd/>
              <a:tailEnd/>
            </a:ln>
          </p:spPr>
          <p:txBody>
            <a:bodyPr lIns="0" rIns="0"/>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en-US" sz="2400" dirty="0">
                <a:latin typeface="+mj-lt"/>
              </a:endParaRPr>
            </a:p>
          </p:txBody>
        </p:sp>
        <p:sp>
          <p:nvSpPr>
            <p:cNvPr id="116" name="Rectangle 992"/>
            <p:cNvSpPr>
              <a:spLocks noChangeArrowheads="1"/>
            </p:cNvSpPr>
            <p:nvPr/>
          </p:nvSpPr>
          <p:spPr bwMode="auto">
            <a:xfrm>
              <a:off x="6063002" y="1351205"/>
              <a:ext cx="1348197" cy="278937"/>
            </a:xfrm>
            <a:prstGeom prst="rect">
              <a:avLst/>
            </a:prstGeom>
            <a:solidFill>
              <a:schemeClr val="bg1">
                <a:lumMod val="65000"/>
              </a:schemeClr>
            </a:solidFill>
            <a:ln w="28575">
              <a:noFill/>
              <a:miter lim="800000"/>
              <a:headEnd/>
              <a:tailEnd/>
            </a:ln>
          </p:spPr>
          <p:txBody>
            <a:bodyPr wrap="square" lIns="0" tIns="0" rIns="0" bIns="0" anchor="ctr">
              <a:no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endParaRPr lang="en-US" sz="2400" dirty="0">
                <a:latin typeface="+mj-lt"/>
              </a:endParaRPr>
            </a:p>
          </p:txBody>
        </p:sp>
        <p:pic>
          <p:nvPicPr>
            <p:cNvPr id="117"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15691" y="195580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8"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80675" y="195580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9"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10643" y="195580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0"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75628" y="195580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1"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45659" y="1955805"/>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2" name="Rectangle 121"/>
          <p:cNvSpPr/>
          <p:nvPr/>
        </p:nvSpPr>
        <p:spPr>
          <a:xfrm>
            <a:off x="950718" y="2572921"/>
            <a:ext cx="2865728" cy="646331"/>
          </a:xfrm>
          <a:prstGeom prst="rect">
            <a:avLst/>
          </a:prstGeom>
        </p:spPr>
        <p:txBody>
          <a:bodyPr wrap="square">
            <a:spAutoFit/>
          </a:bodyPr>
          <a:lstStyle/>
          <a:p>
            <a:pPr algn="ctr"/>
            <a:r>
              <a:rPr lang="en-US" altLang="ko-KR" sz="3600" i="1" dirty="0" smtClean="0">
                <a:latin typeface="Calibri Light" panose="020F0302020204030204" pitchFamily="34" charset="0"/>
                <a:ea typeface="Dotum" pitchFamily="34" charset="-127"/>
              </a:rPr>
              <a:t>Flash cell</a:t>
            </a:r>
            <a:endParaRPr lang="ko-KR" altLang="ko-KR" sz="3600" i="1" dirty="0">
              <a:latin typeface="Calibri Light" panose="020F0302020204030204" pitchFamily="34" charset="0"/>
              <a:ea typeface="Dotum" pitchFamily="34" charset="-127"/>
            </a:endParaRPr>
          </a:p>
        </p:txBody>
      </p:sp>
      <p:sp>
        <p:nvSpPr>
          <p:cNvPr id="123" name="Rectangle 122"/>
          <p:cNvSpPr/>
          <p:nvPr/>
        </p:nvSpPr>
        <p:spPr>
          <a:xfrm>
            <a:off x="5358485" y="2574219"/>
            <a:ext cx="2865728" cy="646331"/>
          </a:xfrm>
          <a:prstGeom prst="rect">
            <a:avLst/>
          </a:prstGeom>
        </p:spPr>
        <p:txBody>
          <a:bodyPr wrap="square">
            <a:spAutoFit/>
          </a:bodyPr>
          <a:lstStyle/>
          <a:p>
            <a:pPr algn="ctr"/>
            <a:r>
              <a:rPr lang="en-US" altLang="ko-KR" sz="3600" i="1" dirty="0" smtClean="0">
                <a:latin typeface="Calibri Light" panose="020F0302020204030204" pitchFamily="34" charset="0"/>
                <a:ea typeface="Dotum" pitchFamily="34" charset="-127"/>
              </a:rPr>
              <a:t>Flash cell</a:t>
            </a:r>
            <a:endParaRPr lang="ko-KR" altLang="ko-KR" sz="3600" i="1" dirty="0">
              <a:latin typeface="Calibri Light" panose="020F0302020204030204" pitchFamily="34" charset="0"/>
              <a:ea typeface="Dotum" pitchFamily="34" charset="-127"/>
            </a:endParaRPr>
          </a:p>
        </p:txBody>
      </p:sp>
    </p:spTree>
    <p:extLst>
      <p:ext uri="{BB962C8B-B14F-4D97-AF65-F5344CB8AC3E}">
        <p14:creationId xmlns:p14="http://schemas.microsoft.com/office/powerpoint/2010/main" val="88959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Threshold Voltage (V</a:t>
            </a:r>
            <a:r>
              <a:rPr lang="en-US" baseline="-25000" dirty="0" smtClean="0"/>
              <a:t>th</a:t>
            </a:r>
            <a:r>
              <a:rPr lang="en-US" dirty="0" smtClean="0"/>
              <a:t>) Distribution</a:t>
            </a:r>
            <a:endParaRPr lang="en-US" dirty="0"/>
          </a:p>
        </p:txBody>
      </p:sp>
      <p:sp>
        <p:nvSpPr>
          <p:cNvPr id="2" name="Slide Number Placeholder 1"/>
          <p:cNvSpPr>
            <a:spLocks noGrp="1"/>
          </p:cNvSpPr>
          <p:nvPr>
            <p:ph type="sldNum" sz="quarter" idx="12"/>
          </p:nvPr>
        </p:nvSpPr>
        <p:spPr/>
        <p:txBody>
          <a:bodyPr/>
          <a:lstStyle/>
          <a:p>
            <a:fld id="{659951FD-F195-4FF4-B5D0-ABFF8986B8DF}" type="slidenum">
              <a:rPr lang="en-US" smtClean="0"/>
              <a:pPr/>
              <a:t>8</a:t>
            </a:fld>
            <a:endParaRPr lang="en-US" dirty="0"/>
          </a:p>
        </p:txBody>
      </p:sp>
      <p:cxnSp>
        <p:nvCxnSpPr>
          <p:cNvPr id="17" name="Straight Arrow Connector 16"/>
          <p:cNvCxnSpPr/>
          <p:nvPr/>
        </p:nvCxnSpPr>
        <p:spPr>
          <a:xfrm>
            <a:off x="54430" y="582806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183084" y="582806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grpSp>
        <p:nvGrpSpPr>
          <p:cNvPr id="7" name="Group 6"/>
          <p:cNvGrpSpPr/>
          <p:nvPr/>
        </p:nvGrpSpPr>
        <p:grpSpPr>
          <a:xfrm>
            <a:off x="6448387" y="4160253"/>
            <a:ext cx="624060" cy="1280487"/>
            <a:chOff x="1651390" y="2788757"/>
            <a:chExt cx="624060" cy="1280487"/>
          </a:xfrm>
        </p:grpSpPr>
        <p:sp>
          <p:nvSpPr>
            <p:cNvPr id="8" name="Freeform 7"/>
            <p:cNvSpPr/>
            <p:nvPr/>
          </p:nvSpPr>
          <p:spPr>
            <a:xfrm>
              <a:off x="165139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ame Side Corner Rectangle 8"/>
            <p:cNvSpPr/>
            <p:nvPr/>
          </p:nvSpPr>
          <p:spPr>
            <a:xfrm rot="10800000">
              <a:off x="1651390" y="3034793"/>
              <a:ext cx="624060" cy="1034450"/>
            </a:xfrm>
            <a:prstGeom prst="round2SameRect">
              <a:avLst>
                <a:gd name="adj1" fmla="val 16014"/>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sp>
          <p:nvSpPr>
            <p:cNvPr id="10" name="Rectangle 9"/>
            <p:cNvSpPr/>
            <p:nvPr/>
          </p:nvSpPr>
          <p:spPr>
            <a:xfrm>
              <a:off x="1651390" y="3167390"/>
              <a:ext cx="620608" cy="523220"/>
            </a:xfrm>
            <a:prstGeom prst="rect">
              <a:avLst/>
            </a:prstGeom>
          </p:spPr>
          <p:txBody>
            <a:bodyPr wrap="square">
              <a:spAutoFit/>
            </a:bodyPr>
            <a:lstStyle/>
            <a:p>
              <a:pPr algn="ctr"/>
              <a:r>
                <a:rPr lang="en-US" altLang="ko-KR" sz="2800" dirty="0" smtClean="0">
                  <a:solidFill>
                    <a:schemeClr val="bg1"/>
                  </a:solidFill>
                  <a:latin typeface="+mj-lt"/>
                  <a:ea typeface="Dotum" pitchFamily="34" charset="-127"/>
                </a:rPr>
                <a:t>0</a:t>
              </a:r>
              <a:endParaRPr lang="ko-KR" altLang="ko-KR" sz="2800" dirty="0">
                <a:solidFill>
                  <a:schemeClr val="bg1"/>
                </a:solidFill>
                <a:latin typeface="+mj-lt"/>
                <a:ea typeface="Dotum" pitchFamily="34" charset="-127"/>
              </a:endParaRPr>
            </a:p>
          </p:txBody>
        </p:sp>
        <p:pic>
          <p:nvPicPr>
            <p:cNvPr id="11"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0032" y="3654090"/>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80077" y="38149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47506" y="3583624"/>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7374" y="3041328"/>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2912" y="3096237"/>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9" name="Group 18"/>
          <p:cNvGrpSpPr/>
          <p:nvPr/>
        </p:nvGrpSpPr>
        <p:grpSpPr>
          <a:xfrm>
            <a:off x="2071553" y="4183526"/>
            <a:ext cx="624060" cy="1280487"/>
            <a:chOff x="6868550" y="2788757"/>
            <a:chExt cx="624060" cy="1280487"/>
          </a:xfrm>
        </p:grpSpPr>
        <p:sp>
          <p:nvSpPr>
            <p:cNvPr id="20" name="Freeform 19"/>
            <p:cNvSpPr/>
            <p:nvPr/>
          </p:nvSpPr>
          <p:spPr>
            <a:xfrm>
              <a:off x="686855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1</a:t>
              </a:r>
              <a:endParaRPr lang="en-US" sz="2800" dirty="0">
                <a:solidFill>
                  <a:schemeClr val="tx1"/>
                </a:solidFill>
                <a:latin typeface="+mj-lt"/>
              </a:endParaRPr>
            </a:p>
          </p:txBody>
        </p:sp>
        <p:sp>
          <p:nvSpPr>
            <p:cNvPr id="21" name="Round Same Side Corner Rectangle 20"/>
            <p:cNvSpPr/>
            <p:nvPr/>
          </p:nvSpPr>
          <p:spPr>
            <a:xfrm rot="10800000">
              <a:off x="6868550" y="3863094"/>
              <a:ext cx="624060" cy="206147"/>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pic>
          <p:nvPicPr>
            <p:cNvPr id="22"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0012" y="38630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4" name="Freeform 23"/>
          <p:cNvSpPr/>
          <p:nvPr/>
        </p:nvSpPr>
        <p:spPr>
          <a:xfrm>
            <a:off x="470713" y="3381945"/>
            <a:ext cx="3825738"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Freeform 24"/>
          <p:cNvSpPr/>
          <p:nvPr/>
        </p:nvSpPr>
        <p:spPr>
          <a:xfrm>
            <a:off x="4845822" y="3381946"/>
            <a:ext cx="3825738"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6" name="Straight Arrow Connector 25"/>
          <p:cNvCxnSpPr/>
          <p:nvPr/>
        </p:nvCxnSpPr>
        <p:spPr>
          <a:xfrm flipV="1">
            <a:off x="87084" y="190920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30626" y="1411353"/>
            <a:ext cx="3437706" cy="1077218"/>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Probability Density Function (PDF)</a:t>
            </a:r>
            <a:endParaRPr lang="ko-KR" altLang="ko-KR" sz="3200" dirty="0">
              <a:solidFill>
                <a:schemeClr val="tx1">
                  <a:lumMod val="65000"/>
                  <a:lumOff val="35000"/>
                </a:schemeClr>
              </a:solidFill>
              <a:latin typeface="+mj-lt"/>
              <a:ea typeface="Dotum" pitchFamily="34" charset="-127"/>
            </a:endParaRPr>
          </a:p>
        </p:txBody>
      </p:sp>
    </p:spTree>
    <p:extLst>
      <p:ext uri="{BB962C8B-B14F-4D97-AF65-F5344CB8AC3E}">
        <p14:creationId xmlns:p14="http://schemas.microsoft.com/office/powerpoint/2010/main" val="462105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Reference Voltage (</a:t>
            </a:r>
            <a:r>
              <a:rPr lang="en-US" dirty="0" err="1" smtClean="0"/>
              <a:t>V</a:t>
            </a:r>
            <a:r>
              <a:rPr lang="en-US" baseline="-25000" dirty="0" err="1" smtClean="0"/>
              <a:t>ref</a:t>
            </a:r>
            <a:r>
              <a:rPr lang="en-US" dirty="0" smtClean="0"/>
              <a:t>)</a:t>
            </a:r>
            <a:endParaRPr lang="en-US" dirty="0"/>
          </a:p>
        </p:txBody>
      </p:sp>
      <p:sp>
        <p:nvSpPr>
          <p:cNvPr id="3" name="Slide Number Placeholder 2"/>
          <p:cNvSpPr>
            <a:spLocks noGrp="1"/>
          </p:cNvSpPr>
          <p:nvPr>
            <p:ph type="sldNum" sz="quarter" idx="12"/>
          </p:nvPr>
        </p:nvSpPr>
        <p:spPr/>
        <p:txBody>
          <a:bodyPr/>
          <a:lstStyle/>
          <a:p>
            <a:fld id="{659951FD-F195-4FF4-B5D0-ABFF8986B8DF}" type="slidenum">
              <a:rPr lang="en-US" smtClean="0"/>
              <a:pPr/>
              <a:t>9</a:t>
            </a:fld>
            <a:endParaRPr lang="en-US" dirty="0"/>
          </a:p>
        </p:txBody>
      </p:sp>
      <p:sp>
        <p:nvSpPr>
          <p:cNvPr id="6" name="Rectangle 5"/>
          <p:cNvSpPr/>
          <p:nvPr/>
        </p:nvSpPr>
        <p:spPr>
          <a:xfrm>
            <a:off x="6183084" y="5823857"/>
            <a:ext cx="304800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Normalized V</a:t>
            </a:r>
            <a:r>
              <a:rPr lang="en-US" altLang="ko-KR" sz="3200" baseline="-25000" dirty="0" smtClean="0">
                <a:solidFill>
                  <a:schemeClr val="tx1">
                    <a:lumMod val="65000"/>
                    <a:lumOff val="35000"/>
                  </a:schemeClr>
                </a:solidFill>
                <a:latin typeface="+mj-lt"/>
                <a:ea typeface="Dotum" pitchFamily="34" charset="-127"/>
              </a:rPr>
              <a:t>th</a:t>
            </a:r>
            <a:endParaRPr lang="ko-KR" altLang="ko-KR" sz="3200" dirty="0">
              <a:solidFill>
                <a:schemeClr val="tx1">
                  <a:lumMod val="65000"/>
                  <a:lumOff val="35000"/>
                </a:schemeClr>
              </a:solidFill>
              <a:latin typeface="+mj-lt"/>
              <a:ea typeface="Dotum" pitchFamily="34" charset="-127"/>
            </a:endParaRPr>
          </a:p>
        </p:txBody>
      </p:sp>
      <p:cxnSp>
        <p:nvCxnSpPr>
          <p:cNvPr id="7" name="Straight Arrow Connector 6"/>
          <p:cNvCxnSpPr/>
          <p:nvPr/>
        </p:nvCxnSpPr>
        <p:spPr>
          <a:xfrm flipV="1">
            <a:off x="87084" y="1904999"/>
            <a:ext cx="0" cy="3918858"/>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30626" y="1407143"/>
            <a:ext cx="901180" cy="584775"/>
          </a:xfrm>
          <a:prstGeom prst="rect">
            <a:avLst/>
          </a:prstGeom>
        </p:spPr>
        <p:txBody>
          <a:bodyPr wrap="square">
            <a:spAutoFit/>
          </a:bodyPr>
          <a:lstStyle/>
          <a:p>
            <a:pPr algn="ctr"/>
            <a:r>
              <a:rPr lang="en-US" altLang="ko-KR" sz="3200" dirty="0" smtClean="0">
                <a:solidFill>
                  <a:schemeClr val="tx1">
                    <a:lumMod val="65000"/>
                    <a:lumOff val="35000"/>
                  </a:schemeClr>
                </a:solidFill>
                <a:latin typeface="+mj-lt"/>
                <a:ea typeface="Dotum" pitchFamily="34" charset="-127"/>
              </a:rPr>
              <a:t>PDF</a:t>
            </a:r>
            <a:endParaRPr lang="ko-KR" altLang="ko-KR" sz="3200" dirty="0">
              <a:solidFill>
                <a:schemeClr val="tx1">
                  <a:lumMod val="65000"/>
                  <a:lumOff val="35000"/>
                </a:schemeClr>
              </a:solidFill>
              <a:latin typeface="+mj-lt"/>
              <a:ea typeface="Dotum" pitchFamily="34" charset="-127"/>
            </a:endParaRPr>
          </a:p>
        </p:txBody>
      </p:sp>
      <p:cxnSp>
        <p:nvCxnSpPr>
          <p:cNvPr id="5" name="Straight Arrow Connector 4"/>
          <p:cNvCxnSpPr/>
          <p:nvPr/>
        </p:nvCxnSpPr>
        <p:spPr>
          <a:xfrm>
            <a:off x="54430" y="5823857"/>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6448387" y="4160253"/>
            <a:ext cx="624060" cy="1280487"/>
            <a:chOff x="1651390" y="2788757"/>
            <a:chExt cx="624060" cy="1280487"/>
          </a:xfrm>
        </p:grpSpPr>
        <p:sp>
          <p:nvSpPr>
            <p:cNvPr id="20" name="Freeform 19"/>
            <p:cNvSpPr/>
            <p:nvPr/>
          </p:nvSpPr>
          <p:spPr>
            <a:xfrm>
              <a:off x="165139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 Same Side Corner Rectangle 20"/>
            <p:cNvSpPr/>
            <p:nvPr/>
          </p:nvSpPr>
          <p:spPr>
            <a:xfrm rot="10800000">
              <a:off x="1651390" y="3034793"/>
              <a:ext cx="624060" cy="1034450"/>
            </a:xfrm>
            <a:prstGeom prst="round2SameRect">
              <a:avLst>
                <a:gd name="adj1" fmla="val 16014"/>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sp>
          <p:nvSpPr>
            <p:cNvPr id="22" name="Rectangle 21"/>
            <p:cNvSpPr/>
            <p:nvPr/>
          </p:nvSpPr>
          <p:spPr>
            <a:xfrm>
              <a:off x="1651390" y="3167390"/>
              <a:ext cx="620608" cy="523220"/>
            </a:xfrm>
            <a:prstGeom prst="rect">
              <a:avLst/>
            </a:prstGeom>
          </p:spPr>
          <p:txBody>
            <a:bodyPr wrap="square">
              <a:spAutoFit/>
            </a:bodyPr>
            <a:lstStyle/>
            <a:p>
              <a:pPr algn="ctr"/>
              <a:r>
                <a:rPr lang="en-US" altLang="ko-KR" sz="2800" dirty="0" smtClean="0">
                  <a:solidFill>
                    <a:schemeClr val="bg1"/>
                  </a:solidFill>
                  <a:latin typeface="+mj-lt"/>
                  <a:ea typeface="Dotum" pitchFamily="34" charset="-127"/>
                </a:rPr>
                <a:t>0</a:t>
              </a:r>
              <a:endParaRPr lang="ko-KR" altLang="ko-KR" sz="2800" dirty="0">
                <a:solidFill>
                  <a:schemeClr val="bg1"/>
                </a:solidFill>
                <a:latin typeface="+mj-lt"/>
                <a:ea typeface="Dotum" pitchFamily="34" charset="-127"/>
              </a:endParaRPr>
            </a:p>
          </p:txBody>
        </p:sp>
        <p:pic>
          <p:nvPicPr>
            <p:cNvPr id="23"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0032" y="3654090"/>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80077" y="38149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47506" y="3583624"/>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7374" y="3041328"/>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2912" y="3096237"/>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 name="Group 27"/>
          <p:cNvGrpSpPr/>
          <p:nvPr/>
        </p:nvGrpSpPr>
        <p:grpSpPr>
          <a:xfrm>
            <a:off x="2071553" y="4183526"/>
            <a:ext cx="624060" cy="1280487"/>
            <a:chOff x="6868550" y="2788757"/>
            <a:chExt cx="624060" cy="1280487"/>
          </a:xfrm>
        </p:grpSpPr>
        <p:sp>
          <p:nvSpPr>
            <p:cNvPr id="29" name="Freeform 28"/>
            <p:cNvSpPr/>
            <p:nvPr/>
          </p:nvSpPr>
          <p:spPr>
            <a:xfrm>
              <a:off x="6868550" y="2788757"/>
              <a:ext cx="624060" cy="1280487"/>
            </a:xfrm>
            <a:custGeom>
              <a:avLst/>
              <a:gdLst>
                <a:gd name="connsiteX0" fmla="*/ 218231 w 624060"/>
                <a:gd name="connsiteY0" fmla="*/ 0 h 1280487"/>
                <a:gd name="connsiteX1" fmla="*/ 405829 w 624060"/>
                <a:gd name="connsiteY1" fmla="*/ 0 h 1280487"/>
                <a:gd name="connsiteX2" fmla="*/ 405829 w 624060"/>
                <a:gd name="connsiteY2" fmla="*/ 123018 h 1280487"/>
                <a:gd name="connsiteX3" fmla="*/ 520048 w 624060"/>
                <a:gd name="connsiteY3" fmla="*/ 123018 h 1280487"/>
                <a:gd name="connsiteX4" fmla="*/ 624060 w 624060"/>
                <a:gd name="connsiteY4" fmla="*/ 227030 h 1280487"/>
                <a:gd name="connsiteX5" fmla="*/ 624060 w 624060"/>
                <a:gd name="connsiteY5" fmla="*/ 1176475 h 1280487"/>
                <a:gd name="connsiteX6" fmla="*/ 520048 w 624060"/>
                <a:gd name="connsiteY6" fmla="*/ 1280487 h 1280487"/>
                <a:gd name="connsiteX7" fmla="*/ 104012 w 624060"/>
                <a:gd name="connsiteY7" fmla="*/ 1280487 h 1280487"/>
                <a:gd name="connsiteX8" fmla="*/ 0 w 624060"/>
                <a:gd name="connsiteY8" fmla="*/ 1176475 h 1280487"/>
                <a:gd name="connsiteX9" fmla="*/ 0 w 624060"/>
                <a:gd name="connsiteY9" fmla="*/ 227030 h 1280487"/>
                <a:gd name="connsiteX10" fmla="*/ 104012 w 624060"/>
                <a:gd name="connsiteY10" fmla="*/ 123018 h 1280487"/>
                <a:gd name="connsiteX11" fmla="*/ 218231 w 624060"/>
                <a:gd name="connsiteY11" fmla="*/ 123018 h 128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060" h="1280487">
                  <a:moveTo>
                    <a:pt x="218231" y="0"/>
                  </a:moveTo>
                  <a:lnTo>
                    <a:pt x="405829" y="0"/>
                  </a:lnTo>
                  <a:lnTo>
                    <a:pt x="405829" y="123018"/>
                  </a:lnTo>
                  <a:lnTo>
                    <a:pt x="520048" y="123018"/>
                  </a:lnTo>
                  <a:cubicBezTo>
                    <a:pt x="577492" y="123018"/>
                    <a:pt x="624060" y="169586"/>
                    <a:pt x="624060" y="227030"/>
                  </a:cubicBezTo>
                  <a:lnTo>
                    <a:pt x="624060" y="1176475"/>
                  </a:lnTo>
                  <a:cubicBezTo>
                    <a:pt x="624060" y="1233919"/>
                    <a:pt x="577492" y="1280487"/>
                    <a:pt x="520048" y="1280487"/>
                  </a:cubicBezTo>
                  <a:lnTo>
                    <a:pt x="104012" y="1280487"/>
                  </a:lnTo>
                  <a:cubicBezTo>
                    <a:pt x="46568" y="1280487"/>
                    <a:pt x="0" y="1233919"/>
                    <a:pt x="0" y="1176475"/>
                  </a:cubicBezTo>
                  <a:lnTo>
                    <a:pt x="0" y="227030"/>
                  </a:lnTo>
                  <a:cubicBezTo>
                    <a:pt x="0" y="169586"/>
                    <a:pt x="46568" y="123018"/>
                    <a:pt x="104012" y="123018"/>
                  </a:cubicBezTo>
                  <a:lnTo>
                    <a:pt x="218231" y="123018"/>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1</a:t>
              </a:r>
              <a:endParaRPr lang="en-US" sz="2800" dirty="0">
                <a:solidFill>
                  <a:schemeClr val="tx1"/>
                </a:solidFill>
                <a:latin typeface="+mj-lt"/>
              </a:endParaRPr>
            </a:p>
          </p:txBody>
        </p:sp>
        <p:sp>
          <p:nvSpPr>
            <p:cNvPr id="30" name="Round Same Side Corner Rectangle 29"/>
            <p:cNvSpPr/>
            <p:nvPr/>
          </p:nvSpPr>
          <p:spPr>
            <a:xfrm rot="10800000">
              <a:off x="6868550" y="3863094"/>
              <a:ext cx="624060" cy="206147"/>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800" dirty="0"/>
            </a:p>
          </p:txBody>
        </p:sp>
        <p:pic>
          <p:nvPicPr>
            <p:cNvPr id="31" name="Picture 2"/>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0012" y="3863091"/>
              <a:ext cx="18288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2" name="Freeform 31"/>
          <p:cNvSpPr/>
          <p:nvPr/>
        </p:nvSpPr>
        <p:spPr>
          <a:xfrm>
            <a:off x="470713" y="3381945"/>
            <a:ext cx="3825738"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Freeform 32"/>
          <p:cNvSpPr/>
          <p:nvPr/>
        </p:nvSpPr>
        <p:spPr>
          <a:xfrm>
            <a:off x="4845822" y="3381946"/>
            <a:ext cx="3825738" cy="242751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4" name="Straight Connector 33"/>
          <p:cNvCxnSpPr/>
          <p:nvPr/>
        </p:nvCxnSpPr>
        <p:spPr>
          <a:xfrm>
            <a:off x="4572000" y="2727960"/>
            <a:ext cx="0" cy="3100107"/>
          </a:xfrm>
          <a:prstGeom prst="line">
            <a:avLst/>
          </a:prstGeom>
          <a:ln w="635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126775" y="1843599"/>
            <a:ext cx="890450" cy="646331"/>
          </a:xfrm>
          <a:prstGeom prst="rect">
            <a:avLst/>
          </a:prstGeom>
        </p:spPr>
        <p:txBody>
          <a:bodyPr wrap="square">
            <a:spAutoFit/>
          </a:bodyPr>
          <a:lstStyle/>
          <a:p>
            <a:pPr algn="ctr"/>
            <a:r>
              <a:rPr lang="en-US" altLang="ko-KR" sz="3600" dirty="0" err="1" smtClean="0">
                <a:solidFill>
                  <a:schemeClr val="accent2"/>
                </a:solidFill>
                <a:latin typeface="+mj-lt"/>
                <a:ea typeface="Dotum" pitchFamily="34" charset="-127"/>
              </a:rPr>
              <a:t>V</a:t>
            </a:r>
            <a:r>
              <a:rPr lang="en-US" altLang="ko-KR" sz="3600" baseline="-25000" dirty="0" err="1" smtClean="0">
                <a:solidFill>
                  <a:schemeClr val="accent2"/>
                </a:solidFill>
                <a:latin typeface="+mj-lt"/>
                <a:ea typeface="Dotum" pitchFamily="34" charset="-127"/>
              </a:rPr>
              <a:t>ref</a:t>
            </a:r>
            <a:endParaRPr lang="ko-KR" altLang="ko-KR" sz="3600" dirty="0">
              <a:solidFill>
                <a:schemeClr val="accent2"/>
              </a:solidFill>
              <a:latin typeface="+mj-lt"/>
              <a:ea typeface="Dotum" pitchFamily="34" charset="-127"/>
            </a:endParaRPr>
          </a:p>
        </p:txBody>
      </p:sp>
    </p:spTree>
    <p:extLst>
      <p:ext uri="{BB962C8B-B14F-4D97-AF65-F5344CB8AC3E}">
        <p14:creationId xmlns:p14="http://schemas.microsoft.com/office/powerpoint/2010/main" val="807658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_bull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Presentation1" id="{A8ACA0D9-A384-4858-9FCC-2505F264A948}" vid="{6AE8C0EA-499D-4586-A497-DF22E9D582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27858</TotalTime>
  <Words>4213</Words>
  <Application>Microsoft Office PowerPoint</Application>
  <PresentationFormat>On-screen Show (4:3)</PresentationFormat>
  <Paragraphs>698</Paragraphs>
  <Slides>53</Slides>
  <Notes>47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Dotum</vt:lpstr>
      <vt:lpstr>ＭＳ Ｐゴシック</vt:lpstr>
      <vt:lpstr>Arial</vt:lpstr>
      <vt:lpstr>Calibri</vt:lpstr>
      <vt:lpstr>Calibri Light</vt:lpstr>
      <vt:lpstr>Helvetica</vt:lpstr>
      <vt:lpstr>Times New Roman</vt:lpstr>
      <vt:lpstr>Wingdings</vt:lpstr>
      <vt:lpstr>Metropolitan_bullet</vt:lpstr>
      <vt:lpstr>Data Retention in MLC NAND Flash Memory: Characterization, Optimization, and Recovery</vt:lpstr>
      <vt:lpstr>You Probably Know</vt:lpstr>
      <vt:lpstr>NAND Flash Memory Challenges</vt:lpstr>
      <vt:lpstr>Limited Flash Memory Lifetime</vt:lpstr>
      <vt:lpstr>Retention Loss</vt:lpstr>
      <vt:lpstr>NAND Flash 101</vt:lpstr>
      <vt:lpstr>Threshold Voltage (Vth)</vt:lpstr>
      <vt:lpstr>Threshold Voltage (Vth) Distribution</vt:lpstr>
      <vt:lpstr>Read Reference Voltage (Vref)</vt:lpstr>
      <vt:lpstr>Multi-Level Cell (MLC)</vt:lpstr>
      <vt:lpstr>Threshold Voltage Reduces Over Time</vt:lpstr>
      <vt:lpstr>Fixed Read Reference Voltage Becomes Suboptimal</vt:lpstr>
      <vt:lpstr>Optimal Read Reference Voltage (OPT)</vt:lpstr>
      <vt:lpstr>PowerPoint Presentation</vt:lpstr>
      <vt:lpstr>Retention Failure</vt:lpstr>
      <vt:lpstr>PowerPoint Presentation</vt:lpstr>
      <vt:lpstr>PowerPoint Presentation</vt:lpstr>
      <vt:lpstr>PowerPoint Presentation</vt:lpstr>
      <vt:lpstr>Characterization Methodology</vt:lpstr>
      <vt:lpstr>Characterization Methodology</vt:lpstr>
      <vt:lpstr>PowerPoint Presentation</vt:lpstr>
      <vt:lpstr>1. Threshold Voltage (Vth) Distribution</vt:lpstr>
      <vt:lpstr>1. Threshold Voltage (Vth) Distribution</vt:lpstr>
      <vt:lpstr>2. Optimal Read Reference Voltage (OPT)</vt:lpstr>
      <vt:lpstr>3. RBER and P/E Cycle Lifetime</vt:lpstr>
      <vt:lpstr>3. RBER and P/E Cycle Lifetime</vt:lpstr>
      <vt:lpstr>Characterization Summary</vt:lpstr>
      <vt:lpstr>PowerPoint Presentation</vt:lpstr>
      <vt:lpstr>Naïve Solution: Sweeping Vref</vt:lpstr>
      <vt:lpstr>Comparison of Flash Read Techniques</vt:lpstr>
      <vt:lpstr>Observations</vt:lpstr>
      <vt:lpstr>Retention Optimized Reading (ROR)</vt:lpstr>
      <vt:lpstr>1. Online Pre-Optimization Algorithm</vt:lpstr>
      <vt:lpstr>2. Improved Read-Retry Technique</vt:lpstr>
      <vt:lpstr>Retention Optimized Reading: Summary</vt:lpstr>
      <vt:lpstr>PowerPoint Presentation</vt:lpstr>
      <vt:lpstr>Retention Failure</vt:lpstr>
      <vt:lpstr>Leakage Speed Variation</vt:lpstr>
      <vt:lpstr>Initially, Right After Programming</vt:lpstr>
      <vt:lpstr>After Some Retention Loss</vt:lpstr>
      <vt:lpstr>Eventually: Retention Failure</vt:lpstr>
      <vt:lpstr>Retention Failure Recovery (RFR)</vt:lpstr>
      <vt:lpstr>1. Identify Risky Cells</vt:lpstr>
      <vt:lpstr>2. Identifying Fast- vs. Slow-Leaking Cells</vt:lpstr>
      <vt:lpstr>2. Identifying Fast- vs. Slow-Leaking Cells</vt:lpstr>
      <vt:lpstr>3. Guess Original States</vt:lpstr>
      <vt:lpstr>RFR Evaluation</vt:lpstr>
      <vt:lpstr>PowerPoint Presentation</vt:lpstr>
      <vt:lpstr>Conclusion</vt:lpstr>
      <vt:lpstr>Data Retention in MLC NAND Flash Memory: Characterization, Optimization, and Recovery</vt:lpstr>
      <vt:lpstr>Backup Slides</vt:lpstr>
      <vt:lpstr>RFR Motivation</vt:lpstr>
      <vt:lpstr>What if there are other errors?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Yixin Luo</dc:creator>
  <cp:lastModifiedBy>Yixin Luo</cp:lastModifiedBy>
  <cp:revision>517</cp:revision>
  <cp:lastPrinted>2015-02-08T01:02:05Z</cp:lastPrinted>
  <dcterms:created xsi:type="dcterms:W3CDTF">2015-01-18T19:10:51Z</dcterms:created>
  <dcterms:modified xsi:type="dcterms:W3CDTF">2015-02-14T18:07:00Z</dcterms:modified>
</cp:coreProperties>
</file>