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Lst>
  <p:sldSz cx="13004800" cy="8128000"/>
  <p:notesSz cx="6858000" cy="9144000"/>
  <p:defaultTextStyle>
    <a:lvl1pPr defTabSz="482600">
      <a:defRPr spc="-18">
        <a:solidFill>
          <a:srgbClr val="FFFFFF"/>
        </a:solidFill>
        <a:latin typeface="+mn-lt"/>
        <a:ea typeface="+mn-ea"/>
        <a:cs typeface="+mn-cs"/>
        <a:sym typeface="Vista Sans OT Reg"/>
      </a:defRPr>
    </a:lvl1pPr>
    <a:lvl2pPr indent="279400" defTabSz="482600">
      <a:defRPr spc="-18">
        <a:solidFill>
          <a:srgbClr val="FFFFFF"/>
        </a:solidFill>
        <a:latin typeface="+mn-lt"/>
        <a:ea typeface="+mn-ea"/>
        <a:cs typeface="+mn-cs"/>
        <a:sym typeface="Vista Sans OT Reg"/>
      </a:defRPr>
    </a:lvl2pPr>
    <a:lvl3pPr indent="571500" defTabSz="482600">
      <a:defRPr spc="-18">
        <a:solidFill>
          <a:srgbClr val="FFFFFF"/>
        </a:solidFill>
        <a:latin typeface="+mn-lt"/>
        <a:ea typeface="+mn-ea"/>
        <a:cs typeface="+mn-cs"/>
        <a:sym typeface="Vista Sans OT Reg"/>
      </a:defRPr>
    </a:lvl3pPr>
    <a:lvl4pPr indent="850900" defTabSz="482600">
      <a:defRPr spc="-18">
        <a:solidFill>
          <a:srgbClr val="FFFFFF"/>
        </a:solidFill>
        <a:latin typeface="+mn-lt"/>
        <a:ea typeface="+mn-ea"/>
        <a:cs typeface="+mn-cs"/>
        <a:sym typeface="Vista Sans OT Reg"/>
      </a:defRPr>
    </a:lvl4pPr>
    <a:lvl5pPr indent="1143000" defTabSz="482600">
      <a:defRPr spc="-18">
        <a:solidFill>
          <a:srgbClr val="FFFFFF"/>
        </a:solidFill>
        <a:latin typeface="+mn-lt"/>
        <a:ea typeface="+mn-ea"/>
        <a:cs typeface="+mn-cs"/>
        <a:sym typeface="Vista Sans OT Reg"/>
      </a:defRPr>
    </a:lvl5pPr>
    <a:lvl6pPr indent="1422400" defTabSz="482600">
      <a:defRPr spc="-18">
        <a:solidFill>
          <a:srgbClr val="FFFFFF"/>
        </a:solidFill>
        <a:latin typeface="+mn-lt"/>
        <a:ea typeface="+mn-ea"/>
        <a:cs typeface="+mn-cs"/>
        <a:sym typeface="Vista Sans OT Reg"/>
      </a:defRPr>
    </a:lvl6pPr>
    <a:lvl7pPr indent="1714500" defTabSz="482600">
      <a:defRPr spc="-18">
        <a:solidFill>
          <a:srgbClr val="FFFFFF"/>
        </a:solidFill>
        <a:latin typeface="+mn-lt"/>
        <a:ea typeface="+mn-ea"/>
        <a:cs typeface="+mn-cs"/>
        <a:sym typeface="Vista Sans OT Reg"/>
      </a:defRPr>
    </a:lvl7pPr>
    <a:lvl8pPr indent="1993900" defTabSz="482600">
      <a:defRPr spc="-18">
        <a:solidFill>
          <a:srgbClr val="FFFFFF"/>
        </a:solidFill>
        <a:latin typeface="+mn-lt"/>
        <a:ea typeface="+mn-ea"/>
        <a:cs typeface="+mn-cs"/>
        <a:sym typeface="Vista Sans OT Reg"/>
      </a:defRPr>
    </a:lvl8pPr>
    <a:lvl9pPr indent="2286000" defTabSz="482600">
      <a:defRPr spc="-18">
        <a:solidFill>
          <a:srgbClr val="FFFFFF"/>
        </a:solidFill>
        <a:latin typeface="+mn-lt"/>
        <a:ea typeface="+mn-ea"/>
        <a:cs typeface="+mn-cs"/>
        <a:sym typeface="Vista Sans OT Reg"/>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F2F2F2"/>
          </a:solidFill>
        </a:fill>
      </a:tcStyle>
    </a:wholeTbl>
    <a:band2H>
      <a:tcTxStyle/>
      <a:tcStyle>
        <a:tcBdr/>
        <a:fill>
          <a:solidFill>
            <a:srgbClr val="EFF1F3"/>
          </a:solidFill>
        </a:fill>
      </a:tcStyle>
    </a:band2H>
    <a:firstCo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D8DFEA"/>
          </a:solidFill>
        </a:fill>
      </a:tcStyle>
    </a:firstCol>
    <a:lastRow>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3B5998"/>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3B5998"/>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1984" y="-112"/>
      </p:cViewPr>
      <p:guideLst>
        <p:guide orient="horz" pos="2560"/>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58326714"/>
      </p:ext>
    </p:extLst>
  </p:cSld>
  <p:clrMap bg1="lt1" tx1="dk1" bg2="lt2" tx2="dk2" accent1="accent1" accent2="accent2" accent3="accent3" accent4="accent4" accent5="accent5" accent6="accent6" hlink="hlink" folHlink="folHlink"/>
  <p:notesStyle>
    <a:lvl1pPr defTabSz="482600">
      <a:defRPr>
        <a:latin typeface="+mn-lt"/>
        <a:ea typeface="+mn-ea"/>
        <a:cs typeface="+mn-cs"/>
        <a:sym typeface="Vista Sans OT Reg"/>
      </a:defRPr>
    </a:lvl1pPr>
    <a:lvl2pPr indent="228600" defTabSz="482600">
      <a:defRPr>
        <a:latin typeface="+mn-lt"/>
        <a:ea typeface="+mn-ea"/>
        <a:cs typeface="+mn-cs"/>
        <a:sym typeface="Vista Sans OT Reg"/>
      </a:defRPr>
    </a:lvl2pPr>
    <a:lvl3pPr indent="457200" defTabSz="482600">
      <a:defRPr>
        <a:latin typeface="+mn-lt"/>
        <a:ea typeface="+mn-ea"/>
        <a:cs typeface="+mn-cs"/>
        <a:sym typeface="Vista Sans OT Reg"/>
      </a:defRPr>
    </a:lvl3pPr>
    <a:lvl4pPr indent="685800" defTabSz="482600">
      <a:defRPr>
        <a:latin typeface="+mn-lt"/>
        <a:ea typeface="+mn-ea"/>
        <a:cs typeface="+mn-cs"/>
        <a:sym typeface="Vista Sans OT Reg"/>
      </a:defRPr>
    </a:lvl4pPr>
    <a:lvl5pPr indent="914400" defTabSz="482600">
      <a:defRPr>
        <a:latin typeface="+mn-lt"/>
        <a:ea typeface="+mn-ea"/>
        <a:cs typeface="+mn-cs"/>
        <a:sym typeface="Vista Sans OT Reg"/>
      </a:defRPr>
    </a:lvl5pPr>
    <a:lvl6pPr indent="1143000" defTabSz="482600">
      <a:defRPr>
        <a:latin typeface="+mn-lt"/>
        <a:ea typeface="+mn-ea"/>
        <a:cs typeface="+mn-cs"/>
        <a:sym typeface="Vista Sans OT Reg"/>
      </a:defRPr>
    </a:lvl6pPr>
    <a:lvl7pPr indent="1371600" defTabSz="482600">
      <a:defRPr>
        <a:latin typeface="+mn-lt"/>
        <a:ea typeface="+mn-ea"/>
        <a:cs typeface="+mn-cs"/>
        <a:sym typeface="Vista Sans OT Reg"/>
      </a:defRPr>
    </a:lvl7pPr>
    <a:lvl8pPr indent="1600200" defTabSz="482600">
      <a:defRPr>
        <a:latin typeface="+mn-lt"/>
        <a:ea typeface="+mn-ea"/>
        <a:cs typeface="+mn-cs"/>
        <a:sym typeface="Vista Sans OT Reg"/>
      </a:defRPr>
    </a:lvl8pPr>
    <a:lvl9pPr indent="1828800" defTabSz="482600">
      <a:defRPr>
        <a:latin typeface="+mn-lt"/>
        <a:ea typeface="+mn-ea"/>
        <a:cs typeface="+mn-cs"/>
        <a:sym typeface="Vista Sans OT Reg"/>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pPr lvl="0"/>
            <a:endParaRPr/>
          </a:p>
        </p:txBody>
      </p:sp>
      <p:sp>
        <p:nvSpPr>
          <p:cNvPr id="115" name="Shape 115"/>
          <p:cNvSpPr>
            <a:spLocks noGrp="1"/>
          </p:cNvSpPr>
          <p:nvPr>
            <p:ph type="body" sz="quarter" idx="1"/>
          </p:nvPr>
        </p:nvSpPr>
        <p:spPr>
          <a:prstGeom prst="rect">
            <a:avLst/>
          </a:prstGeom>
        </p:spPr>
        <p:txBody>
          <a:bodyPr/>
          <a:lstStyle/>
          <a:p>
            <a:pPr lvl="0"/>
            <a:r>
              <a:t>Here is a schematic of a server SSD.  Unlike the SSD in your computer, server SSDs are connected over PCIe to enable high bandwidth.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pPr lvl="0"/>
            <a:endParaRPr/>
          </a:p>
        </p:txBody>
      </p:sp>
      <p:sp>
        <p:nvSpPr>
          <p:cNvPr id="141" name="Shape 141"/>
          <p:cNvSpPr>
            <a:spLocks noGrp="1"/>
          </p:cNvSpPr>
          <p:nvPr>
            <p:ph type="body" sz="quarter" idx="1"/>
          </p:nvPr>
        </p:nvSpPr>
        <p:spPr>
          <a:prstGeom prst="rect">
            <a:avLst/>
          </a:prstGeom>
        </p:spPr>
        <p:txBody>
          <a:bodyPr/>
          <a:lstStyle/>
          <a:p>
            <a:pPr lvl="0"/>
            <a:r>
              <a:t>Because bit flips are common in flash memory, the SSD controller stores error correcting code metadata alongside user data on the flash chips.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pPr lvl="0"/>
            <a:endParaRPr/>
          </a:p>
        </p:txBody>
      </p:sp>
      <p:sp>
        <p:nvSpPr>
          <p:cNvPr id="167" name="Shape 167"/>
          <p:cNvSpPr>
            <a:spLocks noGrp="1"/>
          </p:cNvSpPr>
          <p:nvPr>
            <p:ph type="body" sz="quarter" idx="1"/>
          </p:nvPr>
        </p:nvSpPr>
        <p:spPr>
          <a:prstGeom prst="rect">
            <a:avLst/>
          </a:prstGeom>
        </p:spPr>
        <p:txBody>
          <a:bodyPr/>
          <a:lstStyle/>
          <a:p>
            <a:pPr lvl="0"/>
            <a:r>
              <a:t>6 different system configurations</a:t>
            </a:r>
          </a:p>
          <a:p>
            <a:pPr lvl="0"/>
            <a:r>
              <a:t>this talk: representative systems</a:t>
            </a:r>
          </a:p>
          <a:p>
            <a:pPr lvl="0"/>
            <a:r>
              <a:t>analysis of all systems in paper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pPr lvl="0"/>
            <a:endParaRPr/>
          </a:p>
        </p:txBody>
      </p:sp>
      <p:sp>
        <p:nvSpPr>
          <p:cNvPr id="189" name="Shape 189"/>
          <p:cNvSpPr>
            <a:spLocks noGrp="1"/>
          </p:cNvSpPr>
          <p:nvPr>
            <p:ph type="body" sz="quarter" idx="1"/>
          </p:nvPr>
        </p:nvSpPr>
        <p:spPr>
          <a:prstGeom prst="rect">
            <a:avLst/>
          </a:prstGeom>
        </p:spPr>
        <p:txBody>
          <a:bodyPr/>
          <a:lstStyle/>
          <a:p>
            <a:pPr lvl="0"/>
            <a:r>
              <a:t>Because errors occur so frequently in SSDs, it is not feasible for us to log every error that occurs.</a:t>
            </a:r>
          </a:p>
          <a:p>
            <a:pPr lvl="0"/>
            <a:endParaRPr/>
          </a:p>
          <a:p>
            <a:pPr lvl="0"/>
            <a:r>
              <a:t>Instead, we analyze lifetime counters that are present in the SSDs we examine that track various metrics such as number of errors that have been corrected, the number of bits read from or written to the SSD and so on.</a:t>
            </a:r>
          </a:p>
          <a:p>
            <a:pPr lvl="0"/>
            <a:endParaRPr/>
          </a:p>
          <a:p>
            <a:pPr lvl="0"/>
            <a:r>
              <a:t>To account for this, we analyze data by taking a "snapshot" of the current statistics throughout the fleet, group devices by similar characteristics, and examine the error rates of devices in each group.  Here's an example.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pPr lvl="0"/>
            <a:endParaRPr/>
          </a:p>
        </p:txBody>
      </p:sp>
      <p:sp>
        <p:nvSpPr>
          <p:cNvPr id="347" name="Shape 347"/>
          <p:cNvSpPr>
            <a:spLocks noGrp="1"/>
          </p:cNvSpPr>
          <p:nvPr>
            <p:ph type="body" sz="quarter" idx="1"/>
          </p:nvPr>
        </p:nvSpPr>
        <p:spPr>
          <a:prstGeom prst="rect">
            <a:avLst/>
          </a:prstGeom>
        </p:spPr>
        <p:txBody>
          <a:bodyPr/>
          <a:lstStyle/>
          <a:p>
            <a:pPr lvl="0"/>
            <a:r>
              <a:t>We use data written to flash to examine SSD lifecycle trends.</a:t>
            </a:r>
          </a:p>
          <a:p>
            <a:pPr lvl="0"/>
            <a:endParaRPr/>
          </a:p>
          <a:p>
            <a:pPr lvl="0"/>
            <a:r>
              <a:t>This is because data written to flash is a time-independent metric for SSD utilization.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pPr lvl="0"/>
            <a:endParaRPr/>
          </a:p>
        </p:txBody>
      </p:sp>
      <p:sp>
        <p:nvSpPr>
          <p:cNvPr id="464" name="Shape 464"/>
          <p:cNvSpPr>
            <a:spLocks noGrp="1"/>
          </p:cNvSpPr>
          <p:nvPr>
            <p:ph type="body" sz="quarter" idx="1"/>
          </p:nvPr>
        </p:nvSpPr>
        <p:spPr>
          <a:prstGeom prst="rect">
            <a:avLst/>
          </a:prstGeom>
        </p:spPr>
        <p:txBody>
          <a:bodyPr/>
          <a:lstStyle/>
          <a:p>
            <a:pPr lvl="0"/>
            <a:r>
              <a:t>In both of these examples we observe that there is no large statistically-significant deviation in failure rate between devices that have read a small amount of data and those that have read a large amount of data.</a:t>
            </a:r>
          </a:p>
          <a:p>
            <a:pPr lvl="0"/>
            <a:endParaRPr/>
          </a:p>
          <a:p>
            <a:pPr lvl="0"/>
            <a:r>
              <a:t>One reason for this could be that the read intensity of a variety of real workloads is not sufficient to induce read disturbance in the SSDs we analyzed.</a:t>
            </a:r>
          </a:p>
          <a:p>
            <a:pPr lvl="0"/>
            <a:endParaRPr/>
          </a:p>
          <a:p>
            <a:pPr lvl="0"/>
            <a:r>
              <a:t>In addition, this could be due to the fact that the controller on the flash devices we examine is able to detect and tolerate these type of errors before they cause a larger error to occur.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675"/>
          <p:cNvSpPr>
            <a:spLocks noGrp="1" noRot="1" noChangeAspect="1"/>
          </p:cNvSpPr>
          <p:nvPr>
            <p:ph type="sldImg"/>
          </p:nvPr>
        </p:nvSpPr>
        <p:spPr>
          <a:prstGeom prst="rect">
            <a:avLst/>
          </a:prstGeom>
        </p:spPr>
        <p:txBody>
          <a:bodyPr/>
          <a:lstStyle/>
          <a:p>
            <a:pPr lvl="0"/>
            <a:endParaRPr/>
          </a:p>
        </p:txBody>
      </p:sp>
      <p:sp>
        <p:nvSpPr>
          <p:cNvPr id="676" name="Shape 676"/>
          <p:cNvSpPr>
            <a:spLocks noGrp="1"/>
          </p:cNvSpPr>
          <p:nvPr>
            <p:ph type="body" sz="quarter" idx="1"/>
          </p:nvPr>
        </p:nvSpPr>
        <p:spPr>
          <a:prstGeom prst="rect">
            <a:avLst/>
          </a:prstGeom>
        </p:spPr>
        <p:txBody>
          <a:bodyPr/>
          <a:lstStyle/>
          <a:p>
            <a:pPr lvl="0"/>
            <a:r>
              <a:t>Example: reading/writing a large number of small files.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a:spLocks noGrp="1" noRot="1" noChangeAspect="1"/>
          </p:cNvSpPr>
          <p:nvPr>
            <p:ph type="sldImg"/>
          </p:nvPr>
        </p:nvSpPr>
        <p:spPr>
          <a:prstGeom prst="rect">
            <a:avLst/>
          </a:prstGeom>
        </p:spPr>
        <p:txBody>
          <a:bodyPr/>
          <a:lstStyle/>
          <a:p>
            <a:pPr lvl="0"/>
            <a:endParaRPr/>
          </a:p>
        </p:txBody>
      </p:sp>
      <p:sp>
        <p:nvSpPr>
          <p:cNvPr id="689" name="Shape 689"/>
          <p:cNvSpPr>
            <a:spLocks noGrp="1"/>
          </p:cNvSpPr>
          <p:nvPr>
            <p:ph type="body" sz="quarter" idx="1"/>
          </p:nvPr>
        </p:nvSpPr>
        <p:spPr>
          <a:prstGeom prst="rect">
            <a:avLst/>
          </a:prstGeom>
        </p:spPr>
        <p:txBody>
          <a:bodyPr/>
          <a:lstStyle/>
          <a:p>
            <a:pPr lvl="0"/>
            <a:r>
              <a:t>Example: reading/writing a large file.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prstGeom prst="rect">
            <a:avLst/>
          </a:prstGeom>
        </p:spPr>
        <p:txBody>
          <a:bodyPr/>
          <a:lstStyle/>
          <a:p>
            <a:pPr lvl="0"/>
            <a:endParaRPr/>
          </a:p>
        </p:txBody>
      </p:sp>
      <p:sp>
        <p:nvSpPr>
          <p:cNvPr id="812" name="Shape 812"/>
          <p:cNvSpPr>
            <a:spLocks noGrp="1"/>
          </p:cNvSpPr>
          <p:nvPr>
            <p:ph type="body" sz="quarter" idx="1"/>
          </p:nvPr>
        </p:nvSpPr>
        <p:spPr>
          <a:prstGeom prst="rect">
            <a:avLst/>
          </a:prstGeom>
        </p:spPr>
        <p:txBody>
          <a:bodyPr/>
          <a:lstStyle/>
          <a:p>
            <a:pPr lvl="0"/>
            <a:r>
              <a:t>So let's take a look at some of the baseline reliability metrics.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Open">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6" name="fb_logo.pdf"/>
          <p:cNvPicPr/>
          <p:nvPr/>
        </p:nvPicPr>
        <p:blipFill>
          <a:blip r:embed="rId3">
            <a:extLst/>
          </a:blip>
          <a:stretch>
            <a:fillRect/>
          </a:stretch>
        </p:blipFill>
        <p:spPr>
          <a:xfrm>
            <a:off x="2455392" y="3000692"/>
            <a:ext cx="8140701" cy="1672908"/>
          </a:xfrm>
          <a:prstGeom prst="rect">
            <a:avLst/>
          </a:prstGeom>
          <a:ln w="12700">
            <a:miter lim="400000"/>
          </a:ln>
        </p:spPr>
      </p:pic>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los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Shape 27"/>
          <p:cNvSpPr/>
          <p:nvPr/>
        </p:nvSpPr>
        <p:spPr>
          <a:xfrm>
            <a:off x="3575684" y="4764234"/>
            <a:ext cx="7044043" cy="193282"/>
          </a:xfrm>
          <a:prstGeom prst="rect">
            <a:avLst/>
          </a:prstGeom>
          <a:ln w="12700">
            <a:miter lim="400000"/>
          </a:ln>
          <a:extLst>
            <a:ext uri="{C572A759-6A51-4108-AA02-DFA0A04FC94B}">
              <ma14:wrappingTextBoxFlag xmlns:ma14="http://schemas.microsoft.com/office/mac/drawingml/2011/main" val="1"/>
            </a:ext>
          </a:extLst>
        </p:spPr>
        <p:txBody>
          <a:bodyPr wrap="none" lIns="25400" tIns="25400" rIns="25400" bIns="25400" anchor="b">
            <a:spAutoFit/>
          </a:bodyPr>
          <a:lstStyle>
            <a:lvl1pPr algn="r">
              <a:lnSpc>
                <a:spcPct val="90000"/>
              </a:lnSpc>
              <a:defRPr sz="1100" spc="-11">
                <a:solidFill>
                  <a:srgbClr val="98ADDA"/>
                </a:solidFill>
              </a:defRPr>
            </a:lvl1pPr>
          </a:lstStyle>
          <a:p>
            <a:pPr lvl="0">
              <a:defRPr sz="1800" spc="0">
                <a:solidFill>
                  <a:srgbClr val="000000"/>
                </a:solidFill>
              </a:defRPr>
            </a:pPr>
            <a:r>
              <a:rPr sz="1100" spc="-11">
                <a:solidFill>
                  <a:srgbClr val="98ADDA"/>
                </a:solidFill>
              </a:rPr>
              <a:t>(c) 2009 Facebook, Inc. or its licensors.  "Facebook" is a registered trademark of Facebook, Inc.. All rights reserved. 1.0</a:t>
            </a:r>
          </a:p>
        </p:txBody>
      </p:sp>
      <p:pic>
        <p:nvPicPr>
          <p:cNvPr id="28" name="fb_logo.pdf"/>
          <p:cNvPicPr/>
          <p:nvPr/>
        </p:nvPicPr>
        <p:blipFill>
          <a:blip r:embed="rId3">
            <a:extLst/>
          </a:blip>
          <a:stretch>
            <a:fillRect/>
          </a:stretch>
        </p:blipFill>
        <p:spPr>
          <a:xfrm>
            <a:off x="2455392" y="3000692"/>
            <a:ext cx="8140701" cy="1672908"/>
          </a:xfrm>
          <a:prstGeom prst="rect">
            <a:avLst/>
          </a:prstGeom>
          <a:ln w="12700">
            <a:miter lim="400000"/>
          </a:ln>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787400" y="1943100"/>
            <a:ext cx="11430000" cy="3784600"/>
          </a:xfrm>
          <a:prstGeom prst="rect">
            <a:avLst/>
          </a:prstGeom>
        </p:spPr>
        <p:txBody>
          <a:bodyPr lIns="38100" tIns="38100" rIns="38100" bIns="38100" anchor="ctr"/>
          <a:lstStyle>
            <a:lvl1pPr>
              <a:defRPr sz="5800" spc="-58">
                <a:solidFill>
                  <a:srgbClr val="FFFFFF"/>
                </a:solidFill>
              </a:defRPr>
            </a:lvl1pPr>
          </a:lstStyle>
          <a:p>
            <a:pPr lvl="0">
              <a:defRPr sz="1800" spc="0">
                <a:solidFill>
                  <a:srgbClr val="000000"/>
                </a:solidFill>
              </a:defRPr>
            </a:pPr>
            <a:r>
              <a:rPr sz="5800" spc="-58">
                <a:solidFill>
                  <a:srgbClr val="FFFFFF"/>
                </a:solidFill>
              </a:rPr>
              <a:t>Title Text</a:t>
            </a:r>
          </a:p>
        </p:txBody>
      </p:sp>
      <p:sp>
        <p:nvSpPr>
          <p:cNvPr id="9" name="Shape 9"/>
          <p:cNvSpPr>
            <a:spLocks noGrp="1"/>
          </p:cNvSpPr>
          <p:nvPr>
            <p:ph type="body" idx="1"/>
          </p:nvPr>
        </p:nvSpPr>
        <p:spPr>
          <a:xfrm>
            <a:off x="787400" y="4906739"/>
            <a:ext cx="11417300" cy="2546053"/>
          </a:xfrm>
          <a:prstGeom prst="rect">
            <a:avLst/>
          </a:prstGeom>
        </p:spPr>
        <p:txBody>
          <a:bodyPr lIns="38100" tIns="38100" rIns="38100" bIns="38100"/>
          <a:lstStyle>
            <a:lvl1pPr>
              <a:spcBef>
                <a:spcPts val="200"/>
              </a:spcBef>
              <a:defRPr sz="1800" spc="-18">
                <a:solidFill>
                  <a:srgbClr val="ACBEE5"/>
                </a:solidFill>
                <a:latin typeface="+mn-lt"/>
                <a:ea typeface="+mn-ea"/>
                <a:cs typeface="+mn-cs"/>
                <a:sym typeface="Vista Sans OT Reg"/>
              </a:defRPr>
            </a:lvl1pPr>
            <a:lvl2pPr marL="0" indent="0">
              <a:spcBef>
                <a:spcPts val="200"/>
              </a:spcBef>
              <a:buSzTx/>
              <a:buNone/>
              <a:defRPr sz="1800" spc="-18">
                <a:solidFill>
                  <a:srgbClr val="ACBEE5"/>
                </a:solidFill>
                <a:latin typeface="+mn-lt"/>
                <a:ea typeface="+mn-ea"/>
                <a:cs typeface="+mn-cs"/>
                <a:sym typeface="Vista Sans OT Reg"/>
              </a:defRPr>
            </a:lvl2pPr>
            <a:lvl3pPr marL="0" indent="0">
              <a:spcBef>
                <a:spcPts val="200"/>
              </a:spcBef>
              <a:buSzTx/>
              <a:buNone/>
              <a:defRPr sz="1800" spc="-18">
                <a:solidFill>
                  <a:srgbClr val="ACBEE5"/>
                </a:solidFill>
                <a:latin typeface="+mn-lt"/>
                <a:ea typeface="+mn-ea"/>
                <a:cs typeface="+mn-cs"/>
                <a:sym typeface="Vista Sans OT Reg"/>
              </a:defRPr>
            </a:lvl3pPr>
            <a:lvl4pPr marL="0" indent="0">
              <a:spcBef>
                <a:spcPts val="200"/>
              </a:spcBef>
              <a:buSzTx/>
              <a:buNone/>
              <a:defRPr sz="1800" spc="-18">
                <a:solidFill>
                  <a:srgbClr val="ACBEE5"/>
                </a:solidFill>
                <a:latin typeface="+mn-lt"/>
                <a:ea typeface="+mn-ea"/>
                <a:cs typeface="+mn-cs"/>
                <a:sym typeface="Vista Sans OT Reg"/>
              </a:defRPr>
            </a:lvl4pPr>
            <a:lvl5pPr marL="0" indent="0">
              <a:spcBef>
                <a:spcPts val="200"/>
              </a:spcBef>
              <a:buSzTx/>
              <a:buNone/>
              <a:defRPr sz="1800" spc="-18">
                <a:solidFill>
                  <a:srgbClr val="ACBEE5"/>
                </a:solidFill>
                <a:latin typeface="+mn-lt"/>
                <a:ea typeface="+mn-ea"/>
                <a:cs typeface="+mn-cs"/>
                <a:sym typeface="Vista Sans OT Reg"/>
              </a:defRPr>
            </a:lvl5pPr>
          </a:lstStyle>
          <a:p>
            <a:pPr lvl="0">
              <a:defRPr spc="0">
                <a:solidFill>
                  <a:srgbClr val="000000"/>
                </a:solidFill>
              </a:defRPr>
            </a:pPr>
            <a:r>
              <a:rPr spc="-18">
                <a:solidFill>
                  <a:srgbClr val="ACBEE5"/>
                </a:solidFill>
              </a:rPr>
              <a:t>Body Level One</a:t>
            </a:r>
          </a:p>
          <a:p>
            <a:pPr lvl="1">
              <a:defRPr spc="0">
                <a:solidFill>
                  <a:srgbClr val="000000"/>
                </a:solidFill>
              </a:defRPr>
            </a:pPr>
            <a:r>
              <a:rPr spc="-18">
                <a:solidFill>
                  <a:srgbClr val="ACBEE5"/>
                </a:solidFill>
              </a:rPr>
              <a:t>Body Level Two</a:t>
            </a:r>
          </a:p>
          <a:p>
            <a:pPr lvl="2">
              <a:defRPr spc="0">
                <a:solidFill>
                  <a:srgbClr val="000000"/>
                </a:solidFill>
              </a:defRPr>
            </a:pPr>
            <a:r>
              <a:rPr spc="-18">
                <a:solidFill>
                  <a:srgbClr val="ACBEE5"/>
                </a:solidFill>
              </a:rPr>
              <a:t>Body Level Three</a:t>
            </a:r>
          </a:p>
          <a:p>
            <a:pPr lvl="3">
              <a:defRPr spc="0">
                <a:solidFill>
                  <a:srgbClr val="000000"/>
                </a:solidFill>
              </a:defRPr>
            </a:pPr>
            <a:r>
              <a:rPr spc="-18">
                <a:solidFill>
                  <a:srgbClr val="ACBEE5"/>
                </a:solidFill>
              </a:rPr>
              <a:t>Body Level Four</a:t>
            </a:r>
          </a:p>
          <a:p>
            <a:pPr lvl="4">
              <a:defRPr spc="0">
                <a:solidFill>
                  <a:srgbClr val="000000"/>
                </a:solidFill>
              </a:defRPr>
            </a:pPr>
            <a:r>
              <a:rPr spc="-18">
                <a:solidFill>
                  <a:srgbClr val="ACBEE5"/>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que Blu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787400" y="1943100"/>
            <a:ext cx="11430000" cy="3784600"/>
          </a:xfrm>
          <a:prstGeom prst="rect">
            <a:avLst/>
          </a:prstGeom>
        </p:spPr>
        <p:txBody>
          <a:bodyPr lIns="38100" tIns="38100" rIns="38100" bIns="38100" anchor="ctr"/>
          <a:lstStyle>
            <a:lvl1pPr>
              <a:defRPr sz="5800" spc="-58">
                <a:solidFill>
                  <a:srgbClr val="FFFFFF"/>
                </a:solidFill>
              </a:defRPr>
            </a:lvl1pPr>
          </a:lstStyle>
          <a:p>
            <a:pPr lvl="0">
              <a:defRPr sz="1800" spc="0">
                <a:solidFill>
                  <a:srgbClr val="000000"/>
                </a:solidFill>
              </a:defRPr>
            </a:pPr>
            <a:r>
              <a:rPr sz="5800" spc="-58">
                <a:solidFill>
                  <a:srgbClr val="FFFFFF"/>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que Bl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787400" y="1943100"/>
            <a:ext cx="11430000" cy="3784600"/>
          </a:xfrm>
          <a:prstGeom prst="rect">
            <a:avLst/>
          </a:prstGeom>
        </p:spPr>
        <p:txBody>
          <a:bodyPr lIns="38100" tIns="38100" rIns="38100" bIns="38100" anchor="ctr"/>
          <a:lstStyle>
            <a:lvl1pPr>
              <a:defRPr sz="5800" spc="-58">
                <a:solidFill>
                  <a:srgbClr val="FFFFFF"/>
                </a:solidFill>
              </a:defRPr>
            </a:lvl1pPr>
          </a:lstStyle>
          <a:p>
            <a:pPr lvl="0">
              <a:defRPr sz="1800" spc="0">
                <a:solidFill>
                  <a:srgbClr val="000000"/>
                </a:solidFill>
              </a:defRPr>
            </a:pPr>
            <a:r>
              <a:rPr sz="5800" spc="-58">
                <a:solidFill>
                  <a:srgbClr val="FFFFFF"/>
                </a:solidFill>
              </a:rPr>
              <a:t>Title Text</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 &amp; Subtitle">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spc="0"/>
            </a:pPr>
            <a:r>
              <a:rPr sz="4600" spc="-45"/>
              <a:t>Title Text</a:t>
            </a:r>
          </a:p>
        </p:txBody>
      </p:sp>
      <p:sp>
        <p:nvSpPr>
          <p:cNvPr id="16" name="Shape 16"/>
          <p:cNvSpPr>
            <a:spLocks noGrp="1"/>
          </p:cNvSpPr>
          <p:nvPr>
            <p:ph type="body" idx="1"/>
          </p:nvPr>
        </p:nvSpPr>
        <p:spPr>
          <a:prstGeom prst="rect">
            <a:avLst/>
          </a:prstGeom>
        </p:spPr>
        <p:txBody>
          <a:bodyPr/>
          <a:lstStyle>
            <a:lvl2pPr marL="214711" indent="-214711">
              <a:lnSpc>
                <a:spcPct val="110000"/>
              </a:lnSpc>
              <a:spcBef>
                <a:spcPts val="1700"/>
              </a:spcBef>
              <a:buClr>
                <a:srgbClr val="3B5998"/>
              </a:buClr>
              <a:buFont typeface="Lucida Grande"/>
              <a:buChar char="▪"/>
              <a:defRPr sz="2800" spc="-28">
                <a:solidFill>
                  <a:srgbClr val="000000"/>
                </a:solidFill>
                <a:latin typeface="+mn-lt"/>
                <a:ea typeface="+mn-ea"/>
                <a:cs typeface="+mn-cs"/>
                <a:sym typeface="Vista Sans OT Reg"/>
              </a:defRPr>
            </a:lvl2pPr>
            <a:lvl3pPr marL="480444" indent="-239144">
              <a:lnSpc>
                <a:spcPct val="110000"/>
              </a:lnSpc>
              <a:spcBef>
                <a:spcPts val="1400"/>
              </a:spcBef>
              <a:buClr>
                <a:srgbClr val="9A9A9A"/>
              </a:buClr>
              <a:buFont typeface="Lucida Grande"/>
              <a:buChar char="▪"/>
              <a:defRPr sz="2800" spc="-28">
                <a:solidFill>
                  <a:srgbClr val="000000"/>
                </a:solidFill>
                <a:latin typeface="+mn-lt"/>
                <a:ea typeface="+mn-ea"/>
                <a:cs typeface="+mn-cs"/>
                <a:sym typeface="Vista Sans OT Reg"/>
              </a:defRPr>
            </a:lvl3pPr>
            <a:lvl4pPr marL="688862" indent="-175654">
              <a:lnSpc>
                <a:spcPct val="110000"/>
              </a:lnSpc>
              <a:spcBef>
                <a:spcPts val="1400"/>
              </a:spcBef>
              <a:buClr>
                <a:srgbClr val="9A9A9A"/>
              </a:buClr>
              <a:buFont typeface="Lucida Grande"/>
              <a:buChar char="▪"/>
              <a:defRPr sz="2600" spc="-26">
                <a:solidFill>
                  <a:srgbClr val="000000"/>
                </a:solidFill>
                <a:latin typeface="+mn-lt"/>
                <a:ea typeface="+mn-ea"/>
                <a:cs typeface="+mn-cs"/>
                <a:sym typeface="Vista Sans OT Reg"/>
              </a:defRPr>
            </a:lvl4pPr>
            <a:lvl5pPr marL="926949" indent="-180945">
              <a:lnSpc>
                <a:spcPct val="110000"/>
              </a:lnSpc>
              <a:spcBef>
                <a:spcPts val="1400"/>
              </a:spcBef>
              <a:buClr>
                <a:srgbClr val="9A9A9A"/>
              </a:buClr>
              <a:buFont typeface="Lucida Grande"/>
              <a:buChar char="▪"/>
              <a:defRPr sz="2600" spc="-26">
                <a:solidFill>
                  <a:srgbClr val="000000"/>
                </a:solidFill>
                <a:latin typeface="+mn-lt"/>
                <a:ea typeface="+mn-ea"/>
                <a:cs typeface="+mn-cs"/>
                <a:sym typeface="Vista Sans OT Reg"/>
              </a:defRPr>
            </a:lvl5pPr>
          </a:lstStyle>
          <a:p>
            <a:pPr lvl="0">
              <a:defRPr sz="1800" spc="0">
                <a:solidFill>
                  <a:srgbClr val="000000"/>
                </a:solidFill>
              </a:defRPr>
            </a:pPr>
            <a:r>
              <a:rPr sz="3400" spc="-34">
                <a:solidFill>
                  <a:srgbClr val="6D84B4"/>
                </a:solidFill>
              </a:rPr>
              <a:t>Body Level One</a:t>
            </a:r>
          </a:p>
          <a:p>
            <a:pPr lvl="1">
              <a:defRPr sz="1800" spc="0"/>
            </a:pPr>
            <a:r>
              <a:rPr sz="2800" spc="-28"/>
              <a:t>Body Level Two</a:t>
            </a:r>
          </a:p>
          <a:p>
            <a:pPr lvl="2">
              <a:defRPr sz="1800" spc="0"/>
            </a:pPr>
            <a:r>
              <a:rPr sz="2800" spc="-28"/>
              <a:t>Body Level Three</a:t>
            </a:r>
          </a:p>
          <a:p>
            <a:pPr lvl="3">
              <a:defRPr sz="1800" spc="0"/>
            </a:pPr>
            <a:r>
              <a:rPr sz="2600" spc="-26"/>
              <a:t>Body Level Four</a:t>
            </a:r>
          </a:p>
          <a:p>
            <a:pPr lvl="4">
              <a:defRPr sz="1800" spc="0"/>
            </a:pPr>
            <a:r>
              <a:rPr sz="2600" spc="-26"/>
              <a:t>Body Level Five</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ullet">
    <p:bg>
      <p:bgPr>
        <a:solidFill>
          <a:srgbClr val="FFFFFF"/>
        </a:solid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spc="0"/>
            </a:pPr>
            <a:r>
              <a:rPr sz="4600" spc="-45"/>
              <a:t>Title Text</a:t>
            </a:r>
          </a:p>
        </p:txBody>
      </p:sp>
      <p:sp>
        <p:nvSpPr>
          <p:cNvPr id="19" name="Shape 19"/>
          <p:cNvSpPr>
            <a:spLocks noGrp="1"/>
          </p:cNvSpPr>
          <p:nvPr>
            <p:ph type="body" idx="1"/>
          </p:nvPr>
        </p:nvSpPr>
        <p:spPr>
          <a:xfrm>
            <a:off x="787400" y="1612900"/>
            <a:ext cx="11417300" cy="5956300"/>
          </a:xfrm>
          <a:prstGeom prst="rect">
            <a:avLst/>
          </a:prstGeom>
        </p:spPr>
        <p:txBody>
          <a:bodyPr/>
          <a:lstStyle>
            <a:lvl1pPr marL="214711" indent="-214711">
              <a:lnSpc>
                <a:spcPct val="110000"/>
              </a:lnSpc>
              <a:spcBef>
                <a:spcPts val="1700"/>
              </a:spcBef>
              <a:buClr>
                <a:srgbClr val="3B5998"/>
              </a:buClr>
              <a:buSzPct val="65000"/>
              <a:buFont typeface="Lucida Grande"/>
              <a:buChar char="▪"/>
              <a:defRPr sz="2800" spc="-84">
                <a:solidFill>
                  <a:srgbClr val="000000"/>
                </a:solidFill>
                <a:latin typeface="+mn-lt"/>
                <a:ea typeface="+mn-ea"/>
                <a:cs typeface="+mn-cs"/>
                <a:sym typeface="Vista Sans OT Reg"/>
              </a:defRPr>
            </a:lvl1pPr>
            <a:lvl2pPr marL="480444" indent="-239144">
              <a:lnSpc>
                <a:spcPct val="110000"/>
              </a:lnSpc>
              <a:spcBef>
                <a:spcPts val="1400"/>
              </a:spcBef>
              <a:buClr>
                <a:srgbClr val="9A9A9A"/>
              </a:buClr>
              <a:buFont typeface="Lucida Grande"/>
              <a:buChar char="▪"/>
              <a:defRPr sz="2800" spc="-84">
                <a:solidFill>
                  <a:srgbClr val="000000"/>
                </a:solidFill>
                <a:latin typeface="+mn-lt"/>
                <a:ea typeface="+mn-ea"/>
                <a:cs typeface="+mn-cs"/>
                <a:sym typeface="Vista Sans OT Reg"/>
              </a:defRPr>
            </a:lvl2pPr>
            <a:lvl3pPr marL="696354" indent="-175654">
              <a:lnSpc>
                <a:spcPct val="110000"/>
              </a:lnSpc>
              <a:spcBef>
                <a:spcPts val="1400"/>
              </a:spcBef>
              <a:buClr>
                <a:srgbClr val="9A9A9A"/>
              </a:buClr>
              <a:buSzPct val="54999"/>
              <a:buFont typeface="Lucida Grande"/>
              <a:buChar char="▪"/>
              <a:defRPr sz="2600" spc="-78">
                <a:solidFill>
                  <a:srgbClr val="000000"/>
                </a:solidFill>
                <a:latin typeface="+mn-lt"/>
                <a:ea typeface="+mn-ea"/>
                <a:cs typeface="+mn-cs"/>
                <a:sym typeface="Vista Sans OT Reg"/>
              </a:defRPr>
            </a:lvl3pPr>
            <a:lvl4pPr marL="930245" indent="-180945">
              <a:lnSpc>
                <a:spcPct val="110000"/>
              </a:lnSpc>
              <a:spcBef>
                <a:spcPts val="1400"/>
              </a:spcBef>
              <a:buClr>
                <a:srgbClr val="9A9A9A"/>
              </a:buClr>
              <a:buSzPct val="45000"/>
              <a:buFont typeface="Lucida Grande"/>
              <a:buChar char="▪"/>
              <a:defRPr sz="2600" spc="-78">
                <a:solidFill>
                  <a:srgbClr val="000000"/>
                </a:solidFill>
                <a:latin typeface="+mn-lt"/>
                <a:ea typeface="+mn-ea"/>
                <a:cs typeface="+mn-cs"/>
                <a:sym typeface="Vista Sans OT Reg"/>
              </a:defRPr>
            </a:lvl4pPr>
            <a:lvl5pPr marL="1159744" indent="-159782">
              <a:lnSpc>
                <a:spcPct val="110000"/>
              </a:lnSpc>
              <a:spcBef>
                <a:spcPts val="1400"/>
              </a:spcBef>
              <a:buClr>
                <a:srgbClr val="9A9A9A"/>
              </a:buClr>
              <a:buFont typeface="Lucida Grande"/>
              <a:buChar char="▪"/>
              <a:defRPr sz="2400" spc="-72">
                <a:solidFill>
                  <a:srgbClr val="000000"/>
                </a:solidFill>
                <a:latin typeface="+mn-lt"/>
                <a:ea typeface="+mn-ea"/>
                <a:cs typeface="+mn-cs"/>
                <a:sym typeface="Vista Sans OT Reg"/>
              </a:defRPr>
            </a:lvl5pPr>
          </a:lstStyle>
          <a:p>
            <a:pPr lvl="0">
              <a:defRPr sz="1800" spc="0"/>
            </a:pPr>
            <a:r>
              <a:rPr sz="2800" spc="-84"/>
              <a:t>Body Level One</a:t>
            </a:r>
          </a:p>
          <a:p>
            <a:pPr lvl="1">
              <a:defRPr sz="1800" spc="0"/>
            </a:pPr>
            <a:r>
              <a:rPr sz="2800" spc="-84"/>
              <a:t>Body Level Two</a:t>
            </a:r>
          </a:p>
          <a:p>
            <a:pPr lvl="2">
              <a:defRPr sz="1800" spc="0"/>
            </a:pPr>
            <a:r>
              <a:rPr sz="2600" spc="-78"/>
              <a:t>Body Level Three</a:t>
            </a:r>
          </a:p>
          <a:p>
            <a:pPr lvl="3">
              <a:defRPr sz="1800" spc="0"/>
            </a:pPr>
            <a:r>
              <a:rPr sz="2600" spc="-78"/>
              <a:t>Body Level Four</a:t>
            </a:r>
          </a:p>
          <a:p>
            <a:pPr lvl="4">
              <a:defRPr sz="1800" spc="0"/>
            </a:pPr>
            <a:r>
              <a:rPr sz="2400" spc="-72"/>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Graphic">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lgn="ctr"/>
          </a:lstStyle>
          <a:p>
            <a:pPr lvl="0">
              <a:defRPr sz="1800" spc="0"/>
            </a:pPr>
            <a:r>
              <a:rPr sz="4600" spc="-45"/>
              <a:t>Title Text</a:t>
            </a:r>
          </a:p>
        </p:txBody>
      </p:sp>
      <p:sp>
        <p:nvSpPr>
          <p:cNvPr id="22" name="Shape 22"/>
          <p:cNvSpPr>
            <a:spLocks noGrp="1"/>
          </p:cNvSpPr>
          <p:nvPr>
            <p:ph type="body" idx="1"/>
          </p:nvPr>
        </p:nvSpPr>
        <p:spPr>
          <a:xfrm>
            <a:off x="787400" y="1295400"/>
            <a:ext cx="11417300" cy="939800"/>
          </a:xfrm>
          <a:prstGeom prst="rect">
            <a:avLst/>
          </a:prstGeom>
        </p:spPr>
        <p:txBody>
          <a:bodyPr/>
          <a:lstStyle>
            <a:lvl1pPr algn="ctr"/>
            <a:lvl2pPr marL="0" indent="0" algn="ctr">
              <a:lnSpc>
                <a:spcPct val="90000"/>
              </a:lnSpc>
              <a:spcBef>
                <a:spcPts val="1700"/>
              </a:spcBef>
              <a:buClr>
                <a:srgbClr val="3B5998"/>
              </a:buClr>
              <a:buSzTx/>
              <a:buFont typeface="Lucida Grande"/>
              <a:buNone/>
              <a:defRPr sz="2800" spc="-28">
                <a:solidFill>
                  <a:srgbClr val="000000"/>
                </a:solidFill>
                <a:latin typeface="+mn-lt"/>
                <a:ea typeface="+mn-ea"/>
                <a:cs typeface="+mn-cs"/>
                <a:sym typeface="Vista Sans OT Reg"/>
              </a:defRPr>
            </a:lvl2pPr>
            <a:lvl3pPr marL="0" indent="0" algn="ctr">
              <a:lnSpc>
                <a:spcPct val="90000"/>
              </a:lnSpc>
              <a:spcBef>
                <a:spcPts val="1400"/>
              </a:spcBef>
              <a:buClr>
                <a:srgbClr val="9A9A9A"/>
              </a:buClr>
              <a:buSzTx/>
              <a:buFont typeface="Lucida Grande"/>
              <a:buNone/>
              <a:defRPr sz="2800" spc="-28">
                <a:solidFill>
                  <a:srgbClr val="000000"/>
                </a:solidFill>
                <a:latin typeface="+mn-lt"/>
                <a:ea typeface="+mn-ea"/>
                <a:cs typeface="+mn-cs"/>
                <a:sym typeface="Vista Sans OT Reg"/>
              </a:defRPr>
            </a:lvl3pPr>
            <a:lvl4pPr marL="0" indent="0" algn="ctr">
              <a:lnSpc>
                <a:spcPct val="90000"/>
              </a:lnSpc>
              <a:spcBef>
                <a:spcPts val="1400"/>
              </a:spcBef>
              <a:buClr>
                <a:srgbClr val="9A9A9A"/>
              </a:buClr>
              <a:buSzTx/>
              <a:buFont typeface="Lucida Grande"/>
              <a:buNone/>
              <a:defRPr sz="2600" spc="-26">
                <a:solidFill>
                  <a:srgbClr val="000000"/>
                </a:solidFill>
                <a:latin typeface="+mn-lt"/>
                <a:ea typeface="+mn-ea"/>
                <a:cs typeface="+mn-cs"/>
                <a:sym typeface="Vista Sans OT Reg"/>
              </a:defRPr>
            </a:lvl4pPr>
            <a:lvl5pPr marL="0" indent="0" algn="ctr">
              <a:lnSpc>
                <a:spcPct val="90000"/>
              </a:lnSpc>
              <a:spcBef>
                <a:spcPts val="1400"/>
              </a:spcBef>
              <a:buClr>
                <a:srgbClr val="9A9A9A"/>
              </a:buClr>
              <a:buSzTx/>
              <a:buFont typeface="Lucida Grande"/>
              <a:buNone/>
              <a:defRPr sz="2600" spc="-26">
                <a:solidFill>
                  <a:srgbClr val="000000"/>
                </a:solidFill>
                <a:latin typeface="+mn-lt"/>
                <a:ea typeface="+mn-ea"/>
                <a:cs typeface="+mn-cs"/>
                <a:sym typeface="Vista Sans OT Reg"/>
              </a:defRPr>
            </a:lvl5pPr>
          </a:lstStyle>
          <a:p>
            <a:pPr lvl="0">
              <a:defRPr sz="1800" spc="0">
                <a:solidFill>
                  <a:srgbClr val="000000"/>
                </a:solidFill>
              </a:defRPr>
            </a:pPr>
            <a:r>
              <a:rPr sz="3400" spc="-34">
                <a:solidFill>
                  <a:srgbClr val="6D84B4"/>
                </a:solidFill>
              </a:rPr>
              <a:t>Body Level One</a:t>
            </a:r>
          </a:p>
          <a:p>
            <a:pPr lvl="1">
              <a:defRPr sz="1800" spc="0"/>
            </a:pPr>
            <a:r>
              <a:rPr sz="2800" spc="-28"/>
              <a:t>Body Level Two</a:t>
            </a:r>
          </a:p>
          <a:p>
            <a:pPr lvl="2">
              <a:defRPr sz="1800" spc="0"/>
            </a:pPr>
            <a:r>
              <a:rPr sz="2800" spc="-28"/>
              <a:t>Body Level Three</a:t>
            </a:r>
          </a:p>
          <a:p>
            <a:pPr lvl="3">
              <a:defRPr sz="1800" spc="0"/>
            </a:pPr>
            <a:r>
              <a:rPr sz="2600" spc="-26"/>
              <a:t>Body Level Four</a:t>
            </a:r>
          </a:p>
          <a:p>
            <a:pPr lvl="4">
              <a:defRPr sz="1800" spc="0"/>
            </a:pPr>
            <a:r>
              <a:rPr sz="2600" spc="-26"/>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ideo">
    <p:bg>
      <p:bgPr>
        <a:gradFill flip="none" rotWithShape="1">
          <a:gsLst>
            <a:gs pos="0">
              <a:srgbClr val="000000"/>
            </a:gs>
            <a:gs pos="100000">
              <a:srgbClr val="58596B"/>
            </a:gs>
          </a:gsLst>
          <a:lin ang="5400000" scaled="0"/>
        </a:gradFill>
        <a:effectLst/>
      </p:bgPr>
    </p:bg>
    <p:spTree>
      <p:nvGrpSpPr>
        <p:cNvPr id="1" name=""/>
        <p:cNvGrpSpPr/>
        <p:nvPr/>
      </p:nvGrpSpPr>
      <p:grpSpPr>
        <a:xfrm>
          <a:off x="0" y="0"/>
          <a:ext cx="0" cy="0"/>
          <a:chOff x="0" y="0"/>
          <a:chExt cx="0" cy="0"/>
        </a:xfrm>
      </p:grpSpPr>
      <p:pic>
        <p:nvPicPr>
          <p:cNvPr id="25" name="Video.gif"/>
          <p:cNvPicPr/>
          <p:nvPr/>
        </p:nvPicPr>
        <p:blipFill>
          <a:blip r:embed="rId2">
            <a:extLst/>
          </a:blip>
          <a:stretch>
            <a:fillRect/>
          </a:stretch>
        </p:blipFill>
        <p:spPr>
          <a:xfrm>
            <a:off x="0" y="0"/>
            <a:ext cx="13006917" cy="8128000"/>
          </a:xfrm>
          <a:prstGeom prst="rect">
            <a:avLst/>
          </a:prstGeom>
          <a:ln w="12700">
            <a:miter lim="400000"/>
          </a:ln>
        </p:spPr>
      </p:pic>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FE5EE"/>
        </a:solidFill>
        <a:effectLst/>
      </p:bgPr>
    </p:bg>
    <p:spTree>
      <p:nvGrpSpPr>
        <p:cNvPr id="1" name=""/>
        <p:cNvGrpSpPr/>
        <p:nvPr/>
      </p:nvGrpSpPr>
      <p:grpSpPr>
        <a:xfrm>
          <a:off x="0" y="0"/>
          <a:ext cx="0" cy="0"/>
          <a:chOff x="0" y="0"/>
          <a:chExt cx="0" cy="0"/>
        </a:xfrm>
      </p:grpSpPr>
      <p:pic>
        <p:nvPicPr>
          <p:cNvPr id="2" name="BG_Trim_Light.gif"/>
          <p:cNvPicPr/>
          <p:nvPr/>
        </p:nvPicPr>
        <p:blipFill>
          <a:blip r:embed="rId12">
            <a:extLst/>
          </a:blip>
          <a:stretch>
            <a:fillRect/>
          </a:stretch>
        </p:blipFill>
        <p:spPr>
          <a:xfrm>
            <a:off x="0" y="0"/>
            <a:ext cx="13004800" cy="8128000"/>
          </a:xfrm>
          <a:prstGeom prst="rect">
            <a:avLst/>
          </a:prstGeom>
          <a:ln w="203200">
            <a:solidFill>
              <a:srgbClr val="FFFFFF"/>
            </a:solidFill>
            <a:miter lim="400000"/>
          </a:ln>
        </p:spPr>
      </p:pic>
      <p:sp>
        <p:nvSpPr>
          <p:cNvPr id="3" name="Shape 3"/>
          <p:cNvSpPr>
            <a:spLocks noGrp="1"/>
          </p:cNvSpPr>
          <p:nvPr>
            <p:ph type="title"/>
          </p:nvPr>
        </p:nvSpPr>
        <p:spPr>
          <a:xfrm>
            <a:off x="787400" y="647700"/>
            <a:ext cx="11417300" cy="6604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spc="0"/>
            </a:pPr>
            <a:r>
              <a:rPr sz="4600" spc="-45"/>
              <a:t>Title Text</a:t>
            </a:r>
          </a:p>
        </p:txBody>
      </p:sp>
      <p:sp>
        <p:nvSpPr>
          <p:cNvPr id="4" name="Shape 4"/>
          <p:cNvSpPr>
            <a:spLocks noGrp="1"/>
          </p:cNvSpPr>
          <p:nvPr>
            <p:ph type="body" idx="1"/>
          </p:nvPr>
        </p:nvSpPr>
        <p:spPr>
          <a:xfrm>
            <a:off x="787400" y="1295400"/>
            <a:ext cx="11417300" cy="60579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214711" indent="-214711">
              <a:lnSpc>
                <a:spcPct val="110000"/>
              </a:lnSpc>
              <a:spcBef>
                <a:spcPts val="1700"/>
              </a:spcBef>
              <a:buClr>
                <a:srgbClr val="3B5998"/>
              </a:buClr>
              <a:buFont typeface="Lucida Grande"/>
              <a:buChar char="▪"/>
              <a:defRPr sz="2800" spc="-28">
                <a:solidFill>
                  <a:srgbClr val="000000"/>
                </a:solidFill>
                <a:latin typeface="+mn-lt"/>
                <a:ea typeface="+mn-ea"/>
                <a:cs typeface="+mn-cs"/>
                <a:sym typeface="Vista Sans OT Reg"/>
              </a:defRPr>
            </a:lvl2pPr>
            <a:lvl3pPr marL="480444" indent="-239144">
              <a:lnSpc>
                <a:spcPct val="110000"/>
              </a:lnSpc>
              <a:spcBef>
                <a:spcPts val="1400"/>
              </a:spcBef>
              <a:buClr>
                <a:srgbClr val="9A9A9A"/>
              </a:buClr>
              <a:buFont typeface="Lucida Grande"/>
              <a:buChar char="▪"/>
              <a:defRPr sz="2800" spc="-28">
                <a:solidFill>
                  <a:srgbClr val="000000"/>
                </a:solidFill>
                <a:latin typeface="+mn-lt"/>
                <a:ea typeface="+mn-ea"/>
                <a:cs typeface="+mn-cs"/>
                <a:sym typeface="Vista Sans OT Reg"/>
              </a:defRPr>
            </a:lvl3pPr>
            <a:lvl4pPr marL="688862" indent="-175654">
              <a:lnSpc>
                <a:spcPct val="110000"/>
              </a:lnSpc>
              <a:spcBef>
                <a:spcPts val="1400"/>
              </a:spcBef>
              <a:buClr>
                <a:srgbClr val="9A9A9A"/>
              </a:buClr>
              <a:buFont typeface="Lucida Grande"/>
              <a:buChar char="▪"/>
              <a:defRPr sz="2600" spc="-26">
                <a:solidFill>
                  <a:srgbClr val="000000"/>
                </a:solidFill>
                <a:latin typeface="+mn-lt"/>
                <a:ea typeface="+mn-ea"/>
                <a:cs typeface="+mn-cs"/>
                <a:sym typeface="Vista Sans OT Reg"/>
              </a:defRPr>
            </a:lvl4pPr>
            <a:lvl5pPr marL="926949" indent="-180945">
              <a:lnSpc>
                <a:spcPct val="110000"/>
              </a:lnSpc>
              <a:spcBef>
                <a:spcPts val="1400"/>
              </a:spcBef>
              <a:buClr>
                <a:srgbClr val="9A9A9A"/>
              </a:buClr>
              <a:buFont typeface="Lucida Grande"/>
              <a:buChar char="▪"/>
              <a:defRPr sz="2600" spc="-26">
                <a:solidFill>
                  <a:srgbClr val="000000"/>
                </a:solidFill>
                <a:latin typeface="+mn-lt"/>
                <a:ea typeface="+mn-ea"/>
                <a:cs typeface="+mn-cs"/>
                <a:sym typeface="Vista Sans OT Reg"/>
              </a:defRPr>
            </a:lvl5pPr>
          </a:lstStyle>
          <a:p>
            <a:pPr lvl="0">
              <a:defRPr sz="1800" spc="0">
                <a:solidFill>
                  <a:srgbClr val="000000"/>
                </a:solidFill>
              </a:defRPr>
            </a:pPr>
            <a:r>
              <a:rPr sz="3400" spc="-34">
                <a:solidFill>
                  <a:srgbClr val="6D84B4"/>
                </a:solidFill>
              </a:rPr>
              <a:t>Body Level One</a:t>
            </a:r>
          </a:p>
          <a:p>
            <a:pPr lvl="1">
              <a:defRPr sz="1800" spc="0"/>
            </a:pPr>
            <a:r>
              <a:rPr sz="2800" spc="-28"/>
              <a:t>Body Level Two</a:t>
            </a:r>
          </a:p>
          <a:p>
            <a:pPr lvl="2">
              <a:defRPr sz="1800" spc="0"/>
            </a:pPr>
            <a:r>
              <a:rPr sz="2800" spc="-28"/>
              <a:t>Body Level Three</a:t>
            </a:r>
          </a:p>
          <a:p>
            <a:pPr lvl="3">
              <a:defRPr sz="1800" spc="0"/>
            </a:pPr>
            <a:r>
              <a:rPr sz="2600" spc="-26"/>
              <a:t>Body Level Four</a:t>
            </a:r>
          </a:p>
          <a:p>
            <a:pPr lvl="4">
              <a:defRPr sz="1800" spc="0"/>
            </a:pPr>
            <a:r>
              <a:rPr sz="2600" spc="-26"/>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xmlns:p14="http://schemas.microsoft.com/office/powerpoint/2010/main" spd="med"/>
  <p:txStyles>
    <p:titleStyle>
      <a:lvl1pPr defTabSz="482600">
        <a:lnSpc>
          <a:spcPct val="90000"/>
        </a:lnSpc>
        <a:defRPr sz="4600" spc="-45">
          <a:latin typeface="+mj-lt"/>
          <a:ea typeface="+mj-ea"/>
          <a:cs typeface="+mj-cs"/>
          <a:sym typeface="Vista Sans OT Medium"/>
        </a:defRPr>
      </a:lvl1pPr>
      <a:lvl2pPr indent="228600" defTabSz="482600">
        <a:lnSpc>
          <a:spcPct val="90000"/>
        </a:lnSpc>
        <a:defRPr sz="4600" spc="-45">
          <a:latin typeface="+mj-lt"/>
          <a:ea typeface="+mj-ea"/>
          <a:cs typeface="+mj-cs"/>
          <a:sym typeface="Vista Sans OT Medium"/>
        </a:defRPr>
      </a:lvl2pPr>
      <a:lvl3pPr indent="457200" defTabSz="482600">
        <a:lnSpc>
          <a:spcPct val="90000"/>
        </a:lnSpc>
        <a:defRPr sz="4600" spc="-45">
          <a:latin typeface="+mj-lt"/>
          <a:ea typeface="+mj-ea"/>
          <a:cs typeface="+mj-cs"/>
          <a:sym typeface="Vista Sans OT Medium"/>
        </a:defRPr>
      </a:lvl3pPr>
      <a:lvl4pPr indent="685800" defTabSz="482600">
        <a:lnSpc>
          <a:spcPct val="90000"/>
        </a:lnSpc>
        <a:defRPr sz="4600" spc="-45">
          <a:latin typeface="+mj-lt"/>
          <a:ea typeface="+mj-ea"/>
          <a:cs typeface="+mj-cs"/>
          <a:sym typeface="Vista Sans OT Medium"/>
        </a:defRPr>
      </a:lvl4pPr>
      <a:lvl5pPr indent="914400" defTabSz="482600">
        <a:lnSpc>
          <a:spcPct val="90000"/>
        </a:lnSpc>
        <a:defRPr sz="4600" spc="-45">
          <a:latin typeface="+mj-lt"/>
          <a:ea typeface="+mj-ea"/>
          <a:cs typeface="+mj-cs"/>
          <a:sym typeface="Vista Sans OT Medium"/>
        </a:defRPr>
      </a:lvl5pPr>
      <a:lvl6pPr indent="1143000" defTabSz="482600">
        <a:lnSpc>
          <a:spcPct val="90000"/>
        </a:lnSpc>
        <a:defRPr sz="4600" spc="-45">
          <a:latin typeface="+mj-lt"/>
          <a:ea typeface="+mj-ea"/>
          <a:cs typeface="+mj-cs"/>
          <a:sym typeface="Vista Sans OT Medium"/>
        </a:defRPr>
      </a:lvl6pPr>
      <a:lvl7pPr indent="1371600" defTabSz="482600">
        <a:lnSpc>
          <a:spcPct val="90000"/>
        </a:lnSpc>
        <a:defRPr sz="4600" spc="-45">
          <a:latin typeface="+mj-lt"/>
          <a:ea typeface="+mj-ea"/>
          <a:cs typeface="+mj-cs"/>
          <a:sym typeface="Vista Sans OT Medium"/>
        </a:defRPr>
      </a:lvl7pPr>
      <a:lvl8pPr indent="1600200" defTabSz="482600">
        <a:lnSpc>
          <a:spcPct val="90000"/>
        </a:lnSpc>
        <a:defRPr sz="4600" spc="-45">
          <a:latin typeface="+mj-lt"/>
          <a:ea typeface="+mj-ea"/>
          <a:cs typeface="+mj-cs"/>
          <a:sym typeface="Vista Sans OT Medium"/>
        </a:defRPr>
      </a:lvl8pPr>
      <a:lvl9pPr indent="1828800" defTabSz="482600">
        <a:lnSpc>
          <a:spcPct val="90000"/>
        </a:lnSpc>
        <a:defRPr sz="4600" spc="-45">
          <a:latin typeface="+mj-lt"/>
          <a:ea typeface="+mj-ea"/>
          <a:cs typeface="+mj-cs"/>
          <a:sym typeface="Vista Sans OT Medium"/>
        </a:defRPr>
      </a:lvl9pPr>
    </p:titleStyle>
    <p:bodyStyle>
      <a:lvl1pPr defTabSz="482600">
        <a:spcBef>
          <a:spcPts val="3300"/>
        </a:spcBef>
        <a:defRPr sz="3400" spc="-34">
          <a:solidFill>
            <a:srgbClr val="6D84B4"/>
          </a:solidFill>
          <a:latin typeface="+mj-lt"/>
          <a:ea typeface="+mj-ea"/>
          <a:cs typeface="+mj-cs"/>
          <a:sym typeface="Vista Sans OT Medium"/>
        </a:defRPr>
      </a:lvl1pPr>
      <a:lvl2pPr marL="260721" indent="-260721" defTabSz="482600">
        <a:spcBef>
          <a:spcPts val="3300"/>
        </a:spcBef>
        <a:buSzPct val="65000"/>
        <a:buChar char="•"/>
        <a:defRPr sz="3400" spc="-34">
          <a:solidFill>
            <a:srgbClr val="6D84B4"/>
          </a:solidFill>
          <a:latin typeface="+mj-lt"/>
          <a:ea typeface="+mj-ea"/>
          <a:cs typeface="+mj-cs"/>
          <a:sym typeface="Vista Sans OT Medium"/>
        </a:defRPr>
      </a:lvl2pPr>
      <a:lvl3pPr marL="531689" indent="-290389" defTabSz="482600">
        <a:spcBef>
          <a:spcPts val="3300"/>
        </a:spcBef>
        <a:buSzPct val="65000"/>
        <a:buChar char="•"/>
        <a:defRPr sz="3400" spc="-34">
          <a:solidFill>
            <a:srgbClr val="6D84B4"/>
          </a:solidFill>
          <a:latin typeface="+mj-lt"/>
          <a:ea typeface="+mj-ea"/>
          <a:cs typeface="+mj-cs"/>
          <a:sym typeface="Vista Sans OT Medium"/>
        </a:defRPr>
      </a:lvl3pPr>
      <a:lvl4pPr marL="742910" indent="-229702" defTabSz="482600">
        <a:spcBef>
          <a:spcPts val="3300"/>
        </a:spcBef>
        <a:buSzPct val="54999"/>
        <a:buChar char="•"/>
        <a:defRPr sz="3400" spc="-34">
          <a:solidFill>
            <a:srgbClr val="6D84B4"/>
          </a:solidFill>
          <a:latin typeface="+mj-lt"/>
          <a:ea typeface="+mj-ea"/>
          <a:cs typeface="+mj-cs"/>
          <a:sym typeface="Vista Sans OT Medium"/>
        </a:defRPr>
      </a:lvl4pPr>
      <a:lvl5pPr marL="982624" indent="-236621" defTabSz="482600">
        <a:spcBef>
          <a:spcPts val="3300"/>
        </a:spcBef>
        <a:buSzPct val="45000"/>
        <a:buChar char="•"/>
        <a:defRPr sz="3400" spc="-34">
          <a:solidFill>
            <a:srgbClr val="6D84B4"/>
          </a:solidFill>
          <a:latin typeface="+mj-lt"/>
          <a:ea typeface="+mj-ea"/>
          <a:cs typeface="+mj-cs"/>
          <a:sym typeface="Vista Sans OT Medium"/>
        </a:defRPr>
      </a:lvl5pPr>
      <a:lvl6pPr marL="1215420" indent="-236621" defTabSz="482600">
        <a:spcBef>
          <a:spcPts val="3300"/>
        </a:spcBef>
        <a:buSzPct val="45000"/>
        <a:buChar char="•"/>
        <a:defRPr sz="3400" spc="-34">
          <a:solidFill>
            <a:srgbClr val="6D84B4"/>
          </a:solidFill>
          <a:latin typeface="+mj-lt"/>
          <a:ea typeface="+mj-ea"/>
          <a:cs typeface="+mj-cs"/>
          <a:sym typeface="Vista Sans OT Medium"/>
        </a:defRPr>
      </a:lvl6pPr>
      <a:lvl7pPr marL="1448215" indent="-236621" defTabSz="482600">
        <a:spcBef>
          <a:spcPts val="3300"/>
        </a:spcBef>
        <a:buSzPct val="45000"/>
        <a:buChar char="•"/>
        <a:defRPr sz="3400" spc="-34">
          <a:solidFill>
            <a:srgbClr val="6D84B4"/>
          </a:solidFill>
          <a:latin typeface="+mj-lt"/>
          <a:ea typeface="+mj-ea"/>
          <a:cs typeface="+mj-cs"/>
          <a:sym typeface="Vista Sans OT Medium"/>
        </a:defRPr>
      </a:lvl7pPr>
      <a:lvl8pPr marL="1681011" indent="-236621" defTabSz="482600">
        <a:spcBef>
          <a:spcPts val="3300"/>
        </a:spcBef>
        <a:buSzPct val="45000"/>
        <a:buChar char="•"/>
        <a:defRPr sz="3400" spc="-34">
          <a:solidFill>
            <a:srgbClr val="6D84B4"/>
          </a:solidFill>
          <a:latin typeface="+mj-lt"/>
          <a:ea typeface="+mj-ea"/>
          <a:cs typeface="+mj-cs"/>
          <a:sym typeface="Vista Sans OT Medium"/>
        </a:defRPr>
      </a:lvl8pPr>
      <a:lvl9pPr marL="1913806" indent="-236621" defTabSz="482600">
        <a:spcBef>
          <a:spcPts val="3300"/>
        </a:spcBef>
        <a:buSzPct val="45000"/>
        <a:buChar char="•"/>
        <a:defRPr sz="3400" spc="-34">
          <a:solidFill>
            <a:srgbClr val="6D84B4"/>
          </a:solidFill>
          <a:latin typeface="+mj-lt"/>
          <a:ea typeface="+mj-ea"/>
          <a:cs typeface="+mj-cs"/>
          <a:sym typeface="Vista Sans OT Medium"/>
        </a:defRPr>
      </a:lvl9pPr>
    </p:bodyStyle>
    <p:otherStyle>
      <a:lvl1pPr algn="r" defTabSz="482600">
        <a:defRPr sz="1100">
          <a:solidFill>
            <a:schemeClr val="tx1"/>
          </a:solidFill>
          <a:latin typeface="+mn-lt"/>
          <a:ea typeface="+mn-ea"/>
          <a:cs typeface="+mn-cs"/>
          <a:sym typeface="Vista Sans OT Reg"/>
        </a:defRPr>
      </a:lvl1pPr>
      <a:lvl2pPr indent="228600" algn="r" defTabSz="482600">
        <a:defRPr sz="1100">
          <a:solidFill>
            <a:schemeClr val="tx1"/>
          </a:solidFill>
          <a:latin typeface="+mn-lt"/>
          <a:ea typeface="+mn-ea"/>
          <a:cs typeface="+mn-cs"/>
          <a:sym typeface="Vista Sans OT Reg"/>
        </a:defRPr>
      </a:lvl2pPr>
      <a:lvl3pPr indent="457200" algn="r" defTabSz="482600">
        <a:defRPr sz="1100">
          <a:solidFill>
            <a:schemeClr val="tx1"/>
          </a:solidFill>
          <a:latin typeface="+mn-lt"/>
          <a:ea typeface="+mn-ea"/>
          <a:cs typeface="+mn-cs"/>
          <a:sym typeface="Vista Sans OT Reg"/>
        </a:defRPr>
      </a:lvl3pPr>
      <a:lvl4pPr indent="685800" algn="r" defTabSz="482600">
        <a:defRPr sz="1100">
          <a:solidFill>
            <a:schemeClr val="tx1"/>
          </a:solidFill>
          <a:latin typeface="+mn-lt"/>
          <a:ea typeface="+mn-ea"/>
          <a:cs typeface="+mn-cs"/>
          <a:sym typeface="Vista Sans OT Reg"/>
        </a:defRPr>
      </a:lvl4pPr>
      <a:lvl5pPr indent="914400" algn="r" defTabSz="482600">
        <a:defRPr sz="1100">
          <a:solidFill>
            <a:schemeClr val="tx1"/>
          </a:solidFill>
          <a:latin typeface="+mn-lt"/>
          <a:ea typeface="+mn-ea"/>
          <a:cs typeface="+mn-cs"/>
          <a:sym typeface="Vista Sans OT Reg"/>
        </a:defRPr>
      </a:lvl5pPr>
      <a:lvl6pPr indent="1143000" algn="r" defTabSz="482600">
        <a:defRPr sz="1100">
          <a:solidFill>
            <a:schemeClr val="tx1"/>
          </a:solidFill>
          <a:latin typeface="+mn-lt"/>
          <a:ea typeface="+mn-ea"/>
          <a:cs typeface="+mn-cs"/>
          <a:sym typeface="Vista Sans OT Reg"/>
        </a:defRPr>
      </a:lvl6pPr>
      <a:lvl7pPr indent="1371600" algn="r" defTabSz="482600">
        <a:defRPr sz="1100">
          <a:solidFill>
            <a:schemeClr val="tx1"/>
          </a:solidFill>
          <a:latin typeface="+mn-lt"/>
          <a:ea typeface="+mn-ea"/>
          <a:cs typeface="+mn-cs"/>
          <a:sym typeface="Vista Sans OT Reg"/>
        </a:defRPr>
      </a:lvl7pPr>
      <a:lvl8pPr indent="1600200" algn="r" defTabSz="482600">
        <a:defRPr sz="1100">
          <a:solidFill>
            <a:schemeClr val="tx1"/>
          </a:solidFill>
          <a:latin typeface="+mn-lt"/>
          <a:ea typeface="+mn-ea"/>
          <a:cs typeface="+mn-cs"/>
          <a:sym typeface="Vista Sans OT Reg"/>
        </a:defRPr>
      </a:lvl8pPr>
      <a:lvl9pPr indent="1828800" algn="r" defTabSz="482600">
        <a:defRPr sz="1100">
          <a:solidFill>
            <a:schemeClr val="tx1"/>
          </a:solidFill>
          <a:latin typeface="+mn-lt"/>
          <a:ea typeface="+mn-ea"/>
          <a:cs typeface="+mn-cs"/>
          <a:sym typeface="Vista Sans OT Reg"/>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nchor="t"/>
          <a:lstStyle/>
          <a:p>
            <a:pPr lvl="0">
              <a:defRPr sz="1800" spc="0">
                <a:solidFill>
                  <a:srgbClr val="000000"/>
                </a:solidFill>
              </a:defRPr>
            </a:pPr>
            <a:r>
              <a:rPr sz="4000" spc="-39">
                <a:solidFill>
                  <a:srgbClr val="CFDAE6"/>
                </a:solidFill>
                <a:latin typeface="+mn-lt"/>
                <a:ea typeface="+mn-ea"/>
                <a:cs typeface="+mn-cs"/>
                <a:sym typeface="Vista Sans OT Reg"/>
              </a:rPr>
              <a:t>A Large-Scale Study of</a:t>
            </a:r>
            <a:r>
              <a:rPr sz="5800" spc="-58">
                <a:solidFill>
                  <a:srgbClr val="FFFFFF"/>
                </a:solidFill>
              </a:rPr>
              <a:t/>
            </a:r>
            <a:br>
              <a:rPr sz="5800" spc="-58">
                <a:solidFill>
                  <a:srgbClr val="FFFFFF"/>
                </a:solidFill>
              </a:rPr>
            </a:br>
            <a:r>
              <a:rPr sz="6300" spc="-63">
                <a:solidFill>
                  <a:srgbClr val="FFFFFF"/>
                </a:solidFill>
              </a:rPr>
              <a:t>Flash Memory Errors in the Field</a:t>
            </a:r>
          </a:p>
        </p:txBody>
      </p:sp>
      <p:sp>
        <p:nvSpPr>
          <p:cNvPr id="33" name="Shape 33"/>
          <p:cNvSpPr>
            <a:spLocks noGrp="1"/>
          </p:cNvSpPr>
          <p:nvPr>
            <p:ph type="body" idx="1"/>
          </p:nvPr>
        </p:nvSpPr>
        <p:spPr>
          <a:xfrm>
            <a:off x="787400" y="4101295"/>
            <a:ext cx="11430000" cy="1756768"/>
          </a:xfrm>
          <a:prstGeom prst="rect">
            <a:avLst/>
          </a:prstGeom>
        </p:spPr>
        <p:txBody>
          <a:bodyPr/>
          <a:lstStyle/>
          <a:p>
            <a:pPr lvl="3">
              <a:defRPr spc="0">
                <a:solidFill>
                  <a:srgbClr val="000000"/>
                </a:solidFill>
              </a:defRPr>
            </a:pPr>
            <a:r>
              <a:rPr sz="2800" b="1" spc="-28">
                <a:solidFill>
                  <a:srgbClr val="FFFFFF"/>
                </a:solidFill>
              </a:rPr>
              <a:t>Justin Meza</a:t>
            </a:r>
          </a:p>
          <a:p>
            <a:pPr lvl="0">
              <a:defRPr spc="0">
                <a:solidFill>
                  <a:srgbClr val="000000"/>
                </a:solidFill>
              </a:defRPr>
            </a:pPr>
            <a:r>
              <a:rPr sz="2800" spc="-28">
                <a:solidFill>
                  <a:srgbClr val="D8DFEA"/>
                </a:solidFill>
              </a:rPr>
              <a:t>Qiang Wu</a:t>
            </a:r>
            <a:endParaRPr sz="2800" spc="-28">
              <a:solidFill>
                <a:srgbClr val="D8DFEA"/>
              </a:solidFill>
              <a:latin typeface="Vista Sans OT Light"/>
              <a:ea typeface="Vista Sans OT Light"/>
              <a:cs typeface="Vista Sans OT Light"/>
              <a:sym typeface="Vista Sans OT Light"/>
            </a:endParaRPr>
          </a:p>
          <a:p>
            <a:pPr lvl="0">
              <a:defRPr spc="0">
                <a:solidFill>
                  <a:srgbClr val="000000"/>
                </a:solidFill>
              </a:defRPr>
            </a:pPr>
            <a:r>
              <a:rPr sz="2800" spc="-28">
                <a:solidFill>
                  <a:srgbClr val="D8DFEA"/>
                </a:solidFill>
              </a:rPr>
              <a:t>Sanjeev Kumar</a:t>
            </a:r>
            <a:endParaRPr sz="2800" spc="-28">
              <a:solidFill>
                <a:srgbClr val="D8DFEA"/>
              </a:solidFill>
              <a:latin typeface="Vista Sans OT Light"/>
              <a:ea typeface="Vista Sans OT Light"/>
              <a:cs typeface="Vista Sans OT Light"/>
              <a:sym typeface="Vista Sans OT Light"/>
            </a:endParaRPr>
          </a:p>
          <a:p>
            <a:pPr lvl="0">
              <a:defRPr spc="0">
                <a:solidFill>
                  <a:srgbClr val="000000"/>
                </a:solidFill>
              </a:defRPr>
            </a:pPr>
            <a:r>
              <a:rPr sz="2800" spc="-28">
                <a:solidFill>
                  <a:srgbClr val="D8DFEA"/>
                </a:solidFill>
              </a:rPr>
              <a:t>Onur Mutlu</a:t>
            </a:r>
          </a:p>
        </p:txBody>
      </p:sp>
      <p:pic>
        <p:nvPicPr>
          <p:cNvPr id="34" name="droppedImage.pdf"/>
          <p:cNvPicPr/>
          <p:nvPr/>
        </p:nvPicPr>
        <p:blipFill>
          <a:blip r:embed="rId2">
            <a:extLst/>
          </a:blip>
          <a:stretch>
            <a:fillRect/>
          </a:stretch>
        </p:blipFill>
        <p:spPr>
          <a:xfrm>
            <a:off x="10554334" y="6488762"/>
            <a:ext cx="1663701" cy="342294"/>
          </a:xfrm>
          <a:prstGeom prst="rect">
            <a:avLst/>
          </a:prstGeom>
          <a:ln w="12700">
            <a:miter lim="400000"/>
          </a:ln>
        </p:spPr>
      </p:pic>
      <p:pic>
        <p:nvPicPr>
          <p:cNvPr id="35" name="CMU_logo_horiz_white.png"/>
          <p:cNvPicPr/>
          <p:nvPr/>
        </p:nvPicPr>
        <p:blipFill>
          <a:blip r:embed="rId3">
            <a:extLst/>
          </a:blip>
          <a:stretch>
            <a:fillRect/>
          </a:stretch>
        </p:blipFill>
        <p:spPr>
          <a:xfrm>
            <a:off x="7079620" y="7010200"/>
            <a:ext cx="5178270" cy="465771"/>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p:nvPr/>
        </p:nvSpPr>
        <p:spPr>
          <a:xfrm>
            <a:off x="1205719" y="2060113"/>
            <a:ext cx="9164195" cy="30029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solidFill>
                  <a:srgbClr val="6C9049"/>
                </a:solidFill>
              </a:rPr>
              <a:t>persistent</a:t>
            </a:r>
          </a:p>
          <a:p>
            <a:pPr marL="383413" lvl="0" indent="-383413">
              <a:buClr>
                <a:srgbClr val="3B5998"/>
              </a:buClr>
              <a:buSzPct val="65000"/>
              <a:buFont typeface="Lucida Grande"/>
              <a:buChar char="▪"/>
              <a:defRPr spc="0">
                <a:solidFill>
                  <a:srgbClr val="000000"/>
                </a:solidFill>
              </a:defRPr>
            </a:pPr>
            <a:r>
              <a:rPr sz="5000" spc="-50">
                <a:solidFill>
                  <a:srgbClr val="6C9049"/>
                </a:solidFill>
              </a:rPr>
              <a:t>high performance</a:t>
            </a:r>
          </a:p>
          <a:p>
            <a:pPr marL="383413" lvl="0" indent="-383413">
              <a:buClr>
                <a:srgbClr val="3B5998"/>
              </a:buClr>
              <a:buSzPct val="65000"/>
              <a:buFont typeface="Lucida Grande"/>
              <a:buChar char="▪"/>
              <a:defRPr spc="0">
                <a:solidFill>
                  <a:srgbClr val="000000"/>
                </a:solidFill>
              </a:defRPr>
            </a:pPr>
            <a:r>
              <a:rPr sz="5000" spc="-50">
                <a:solidFill>
                  <a:srgbClr val="6C9049"/>
                </a:solidFill>
              </a:rPr>
              <a:t>hard disk alternative</a:t>
            </a:r>
          </a:p>
          <a:p>
            <a:pPr marL="383413" lvl="0" indent="-383413">
              <a:buClr>
                <a:srgbClr val="3B5998"/>
              </a:buClr>
              <a:buSzPct val="65000"/>
              <a:buFont typeface="Lucida Grande"/>
              <a:buChar char="▪"/>
              <a:defRPr spc="0">
                <a:solidFill>
                  <a:srgbClr val="000000"/>
                </a:solidFill>
              </a:defRPr>
            </a:pPr>
            <a:r>
              <a:rPr sz="5000" spc="-50">
                <a:solidFill>
                  <a:srgbClr val="6C9049"/>
                </a:solidFill>
              </a:rPr>
              <a:t>used in solid-state drives (SSDs)</a:t>
            </a:r>
          </a:p>
        </p:txBody>
      </p:sp>
      <p:sp>
        <p:nvSpPr>
          <p:cNvPr id="102" name="Shape 102"/>
          <p:cNvSpPr/>
          <p:nvPr/>
        </p:nvSpPr>
        <p:spPr>
          <a:xfrm>
            <a:off x="709980" y="523231"/>
            <a:ext cx="6428741"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Flash memory</a:t>
            </a:r>
          </a:p>
        </p:txBody>
      </p:sp>
    </p:spTree>
  </p:cSld>
  <p:clrMapOvr>
    <a:masterClrMapping/>
  </p:clrMapOvr>
  <p:transition xmlns:p14="http://schemas.microsoft.com/office/powerpoint/2010/mai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 name="illustration.pdf"/>
          <p:cNvPicPr/>
          <p:nvPr/>
        </p:nvPicPr>
        <p:blipFill>
          <a:blip r:embed="rId2">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
        <p:nvSpPr>
          <p:cNvPr id="851" name="Shape 851"/>
          <p:cNvSpPr/>
          <p:nvPr/>
        </p:nvSpPr>
        <p:spPr>
          <a:xfrm>
            <a:off x="356236" y="708342"/>
            <a:ext cx="36645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80000"/>
              </a:lnSpc>
              <a:defRPr sz="5000" i="1" spc="-50">
                <a:solidFill>
                  <a:srgbClr val="A74545"/>
                </a:solidFill>
                <a:latin typeface="+mj-lt"/>
                <a:ea typeface="+mj-ea"/>
                <a:cs typeface="+mj-cs"/>
                <a:sym typeface="Vista Sans OT Medium"/>
              </a:defRPr>
            </a:lvl1pPr>
          </a:lstStyle>
          <a:p>
            <a:pPr lvl="0">
              <a:defRPr sz="1800" i="0" spc="0">
                <a:solidFill>
                  <a:srgbClr val="000000"/>
                </a:solidFill>
              </a:defRPr>
            </a:pPr>
            <a:r>
              <a:rPr sz="5000" i="1" spc="-50">
                <a:solidFill>
                  <a:srgbClr val="A74545"/>
                </a:solidFill>
              </a:rPr>
              <a:t>DRAM buffer</a:t>
            </a:r>
          </a:p>
        </p:txBody>
      </p:sp>
      <p:sp>
        <p:nvSpPr>
          <p:cNvPr id="852" name="Shape 852"/>
          <p:cNvSpPr/>
          <p:nvPr/>
        </p:nvSpPr>
        <p:spPr>
          <a:xfrm>
            <a:off x="4470697" y="3794587"/>
            <a:ext cx="2550507" cy="1606084"/>
          </a:xfrm>
          <a:custGeom>
            <a:avLst/>
            <a:gdLst/>
            <a:ahLst/>
            <a:cxnLst>
              <a:cxn ang="0">
                <a:pos x="wd2" y="hd2"/>
              </a:cxn>
              <a:cxn ang="5400000">
                <a:pos x="wd2" y="hd2"/>
              </a:cxn>
              <a:cxn ang="10800000">
                <a:pos x="wd2" y="hd2"/>
              </a:cxn>
              <a:cxn ang="16200000">
                <a:pos x="wd2" y="hd2"/>
              </a:cxn>
            </a:cxnLst>
            <a:rect l="0" t="0" r="r" b="b"/>
            <a:pathLst>
              <a:path w="21600" h="21600" extrusionOk="0">
                <a:moveTo>
                  <a:pt x="5" y="6441"/>
                </a:moveTo>
                <a:lnTo>
                  <a:pt x="0" y="4587"/>
                </a:lnTo>
                <a:lnTo>
                  <a:pt x="5179" y="0"/>
                </a:lnTo>
                <a:lnTo>
                  <a:pt x="21529" y="14989"/>
                </a:lnTo>
                <a:lnTo>
                  <a:pt x="21600" y="16766"/>
                </a:lnTo>
                <a:lnTo>
                  <a:pt x="16476" y="21600"/>
                </a:lnTo>
                <a:lnTo>
                  <a:pt x="5" y="6441"/>
                </a:lnTo>
                <a:close/>
              </a:path>
            </a:pathLst>
          </a:custGeom>
          <a:solidFill>
            <a:srgbClr val="A74545">
              <a:alpha val="5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853" name="Shape 853"/>
          <p:cNvSpPr/>
          <p:nvPr/>
        </p:nvSpPr>
        <p:spPr>
          <a:xfrm flipH="1" flipV="1">
            <a:off x="2514600" y="2677442"/>
            <a:ext cx="2442424" cy="1401516"/>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854" name="Shape 854"/>
          <p:cNvSpPr/>
          <p:nvPr/>
        </p:nvSpPr>
        <p:spPr>
          <a:xfrm>
            <a:off x="352552" y="1450870"/>
            <a:ext cx="6532272" cy="11243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6730" lvl="0" indent="-306730">
              <a:lnSpc>
                <a:spcPct val="80000"/>
              </a:lnSpc>
              <a:buClr>
                <a:srgbClr val="3B5998"/>
              </a:buClr>
              <a:buSzPct val="65000"/>
              <a:buFont typeface="Lucida Grande"/>
              <a:buChar char="▪"/>
              <a:defRPr spc="0">
                <a:solidFill>
                  <a:srgbClr val="000000"/>
                </a:solidFill>
              </a:defRPr>
            </a:pPr>
            <a:r>
              <a:rPr sz="4000" spc="-39"/>
              <a:t>stores address translations</a:t>
            </a:r>
          </a:p>
          <a:p>
            <a:pPr marL="306730" lvl="0" indent="-306730">
              <a:lnSpc>
                <a:spcPct val="80000"/>
              </a:lnSpc>
              <a:buClr>
                <a:srgbClr val="3B5998"/>
              </a:buClr>
              <a:buSzPct val="65000"/>
              <a:buFont typeface="Lucida Grande"/>
              <a:buChar char="▪"/>
              <a:defRPr spc="0">
                <a:solidFill>
                  <a:srgbClr val="000000"/>
                </a:solidFill>
              </a:defRPr>
            </a:pPr>
            <a:r>
              <a:rPr sz="4000" spc="-39"/>
              <a:t>may buffer writes</a:t>
            </a:r>
          </a:p>
        </p:txBody>
      </p:sp>
    </p:spTree>
  </p:cSld>
  <p:clrMapOvr>
    <a:masterClrMapping/>
  </p:clrMapOvr>
  <p:transition xmlns:p14="http://schemas.microsoft.com/office/powerpoint/2010/mai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 name="avg-temp-DF.pdf"/>
          <p:cNvPicPr/>
          <p:nvPr/>
        </p:nvPicPr>
        <p:blipFill>
          <a:blip r:embed="rId2">
            <a:extLst/>
          </a:blip>
          <a:srcRect t="7206"/>
          <a:stretch>
            <a:fillRect/>
          </a:stretch>
        </p:blipFill>
        <p:spPr>
          <a:xfrm>
            <a:off x="2944644" y="1777518"/>
            <a:ext cx="6391673" cy="5931060"/>
          </a:xfrm>
          <a:prstGeom prst="rect">
            <a:avLst/>
          </a:prstGeom>
          <a:ln w="12700">
            <a:miter lim="400000"/>
          </a:ln>
        </p:spPr>
      </p:pic>
      <p:sp>
        <p:nvSpPr>
          <p:cNvPr id="857" name="Shape 857"/>
          <p:cNvSpPr/>
          <p:nvPr/>
        </p:nvSpPr>
        <p:spPr>
          <a:xfrm>
            <a:off x="3072874" y="811611"/>
            <a:ext cx="29743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1.2TB, 2 SSDs</a:t>
            </a:r>
          </a:p>
        </p:txBody>
      </p:sp>
      <p:sp>
        <p:nvSpPr>
          <p:cNvPr id="858" name="Shape 858"/>
          <p:cNvSpPr/>
          <p:nvPr/>
        </p:nvSpPr>
        <p:spPr>
          <a:xfrm>
            <a:off x="6982395" y="811611"/>
            <a:ext cx="29743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377EB8"/>
                </a:solidFill>
              </a:defRPr>
            </a:lvl1pPr>
          </a:lstStyle>
          <a:p>
            <a:pPr lvl="0">
              <a:defRPr sz="1800" b="0" spc="0">
                <a:solidFill>
                  <a:srgbClr val="000000"/>
                </a:solidFill>
              </a:defRPr>
            </a:pPr>
            <a:r>
              <a:rPr sz="4000" b="1" spc="-39">
                <a:solidFill>
                  <a:srgbClr val="377EB8"/>
                </a:solidFill>
              </a:rPr>
              <a:t>3.2TB, 2 SSDs</a:t>
            </a:r>
          </a:p>
        </p:txBody>
      </p:sp>
      <p:sp>
        <p:nvSpPr>
          <p:cNvPr id="859" name="Shape 859"/>
          <p:cNvSpPr/>
          <p:nvPr/>
        </p:nvSpPr>
        <p:spPr>
          <a:xfrm rot="548035">
            <a:off x="6035424" y="1986573"/>
            <a:ext cx="4504056" cy="1416813"/>
          </a:xfrm>
          <a:prstGeom prst="rect">
            <a:avLst/>
          </a:prstGeom>
          <a:solidFill>
            <a:srgbClr val="FFFFFF"/>
          </a:solidFill>
          <a:ln w="25400">
            <a:solidFill/>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wrap="none" lIns="0" tIns="0" rIns="0" bIns="0" anchor="b">
            <a:spAutoFit/>
          </a:bodyPr>
          <a:lstStyle/>
          <a:p>
            <a:pPr lvl="0" algn="ctr">
              <a:lnSpc>
                <a:spcPct val="80000"/>
              </a:lnSpc>
              <a:defRPr spc="0">
                <a:solidFill>
                  <a:srgbClr val="000000"/>
                </a:solidFill>
              </a:defRPr>
            </a:pPr>
            <a:r>
              <a:rPr sz="5000" i="1" spc="-50">
                <a:solidFill>
                  <a:srgbClr val="CB733E"/>
                </a:solidFill>
                <a:latin typeface="+mj-lt"/>
                <a:ea typeface="+mj-ea"/>
                <a:cs typeface="+mj-cs"/>
                <a:sym typeface="Vista Sans OT Medium"/>
              </a:rPr>
              <a:t>Early detection</a:t>
            </a:r>
          </a:p>
          <a:p>
            <a:pPr lvl="0" algn="ctr">
              <a:lnSpc>
                <a:spcPct val="80000"/>
              </a:lnSpc>
              <a:defRPr spc="0">
                <a:solidFill>
                  <a:srgbClr val="000000"/>
                </a:solidFill>
              </a:defRPr>
            </a:pPr>
            <a:r>
              <a:rPr sz="5000" i="1" spc="-50">
                <a:solidFill>
                  <a:srgbClr val="CB733E"/>
                </a:solidFill>
                <a:latin typeface="+mj-lt"/>
                <a:ea typeface="+mj-ea"/>
                <a:cs typeface="+mj-cs"/>
                <a:sym typeface="Vista Sans OT Medium"/>
              </a:rPr>
              <a:t>+ throttling</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205719" y="2060113"/>
            <a:ext cx="9287385" cy="43327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solidFill>
                  <a:srgbClr val="6C9049"/>
                </a:solidFill>
              </a:rPr>
              <a:t>persistent</a:t>
            </a:r>
          </a:p>
          <a:p>
            <a:pPr marL="383413" lvl="0" indent="-383413">
              <a:buClr>
                <a:srgbClr val="3B5998"/>
              </a:buClr>
              <a:buSzPct val="65000"/>
              <a:buFont typeface="Lucida Grande"/>
              <a:buChar char="▪"/>
              <a:defRPr spc="0">
                <a:solidFill>
                  <a:srgbClr val="000000"/>
                </a:solidFill>
              </a:defRPr>
            </a:pPr>
            <a:r>
              <a:rPr sz="5000" spc="-50">
                <a:solidFill>
                  <a:srgbClr val="6C9049"/>
                </a:solidFill>
              </a:rPr>
              <a:t>high performance</a:t>
            </a:r>
          </a:p>
          <a:p>
            <a:pPr marL="383413" lvl="0" indent="-383413">
              <a:buClr>
                <a:srgbClr val="3B5998"/>
              </a:buClr>
              <a:buSzPct val="65000"/>
              <a:buFont typeface="Lucida Grande"/>
              <a:buChar char="▪"/>
              <a:defRPr spc="0">
                <a:solidFill>
                  <a:srgbClr val="000000"/>
                </a:solidFill>
              </a:defRPr>
            </a:pPr>
            <a:r>
              <a:rPr sz="5000" spc="-50">
                <a:solidFill>
                  <a:srgbClr val="6C9049"/>
                </a:solidFill>
              </a:rPr>
              <a:t>hard disk alternative</a:t>
            </a:r>
          </a:p>
          <a:p>
            <a:pPr marL="383413" lvl="0" indent="-383413">
              <a:buClr>
                <a:srgbClr val="3B5998"/>
              </a:buClr>
              <a:buSzPct val="65000"/>
              <a:buFont typeface="Lucida Grande"/>
              <a:buChar char="▪"/>
              <a:defRPr spc="0">
                <a:solidFill>
                  <a:srgbClr val="000000"/>
                </a:solidFill>
              </a:defRPr>
            </a:pPr>
            <a:r>
              <a:rPr sz="5000" spc="-50">
                <a:solidFill>
                  <a:srgbClr val="6C9049"/>
                </a:solidFill>
              </a:rPr>
              <a:t>used in solid-state drives (SSDs)</a:t>
            </a:r>
          </a:p>
          <a:p>
            <a:pPr marL="383413" lvl="0" indent="-383413">
              <a:buClr>
                <a:srgbClr val="3B5998"/>
              </a:buClr>
              <a:buSzPct val="65000"/>
              <a:buFont typeface="Lucida Grande"/>
              <a:buChar char="▪"/>
              <a:defRPr spc="0">
                <a:solidFill>
                  <a:srgbClr val="000000"/>
                </a:solidFill>
              </a:defRPr>
            </a:pPr>
            <a:r>
              <a:rPr sz="5000" b="1" spc="-50">
                <a:solidFill>
                  <a:srgbClr val="A74545"/>
                </a:solidFill>
              </a:rPr>
              <a:t>prone to a variety of errors</a:t>
            </a:r>
          </a:p>
          <a:p>
            <a:pPr marL="858497" lvl="2" indent="-337797">
              <a:buClr>
                <a:srgbClr val="3B5998"/>
              </a:buClr>
              <a:buSzPct val="54999"/>
              <a:buFont typeface="Lucida Grande"/>
              <a:buChar char="▪"/>
              <a:defRPr spc="0">
                <a:solidFill>
                  <a:srgbClr val="000000"/>
                </a:solidFill>
              </a:defRPr>
            </a:pPr>
            <a:r>
              <a:rPr sz="4000" spc="-39">
                <a:solidFill>
                  <a:srgbClr val="A74545"/>
                </a:solidFill>
              </a:rPr>
              <a:t>wearout, disturbance, retention</a:t>
            </a:r>
          </a:p>
        </p:txBody>
      </p:sp>
      <p:sp>
        <p:nvSpPr>
          <p:cNvPr id="105" name="Shape 105"/>
          <p:cNvSpPr/>
          <p:nvPr/>
        </p:nvSpPr>
        <p:spPr>
          <a:xfrm>
            <a:off x="709980" y="523231"/>
            <a:ext cx="6428741"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Flash memory</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697280" y="528267"/>
            <a:ext cx="390601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Our goal</a:t>
            </a:r>
          </a:p>
        </p:txBody>
      </p:sp>
      <p:sp>
        <p:nvSpPr>
          <p:cNvPr id="108" name="Shape 108"/>
          <p:cNvSpPr/>
          <p:nvPr/>
        </p:nvSpPr>
        <p:spPr>
          <a:xfrm>
            <a:off x="1246868" y="2519572"/>
            <a:ext cx="9206485"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405F82"/>
                </a:solidFill>
              </a:defRPr>
            </a:lvl1pPr>
          </a:lstStyle>
          <a:p>
            <a:pPr lvl="0">
              <a:defRPr sz="1800" b="0" i="0" spc="0">
                <a:solidFill>
                  <a:srgbClr val="000000"/>
                </a:solidFill>
              </a:defRPr>
            </a:pPr>
            <a:r>
              <a:rPr sz="6000" b="1" i="1" spc="-59">
                <a:solidFill>
                  <a:srgbClr val="405F82"/>
                </a:solidFill>
              </a:rPr>
              <a:t>Understand SSD reliability:</a:t>
            </a:r>
          </a:p>
        </p:txBody>
      </p:sp>
      <p:sp>
        <p:nvSpPr>
          <p:cNvPr id="109" name="Shape 109"/>
          <p:cNvSpPr/>
          <p:nvPr/>
        </p:nvSpPr>
        <p:spPr>
          <a:xfrm>
            <a:off x="1756460" y="3732955"/>
            <a:ext cx="10069555" cy="29811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solidFill>
                  <a:srgbClr val="405F82"/>
                </a:solidFill>
              </a:rPr>
              <a:t>at a large scale</a:t>
            </a:r>
          </a:p>
          <a:p>
            <a:pPr marL="858497" lvl="2" indent="-337797">
              <a:lnSpc>
                <a:spcPct val="150000"/>
              </a:lnSpc>
              <a:buClr>
                <a:srgbClr val="3B5998"/>
              </a:buClr>
              <a:buSzPct val="54999"/>
              <a:buFont typeface="Lucida Grande"/>
              <a:buChar char="▪"/>
              <a:defRPr spc="0">
                <a:solidFill>
                  <a:srgbClr val="000000"/>
                </a:solidFill>
              </a:defRPr>
            </a:pPr>
            <a:r>
              <a:rPr sz="4000" spc="-39">
                <a:solidFill>
                  <a:srgbClr val="405F82"/>
                </a:solidFill>
              </a:rPr>
              <a:t>millions of device-days, across four years</a:t>
            </a:r>
          </a:p>
          <a:p>
            <a:pPr marL="383413" lvl="0" indent="-383413">
              <a:buClr>
                <a:srgbClr val="3B5998"/>
              </a:buClr>
              <a:buSzPct val="65000"/>
              <a:buFont typeface="Lucida Grande"/>
              <a:buChar char="▪"/>
              <a:defRPr spc="0">
                <a:solidFill>
                  <a:srgbClr val="000000"/>
                </a:solidFill>
              </a:defRPr>
            </a:pPr>
            <a:r>
              <a:rPr sz="5000" spc="-50">
                <a:solidFill>
                  <a:srgbClr val="405F82"/>
                </a:solidFill>
              </a:rPr>
              <a:t>in the field</a:t>
            </a:r>
          </a:p>
          <a:p>
            <a:pPr marL="858497" lvl="2" indent="-337797">
              <a:buClr>
                <a:srgbClr val="3B5998"/>
              </a:buClr>
              <a:buSzPct val="54999"/>
              <a:buFont typeface="Lucida Grande"/>
              <a:buChar char="▪"/>
              <a:defRPr spc="0">
                <a:solidFill>
                  <a:srgbClr val="000000"/>
                </a:solidFill>
              </a:defRPr>
            </a:pPr>
            <a:r>
              <a:rPr sz="4000" spc="-39">
                <a:solidFill>
                  <a:srgbClr val="405F82"/>
                </a:solidFill>
              </a:rPr>
              <a:t>realistic workloads and systems</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111" name="Shape 111"/>
          <p:cNvSpPr/>
          <p:nvPr/>
        </p:nvSpPr>
        <p:spPr>
          <a:xfrm>
            <a:off x="1487914" y="1552448"/>
            <a:ext cx="7033261" cy="26355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10000" i="1" spc="-100">
                <a:solidFill>
                  <a:srgbClr val="FFFFFF"/>
                </a:solidFill>
                <a:latin typeface="+mj-lt"/>
                <a:ea typeface="+mj-ea"/>
                <a:cs typeface="+mj-cs"/>
                <a:sym typeface="Vista Sans OT Medium"/>
              </a:rPr>
              <a:t>Server SSD</a:t>
            </a:r>
            <a:br>
              <a:rPr sz="10000" i="1" spc="-100">
                <a:solidFill>
                  <a:srgbClr val="FFFFFF"/>
                </a:solidFill>
                <a:latin typeface="+mj-lt"/>
                <a:ea typeface="+mj-ea"/>
                <a:cs typeface="+mj-cs"/>
                <a:sym typeface="Vista Sans OT Medium"/>
              </a:rPr>
            </a:br>
            <a:r>
              <a:rPr sz="10000" i="1" spc="-100">
                <a:solidFill>
                  <a:srgbClr val="FFFFFF"/>
                </a:solidFill>
                <a:latin typeface="+mj-lt"/>
                <a:ea typeface="+mj-ea"/>
                <a:cs typeface="+mj-cs"/>
                <a:sym typeface="Vista Sans OT Medium"/>
              </a:rPr>
              <a:t>architecture</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llustration.pdf"/>
          <p:cNvPicPr/>
          <p:nvPr/>
        </p:nvPicPr>
        <p:blipFill>
          <a:blip r:embed="rId3">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llustration.pdf"/>
          <p:cNvPicPr/>
          <p:nvPr/>
        </p:nvPicPr>
        <p:blipFill>
          <a:blip r:embed="rId2">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
        <p:nvSpPr>
          <p:cNvPr id="118" name="Shape 118"/>
          <p:cNvSpPr/>
          <p:nvPr/>
        </p:nvSpPr>
        <p:spPr>
          <a:xfrm>
            <a:off x="7735571" y="6055042"/>
            <a:ext cx="1352551"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80000"/>
              </a:lnSpc>
              <a:defRPr sz="5000" i="1" spc="-50">
                <a:solidFill>
                  <a:srgbClr val="A74545"/>
                </a:solidFill>
                <a:latin typeface="+mj-lt"/>
                <a:ea typeface="+mj-ea"/>
                <a:cs typeface="+mj-cs"/>
                <a:sym typeface="Vista Sans OT Medium"/>
              </a:defRPr>
            </a:lvl1pPr>
          </a:lstStyle>
          <a:p>
            <a:pPr lvl="0">
              <a:defRPr sz="1800" i="0" spc="0">
                <a:solidFill>
                  <a:srgbClr val="000000"/>
                </a:solidFill>
              </a:defRPr>
            </a:pPr>
            <a:r>
              <a:rPr sz="5000" i="1" spc="-50">
                <a:solidFill>
                  <a:srgbClr val="A74545"/>
                </a:solidFill>
              </a:rPr>
              <a:t>PCIe</a:t>
            </a:r>
          </a:p>
        </p:txBody>
      </p:sp>
      <p:sp>
        <p:nvSpPr>
          <p:cNvPr id="119" name="Shape 119"/>
          <p:cNvSpPr/>
          <p:nvPr/>
        </p:nvSpPr>
        <p:spPr>
          <a:xfrm>
            <a:off x="5969803" y="3867315"/>
            <a:ext cx="3615849" cy="2194753"/>
          </a:xfrm>
          <a:custGeom>
            <a:avLst/>
            <a:gdLst/>
            <a:ahLst/>
            <a:cxnLst>
              <a:cxn ang="0">
                <a:pos x="wd2" y="hd2"/>
              </a:cxn>
              <a:cxn ang="5400000">
                <a:pos x="wd2" y="hd2"/>
              </a:cxn>
              <a:cxn ang="10800000">
                <a:pos x="wd2" y="hd2"/>
              </a:cxn>
              <a:cxn ang="16200000">
                <a:pos x="wd2" y="hd2"/>
              </a:cxn>
            </a:cxnLst>
            <a:rect l="0" t="0" r="r" b="b"/>
            <a:pathLst>
              <a:path w="21600" h="21600" extrusionOk="0">
                <a:moveTo>
                  <a:pt x="1887" y="21600"/>
                </a:moveTo>
                <a:lnTo>
                  <a:pt x="17" y="19956"/>
                </a:lnTo>
                <a:lnTo>
                  <a:pt x="0" y="18601"/>
                </a:lnTo>
                <a:lnTo>
                  <a:pt x="19616" y="0"/>
                </a:lnTo>
                <a:lnTo>
                  <a:pt x="21599" y="1793"/>
                </a:lnTo>
                <a:lnTo>
                  <a:pt x="21600" y="2980"/>
                </a:lnTo>
                <a:lnTo>
                  <a:pt x="1887" y="21600"/>
                </a:lnTo>
                <a:close/>
              </a:path>
            </a:pathLst>
          </a:custGeom>
          <a:solidFill>
            <a:srgbClr val="A74545">
              <a:alpha val="50054"/>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120" name="Shape 120"/>
          <p:cNvSpPr/>
          <p:nvPr/>
        </p:nvSpPr>
        <p:spPr>
          <a:xfrm flipH="1" flipV="1">
            <a:off x="6400452" y="5671469"/>
            <a:ext cx="1221340" cy="737170"/>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llustration.pdf"/>
          <p:cNvPicPr/>
          <p:nvPr/>
        </p:nvPicPr>
        <p:blipFill>
          <a:blip r:embed="rId2">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
        <p:nvSpPr>
          <p:cNvPr id="123" name="Shape 123"/>
          <p:cNvSpPr/>
          <p:nvPr/>
        </p:nvSpPr>
        <p:spPr>
          <a:xfrm>
            <a:off x="1125221" y="1140142"/>
            <a:ext cx="3187701"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80000"/>
              </a:lnSpc>
              <a:defRPr sz="5000" i="1" spc="-50">
                <a:solidFill>
                  <a:srgbClr val="A74545"/>
                </a:solidFill>
                <a:latin typeface="+mj-lt"/>
                <a:ea typeface="+mj-ea"/>
                <a:cs typeface="+mj-cs"/>
                <a:sym typeface="Vista Sans OT Medium"/>
              </a:defRPr>
            </a:lvl1pPr>
          </a:lstStyle>
          <a:p>
            <a:pPr lvl="0">
              <a:defRPr sz="1800" i="0" spc="0">
                <a:solidFill>
                  <a:srgbClr val="000000"/>
                </a:solidFill>
              </a:defRPr>
            </a:pPr>
            <a:r>
              <a:rPr sz="5000" i="1" spc="-50">
                <a:solidFill>
                  <a:srgbClr val="A74545"/>
                </a:solidFill>
              </a:rPr>
              <a:t>Flash chips</a:t>
            </a:r>
          </a:p>
        </p:txBody>
      </p:sp>
      <p:sp>
        <p:nvSpPr>
          <p:cNvPr id="124" name="Shape 124"/>
          <p:cNvSpPr/>
          <p:nvPr/>
        </p:nvSpPr>
        <p:spPr>
          <a:xfrm flipH="1" flipV="1">
            <a:off x="4394200" y="1572542"/>
            <a:ext cx="2442424" cy="1401516"/>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125" name="Shape 125"/>
          <p:cNvSpPr/>
          <p:nvPr/>
        </p:nvSpPr>
        <p:spPr>
          <a:xfrm>
            <a:off x="5615020" y="1916005"/>
            <a:ext cx="4149913" cy="2480428"/>
          </a:xfrm>
          <a:custGeom>
            <a:avLst/>
            <a:gdLst/>
            <a:ahLst/>
            <a:cxnLst>
              <a:cxn ang="0">
                <a:pos x="wd2" y="hd2"/>
              </a:cxn>
              <a:cxn ang="5400000">
                <a:pos x="wd2" y="hd2"/>
              </a:cxn>
              <a:cxn ang="10800000">
                <a:pos x="wd2" y="hd2"/>
              </a:cxn>
              <a:cxn ang="16200000">
                <a:pos x="wd2" y="hd2"/>
              </a:cxn>
            </a:cxnLst>
            <a:rect l="0" t="0" r="r" b="b"/>
            <a:pathLst>
              <a:path w="21600" h="21600" extrusionOk="0">
                <a:moveTo>
                  <a:pt x="9179" y="21600"/>
                </a:moveTo>
                <a:lnTo>
                  <a:pt x="1" y="12844"/>
                </a:lnTo>
                <a:lnTo>
                  <a:pt x="0" y="11657"/>
                </a:lnTo>
                <a:lnTo>
                  <a:pt x="12401" y="0"/>
                </a:lnTo>
                <a:lnTo>
                  <a:pt x="21548" y="8769"/>
                </a:lnTo>
                <a:lnTo>
                  <a:pt x="21600" y="9770"/>
                </a:lnTo>
                <a:lnTo>
                  <a:pt x="9179" y="21600"/>
                </a:lnTo>
                <a:close/>
              </a:path>
            </a:pathLst>
          </a:custGeom>
          <a:solidFill>
            <a:srgbClr val="A74545">
              <a:alpha val="5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llustration.pdf"/>
          <p:cNvPicPr/>
          <p:nvPr/>
        </p:nvPicPr>
        <p:blipFill>
          <a:blip r:embed="rId2">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
        <p:nvSpPr>
          <p:cNvPr id="128" name="Shape 128"/>
          <p:cNvSpPr/>
          <p:nvPr/>
        </p:nvSpPr>
        <p:spPr>
          <a:xfrm>
            <a:off x="356236" y="581342"/>
            <a:ext cx="40963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80000"/>
              </a:lnSpc>
              <a:defRPr sz="5000" i="1" spc="-50">
                <a:solidFill>
                  <a:srgbClr val="A74545"/>
                </a:solidFill>
                <a:latin typeface="+mj-lt"/>
                <a:ea typeface="+mj-ea"/>
                <a:cs typeface="+mj-cs"/>
                <a:sym typeface="Vista Sans OT Medium"/>
              </a:defRPr>
            </a:lvl1pPr>
          </a:lstStyle>
          <a:p>
            <a:pPr lvl="0">
              <a:defRPr sz="1800" i="0" spc="0">
                <a:solidFill>
                  <a:srgbClr val="000000"/>
                </a:solidFill>
              </a:defRPr>
            </a:pPr>
            <a:r>
              <a:rPr sz="5000" i="1" spc="-50">
                <a:solidFill>
                  <a:srgbClr val="A74545"/>
                </a:solidFill>
              </a:rPr>
              <a:t>SSD controller</a:t>
            </a:r>
          </a:p>
        </p:txBody>
      </p:sp>
      <p:sp>
        <p:nvSpPr>
          <p:cNvPr id="129" name="Shape 129"/>
          <p:cNvSpPr/>
          <p:nvPr/>
        </p:nvSpPr>
        <p:spPr>
          <a:xfrm>
            <a:off x="4207718" y="4308397"/>
            <a:ext cx="1375276" cy="1295594"/>
          </a:xfrm>
          <a:custGeom>
            <a:avLst/>
            <a:gdLst/>
            <a:ahLst/>
            <a:cxnLst>
              <a:cxn ang="0">
                <a:pos x="wd2" y="hd2"/>
              </a:cxn>
              <a:cxn ang="5400000">
                <a:pos x="wd2" y="hd2"/>
              </a:cxn>
              <a:cxn ang="10800000">
                <a:pos x="wd2" y="hd2"/>
              </a:cxn>
              <a:cxn ang="16200000">
                <a:pos x="wd2" y="hd2"/>
              </a:cxn>
            </a:cxnLst>
            <a:rect l="0" t="0" r="r" b="b"/>
            <a:pathLst>
              <a:path w="21600" h="21600" extrusionOk="0">
                <a:moveTo>
                  <a:pt x="79" y="15248"/>
                </a:moveTo>
                <a:lnTo>
                  <a:pt x="0" y="6644"/>
                </a:lnTo>
                <a:lnTo>
                  <a:pt x="10332" y="0"/>
                </a:lnTo>
                <a:lnTo>
                  <a:pt x="21312" y="6806"/>
                </a:lnTo>
                <a:lnTo>
                  <a:pt x="21600" y="15293"/>
                </a:lnTo>
                <a:lnTo>
                  <a:pt x="11011" y="21600"/>
                </a:lnTo>
                <a:lnTo>
                  <a:pt x="79" y="15248"/>
                </a:lnTo>
                <a:close/>
              </a:path>
            </a:pathLst>
          </a:custGeom>
          <a:solidFill>
            <a:srgbClr val="A74545">
              <a:alpha val="49874"/>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130" name="Shape 130"/>
          <p:cNvSpPr/>
          <p:nvPr/>
        </p:nvSpPr>
        <p:spPr>
          <a:xfrm flipH="1" flipV="1">
            <a:off x="2438400" y="3363242"/>
            <a:ext cx="2442424" cy="1401516"/>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131" name="Shape 131"/>
          <p:cNvSpPr/>
          <p:nvPr/>
        </p:nvSpPr>
        <p:spPr>
          <a:xfrm>
            <a:off x="352552" y="1321533"/>
            <a:ext cx="5523384" cy="15988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6730" lvl="0" indent="-306730">
              <a:lnSpc>
                <a:spcPct val="80000"/>
              </a:lnSpc>
              <a:buClr>
                <a:srgbClr val="3B5998"/>
              </a:buClr>
              <a:buSzPct val="65000"/>
              <a:buFont typeface="Lucida Grande"/>
              <a:buChar char="▪"/>
              <a:defRPr spc="0">
                <a:solidFill>
                  <a:srgbClr val="000000"/>
                </a:solidFill>
              </a:defRPr>
            </a:pPr>
            <a:r>
              <a:rPr sz="4000" spc="-39"/>
              <a:t>translates addresses</a:t>
            </a:r>
          </a:p>
          <a:p>
            <a:pPr marL="306730" lvl="0" indent="-306730">
              <a:lnSpc>
                <a:spcPct val="80000"/>
              </a:lnSpc>
              <a:buClr>
                <a:srgbClr val="3B5998"/>
              </a:buClr>
              <a:buSzPct val="65000"/>
              <a:buFont typeface="Lucida Grande"/>
              <a:buChar char="▪"/>
              <a:defRPr spc="0">
                <a:solidFill>
                  <a:srgbClr val="000000"/>
                </a:solidFill>
              </a:defRPr>
            </a:pPr>
            <a:r>
              <a:rPr sz="4000" spc="-39"/>
              <a:t>schedules accesses</a:t>
            </a:r>
          </a:p>
          <a:p>
            <a:pPr marL="306730" lvl="0" indent="-306730">
              <a:lnSpc>
                <a:spcPct val="80000"/>
              </a:lnSpc>
              <a:buClr>
                <a:srgbClr val="3B5998"/>
              </a:buClr>
              <a:buSzPct val="65000"/>
              <a:buFont typeface="Lucida Grande"/>
              <a:buChar char="▪"/>
              <a:defRPr spc="0">
                <a:solidFill>
                  <a:srgbClr val="000000"/>
                </a:solidFill>
              </a:defRPr>
            </a:pPr>
            <a:r>
              <a:rPr sz="4000" spc="-39"/>
              <a:t>performs wear leveling</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llustration.pdf"/>
          <p:cNvPicPr/>
          <p:nvPr/>
        </p:nvPicPr>
        <p:blipFill>
          <a:blip r:embed="rId3">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
        <p:nvSpPr>
          <p:cNvPr id="134" name="Shape 134"/>
          <p:cNvSpPr/>
          <p:nvPr/>
        </p:nvSpPr>
        <p:spPr>
          <a:xfrm>
            <a:off x="6575988" y="3590296"/>
            <a:ext cx="5618747" cy="2508532"/>
          </a:xfrm>
          <a:custGeom>
            <a:avLst/>
            <a:gdLst/>
            <a:ahLst/>
            <a:cxnLst>
              <a:cxn ang="0">
                <a:pos x="wd2" y="hd2"/>
              </a:cxn>
              <a:cxn ang="5400000">
                <a:pos x="wd2" y="hd2"/>
              </a:cxn>
              <a:cxn ang="10800000">
                <a:pos x="wd2" y="hd2"/>
              </a:cxn>
              <a:cxn ang="16200000">
                <a:pos x="wd2" y="hd2"/>
              </a:cxn>
            </a:cxnLst>
            <a:rect l="0" t="0" r="r" b="b"/>
            <a:pathLst>
              <a:path w="21600" h="21600" extrusionOk="0">
                <a:moveTo>
                  <a:pt x="0" y="2445"/>
                </a:moveTo>
                <a:lnTo>
                  <a:pt x="1825" y="0"/>
                </a:lnTo>
                <a:lnTo>
                  <a:pt x="21600" y="16140"/>
                </a:lnTo>
                <a:lnTo>
                  <a:pt x="5277" y="21600"/>
                </a:lnTo>
                <a:lnTo>
                  <a:pt x="0" y="2445"/>
                </a:lnTo>
                <a:close/>
              </a:path>
            </a:pathLst>
          </a:custGeom>
          <a:solidFill>
            <a:srgbClr val="CFDAE6">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135" name="Shape 135"/>
          <p:cNvSpPr/>
          <p:nvPr/>
        </p:nvSpPr>
        <p:spPr>
          <a:xfrm>
            <a:off x="900293" y="856383"/>
            <a:ext cx="5996230" cy="2897035"/>
          </a:xfrm>
          <a:custGeom>
            <a:avLst/>
            <a:gdLst/>
            <a:ahLst/>
            <a:cxnLst>
              <a:cxn ang="0">
                <a:pos x="wd2" y="hd2"/>
              </a:cxn>
              <a:cxn ang="5400000">
                <a:pos x="wd2" y="hd2"/>
              </a:cxn>
              <a:cxn ang="10800000">
                <a:pos x="wd2" y="hd2"/>
              </a:cxn>
              <a:cxn ang="16200000">
                <a:pos x="wd2" y="hd2"/>
              </a:cxn>
            </a:cxnLst>
            <a:rect l="0" t="0" r="r" b="b"/>
            <a:pathLst>
              <a:path w="21600" h="21600" extrusionOk="0">
                <a:moveTo>
                  <a:pt x="15411" y="0"/>
                </a:moveTo>
                <a:lnTo>
                  <a:pt x="21600" y="19409"/>
                </a:lnTo>
                <a:lnTo>
                  <a:pt x="19754" y="21600"/>
                </a:lnTo>
                <a:lnTo>
                  <a:pt x="0" y="14772"/>
                </a:lnTo>
                <a:lnTo>
                  <a:pt x="15411" y="0"/>
                </a:lnTo>
                <a:close/>
              </a:path>
            </a:pathLst>
          </a:custGeom>
          <a:solidFill>
            <a:srgbClr val="DFEECE">
              <a:alpha val="59951"/>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136" name="Shape 136"/>
          <p:cNvSpPr/>
          <p:nvPr/>
        </p:nvSpPr>
        <p:spPr>
          <a:xfrm>
            <a:off x="849252" y="798255"/>
            <a:ext cx="4343401" cy="2039367"/>
          </a:xfrm>
          <a:prstGeom prst="rect">
            <a:avLst/>
          </a:prstGeom>
          <a:solidFill>
            <a:srgbClr val="DFEECE"/>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defRPr spc="0">
                <a:solidFill>
                  <a:srgbClr val="000000"/>
                </a:solidFill>
              </a:defRPr>
            </a:pPr>
            <a:r>
              <a:rPr sz="2000" spc="-19"/>
              <a:t>10011111 11001111 11000011 00001101</a:t>
            </a:r>
          </a:p>
          <a:p>
            <a:pPr lvl="0" algn="ctr">
              <a:defRPr spc="0">
                <a:solidFill>
                  <a:srgbClr val="000000"/>
                </a:solidFill>
              </a:defRPr>
            </a:pPr>
            <a:r>
              <a:rPr sz="2000" spc="-19"/>
              <a:t>10101110 11100101 11111001 01111011 </a:t>
            </a:r>
          </a:p>
          <a:p>
            <a:pPr lvl="0" algn="ctr">
              <a:defRPr spc="0">
                <a:solidFill>
                  <a:srgbClr val="000000"/>
                </a:solidFill>
              </a:defRPr>
            </a:pPr>
            <a:r>
              <a:rPr sz="2000" spc="-19"/>
              <a:t>00011001 11011101 11100011 11111000</a:t>
            </a:r>
          </a:p>
          <a:p>
            <a:pPr lvl="0" algn="ctr">
              <a:defRPr spc="0">
                <a:solidFill>
                  <a:srgbClr val="000000"/>
                </a:solidFill>
              </a:defRPr>
            </a:pPr>
            <a:r>
              <a:rPr sz="2000" spc="-19"/>
              <a:t>11011111 01001101 11110000 10111111 </a:t>
            </a:r>
          </a:p>
          <a:p>
            <a:pPr lvl="0" algn="ctr">
              <a:defRPr spc="0">
                <a:solidFill>
                  <a:srgbClr val="000000"/>
                </a:solidFill>
              </a:defRPr>
            </a:pPr>
            <a:r>
              <a:rPr sz="2000" spc="-19"/>
              <a:t>00000001 11011110 00000101 01010110</a:t>
            </a:r>
          </a:p>
          <a:p>
            <a:pPr lvl="0" algn="ctr">
              <a:defRPr spc="0">
                <a:solidFill>
                  <a:srgbClr val="000000"/>
                </a:solidFill>
              </a:defRPr>
            </a:pPr>
            <a:r>
              <a:rPr sz="2000" spc="-19"/>
              <a:t>00001011 10000010 11111110 00011100 </a:t>
            </a:r>
          </a:p>
          <a:p>
            <a:pPr lvl="0" algn="ctr">
              <a:defRPr spc="0">
                <a:solidFill>
                  <a:srgbClr val="000000"/>
                </a:solidFill>
              </a:defRPr>
            </a:pPr>
            <a:r>
              <a:rPr sz="2000" spc="-19"/>
              <a:t>...</a:t>
            </a:r>
          </a:p>
        </p:txBody>
      </p:sp>
      <p:sp>
        <p:nvSpPr>
          <p:cNvPr id="137" name="Shape 137"/>
          <p:cNvSpPr/>
          <p:nvPr/>
        </p:nvSpPr>
        <p:spPr>
          <a:xfrm>
            <a:off x="7908304" y="5426993"/>
            <a:ext cx="4294125" cy="642367"/>
          </a:xfrm>
          <a:prstGeom prst="rect">
            <a:avLst/>
          </a:prstGeom>
          <a:solidFill>
            <a:srgbClr val="CFDAE6"/>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defRPr spc="0">
                <a:solidFill>
                  <a:srgbClr val="000000"/>
                </a:solidFill>
              </a:defRPr>
            </a:pPr>
            <a:r>
              <a:rPr sz="2000" spc="-19"/>
              <a:t>01001100 01001101 11010010 01000000</a:t>
            </a:r>
          </a:p>
          <a:p>
            <a:pPr lvl="0" algn="ctr">
              <a:defRPr spc="0">
                <a:solidFill>
                  <a:srgbClr val="000000"/>
                </a:solidFill>
              </a:defRPr>
            </a:pPr>
            <a:r>
              <a:rPr sz="2000" spc="-19"/>
              <a:t>10011100 10111111 10101111 11000101 </a:t>
            </a:r>
          </a:p>
        </p:txBody>
      </p:sp>
      <p:sp>
        <p:nvSpPr>
          <p:cNvPr id="138" name="Shape 138"/>
          <p:cNvSpPr/>
          <p:nvPr/>
        </p:nvSpPr>
        <p:spPr>
          <a:xfrm>
            <a:off x="1628397" y="2933790"/>
            <a:ext cx="2785111" cy="79311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defRPr sz="5000" i="1" spc="-50">
                <a:solidFill>
                  <a:srgbClr val="6C9049"/>
                </a:solidFill>
                <a:latin typeface="+mj-lt"/>
                <a:ea typeface="+mj-ea"/>
                <a:cs typeface="+mj-cs"/>
                <a:sym typeface="Vista Sans OT Medium"/>
              </a:defRPr>
            </a:lvl1pPr>
          </a:lstStyle>
          <a:p>
            <a:pPr lvl="0">
              <a:defRPr sz="1800" i="0" spc="0">
                <a:solidFill>
                  <a:srgbClr val="000000"/>
                </a:solidFill>
              </a:defRPr>
            </a:pPr>
            <a:r>
              <a:rPr sz="5000" i="1" spc="-50">
                <a:solidFill>
                  <a:srgbClr val="6C9049"/>
                </a:solidFill>
              </a:rPr>
              <a:t>User data</a:t>
            </a:r>
          </a:p>
        </p:txBody>
      </p:sp>
      <p:sp>
        <p:nvSpPr>
          <p:cNvPr id="139" name="Shape 139"/>
          <p:cNvSpPr/>
          <p:nvPr/>
        </p:nvSpPr>
        <p:spPr>
          <a:xfrm>
            <a:off x="8047178" y="6181609"/>
            <a:ext cx="401637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defRPr sz="5000" i="1" spc="-50">
                <a:solidFill>
                  <a:srgbClr val="405F82"/>
                </a:solidFill>
                <a:latin typeface="+mj-lt"/>
                <a:ea typeface="+mj-ea"/>
                <a:cs typeface="+mj-cs"/>
                <a:sym typeface="Vista Sans OT Medium"/>
              </a:defRPr>
            </a:lvl1pPr>
          </a:lstStyle>
          <a:p>
            <a:pPr lvl="0">
              <a:defRPr sz="1800" i="0" spc="0">
                <a:solidFill>
                  <a:srgbClr val="000000"/>
                </a:solidFill>
              </a:defRPr>
            </a:pPr>
            <a:r>
              <a:rPr sz="5000" i="1" spc="-50">
                <a:solidFill>
                  <a:srgbClr val="405F82"/>
                </a:solidFill>
              </a:rPr>
              <a:t>ECC metadata</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nvSpPr>
        <p:spPr>
          <a:xfrm>
            <a:off x="697280" y="528267"/>
            <a:ext cx="6763005"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Types of errors</a:t>
            </a:r>
          </a:p>
        </p:txBody>
      </p:sp>
      <p:sp>
        <p:nvSpPr>
          <p:cNvPr id="144" name="Shape 144"/>
          <p:cNvSpPr/>
          <p:nvPr/>
        </p:nvSpPr>
        <p:spPr>
          <a:xfrm>
            <a:off x="1246868" y="1995385"/>
            <a:ext cx="417271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A74545"/>
                </a:solidFill>
              </a:defRPr>
            </a:lvl1pPr>
          </a:lstStyle>
          <a:p>
            <a:pPr lvl="0">
              <a:defRPr sz="1800" b="0" i="0" spc="0">
                <a:solidFill>
                  <a:srgbClr val="000000"/>
                </a:solidFill>
              </a:defRPr>
            </a:pPr>
            <a:r>
              <a:rPr sz="6000" b="1" i="1" spc="-59">
                <a:solidFill>
                  <a:srgbClr val="A74545"/>
                </a:solidFill>
              </a:rPr>
              <a:t>Small errors</a:t>
            </a:r>
          </a:p>
        </p:txBody>
      </p:sp>
      <p:sp>
        <p:nvSpPr>
          <p:cNvPr id="145" name="Shape 145"/>
          <p:cNvSpPr/>
          <p:nvPr/>
        </p:nvSpPr>
        <p:spPr>
          <a:xfrm>
            <a:off x="1756460" y="2838807"/>
            <a:ext cx="10237345"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10's of flipped bits per KB</a:t>
            </a:r>
          </a:p>
          <a:p>
            <a:pPr marL="383413" lvl="0" indent="-383413">
              <a:buClr>
                <a:srgbClr val="3B5998"/>
              </a:buClr>
              <a:buSzPct val="65000"/>
              <a:buFont typeface="Lucida Grande"/>
              <a:buChar char="▪"/>
              <a:defRPr spc="0">
                <a:solidFill>
                  <a:srgbClr val="000000"/>
                </a:solidFill>
              </a:defRPr>
            </a:pPr>
            <a:r>
              <a:rPr sz="5000" spc="-50"/>
              <a:t>silently corrected by SSD controller</a:t>
            </a:r>
          </a:p>
        </p:txBody>
      </p:sp>
      <p:sp>
        <p:nvSpPr>
          <p:cNvPr id="146" name="Shape 146"/>
          <p:cNvSpPr/>
          <p:nvPr/>
        </p:nvSpPr>
        <p:spPr>
          <a:xfrm>
            <a:off x="1246868" y="4419940"/>
            <a:ext cx="4154425"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A74545"/>
                </a:solidFill>
              </a:defRPr>
            </a:lvl1pPr>
          </a:lstStyle>
          <a:p>
            <a:pPr lvl="0">
              <a:defRPr sz="1800" b="0" i="0" spc="0">
                <a:solidFill>
                  <a:srgbClr val="000000"/>
                </a:solidFill>
              </a:defRPr>
            </a:pPr>
            <a:r>
              <a:rPr sz="6000" b="1" i="1" spc="-59">
                <a:solidFill>
                  <a:srgbClr val="A74545"/>
                </a:solidFill>
              </a:rPr>
              <a:t>Large errors</a:t>
            </a:r>
          </a:p>
        </p:txBody>
      </p:sp>
      <p:sp>
        <p:nvSpPr>
          <p:cNvPr id="147" name="Shape 147"/>
          <p:cNvSpPr/>
          <p:nvPr/>
        </p:nvSpPr>
        <p:spPr>
          <a:xfrm>
            <a:off x="1756460" y="5258311"/>
            <a:ext cx="8876540" cy="22663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100's of flipped bits per KB</a:t>
            </a:r>
          </a:p>
          <a:p>
            <a:pPr marL="383413" lvl="0" indent="-383413">
              <a:buClr>
                <a:srgbClr val="3B5998"/>
              </a:buClr>
              <a:buSzPct val="65000"/>
              <a:buFont typeface="Lucida Grande"/>
              <a:buChar char="▪"/>
              <a:defRPr spc="0">
                <a:solidFill>
                  <a:srgbClr val="000000"/>
                </a:solidFill>
              </a:defRPr>
            </a:pPr>
            <a:r>
              <a:rPr sz="5000" spc="-50"/>
              <a:t>corrected by host using driver</a:t>
            </a:r>
          </a:p>
          <a:p>
            <a:pPr marL="383413" lvl="0" indent="-383413">
              <a:buClr>
                <a:srgbClr val="3B5998"/>
              </a:buClr>
              <a:buSzPct val="65000"/>
              <a:buFont typeface="Lucida Grande"/>
              <a:buChar char="▪"/>
              <a:defRPr spc="0">
                <a:solidFill>
                  <a:srgbClr val="000000"/>
                </a:solidFill>
              </a:defRPr>
            </a:pPr>
            <a:r>
              <a:rPr sz="5000" spc="-50"/>
              <a:t>referred to as SSD failure</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697280" y="528267"/>
            <a:ext cx="436321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Overview</a:t>
            </a:r>
          </a:p>
        </p:txBody>
      </p:sp>
      <p:sp>
        <p:nvSpPr>
          <p:cNvPr id="38" name="Shape 38"/>
          <p:cNvSpPr/>
          <p:nvPr/>
        </p:nvSpPr>
        <p:spPr>
          <a:xfrm>
            <a:off x="1246868" y="2519572"/>
            <a:ext cx="10008871"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000000"/>
                </a:solidFill>
              </a:defRPr>
            </a:lvl1pPr>
          </a:lstStyle>
          <a:p>
            <a:pPr lvl="0">
              <a:defRPr sz="1800" b="0" i="0" spc="0"/>
            </a:pPr>
            <a:r>
              <a:rPr sz="6000" b="1" i="1" spc="-59"/>
              <a:t>First study of flash reliability:</a:t>
            </a:r>
          </a:p>
        </p:txBody>
      </p:sp>
      <p:sp>
        <p:nvSpPr>
          <p:cNvPr id="39" name="Shape 39"/>
          <p:cNvSpPr/>
          <p:nvPr/>
        </p:nvSpPr>
        <p:spPr>
          <a:xfrm>
            <a:off x="1756460" y="3732955"/>
            <a:ext cx="4709670" cy="187547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lnSpc>
                <a:spcPct val="150000"/>
              </a:lnSpc>
              <a:buClr>
                <a:srgbClr val="3B5998"/>
              </a:buClr>
              <a:buSzPct val="65000"/>
              <a:buFont typeface="Lucida Grande"/>
              <a:buChar char="▪"/>
              <a:defRPr spc="0">
                <a:solidFill>
                  <a:srgbClr val="000000"/>
                </a:solidFill>
              </a:defRPr>
            </a:pPr>
            <a:r>
              <a:rPr sz="5000" spc="-50"/>
              <a:t>at a large scale</a:t>
            </a:r>
          </a:p>
          <a:p>
            <a:pPr marL="383413" lvl="0" indent="-383413">
              <a:lnSpc>
                <a:spcPct val="150000"/>
              </a:lnSpc>
              <a:buClr>
                <a:srgbClr val="3B5998"/>
              </a:buClr>
              <a:buSzPct val="65000"/>
              <a:buFont typeface="Lucida Grande"/>
              <a:buChar char="▪"/>
              <a:defRPr spc="0">
                <a:solidFill>
                  <a:srgbClr val="000000"/>
                </a:solidFill>
              </a:defRPr>
            </a:pPr>
            <a:r>
              <a:rPr sz="5000" spc="-50"/>
              <a:t>in the field</a:t>
            </a: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1246868" y="1995385"/>
            <a:ext cx="417271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A74545"/>
                </a:solidFill>
              </a:defRPr>
            </a:lvl1pPr>
          </a:lstStyle>
          <a:p>
            <a:pPr lvl="0">
              <a:defRPr sz="1800" b="0" i="0" spc="0">
                <a:solidFill>
                  <a:srgbClr val="000000"/>
                </a:solidFill>
              </a:defRPr>
            </a:pPr>
            <a:r>
              <a:rPr sz="6000" b="1" i="1" spc="-59">
                <a:solidFill>
                  <a:srgbClr val="A74545"/>
                </a:solidFill>
              </a:rPr>
              <a:t>Small errors</a:t>
            </a:r>
          </a:p>
        </p:txBody>
      </p:sp>
      <p:sp>
        <p:nvSpPr>
          <p:cNvPr id="150" name="Shape 150"/>
          <p:cNvSpPr/>
          <p:nvPr/>
        </p:nvSpPr>
        <p:spPr>
          <a:xfrm>
            <a:off x="1246868" y="4419940"/>
            <a:ext cx="4154425"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A74545"/>
                </a:solidFill>
              </a:defRPr>
            </a:lvl1pPr>
          </a:lstStyle>
          <a:p>
            <a:pPr lvl="0">
              <a:defRPr sz="1800" b="0" i="0" spc="0">
                <a:solidFill>
                  <a:srgbClr val="000000"/>
                </a:solidFill>
              </a:defRPr>
            </a:pPr>
            <a:r>
              <a:rPr sz="6000" b="1" i="1" spc="-59">
                <a:solidFill>
                  <a:srgbClr val="A74545"/>
                </a:solidFill>
              </a:rPr>
              <a:t>Large errors</a:t>
            </a:r>
          </a:p>
        </p:txBody>
      </p:sp>
      <p:sp>
        <p:nvSpPr>
          <p:cNvPr id="151" name="Shape 151"/>
          <p:cNvSpPr/>
          <p:nvPr/>
        </p:nvSpPr>
        <p:spPr>
          <a:xfrm>
            <a:off x="697280" y="528267"/>
            <a:ext cx="6763005"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Types of errors</a:t>
            </a:r>
          </a:p>
        </p:txBody>
      </p:sp>
      <p:sp>
        <p:nvSpPr>
          <p:cNvPr id="152" name="Shape 152"/>
          <p:cNvSpPr/>
          <p:nvPr/>
        </p:nvSpPr>
        <p:spPr>
          <a:xfrm>
            <a:off x="1756460" y="2838807"/>
            <a:ext cx="10237345"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~10's of flipped bits per KB</a:t>
            </a:r>
          </a:p>
          <a:p>
            <a:pPr marL="383413" lvl="0" indent="-383413">
              <a:buClr>
                <a:srgbClr val="3B5998"/>
              </a:buClr>
              <a:buSzPct val="65000"/>
              <a:buFont typeface="Lucida Grande"/>
              <a:buChar char="▪"/>
              <a:defRPr spc="0">
                <a:solidFill>
                  <a:srgbClr val="000000"/>
                </a:solidFill>
              </a:defRPr>
            </a:pPr>
            <a:r>
              <a:rPr sz="5000" spc="-50"/>
              <a:t>silently corrected by SSD controller</a:t>
            </a:r>
          </a:p>
        </p:txBody>
      </p:sp>
      <p:sp>
        <p:nvSpPr>
          <p:cNvPr id="153" name="Shape 153"/>
          <p:cNvSpPr/>
          <p:nvPr/>
        </p:nvSpPr>
        <p:spPr>
          <a:xfrm>
            <a:off x="1756460" y="5258311"/>
            <a:ext cx="8876540" cy="22663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~100's of flipped bits per KB</a:t>
            </a:r>
          </a:p>
          <a:p>
            <a:pPr marL="383413" lvl="0" indent="-383413">
              <a:buClr>
                <a:srgbClr val="3B5998"/>
              </a:buClr>
              <a:buSzPct val="65000"/>
              <a:buFont typeface="Lucida Grande"/>
              <a:buChar char="▪"/>
              <a:defRPr spc="0">
                <a:solidFill>
                  <a:srgbClr val="000000"/>
                </a:solidFill>
              </a:defRPr>
            </a:pPr>
            <a:r>
              <a:rPr sz="5000" spc="-50"/>
              <a:t>corrected by host using driver</a:t>
            </a:r>
          </a:p>
          <a:p>
            <a:pPr marL="383413" lvl="0" indent="-383413">
              <a:buClr>
                <a:srgbClr val="3B5998"/>
              </a:buClr>
              <a:buSzPct val="65000"/>
              <a:buFont typeface="Lucida Grande"/>
              <a:buChar char="▪"/>
              <a:defRPr spc="0">
                <a:solidFill>
                  <a:srgbClr val="000000"/>
                </a:solidFill>
              </a:defRPr>
            </a:pPr>
            <a:r>
              <a:rPr sz="5000" spc="-50"/>
              <a:t>refer to as SSD failure</a:t>
            </a:r>
          </a:p>
        </p:txBody>
      </p:sp>
      <p:sp>
        <p:nvSpPr>
          <p:cNvPr id="154" name="Shape 154"/>
          <p:cNvSpPr/>
          <p:nvPr/>
        </p:nvSpPr>
        <p:spPr>
          <a:xfrm>
            <a:off x="558800" y="546553"/>
            <a:ext cx="11720215" cy="6925372"/>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grpSp>
        <p:nvGrpSpPr>
          <p:cNvPr id="157" name="Group 157"/>
          <p:cNvGrpSpPr/>
          <p:nvPr/>
        </p:nvGrpSpPr>
        <p:grpSpPr>
          <a:xfrm>
            <a:off x="1603937" y="2925026"/>
            <a:ext cx="9784226" cy="2277948"/>
            <a:chOff x="-215900" y="-139699"/>
            <a:chExt cx="9784225" cy="2277947"/>
          </a:xfrm>
        </p:grpSpPr>
        <p:sp>
          <p:nvSpPr>
            <p:cNvPr id="156" name="Shape 156"/>
            <p:cNvSpPr/>
            <p:nvPr/>
          </p:nvSpPr>
          <p:spPr>
            <a:xfrm>
              <a:off x="0" y="0"/>
              <a:ext cx="9352426" cy="1719149"/>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lnSpc>
                  <a:spcPct val="90000"/>
                </a:lnSpc>
                <a:defRPr spc="0">
                  <a:solidFill>
                    <a:srgbClr val="000000"/>
                  </a:solidFill>
                </a:defRPr>
              </a:pPr>
              <a:r>
                <a:rPr sz="6000" spc="-59">
                  <a:solidFill>
                    <a:srgbClr val="A74545"/>
                  </a:solidFill>
                </a:rPr>
                <a:t>We examine </a:t>
              </a:r>
              <a:r>
                <a:rPr sz="6000" b="1" i="1" spc="-59">
                  <a:solidFill>
                    <a:srgbClr val="A74545"/>
                  </a:solidFill>
                </a:rPr>
                <a:t>large errors (SSD failures)</a:t>
              </a:r>
              <a:r>
                <a:rPr sz="6000" spc="-59">
                  <a:solidFill>
                    <a:srgbClr val="A74545"/>
                  </a:solidFill>
                </a:rPr>
                <a:t> in this study.</a:t>
              </a:r>
            </a:p>
          </p:txBody>
        </p:sp>
        <p:pic>
          <p:nvPicPr>
            <p:cNvPr id="155" name="Picture 154"/>
            <p:cNvPicPr/>
            <p:nvPr/>
          </p:nvPicPr>
          <p:blipFill>
            <a:blip r:embed="rId2">
              <a:extLst/>
            </a:blip>
            <a:stretch>
              <a:fillRect/>
            </a:stretch>
          </p:blipFill>
          <p:spPr>
            <a:xfrm>
              <a:off x="-215900" y="-139700"/>
              <a:ext cx="9784226" cy="2277949"/>
            </a:xfrm>
            <a:prstGeom prst="rect">
              <a:avLst/>
            </a:prstGeom>
            <a:effectLst/>
          </p:spPr>
        </p:pic>
      </p:gr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159" name="Shape 159"/>
          <p:cNvSpPr/>
          <p:nvPr/>
        </p:nvSpPr>
        <p:spPr>
          <a:xfrm>
            <a:off x="1487914" y="1552448"/>
            <a:ext cx="9184641" cy="381177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nSpc>
                <a:spcPct val="80000"/>
              </a:lnSpc>
              <a:defRPr spc="0">
                <a:solidFill>
                  <a:srgbClr val="000000"/>
                </a:solidFill>
              </a:defRPr>
            </a:pPr>
            <a:r>
              <a:rPr sz="10000" i="1" spc="-100">
                <a:solidFill>
                  <a:srgbClr val="FFFFFF"/>
                </a:solidFill>
                <a:latin typeface="+mj-lt"/>
                <a:ea typeface="+mj-ea"/>
                <a:cs typeface="+mj-cs"/>
                <a:sym typeface="Vista Sans OT Medium"/>
              </a:rPr>
              <a:t>Error collection/</a:t>
            </a:r>
            <a:br>
              <a:rPr sz="10000" i="1" spc="-100">
                <a:solidFill>
                  <a:srgbClr val="FFFFFF"/>
                </a:solidFill>
                <a:latin typeface="+mj-lt"/>
                <a:ea typeface="+mj-ea"/>
                <a:cs typeface="+mj-cs"/>
                <a:sym typeface="Vista Sans OT Medium"/>
              </a:rPr>
            </a:br>
            <a:r>
              <a:rPr sz="10000" i="1" spc="-100">
                <a:solidFill>
                  <a:srgbClr val="FFFFFF"/>
                </a:solidFill>
                <a:latin typeface="+mj-lt"/>
                <a:ea typeface="+mj-ea"/>
                <a:cs typeface="+mj-cs"/>
                <a:sym typeface="Vista Sans OT Medium"/>
              </a:rPr>
              <a:t>analysis</a:t>
            </a:r>
            <a:br>
              <a:rPr sz="10000" i="1" spc="-100">
                <a:solidFill>
                  <a:srgbClr val="FFFFFF"/>
                </a:solidFill>
                <a:latin typeface="+mj-lt"/>
                <a:ea typeface="+mj-ea"/>
                <a:cs typeface="+mj-cs"/>
                <a:sym typeface="Vista Sans OT Medium"/>
              </a:rPr>
            </a:br>
            <a:r>
              <a:rPr sz="10000" i="1" spc="-100">
                <a:solidFill>
                  <a:srgbClr val="FFFFFF"/>
                </a:solidFill>
                <a:latin typeface="+mj-lt"/>
                <a:ea typeface="+mj-ea"/>
                <a:cs typeface="+mj-cs"/>
                <a:sym typeface="Vista Sans OT Medium"/>
              </a:rPr>
              <a:t>methodology</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709980" y="1774959"/>
            <a:ext cx="1059738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SSD data measurement</a:t>
            </a:r>
          </a:p>
        </p:txBody>
      </p:sp>
      <p:sp>
        <p:nvSpPr>
          <p:cNvPr id="162" name="Shape 162"/>
          <p:cNvSpPr/>
          <p:nvPr/>
        </p:nvSpPr>
        <p:spPr>
          <a:xfrm>
            <a:off x="1205719" y="3311842"/>
            <a:ext cx="8660005"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metrics stored on SSDs</a:t>
            </a:r>
          </a:p>
          <a:p>
            <a:pPr marL="383413" lvl="0" indent="-383413">
              <a:buClr>
                <a:srgbClr val="3B5998"/>
              </a:buClr>
              <a:buSzPct val="65000"/>
              <a:buFont typeface="Lucida Grande"/>
              <a:buChar char="▪"/>
              <a:defRPr spc="0">
                <a:solidFill>
                  <a:srgbClr val="000000"/>
                </a:solidFill>
              </a:defRPr>
            </a:pPr>
            <a:r>
              <a:rPr sz="5000" spc="-50"/>
              <a:t>measured across SSD lifetime</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709980" y="524324"/>
            <a:ext cx="8734045"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SSD characteristics</a:t>
            </a:r>
          </a:p>
        </p:txBody>
      </p:sp>
      <p:sp>
        <p:nvSpPr>
          <p:cNvPr id="165" name="Shape 165"/>
          <p:cNvSpPr/>
          <p:nvPr/>
        </p:nvSpPr>
        <p:spPr>
          <a:xfrm>
            <a:off x="1205719" y="2060113"/>
            <a:ext cx="9837930" cy="40189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6 different system configurations</a:t>
            </a:r>
          </a:p>
          <a:p>
            <a:pPr marL="858497" lvl="2" indent="-337797">
              <a:buClr>
                <a:srgbClr val="3B5998"/>
              </a:buClr>
              <a:buSzPct val="54999"/>
              <a:buFont typeface="Lucida Grande"/>
              <a:buChar char="▪"/>
              <a:defRPr spc="0">
                <a:solidFill>
                  <a:srgbClr val="000000"/>
                </a:solidFill>
              </a:defRPr>
            </a:pPr>
            <a:r>
              <a:rPr sz="4000" spc="-39"/>
              <a:t>720GB, 1.2TB, and 3.2TB SSDs</a:t>
            </a:r>
          </a:p>
          <a:p>
            <a:pPr marL="858497" lvl="2" indent="-337797">
              <a:buClr>
                <a:srgbClr val="3B5998"/>
              </a:buClr>
              <a:buSzPct val="54999"/>
              <a:buFont typeface="Lucida Grande"/>
              <a:buChar char="▪"/>
              <a:defRPr spc="0">
                <a:solidFill>
                  <a:srgbClr val="000000"/>
                </a:solidFill>
              </a:defRPr>
            </a:pPr>
            <a:r>
              <a:rPr sz="4000" spc="-39"/>
              <a:t>servers have 1 or 2 SSDs</a:t>
            </a:r>
          </a:p>
          <a:p>
            <a:pPr marL="858497" lvl="2" indent="-337797">
              <a:buClr>
                <a:srgbClr val="3B5998"/>
              </a:buClr>
              <a:buSzPct val="54999"/>
              <a:buFont typeface="Lucida Grande"/>
              <a:buChar char="▪"/>
              <a:defRPr spc="0">
                <a:solidFill>
                  <a:srgbClr val="000000"/>
                </a:solidFill>
              </a:defRPr>
            </a:pPr>
            <a:r>
              <a:rPr sz="4000" spc="-39"/>
              <a:t>this talk: representative systems</a:t>
            </a:r>
          </a:p>
          <a:p>
            <a:pPr marL="383413" lvl="0" indent="-383413">
              <a:buClr>
                <a:srgbClr val="3B5998"/>
              </a:buClr>
              <a:buSzPct val="65000"/>
              <a:buFont typeface="Lucida Grande"/>
              <a:buChar char="▪"/>
              <a:defRPr spc="0">
                <a:solidFill>
                  <a:srgbClr val="000000"/>
                </a:solidFill>
              </a:defRPr>
            </a:pPr>
            <a:r>
              <a:rPr sz="5000" spc="-50"/>
              <a:t>6 months to 4 years of operation</a:t>
            </a:r>
          </a:p>
          <a:p>
            <a:pPr marL="383413" lvl="0" indent="-383413">
              <a:buClr>
                <a:srgbClr val="3B5998"/>
              </a:buClr>
              <a:buSzPct val="65000"/>
              <a:buFont typeface="Lucida Grande"/>
              <a:buChar char="▪"/>
              <a:defRPr spc="0">
                <a:solidFill>
                  <a:srgbClr val="000000"/>
                </a:solidFill>
              </a:defRPr>
            </a:pPr>
            <a:r>
              <a:rPr sz="5000" spc="-50"/>
              <a:t>15TB to 50TB read and written</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709980" y="524324"/>
            <a:ext cx="894029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Bit error rates (BER)</a:t>
            </a:r>
          </a:p>
        </p:txBody>
      </p:sp>
      <p:sp>
        <p:nvSpPr>
          <p:cNvPr id="170" name="Shape 170"/>
          <p:cNvSpPr/>
          <p:nvPr/>
        </p:nvSpPr>
        <p:spPr>
          <a:xfrm>
            <a:off x="1205719" y="2060113"/>
            <a:ext cx="10931123" cy="41803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BER = bit errors per bits transmitted</a:t>
            </a:r>
          </a:p>
          <a:p>
            <a:pPr marL="383413" lvl="0" indent="-383413">
              <a:buClr>
                <a:srgbClr val="3B5998"/>
              </a:buClr>
              <a:buSzPct val="65000"/>
              <a:buFont typeface="Lucida Grande"/>
              <a:buChar char="▪"/>
              <a:defRPr spc="0">
                <a:solidFill>
                  <a:srgbClr val="000000"/>
                </a:solidFill>
              </a:defRPr>
            </a:pPr>
            <a:r>
              <a:rPr sz="5000" b="1" i="1" spc="-50">
                <a:solidFill>
                  <a:srgbClr val="A74545"/>
                </a:solidFill>
              </a:rPr>
              <a:t>1 error per 385M bits</a:t>
            </a:r>
            <a:r>
              <a:rPr sz="5000" spc="-50"/>
              <a:t> transmitted to</a:t>
            </a:r>
            <a:br>
              <a:rPr sz="5000" spc="-50"/>
            </a:br>
            <a:r>
              <a:rPr sz="5000" b="1" i="1" spc="-50">
                <a:solidFill>
                  <a:srgbClr val="A74545"/>
                </a:solidFill>
              </a:rPr>
              <a:t>1 error per 19.6B bits</a:t>
            </a:r>
            <a:r>
              <a:rPr sz="5000" spc="-50"/>
              <a:t> transmitted</a:t>
            </a:r>
          </a:p>
          <a:p>
            <a:pPr marL="858497" lvl="2" indent="-337797">
              <a:buClr>
                <a:srgbClr val="3B5998"/>
              </a:buClr>
              <a:buSzPct val="54999"/>
              <a:buFont typeface="Lucida Grande"/>
              <a:buChar char="▪"/>
              <a:defRPr spc="0">
                <a:solidFill>
                  <a:srgbClr val="000000"/>
                </a:solidFill>
              </a:defRPr>
            </a:pPr>
            <a:r>
              <a:rPr sz="4000" spc="-39"/>
              <a:t>averaged across all SSDs in each system type</a:t>
            </a:r>
          </a:p>
          <a:p>
            <a:pPr marL="383413" lvl="0" indent="-383413">
              <a:buClr>
                <a:srgbClr val="3B5998"/>
              </a:buClr>
              <a:buSzPct val="65000"/>
              <a:buFont typeface="Lucida Grande"/>
              <a:buChar char="▪"/>
              <a:defRPr spc="0">
                <a:solidFill>
                  <a:srgbClr val="000000"/>
                </a:solidFill>
              </a:defRPr>
            </a:pPr>
            <a:r>
              <a:rPr sz="5000" b="1" i="1" spc="-50">
                <a:solidFill>
                  <a:srgbClr val="405F82"/>
                </a:solidFill>
              </a:rPr>
              <a:t>10x to 1000x lower</a:t>
            </a:r>
            <a:r>
              <a:rPr sz="5000" spc="-50"/>
              <a:t> than prior studies</a:t>
            </a:r>
          </a:p>
          <a:p>
            <a:pPr marL="858497" lvl="2" indent="-337797">
              <a:buClr>
                <a:srgbClr val="3B5998"/>
              </a:buClr>
              <a:buSzPct val="54999"/>
              <a:buFont typeface="Lucida Grande"/>
              <a:buChar char="▪"/>
              <a:defRPr spc="0">
                <a:solidFill>
                  <a:srgbClr val="000000"/>
                </a:solidFill>
              </a:defRPr>
            </a:pPr>
            <a:r>
              <a:rPr sz="4000" spc="-39"/>
              <a:t>large errors, SSD performs wear leveling</a:t>
            </a:r>
          </a:p>
        </p:txBody>
      </p:sp>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error_distribution2.png"/>
          <p:cNvPicPr/>
          <p:nvPr/>
        </p:nvPicPr>
        <p:blipFill>
          <a:blip r:embed="rId2">
            <a:extLst/>
          </a:blip>
          <a:stretch>
            <a:fillRect/>
          </a:stretch>
        </p:blipFill>
        <p:spPr>
          <a:xfrm>
            <a:off x="2176373" y="239479"/>
            <a:ext cx="8128001" cy="8128001"/>
          </a:xfrm>
          <a:prstGeom prst="rect">
            <a:avLst/>
          </a:prstGeom>
          <a:ln w="12700">
            <a:miter lim="400000"/>
          </a:ln>
        </p:spPr>
      </p:pic>
      <p:sp>
        <p:nvSpPr>
          <p:cNvPr id="173" name="Shape 173"/>
          <p:cNvSpPr/>
          <p:nvPr/>
        </p:nvSpPr>
        <p:spPr>
          <a:xfrm>
            <a:off x="697280" y="665300"/>
            <a:ext cx="993724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spc="-59">
                <a:solidFill>
                  <a:srgbClr val="000000"/>
                </a:solidFill>
              </a:defRPr>
            </a:lvl1pPr>
          </a:lstStyle>
          <a:p>
            <a:pPr lvl="0">
              <a:defRPr sz="1800" b="0" spc="0"/>
            </a:pPr>
            <a:r>
              <a:rPr sz="6000" b="1" spc="-59"/>
              <a:t>A few SSDs cause most errors</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error_distribution_weibull.png"/>
          <p:cNvPicPr/>
          <p:nvPr/>
        </p:nvPicPr>
        <p:blipFill>
          <a:blip r:embed="rId2">
            <a:extLst/>
          </a:blip>
          <a:stretch>
            <a:fillRect/>
          </a:stretch>
        </p:blipFill>
        <p:spPr>
          <a:xfrm>
            <a:off x="2176373" y="239479"/>
            <a:ext cx="8128001" cy="8128001"/>
          </a:xfrm>
          <a:prstGeom prst="rect">
            <a:avLst/>
          </a:prstGeom>
          <a:ln w="12700">
            <a:miter lim="400000"/>
          </a:ln>
        </p:spPr>
      </p:pic>
      <p:sp>
        <p:nvSpPr>
          <p:cNvPr id="176" name="Shape 176"/>
          <p:cNvSpPr/>
          <p:nvPr/>
        </p:nvSpPr>
        <p:spPr>
          <a:xfrm>
            <a:off x="697280" y="665300"/>
            <a:ext cx="993724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spc="-59">
                <a:solidFill>
                  <a:srgbClr val="000000"/>
                </a:solidFill>
              </a:defRPr>
            </a:lvl1pPr>
          </a:lstStyle>
          <a:p>
            <a:pPr lvl="0">
              <a:defRPr sz="1800" b="0" spc="0"/>
            </a:pPr>
            <a:r>
              <a:rPr sz="6000" b="1" spc="-59"/>
              <a:t>A few SSDs cause most errors</a:t>
            </a: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error_distribution.png"/>
          <p:cNvPicPr/>
          <p:nvPr/>
        </p:nvPicPr>
        <p:blipFill>
          <a:blip r:embed="rId2">
            <a:extLst/>
          </a:blip>
          <a:stretch>
            <a:fillRect/>
          </a:stretch>
        </p:blipFill>
        <p:spPr>
          <a:xfrm>
            <a:off x="2324100" y="671279"/>
            <a:ext cx="7620000" cy="7620001"/>
          </a:xfrm>
          <a:prstGeom prst="rect">
            <a:avLst/>
          </a:prstGeom>
          <a:ln w="12700">
            <a:miter lim="400000"/>
          </a:ln>
        </p:spPr>
      </p:pic>
      <p:sp>
        <p:nvSpPr>
          <p:cNvPr id="179" name="Shape 179"/>
          <p:cNvSpPr/>
          <p:nvPr/>
        </p:nvSpPr>
        <p:spPr>
          <a:xfrm>
            <a:off x="2460066" y="852032"/>
            <a:ext cx="8233292" cy="1284521"/>
          </a:xfrm>
          <a:prstGeom prst="rect">
            <a:avLst/>
          </a:prstGeom>
          <a:solidFill>
            <a:srgbClr val="FFFFF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180" name="Shape 180"/>
          <p:cNvSpPr/>
          <p:nvPr/>
        </p:nvSpPr>
        <p:spPr>
          <a:xfrm>
            <a:off x="697280" y="665300"/>
            <a:ext cx="993724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spc="-59">
                <a:solidFill>
                  <a:srgbClr val="000000"/>
                </a:solidFill>
              </a:defRPr>
            </a:lvl1pPr>
          </a:lstStyle>
          <a:p>
            <a:pPr lvl="0">
              <a:defRPr sz="1800" b="0" spc="0"/>
            </a:pPr>
            <a:r>
              <a:rPr sz="6000" b="1" spc="-59"/>
              <a:t>A few SSDs cause most errors</a:t>
            </a:r>
          </a:p>
        </p:txBody>
      </p:sp>
      <p:sp>
        <p:nvSpPr>
          <p:cNvPr id="181" name="Shape 181"/>
          <p:cNvSpPr/>
          <p:nvPr/>
        </p:nvSpPr>
        <p:spPr>
          <a:xfrm>
            <a:off x="558800" y="656075"/>
            <a:ext cx="11720215" cy="7223913"/>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grpSp>
        <p:nvGrpSpPr>
          <p:cNvPr id="184" name="Group 184"/>
          <p:cNvGrpSpPr/>
          <p:nvPr/>
        </p:nvGrpSpPr>
        <p:grpSpPr>
          <a:xfrm>
            <a:off x="1603937" y="3129057"/>
            <a:ext cx="9784226" cy="2277949"/>
            <a:chOff x="-215900" y="-139699"/>
            <a:chExt cx="9784225" cy="2277947"/>
          </a:xfrm>
        </p:grpSpPr>
        <p:sp>
          <p:nvSpPr>
            <p:cNvPr id="183" name="Shape 183"/>
            <p:cNvSpPr/>
            <p:nvPr/>
          </p:nvSpPr>
          <p:spPr>
            <a:xfrm>
              <a:off x="0" y="-1"/>
              <a:ext cx="9352426" cy="171915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6000" b="1" i="1" spc="-59">
                  <a:solidFill>
                    <a:srgbClr val="405F82"/>
                  </a:solidFill>
                </a:defRPr>
              </a:lvl1pPr>
            </a:lstStyle>
            <a:p>
              <a:pPr lvl="0">
                <a:defRPr sz="1800" b="0" i="0" spc="0">
                  <a:solidFill>
                    <a:srgbClr val="000000"/>
                  </a:solidFill>
                </a:defRPr>
              </a:pPr>
              <a:r>
                <a:rPr sz="6000" b="1" i="1" spc="-59">
                  <a:solidFill>
                    <a:srgbClr val="405F82"/>
                  </a:solidFill>
                </a:rPr>
                <a:t>What factors contribute to SSD failures in the field?</a:t>
              </a:r>
            </a:p>
          </p:txBody>
        </p:sp>
        <p:pic>
          <p:nvPicPr>
            <p:cNvPr id="182" name="Picture 181"/>
            <p:cNvPicPr/>
            <p:nvPr/>
          </p:nvPicPr>
          <p:blipFill>
            <a:blip r:embed="rId3">
              <a:extLst/>
            </a:blip>
            <a:stretch>
              <a:fillRect/>
            </a:stretch>
          </p:blipFill>
          <p:spPr>
            <a:xfrm>
              <a:off x="-215900" y="-139700"/>
              <a:ext cx="9784226" cy="2277949"/>
            </a:xfrm>
            <a:prstGeom prst="rect">
              <a:avLst/>
            </a:prstGeom>
            <a:effectLst/>
          </p:spPr>
        </p:pic>
      </p:grpSp>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709980" y="1774959"/>
            <a:ext cx="1085037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Analytical methodology</a:t>
            </a:r>
          </a:p>
        </p:txBody>
      </p:sp>
      <p:sp>
        <p:nvSpPr>
          <p:cNvPr id="187" name="Shape 187"/>
          <p:cNvSpPr/>
          <p:nvPr/>
        </p:nvSpPr>
        <p:spPr>
          <a:xfrm>
            <a:off x="1205719" y="3311842"/>
            <a:ext cx="10072245" cy="22663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not feasible to log every error</a:t>
            </a:r>
          </a:p>
          <a:p>
            <a:pPr marL="383413" lvl="0" indent="-383413">
              <a:buClr>
                <a:srgbClr val="3B5998"/>
              </a:buClr>
              <a:buSzPct val="65000"/>
              <a:buFont typeface="Lucida Grande"/>
              <a:buChar char="▪"/>
              <a:defRPr spc="0">
                <a:solidFill>
                  <a:srgbClr val="000000"/>
                </a:solidFill>
              </a:defRPr>
            </a:pPr>
            <a:r>
              <a:rPr sz="5000" spc="-50"/>
              <a:t>instead, analyze </a:t>
            </a:r>
            <a:r>
              <a:rPr sz="5000" b="1" spc="-50"/>
              <a:t>lifetime counters</a:t>
            </a:r>
          </a:p>
          <a:p>
            <a:pPr marL="383413" lvl="0" indent="-383413">
              <a:buClr>
                <a:srgbClr val="3B5998"/>
              </a:buClr>
              <a:buSzPct val="65000"/>
              <a:buFont typeface="Lucida Grande"/>
              <a:buChar char="▪"/>
              <a:defRPr spc="0">
                <a:solidFill>
                  <a:srgbClr val="000000"/>
                </a:solidFill>
              </a:defRPr>
            </a:pPr>
            <a:r>
              <a:rPr sz="5000" b="1" spc="-50"/>
              <a:t>snapshot-based</a:t>
            </a:r>
            <a:r>
              <a:rPr sz="5000" spc="-50"/>
              <a:t> analysis</a:t>
            </a: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llustration.pdf"/>
          <p:cNvPicPr/>
          <p:nvPr/>
        </p:nvPicPr>
        <p:blipFill>
          <a:blip r:embed="rId2">
            <a:extLst/>
          </a:blip>
          <a:stretch>
            <a:fillRect/>
          </a:stretch>
        </p:blipFill>
        <p:spPr>
          <a:xfrm>
            <a:off x="2701968" y="1014528"/>
            <a:ext cx="2184942" cy="1368207"/>
          </a:xfrm>
          <a:prstGeom prst="rect">
            <a:avLst/>
          </a:prstGeom>
          <a:ln w="12700">
            <a:miter lim="400000"/>
          </a:ln>
        </p:spPr>
      </p:pic>
      <p:pic>
        <p:nvPicPr>
          <p:cNvPr id="192" name="illustration.pdf"/>
          <p:cNvPicPr/>
          <p:nvPr/>
        </p:nvPicPr>
        <p:blipFill>
          <a:blip r:embed="rId2">
            <a:extLst/>
          </a:blip>
          <a:stretch>
            <a:fillRect/>
          </a:stretch>
        </p:blipFill>
        <p:spPr>
          <a:xfrm>
            <a:off x="4507276" y="1014528"/>
            <a:ext cx="2184942" cy="1368207"/>
          </a:xfrm>
          <a:prstGeom prst="rect">
            <a:avLst/>
          </a:prstGeom>
          <a:ln w="12700">
            <a:miter lim="400000"/>
          </a:ln>
        </p:spPr>
      </p:pic>
      <p:pic>
        <p:nvPicPr>
          <p:cNvPr id="193" name="illustration.pdf"/>
          <p:cNvPicPr/>
          <p:nvPr/>
        </p:nvPicPr>
        <p:blipFill>
          <a:blip r:embed="rId2">
            <a:extLst/>
          </a:blip>
          <a:stretch>
            <a:fillRect/>
          </a:stretch>
        </p:blipFill>
        <p:spPr>
          <a:xfrm>
            <a:off x="6312582" y="1014528"/>
            <a:ext cx="2184942" cy="1368207"/>
          </a:xfrm>
          <a:prstGeom prst="rect">
            <a:avLst/>
          </a:prstGeom>
          <a:ln w="12700">
            <a:miter lim="400000"/>
          </a:ln>
        </p:spPr>
      </p:pic>
      <p:pic>
        <p:nvPicPr>
          <p:cNvPr id="194" name="illustration.pdf"/>
          <p:cNvPicPr/>
          <p:nvPr/>
        </p:nvPicPr>
        <p:blipFill>
          <a:blip r:embed="rId2">
            <a:extLst/>
          </a:blip>
          <a:stretch>
            <a:fillRect/>
          </a:stretch>
        </p:blipFill>
        <p:spPr>
          <a:xfrm>
            <a:off x="8117890" y="1014528"/>
            <a:ext cx="2184942" cy="136820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91"/>
                                        </p:tgtEl>
                                        <p:attrNameLst>
                                          <p:attrName>style.visibility</p:attrName>
                                        </p:attrNameLst>
                                      </p:cBhvr>
                                      <p:to>
                                        <p:strVal val="visible"/>
                                      </p:to>
                                    </p:set>
                                    <p:anim calcmode="lin" valueType="num">
                                      <p:cBhvr>
                                        <p:cTn id="7" dur="1500" fill="hold"/>
                                        <p:tgtEl>
                                          <p:spTgt spid="191"/>
                                        </p:tgtEl>
                                        <p:attrNameLst>
                                          <p:attrName>ppt_x</p:attrName>
                                        </p:attrNameLst>
                                      </p:cBhvr>
                                      <p:tavLst>
                                        <p:tav tm="0">
                                          <p:val>
                                            <p:strVal val="#ppt_x"/>
                                          </p:val>
                                        </p:tav>
                                        <p:tav tm="100000">
                                          <p:val>
                                            <p:strVal val="#ppt_x"/>
                                          </p:val>
                                        </p:tav>
                                      </p:tavLst>
                                    </p:anim>
                                    <p:anim calcmode="lin" valueType="num">
                                      <p:cBhvr>
                                        <p:cTn id="8" dur="1500" fill="hold"/>
                                        <p:tgtEl>
                                          <p:spTgt spid="19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grpId="2" nodeType="afterEffect">
                                  <p:stCondLst>
                                    <p:cond delay="0"/>
                                  </p:stCondLst>
                                  <p:iterate>
                                    <p:tmAbs val="0"/>
                                  </p:iterate>
                                  <p:childTnLst>
                                    <p:set>
                                      <p:cBhvr>
                                        <p:cTn id="11" fill="hold"/>
                                        <p:tgtEl>
                                          <p:spTgt spid="192"/>
                                        </p:tgtEl>
                                        <p:attrNameLst>
                                          <p:attrName>style.visibility</p:attrName>
                                        </p:attrNameLst>
                                      </p:cBhvr>
                                      <p:to>
                                        <p:strVal val="visible"/>
                                      </p:to>
                                    </p:set>
                                    <p:anim calcmode="lin" valueType="num">
                                      <p:cBhvr>
                                        <p:cTn id="12" dur="1500" fill="hold"/>
                                        <p:tgtEl>
                                          <p:spTgt spid="192"/>
                                        </p:tgtEl>
                                        <p:attrNameLst>
                                          <p:attrName>ppt_x</p:attrName>
                                        </p:attrNameLst>
                                      </p:cBhvr>
                                      <p:tavLst>
                                        <p:tav tm="0">
                                          <p:val>
                                            <p:strVal val="#ppt_x"/>
                                          </p:val>
                                        </p:tav>
                                        <p:tav tm="100000">
                                          <p:val>
                                            <p:strVal val="#ppt_x"/>
                                          </p:val>
                                        </p:tav>
                                      </p:tavLst>
                                    </p:anim>
                                    <p:anim calcmode="lin" valueType="num">
                                      <p:cBhvr>
                                        <p:cTn id="13" dur="1500" fill="hold"/>
                                        <p:tgtEl>
                                          <p:spTgt spid="192"/>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1" fill="hold" grpId="3" nodeType="afterEffect">
                                  <p:stCondLst>
                                    <p:cond delay="0"/>
                                  </p:stCondLst>
                                  <p:iterate>
                                    <p:tmAbs val="0"/>
                                  </p:iterate>
                                  <p:childTnLst>
                                    <p:set>
                                      <p:cBhvr>
                                        <p:cTn id="16" fill="hold"/>
                                        <p:tgtEl>
                                          <p:spTgt spid="193"/>
                                        </p:tgtEl>
                                        <p:attrNameLst>
                                          <p:attrName>style.visibility</p:attrName>
                                        </p:attrNameLst>
                                      </p:cBhvr>
                                      <p:to>
                                        <p:strVal val="visible"/>
                                      </p:to>
                                    </p:set>
                                    <p:anim calcmode="lin" valueType="num">
                                      <p:cBhvr>
                                        <p:cTn id="17" dur="1500" fill="hold"/>
                                        <p:tgtEl>
                                          <p:spTgt spid="193"/>
                                        </p:tgtEl>
                                        <p:attrNameLst>
                                          <p:attrName>ppt_x</p:attrName>
                                        </p:attrNameLst>
                                      </p:cBhvr>
                                      <p:tavLst>
                                        <p:tav tm="0">
                                          <p:val>
                                            <p:strVal val="#ppt_x"/>
                                          </p:val>
                                        </p:tav>
                                        <p:tav tm="100000">
                                          <p:val>
                                            <p:strVal val="#ppt_x"/>
                                          </p:val>
                                        </p:tav>
                                      </p:tavLst>
                                    </p:anim>
                                    <p:anim calcmode="lin" valueType="num">
                                      <p:cBhvr>
                                        <p:cTn id="18" dur="1500" fill="hold"/>
                                        <p:tgtEl>
                                          <p:spTgt spid="193"/>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1" fill="hold" grpId="4" nodeType="afterEffect">
                                  <p:stCondLst>
                                    <p:cond delay="0"/>
                                  </p:stCondLst>
                                  <p:iterate>
                                    <p:tmAbs val="0"/>
                                  </p:iterate>
                                  <p:childTnLst>
                                    <p:set>
                                      <p:cBhvr>
                                        <p:cTn id="21" fill="hold"/>
                                        <p:tgtEl>
                                          <p:spTgt spid="194"/>
                                        </p:tgtEl>
                                        <p:attrNameLst>
                                          <p:attrName>style.visibility</p:attrName>
                                        </p:attrNameLst>
                                      </p:cBhvr>
                                      <p:to>
                                        <p:strVal val="visible"/>
                                      </p:to>
                                    </p:set>
                                    <p:anim calcmode="lin" valueType="num">
                                      <p:cBhvr>
                                        <p:cTn id="22" dur="1500" fill="hold"/>
                                        <p:tgtEl>
                                          <p:spTgt spid="194"/>
                                        </p:tgtEl>
                                        <p:attrNameLst>
                                          <p:attrName>ppt_x</p:attrName>
                                        </p:attrNameLst>
                                      </p:cBhvr>
                                      <p:tavLst>
                                        <p:tav tm="0">
                                          <p:val>
                                            <p:strVal val="#ppt_x"/>
                                          </p:val>
                                        </p:tav>
                                        <p:tav tm="100000">
                                          <p:val>
                                            <p:strVal val="#ppt_x"/>
                                          </p:val>
                                        </p:tav>
                                      </p:tavLst>
                                    </p:anim>
                                    <p:anim calcmode="lin" valueType="num">
                                      <p:cBhvr>
                                        <p:cTn id="23" dur="1500" fill="hold"/>
                                        <p:tgtEl>
                                          <p:spTgt spid="1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2" grpId="2" animBg="1" advAuto="0"/>
      <p:bldP spid="193" grpId="3" animBg="1" advAuto="0"/>
      <p:bldP spid="194" grpId="4"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42" name="Shape 42"/>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43" name="Shape 43"/>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44" name="Shape 44"/>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45" name="Shape 45"/>
          <p:cNvSpPr/>
          <p:nvPr/>
        </p:nvSpPr>
        <p:spPr>
          <a:xfrm>
            <a:off x="697280" y="528267"/>
            <a:ext cx="436321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Overview</a:t>
            </a:r>
          </a:p>
        </p:txBody>
      </p:sp>
      <p:sp>
        <p:nvSpPr>
          <p:cNvPr id="46" name="Shape 46"/>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illustration.pdf"/>
          <p:cNvPicPr/>
          <p:nvPr/>
        </p:nvPicPr>
        <p:blipFill>
          <a:blip r:embed="rId2">
            <a:extLst/>
          </a:blip>
          <a:stretch>
            <a:fillRect/>
          </a:stretch>
        </p:blipFill>
        <p:spPr>
          <a:xfrm>
            <a:off x="2701968" y="1014528"/>
            <a:ext cx="2184942" cy="1368207"/>
          </a:xfrm>
          <a:prstGeom prst="rect">
            <a:avLst/>
          </a:prstGeom>
          <a:ln w="12700">
            <a:miter lim="400000"/>
          </a:ln>
        </p:spPr>
      </p:pic>
      <p:pic>
        <p:nvPicPr>
          <p:cNvPr id="197" name="illustration.pdf"/>
          <p:cNvPicPr/>
          <p:nvPr/>
        </p:nvPicPr>
        <p:blipFill>
          <a:blip r:embed="rId2">
            <a:extLst/>
          </a:blip>
          <a:stretch>
            <a:fillRect/>
          </a:stretch>
        </p:blipFill>
        <p:spPr>
          <a:xfrm>
            <a:off x="4507276" y="1014528"/>
            <a:ext cx="2184942" cy="1368207"/>
          </a:xfrm>
          <a:prstGeom prst="rect">
            <a:avLst/>
          </a:prstGeom>
          <a:ln w="12700">
            <a:miter lim="400000"/>
          </a:ln>
        </p:spPr>
      </p:pic>
      <p:pic>
        <p:nvPicPr>
          <p:cNvPr id="198" name="illustration.pdf"/>
          <p:cNvPicPr/>
          <p:nvPr/>
        </p:nvPicPr>
        <p:blipFill>
          <a:blip r:embed="rId2">
            <a:extLst/>
          </a:blip>
          <a:stretch>
            <a:fillRect/>
          </a:stretch>
        </p:blipFill>
        <p:spPr>
          <a:xfrm>
            <a:off x="6312582" y="1014528"/>
            <a:ext cx="2184942" cy="1368207"/>
          </a:xfrm>
          <a:prstGeom prst="rect">
            <a:avLst/>
          </a:prstGeom>
          <a:ln w="12700">
            <a:miter lim="400000"/>
          </a:ln>
        </p:spPr>
      </p:pic>
      <p:pic>
        <p:nvPicPr>
          <p:cNvPr id="199" name="illustration.pdf"/>
          <p:cNvPicPr/>
          <p:nvPr/>
        </p:nvPicPr>
        <p:blipFill>
          <a:blip r:embed="rId2">
            <a:extLst/>
          </a:blip>
          <a:stretch>
            <a:fillRect/>
          </a:stretch>
        </p:blipFill>
        <p:spPr>
          <a:xfrm>
            <a:off x="8117890" y="1014528"/>
            <a:ext cx="2184942" cy="1368207"/>
          </a:xfrm>
          <a:prstGeom prst="rect">
            <a:avLst/>
          </a:prstGeom>
          <a:ln w="12700">
            <a:miter lim="400000"/>
          </a:ln>
        </p:spPr>
      </p:pic>
      <p:graphicFrame>
        <p:nvGraphicFramePr>
          <p:cNvPr id="200" name="Table 200"/>
          <p:cNvGraphicFramePr/>
          <p:nvPr/>
        </p:nvGraphicFramePr>
        <p:xfrm>
          <a:off x="809549" y="2726299"/>
          <a:ext cx="9593095" cy="2151878"/>
        </p:xfrm>
        <a:graphic>
          <a:graphicData uri="http://schemas.openxmlformats.org/drawingml/2006/table">
            <a:tbl>
              <a:tblPr>
                <a:tableStyleId>{8F44A2F1-9E1F-4B54-A3A2-5F16C0AD49E2}</a:tableStyleId>
              </a:tblPr>
              <a:tblGrid>
                <a:gridCol w="1916078"/>
                <a:gridCol w="1916078"/>
                <a:gridCol w="1916078"/>
                <a:gridCol w="1916078"/>
                <a:gridCol w="1916078"/>
              </a:tblGrid>
              <a:tr h="1069588">
                <a:tc>
                  <a:txBody>
                    <a:bodyPr/>
                    <a:lstStyle/>
                    <a:p>
                      <a:pPr lvl="0" algn="ctr" defTabSz="914400">
                        <a:tabLst>
                          <a:tab pos="685800" algn="l"/>
                        </a:tabLst>
                        <a:defRPr sz="1800"/>
                      </a:pPr>
                      <a:r>
                        <a:rPr sz="3981"/>
                        <a:t>Errors</a:t>
                      </a:r>
                    </a:p>
                  </a:txBody>
                  <a:tcPr marL="25400" marR="25400" marT="25400" marB="25400" anchor="ctr" horzOverflow="overflow">
                    <a:lnR w="12700">
                      <a:miter lim="400000"/>
                    </a:lnR>
                  </a:tcPr>
                </a:tc>
                <a:tc>
                  <a:txBody>
                    <a:bodyPr/>
                    <a:lstStyle/>
                    <a:p>
                      <a:pPr lvl="0" algn="ctr" defTabSz="914400">
                        <a:tabLst>
                          <a:tab pos="685800" algn="l"/>
                        </a:tabLst>
                        <a:defRPr sz="1800"/>
                      </a:pPr>
                      <a:r>
                        <a:rPr sz="3981"/>
                        <a:t>54,326</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0</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2</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10</a:t>
                      </a:r>
                    </a:p>
                  </a:txBody>
                  <a:tcPr marL="25400" marR="25400" marT="25400" marB="25400" anchor="ctr" horzOverflow="overflow">
                    <a:lnL w="12700">
                      <a:miter lim="400000"/>
                    </a:lnL>
                    <a:lnR w="12700">
                      <a:miter lim="400000"/>
                    </a:lnR>
                  </a:tcPr>
                </a:tc>
              </a:tr>
              <a:tr h="1069588">
                <a:tc>
                  <a:txBody>
                    <a:bodyPr/>
                    <a:lstStyle/>
                    <a:p>
                      <a:pPr lvl="0" algn="ctr" defTabSz="914400">
                        <a:lnSpc>
                          <a:spcPct val="80000"/>
                        </a:lnSpc>
                        <a:tabLst>
                          <a:tab pos="685800" algn="l"/>
                        </a:tabLst>
                        <a:defRPr sz="1800"/>
                      </a:pPr>
                      <a:r>
                        <a:rPr sz="3981"/>
                        <a:t>Data written</a:t>
                      </a:r>
                    </a:p>
                  </a:txBody>
                  <a:tcPr marL="25400" marR="25400" marT="25400" marB="25400" anchor="ctr" horzOverflow="overflow">
                    <a:lnR w="12700">
                      <a:miter lim="400000"/>
                    </a:lnR>
                    <a:lnB w="12700">
                      <a:miter lim="400000"/>
                    </a:lnB>
                  </a:tcPr>
                </a:tc>
                <a:tc>
                  <a:txBody>
                    <a:bodyPr/>
                    <a:lstStyle/>
                    <a:p>
                      <a:pPr lvl="0" algn="ctr" defTabSz="914400">
                        <a:tabLst>
                          <a:tab pos="685800" algn="l"/>
                        </a:tabLst>
                        <a:defRPr sz="1800"/>
                      </a:pPr>
                      <a:r>
                        <a:rPr sz="3981"/>
                        <a:t>10TB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2TB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5TB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6TB</a:t>
                      </a:r>
                    </a:p>
                  </a:txBody>
                  <a:tcPr marL="25400" marR="25400" marT="25400" marB="25400" anchor="ctr" horzOverflow="overflow">
                    <a:lnL w="12700">
                      <a:miter lim="400000"/>
                    </a:lnL>
                    <a:lnR w="12700">
                      <a:miter lim="400000"/>
                    </a:lnR>
                    <a:lnB w="12700">
                      <a:miter lim="400000"/>
                    </a:lnB>
                  </a:tcPr>
                </a:tc>
              </a:tr>
            </a:tbl>
          </a:graphicData>
        </a:graphic>
      </p:graphicFrame>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illustration.pdf"/>
          <p:cNvPicPr/>
          <p:nvPr/>
        </p:nvPicPr>
        <p:blipFill>
          <a:blip r:embed="rId2">
            <a:extLst/>
          </a:blip>
          <a:stretch>
            <a:fillRect/>
          </a:stretch>
        </p:blipFill>
        <p:spPr>
          <a:xfrm>
            <a:off x="2701968" y="1014528"/>
            <a:ext cx="2184942" cy="1368207"/>
          </a:xfrm>
          <a:prstGeom prst="rect">
            <a:avLst/>
          </a:prstGeom>
          <a:ln w="12700">
            <a:miter lim="400000"/>
          </a:ln>
        </p:spPr>
      </p:pic>
      <p:pic>
        <p:nvPicPr>
          <p:cNvPr id="203" name="illustration.pdf"/>
          <p:cNvPicPr/>
          <p:nvPr/>
        </p:nvPicPr>
        <p:blipFill>
          <a:blip r:embed="rId2">
            <a:extLst/>
          </a:blip>
          <a:stretch>
            <a:fillRect/>
          </a:stretch>
        </p:blipFill>
        <p:spPr>
          <a:xfrm>
            <a:off x="4507276" y="1014528"/>
            <a:ext cx="2184942" cy="1368207"/>
          </a:xfrm>
          <a:prstGeom prst="rect">
            <a:avLst/>
          </a:prstGeom>
          <a:ln w="12700">
            <a:miter lim="400000"/>
          </a:ln>
        </p:spPr>
      </p:pic>
      <p:pic>
        <p:nvPicPr>
          <p:cNvPr id="204" name="illustration.pdf"/>
          <p:cNvPicPr/>
          <p:nvPr/>
        </p:nvPicPr>
        <p:blipFill>
          <a:blip r:embed="rId2">
            <a:extLst/>
          </a:blip>
          <a:stretch>
            <a:fillRect/>
          </a:stretch>
        </p:blipFill>
        <p:spPr>
          <a:xfrm>
            <a:off x="6312582" y="1014528"/>
            <a:ext cx="2184942" cy="1368207"/>
          </a:xfrm>
          <a:prstGeom prst="rect">
            <a:avLst/>
          </a:prstGeom>
          <a:ln w="12700">
            <a:miter lim="400000"/>
          </a:ln>
        </p:spPr>
      </p:pic>
      <p:pic>
        <p:nvPicPr>
          <p:cNvPr id="205" name="illustration.pdf"/>
          <p:cNvPicPr/>
          <p:nvPr/>
        </p:nvPicPr>
        <p:blipFill>
          <a:blip r:embed="rId2">
            <a:extLst/>
          </a:blip>
          <a:stretch>
            <a:fillRect/>
          </a:stretch>
        </p:blipFill>
        <p:spPr>
          <a:xfrm>
            <a:off x="8117890" y="1014528"/>
            <a:ext cx="2184942" cy="1368207"/>
          </a:xfrm>
          <a:prstGeom prst="rect">
            <a:avLst/>
          </a:prstGeom>
          <a:ln w="12700">
            <a:miter lim="400000"/>
          </a:ln>
        </p:spPr>
      </p:pic>
      <p:graphicFrame>
        <p:nvGraphicFramePr>
          <p:cNvPr id="206" name="Table 206"/>
          <p:cNvGraphicFramePr/>
          <p:nvPr/>
        </p:nvGraphicFramePr>
        <p:xfrm>
          <a:off x="809549" y="2726299"/>
          <a:ext cx="9593095" cy="2151878"/>
        </p:xfrm>
        <a:graphic>
          <a:graphicData uri="http://schemas.openxmlformats.org/drawingml/2006/table">
            <a:tbl>
              <a:tblPr>
                <a:tableStyleId>{8F44A2F1-9E1F-4B54-A3A2-5F16C0AD49E2}</a:tableStyleId>
              </a:tblPr>
              <a:tblGrid>
                <a:gridCol w="1916078"/>
                <a:gridCol w="1916078"/>
                <a:gridCol w="1916078"/>
                <a:gridCol w="1916078"/>
                <a:gridCol w="1916078"/>
              </a:tblGrid>
              <a:tr h="1069588">
                <a:tc>
                  <a:txBody>
                    <a:bodyPr/>
                    <a:lstStyle/>
                    <a:p>
                      <a:pPr lvl="0" algn="ctr" defTabSz="914400">
                        <a:tabLst>
                          <a:tab pos="685800" algn="l"/>
                        </a:tabLst>
                        <a:defRPr sz="1800"/>
                      </a:pPr>
                      <a:r>
                        <a:rPr sz="3981"/>
                        <a:t>Errors</a:t>
                      </a:r>
                    </a:p>
                  </a:txBody>
                  <a:tcPr marL="25400" marR="25400" marT="25400" marB="25400" anchor="ctr" horzOverflow="overflow">
                    <a:lnR w="12700">
                      <a:miter lim="400000"/>
                    </a:lnR>
                  </a:tcPr>
                </a:tc>
                <a:tc>
                  <a:txBody>
                    <a:bodyPr/>
                    <a:lstStyle/>
                    <a:p>
                      <a:pPr lvl="0" algn="ctr" defTabSz="914400">
                        <a:tabLst>
                          <a:tab pos="685800" algn="l"/>
                        </a:tabLst>
                        <a:defRPr sz="1800"/>
                      </a:pPr>
                      <a:r>
                        <a:rPr sz="3981"/>
                        <a:t>54,326</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0</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2</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10</a:t>
                      </a:r>
                    </a:p>
                  </a:txBody>
                  <a:tcPr marL="25400" marR="25400" marT="25400" marB="25400" anchor="ctr" horzOverflow="overflow">
                    <a:lnL w="12700">
                      <a:miter lim="400000"/>
                    </a:lnL>
                    <a:lnR w="12700">
                      <a:miter lim="400000"/>
                    </a:lnR>
                  </a:tcPr>
                </a:tc>
              </a:tr>
              <a:tr h="1069588">
                <a:tc>
                  <a:txBody>
                    <a:bodyPr/>
                    <a:lstStyle/>
                    <a:p>
                      <a:pPr lvl="0" algn="ctr" defTabSz="914400">
                        <a:lnSpc>
                          <a:spcPct val="80000"/>
                        </a:lnSpc>
                        <a:tabLst>
                          <a:tab pos="685800" algn="l"/>
                        </a:tabLst>
                        <a:defRPr sz="1800"/>
                      </a:pPr>
                      <a:r>
                        <a:rPr sz="3981"/>
                        <a:t>Data written</a:t>
                      </a:r>
                    </a:p>
                  </a:txBody>
                  <a:tcPr marL="25400" marR="25400" marT="25400" marB="25400" anchor="ctr" horzOverflow="overflow">
                    <a:lnR w="12700">
                      <a:miter lim="400000"/>
                    </a:lnR>
                    <a:lnB w="12700">
                      <a:miter lim="400000"/>
                    </a:lnB>
                  </a:tcPr>
                </a:tc>
                <a:tc>
                  <a:txBody>
                    <a:bodyPr/>
                    <a:lstStyle/>
                    <a:p>
                      <a:pPr lvl="0" algn="ctr" defTabSz="914400">
                        <a:tabLst>
                          <a:tab pos="685800" algn="l"/>
                        </a:tabLst>
                        <a:defRPr sz="1800"/>
                      </a:pPr>
                      <a:r>
                        <a:rPr sz="3981"/>
                        <a:t>10TB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2TB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5TB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6TB</a:t>
                      </a:r>
                    </a:p>
                  </a:txBody>
                  <a:tcPr marL="25400" marR="25400" marT="25400" marB="25400" anchor="ctr" horzOverflow="overflow">
                    <a:lnL w="12700">
                      <a:miter lim="400000"/>
                    </a:lnL>
                    <a:lnR w="12700">
                      <a:miter lim="400000"/>
                    </a:lnR>
                    <a:lnB w="12700">
                      <a:miter lim="400000"/>
                    </a:lnB>
                  </a:tcPr>
                </a:tc>
              </a:tr>
            </a:tbl>
          </a:graphicData>
        </a:graphic>
      </p:graphicFrame>
      <p:sp>
        <p:nvSpPr>
          <p:cNvPr id="207" name="Shape 207"/>
          <p:cNvSpPr/>
          <p:nvPr/>
        </p:nvSpPr>
        <p:spPr>
          <a:xfrm>
            <a:off x="10630018" y="4182898"/>
            <a:ext cx="2091146"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i="1" spc="-39">
                <a:solidFill>
                  <a:srgbClr val="000000"/>
                </a:solidFill>
              </a:defRPr>
            </a:lvl1pPr>
          </a:lstStyle>
          <a:p>
            <a:pPr lvl="0">
              <a:defRPr sz="1800" b="0" i="0" spc="0"/>
            </a:pPr>
            <a:r>
              <a:rPr sz="3981" b="1" i="1" spc="-39"/>
              <a:t>2014-11-1</a:t>
            </a:r>
          </a:p>
        </p:txBody>
      </p:sp>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illustration.pdf"/>
          <p:cNvPicPr/>
          <p:nvPr/>
        </p:nvPicPr>
        <p:blipFill>
          <a:blip r:embed="rId2">
            <a:extLst/>
          </a:blip>
          <a:stretch>
            <a:fillRect/>
          </a:stretch>
        </p:blipFill>
        <p:spPr>
          <a:xfrm>
            <a:off x="2701968" y="1014528"/>
            <a:ext cx="2184942" cy="1368207"/>
          </a:xfrm>
          <a:prstGeom prst="rect">
            <a:avLst/>
          </a:prstGeom>
          <a:ln w="12700">
            <a:miter lim="400000"/>
          </a:ln>
        </p:spPr>
      </p:pic>
      <p:pic>
        <p:nvPicPr>
          <p:cNvPr id="210" name="illustration.pdf"/>
          <p:cNvPicPr/>
          <p:nvPr/>
        </p:nvPicPr>
        <p:blipFill>
          <a:blip r:embed="rId2">
            <a:extLst/>
          </a:blip>
          <a:stretch>
            <a:fillRect/>
          </a:stretch>
        </p:blipFill>
        <p:spPr>
          <a:xfrm>
            <a:off x="4507276" y="1014528"/>
            <a:ext cx="2184942" cy="1368207"/>
          </a:xfrm>
          <a:prstGeom prst="rect">
            <a:avLst/>
          </a:prstGeom>
          <a:ln w="12700">
            <a:miter lim="400000"/>
          </a:ln>
        </p:spPr>
      </p:pic>
      <p:pic>
        <p:nvPicPr>
          <p:cNvPr id="211" name="illustration.pdf"/>
          <p:cNvPicPr/>
          <p:nvPr/>
        </p:nvPicPr>
        <p:blipFill>
          <a:blip r:embed="rId2">
            <a:extLst/>
          </a:blip>
          <a:stretch>
            <a:fillRect/>
          </a:stretch>
        </p:blipFill>
        <p:spPr>
          <a:xfrm>
            <a:off x="6312582" y="1014528"/>
            <a:ext cx="2184942" cy="1368207"/>
          </a:xfrm>
          <a:prstGeom prst="rect">
            <a:avLst/>
          </a:prstGeom>
          <a:ln w="12700">
            <a:miter lim="400000"/>
          </a:ln>
        </p:spPr>
      </p:pic>
      <p:pic>
        <p:nvPicPr>
          <p:cNvPr id="212" name="illustration.pdf"/>
          <p:cNvPicPr/>
          <p:nvPr/>
        </p:nvPicPr>
        <p:blipFill>
          <a:blip r:embed="rId2">
            <a:extLst/>
          </a:blip>
          <a:stretch>
            <a:fillRect/>
          </a:stretch>
        </p:blipFill>
        <p:spPr>
          <a:xfrm>
            <a:off x="8117890" y="1014528"/>
            <a:ext cx="2184942" cy="1368207"/>
          </a:xfrm>
          <a:prstGeom prst="rect">
            <a:avLst/>
          </a:prstGeom>
          <a:ln w="12700">
            <a:miter lim="400000"/>
          </a:ln>
        </p:spPr>
      </p:pic>
      <p:graphicFrame>
        <p:nvGraphicFramePr>
          <p:cNvPr id="213" name="Table 213"/>
          <p:cNvGraphicFramePr/>
          <p:nvPr/>
        </p:nvGraphicFramePr>
        <p:xfrm>
          <a:off x="809549" y="2726299"/>
          <a:ext cx="9593095" cy="2151878"/>
        </p:xfrm>
        <a:graphic>
          <a:graphicData uri="http://schemas.openxmlformats.org/drawingml/2006/table">
            <a:tbl>
              <a:tblPr>
                <a:tableStyleId>{8F44A2F1-9E1F-4B54-A3A2-5F16C0AD49E2}</a:tableStyleId>
              </a:tblPr>
              <a:tblGrid>
                <a:gridCol w="1916078"/>
                <a:gridCol w="1916078"/>
                <a:gridCol w="1916078"/>
                <a:gridCol w="1916078"/>
                <a:gridCol w="1916078"/>
              </a:tblGrid>
              <a:tr h="1069588">
                <a:tc>
                  <a:txBody>
                    <a:bodyPr/>
                    <a:lstStyle/>
                    <a:p>
                      <a:pPr lvl="0" algn="ctr" defTabSz="914400">
                        <a:tabLst>
                          <a:tab pos="685800" algn="l"/>
                        </a:tabLst>
                        <a:defRPr sz="1800"/>
                      </a:pPr>
                      <a:r>
                        <a:rPr sz="3981"/>
                        <a:t>Errors</a:t>
                      </a:r>
                    </a:p>
                  </a:txBody>
                  <a:tcPr marL="25400" marR="25400" marT="25400" marB="25400" anchor="ctr" horzOverflow="overflow">
                    <a:lnR w="12700">
                      <a:miter lim="400000"/>
                    </a:lnR>
                  </a:tcPr>
                </a:tc>
                <a:tc>
                  <a:txBody>
                    <a:bodyPr/>
                    <a:lstStyle/>
                    <a:p>
                      <a:pPr lvl="0" algn="ctr" defTabSz="914400">
                        <a:tabLst>
                          <a:tab pos="685800" algn="l"/>
                        </a:tabLst>
                        <a:defRPr sz="1800"/>
                      </a:pPr>
                      <a:r>
                        <a:rPr sz="3981"/>
                        <a:t>54,326</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0</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2</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10</a:t>
                      </a:r>
                    </a:p>
                  </a:txBody>
                  <a:tcPr marL="25400" marR="25400" marT="25400" marB="25400" anchor="ctr" horzOverflow="overflow">
                    <a:lnL w="12700">
                      <a:miter lim="400000"/>
                    </a:lnL>
                    <a:lnR w="12700">
                      <a:miter lim="400000"/>
                    </a:lnR>
                  </a:tcPr>
                </a:tc>
              </a:tr>
              <a:tr h="1069588">
                <a:tc>
                  <a:txBody>
                    <a:bodyPr/>
                    <a:lstStyle/>
                    <a:p>
                      <a:pPr lvl="0" algn="ctr" defTabSz="914400">
                        <a:lnSpc>
                          <a:spcPct val="80000"/>
                        </a:lnSpc>
                        <a:tabLst>
                          <a:tab pos="685800" algn="l"/>
                        </a:tabLst>
                        <a:defRPr sz="1800"/>
                      </a:pPr>
                      <a:r>
                        <a:rPr sz="3981"/>
                        <a:t>Data written</a:t>
                      </a:r>
                    </a:p>
                  </a:txBody>
                  <a:tcPr marL="25400" marR="25400" marT="25400" marB="25400" anchor="ctr" horzOverflow="overflow">
                    <a:lnR w="12700">
                      <a:miter lim="400000"/>
                    </a:lnR>
                    <a:lnB w="12700">
                      <a:miter lim="400000"/>
                    </a:lnB>
                  </a:tcPr>
                </a:tc>
                <a:tc>
                  <a:txBody>
                    <a:bodyPr/>
                    <a:lstStyle/>
                    <a:p>
                      <a:pPr lvl="0" algn="ctr" defTabSz="914400">
                        <a:tabLst>
                          <a:tab pos="685800" algn="l"/>
                        </a:tabLst>
                        <a:defRPr sz="1800"/>
                      </a:pPr>
                      <a:r>
                        <a:rPr sz="3981"/>
                        <a:t>10TB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2TB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5TB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6TB</a:t>
                      </a:r>
                    </a:p>
                  </a:txBody>
                  <a:tcPr marL="25400" marR="25400" marT="25400" marB="25400" anchor="ctr" horzOverflow="overflow">
                    <a:lnL w="12700">
                      <a:miter lim="400000"/>
                    </a:lnL>
                    <a:lnR w="12700">
                      <a:miter lim="400000"/>
                    </a:lnR>
                    <a:lnB w="12700">
                      <a:miter lim="400000"/>
                    </a:lnB>
                  </a:tcPr>
                </a:tc>
              </a:tr>
            </a:tbl>
          </a:graphicData>
        </a:graphic>
      </p:graphicFrame>
      <p:sp>
        <p:nvSpPr>
          <p:cNvPr id="214" name="Shape 214"/>
          <p:cNvSpPr/>
          <p:nvPr/>
        </p:nvSpPr>
        <p:spPr>
          <a:xfrm>
            <a:off x="10630018" y="4182898"/>
            <a:ext cx="2091146"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i="1" spc="-39">
                <a:solidFill>
                  <a:srgbClr val="000000"/>
                </a:solidFill>
              </a:defRPr>
            </a:lvl1pPr>
          </a:lstStyle>
          <a:p>
            <a:pPr lvl="0">
              <a:defRPr sz="1800" b="0" i="0" spc="0"/>
            </a:pPr>
            <a:r>
              <a:rPr sz="3981" b="1" i="1" spc="-39"/>
              <a:t>2014-11-1</a:t>
            </a:r>
          </a:p>
        </p:txBody>
      </p:sp>
      <p:sp>
        <p:nvSpPr>
          <p:cNvPr id="215" name="Shape 215"/>
          <p:cNvSpPr/>
          <p:nvPr/>
        </p:nvSpPr>
        <p:spPr>
          <a:xfrm flipV="1">
            <a:off x="4707733" y="6793416"/>
            <a:ext cx="4404691" cy="1"/>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16" name="Shape 216"/>
          <p:cNvSpPr/>
          <p:nvPr/>
        </p:nvSpPr>
        <p:spPr>
          <a:xfrm>
            <a:off x="5413775" y="6848164"/>
            <a:ext cx="2992608"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spc="-39">
                <a:solidFill>
                  <a:srgbClr val="000000"/>
                </a:solidFill>
              </a:defRPr>
            </a:lvl1pPr>
          </a:lstStyle>
          <a:p>
            <a:pPr lvl="0">
              <a:defRPr sz="1800" b="0" spc="0"/>
            </a:pPr>
            <a:r>
              <a:rPr sz="3981" b="1" spc="-39"/>
              <a:t>Data written</a:t>
            </a:r>
          </a:p>
        </p:txBody>
      </p:sp>
      <p:sp>
        <p:nvSpPr>
          <p:cNvPr id="217" name="Shape 217"/>
          <p:cNvSpPr/>
          <p:nvPr/>
        </p:nvSpPr>
        <p:spPr>
          <a:xfrm flipV="1">
            <a:off x="4707734" y="5012787"/>
            <a:ext cx="1" cy="1780630"/>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18" name="Shape 218"/>
          <p:cNvSpPr/>
          <p:nvPr/>
        </p:nvSpPr>
        <p:spPr>
          <a:xfrm>
            <a:off x="2919951" y="5730723"/>
            <a:ext cx="1482420"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981" b="1" spc="-39">
                <a:solidFill>
                  <a:srgbClr val="000000"/>
                </a:solidFill>
              </a:defRPr>
            </a:lvl1pPr>
          </a:lstStyle>
          <a:p>
            <a:pPr lvl="0">
              <a:defRPr sz="1800" b="0" spc="0"/>
            </a:pPr>
            <a:r>
              <a:rPr sz="3981" b="1" spc="-39"/>
              <a:t>Errors</a:t>
            </a: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llustration.pdf"/>
          <p:cNvPicPr/>
          <p:nvPr/>
        </p:nvPicPr>
        <p:blipFill>
          <a:blip r:embed="rId2">
            <a:extLst/>
          </a:blip>
          <a:stretch>
            <a:fillRect/>
          </a:stretch>
        </p:blipFill>
        <p:spPr>
          <a:xfrm>
            <a:off x="2701968" y="1014528"/>
            <a:ext cx="2184942" cy="1368207"/>
          </a:xfrm>
          <a:prstGeom prst="rect">
            <a:avLst/>
          </a:prstGeom>
          <a:ln w="12700">
            <a:miter lim="400000"/>
          </a:ln>
        </p:spPr>
      </p:pic>
      <p:pic>
        <p:nvPicPr>
          <p:cNvPr id="221" name="illustration.pdf"/>
          <p:cNvPicPr/>
          <p:nvPr/>
        </p:nvPicPr>
        <p:blipFill>
          <a:blip r:embed="rId2">
            <a:extLst/>
          </a:blip>
          <a:stretch>
            <a:fillRect/>
          </a:stretch>
        </p:blipFill>
        <p:spPr>
          <a:xfrm>
            <a:off x="4507276" y="1014528"/>
            <a:ext cx="2184942" cy="1368207"/>
          </a:xfrm>
          <a:prstGeom prst="rect">
            <a:avLst/>
          </a:prstGeom>
          <a:ln w="12700">
            <a:miter lim="400000"/>
          </a:ln>
        </p:spPr>
      </p:pic>
      <p:pic>
        <p:nvPicPr>
          <p:cNvPr id="222" name="illustration.pdf"/>
          <p:cNvPicPr/>
          <p:nvPr/>
        </p:nvPicPr>
        <p:blipFill>
          <a:blip r:embed="rId2">
            <a:extLst/>
          </a:blip>
          <a:stretch>
            <a:fillRect/>
          </a:stretch>
        </p:blipFill>
        <p:spPr>
          <a:xfrm>
            <a:off x="6312582" y="1014528"/>
            <a:ext cx="2184942" cy="1368207"/>
          </a:xfrm>
          <a:prstGeom prst="rect">
            <a:avLst/>
          </a:prstGeom>
          <a:ln w="12700">
            <a:miter lim="400000"/>
          </a:ln>
        </p:spPr>
      </p:pic>
      <p:pic>
        <p:nvPicPr>
          <p:cNvPr id="223" name="illustration.pdf"/>
          <p:cNvPicPr/>
          <p:nvPr/>
        </p:nvPicPr>
        <p:blipFill>
          <a:blip r:embed="rId2">
            <a:extLst/>
          </a:blip>
          <a:stretch>
            <a:fillRect/>
          </a:stretch>
        </p:blipFill>
        <p:spPr>
          <a:xfrm>
            <a:off x="8117890" y="1014528"/>
            <a:ext cx="2184942" cy="1368207"/>
          </a:xfrm>
          <a:prstGeom prst="rect">
            <a:avLst/>
          </a:prstGeom>
          <a:ln w="12700">
            <a:miter lim="400000"/>
          </a:ln>
        </p:spPr>
      </p:pic>
      <p:graphicFrame>
        <p:nvGraphicFramePr>
          <p:cNvPr id="224" name="Table 224"/>
          <p:cNvGraphicFramePr/>
          <p:nvPr/>
        </p:nvGraphicFramePr>
        <p:xfrm>
          <a:off x="809549" y="2726299"/>
          <a:ext cx="9593095" cy="2151878"/>
        </p:xfrm>
        <a:graphic>
          <a:graphicData uri="http://schemas.openxmlformats.org/drawingml/2006/table">
            <a:tbl>
              <a:tblPr>
                <a:tableStyleId>{8F44A2F1-9E1F-4B54-A3A2-5F16C0AD49E2}</a:tableStyleId>
              </a:tblPr>
              <a:tblGrid>
                <a:gridCol w="1916078"/>
                <a:gridCol w="1916078"/>
                <a:gridCol w="1916078"/>
                <a:gridCol w="1916078"/>
                <a:gridCol w="1916078"/>
              </a:tblGrid>
              <a:tr h="1069588">
                <a:tc>
                  <a:txBody>
                    <a:bodyPr/>
                    <a:lstStyle/>
                    <a:p>
                      <a:pPr lvl="0" algn="ctr" defTabSz="914400">
                        <a:tabLst>
                          <a:tab pos="685800" algn="l"/>
                        </a:tabLst>
                        <a:defRPr sz="1800"/>
                      </a:pPr>
                      <a:r>
                        <a:rPr sz="3981"/>
                        <a:t>Errors</a:t>
                      </a:r>
                    </a:p>
                  </a:txBody>
                  <a:tcPr marL="25400" marR="25400" marT="25400" marB="25400" anchor="ctr" horzOverflow="overflow">
                    <a:lnR w="12700">
                      <a:miter lim="400000"/>
                    </a:lnR>
                  </a:tcPr>
                </a:tc>
                <a:tc>
                  <a:txBody>
                    <a:bodyPr/>
                    <a:lstStyle/>
                    <a:p>
                      <a:pPr lvl="0" algn="ctr" defTabSz="914400">
                        <a:tabLst>
                          <a:tab pos="685800" algn="l"/>
                        </a:tabLst>
                        <a:defRPr sz="1800"/>
                      </a:pPr>
                      <a:r>
                        <a:rPr sz="3981"/>
                        <a:t>54,326</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0</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2</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10</a:t>
                      </a:r>
                    </a:p>
                  </a:txBody>
                  <a:tcPr marL="25400" marR="25400" marT="25400" marB="25400" anchor="ctr" horzOverflow="overflow">
                    <a:lnL w="12700">
                      <a:miter lim="400000"/>
                    </a:lnL>
                    <a:lnR w="12700">
                      <a:miter lim="400000"/>
                    </a:lnR>
                  </a:tcPr>
                </a:tc>
              </a:tr>
              <a:tr h="1069588">
                <a:tc>
                  <a:txBody>
                    <a:bodyPr/>
                    <a:lstStyle/>
                    <a:p>
                      <a:pPr lvl="0" algn="ctr" defTabSz="914400">
                        <a:lnSpc>
                          <a:spcPct val="80000"/>
                        </a:lnSpc>
                        <a:tabLst>
                          <a:tab pos="685800" algn="l"/>
                        </a:tabLst>
                        <a:defRPr sz="1800"/>
                      </a:pPr>
                      <a:r>
                        <a:rPr sz="3981"/>
                        <a:t>Data written</a:t>
                      </a:r>
                    </a:p>
                  </a:txBody>
                  <a:tcPr marL="25400" marR="25400" marT="25400" marB="25400" anchor="ctr" horzOverflow="overflow">
                    <a:lnR w="12700">
                      <a:miter lim="400000"/>
                    </a:lnR>
                    <a:lnB w="12700">
                      <a:miter lim="400000"/>
                    </a:lnB>
                  </a:tcPr>
                </a:tc>
                <a:tc>
                  <a:txBody>
                    <a:bodyPr/>
                    <a:lstStyle/>
                    <a:p>
                      <a:pPr lvl="0" algn="ctr" defTabSz="914400">
                        <a:tabLst>
                          <a:tab pos="685800" algn="l"/>
                        </a:tabLst>
                        <a:defRPr sz="1800"/>
                      </a:pPr>
                      <a:r>
                        <a:rPr sz="3981"/>
                        <a:t>10TB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2TB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5TB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6TB</a:t>
                      </a:r>
                    </a:p>
                  </a:txBody>
                  <a:tcPr marL="25400" marR="25400" marT="25400" marB="25400" anchor="ctr" horzOverflow="overflow">
                    <a:lnL w="12700">
                      <a:miter lim="400000"/>
                    </a:lnL>
                    <a:lnR w="12700">
                      <a:miter lim="400000"/>
                    </a:lnR>
                    <a:lnB w="12700">
                      <a:miter lim="400000"/>
                    </a:lnB>
                  </a:tcPr>
                </a:tc>
              </a:tr>
            </a:tbl>
          </a:graphicData>
        </a:graphic>
      </p:graphicFrame>
      <p:sp>
        <p:nvSpPr>
          <p:cNvPr id="225" name="Shape 225"/>
          <p:cNvSpPr/>
          <p:nvPr/>
        </p:nvSpPr>
        <p:spPr>
          <a:xfrm>
            <a:off x="10630018" y="4182898"/>
            <a:ext cx="2091146"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i="1" spc="-39">
                <a:solidFill>
                  <a:srgbClr val="000000"/>
                </a:solidFill>
              </a:defRPr>
            </a:lvl1pPr>
          </a:lstStyle>
          <a:p>
            <a:pPr lvl="0">
              <a:defRPr sz="1800" b="0" i="0" spc="0"/>
            </a:pPr>
            <a:r>
              <a:rPr sz="3981" b="1" i="1" spc="-39"/>
              <a:t>2014-11-1</a:t>
            </a:r>
          </a:p>
        </p:txBody>
      </p:sp>
      <p:sp>
        <p:nvSpPr>
          <p:cNvPr id="226" name="Shape 226"/>
          <p:cNvSpPr/>
          <p:nvPr/>
        </p:nvSpPr>
        <p:spPr>
          <a:xfrm flipV="1">
            <a:off x="4707733" y="6793416"/>
            <a:ext cx="4404691" cy="1"/>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27" name="Shape 227"/>
          <p:cNvSpPr/>
          <p:nvPr/>
        </p:nvSpPr>
        <p:spPr>
          <a:xfrm>
            <a:off x="5413775" y="6848164"/>
            <a:ext cx="2992608"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spc="-39">
                <a:solidFill>
                  <a:srgbClr val="000000"/>
                </a:solidFill>
              </a:defRPr>
            </a:lvl1pPr>
          </a:lstStyle>
          <a:p>
            <a:pPr lvl="0">
              <a:defRPr sz="1800" b="0" spc="0"/>
            </a:pPr>
            <a:r>
              <a:rPr sz="3981" b="1" spc="-39"/>
              <a:t>Data written</a:t>
            </a:r>
          </a:p>
        </p:txBody>
      </p:sp>
      <p:sp>
        <p:nvSpPr>
          <p:cNvPr id="228" name="Shape 228"/>
          <p:cNvSpPr/>
          <p:nvPr/>
        </p:nvSpPr>
        <p:spPr>
          <a:xfrm flipV="1">
            <a:off x="4707734" y="5012787"/>
            <a:ext cx="1" cy="1780630"/>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29" name="Shape 229"/>
          <p:cNvSpPr/>
          <p:nvPr/>
        </p:nvSpPr>
        <p:spPr>
          <a:xfrm flipV="1">
            <a:off x="5908601" y="6361217"/>
            <a:ext cx="1" cy="487681"/>
          </a:xfrm>
          <a:prstGeom prst="line">
            <a:avLst/>
          </a:prstGeom>
          <a:ln w="88900">
            <a:solidFill>
              <a:srgbClr val="53585F"/>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30" name="Shape 230"/>
          <p:cNvSpPr/>
          <p:nvPr/>
        </p:nvSpPr>
        <p:spPr>
          <a:xfrm flipV="1">
            <a:off x="7215225" y="6361217"/>
            <a:ext cx="1" cy="487681"/>
          </a:xfrm>
          <a:prstGeom prst="line">
            <a:avLst/>
          </a:prstGeom>
          <a:ln w="88900">
            <a:solidFill>
              <a:srgbClr val="53585F"/>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31" name="Shape 231"/>
          <p:cNvSpPr/>
          <p:nvPr/>
        </p:nvSpPr>
        <p:spPr>
          <a:xfrm flipV="1">
            <a:off x="8521849" y="6361217"/>
            <a:ext cx="1" cy="487681"/>
          </a:xfrm>
          <a:prstGeom prst="line">
            <a:avLst/>
          </a:prstGeom>
          <a:ln w="88900">
            <a:solidFill>
              <a:srgbClr val="53585F"/>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32" name="Shape 232"/>
          <p:cNvSpPr/>
          <p:nvPr/>
        </p:nvSpPr>
        <p:spPr>
          <a:xfrm>
            <a:off x="5413054" y="5004861"/>
            <a:ext cx="232346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80000"/>
              </a:lnSpc>
              <a:defRPr sz="5000" i="1" spc="-50">
                <a:solidFill>
                  <a:srgbClr val="CB733E"/>
                </a:solidFill>
                <a:latin typeface="+mj-lt"/>
                <a:ea typeface="+mj-ea"/>
                <a:cs typeface="+mj-cs"/>
                <a:sym typeface="Vista Sans OT Medium"/>
              </a:defRPr>
            </a:lvl1pPr>
          </a:lstStyle>
          <a:p>
            <a:pPr lvl="0">
              <a:defRPr sz="1800" i="0" spc="0">
                <a:solidFill>
                  <a:srgbClr val="000000"/>
                </a:solidFill>
              </a:defRPr>
            </a:pPr>
            <a:r>
              <a:rPr sz="5000" i="1" spc="-50">
                <a:solidFill>
                  <a:srgbClr val="CB733E"/>
                </a:solidFill>
              </a:rPr>
              <a:t>Buckets</a:t>
            </a:r>
          </a:p>
        </p:txBody>
      </p:sp>
      <p:sp>
        <p:nvSpPr>
          <p:cNvPr id="233" name="Shape 233"/>
          <p:cNvSpPr/>
          <p:nvPr/>
        </p:nvSpPr>
        <p:spPr>
          <a:xfrm flipH="1">
            <a:off x="5224142" y="5833610"/>
            <a:ext cx="1368919" cy="567441"/>
          </a:xfrm>
          <a:prstGeom prst="line">
            <a:avLst/>
          </a:prstGeom>
          <a:ln w="88900">
            <a:solidFill>
              <a:srgbClr val="CB733E"/>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34" name="Shape 234"/>
          <p:cNvSpPr/>
          <p:nvPr/>
        </p:nvSpPr>
        <p:spPr>
          <a:xfrm>
            <a:off x="6574786" y="5811835"/>
            <a:ext cx="1" cy="487681"/>
          </a:xfrm>
          <a:prstGeom prst="line">
            <a:avLst/>
          </a:prstGeom>
          <a:ln w="88900">
            <a:solidFill>
              <a:srgbClr val="CB733E"/>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35" name="Shape 235"/>
          <p:cNvSpPr/>
          <p:nvPr/>
        </p:nvSpPr>
        <p:spPr>
          <a:xfrm>
            <a:off x="6530766" y="5833610"/>
            <a:ext cx="1368919" cy="567441"/>
          </a:xfrm>
          <a:prstGeom prst="line">
            <a:avLst/>
          </a:prstGeom>
          <a:ln w="88900">
            <a:solidFill>
              <a:srgbClr val="CB733E"/>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36" name="Shape 236"/>
          <p:cNvSpPr/>
          <p:nvPr/>
        </p:nvSpPr>
        <p:spPr>
          <a:xfrm>
            <a:off x="2919951" y="5730723"/>
            <a:ext cx="1482420"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981" b="1" spc="-39">
                <a:solidFill>
                  <a:srgbClr val="000000"/>
                </a:solidFill>
              </a:defRPr>
            </a:lvl1pPr>
          </a:lstStyle>
          <a:p>
            <a:pPr lvl="0">
              <a:defRPr sz="1800" b="0" spc="0"/>
            </a:pPr>
            <a:r>
              <a:rPr sz="3981" b="1" spc="-39"/>
              <a:t>Errors</a:t>
            </a:r>
          </a:p>
        </p:txBody>
      </p:sp>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illustration.pdf"/>
          <p:cNvPicPr/>
          <p:nvPr/>
        </p:nvPicPr>
        <p:blipFill>
          <a:blip r:embed="rId2">
            <a:extLst/>
          </a:blip>
          <a:stretch>
            <a:fillRect/>
          </a:stretch>
        </p:blipFill>
        <p:spPr>
          <a:xfrm>
            <a:off x="2701968" y="1014528"/>
            <a:ext cx="2184942" cy="1368207"/>
          </a:xfrm>
          <a:prstGeom prst="rect">
            <a:avLst/>
          </a:prstGeom>
          <a:ln w="12700">
            <a:miter lim="400000"/>
          </a:ln>
        </p:spPr>
      </p:pic>
      <p:pic>
        <p:nvPicPr>
          <p:cNvPr id="239" name="illustration.pdf"/>
          <p:cNvPicPr/>
          <p:nvPr/>
        </p:nvPicPr>
        <p:blipFill>
          <a:blip r:embed="rId2">
            <a:extLst/>
          </a:blip>
          <a:stretch>
            <a:fillRect/>
          </a:stretch>
        </p:blipFill>
        <p:spPr>
          <a:xfrm>
            <a:off x="4507276" y="1014528"/>
            <a:ext cx="2184942" cy="1368207"/>
          </a:xfrm>
          <a:prstGeom prst="rect">
            <a:avLst/>
          </a:prstGeom>
          <a:ln w="12700">
            <a:miter lim="400000"/>
          </a:ln>
        </p:spPr>
      </p:pic>
      <p:pic>
        <p:nvPicPr>
          <p:cNvPr id="240" name="illustration.pdf"/>
          <p:cNvPicPr/>
          <p:nvPr/>
        </p:nvPicPr>
        <p:blipFill>
          <a:blip r:embed="rId2">
            <a:extLst/>
          </a:blip>
          <a:stretch>
            <a:fillRect/>
          </a:stretch>
        </p:blipFill>
        <p:spPr>
          <a:xfrm>
            <a:off x="6312582" y="1014528"/>
            <a:ext cx="2184942" cy="1368207"/>
          </a:xfrm>
          <a:prstGeom prst="rect">
            <a:avLst/>
          </a:prstGeom>
          <a:ln w="12700">
            <a:miter lim="400000"/>
          </a:ln>
        </p:spPr>
      </p:pic>
      <p:pic>
        <p:nvPicPr>
          <p:cNvPr id="241" name="illustration.pdf"/>
          <p:cNvPicPr/>
          <p:nvPr/>
        </p:nvPicPr>
        <p:blipFill>
          <a:blip r:embed="rId2">
            <a:extLst/>
          </a:blip>
          <a:stretch>
            <a:fillRect/>
          </a:stretch>
        </p:blipFill>
        <p:spPr>
          <a:xfrm>
            <a:off x="8117890" y="1014528"/>
            <a:ext cx="2184942" cy="1368207"/>
          </a:xfrm>
          <a:prstGeom prst="rect">
            <a:avLst/>
          </a:prstGeom>
          <a:ln w="12700">
            <a:miter lim="400000"/>
          </a:ln>
        </p:spPr>
      </p:pic>
      <p:graphicFrame>
        <p:nvGraphicFramePr>
          <p:cNvPr id="242" name="Table 242"/>
          <p:cNvGraphicFramePr/>
          <p:nvPr/>
        </p:nvGraphicFramePr>
        <p:xfrm>
          <a:off x="809549" y="2726299"/>
          <a:ext cx="9593095" cy="2151878"/>
        </p:xfrm>
        <a:graphic>
          <a:graphicData uri="http://schemas.openxmlformats.org/drawingml/2006/table">
            <a:tbl>
              <a:tblPr>
                <a:tableStyleId>{8F44A2F1-9E1F-4B54-A3A2-5F16C0AD49E2}</a:tableStyleId>
              </a:tblPr>
              <a:tblGrid>
                <a:gridCol w="1916078"/>
                <a:gridCol w="1916078"/>
                <a:gridCol w="1916078"/>
                <a:gridCol w="1916078"/>
                <a:gridCol w="1916078"/>
              </a:tblGrid>
              <a:tr h="1069588">
                <a:tc>
                  <a:txBody>
                    <a:bodyPr/>
                    <a:lstStyle/>
                    <a:p>
                      <a:pPr lvl="0" algn="ctr" defTabSz="914400">
                        <a:tabLst>
                          <a:tab pos="685800" algn="l"/>
                        </a:tabLst>
                        <a:defRPr sz="1800"/>
                      </a:pPr>
                      <a:r>
                        <a:rPr sz="3981"/>
                        <a:t>Errors</a:t>
                      </a:r>
                    </a:p>
                  </a:txBody>
                  <a:tcPr marL="25400" marR="25400" marT="25400" marB="25400" anchor="ctr" horzOverflow="overflow">
                    <a:lnR w="12700">
                      <a:miter lim="400000"/>
                    </a:lnR>
                  </a:tcPr>
                </a:tc>
                <a:tc>
                  <a:txBody>
                    <a:bodyPr/>
                    <a:lstStyle/>
                    <a:p>
                      <a:pPr lvl="0" algn="ctr" defTabSz="914400">
                        <a:tabLst>
                          <a:tab pos="685800" algn="l"/>
                        </a:tabLst>
                        <a:defRPr sz="1800"/>
                      </a:pPr>
                      <a:r>
                        <a:rPr sz="3981"/>
                        <a:t>54,326</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0</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2</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10</a:t>
                      </a:r>
                    </a:p>
                  </a:txBody>
                  <a:tcPr marL="25400" marR="25400" marT="25400" marB="25400" anchor="ctr" horzOverflow="overflow">
                    <a:lnL w="12700">
                      <a:miter lim="400000"/>
                    </a:lnL>
                    <a:lnR w="12700">
                      <a:miter lim="400000"/>
                    </a:lnR>
                  </a:tcPr>
                </a:tc>
              </a:tr>
              <a:tr h="1069588">
                <a:tc>
                  <a:txBody>
                    <a:bodyPr/>
                    <a:lstStyle/>
                    <a:p>
                      <a:pPr lvl="0" algn="ctr" defTabSz="914400">
                        <a:lnSpc>
                          <a:spcPct val="80000"/>
                        </a:lnSpc>
                        <a:tabLst>
                          <a:tab pos="685800" algn="l"/>
                        </a:tabLst>
                        <a:defRPr sz="1800"/>
                      </a:pPr>
                      <a:r>
                        <a:rPr sz="3981"/>
                        <a:t>Data written</a:t>
                      </a:r>
                    </a:p>
                  </a:txBody>
                  <a:tcPr marL="25400" marR="25400" marT="25400" marB="25400" anchor="ctr" horzOverflow="overflow">
                    <a:lnR w="12700">
                      <a:miter lim="400000"/>
                    </a:lnR>
                    <a:lnB w="12700">
                      <a:miter lim="400000"/>
                    </a:lnB>
                  </a:tcPr>
                </a:tc>
                <a:tc>
                  <a:txBody>
                    <a:bodyPr/>
                    <a:lstStyle/>
                    <a:p>
                      <a:pPr lvl="0" algn="ctr" defTabSz="914400">
                        <a:tabLst>
                          <a:tab pos="685800" algn="l"/>
                        </a:tabLst>
                        <a:defRPr sz="1800"/>
                      </a:pPr>
                      <a:r>
                        <a:rPr sz="3981"/>
                        <a:t>10TB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2TB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5TB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6TB</a:t>
                      </a:r>
                    </a:p>
                  </a:txBody>
                  <a:tcPr marL="25400" marR="25400" marT="25400" marB="25400" anchor="ctr" horzOverflow="overflow">
                    <a:lnL w="12700">
                      <a:miter lim="400000"/>
                    </a:lnL>
                    <a:lnR w="12700">
                      <a:miter lim="400000"/>
                    </a:lnR>
                    <a:lnB w="12700">
                      <a:miter lim="400000"/>
                    </a:lnB>
                  </a:tcPr>
                </a:tc>
              </a:tr>
            </a:tbl>
          </a:graphicData>
        </a:graphic>
      </p:graphicFrame>
      <p:sp>
        <p:nvSpPr>
          <p:cNvPr id="243" name="Shape 243"/>
          <p:cNvSpPr/>
          <p:nvPr/>
        </p:nvSpPr>
        <p:spPr>
          <a:xfrm>
            <a:off x="10630018" y="4182898"/>
            <a:ext cx="2091146"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i="1" spc="-39">
                <a:solidFill>
                  <a:srgbClr val="000000"/>
                </a:solidFill>
              </a:defRPr>
            </a:lvl1pPr>
          </a:lstStyle>
          <a:p>
            <a:pPr lvl="0">
              <a:defRPr sz="1800" b="0" i="0" spc="0"/>
            </a:pPr>
            <a:r>
              <a:rPr sz="3981" b="1" i="1" spc="-39"/>
              <a:t>2014-11-1</a:t>
            </a:r>
          </a:p>
        </p:txBody>
      </p:sp>
      <p:sp>
        <p:nvSpPr>
          <p:cNvPr id="244" name="Shape 244"/>
          <p:cNvSpPr/>
          <p:nvPr/>
        </p:nvSpPr>
        <p:spPr>
          <a:xfrm flipV="1">
            <a:off x="4707733" y="6793416"/>
            <a:ext cx="4404691" cy="1"/>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45" name="Shape 245"/>
          <p:cNvSpPr/>
          <p:nvPr/>
        </p:nvSpPr>
        <p:spPr>
          <a:xfrm>
            <a:off x="5413775" y="6848164"/>
            <a:ext cx="2992608"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spc="-39">
                <a:solidFill>
                  <a:srgbClr val="000000"/>
                </a:solidFill>
              </a:defRPr>
            </a:lvl1pPr>
          </a:lstStyle>
          <a:p>
            <a:pPr lvl="0">
              <a:defRPr sz="1800" b="0" spc="0"/>
            </a:pPr>
            <a:r>
              <a:rPr sz="3981" b="1" spc="-39"/>
              <a:t>Data written</a:t>
            </a:r>
          </a:p>
        </p:txBody>
      </p:sp>
      <p:sp>
        <p:nvSpPr>
          <p:cNvPr id="246" name="Shape 246"/>
          <p:cNvSpPr/>
          <p:nvPr/>
        </p:nvSpPr>
        <p:spPr>
          <a:xfrm flipV="1">
            <a:off x="4707734" y="5012787"/>
            <a:ext cx="1" cy="1780630"/>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47" name="Shape 247"/>
          <p:cNvSpPr/>
          <p:nvPr/>
        </p:nvSpPr>
        <p:spPr>
          <a:xfrm flipH="1" flipV="1">
            <a:off x="3716865" y="4598093"/>
            <a:ext cx="4409061" cy="2039416"/>
          </a:xfrm>
          <a:prstGeom prst="line">
            <a:avLst/>
          </a:prstGeom>
          <a:ln w="127000">
            <a:solidFill>
              <a:srgbClr val="3D8382"/>
            </a:solidFill>
            <a:prstDash val="sysDot"/>
            <a:miter lim="400000"/>
            <a:head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48" name="Shape 248"/>
          <p:cNvSpPr/>
          <p:nvPr/>
        </p:nvSpPr>
        <p:spPr>
          <a:xfrm flipV="1">
            <a:off x="5440994" y="4604107"/>
            <a:ext cx="317504" cy="2025911"/>
          </a:xfrm>
          <a:prstGeom prst="line">
            <a:avLst/>
          </a:prstGeom>
          <a:ln w="127000">
            <a:solidFill>
              <a:srgbClr val="85415F"/>
            </a:solidFill>
            <a:prstDash val="sysDot"/>
            <a:miter lim="400000"/>
            <a:head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49" name="Shape 249"/>
          <p:cNvSpPr/>
          <p:nvPr/>
        </p:nvSpPr>
        <p:spPr>
          <a:xfrm flipV="1">
            <a:off x="6478450" y="4604107"/>
            <a:ext cx="1085355" cy="2025911"/>
          </a:xfrm>
          <a:prstGeom prst="line">
            <a:avLst/>
          </a:prstGeom>
          <a:ln w="127000">
            <a:solidFill>
              <a:srgbClr val="CB733E"/>
            </a:solidFill>
            <a:prstDash val="sysDot"/>
            <a:miter lim="400000"/>
            <a:head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50" name="Shape 250"/>
          <p:cNvSpPr/>
          <p:nvPr/>
        </p:nvSpPr>
        <p:spPr>
          <a:xfrm flipV="1">
            <a:off x="6836307" y="4604107"/>
            <a:ext cx="2526045" cy="2025911"/>
          </a:xfrm>
          <a:prstGeom prst="line">
            <a:avLst/>
          </a:prstGeom>
          <a:ln w="127000">
            <a:solidFill>
              <a:srgbClr val="6C9049"/>
            </a:solidFill>
            <a:prstDash val="sysDot"/>
            <a:miter lim="400000"/>
            <a:head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51" name="Shape 251"/>
          <p:cNvSpPr/>
          <p:nvPr/>
        </p:nvSpPr>
        <p:spPr>
          <a:xfrm flipV="1">
            <a:off x="5908601" y="6361217"/>
            <a:ext cx="1" cy="487681"/>
          </a:xfrm>
          <a:prstGeom prst="line">
            <a:avLst/>
          </a:prstGeom>
          <a:ln w="88900">
            <a:solidFill>
              <a:srgbClr val="53585F"/>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52" name="Shape 252"/>
          <p:cNvSpPr/>
          <p:nvPr/>
        </p:nvSpPr>
        <p:spPr>
          <a:xfrm flipV="1">
            <a:off x="7215225" y="6361217"/>
            <a:ext cx="1" cy="487681"/>
          </a:xfrm>
          <a:prstGeom prst="line">
            <a:avLst/>
          </a:prstGeom>
          <a:ln w="88900">
            <a:solidFill>
              <a:srgbClr val="53585F"/>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53" name="Shape 253"/>
          <p:cNvSpPr/>
          <p:nvPr/>
        </p:nvSpPr>
        <p:spPr>
          <a:xfrm flipV="1">
            <a:off x="8521849" y="6361217"/>
            <a:ext cx="1" cy="487681"/>
          </a:xfrm>
          <a:prstGeom prst="line">
            <a:avLst/>
          </a:prstGeom>
          <a:ln w="88900">
            <a:solidFill>
              <a:srgbClr val="53585F"/>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54" name="Shape 254"/>
          <p:cNvSpPr/>
          <p:nvPr/>
        </p:nvSpPr>
        <p:spPr>
          <a:xfrm>
            <a:off x="2919951" y="5730723"/>
            <a:ext cx="1482420"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981" b="1" spc="-39">
                <a:solidFill>
                  <a:srgbClr val="000000"/>
                </a:solidFill>
              </a:defRPr>
            </a:lvl1pPr>
          </a:lstStyle>
          <a:p>
            <a:pPr lvl="0">
              <a:defRPr sz="1800" b="0" spc="0"/>
            </a:pPr>
            <a:r>
              <a:rPr sz="3981" b="1" spc="-39"/>
              <a:t>Errors</a:t>
            </a:r>
          </a:p>
        </p:txBody>
      </p:sp>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illustration.pdf"/>
          <p:cNvPicPr/>
          <p:nvPr/>
        </p:nvPicPr>
        <p:blipFill>
          <a:blip r:embed="rId2">
            <a:extLst/>
          </a:blip>
          <a:stretch>
            <a:fillRect/>
          </a:stretch>
        </p:blipFill>
        <p:spPr>
          <a:xfrm>
            <a:off x="2701968" y="1014528"/>
            <a:ext cx="2184942" cy="1368207"/>
          </a:xfrm>
          <a:prstGeom prst="rect">
            <a:avLst/>
          </a:prstGeom>
          <a:ln w="12700">
            <a:miter lim="400000"/>
          </a:ln>
        </p:spPr>
      </p:pic>
      <p:pic>
        <p:nvPicPr>
          <p:cNvPr id="257" name="illustration.pdf"/>
          <p:cNvPicPr/>
          <p:nvPr/>
        </p:nvPicPr>
        <p:blipFill>
          <a:blip r:embed="rId2">
            <a:extLst/>
          </a:blip>
          <a:stretch>
            <a:fillRect/>
          </a:stretch>
        </p:blipFill>
        <p:spPr>
          <a:xfrm>
            <a:off x="4507276" y="1014528"/>
            <a:ext cx="2184942" cy="1368207"/>
          </a:xfrm>
          <a:prstGeom prst="rect">
            <a:avLst/>
          </a:prstGeom>
          <a:ln w="12700">
            <a:miter lim="400000"/>
          </a:ln>
        </p:spPr>
      </p:pic>
      <p:pic>
        <p:nvPicPr>
          <p:cNvPr id="258" name="illustration.pdf"/>
          <p:cNvPicPr/>
          <p:nvPr/>
        </p:nvPicPr>
        <p:blipFill>
          <a:blip r:embed="rId2">
            <a:extLst/>
          </a:blip>
          <a:stretch>
            <a:fillRect/>
          </a:stretch>
        </p:blipFill>
        <p:spPr>
          <a:xfrm>
            <a:off x="6312582" y="1014528"/>
            <a:ext cx="2184942" cy="1368207"/>
          </a:xfrm>
          <a:prstGeom prst="rect">
            <a:avLst/>
          </a:prstGeom>
          <a:ln w="12700">
            <a:miter lim="400000"/>
          </a:ln>
        </p:spPr>
      </p:pic>
      <p:pic>
        <p:nvPicPr>
          <p:cNvPr id="259" name="illustration.pdf"/>
          <p:cNvPicPr/>
          <p:nvPr/>
        </p:nvPicPr>
        <p:blipFill>
          <a:blip r:embed="rId2">
            <a:extLst/>
          </a:blip>
          <a:stretch>
            <a:fillRect/>
          </a:stretch>
        </p:blipFill>
        <p:spPr>
          <a:xfrm>
            <a:off x="8117890" y="1014528"/>
            <a:ext cx="2184942" cy="1368207"/>
          </a:xfrm>
          <a:prstGeom prst="rect">
            <a:avLst/>
          </a:prstGeom>
          <a:ln w="12700">
            <a:miter lim="400000"/>
          </a:ln>
        </p:spPr>
      </p:pic>
      <p:graphicFrame>
        <p:nvGraphicFramePr>
          <p:cNvPr id="260" name="Table 260"/>
          <p:cNvGraphicFramePr/>
          <p:nvPr/>
        </p:nvGraphicFramePr>
        <p:xfrm>
          <a:off x="809549" y="2726299"/>
          <a:ext cx="9593095" cy="2151878"/>
        </p:xfrm>
        <a:graphic>
          <a:graphicData uri="http://schemas.openxmlformats.org/drawingml/2006/table">
            <a:tbl>
              <a:tblPr>
                <a:tableStyleId>{8F44A2F1-9E1F-4B54-A3A2-5F16C0AD49E2}</a:tableStyleId>
              </a:tblPr>
              <a:tblGrid>
                <a:gridCol w="1916078"/>
                <a:gridCol w="1916078"/>
                <a:gridCol w="1916078"/>
                <a:gridCol w="1916078"/>
                <a:gridCol w="1916078"/>
              </a:tblGrid>
              <a:tr h="1069588">
                <a:tc>
                  <a:txBody>
                    <a:bodyPr/>
                    <a:lstStyle/>
                    <a:p>
                      <a:pPr lvl="0" algn="ctr" defTabSz="914400">
                        <a:tabLst>
                          <a:tab pos="685800" algn="l"/>
                        </a:tabLst>
                        <a:defRPr sz="1800"/>
                      </a:pPr>
                      <a:r>
                        <a:rPr sz="3981"/>
                        <a:t>Errors</a:t>
                      </a:r>
                    </a:p>
                  </a:txBody>
                  <a:tcPr marL="25400" marR="25400" marT="25400" marB="25400" anchor="ctr" horzOverflow="overflow">
                    <a:lnR w="12700">
                      <a:miter lim="400000"/>
                    </a:lnR>
                  </a:tcPr>
                </a:tc>
                <a:tc>
                  <a:txBody>
                    <a:bodyPr/>
                    <a:lstStyle/>
                    <a:p>
                      <a:pPr lvl="0" algn="ctr" defTabSz="914400">
                        <a:tabLst>
                          <a:tab pos="685800" algn="l"/>
                        </a:tabLst>
                        <a:defRPr sz="1800"/>
                      </a:pPr>
                      <a:r>
                        <a:rPr sz="3981"/>
                        <a:t>54,326</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0</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2</a:t>
                      </a:r>
                    </a:p>
                  </a:txBody>
                  <a:tcPr marL="25400" marR="25400" marT="25400" marB="25400" anchor="ctr" horzOverflow="overflow">
                    <a:lnL w="12700">
                      <a:miter lim="400000"/>
                    </a:lnL>
                    <a:lnR w="12700">
                      <a:miter lim="400000"/>
                    </a:lnR>
                  </a:tcPr>
                </a:tc>
                <a:tc>
                  <a:txBody>
                    <a:bodyPr/>
                    <a:lstStyle/>
                    <a:p>
                      <a:pPr lvl="0" algn="ctr" defTabSz="914400">
                        <a:tabLst>
                          <a:tab pos="685800" algn="l"/>
                        </a:tabLst>
                        <a:defRPr sz="1800"/>
                      </a:pPr>
                      <a:r>
                        <a:rPr sz="3981"/>
                        <a:t>10</a:t>
                      </a:r>
                    </a:p>
                  </a:txBody>
                  <a:tcPr marL="25400" marR="25400" marT="25400" marB="25400" anchor="ctr" horzOverflow="overflow">
                    <a:lnL w="12700">
                      <a:miter lim="400000"/>
                    </a:lnL>
                    <a:lnR w="12700">
                      <a:miter lim="400000"/>
                    </a:lnR>
                  </a:tcPr>
                </a:tc>
              </a:tr>
              <a:tr h="1069588">
                <a:tc>
                  <a:txBody>
                    <a:bodyPr/>
                    <a:lstStyle/>
                    <a:p>
                      <a:pPr lvl="0" algn="ctr" defTabSz="914400">
                        <a:lnSpc>
                          <a:spcPct val="80000"/>
                        </a:lnSpc>
                        <a:tabLst>
                          <a:tab pos="685800" algn="l"/>
                        </a:tabLst>
                        <a:defRPr sz="1800"/>
                      </a:pPr>
                      <a:r>
                        <a:rPr sz="3981"/>
                        <a:t>Data written</a:t>
                      </a:r>
                    </a:p>
                  </a:txBody>
                  <a:tcPr marL="25400" marR="25400" marT="25400" marB="25400" anchor="ctr" horzOverflow="overflow">
                    <a:lnR w="12700">
                      <a:miter lim="400000"/>
                    </a:lnR>
                    <a:lnB w="12700">
                      <a:miter lim="400000"/>
                    </a:lnB>
                  </a:tcPr>
                </a:tc>
                <a:tc>
                  <a:txBody>
                    <a:bodyPr/>
                    <a:lstStyle/>
                    <a:p>
                      <a:pPr lvl="0" algn="ctr" defTabSz="914400">
                        <a:tabLst>
                          <a:tab pos="685800" algn="l"/>
                        </a:tabLst>
                        <a:defRPr sz="1800"/>
                      </a:pPr>
                      <a:r>
                        <a:rPr sz="3981"/>
                        <a:t>10TB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2TB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5TB</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3981"/>
                        <a:t>6TB</a:t>
                      </a:r>
                    </a:p>
                  </a:txBody>
                  <a:tcPr marL="25400" marR="25400" marT="25400" marB="25400" anchor="ctr" horzOverflow="overflow">
                    <a:lnL w="12700">
                      <a:miter lim="400000"/>
                    </a:lnL>
                    <a:lnR w="12700">
                      <a:miter lim="400000"/>
                    </a:lnR>
                    <a:lnB w="12700">
                      <a:miter lim="400000"/>
                    </a:lnB>
                  </a:tcPr>
                </a:tc>
              </a:tr>
            </a:tbl>
          </a:graphicData>
        </a:graphic>
      </p:graphicFrame>
      <p:sp>
        <p:nvSpPr>
          <p:cNvPr id="261" name="Shape 261"/>
          <p:cNvSpPr/>
          <p:nvPr/>
        </p:nvSpPr>
        <p:spPr>
          <a:xfrm>
            <a:off x="10630018" y="4182898"/>
            <a:ext cx="2091146"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i="1" spc="-39">
                <a:solidFill>
                  <a:srgbClr val="000000"/>
                </a:solidFill>
              </a:defRPr>
            </a:lvl1pPr>
          </a:lstStyle>
          <a:p>
            <a:pPr lvl="0">
              <a:defRPr sz="1800" b="0" i="0" spc="0"/>
            </a:pPr>
            <a:r>
              <a:rPr sz="3981" b="1" i="1" spc="-39"/>
              <a:t>2014-11-1</a:t>
            </a:r>
          </a:p>
        </p:txBody>
      </p:sp>
      <p:sp>
        <p:nvSpPr>
          <p:cNvPr id="262" name="Shape 262"/>
          <p:cNvSpPr/>
          <p:nvPr/>
        </p:nvSpPr>
        <p:spPr>
          <a:xfrm flipV="1">
            <a:off x="4707733" y="6793416"/>
            <a:ext cx="4404691" cy="1"/>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63" name="Shape 263"/>
          <p:cNvSpPr/>
          <p:nvPr/>
        </p:nvSpPr>
        <p:spPr>
          <a:xfrm>
            <a:off x="5413775" y="6848164"/>
            <a:ext cx="2992608"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81" b="1" spc="-39">
                <a:solidFill>
                  <a:srgbClr val="000000"/>
                </a:solidFill>
              </a:defRPr>
            </a:lvl1pPr>
          </a:lstStyle>
          <a:p>
            <a:pPr lvl="0">
              <a:defRPr sz="1800" b="0" spc="0"/>
            </a:pPr>
            <a:r>
              <a:rPr sz="3981" b="1" spc="-39"/>
              <a:t>Data written</a:t>
            </a:r>
          </a:p>
        </p:txBody>
      </p:sp>
      <p:sp>
        <p:nvSpPr>
          <p:cNvPr id="264" name="Shape 264"/>
          <p:cNvSpPr/>
          <p:nvPr/>
        </p:nvSpPr>
        <p:spPr>
          <a:xfrm flipV="1">
            <a:off x="4707734" y="5012787"/>
            <a:ext cx="1" cy="1780630"/>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65" name="Shape 265"/>
          <p:cNvSpPr/>
          <p:nvPr/>
        </p:nvSpPr>
        <p:spPr>
          <a:xfrm>
            <a:off x="2919951" y="5730723"/>
            <a:ext cx="1482420" cy="6499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981" b="1" spc="-39">
                <a:solidFill>
                  <a:srgbClr val="000000"/>
                </a:solidFill>
              </a:defRPr>
            </a:lvl1pPr>
          </a:lstStyle>
          <a:p>
            <a:pPr lvl="0">
              <a:defRPr sz="1800" b="0" spc="0"/>
            </a:pPr>
            <a:r>
              <a:rPr sz="3981" b="1" spc="-39"/>
              <a:t>Errors</a:t>
            </a:r>
          </a:p>
        </p:txBody>
      </p:sp>
      <p:sp>
        <p:nvSpPr>
          <p:cNvPr id="266" name="Shape 266"/>
          <p:cNvSpPr/>
          <p:nvPr/>
        </p:nvSpPr>
        <p:spPr>
          <a:xfrm>
            <a:off x="5110190" y="6409884"/>
            <a:ext cx="390347" cy="390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5F82"/>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267" name="Shape 267"/>
          <p:cNvSpPr/>
          <p:nvPr/>
        </p:nvSpPr>
        <p:spPr>
          <a:xfrm>
            <a:off x="6366740" y="6231737"/>
            <a:ext cx="390347" cy="390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5F82"/>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268" name="Shape 268"/>
          <p:cNvSpPr/>
          <p:nvPr/>
        </p:nvSpPr>
        <p:spPr>
          <a:xfrm>
            <a:off x="7673364" y="5066631"/>
            <a:ext cx="390347" cy="3903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5F82"/>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269" name="Shape 269"/>
          <p:cNvSpPr/>
          <p:nvPr/>
        </p:nvSpPr>
        <p:spPr>
          <a:xfrm flipV="1">
            <a:off x="5273601" y="6443239"/>
            <a:ext cx="1270001" cy="171237"/>
          </a:xfrm>
          <a:prstGeom prst="line">
            <a:avLst/>
          </a:prstGeom>
          <a:ln w="88900">
            <a:solidFill>
              <a:srgbClr val="405F82"/>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70" name="Shape 270"/>
          <p:cNvSpPr/>
          <p:nvPr/>
        </p:nvSpPr>
        <p:spPr>
          <a:xfrm flipV="1">
            <a:off x="6534358" y="5248616"/>
            <a:ext cx="1342025" cy="1178830"/>
          </a:xfrm>
          <a:prstGeom prst="line">
            <a:avLst/>
          </a:prstGeom>
          <a:ln w="88900">
            <a:solidFill>
              <a:srgbClr val="405F82"/>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272" name="Shape 272"/>
          <p:cNvSpPr/>
          <p:nvPr/>
        </p:nvSpPr>
        <p:spPr>
          <a:xfrm>
            <a:off x="1487914" y="1552448"/>
            <a:ext cx="7950201" cy="263550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nSpc>
                <a:spcPct val="80000"/>
              </a:lnSpc>
              <a:defRPr spc="0">
                <a:solidFill>
                  <a:srgbClr val="000000"/>
                </a:solidFill>
              </a:defRPr>
            </a:pPr>
            <a:r>
              <a:rPr sz="10000" i="1" spc="-100">
                <a:solidFill>
                  <a:srgbClr val="FFFFFF"/>
                </a:solidFill>
                <a:latin typeface="+mj-lt"/>
                <a:ea typeface="+mj-ea"/>
                <a:cs typeface="+mj-cs"/>
                <a:sym typeface="Vista Sans OT Medium"/>
              </a:rPr>
              <a:t>SSD reliability</a:t>
            </a:r>
            <a:br>
              <a:rPr sz="10000" i="1" spc="-100">
                <a:solidFill>
                  <a:srgbClr val="FFFFFF"/>
                </a:solidFill>
                <a:latin typeface="+mj-lt"/>
                <a:ea typeface="+mj-ea"/>
                <a:cs typeface="+mj-cs"/>
                <a:sym typeface="Vista Sans OT Medium"/>
              </a:rPr>
            </a:br>
            <a:r>
              <a:rPr sz="10000" i="1" spc="-100">
                <a:solidFill>
                  <a:srgbClr val="FFFFFF"/>
                </a:solidFill>
                <a:latin typeface="+mj-lt"/>
                <a:ea typeface="+mj-ea"/>
                <a:cs typeface="+mj-cs"/>
                <a:sym typeface="Vista Sans OT Medium"/>
              </a:rPr>
              <a:t>trends</a:t>
            </a:r>
          </a:p>
        </p:txBody>
      </p:sp>
    </p:spTree>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p:nvPr/>
        </p:nvSpPr>
        <p:spPr>
          <a:xfrm>
            <a:off x="125730" y="3368293"/>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275" name="Shape 275"/>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276" name="Shape 276"/>
          <p:cNvSpPr/>
          <p:nvPr/>
        </p:nvSpPr>
        <p:spPr>
          <a:xfrm>
            <a:off x="8679179" y="3368293"/>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277" name="Shape 277"/>
          <p:cNvSpPr/>
          <p:nvPr/>
        </p:nvSpPr>
        <p:spPr>
          <a:xfrm>
            <a:off x="4651057" y="6059016"/>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278" name="Shape 278"/>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Tree>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nvSpPr>
        <p:spPr>
          <a:xfrm>
            <a:off x="125730" y="3368293"/>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281" name="Shape 281"/>
          <p:cNvSpPr/>
          <p:nvPr/>
        </p:nvSpPr>
        <p:spPr>
          <a:xfrm>
            <a:off x="8679179" y="3368293"/>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282" name="Shape 282"/>
          <p:cNvSpPr/>
          <p:nvPr/>
        </p:nvSpPr>
        <p:spPr>
          <a:xfrm>
            <a:off x="4651057" y="6059016"/>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283" name="Shape 283"/>
          <p:cNvSpPr/>
          <p:nvPr/>
        </p:nvSpPr>
        <p:spPr>
          <a:xfrm>
            <a:off x="-8297" y="1037425"/>
            <a:ext cx="13008694" cy="6053150"/>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284" name="Shape 284"/>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285" name="Shape 285"/>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Tree>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p:nvPr/>
        </p:nvSpPr>
        <p:spPr>
          <a:xfrm>
            <a:off x="3433343" y="1196415"/>
            <a:ext cx="484327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6000" i="1" spc="-59">
                <a:solidFill>
                  <a:srgbClr val="85415F"/>
                </a:solidFill>
                <a:latin typeface="+mj-lt"/>
                <a:ea typeface="+mj-ea"/>
                <a:cs typeface="+mj-cs"/>
                <a:sym typeface="Vista Sans OT Medium"/>
              </a:defRPr>
            </a:lvl1pPr>
          </a:lstStyle>
          <a:p>
            <a:pPr lvl="0">
              <a:defRPr sz="1800" i="0" spc="0">
                <a:solidFill>
                  <a:srgbClr val="000000"/>
                </a:solidFill>
              </a:defRPr>
            </a:pPr>
            <a:r>
              <a:rPr sz="6000" i="1" spc="-59">
                <a:solidFill>
                  <a:srgbClr val="85415F"/>
                </a:solidFill>
              </a:rPr>
              <a:t>bathtub curve</a:t>
            </a:r>
          </a:p>
        </p:txBody>
      </p:sp>
      <p:sp>
        <p:nvSpPr>
          <p:cNvPr id="288" name="Shape 288"/>
          <p:cNvSpPr/>
          <p:nvPr/>
        </p:nvSpPr>
        <p:spPr>
          <a:xfrm>
            <a:off x="735380" y="570841"/>
            <a:ext cx="8270876" cy="79311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spc="-50">
                <a:solidFill>
                  <a:srgbClr val="000000"/>
                </a:solidFill>
              </a:defRPr>
            </a:lvl1pPr>
          </a:lstStyle>
          <a:p>
            <a:pPr lvl="0">
              <a:defRPr sz="1800" spc="0"/>
            </a:pPr>
            <a:r>
              <a:rPr sz="5000" spc="-50"/>
              <a:t>Storage lifecycle background:</a:t>
            </a:r>
          </a:p>
        </p:txBody>
      </p:sp>
      <p:sp>
        <p:nvSpPr>
          <p:cNvPr id="289" name="Shape 289"/>
          <p:cNvSpPr/>
          <p:nvPr/>
        </p:nvSpPr>
        <p:spPr>
          <a:xfrm>
            <a:off x="2325855" y="1293506"/>
            <a:ext cx="1046481"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defRPr>
            </a:lvl1pPr>
          </a:lstStyle>
          <a:p>
            <a:pPr lvl="0">
              <a:defRPr sz="1800" i="0" spc="0"/>
            </a:pPr>
            <a:r>
              <a:rPr sz="5000" i="1" spc="-50"/>
              <a:t>the</a:t>
            </a:r>
          </a:p>
        </p:txBody>
      </p:sp>
      <p:sp>
        <p:nvSpPr>
          <p:cNvPr id="290" name="Shape 290"/>
          <p:cNvSpPr/>
          <p:nvPr/>
        </p:nvSpPr>
        <p:spPr>
          <a:xfrm>
            <a:off x="692371" y="7232149"/>
            <a:ext cx="3515869" cy="506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3000" spc="-29">
                <a:solidFill>
                  <a:srgbClr val="000000"/>
                </a:solidFill>
                <a:latin typeface="Vista Sans OT Light"/>
                <a:ea typeface="Vista Sans OT Light"/>
                <a:cs typeface="Vista Sans OT Light"/>
                <a:sym typeface="Vista Sans OT Light"/>
              </a:defRPr>
            </a:lvl1pPr>
          </a:lstStyle>
          <a:p>
            <a:pPr lvl="0">
              <a:defRPr sz="1800" spc="0"/>
            </a:pPr>
            <a:r>
              <a:rPr sz="3000" spc="-29"/>
              <a:t>[Schroeder+,FAST'07]</a:t>
            </a:r>
          </a:p>
        </p:txBody>
      </p:sp>
      <p:sp>
        <p:nvSpPr>
          <p:cNvPr id="291" name="Shape 291"/>
          <p:cNvSpPr/>
          <p:nvPr/>
        </p:nvSpPr>
        <p:spPr>
          <a:xfrm>
            <a:off x="8316708" y="1293506"/>
            <a:ext cx="399986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spc="-50">
                <a:solidFill>
                  <a:srgbClr val="000000"/>
                </a:solidFill>
              </a:defRPr>
            </a:lvl1pPr>
          </a:lstStyle>
          <a:p>
            <a:pPr lvl="0">
              <a:defRPr sz="1800" spc="0"/>
            </a:pPr>
            <a:r>
              <a:rPr sz="5000" spc="-50"/>
              <a:t>for disk drives</a:t>
            </a:r>
          </a:p>
        </p:txBody>
      </p:sp>
      <p:sp>
        <p:nvSpPr>
          <p:cNvPr id="299" name="Shape 299"/>
          <p:cNvSpPr/>
          <p:nvPr/>
        </p:nvSpPr>
        <p:spPr>
          <a:xfrm>
            <a:off x="3223590" y="4099252"/>
            <a:ext cx="1101369" cy="2029160"/>
          </a:xfrm>
          <a:custGeom>
            <a:avLst/>
            <a:gdLst/>
            <a:ahLst/>
            <a:cxnLst>
              <a:cxn ang="0">
                <a:pos x="wd2" y="hd2"/>
              </a:cxn>
              <a:cxn ang="5400000">
                <a:pos x="wd2" y="hd2"/>
              </a:cxn>
              <a:cxn ang="10800000">
                <a:pos x="wd2" y="hd2"/>
              </a:cxn>
              <a:cxn ang="16200000">
                <a:pos x="wd2" y="hd2"/>
              </a:cxn>
            </a:cxnLst>
            <a:rect l="0" t="0" r="r" b="b"/>
            <a:pathLst>
              <a:path w="21406" h="21446" extrusionOk="0">
                <a:moveTo>
                  <a:pt x="21406" y="21443"/>
                </a:moveTo>
                <a:cubicBezTo>
                  <a:pt x="6940" y="21600"/>
                  <a:pt x="-194" y="14452"/>
                  <a:pt x="4" y="0"/>
                </a:cubicBezTo>
              </a:path>
            </a:pathLst>
          </a:custGeom>
          <a:ln w="88900">
            <a:solidFill>
              <a:srgbClr val="405F82"/>
            </a:solidFill>
            <a:miter lim="400000"/>
          </a:ln>
        </p:spPr>
        <p:txBody>
          <a:bodyPr/>
          <a:lstStyle/>
          <a:p>
            <a:pPr lvl="0"/>
            <a:endParaRPr/>
          </a:p>
        </p:txBody>
      </p:sp>
      <p:sp>
        <p:nvSpPr>
          <p:cNvPr id="293" name="Shape 293"/>
          <p:cNvSpPr/>
          <p:nvPr/>
        </p:nvSpPr>
        <p:spPr>
          <a:xfrm>
            <a:off x="4297004" y="6132383"/>
            <a:ext cx="2262760" cy="1"/>
          </a:xfrm>
          <a:prstGeom prst="line">
            <a:avLst/>
          </a:prstGeom>
          <a:ln w="88900">
            <a:solidFill>
              <a:srgbClr val="405F82"/>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00" name="Shape 300"/>
          <p:cNvSpPr/>
          <p:nvPr/>
        </p:nvSpPr>
        <p:spPr>
          <a:xfrm>
            <a:off x="6264388" y="4131177"/>
            <a:ext cx="3452149" cy="2009193"/>
          </a:xfrm>
          <a:custGeom>
            <a:avLst/>
            <a:gdLst/>
            <a:ahLst/>
            <a:cxnLst>
              <a:cxn ang="0">
                <a:pos x="wd2" y="hd2"/>
              </a:cxn>
              <a:cxn ang="5400000">
                <a:pos x="wd2" y="hd2"/>
              </a:cxn>
              <a:cxn ang="10800000">
                <a:pos x="wd2" y="hd2"/>
              </a:cxn>
              <a:cxn ang="16200000">
                <a:pos x="wd2" y="hd2"/>
              </a:cxn>
            </a:cxnLst>
            <a:rect l="0" t="0" r="r" b="b"/>
            <a:pathLst>
              <a:path w="21600" h="21167" extrusionOk="0">
                <a:moveTo>
                  <a:pt x="0" y="21146"/>
                </a:moveTo>
                <a:cubicBezTo>
                  <a:pt x="11014" y="21600"/>
                  <a:pt x="18214" y="14551"/>
                  <a:pt x="21600" y="0"/>
                </a:cubicBezTo>
              </a:path>
            </a:pathLst>
          </a:custGeom>
          <a:ln w="88900">
            <a:solidFill>
              <a:srgbClr val="405F82"/>
            </a:solidFill>
            <a:miter lim="400000"/>
          </a:ln>
        </p:spPr>
        <p:txBody>
          <a:bodyPr/>
          <a:lstStyle/>
          <a:p>
            <a:pPr lvl="0"/>
            <a:endParaRPr/>
          </a:p>
        </p:txBody>
      </p:sp>
      <p:sp>
        <p:nvSpPr>
          <p:cNvPr id="295" name="Shape 295"/>
          <p:cNvSpPr/>
          <p:nvPr/>
        </p:nvSpPr>
        <p:spPr>
          <a:xfrm>
            <a:off x="5761079" y="6839075"/>
            <a:ext cx="148945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53585F"/>
                </a:solidFill>
              </a:defRPr>
            </a:lvl1pPr>
          </a:lstStyle>
          <a:p>
            <a:pPr lvl="0">
              <a:defRPr sz="1800" b="0" spc="0">
                <a:solidFill>
                  <a:srgbClr val="000000"/>
                </a:solidFill>
              </a:defRPr>
            </a:pPr>
            <a:r>
              <a:rPr sz="4000" b="1" spc="-39">
                <a:solidFill>
                  <a:srgbClr val="53585F"/>
                </a:solidFill>
              </a:rPr>
              <a:t>Usage</a:t>
            </a:r>
          </a:p>
        </p:txBody>
      </p:sp>
      <p:sp>
        <p:nvSpPr>
          <p:cNvPr id="296" name="Shape 296"/>
          <p:cNvSpPr/>
          <p:nvPr/>
        </p:nvSpPr>
        <p:spPr>
          <a:xfrm>
            <a:off x="2906393" y="6573740"/>
            <a:ext cx="7434210" cy="1"/>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97" name="Shape 297"/>
          <p:cNvSpPr/>
          <p:nvPr/>
        </p:nvSpPr>
        <p:spPr>
          <a:xfrm flipV="1">
            <a:off x="2906393" y="2843023"/>
            <a:ext cx="1" cy="3730718"/>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298" name="Shape 298"/>
          <p:cNvSpPr/>
          <p:nvPr/>
        </p:nvSpPr>
        <p:spPr>
          <a:xfrm>
            <a:off x="762987" y="4118822"/>
            <a:ext cx="1777493" cy="11791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90000"/>
              </a:lnSpc>
              <a:defRPr spc="0">
                <a:solidFill>
                  <a:srgbClr val="000000"/>
                </a:solidFill>
              </a:defRPr>
            </a:pPr>
            <a:r>
              <a:rPr sz="4000" b="1" spc="-39">
                <a:solidFill>
                  <a:srgbClr val="53585F"/>
                </a:solidFill>
              </a:rPr>
              <a:t>Failure</a:t>
            </a:r>
          </a:p>
          <a:p>
            <a:pPr lvl="0" algn="r">
              <a:lnSpc>
                <a:spcPct val="90000"/>
              </a:lnSpc>
              <a:defRPr spc="0">
                <a:solidFill>
                  <a:srgbClr val="000000"/>
                </a:solidFill>
              </a:defRPr>
            </a:pPr>
            <a:r>
              <a:rPr sz="4000" b="1" spc="-39">
                <a:solidFill>
                  <a:srgbClr val="53585F"/>
                </a:solidFill>
              </a:rPr>
              <a:t>rate</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49" name="Shape 49"/>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50" name="Shape 50"/>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51" name="Shape 51"/>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52" name="Shape 52"/>
          <p:cNvSpPr/>
          <p:nvPr/>
        </p:nvSpPr>
        <p:spPr>
          <a:xfrm>
            <a:off x="-8297" y="1706551"/>
            <a:ext cx="13008694" cy="605314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53" name="Shape 53"/>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54" name="Shape 54"/>
          <p:cNvSpPr/>
          <p:nvPr/>
        </p:nvSpPr>
        <p:spPr>
          <a:xfrm>
            <a:off x="697280" y="528267"/>
            <a:ext cx="436321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Overview</a:t>
            </a:r>
          </a:p>
        </p:txBody>
      </p:sp>
      <p:sp>
        <p:nvSpPr>
          <p:cNvPr id="55" name="Shape 55"/>
          <p:cNvSpPr/>
          <p:nvPr/>
        </p:nvSpPr>
        <p:spPr>
          <a:xfrm>
            <a:off x="2116683" y="2707332"/>
            <a:ext cx="8800073" cy="1566647"/>
          </a:xfrm>
          <a:custGeom>
            <a:avLst/>
            <a:gdLst/>
            <a:ahLst/>
            <a:cxnLst>
              <a:cxn ang="0">
                <a:pos x="wd2" y="hd2"/>
              </a:cxn>
              <a:cxn ang="5400000">
                <a:pos x="wd2" y="hd2"/>
              </a:cxn>
              <a:cxn ang="10800000">
                <a:pos x="wd2" y="hd2"/>
              </a:cxn>
              <a:cxn ang="16200000">
                <a:pos x="wd2" y="hd2"/>
              </a:cxn>
            </a:cxnLst>
            <a:rect l="0" t="0" r="r" b="b"/>
            <a:pathLst>
              <a:path w="21600" h="21600" extrusionOk="0">
                <a:moveTo>
                  <a:pt x="0" y="15742"/>
                </a:moveTo>
                <a:lnTo>
                  <a:pt x="10820" y="0"/>
                </a:lnTo>
                <a:lnTo>
                  <a:pt x="21600" y="15630"/>
                </a:lnTo>
                <a:lnTo>
                  <a:pt x="10645" y="21600"/>
                </a:lnTo>
                <a:lnTo>
                  <a:pt x="0" y="15742"/>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58" name="Group 58"/>
          <p:cNvGrpSpPr/>
          <p:nvPr/>
        </p:nvGrpSpPr>
        <p:grpSpPr>
          <a:xfrm>
            <a:off x="2006478" y="3820578"/>
            <a:ext cx="8979145" cy="1763320"/>
            <a:chOff x="-215900" y="-139699"/>
            <a:chExt cx="8979144" cy="1763318"/>
          </a:xfrm>
        </p:grpSpPr>
        <p:sp>
          <p:nvSpPr>
            <p:cNvPr id="57" name="Shape 57"/>
            <p:cNvSpPr/>
            <p:nvPr/>
          </p:nvSpPr>
          <p:spPr>
            <a:xfrm>
              <a:off x="0" y="-1"/>
              <a:ext cx="8547345" cy="120452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b="1" i="1" spc="-39">
                  <a:solidFill>
                    <a:srgbClr val="405F82"/>
                  </a:solidFill>
                </a:rPr>
                <a:t>Early detection</a:t>
              </a:r>
              <a:r>
                <a:rPr sz="4000" spc="-39">
                  <a:solidFill>
                    <a:srgbClr val="405F82"/>
                  </a:solidFill>
                </a:rPr>
                <a:t> lifecycle period distinct from hard disk drive lifecycle.</a:t>
              </a:r>
            </a:p>
          </p:txBody>
        </p:sp>
        <p:pic>
          <p:nvPicPr>
            <p:cNvPr id="56" name="Picture 55"/>
            <p:cNvPicPr/>
            <p:nvPr/>
          </p:nvPicPr>
          <p:blipFill>
            <a:blip r:embed="rId2">
              <a:extLst/>
            </a:blip>
            <a:stretch>
              <a:fillRect/>
            </a:stretch>
          </p:blipFill>
          <p:spPr>
            <a:xfrm>
              <a:off x="-215900" y="-139700"/>
              <a:ext cx="8979145" cy="1763319"/>
            </a:xfrm>
            <a:prstGeom prst="rect">
              <a:avLst/>
            </a:prstGeom>
            <a:effectLst/>
          </p:spPr>
        </p:pic>
      </p:grpSp>
    </p:spTree>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p:nvPr/>
        </p:nvSpPr>
        <p:spPr>
          <a:xfrm>
            <a:off x="3433343" y="1196415"/>
            <a:ext cx="484327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6000" i="1" spc="-59">
                <a:solidFill>
                  <a:srgbClr val="85415F"/>
                </a:solidFill>
                <a:latin typeface="+mj-lt"/>
                <a:ea typeface="+mj-ea"/>
                <a:cs typeface="+mj-cs"/>
                <a:sym typeface="Vista Sans OT Medium"/>
              </a:defRPr>
            </a:lvl1pPr>
          </a:lstStyle>
          <a:p>
            <a:pPr lvl="0">
              <a:defRPr sz="1800" i="0" spc="0">
                <a:solidFill>
                  <a:srgbClr val="000000"/>
                </a:solidFill>
              </a:defRPr>
            </a:pPr>
            <a:r>
              <a:rPr sz="6000" i="1" spc="-59">
                <a:solidFill>
                  <a:srgbClr val="85415F"/>
                </a:solidFill>
              </a:rPr>
              <a:t>bathtub curve</a:t>
            </a:r>
          </a:p>
        </p:txBody>
      </p:sp>
      <p:sp>
        <p:nvSpPr>
          <p:cNvPr id="303" name="Shape 303"/>
          <p:cNvSpPr/>
          <p:nvPr/>
        </p:nvSpPr>
        <p:spPr>
          <a:xfrm>
            <a:off x="735380" y="570841"/>
            <a:ext cx="8270876" cy="79311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spc="-50">
                <a:solidFill>
                  <a:srgbClr val="000000"/>
                </a:solidFill>
              </a:defRPr>
            </a:lvl1pPr>
          </a:lstStyle>
          <a:p>
            <a:pPr lvl="0">
              <a:defRPr sz="1800" spc="0"/>
            </a:pPr>
            <a:r>
              <a:rPr sz="5000" spc="-50"/>
              <a:t>Storage lifecycle background:</a:t>
            </a:r>
          </a:p>
        </p:txBody>
      </p:sp>
      <p:sp>
        <p:nvSpPr>
          <p:cNvPr id="304" name="Shape 304"/>
          <p:cNvSpPr/>
          <p:nvPr/>
        </p:nvSpPr>
        <p:spPr>
          <a:xfrm>
            <a:off x="2325855" y="1293506"/>
            <a:ext cx="1046481"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defRPr>
            </a:lvl1pPr>
          </a:lstStyle>
          <a:p>
            <a:pPr lvl="0">
              <a:defRPr sz="1800" i="0" spc="0"/>
            </a:pPr>
            <a:r>
              <a:rPr sz="5000" i="1" spc="-50"/>
              <a:t>the</a:t>
            </a:r>
          </a:p>
        </p:txBody>
      </p:sp>
      <p:sp>
        <p:nvSpPr>
          <p:cNvPr id="305" name="Shape 305"/>
          <p:cNvSpPr/>
          <p:nvPr/>
        </p:nvSpPr>
        <p:spPr>
          <a:xfrm>
            <a:off x="692371" y="7232149"/>
            <a:ext cx="3515869" cy="506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3000" spc="-29">
                <a:solidFill>
                  <a:srgbClr val="000000"/>
                </a:solidFill>
                <a:latin typeface="Vista Sans OT Light"/>
                <a:ea typeface="Vista Sans OT Light"/>
                <a:cs typeface="Vista Sans OT Light"/>
                <a:sym typeface="Vista Sans OT Light"/>
              </a:defRPr>
            </a:lvl1pPr>
          </a:lstStyle>
          <a:p>
            <a:pPr lvl="0">
              <a:defRPr sz="1800" spc="0"/>
            </a:pPr>
            <a:r>
              <a:rPr sz="3000" spc="-29"/>
              <a:t>[Schroeder+,FAST'07]</a:t>
            </a:r>
          </a:p>
        </p:txBody>
      </p:sp>
      <p:sp>
        <p:nvSpPr>
          <p:cNvPr id="306" name="Shape 306"/>
          <p:cNvSpPr/>
          <p:nvPr/>
        </p:nvSpPr>
        <p:spPr>
          <a:xfrm>
            <a:off x="8316708" y="1293506"/>
            <a:ext cx="399986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spc="-50">
                <a:solidFill>
                  <a:srgbClr val="000000"/>
                </a:solidFill>
              </a:defRPr>
            </a:lvl1pPr>
          </a:lstStyle>
          <a:p>
            <a:pPr lvl="0">
              <a:defRPr sz="1800" spc="0"/>
            </a:pPr>
            <a:r>
              <a:rPr sz="5000" spc="-50"/>
              <a:t>for disk drives</a:t>
            </a:r>
          </a:p>
        </p:txBody>
      </p:sp>
      <p:sp>
        <p:nvSpPr>
          <p:cNvPr id="317" name="Shape 317"/>
          <p:cNvSpPr/>
          <p:nvPr/>
        </p:nvSpPr>
        <p:spPr>
          <a:xfrm>
            <a:off x="3223590" y="4099252"/>
            <a:ext cx="1101369" cy="2029160"/>
          </a:xfrm>
          <a:custGeom>
            <a:avLst/>
            <a:gdLst/>
            <a:ahLst/>
            <a:cxnLst>
              <a:cxn ang="0">
                <a:pos x="wd2" y="hd2"/>
              </a:cxn>
              <a:cxn ang="5400000">
                <a:pos x="wd2" y="hd2"/>
              </a:cxn>
              <a:cxn ang="10800000">
                <a:pos x="wd2" y="hd2"/>
              </a:cxn>
              <a:cxn ang="16200000">
                <a:pos x="wd2" y="hd2"/>
              </a:cxn>
            </a:cxnLst>
            <a:rect l="0" t="0" r="r" b="b"/>
            <a:pathLst>
              <a:path w="21406" h="21446" extrusionOk="0">
                <a:moveTo>
                  <a:pt x="21406" y="21443"/>
                </a:moveTo>
                <a:cubicBezTo>
                  <a:pt x="6940" y="21600"/>
                  <a:pt x="-194" y="14452"/>
                  <a:pt x="4" y="0"/>
                </a:cubicBezTo>
              </a:path>
            </a:pathLst>
          </a:custGeom>
          <a:ln w="88900">
            <a:solidFill>
              <a:srgbClr val="405F82"/>
            </a:solidFill>
            <a:miter lim="400000"/>
          </a:ln>
        </p:spPr>
        <p:txBody>
          <a:bodyPr/>
          <a:lstStyle/>
          <a:p>
            <a:pPr lvl="0"/>
            <a:endParaRPr/>
          </a:p>
        </p:txBody>
      </p:sp>
      <p:sp>
        <p:nvSpPr>
          <p:cNvPr id="308" name="Shape 308"/>
          <p:cNvSpPr/>
          <p:nvPr/>
        </p:nvSpPr>
        <p:spPr>
          <a:xfrm>
            <a:off x="4297004" y="6132383"/>
            <a:ext cx="2262760" cy="1"/>
          </a:xfrm>
          <a:prstGeom prst="line">
            <a:avLst/>
          </a:prstGeom>
          <a:ln w="88900">
            <a:solidFill>
              <a:srgbClr val="405F82"/>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09" name="Shape 309"/>
          <p:cNvSpPr/>
          <p:nvPr/>
        </p:nvSpPr>
        <p:spPr>
          <a:xfrm>
            <a:off x="762987" y="4118822"/>
            <a:ext cx="1777493" cy="11791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90000"/>
              </a:lnSpc>
              <a:defRPr spc="0">
                <a:solidFill>
                  <a:srgbClr val="000000"/>
                </a:solidFill>
              </a:defRPr>
            </a:pPr>
            <a:r>
              <a:rPr sz="4000" b="1" spc="-39">
                <a:solidFill>
                  <a:srgbClr val="53585F"/>
                </a:solidFill>
              </a:rPr>
              <a:t>Failure</a:t>
            </a:r>
          </a:p>
          <a:p>
            <a:pPr lvl="0" algn="r">
              <a:lnSpc>
                <a:spcPct val="90000"/>
              </a:lnSpc>
              <a:defRPr spc="0">
                <a:solidFill>
                  <a:srgbClr val="000000"/>
                </a:solidFill>
              </a:defRPr>
            </a:pPr>
            <a:r>
              <a:rPr sz="4000" b="1" spc="-39">
                <a:solidFill>
                  <a:srgbClr val="53585F"/>
                </a:solidFill>
              </a:rPr>
              <a:t>rate</a:t>
            </a:r>
          </a:p>
        </p:txBody>
      </p:sp>
      <p:sp>
        <p:nvSpPr>
          <p:cNvPr id="310" name="Shape 310"/>
          <p:cNvSpPr/>
          <p:nvPr/>
        </p:nvSpPr>
        <p:spPr>
          <a:xfrm>
            <a:off x="5761079" y="6839075"/>
            <a:ext cx="148945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53585F"/>
                </a:solidFill>
              </a:defRPr>
            </a:lvl1pPr>
          </a:lstStyle>
          <a:p>
            <a:pPr lvl="0">
              <a:defRPr sz="1800" b="0" spc="0">
                <a:solidFill>
                  <a:srgbClr val="000000"/>
                </a:solidFill>
              </a:defRPr>
            </a:pPr>
            <a:r>
              <a:rPr sz="4000" b="1" spc="-39">
                <a:solidFill>
                  <a:srgbClr val="53585F"/>
                </a:solidFill>
              </a:rPr>
              <a:t>Usage</a:t>
            </a:r>
          </a:p>
        </p:txBody>
      </p:sp>
      <p:sp>
        <p:nvSpPr>
          <p:cNvPr id="311" name="Shape 311"/>
          <p:cNvSpPr/>
          <p:nvPr/>
        </p:nvSpPr>
        <p:spPr>
          <a:xfrm>
            <a:off x="2906393" y="6573740"/>
            <a:ext cx="7434210" cy="1"/>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12" name="Shape 312"/>
          <p:cNvSpPr/>
          <p:nvPr/>
        </p:nvSpPr>
        <p:spPr>
          <a:xfrm flipV="1">
            <a:off x="2906393" y="2843023"/>
            <a:ext cx="1" cy="3730718"/>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13" name="Shape 313"/>
          <p:cNvSpPr/>
          <p:nvPr/>
        </p:nvSpPr>
        <p:spPr>
          <a:xfrm>
            <a:off x="3272307" y="2243382"/>
            <a:ext cx="1601725" cy="17085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90000"/>
              </a:lnSpc>
              <a:defRPr spc="0">
                <a:solidFill>
                  <a:srgbClr val="000000"/>
                </a:solidFill>
              </a:defRPr>
            </a:pPr>
            <a:r>
              <a:rPr sz="4000" b="1" i="1" spc="-39">
                <a:solidFill>
                  <a:srgbClr val="A74545"/>
                </a:solidFill>
              </a:rPr>
              <a:t>Early</a:t>
            </a:r>
            <a:br>
              <a:rPr sz="4000" b="1" i="1" spc="-39">
                <a:solidFill>
                  <a:srgbClr val="A74545"/>
                </a:solidFill>
              </a:rPr>
            </a:br>
            <a:r>
              <a:rPr sz="4000" b="1" i="1" spc="-39">
                <a:solidFill>
                  <a:srgbClr val="A74545"/>
                </a:solidFill>
              </a:rPr>
              <a:t>failure</a:t>
            </a:r>
            <a:br>
              <a:rPr sz="4000" b="1" i="1" spc="-39">
                <a:solidFill>
                  <a:srgbClr val="A74545"/>
                </a:solidFill>
              </a:rPr>
            </a:br>
            <a:r>
              <a:rPr sz="4000" b="1" i="1" spc="-39">
                <a:solidFill>
                  <a:srgbClr val="A74545"/>
                </a:solidFill>
              </a:rPr>
              <a:t>period</a:t>
            </a:r>
          </a:p>
        </p:txBody>
      </p:sp>
      <p:sp>
        <p:nvSpPr>
          <p:cNvPr id="314" name="Shape 314"/>
          <p:cNvSpPr/>
          <p:nvPr/>
        </p:nvSpPr>
        <p:spPr>
          <a:xfrm>
            <a:off x="5364467" y="4546334"/>
            <a:ext cx="2385569" cy="11791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90000"/>
              </a:lnSpc>
              <a:defRPr spc="0">
                <a:solidFill>
                  <a:srgbClr val="000000"/>
                </a:solidFill>
              </a:defRPr>
            </a:pPr>
            <a:r>
              <a:rPr sz="4000" b="1" i="1" spc="-39">
                <a:solidFill>
                  <a:srgbClr val="3D8382"/>
                </a:solidFill>
              </a:rPr>
              <a:t>Useful life</a:t>
            </a:r>
            <a:br>
              <a:rPr sz="4000" b="1" i="1" spc="-39">
                <a:solidFill>
                  <a:srgbClr val="3D8382"/>
                </a:solidFill>
              </a:rPr>
            </a:br>
            <a:r>
              <a:rPr sz="4000" b="1" i="1" spc="-39">
                <a:solidFill>
                  <a:srgbClr val="3D8382"/>
                </a:solidFill>
              </a:rPr>
              <a:t>period</a:t>
            </a:r>
          </a:p>
        </p:txBody>
      </p:sp>
      <p:sp>
        <p:nvSpPr>
          <p:cNvPr id="315" name="Shape 315"/>
          <p:cNvSpPr/>
          <p:nvPr/>
        </p:nvSpPr>
        <p:spPr>
          <a:xfrm>
            <a:off x="8240471" y="2513657"/>
            <a:ext cx="2075181" cy="11791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90000"/>
              </a:lnSpc>
              <a:defRPr spc="0">
                <a:solidFill>
                  <a:srgbClr val="000000"/>
                </a:solidFill>
              </a:defRPr>
            </a:pPr>
            <a:r>
              <a:rPr sz="4000" b="1" i="1" spc="-39">
                <a:solidFill>
                  <a:srgbClr val="CB733E"/>
                </a:solidFill>
              </a:rPr>
              <a:t>Wearout</a:t>
            </a:r>
            <a:br>
              <a:rPr sz="4000" b="1" i="1" spc="-39">
                <a:solidFill>
                  <a:srgbClr val="CB733E"/>
                </a:solidFill>
              </a:rPr>
            </a:br>
            <a:r>
              <a:rPr sz="4000" b="1" i="1" spc="-39">
                <a:solidFill>
                  <a:srgbClr val="CB733E"/>
                </a:solidFill>
              </a:rPr>
              <a:t>period</a:t>
            </a:r>
          </a:p>
        </p:txBody>
      </p:sp>
      <p:sp>
        <p:nvSpPr>
          <p:cNvPr id="318" name="Shape 318"/>
          <p:cNvSpPr/>
          <p:nvPr/>
        </p:nvSpPr>
        <p:spPr>
          <a:xfrm>
            <a:off x="6264388" y="4131177"/>
            <a:ext cx="3452149" cy="2009193"/>
          </a:xfrm>
          <a:custGeom>
            <a:avLst/>
            <a:gdLst/>
            <a:ahLst/>
            <a:cxnLst>
              <a:cxn ang="0">
                <a:pos x="wd2" y="hd2"/>
              </a:cxn>
              <a:cxn ang="5400000">
                <a:pos x="wd2" y="hd2"/>
              </a:cxn>
              <a:cxn ang="10800000">
                <a:pos x="wd2" y="hd2"/>
              </a:cxn>
              <a:cxn ang="16200000">
                <a:pos x="wd2" y="hd2"/>
              </a:cxn>
            </a:cxnLst>
            <a:rect l="0" t="0" r="r" b="b"/>
            <a:pathLst>
              <a:path w="21600" h="21167" extrusionOk="0">
                <a:moveTo>
                  <a:pt x="0" y="21146"/>
                </a:moveTo>
                <a:cubicBezTo>
                  <a:pt x="11014" y="21600"/>
                  <a:pt x="18214" y="14551"/>
                  <a:pt x="21600" y="0"/>
                </a:cubicBezTo>
              </a:path>
            </a:pathLst>
          </a:custGeom>
          <a:ln w="88900">
            <a:solidFill>
              <a:srgbClr val="405F82"/>
            </a:solidFill>
            <a:miter lim="400000"/>
          </a:ln>
        </p:spPr>
        <p:txBody>
          <a:bodyPr/>
          <a:lstStyle/>
          <a:p>
            <a:pPr lvl="0"/>
            <a:endParaRPr/>
          </a:p>
        </p:txBody>
      </p:sp>
    </p:spTree>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3433343" y="1196415"/>
            <a:ext cx="484327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6000" i="1" spc="-59">
                <a:solidFill>
                  <a:srgbClr val="85415F"/>
                </a:solidFill>
                <a:latin typeface="+mj-lt"/>
                <a:ea typeface="+mj-ea"/>
                <a:cs typeface="+mj-cs"/>
                <a:sym typeface="Vista Sans OT Medium"/>
              </a:defRPr>
            </a:lvl1pPr>
          </a:lstStyle>
          <a:p>
            <a:pPr lvl="0">
              <a:defRPr sz="1800" i="0" spc="0">
                <a:solidFill>
                  <a:srgbClr val="000000"/>
                </a:solidFill>
              </a:defRPr>
            </a:pPr>
            <a:r>
              <a:rPr sz="6000" i="1" spc="-59">
                <a:solidFill>
                  <a:srgbClr val="85415F"/>
                </a:solidFill>
              </a:rPr>
              <a:t>bathtub curve</a:t>
            </a:r>
          </a:p>
        </p:txBody>
      </p:sp>
      <p:sp>
        <p:nvSpPr>
          <p:cNvPr id="321" name="Shape 321"/>
          <p:cNvSpPr/>
          <p:nvPr/>
        </p:nvSpPr>
        <p:spPr>
          <a:xfrm>
            <a:off x="735380" y="570841"/>
            <a:ext cx="8270876" cy="79311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spc="-50">
                <a:solidFill>
                  <a:srgbClr val="000000"/>
                </a:solidFill>
              </a:defRPr>
            </a:lvl1pPr>
          </a:lstStyle>
          <a:p>
            <a:pPr lvl="0">
              <a:defRPr sz="1800" spc="0"/>
            </a:pPr>
            <a:r>
              <a:rPr sz="5000" spc="-50"/>
              <a:t>Storage lifecycle background:</a:t>
            </a:r>
          </a:p>
        </p:txBody>
      </p:sp>
      <p:sp>
        <p:nvSpPr>
          <p:cNvPr id="322" name="Shape 322"/>
          <p:cNvSpPr/>
          <p:nvPr/>
        </p:nvSpPr>
        <p:spPr>
          <a:xfrm>
            <a:off x="2325855" y="1293506"/>
            <a:ext cx="1046481"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defRPr>
            </a:lvl1pPr>
          </a:lstStyle>
          <a:p>
            <a:pPr lvl="0">
              <a:defRPr sz="1800" i="0" spc="0"/>
            </a:pPr>
            <a:r>
              <a:rPr sz="5000" i="1" spc="-50"/>
              <a:t>the</a:t>
            </a:r>
          </a:p>
        </p:txBody>
      </p:sp>
      <p:sp>
        <p:nvSpPr>
          <p:cNvPr id="323" name="Shape 323"/>
          <p:cNvSpPr/>
          <p:nvPr/>
        </p:nvSpPr>
        <p:spPr>
          <a:xfrm>
            <a:off x="692371" y="7232149"/>
            <a:ext cx="3515869" cy="506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3000" spc="-29">
                <a:solidFill>
                  <a:srgbClr val="000000"/>
                </a:solidFill>
                <a:latin typeface="Vista Sans OT Light"/>
                <a:ea typeface="Vista Sans OT Light"/>
                <a:cs typeface="Vista Sans OT Light"/>
                <a:sym typeface="Vista Sans OT Light"/>
              </a:defRPr>
            </a:lvl1pPr>
          </a:lstStyle>
          <a:p>
            <a:pPr lvl="0">
              <a:defRPr sz="1800" spc="0"/>
            </a:pPr>
            <a:r>
              <a:rPr sz="3000" spc="-29"/>
              <a:t>[Schroeder+,FAST'07]</a:t>
            </a:r>
          </a:p>
        </p:txBody>
      </p:sp>
      <p:sp>
        <p:nvSpPr>
          <p:cNvPr id="324" name="Shape 324"/>
          <p:cNvSpPr/>
          <p:nvPr/>
        </p:nvSpPr>
        <p:spPr>
          <a:xfrm>
            <a:off x="8316708" y="1293506"/>
            <a:ext cx="399986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spc="-50">
                <a:solidFill>
                  <a:srgbClr val="000000"/>
                </a:solidFill>
              </a:defRPr>
            </a:lvl1pPr>
          </a:lstStyle>
          <a:p>
            <a:pPr lvl="0">
              <a:defRPr sz="1800" spc="0"/>
            </a:pPr>
            <a:r>
              <a:rPr sz="5000" spc="-50"/>
              <a:t>for disk drives</a:t>
            </a:r>
          </a:p>
        </p:txBody>
      </p:sp>
      <p:sp>
        <p:nvSpPr>
          <p:cNvPr id="339" name="Shape 339"/>
          <p:cNvSpPr/>
          <p:nvPr/>
        </p:nvSpPr>
        <p:spPr>
          <a:xfrm>
            <a:off x="3223590" y="4099252"/>
            <a:ext cx="1101369" cy="2029160"/>
          </a:xfrm>
          <a:custGeom>
            <a:avLst/>
            <a:gdLst/>
            <a:ahLst/>
            <a:cxnLst>
              <a:cxn ang="0">
                <a:pos x="wd2" y="hd2"/>
              </a:cxn>
              <a:cxn ang="5400000">
                <a:pos x="wd2" y="hd2"/>
              </a:cxn>
              <a:cxn ang="10800000">
                <a:pos x="wd2" y="hd2"/>
              </a:cxn>
              <a:cxn ang="16200000">
                <a:pos x="wd2" y="hd2"/>
              </a:cxn>
            </a:cxnLst>
            <a:rect l="0" t="0" r="r" b="b"/>
            <a:pathLst>
              <a:path w="21406" h="21446" extrusionOk="0">
                <a:moveTo>
                  <a:pt x="21406" y="21443"/>
                </a:moveTo>
                <a:cubicBezTo>
                  <a:pt x="6940" y="21600"/>
                  <a:pt x="-194" y="14452"/>
                  <a:pt x="4" y="0"/>
                </a:cubicBezTo>
              </a:path>
            </a:pathLst>
          </a:custGeom>
          <a:ln w="88900">
            <a:solidFill>
              <a:srgbClr val="405F82"/>
            </a:solidFill>
            <a:miter lim="400000"/>
          </a:ln>
        </p:spPr>
        <p:txBody>
          <a:bodyPr/>
          <a:lstStyle/>
          <a:p>
            <a:pPr lvl="0"/>
            <a:endParaRPr/>
          </a:p>
        </p:txBody>
      </p:sp>
      <p:sp>
        <p:nvSpPr>
          <p:cNvPr id="326" name="Shape 326"/>
          <p:cNvSpPr/>
          <p:nvPr/>
        </p:nvSpPr>
        <p:spPr>
          <a:xfrm>
            <a:off x="4297004" y="6132383"/>
            <a:ext cx="2262760" cy="1"/>
          </a:xfrm>
          <a:prstGeom prst="line">
            <a:avLst/>
          </a:prstGeom>
          <a:ln w="88900">
            <a:solidFill>
              <a:srgbClr val="405F82"/>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27" name="Shape 327"/>
          <p:cNvSpPr/>
          <p:nvPr/>
        </p:nvSpPr>
        <p:spPr>
          <a:xfrm>
            <a:off x="762987" y="4118822"/>
            <a:ext cx="1777493" cy="11791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90000"/>
              </a:lnSpc>
              <a:defRPr spc="0">
                <a:solidFill>
                  <a:srgbClr val="000000"/>
                </a:solidFill>
              </a:defRPr>
            </a:pPr>
            <a:r>
              <a:rPr sz="4000" b="1" spc="-39">
                <a:solidFill>
                  <a:srgbClr val="53585F"/>
                </a:solidFill>
              </a:rPr>
              <a:t>Failure</a:t>
            </a:r>
          </a:p>
          <a:p>
            <a:pPr lvl="0" algn="r">
              <a:lnSpc>
                <a:spcPct val="90000"/>
              </a:lnSpc>
              <a:defRPr spc="0">
                <a:solidFill>
                  <a:srgbClr val="000000"/>
                </a:solidFill>
              </a:defRPr>
            </a:pPr>
            <a:r>
              <a:rPr sz="4000" b="1" spc="-39">
                <a:solidFill>
                  <a:srgbClr val="53585F"/>
                </a:solidFill>
              </a:rPr>
              <a:t>rate</a:t>
            </a:r>
          </a:p>
        </p:txBody>
      </p:sp>
      <p:sp>
        <p:nvSpPr>
          <p:cNvPr id="328" name="Shape 328"/>
          <p:cNvSpPr/>
          <p:nvPr/>
        </p:nvSpPr>
        <p:spPr>
          <a:xfrm>
            <a:off x="5761079" y="6839075"/>
            <a:ext cx="148945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53585F"/>
                </a:solidFill>
              </a:defRPr>
            </a:lvl1pPr>
          </a:lstStyle>
          <a:p>
            <a:pPr lvl="0">
              <a:defRPr sz="1800" b="0" spc="0">
                <a:solidFill>
                  <a:srgbClr val="000000"/>
                </a:solidFill>
              </a:defRPr>
            </a:pPr>
            <a:r>
              <a:rPr sz="4000" b="1" spc="-39">
                <a:solidFill>
                  <a:srgbClr val="53585F"/>
                </a:solidFill>
              </a:rPr>
              <a:t>Usage</a:t>
            </a:r>
          </a:p>
        </p:txBody>
      </p:sp>
      <p:sp>
        <p:nvSpPr>
          <p:cNvPr id="329" name="Shape 329"/>
          <p:cNvSpPr/>
          <p:nvPr/>
        </p:nvSpPr>
        <p:spPr>
          <a:xfrm>
            <a:off x="2906393" y="6573740"/>
            <a:ext cx="7434210" cy="1"/>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30" name="Shape 330"/>
          <p:cNvSpPr/>
          <p:nvPr/>
        </p:nvSpPr>
        <p:spPr>
          <a:xfrm flipV="1">
            <a:off x="2906393" y="2843023"/>
            <a:ext cx="1" cy="3730718"/>
          </a:xfrm>
          <a:prstGeom prst="line">
            <a:avLst/>
          </a:prstGeom>
          <a:ln w="1270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31" name="Shape 331"/>
          <p:cNvSpPr/>
          <p:nvPr/>
        </p:nvSpPr>
        <p:spPr>
          <a:xfrm>
            <a:off x="3272307" y="2243382"/>
            <a:ext cx="1601725" cy="17085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90000"/>
              </a:lnSpc>
              <a:defRPr spc="0">
                <a:solidFill>
                  <a:srgbClr val="000000"/>
                </a:solidFill>
              </a:defRPr>
            </a:pPr>
            <a:r>
              <a:rPr sz="4000" b="1" i="1" spc="-39">
                <a:solidFill>
                  <a:srgbClr val="A74545"/>
                </a:solidFill>
              </a:rPr>
              <a:t>Early</a:t>
            </a:r>
            <a:br>
              <a:rPr sz="4000" b="1" i="1" spc="-39">
                <a:solidFill>
                  <a:srgbClr val="A74545"/>
                </a:solidFill>
              </a:rPr>
            </a:br>
            <a:r>
              <a:rPr sz="4000" b="1" i="1" spc="-39">
                <a:solidFill>
                  <a:srgbClr val="A74545"/>
                </a:solidFill>
              </a:rPr>
              <a:t>failure</a:t>
            </a:r>
            <a:br>
              <a:rPr sz="4000" b="1" i="1" spc="-39">
                <a:solidFill>
                  <a:srgbClr val="A74545"/>
                </a:solidFill>
              </a:rPr>
            </a:br>
            <a:r>
              <a:rPr sz="4000" b="1" i="1" spc="-39">
                <a:solidFill>
                  <a:srgbClr val="A74545"/>
                </a:solidFill>
              </a:rPr>
              <a:t>period</a:t>
            </a:r>
          </a:p>
        </p:txBody>
      </p:sp>
      <p:sp>
        <p:nvSpPr>
          <p:cNvPr id="332" name="Shape 332"/>
          <p:cNvSpPr/>
          <p:nvPr/>
        </p:nvSpPr>
        <p:spPr>
          <a:xfrm>
            <a:off x="5364467" y="4546334"/>
            <a:ext cx="2385569" cy="11791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90000"/>
              </a:lnSpc>
              <a:defRPr spc="0">
                <a:solidFill>
                  <a:srgbClr val="000000"/>
                </a:solidFill>
              </a:defRPr>
            </a:pPr>
            <a:r>
              <a:rPr sz="4000" b="1" i="1" spc="-39">
                <a:solidFill>
                  <a:srgbClr val="3D8382"/>
                </a:solidFill>
              </a:rPr>
              <a:t>Useful life</a:t>
            </a:r>
            <a:br>
              <a:rPr sz="4000" b="1" i="1" spc="-39">
                <a:solidFill>
                  <a:srgbClr val="3D8382"/>
                </a:solidFill>
              </a:rPr>
            </a:br>
            <a:r>
              <a:rPr sz="4000" b="1" i="1" spc="-39">
                <a:solidFill>
                  <a:srgbClr val="3D8382"/>
                </a:solidFill>
              </a:rPr>
              <a:t>period</a:t>
            </a:r>
          </a:p>
        </p:txBody>
      </p:sp>
      <p:sp>
        <p:nvSpPr>
          <p:cNvPr id="333" name="Shape 333"/>
          <p:cNvSpPr/>
          <p:nvPr/>
        </p:nvSpPr>
        <p:spPr>
          <a:xfrm>
            <a:off x="8240471" y="2513657"/>
            <a:ext cx="2075181" cy="11791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90000"/>
              </a:lnSpc>
              <a:defRPr spc="0">
                <a:solidFill>
                  <a:srgbClr val="000000"/>
                </a:solidFill>
              </a:defRPr>
            </a:pPr>
            <a:r>
              <a:rPr sz="4000" b="1" i="1" spc="-39">
                <a:solidFill>
                  <a:srgbClr val="CB733E"/>
                </a:solidFill>
              </a:rPr>
              <a:t>Wearout</a:t>
            </a:r>
            <a:br>
              <a:rPr sz="4000" b="1" i="1" spc="-39">
                <a:solidFill>
                  <a:srgbClr val="CB733E"/>
                </a:solidFill>
              </a:rPr>
            </a:br>
            <a:r>
              <a:rPr sz="4000" b="1" i="1" spc="-39">
                <a:solidFill>
                  <a:srgbClr val="CB733E"/>
                </a:solidFill>
              </a:rPr>
              <a:t>period</a:t>
            </a:r>
          </a:p>
        </p:txBody>
      </p:sp>
      <p:sp>
        <p:nvSpPr>
          <p:cNvPr id="340" name="Shape 340"/>
          <p:cNvSpPr/>
          <p:nvPr/>
        </p:nvSpPr>
        <p:spPr>
          <a:xfrm>
            <a:off x="6264388" y="4131177"/>
            <a:ext cx="3452149" cy="2009193"/>
          </a:xfrm>
          <a:custGeom>
            <a:avLst/>
            <a:gdLst/>
            <a:ahLst/>
            <a:cxnLst>
              <a:cxn ang="0">
                <a:pos x="wd2" y="hd2"/>
              </a:cxn>
              <a:cxn ang="5400000">
                <a:pos x="wd2" y="hd2"/>
              </a:cxn>
              <a:cxn ang="10800000">
                <a:pos x="wd2" y="hd2"/>
              </a:cxn>
              <a:cxn ang="16200000">
                <a:pos x="wd2" y="hd2"/>
              </a:cxn>
            </a:cxnLst>
            <a:rect l="0" t="0" r="r" b="b"/>
            <a:pathLst>
              <a:path w="21600" h="21167" extrusionOk="0">
                <a:moveTo>
                  <a:pt x="0" y="21146"/>
                </a:moveTo>
                <a:cubicBezTo>
                  <a:pt x="11014" y="21600"/>
                  <a:pt x="18214" y="14551"/>
                  <a:pt x="21600" y="0"/>
                </a:cubicBezTo>
              </a:path>
            </a:pathLst>
          </a:custGeom>
          <a:ln w="88900">
            <a:solidFill>
              <a:srgbClr val="405F82"/>
            </a:solidFill>
            <a:miter lim="400000"/>
          </a:ln>
        </p:spPr>
        <p:txBody>
          <a:bodyPr/>
          <a:lstStyle/>
          <a:p>
            <a:pPr lvl="0"/>
            <a:endParaRPr/>
          </a:p>
        </p:txBody>
      </p:sp>
      <p:sp>
        <p:nvSpPr>
          <p:cNvPr id="335" name="Shape 335"/>
          <p:cNvSpPr/>
          <p:nvPr/>
        </p:nvSpPr>
        <p:spPr>
          <a:xfrm>
            <a:off x="558800" y="656075"/>
            <a:ext cx="11720215" cy="7223913"/>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grpSp>
        <p:nvGrpSpPr>
          <p:cNvPr id="338" name="Group 338"/>
          <p:cNvGrpSpPr/>
          <p:nvPr/>
        </p:nvGrpSpPr>
        <p:grpSpPr>
          <a:xfrm>
            <a:off x="1603937" y="3129057"/>
            <a:ext cx="9784226" cy="2277949"/>
            <a:chOff x="-215900" y="-139699"/>
            <a:chExt cx="9784225" cy="2277947"/>
          </a:xfrm>
        </p:grpSpPr>
        <p:sp>
          <p:nvSpPr>
            <p:cNvPr id="337" name="Shape 337"/>
            <p:cNvSpPr/>
            <p:nvPr/>
          </p:nvSpPr>
          <p:spPr>
            <a:xfrm>
              <a:off x="0" y="-1"/>
              <a:ext cx="9352426" cy="171915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6000" b="1" i="1" spc="-59">
                  <a:solidFill>
                    <a:srgbClr val="405F82"/>
                  </a:solidFill>
                </a:defRPr>
              </a:lvl1pPr>
            </a:lstStyle>
            <a:p>
              <a:pPr lvl="0">
                <a:defRPr sz="1800" b="0" i="0" spc="0">
                  <a:solidFill>
                    <a:srgbClr val="000000"/>
                  </a:solidFill>
                </a:defRPr>
              </a:pPr>
              <a:r>
                <a:rPr sz="6000" b="1" i="1" spc="-59">
                  <a:solidFill>
                    <a:srgbClr val="405F82"/>
                  </a:solidFill>
                </a:rPr>
                <a:t>Do SSDs display similar lifecycle periods?</a:t>
              </a:r>
            </a:p>
          </p:txBody>
        </p:sp>
        <p:pic>
          <p:nvPicPr>
            <p:cNvPr id="336" name="Picture 335"/>
            <p:cNvPicPr/>
            <p:nvPr/>
          </p:nvPicPr>
          <p:blipFill>
            <a:blip r:embed="rId2">
              <a:extLst/>
            </a:blip>
            <a:stretch>
              <a:fillRect/>
            </a:stretch>
          </p:blipFill>
          <p:spPr>
            <a:xfrm>
              <a:off x="-215900" y="-139700"/>
              <a:ext cx="9784226" cy="2277949"/>
            </a:xfrm>
            <a:prstGeom prst="rect">
              <a:avLst/>
            </a:prstGeom>
            <a:effectLst/>
          </p:spPr>
        </p:pic>
      </p:grpSp>
    </p:spTree>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p:nvPr/>
        </p:nvSpPr>
        <p:spPr>
          <a:xfrm>
            <a:off x="709980" y="2000892"/>
            <a:ext cx="1341121"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Use</a:t>
            </a:r>
          </a:p>
        </p:txBody>
      </p:sp>
      <p:sp>
        <p:nvSpPr>
          <p:cNvPr id="343" name="Shape 343"/>
          <p:cNvSpPr/>
          <p:nvPr/>
        </p:nvSpPr>
        <p:spPr>
          <a:xfrm>
            <a:off x="2075122" y="1774959"/>
            <a:ext cx="9410701"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data written to flash</a:t>
            </a:r>
          </a:p>
        </p:txBody>
      </p:sp>
      <p:sp>
        <p:nvSpPr>
          <p:cNvPr id="344" name="Shape 344"/>
          <p:cNvSpPr/>
          <p:nvPr/>
        </p:nvSpPr>
        <p:spPr>
          <a:xfrm>
            <a:off x="4165854" y="2768040"/>
            <a:ext cx="815797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to examine SSD lifecycle</a:t>
            </a:r>
          </a:p>
        </p:txBody>
      </p:sp>
      <p:sp>
        <p:nvSpPr>
          <p:cNvPr id="345" name="Shape 345"/>
          <p:cNvSpPr/>
          <p:nvPr/>
        </p:nvSpPr>
        <p:spPr>
          <a:xfrm>
            <a:off x="2341879" y="4842733"/>
            <a:ext cx="83210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i="1" spc="-39">
                <a:solidFill>
                  <a:srgbClr val="000000"/>
                </a:solidFill>
              </a:defRPr>
            </a:lvl1pPr>
          </a:lstStyle>
          <a:p>
            <a:pPr lvl="0">
              <a:defRPr sz="1800" i="0" spc="0"/>
            </a:pPr>
            <a:r>
              <a:rPr sz="4000" i="1" spc="-39"/>
              <a:t>(time-independent utilization metric)</a:t>
            </a:r>
          </a:p>
        </p:txBody>
      </p:sp>
    </p:spTree>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written-AB-nolines.pdf"/>
          <p:cNvPicPr/>
          <p:nvPr/>
        </p:nvPicPr>
        <p:blipFill>
          <a:blip r:embed="rId2">
            <a:extLst/>
          </a:blip>
          <a:srcRect t="7148"/>
          <a:stretch>
            <a:fillRect/>
          </a:stretch>
        </p:blipFill>
        <p:spPr>
          <a:xfrm>
            <a:off x="2944644" y="1766844"/>
            <a:ext cx="6391673" cy="5934759"/>
          </a:xfrm>
          <a:prstGeom prst="rect">
            <a:avLst/>
          </a:prstGeom>
          <a:ln w="12700">
            <a:miter lim="400000"/>
          </a:ln>
        </p:spPr>
      </p:pic>
      <p:sp>
        <p:nvSpPr>
          <p:cNvPr id="350" name="Shape 350"/>
          <p:cNvSpPr/>
          <p:nvPr/>
        </p:nvSpPr>
        <p:spPr>
          <a:xfrm>
            <a:off x="3093956" y="811611"/>
            <a:ext cx="293217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720GB, 1 SSD</a:t>
            </a:r>
          </a:p>
        </p:txBody>
      </p:sp>
      <p:sp>
        <p:nvSpPr>
          <p:cNvPr id="351" name="Shape 351"/>
          <p:cNvSpPr/>
          <p:nvPr/>
        </p:nvSpPr>
        <p:spPr>
          <a:xfrm>
            <a:off x="6888923" y="811611"/>
            <a:ext cx="316128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377EB8"/>
                </a:solidFill>
              </a:defRPr>
            </a:lvl1pPr>
          </a:lstStyle>
          <a:p>
            <a:pPr lvl="0">
              <a:defRPr sz="1800" b="0" spc="0">
                <a:solidFill>
                  <a:srgbClr val="000000"/>
                </a:solidFill>
              </a:defRPr>
            </a:pPr>
            <a:r>
              <a:rPr sz="4000" b="1" spc="-39">
                <a:solidFill>
                  <a:srgbClr val="377EB8"/>
                </a:solidFill>
              </a:rPr>
              <a:t>720GB, 2 SSDs</a:t>
            </a:r>
          </a:p>
        </p:txBody>
      </p:sp>
      <p:sp>
        <p:nvSpPr>
          <p:cNvPr id="352" name="Shape 352"/>
          <p:cNvSpPr/>
          <p:nvPr/>
        </p:nvSpPr>
        <p:spPr>
          <a:xfrm>
            <a:off x="3925044" y="6369505"/>
            <a:ext cx="5439220"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353" name="Shape 353"/>
          <p:cNvSpPr/>
          <p:nvPr/>
        </p:nvSpPr>
        <p:spPr>
          <a:xfrm>
            <a:off x="4632580"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a:t>
            </a:r>
          </a:p>
        </p:txBody>
      </p:sp>
      <p:sp>
        <p:nvSpPr>
          <p:cNvPr id="354" name="Shape 354"/>
          <p:cNvSpPr/>
          <p:nvPr/>
        </p:nvSpPr>
        <p:spPr>
          <a:xfrm>
            <a:off x="6025661"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40</a:t>
            </a:r>
          </a:p>
        </p:txBody>
      </p:sp>
      <p:sp>
        <p:nvSpPr>
          <p:cNvPr id="355" name="Shape 355"/>
          <p:cNvSpPr/>
          <p:nvPr/>
        </p:nvSpPr>
        <p:spPr>
          <a:xfrm>
            <a:off x="7591463"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80</a:t>
            </a:r>
          </a:p>
        </p:txBody>
      </p:sp>
      <p:sp>
        <p:nvSpPr>
          <p:cNvPr id="356" name="Shape 356"/>
          <p:cNvSpPr/>
          <p:nvPr/>
        </p:nvSpPr>
        <p:spPr>
          <a:xfrm>
            <a:off x="5058124" y="7051579"/>
            <a:ext cx="3371152" cy="57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500" i="1" spc="-35">
                <a:solidFill>
                  <a:srgbClr val="000000"/>
                </a:solidFill>
              </a:defRPr>
            </a:lvl1pPr>
          </a:lstStyle>
          <a:p>
            <a:pPr lvl="0">
              <a:defRPr sz="1800" i="0" spc="0"/>
            </a:pPr>
            <a:r>
              <a:rPr sz="3500" i="1" spc="-35"/>
              <a:t>Data written (TB)</a:t>
            </a:r>
          </a:p>
        </p:txBody>
      </p:sp>
    </p:spTree>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written-AB-nolines.pdf"/>
          <p:cNvPicPr/>
          <p:nvPr/>
        </p:nvPicPr>
        <p:blipFill>
          <a:blip r:embed="rId2">
            <a:extLst/>
          </a:blip>
          <a:srcRect t="7148"/>
          <a:stretch>
            <a:fillRect/>
          </a:stretch>
        </p:blipFill>
        <p:spPr>
          <a:xfrm>
            <a:off x="2944644" y="1766844"/>
            <a:ext cx="6391673" cy="5934759"/>
          </a:xfrm>
          <a:prstGeom prst="rect">
            <a:avLst/>
          </a:prstGeom>
          <a:ln w="12700">
            <a:miter lim="400000"/>
          </a:ln>
        </p:spPr>
      </p:pic>
      <p:sp>
        <p:nvSpPr>
          <p:cNvPr id="359" name="Shape 359"/>
          <p:cNvSpPr/>
          <p:nvPr/>
        </p:nvSpPr>
        <p:spPr>
          <a:xfrm>
            <a:off x="3093956" y="811611"/>
            <a:ext cx="293217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720GB, 1 SSD</a:t>
            </a:r>
          </a:p>
        </p:txBody>
      </p:sp>
      <p:sp>
        <p:nvSpPr>
          <p:cNvPr id="360" name="Shape 360"/>
          <p:cNvSpPr/>
          <p:nvPr/>
        </p:nvSpPr>
        <p:spPr>
          <a:xfrm>
            <a:off x="6888923" y="811611"/>
            <a:ext cx="316128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377EB8"/>
                </a:solidFill>
              </a:defRPr>
            </a:lvl1pPr>
          </a:lstStyle>
          <a:p>
            <a:pPr lvl="0">
              <a:defRPr sz="1800" b="0" spc="0">
                <a:solidFill>
                  <a:srgbClr val="000000"/>
                </a:solidFill>
              </a:defRPr>
            </a:pPr>
            <a:r>
              <a:rPr sz="4000" b="1" spc="-39">
                <a:solidFill>
                  <a:srgbClr val="377EB8"/>
                </a:solidFill>
              </a:rPr>
              <a:t>720GB, 2 SSDs</a:t>
            </a:r>
          </a:p>
        </p:txBody>
      </p:sp>
      <p:sp>
        <p:nvSpPr>
          <p:cNvPr id="361" name="Shape 361"/>
          <p:cNvSpPr/>
          <p:nvPr/>
        </p:nvSpPr>
        <p:spPr>
          <a:xfrm>
            <a:off x="3925044" y="6369505"/>
            <a:ext cx="5439220"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362" name="Shape 362"/>
          <p:cNvSpPr/>
          <p:nvPr/>
        </p:nvSpPr>
        <p:spPr>
          <a:xfrm>
            <a:off x="4632580"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a:t>
            </a:r>
          </a:p>
        </p:txBody>
      </p:sp>
      <p:sp>
        <p:nvSpPr>
          <p:cNvPr id="363" name="Shape 363"/>
          <p:cNvSpPr/>
          <p:nvPr/>
        </p:nvSpPr>
        <p:spPr>
          <a:xfrm>
            <a:off x="6025661"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40</a:t>
            </a:r>
          </a:p>
        </p:txBody>
      </p:sp>
      <p:sp>
        <p:nvSpPr>
          <p:cNvPr id="364" name="Shape 364"/>
          <p:cNvSpPr/>
          <p:nvPr/>
        </p:nvSpPr>
        <p:spPr>
          <a:xfrm>
            <a:off x="7591463"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80</a:t>
            </a:r>
          </a:p>
        </p:txBody>
      </p:sp>
      <p:sp>
        <p:nvSpPr>
          <p:cNvPr id="365" name="Shape 365"/>
          <p:cNvSpPr/>
          <p:nvPr/>
        </p:nvSpPr>
        <p:spPr>
          <a:xfrm>
            <a:off x="5058124" y="7051579"/>
            <a:ext cx="3371152" cy="57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500" i="1" spc="-35">
                <a:solidFill>
                  <a:srgbClr val="000000"/>
                </a:solidFill>
              </a:defRPr>
            </a:lvl1pPr>
          </a:lstStyle>
          <a:p>
            <a:pPr lvl="0">
              <a:defRPr sz="1800" i="0" spc="0"/>
            </a:pPr>
            <a:r>
              <a:rPr sz="3500" i="1" spc="-35"/>
              <a:t>Data written (TB)</a:t>
            </a:r>
          </a:p>
        </p:txBody>
      </p:sp>
      <p:sp>
        <p:nvSpPr>
          <p:cNvPr id="366" name="Shape 366"/>
          <p:cNvSpPr/>
          <p:nvPr/>
        </p:nvSpPr>
        <p:spPr>
          <a:xfrm flipH="1" flipV="1">
            <a:off x="5288606" y="3813922"/>
            <a:ext cx="326584" cy="885079"/>
          </a:xfrm>
          <a:prstGeom prst="line">
            <a:avLst/>
          </a:prstGeom>
          <a:ln w="127000">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67" name="Shape 367"/>
          <p:cNvSpPr/>
          <p:nvPr/>
        </p:nvSpPr>
        <p:spPr>
          <a:xfrm flipH="1">
            <a:off x="5565111" y="3195360"/>
            <a:ext cx="823595" cy="1472111"/>
          </a:xfrm>
          <a:prstGeom prst="line">
            <a:avLst/>
          </a:prstGeom>
          <a:ln w="127000">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68" name="Shape 368"/>
          <p:cNvSpPr/>
          <p:nvPr/>
        </p:nvSpPr>
        <p:spPr>
          <a:xfrm flipV="1">
            <a:off x="6348080" y="2880892"/>
            <a:ext cx="2169095" cy="352915"/>
          </a:xfrm>
          <a:prstGeom prst="line">
            <a:avLst/>
          </a:prstGeom>
          <a:ln w="127000">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371" name="Group 371"/>
          <p:cNvGrpSpPr/>
          <p:nvPr/>
        </p:nvGrpSpPr>
        <p:grpSpPr>
          <a:xfrm>
            <a:off x="5361602" y="5216440"/>
            <a:ext cx="4870705" cy="1233933"/>
            <a:chOff x="-215899" y="-139700"/>
            <a:chExt cx="4870703" cy="1233931"/>
          </a:xfrm>
        </p:grpSpPr>
        <p:sp>
          <p:nvSpPr>
            <p:cNvPr id="370" name="Shape 370"/>
            <p:cNvSpPr/>
            <p:nvPr/>
          </p:nvSpPr>
          <p:spPr>
            <a:xfrm>
              <a:off x="0" y="0"/>
              <a:ext cx="4438905" cy="675132"/>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90000"/>
                </a:lnSpc>
                <a:defRPr sz="4000" b="1" i="1" spc="-39">
                  <a:solidFill>
                    <a:srgbClr val="A74545"/>
                  </a:solidFill>
                </a:defRPr>
              </a:lvl1pPr>
            </a:lstStyle>
            <a:p>
              <a:pPr lvl="0">
                <a:defRPr sz="1800" b="0" i="0" spc="0">
                  <a:solidFill>
                    <a:srgbClr val="000000"/>
                  </a:solidFill>
                </a:defRPr>
              </a:pPr>
              <a:r>
                <a:rPr sz="4000" b="1" i="1" spc="-39">
                  <a:solidFill>
                    <a:srgbClr val="A74545"/>
                  </a:solidFill>
                </a:rPr>
                <a:t>Early failure period</a:t>
              </a:r>
            </a:p>
          </p:txBody>
        </p:sp>
        <p:pic>
          <p:nvPicPr>
            <p:cNvPr id="369" name="Picture 368"/>
            <p:cNvPicPr/>
            <p:nvPr/>
          </p:nvPicPr>
          <p:blipFill>
            <a:blip r:embed="rId3">
              <a:extLst/>
            </a:blip>
            <a:stretch>
              <a:fillRect/>
            </a:stretch>
          </p:blipFill>
          <p:spPr>
            <a:xfrm>
              <a:off x="-215900" y="-139700"/>
              <a:ext cx="4870704" cy="1233932"/>
            </a:xfrm>
            <a:prstGeom prst="rect">
              <a:avLst/>
            </a:prstGeom>
            <a:effectLst/>
          </p:spPr>
        </p:pic>
      </p:grpSp>
      <p:grpSp>
        <p:nvGrpSpPr>
          <p:cNvPr id="374" name="Group 374"/>
          <p:cNvGrpSpPr/>
          <p:nvPr/>
        </p:nvGrpSpPr>
        <p:grpSpPr>
          <a:xfrm>
            <a:off x="7235027" y="3639495"/>
            <a:ext cx="4416553" cy="1233933"/>
            <a:chOff x="-215900" y="-139700"/>
            <a:chExt cx="4416552" cy="1233931"/>
          </a:xfrm>
        </p:grpSpPr>
        <p:sp>
          <p:nvSpPr>
            <p:cNvPr id="373" name="Shape 373"/>
            <p:cNvSpPr/>
            <p:nvPr/>
          </p:nvSpPr>
          <p:spPr>
            <a:xfrm>
              <a:off x="0" y="0"/>
              <a:ext cx="3984753" cy="675132"/>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90000"/>
                </a:lnSpc>
                <a:defRPr sz="4000" b="1" i="1" spc="-39">
                  <a:solidFill>
                    <a:srgbClr val="3D8382"/>
                  </a:solidFill>
                </a:defRPr>
              </a:lvl1pPr>
            </a:lstStyle>
            <a:p>
              <a:pPr lvl="0">
                <a:defRPr sz="1800" b="0" i="0" spc="0">
                  <a:solidFill>
                    <a:srgbClr val="000000"/>
                  </a:solidFill>
                </a:defRPr>
              </a:pPr>
              <a:r>
                <a:rPr sz="4000" b="1" i="1" spc="-39">
                  <a:solidFill>
                    <a:srgbClr val="3D8382"/>
                  </a:solidFill>
                </a:rPr>
                <a:t>Useful life period</a:t>
              </a:r>
            </a:p>
          </p:txBody>
        </p:sp>
        <p:pic>
          <p:nvPicPr>
            <p:cNvPr id="372" name="Picture 371"/>
            <p:cNvPicPr/>
            <p:nvPr/>
          </p:nvPicPr>
          <p:blipFill>
            <a:blip r:embed="rId4">
              <a:extLst/>
            </a:blip>
            <a:stretch>
              <a:fillRect/>
            </a:stretch>
          </p:blipFill>
          <p:spPr>
            <a:xfrm>
              <a:off x="-215900" y="-139700"/>
              <a:ext cx="4416552" cy="1233932"/>
            </a:xfrm>
            <a:prstGeom prst="rect">
              <a:avLst/>
            </a:prstGeom>
            <a:effectLst/>
          </p:spPr>
        </p:pic>
      </p:grpSp>
      <p:grpSp>
        <p:nvGrpSpPr>
          <p:cNvPr id="377" name="Group 377"/>
          <p:cNvGrpSpPr/>
          <p:nvPr/>
        </p:nvGrpSpPr>
        <p:grpSpPr>
          <a:xfrm>
            <a:off x="8781922" y="1588363"/>
            <a:ext cx="4106165" cy="1233933"/>
            <a:chOff x="-215900" y="-139700"/>
            <a:chExt cx="4106164" cy="1233931"/>
          </a:xfrm>
        </p:grpSpPr>
        <p:sp>
          <p:nvSpPr>
            <p:cNvPr id="376" name="Shape 376"/>
            <p:cNvSpPr/>
            <p:nvPr/>
          </p:nvSpPr>
          <p:spPr>
            <a:xfrm>
              <a:off x="0" y="0"/>
              <a:ext cx="3674365" cy="675132"/>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90000"/>
                </a:lnSpc>
                <a:defRPr sz="4000" b="1" i="1" spc="-39">
                  <a:solidFill>
                    <a:srgbClr val="CB733E"/>
                  </a:solidFill>
                </a:defRPr>
              </a:lvl1pPr>
            </a:lstStyle>
            <a:p>
              <a:pPr lvl="0">
                <a:defRPr sz="1800" b="0" i="0" spc="0">
                  <a:solidFill>
                    <a:srgbClr val="000000"/>
                  </a:solidFill>
                </a:defRPr>
              </a:pPr>
              <a:r>
                <a:rPr sz="4000" b="1" i="1" spc="-39">
                  <a:solidFill>
                    <a:srgbClr val="CB733E"/>
                  </a:solidFill>
                </a:rPr>
                <a:t>Wearout period</a:t>
              </a:r>
            </a:p>
          </p:txBody>
        </p:sp>
        <p:pic>
          <p:nvPicPr>
            <p:cNvPr id="375" name="Picture 374"/>
            <p:cNvPicPr/>
            <p:nvPr/>
          </p:nvPicPr>
          <p:blipFill>
            <a:blip r:embed="rId5">
              <a:extLst/>
            </a:blip>
            <a:stretch>
              <a:fillRect/>
            </a:stretch>
          </p:blipFill>
          <p:spPr>
            <a:xfrm>
              <a:off x="-215900" y="-139700"/>
              <a:ext cx="4106164" cy="1233932"/>
            </a:xfrm>
            <a:prstGeom prst="rect">
              <a:avLst/>
            </a:prstGeom>
            <a:effectLst/>
          </p:spPr>
        </p:pic>
      </p:grpSp>
      <p:sp>
        <p:nvSpPr>
          <p:cNvPr id="378" name="Shape 378"/>
          <p:cNvSpPr/>
          <p:nvPr/>
        </p:nvSpPr>
        <p:spPr>
          <a:xfrm flipH="1" flipV="1">
            <a:off x="5415606" y="4561051"/>
            <a:ext cx="159423" cy="832611"/>
          </a:xfrm>
          <a:prstGeom prst="line">
            <a:avLst/>
          </a:prstGeom>
          <a:ln w="88900">
            <a:solidFill>
              <a:srgbClr val="A74545"/>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79" name="Shape 379"/>
          <p:cNvSpPr/>
          <p:nvPr/>
        </p:nvSpPr>
        <p:spPr>
          <a:xfrm flipH="1">
            <a:off x="6133443" y="4001170"/>
            <a:ext cx="1220514" cy="1"/>
          </a:xfrm>
          <a:prstGeom prst="line">
            <a:avLst/>
          </a:prstGeom>
          <a:ln w="88900">
            <a:solidFill>
              <a:srgbClr val="3D8382"/>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80" name="Shape 380"/>
          <p:cNvSpPr/>
          <p:nvPr/>
        </p:nvSpPr>
        <p:spPr>
          <a:xfrm flipH="1">
            <a:off x="7322193" y="2113528"/>
            <a:ext cx="1646418" cy="652051"/>
          </a:xfrm>
          <a:prstGeom prst="line">
            <a:avLst/>
          </a:prstGeom>
          <a:ln w="88900">
            <a:solidFill>
              <a:srgbClr val="CB733E"/>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written-AB-nolines.pdf"/>
          <p:cNvPicPr/>
          <p:nvPr/>
        </p:nvPicPr>
        <p:blipFill>
          <a:blip r:embed="rId2">
            <a:extLst/>
          </a:blip>
          <a:srcRect t="7148"/>
          <a:stretch>
            <a:fillRect/>
          </a:stretch>
        </p:blipFill>
        <p:spPr>
          <a:xfrm>
            <a:off x="2944644" y="1766844"/>
            <a:ext cx="6391673" cy="5934759"/>
          </a:xfrm>
          <a:prstGeom prst="rect">
            <a:avLst/>
          </a:prstGeom>
          <a:ln w="12700">
            <a:miter lim="400000"/>
          </a:ln>
        </p:spPr>
      </p:pic>
      <p:sp>
        <p:nvSpPr>
          <p:cNvPr id="383" name="Shape 383"/>
          <p:cNvSpPr/>
          <p:nvPr/>
        </p:nvSpPr>
        <p:spPr>
          <a:xfrm>
            <a:off x="3093956" y="811611"/>
            <a:ext cx="293217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720GB, 1 SSD</a:t>
            </a:r>
          </a:p>
        </p:txBody>
      </p:sp>
      <p:sp>
        <p:nvSpPr>
          <p:cNvPr id="384" name="Shape 384"/>
          <p:cNvSpPr/>
          <p:nvPr/>
        </p:nvSpPr>
        <p:spPr>
          <a:xfrm>
            <a:off x="6888923" y="811611"/>
            <a:ext cx="316128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377EB8"/>
                </a:solidFill>
              </a:defRPr>
            </a:lvl1pPr>
          </a:lstStyle>
          <a:p>
            <a:pPr lvl="0">
              <a:defRPr sz="1800" b="0" spc="0">
                <a:solidFill>
                  <a:srgbClr val="000000"/>
                </a:solidFill>
              </a:defRPr>
            </a:pPr>
            <a:r>
              <a:rPr sz="4000" b="1" spc="-39">
                <a:solidFill>
                  <a:srgbClr val="377EB8"/>
                </a:solidFill>
              </a:rPr>
              <a:t>720GB, 2 SSDs</a:t>
            </a:r>
          </a:p>
        </p:txBody>
      </p:sp>
      <p:sp>
        <p:nvSpPr>
          <p:cNvPr id="385" name="Shape 385"/>
          <p:cNvSpPr/>
          <p:nvPr/>
        </p:nvSpPr>
        <p:spPr>
          <a:xfrm>
            <a:off x="3925044" y="6369505"/>
            <a:ext cx="5439220"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386" name="Shape 386"/>
          <p:cNvSpPr/>
          <p:nvPr/>
        </p:nvSpPr>
        <p:spPr>
          <a:xfrm>
            <a:off x="4632580"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a:t>
            </a:r>
          </a:p>
        </p:txBody>
      </p:sp>
      <p:sp>
        <p:nvSpPr>
          <p:cNvPr id="387" name="Shape 387"/>
          <p:cNvSpPr/>
          <p:nvPr/>
        </p:nvSpPr>
        <p:spPr>
          <a:xfrm>
            <a:off x="6025661"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40</a:t>
            </a:r>
          </a:p>
        </p:txBody>
      </p:sp>
      <p:sp>
        <p:nvSpPr>
          <p:cNvPr id="388" name="Shape 388"/>
          <p:cNvSpPr/>
          <p:nvPr/>
        </p:nvSpPr>
        <p:spPr>
          <a:xfrm>
            <a:off x="7591463"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80</a:t>
            </a:r>
          </a:p>
        </p:txBody>
      </p:sp>
      <p:sp>
        <p:nvSpPr>
          <p:cNvPr id="389" name="Shape 389"/>
          <p:cNvSpPr/>
          <p:nvPr/>
        </p:nvSpPr>
        <p:spPr>
          <a:xfrm>
            <a:off x="5058124" y="7051579"/>
            <a:ext cx="3371152" cy="57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500" i="1" spc="-35">
                <a:solidFill>
                  <a:srgbClr val="000000"/>
                </a:solidFill>
              </a:defRPr>
            </a:lvl1pPr>
          </a:lstStyle>
          <a:p>
            <a:pPr lvl="0">
              <a:defRPr sz="1800" i="0" spc="0"/>
            </a:pPr>
            <a:r>
              <a:rPr sz="3500" i="1" spc="-35"/>
              <a:t>Data written (TB)</a:t>
            </a:r>
          </a:p>
        </p:txBody>
      </p:sp>
      <p:sp>
        <p:nvSpPr>
          <p:cNvPr id="390" name="Shape 390"/>
          <p:cNvSpPr/>
          <p:nvPr/>
        </p:nvSpPr>
        <p:spPr>
          <a:xfrm flipH="1" flipV="1">
            <a:off x="5288606" y="3813922"/>
            <a:ext cx="326584" cy="885079"/>
          </a:xfrm>
          <a:prstGeom prst="line">
            <a:avLst/>
          </a:prstGeom>
          <a:ln w="127000">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91" name="Shape 391"/>
          <p:cNvSpPr/>
          <p:nvPr/>
        </p:nvSpPr>
        <p:spPr>
          <a:xfrm flipH="1">
            <a:off x="5565111" y="3195360"/>
            <a:ext cx="823595" cy="1472111"/>
          </a:xfrm>
          <a:prstGeom prst="line">
            <a:avLst/>
          </a:prstGeom>
          <a:ln w="127000">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392" name="Shape 392"/>
          <p:cNvSpPr/>
          <p:nvPr/>
        </p:nvSpPr>
        <p:spPr>
          <a:xfrm flipV="1">
            <a:off x="6348080" y="2880892"/>
            <a:ext cx="2169095" cy="352915"/>
          </a:xfrm>
          <a:prstGeom prst="line">
            <a:avLst/>
          </a:prstGeom>
          <a:ln w="127000">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395" name="Group 395"/>
          <p:cNvGrpSpPr/>
          <p:nvPr/>
        </p:nvGrpSpPr>
        <p:grpSpPr>
          <a:xfrm>
            <a:off x="5361602" y="5216440"/>
            <a:ext cx="4870705" cy="1233933"/>
            <a:chOff x="-215899" y="-139700"/>
            <a:chExt cx="4870703" cy="1233931"/>
          </a:xfrm>
        </p:grpSpPr>
        <p:sp>
          <p:nvSpPr>
            <p:cNvPr id="394" name="Shape 394"/>
            <p:cNvSpPr/>
            <p:nvPr/>
          </p:nvSpPr>
          <p:spPr>
            <a:xfrm>
              <a:off x="0" y="0"/>
              <a:ext cx="4438905" cy="675132"/>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90000"/>
                </a:lnSpc>
                <a:defRPr sz="4000" b="1" i="1" spc="-39">
                  <a:solidFill>
                    <a:srgbClr val="A74545"/>
                  </a:solidFill>
                </a:defRPr>
              </a:lvl1pPr>
            </a:lstStyle>
            <a:p>
              <a:pPr lvl="0">
                <a:defRPr sz="1800" b="0" i="0" spc="0">
                  <a:solidFill>
                    <a:srgbClr val="000000"/>
                  </a:solidFill>
                </a:defRPr>
              </a:pPr>
              <a:r>
                <a:rPr sz="4000" b="1" i="1" spc="-39">
                  <a:solidFill>
                    <a:srgbClr val="A74545"/>
                  </a:solidFill>
                </a:rPr>
                <a:t>Early failure period</a:t>
              </a:r>
            </a:p>
          </p:txBody>
        </p:sp>
        <p:pic>
          <p:nvPicPr>
            <p:cNvPr id="393" name="Picture 392"/>
            <p:cNvPicPr/>
            <p:nvPr/>
          </p:nvPicPr>
          <p:blipFill>
            <a:blip r:embed="rId3">
              <a:extLst/>
            </a:blip>
            <a:stretch>
              <a:fillRect/>
            </a:stretch>
          </p:blipFill>
          <p:spPr>
            <a:xfrm>
              <a:off x="-215900" y="-139700"/>
              <a:ext cx="4870704" cy="1233932"/>
            </a:xfrm>
            <a:prstGeom prst="rect">
              <a:avLst/>
            </a:prstGeom>
            <a:effectLst/>
          </p:spPr>
        </p:pic>
      </p:grpSp>
      <p:grpSp>
        <p:nvGrpSpPr>
          <p:cNvPr id="398" name="Group 398"/>
          <p:cNvGrpSpPr/>
          <p:nvPr/>
        </p:nvGrpSpPr>
        <p:grpSpPr>
          <a:xfrm>
            <a:off x="7235027" y="3639495"/>
            <a:ext cx="4416553" cy="1233933"/>
            <a:chOff x="-215900" y="-139700"/>
            <a:chExt cx="4416552" cy="1233931"/>
          </a:xfrm>
        </p:grpSpPr>
        <p:sp>
          <p:nvSpPr>
            <p:cNvPr id="397" name="Shape 397"/>
            <p:cNvSpPr/>
            <p:nvPr/>
          </p:nvSpPr>
          <p:spPr>
            <a:xfrm>
              <a:off x="0" y="0"/>
              <a:ext cx="3984753" cy="675132"/>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90000"/>
                </a:lnSpc>
                <a:defRPr sz="4000" b="1" i="1" spc="-39">
                  <a:solidFill>
                    <a:srgbClr val="3D8382"/>
                  </a:solidFill>
                </a:defRPr>
              </a:lvl1pPr>
            </a:lstStyle>
            <a:p>
              <a:pPr lvl="0">
                <a:defRPr sz="1800" b="0" i="0" spc="0">
                  <a:solidFill>
                    <a:srgbClr val="000000"/>
                  </a:solidFill>
                </a:defRPr>
              </a:pPr>
              <a:r>
                <a:rPr sz="4000" b="1" i="1" spc="-39">
                  <a:solidFill>
                    <a:srgbClr val="3D8382"/>
                  </a:solidFill>
                </a:rPr>
                <a:t>Useful life period</a:t>
              </a:r>
            </a:p>
          </p:txBody>
        </p:sp>
        <p:pic>
          <p:nvPicPr>
            <p:cNvPr id="396" name="Picture 395"/>
            <p:cNvPicPr/>
            <p:nvPr/>
          </p:nvPicPr>
          <p:blipFill>
            <a:blip r:embed="rId4">
              <a:extLst/>
            </a:blip>
            <a:stretch>
              <a:fillRect/>
            </a:stretch>
          </p:blipFill>
          <p:spPr>
            <a:xfrm>
              <a:off x="-215900" y="-139700"/>
              <a:ext cx="4416552" cy="1233932"/>
            </a:xfrm>
            <a:prstGeom prst="rect">
              <a:avLst/>
            </a:prstGeom>
            <a:effectLst/>
          </p:spPr>
        </p:pic>
      </p:grpSp>
      <p:grpSp>
        <p:nvGrpSpPr>
          <p:cNvPr id="401" name="Group 401"/>
          <p:cNvGrpSpPr/>
          <p:nvPr/>
        </p:nvGrpSpPr>
        <p:grpSpPr>
          <a:xfrm>
            <a:off x="8781922" y="1588363"/>
            <a:ext cx="4106165" cy="1233933"/>
            <a:chOff x="-215900" y="-139700"/>
            <a:chExt cx="4106164" cy="1233931"/>
          </a:xfrm>
        </p:grpSpPr>
        <p:sp>
          <p:nvSpPr>
            <p:cNvPr id="400" name="Shape 400"/>
            <p:cNvSpPr/>
            <p:nvPr/>
          </p:nvSpPr>
          <p:spPr>
            <a:xfrm>
              <a:off x="0" y="0"/>
              <a:ext cx="3674365" cy="675132"/>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90000"/>
                </a:lnSpc>
                <a:defRPr sz="4000" b="1" i="1" spc="-39">
                  <a:solidFill>
                    <a:srgbClr val="CB733E"/>
                  </a:solidFill>
                </a:defRPr>
              </a:lvl1pPr>
            </a:lstStyle>
            <a:p>
              <a:pPr lvl="0">
                <a:defRPr sz="1800" b="0" i="0" spc="0">
                  <a:solidFill>
                    <a:srgbClr val="000000"/>
                  </a:solidFill>
                </a:defRPr>
              </a:pPr>
              <a:r>
                <a:rPr sz="4000" b="1" i="1" spc="-39">
                  <a:solidFill>
                    <a:srgbClr val="CB733E"/>
                  </a:solidFill>
                </a:rPr>
                <a:t>Wearout period</a:t>
              </a:r>
            </a:p>
          </p:txBody>
        </p:sp>
        <p:pic>
          <p:nvPicPr>
            <p:cNvPr id="399" name="Picture 398"/>
            <p:cNvPicPr/>
            <p:nvPr/>
          </p:nvPicPr>
          <p:blipFill>
            <a:blip r:embed="rId5">
              <a:extLst/>
            </a:blip>
            <a:stretch>
              <a:fillRect/>
            </a:stretch>
          </p:blipFill>
          <p:spPr>
            <a:xfrm>
              <a:off x="-215900" y="-139700"/>
              <a:ext cx="4106164" cy="1233932"/>
            </a:xfrm>
            <a:prstGeom prst="rect">
              <a:avLst/>
            </a:prstGeom>
            <a:effectLst/>
          </p:spPr>
        </p:pic>
      </p:grpSp>
      <p:sp>
        <p:nvSpPr>
          <p:cNvPr id="402" name="Shape 402"/>
          <p:cNvSpPr/>
          <p:nvPr/>
        </p:nvSpPr>
        <p:spPr>
          <a:xfrm flipH="1" flipV="1">
            <a:off x="5415606" y="4561051"/>
            <a:ext cx="159423" cy="832611"/>
          </a:xfrm>
          <a:prstGeom prst="line">
            <a:avLst/>
          </a:prstGeom>
          <a:ln w="88900">
            <a:solidFill>
              <a:srgbClr val="A74545"/>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403" name="Shape 403"/>
          <p:cNvSpPr/>
          <p:nvPr/>
        </p:nvSpPr>
        <p:spPr>
          <a:xfrm flipH="1">
            <a:off x="6133443" y="4001170"/>
            <a:ext cx="1220514" cy="1"/>
          </a:xfrm>
          <a:prstGeom prst="line">
            <a:avLst/>
          </a:prstGeom>
          <a:ln w="88900">
            <a:solidFill>
              <a:srgbClr val="3D8382"/>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404" name="Shape 404"/>
          <p:cNvSpPr/>
          <p:nvPr/>
        </p:nvSpPr>
        <p:spPr>
          <a:xfrm flipH="1">
            <a:off x="7322193" y="2113528"/>
            <a:ext cx="1646418" cy="652051"/>
          </a:xfrm>
          <a:prstGeom prst="line">
            <a:avLst/>
          </a:prstGeom>
          <a:ln w="88900">
            <a:solidFill>
              <a:srgbClr val="CB733E"/>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407" name="Group 407"/>
          <p:cNvGrpSpPr/>
          <p:nvPr/>
        </p:nvGrpSpPr>
        <p:grpSpPr>
          <a:xfrm>
            <a:off x="700546" y="3587926"/>
            <a:ext cx="2751837" cy="2292706"/>
            <a:chOff x="-215899" y="-139699"/>
            <a:chExt cx="2751835" cy="2292705"/>
          </a:xfrm>
        </p:grpSpPr>
        <p:sp>
          <p:nvSpPr>
            <p:cNvPr id="406" name="Shape 406"/>
            <p:cNvSpPr/>
            <p:nvPr/>
          </p:nvSpPr>
          <p:spPr>
            <a:xfrm>
              <a:off x="0" y="0"/>
              <a:ext cx="2320037" cy="173390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nSpc>
                  <a:spcPct val="90000"/>
                </a:lnSpc>
                <a:defRPr spc="0">
                  <a:solidFill>
                    <a:srgbClr val="000000"/>
                  </a:solidFill>
                </a:defRPr>
              </a:pPr>
              <a:r>
                <a:rPr sz="4000" b="1" i="1" spc="-39">
                  <a:solidFill>
                    <a:srgbClr val="6C9049"/>
                  </a:solidFill>
                </a:rPr>
                <a:t>Early</a:t>
              </a:r>
              <a:br>
                <a:rPr sz="4000" b="1" i="1" spc="-39">
                  <a:solidFill>
                    <a:srgbClr val="6C9049"/>
                  </a:solidFill>
                </a:rPr>
              </a:br>
              <a:r>
                <a:rPr sz="4000" b="1" i="1" spc="-39">
                  <a:solidFill>
                    <a:srgbClr val="6C9049"/>
                  </a:solidFill>
                </a:rPr>
                <a:t>detection</a:t>
              </a:r>
              <a:br>
                <a:rPr sz="4000" b="1" i="1" spc="-39">
                  <a:solidFill>
                    <a:srgbClr val="6C9049"/>
                  </a:solidFill>
                </a:rPr>
              </a:br>
              <a:r>
                <a:rPr sz="4000" b="1" i="1" spc="-39">
                  <a:solidFill>
                    <a:srgbClr val="6C9049"/>
                  </a:solidFill>
                </a:rPr>
                <a:t>period</a:t>
              </a:r>
            </a:p>
          </p:txBody>
        </p:sp>
        <p:pic>
          <p:nvPicPr>
            <p:cNvPr id="405" name="Picture 404"/>
            <p:cNvPicPr/>
            <p:nvPr/>
          </p:nvPicPr>
          <p:blipFill>
            <a:blip r:embed="rId6">
              <a:extLst/>
            </a:blip>
            <a:stretch>
              <a:fillRect/>
            </a:stretch>
          </p:blipFill>
          <p:spPr>
            <a:xfrm>
              <a:off x="-215900" y="-139700"/>
              <a:ext cx="2751836" cy="2292706"/>
            </a:xfrm>
            <a:prstGeom prst="rect">
              <a:avLst/>
            </a:prstGeom>
            <a:effectLst/>
          </p:spPr>
        </p:pic>
      </p:grpSp>
      <p:sp>
        <p:nvSpPr>
          <p:cNvPr id="408" name="Shape 408"/>
          <p:cNvSpPr/>
          <p:nvPr/>
        </p:nvSpPr>
        <p:spPr>
          <a:xfrm flipV="1">
            <a:off x="4787523" y="3809299"/>
            <a:ext cx="489978" cy="1718337"/>
          </a:xfrm>
          <a:prstGeom prst="line">
            <a:avLst/>
          </a:prstGeom>
          <a:ln w="127000">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409" name="Shape 409"/>
          <p:cNvSpPr/>
          <p:nvPr/>
        </p:nvSpPr>
        <p:spPr>
          <a:xfrm>
            <a:off x="3568339" y="4545722"/>
            <a:ext cx="1202013" cy="1"/>
          </a:xfrm>
          <a:prstGeom prst="line">
            <a:avLst/>
          </a:prstGeom>
          <a:ln w="88900">
            <a:solidFill>
              <a:srgbClr val="6C9049"/>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p:nvPr/>
        </p:nvSpPr>
        <p:spPr>
          <a:xfrm>
            <a:off x="125730" y="3368294"/>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412" name="Shape 412"/>
          <p:cNvSpPr/>
          <p:nvPr/>
        </p:nvSpPr>
        <p:spPr>
          <a:xfrm>
            <a:off x="8679179" y="3368294"/>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413" name="Shape 413"/>
          <p:cNvSpPr/>
          <p:nvPr/>
        </p:nvSpPr>
        <p:spPr>
          <a:xfrm>
            <a:off x="4651057" y="6059017"/>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414" name="Shape 414"/>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415" name="Shape 415"/>
          <p:cNvSpPr/>
          <p:nvPr/>
        </p:nvSpPr>
        <p:spPr>
          <a:xfrm>
            <a:off x="-8297" y="1037425"/>
            <a:ext cx="13008694" cy="6053150"/>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416" name="Shape 416"/>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417" name="Shape 417"/>
          <p:cNvSpPr/>
          <p:nvPr/>
        </p:nvSpPr>
        <p:spPr>
          <a:xfrm>
            <a:off x="2116683" y="2038206"/>
            <a:ext cx="8800073" cy="1566647"/>
          </a:xfrm>
          <a:custGeom>
            <a:avLst/>
            <a:gdLst/>
            <a:ahLst/>
            <a:cxnLst>
              <a:cxn ang="0">
                <a:pos x="wd2" y="hd2"/>
              </a:cxn>
              <a:cxn ang="5400000">
                <a:pos x="wd2" y="hd2"/>
              </a:cxn>
              <a:cxn ang="10800000">
                <a:pos x="wd2" y="hd2"/>
              </a:cxn>
              <a:cxn ang="16200000">
                <a:pos x="wd2" y="hd2"/>
              </a:cxn>
            </a:cxnLst>
            <a:rect l="0" t="0" r="r" b="b"/>
            <a:pathLst>
              <a:path w="21600" h="21600" extrusionOk="0">
                <a:moveTo>
                  <a:pt x="0" y="15742"/>
                </a:moveTo>
                <a:lnTo>
                  <a:pt x="10820" y="0"/>
                </a:lnTo>
                <a:lnTo>
                  <a:pt x="21600" y="15630"/>
                </a:lnTo>
                <a:lnTo>
                  <a:pt x="10645" y="21600"/>
                </a:lnTo>
                <a:lnTo>
                  <a:pt x="0" y="15742"/>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420" name="Group 420"/>
          <p:cNvGrpSpPr/>
          <p:nvPr/>
        </p:nvGrpSpPr>
        <p:grpSpPr>
          <a:xfrm>
            <a:off x="2006478" y="3151453"/>
            <a:ext cx="8979145" cy="1763320"/>
            <a:chOff x="-215900" y="-139699"/>
            <a:chExt cx="8979144" cy="1763318"/>
          </a:xfrm>
        </p:grpSpPr>
        <p:sp>
          <p:nvSpPr>
            <p:cNvPr id="419" name="Shape 419"/>
            <p:cNvSpPr/>
            <p:nvPr/>
          </p:nvSpPr>
          <p:spPr>
            <a:xfrm>
              <a:off x="0" y="-1"/>
              <a:ext cx="8547345" cy="120452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b="1" i="1" spc="-39">
                  <a:solidFill>
                    <a:srgbClr val="405F82"/>
                  </a:solidFill>
                </a:rPr>
                <a:t>Early detection</a:t>
              </a:r>
              <a:r>
                <a:rPr sz="4000" spc="-39">
                  <a:solidFill>
                    <a:srgbClr val="405F82"/>
                  </a:solidFill>
                </a:rPr>
                <a:t> lifecycle period distinct from hard disk drive lifecycle.</a:t>
              </a:r>
            </a:p>
          </p:txBody>
        </p:sp>
        <p:pic>
          <p:nvPicPr>
            <p:cNvPr id="418" name="Picture 417"/>
            <p:cNvPicPr/>
            <p:nvPr/>
          </p:nvPicPr>
          <p:blipFill>
            <a:blip r:embed="rId2">
              <a:extLst/>
            </a:blip>
            <a:stretch>
              <a:fillRect/>
            </a:stretch>
          </p:blipFill>
          <p:spPr>
            <a:xfrm>
              <a:off x="-215900" y="-139700"/>
              <a:ext cx="8979145" cy="1763319"/>
            </a:xfrm>
            <a:prstGeom prst="rect">
              <a:avLst/>
            </a:prstGeom>
            <a:effectLst/>
          </p:spPr>
        </p:pic>
      </p:grpSp>
    </p:spTree>
  </p:cSld>
  <p:clrMapOvr>
    <a:masterClrMapping/>
  </p:clrMapOvr>
  <p:transition xmlns:p14="http://schemas.microsoft.com/office/powerpoint/2010/mai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p:nvPr/>
        </p:nvSpPr>
        <p:spPr>
          <a:xfrm>
            <a:off x="125730" y="3368293"/>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423" name="Shape 423"/>
          <p:cNvSpPr/>
          <p:nvPr/>
        </p:nvSpPr>
        <p:spPr>
          <a:xfrm>
            <a:off x="4651057" y="6059016"/>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424" name="Shape 424"/>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425" name="Shape 425"/>
          <p:cNvSpPr/>
          <p:nvPr/>
        </p:nvSpPr>
        <p:spPr>
          <a:xfrm>
            <a:off x="-8297" y="1037425"/>
            <a:ext cx="13008694" cy="6053150"/>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426" name="Shape 426"/>
          <p:cNvSpPr/>
          <p:nvPr/>
        </p:nvSpPr>
        <p:spPr>
          <a:xfrm>
            <a:off x="8679179" y="3368293"/>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427" name="Shape 427"/>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Tree>
  </p:cSld>
  <p:clrMapOvr>
    <a:masterClrMapping/>
  </p:clrMapOvr>
  <p:transition xmlns:p14="http://schemas.microsoft.com/office/powerpoint/2010/mai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p:nvPr/>
        </p:nvSpPr>
        <p:spPr>
          <a:xfrm>
            <a:off x="709980" y="1774959"/>
            <a:ext cx="799134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Read disturbance</a:t>
            </a:r>
          </a:p>
        </p:txBody>
      </p:sp>
      <p:sp>
        <p:nvSpPr>
          <p:cNvPr id="430" name="Shape 430"/>
          <p:cNvSpPr/>
          <p:nvPr/>
        </p:nvSpPr>
        <p:spPr>
          <a:xfrm>
            <a:off x="1205719" y="3311842"/>
            <a:ext cx="10775190" cy="22663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reading data can disturb contents</a:t>
            </a:r>
          </a:p>
          <a:p>
            <a:pPr marL="383413" lvl="0" indent="-383413">
              <a:buClr>
                <a:srgbClr val="3B5998"/>
              </a:buClr>
              <a:buSzPct val="65000"/>
              <a:buFont typeface="Lucida Grande"/>
              <a:buChar char="▪"/>
              <a:defRPr spc="0">
                <a:solidFill>
                  <a:srgbClr val="000000"/>
                </a:solidFill>
              </a:defRPr>
            </a:pPr>
            <a:r>
              <a:rPr sz="5000" spc="-50"/>
              <a:t>failure mode identified in </a:t>
            </a:r>
            <a:r>
              <a:rPr sz="5000" b="1" i="1" spc="-50"/>
              <a:t>lab setting</a:t>
            </a:r>
            <a:endParaRPr sz="5000" spc="-50"/>
          </a:p>
          <a:p>
            <a:pPr marL="383413" lvl="0" indent="-383413">
              <a:buClr>
                <a:srgbClr val="3B5998"/>
              </a:buClr>
              <a:buSzPct val="65000"/>
              <a:buFont typeface="Lucida Grande"/>
              <a:buChar char="▪"/>
              <a:defRPr spc="0">
                <a:solidFill>
                  <a:srgbClr val="000000"/>
                </a:solidFill>
              </a:defRPr>
            </a:pPr>
            <a:r>
              <a:rPr sz="5000" spc="-50"/>
              <a:t>under </a:t>
            </a:r>
            <a:r>
              <a:rPr sz="5000" b="1" i="1" spc="-50"/>
              <a:t>adversarial workloads</a:t>
            </a:r>
          </a:p>
        </p:txBody>
      </p:sp>
    </p:spTree>
  </p:cSld>
  <p:clrMapOvr>
    <a:masterClrMapping/>
  </p:clrMapOvr>
  <p:transition xmlns:p14="http://schemas.microsoft.com/office/powerpoint/2010/mai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p:nvPr/>
        </p:nvSpPr>
        <p:spPr>
          <a:xfrm>
            <a:off x="709980" y="1774959"/>
            <a:ext cx="799134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Read disturbance</a:t>
            </a:r>
          </a:p>
        </p:txBody>
      </p:sp>
      <p:sp>
        <p:nvSpPr>
          <p:cNvPr id="433" name="Shape 433"/>
          <p:cNvSpPr/>
          <p:nvPr/>
        </p:nvSpPr>
        <p:spPr>
          <a:xfrm>
            <a:off x="1205719" y="3311842"/>
            <a:ext cx="10775190" cy="22663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reading data can disturb contents</a:t>
            </a:r>
          </a:p>
          <a:p>
            <a:pPr marL="383413" lvl="0" indent="-383413">
              <a:buClr>
                <a:srgbClr val="3B5998"/>
              </a:buClr>
              <a:buSzPct val="65000"/>
              <a:buFont typeface="Lucida Grande"/>
              <a:buChar char="▪"/>
              <a:defRPr spc="0">
                <a:solidFill>
                  <a:srgbClr val="000000"/>
                </a:solidFill>
              </a:defRPr>
            </a:pPr>
            <a:r>
              <a:rPr sz="5000" spc="-50"/>
              <a:t>failure mode identified in </a:t>
            </a:r>
            <a:r>
              <a:rPr sz="5000" b="1" i="1" spc="-50"/>
              <a:t>lab setting</a:t>
            </a:r>
            <a:endParaRPr sz="5000" spc="-50"/>
          </a:p>
          <a:p>
            <a:pPr marL="383413" lvl="0" indent="-383413">
              <a:buClr>
                <a:srgbClr val="3B5998"/>
              </a:buClr>
              <a:buSzPct val="65000"/>
              <a:buFont typeface="Lucida Grande"/>
              <a:buChar char="▪"/>
              <a:defRPr spc="0">
                <a:solidFill>
                  <a:srgbClr val="000000"/>
                </a:solidFill>
              </a:defRPr>
            </a:pPr>
            <a:r>
              <a:rPr sz="5000" spc="-50"/>
              <a:t>under </a:t>
            </a:r>
            <a:r>
              <a:rPr sz="5000" b="1" i="1" spc="-50"/>
              <a:t>adversarial workloads</a:t>
            </a:r>
          </a:p>
        </p:txBody>
      </p:sp>
      <p:sp>
        <p:nvSpPr>
          <p:cNvPr id="434" name="Shape 434"/>
          <p:cNvSpPr/>
          <p:nvPr/>
        </p:nvSpPr>
        <p:spPr>
          <a:xfrm>
            <a:off x="558800" y="656075"/>
            <a:ext cx="11720215" cy="7223913"/>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grpSp>
        <p:nvGrpSpPr>
          <p:cNvPr id="437" name="Group 437"/>
          <p:cNvGrpSpPr/>
          <p:nvPr/>
        </p:nvGrpSpPr>
        <p:grpSpPr>
          <a:xfrm>
            <a:off x="1603937" y="3129057"/>
            <a:ext cx="9784226" cy="2277949"/>
            <a:chOff x="-215900" y="-139699"/>
            <a:chExt cx="9784225" cy="2277947"/>
          </a:xfrm>
        </p:grpSpPr>
        <p:sp>
          <p:nvSpPr>
            <p:cNvPr id="436" name="Shape 436"/>
            <p:cNvSpPr/>
            <p:nvPr/>
          </p:nvSpPr>
          <p:spPr>
            <a:xfrm>
              <a:off x="0" y="-1"/>
              <a:ext cx="9352426" cy="171915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defRPr sz="6000" b="1" i="1" spc="-59">
                  <a:solidFill>
                    <a:srgbClr val="405F82"/>
                  </a:solidFill>
                </a:defRPr>
              </a:lvl1pPr>
            </a:lstStyle>
            <a:p>
              <a:pPr lvl="0">
                <a:defRPr sz="1800" b="0" i="0" spc="0">
                  <a:solidFill>
                    <a:srgbClr val="000000"/>
                  </a:solidFill>
                </a:defRPr>
              </a:pPr>
              <a:r>
                <a:rPr sz="6000" b="1" i="1" spc="-59">
                  <a:solidFill>
                    <a:srgbClr val="405F82"/>
                  </a:solidFill>
                </a:rPr>
                <a:t>Does read disturbance affect SSDs in the field?</a:t>
              </a:r>
            </a:p>
          </p:txBody>
        </p:sp>
        <p:pic>
          <p:nvPicPr>
            <p:cNvPr id="435" name="Picture 434"/>
            <p:cNvPicPr/>
            <p:nvPr/>
          </p:nvPicPr>
          <p:blipFill>
            <a:blip r:embed="rId2">
              <a:extLst/>
            </a:blip>
            <a:stretch>
              <a:fillRect/>
            </a:stretch>
          </p:blipFill>
          <p:spPr>
            <a:xfrm>
              <a:off x="-215900" y="-139700"/>
              <a:ext cx="9784226" cy="2277949"/>
            </a:xfrm>
            <a:prstGeom prst="rect">
              <a:avLst/>
            </a:prstGeom>
            <a:effectLst/>
          </p:spPr>
        </p:pic>
      </p:gr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61" name="Shape 61"/>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62" name="Shape 62"/>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63" name="Shape 63"/>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64" name="Shape 64"/>
          <p:cNvSpPr/>
          <p:nvPr/>
        </p:nvSpPr>
        <p:spPr>
          <a:xfrm>
            <a:off x="-8297" y="1706551"/>
            <a:ext cx="13008694" cy="605314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65" name="Shape 65"/>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66" name="Shape 66"/>
          <p:cNvSpPr/>
          <p:nvPr/>
        </p:nvSpPr>
        <p:spPr>
          <a:xfrm>
            <a:off x="697280" y="528267"/>
            <a:ext cx="436321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Overview</a:t>
            </a:r>
          </a:p>
        </p:txBody>
      </p:sp>
      <p:sp>
        <p:nvSpPr>
          <p:cNvPr id="67" name="Shape 67"/>
          <p:cNvSpPr/>
          <p:nvPr/>
        </p:nvSpPr>
        <p:spPr>
          <a:xfrm>
            <a:off x="6841826" y="3601387"/>
            <a:ext cx="1835648" cy="2002499"/>
          </a:xfrm>
          <a:custGeom>
            <a:avLst/>
            <a:gdLst/>
            <a:ahLst/>
            <a:cxnLst>
              <a:cxn ang="0">
                <a:pos x="wd2" y="hd2"/>
              </a:cxn>
              <a:cxn ang="5400000">
                <a:pos x="wd2" y="hd2"/>
              </a:cxn>
              <a:cxn ang="10800000">
                <a:pos x="wd2" y="hd2"/>
              </a:cxn>
              <a:cxn ang="16200000">
                <a:pos x="wd2" y="hd2"/>
              </a:cxn>
            </a:cxnLst>
            <a:rect l="0" t="0" r="r" b="b"/>
            <a:pathLst>
              <a:path w="21600" h="21600" extrusionOk="0">
                <a:moveTo>
                  <a:pt x="21600" y="12069"/>
                </a:moveTo>
                <a:lnTo>
                  <a:pt x="7592" y="0"/>
                </a:lnTo>
                <a:lnTo>
                  <a:pt x="0" y="11617"/>
                </a:lnTo>
                <a:lnTo>
                  <a:pt x="7726" y="21600"/>
                </a:lnTo>
                <a:lnTo>
                  <a:pt x="21600" y="12069"/>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70" name="Group 70"/>
          <p:cNvGrpSpPr/>
          <p:nvPr/>
        </p:nvGrpSpPr>
        <p:grpSpPr>
          <a:xfrm>
            <a:off x="483429" y="3586773"/>
            <a:ext cx="7067944" cy="2292706"/>
            <a:chOff x="-215900" y="-139699"/>
            <a:chExt cx="7067942" cy="2292705"/>
          </a:xfrm>
        </p:grpSpPr>
        <p:sp>
          <p:nvSpPr>
            <p:cNvPr id="69" name="Shape 69"/>
            <p:cNvSpPr/>
            <p:nvPr/>
          </p:nvSpPr>
          <p:spPr>
            <a:xfrm>
              <a:off x="0" y="0"/>
              <a:ext cx="6636143" cy="173390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spc="-39">
                  <a:solidFill>
                    <a:srgbClr val="405F82"/>
                  </a:solidFill>
                </a:rPr>
                <a:t>We </a:t>
              </a:r>
              <a:r>
                <a:rPr sz="4000" b="1" i="1" spc="-39">
                  <a:solidFill>
                    <a:srgbClr val="405F82"/>
                  </a:solidFill>
                </a:rPr>
                <a:t>do not</a:t>
              </a:r>
              <a:r>
                <a:rPr sz="4000" spc="-39">
                  <a:solidFill>
                    <a:srgbClr val="405F82"/>
                  </a:solidFill>
                </a:rPr>
                <a:t> observe the effects of </a:t>
              </a:r>
              <a:r>
                <a:rPr sz="4000" b="1" i="1" spc="-39">
                  <a:solidFill>
                    <a:srgbClr val="405F82"/>
                  </a:solidFill>
                </a:rPr>
                <a:t>read disturbance </a:t>
              </a:r>
              <a:r>
                <a:rPr sz="4000" spc="-39">
                  <a:solidFill>
                    <a:srgbClr val="405F82"/>
                  </a:solidFill>
                </a:rPr>
                <a:t>errors in the field.</a:t>
              </a:r>
            </a:p>
          </p:txBody>
        </p:sp>
        <p:pic>
          <p:nvPicPr>
            <p:cNvPr id="68" name="Picture 67"/>
            <p:cNvPicPr/>
            <p:nvPr/>
          </p:nvPicPr>
          <p:blipFill>
            <a:blip r:embed="rId2">
              <a:extLst/>
            </a:blip>
            <a:stretch>
              <a:fillRect/>
            </a:stretch>
          </p:blipFill>
          <p:spPr>
            <a:xfrm>
              <a:off x="-215900" y="-139700"/>
              <a:ext cx="7067943" cy="2292706"/>
            </a:xfrm>
            <a:prstGeom prst="rect">
              <a:avLst/>
            </a:prstGeom>
            <a:effectLst/>
          </p:spPr>
        </p:pic>
      </p:grpSp>
    </p:spTree>
  </p:cSld>
  <p:clrMapOvr>
    <a:masterClrMapping/>
  </p:clrMapOvr>
  <p:transition xmlns:p14="http://schemas.microsoft.com/office/powerpoint/2010/mai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p:nvPr/>
        </p:nvSpPr>
        <p:spPr>
          <a:xfrm>
            <a:off x="709980" y="1273160"/>
            <a:ext cx="642061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Examine SSDs with</a:t>
            </a:r>
          </a:p>
        </p:txBody>
      </p:sp>
      <p:sp>
        <p:nvSpPr>
          <p:cNvPr id="440" name="Shape 440"/>
          <p:cNvSpPr/>
          <p:nvPr/>
        </p:nvSpPr>
        <p:spPr>
          <a:xfrm>
            <a:off x="3824319" y="2038570"/>
            <a:ext cx="4484117"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flash R/W</a:t>
            </a:r>
          </a:p>
        </p:txBody>
      </p:sp>
      <p:sp>
        <p:nvSpPr>
          <p:cNvPr id="441" name="Shape 441"/>
          <p:cNvSpPr/>
          <p:nvPr/>
        </p:nvSpPr>
        <p:spPr>
          <a:xfrm>
            <a:off x="3415066" y="4181095"/>
            <a:ext cx="891235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to understand read effects</a:t>
            </a:r>
          </a:p>
        </p:txBody>
      </p:sp>
      <p:sp>
        <p:nvSpPr>
          <p:cNvPr id="442" name="Shape 442"/>
          <p:cNvSpPr/>
          <p:nvPr/>
        </p:nvSpPr>
        <p:spPr>
          <a:xfrm>
            <a:off x="2240787" y="5785943"/>
            <a:ext cx="852322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4000" i="1" spc="-39">
                <a:solidFill>
                  <a:srgbClr val="000000"/>
                </a:solidFill>
              </a:defRPr>
            </a:lvl1pPr>
          </a:lstStyle>
          <a:p>
            <a:pPr lvl="0">
              <a:defRPr sz="1800" i="0" spc="0"/>
            </a:pPr>
            <a:r>
              <a:rPr sz="4000" i="1" spc="-39"/>
              <a:t>(isolate effects of read vs. write errors)</a:t>
            </a:r>
          </a:p>
        </p:txBody>
      </p:sp>
      <p:sp>
        <p:nvSpPr>
          <p:cNvPr id="443" name="Shape 443"/>
          <p:cNvSpPr/>
          <p:nvPr/>
        </p:nvSpPr>
        <p:spPr>
          <a:xfrm>
            <a:off x="8293855" y="2264503"/>
            <a:ext cx="2042161"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ratios</a:t>
            </a:r>
          </a:p>
        </p:txBody>
      </p:sp>
      <p:sp>
        <p:nvSpPr>
          <p:cNvPr id="444" name="Shape 444"/>
          <p:cNvSpPr/>
          <p:nvPr/>
        </p:nvSpPr>
        <p:spPr>
          <a:xfrm>
            <a:off x="3588722" y="3014983"/>
            <a:ext cx="690829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most data read</a:t>
            </a:r>
          </a:p>
        </p:txBody>
      </p:sp>
      <p:sp>
        <p:nvSpPr>
          <p:cNvPr id="445" name="Shape 445"/>
          <p:cNvSpPr/>
          <p:nvPr/>
        </p:nvSpPr>
        <p:spPr>
          <a:xfrm>
            <a:off x="2093834" y="3255847"/>
            <a:ext cx="1383793" cy="9110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and</a:t>
            </a:r>
          </a:p>
        </p:txBody>
      </p:sp>
      <p:sp>
        <p:nvSpPr>
          <p:cNvPr id="446" name="Shape 446"/>
          <p:cNvSpPr/>
          <p:nvPr/>
        </p:nvSpPr>
        <p:spPr>
          <a:xfrm>
            <a:off x="2103120" y="2264503"/>
            <a:ext cx="1603249"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high</a:t>
            </a:r>
          </a:p>
        </p:txBody>
      </p:sp>
    </p:spTree>
  </p:cSld>
  <p:clrMapOvr>
    <a:masterClrMapping/>
  </p:clrMapOvr>
  <p:transition xmlns:p14="http://schemas.microsoft.com/office/powerpoint/2010/mai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read-E-noline.pdf"/>
          <p:cNvPicPr/>
          <p:nvPr/>
        </p:nvPicPr>
        <p:blipFill>
          <a:blip r:embed="rId2">
            <a:extLst/>
          </a:blip>
          <a:stretch>
            <a:fillRect/>
          </a:stretch>
        </p:blipFill>
        <p:spPr>
          <a:xfrm>
            <a:off x="2944644" y="1306383"/>
            <a:ext cx="6391673" cy="6391673"/>
          </a:xfrm>
          <a:prstGeom prst="rect">
            <a:avLst/>
          </a:prstGeom>
          <a:ln w="12700">
            <a:miter lim="400000"/>
          </a:ln>
        </p:spPr>
      </p:pic>
      <p:sp>
        <p:nvSpPr>
          <p:cNvPr id="449" name="Shape 449"/>
          <p:cNvSpPr/>
          <p:nvPr/>
        </p:nvSpPr>
        <p:spPr>
          <a:xfrm>
            <a:off x="2980963" y="811611"/>
            <a:ext cx="731367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3.2TB, 1 SSD (average R/W = 2.14)</a:t>
            </a:r>
          </a:p>
        </p:txBody>
      </p:sp>
      <p:sp>
        <p:nvSpPr>
          <p:cNvPr id="450" name="Shape 450"/>
          <p:cNvSpPr/>
          <p:nvPr/>
        </p:nvSpPr>
        <p:spPr>
          <a:xfrm>
            <a:off x="3925044" y="6369505"/>
            <a:ext cx="5439220"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451" name="Shape 451"/>
          <p:cNvSpPr/>
          <p:nvPr/>
        </p:nvSpPr>
        <p:spPr>
          <a:xfrm>
            <a:off x="4632580"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a:t>
            </a:r>
          </a:p>
        </p:txBody>
      </p:sp>
      <p:sp>
        <p:nvSpPr>
          <p:cNvPr id="452" name="Shape 452"/>
          <p:cNvSpPr/>
          <p:nvPr/>
        </p:nvSpPr>
        <p:spPr>
          <a:xfrm>
            <a:off x="5850401" y="6248771"/>
            <a:ext cx="86106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100</a:t>
            </a:r>
          </a:p>
        </p:txBody>
      </p:sp>
      <p:sp>
        <p:nvSpPr>
          <p:cNvPr id="453" name="Shape 453"/>
          <p:cNvSpPr/>
          <p:nvPr/>
        </p:nvSpPr>
        <p:spPr>
          <a:xfrm>
            <a:off x="7347898" y="6248771"/>
            <a:ext cx="86106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200</a:t>
            </a:r>
          </a:p>
        </p:txBody>
      </p:sp>
      <p:sp>
        <p:nvSpPr>
          <p:cNvPr id="454" name="Shape 454"/>
          <p:cNvSpPr/>
          <p:nvPr/>
        </p:nvSpPr>
        <p:spPr>
          <a:xfrm>
            <a:off x="5344604" y="7051579"/>
            <a:ext cx="2798192" cy="57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500" i="1" spc="-35">
                <a:solidFill>
                  <a:srgbClr val="000000"/>
                </a:solidFill>
              </a:defRPr>
            </a:lvl1pPr>
          </a:lstStyle>
          <a:p>
            <a:pPr lvl="0">
              <a:defRPr sz="1800" i="0" spc="0"/>
            </a:pPr>
            <a:r>
              <a:rPr sz="3500" i="1" spc="-35"/>
              <a:t>Data read (TB)</a:t>
            </a:r>
          </a:p>
        </p:txBody>
      </p:sp>
    </p:spTree>
  </p:cSld>
  <p:clrMapOvr>
    <a:masterClrMapping/>
  </p:clrMapOvr>
  <p:transition xmlns:p14="http://schemas.microsoft.com/office/powerpoint/2010/mai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read-C-noline.pdf"/>
          <p:cNvPicPr/>
          <p:nvPr/>
        </p:nvPicPr>
        <p:blipFill>
          <a:blip r:embed="rId3">
            <a:extLst/>
          </a:blip>
          <a:stretch>
            <a:fillRect/>
          </a:stretch>
        </p:blipFill>
        <p:spPr>
          <a:xfrm>
            <a:off x="2944644" y="1306383"/>
            <a:ext cx="6391673" cy="6391673"/>
          </a:xfrm>
          <a:prstGeom prst="rect">
            <a:avLst/>
          </a:prstGeom>
          <a:ln w="12700">
            <a:miter lim="400000"/>
          </a:ln>
        </p:spPr>
      </p:pic>
      <p:sp>
        <p:nvSpPr>
          <p:cNvPr id="457" name="Shape 457"/>
          <p:cNvSpPr/>
          <p:nvPr/>
        </p:nvSpPr>
        <p:spPr>
          <a:xfrm>
            <a:off x="2980963" y="811611"/>
            <a:ext cx="731367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1.2TB, 1 SSD (average R/W = 1.15)</a:t>
            </a:r>
          </a:p>
        </p:txBody>
      </p:sp>
      <p:sp>
        <p:nvSpPr>
          <p:cNvPr id="458" name="Shape 458"/>
          <p:cNvSpPr/>
          <p:nvPr/>
        </p:nvSpPr>
        <p:spPr>
          <a:xfrm>
            <a:off x="3925044" y="6369505"/>
            <a:ext cx="5439220"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459" name="Shape 459"/>
          <p:cNvSpPr/>
          <p:nvPr/>
        </p:nvSpPr>
        <p:spPr>
          <a:xfrm>
            <a:off x="4632580"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a:t>
            </a:r>
          </a:p>
        </p:txBody>
      </p:sp>
      <p:sp>
        <p:nvSpPr>
          <p:cNvPr id="460" name="Shape 460"/>
          <p:cNvSpPr/>
          <p:nvPr/>
        </p:nvSpPr>
        <p:spPr>
          <a:xfrm>
            <a:off x="6218472" y="6248771"/>
            <a:ext cx="86106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100</a:t>
            </a:r>
          </a:p>
        </p:txBody>
      </p:sp>
      <p:sp>
        <p:nvSpPr>
          <p:cNvPr id="461" name="Shape 461"/>
          <p:cNvSpPr/>
          <p:nvPr/>
        </p:nvSpPr>
        <p:spPr>
          <a:xfrm>
            <a:off x="8019625" y="6248771"/>
            <a:ext cx="86106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200</a:t>
            </a:r>
          </a:p>
        </p:txBody>
      </p:sp>
      <p:sp>
        <p:nvSpPr>
          <p:cNvPr id="462" name="Shape 462"/>
          <p:cNvSpPr/>
          <p:nvPr/>
        </p:nvSpPr>
        <p:spPr>
          <a:xfrm>
            <a:off x="5344604" y="7051579"/>
            <a:ext cx="2798192" cy="57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500" i="1" spc="-35">
                <a:solidFill>
                  <a:srgbClr val="000000"/>
                </a:solidFill>
              </a:defRPr>
            </a:lvl1pPr>
          </a:lstStyle>
          <a:p>
            <a:pPr lvl="0">
              <a:defRPr sz="1800" i="0" spc="0"/>
            </a:pPr>
            <a:r>
              <a:rPr sz="3500" i="1" spc="-35"/>
              <a:t>Data read (TB)</a:t>
            </a:r>
          </a:p>
        </p:txBody>
      </p:sp>
    </p:spTree>
  </p:cSld>
  <p:clrMapOvr>
    <a:masterClrMapping/>
  </p:clrMapOvr>
  <p:transition xmlns:p14="http://schemas.microsoft.com/office/powerpoint/2010/mai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p:nvPr/>
        </p:nvSpPr>
        <p:spPr>
          <a:xfrm>
            <a:off x="125730" y="3368294"/>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467" name="Shape 467"/>
          <p:cNvSpPr/>
          <p:nvPr/>
        </p:nvSpPr>
        <p:spPr>
          <a:xfrm>
            <a:off x="4651057" y="6059017"/>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468" name="Shape 468"/>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469" name="Shape 469"/>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470" name="Shape 470"/>
          <p:cNvSpPr/>
          <p:nvPr/>
        </p:nvSpPr>
        <p:spPr>
          <a:xfrm>
            <a:off x="-8297" y="1037425"/>
            <a:ext cx="13008694" cy="6053150"/>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471" name="Shape 471"/>
          <p:cNvSpPr/>
          <p:nvPr/>
        </p:nvSpPr>
        <p:spPr>
          <a:xfrm>
            <a:off x="8679179" y="3368294"/>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472" name="Shape 472"/>
          <p:cNvSpPr/>
          <p:nvPr/>
        </p:nvSpPr>
        <p:spPr>
          <a:xfrm>
            <a:off x="6841826" y="2932261"/>
            <a:ext cx="1835648" cy="2002499"/>
          </a:xfrm>
          <a:custGeom>
            <a:avLst/>
            <a:gdLst/>
            <a:ahLst/>
            <a:cxnLst>
              <a:cxn ang="0">
                <a:pos x="wd2" y="hd2"/>
              </a:cxn>
              <a:cxn ang="5400000">
                <a:pos x="wd2" y="hd2"/>
              </a:cxn>
              <a:cxn ang="10800000">
                <a:pos x="wd2" y="hd2"/>
              </a:cxn>
              <a:cxn ang="16200000">
                <a:pos x="wd2" y="hd2"/>
              </a:cxn>
            </a:cxnLst>
            <a:rect l="0" t="0" r="r" b="b"/>
            <a:pathLst>
              <a:path w="21600" h="21600" extrusionOk="0">
                <a:moveTo>
                  <a:pt x="21600" y="12069"/>
                </a:moveTo>
                <a:lnTo>
                  <a:pt x="7592" y="0"/>
                </a:lnTo>
                <a:lnTo>
                  <a:pt x="0" y="11617"/>
                </a:lnTo>
                <a:lnTo>
                  <a:pt x="7726" y="21600"/>
                </a:lnTo>
                <a:lnTo>
                  <a:pt x="21600" y="12069"/>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475" name="Group 475"/>
          <p:cNvGrpSpPr/>
          <p:nvPr/>
        </p:nvGrpSpPr>
        <p:grpSpPr>
          <a:xfrm>
            <a:off x="483429" y="2917647"/>
            <a:ext cx="7067944" cy="2292707"/>
            <a:chOff x="-215900" y="-139699"/>
            <a:chExt cx="7067942" cy="2292705"/>
          </a:xfrm>
        </p:grpSpPr>
        <p:sp>
          <p:nvSpPr>
            <p:cNvPr id="474" name="Shape 474"/>
            <p:cNvSpPr/>
            <p:nvPr/>
          </p:nvSpPr>
          <p:spPr>
            <a:xfrm>
              <a:off x="0" y="0"/>
              <a:ext cx="6636143" cy="173390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spc="-39">
                  <a:solidFill>
                    <a:srgbClr val="405F82"/>
                  </a:solidFill>
                </a:rPr>
                <a:t>We </a:t>
              </a:r>
              <a:r>
                <a:rPr sz="4000" b="1" i="1" spc="-39">
                  <a:solidFill>
                    <a:srgbClr val="405F82"/>
                  </a:solidFill>
                </a:rPr>
                <a:t>do not</a:t>
              </a:r>
              <a:r>
                <a:rPr sz="4000" spc="-39">
                  <a:solidFill>
                    <a:srgbClr val="405F82"/>
                  </a:solidFill>
                </a:rPr>
                <a:t> observe the effects of </a:t>
              </a:r>
              <a:r>
                <a:rPr sz="4000" b="1" i="1" spc="-39">
                  <a:solidFill>
                    <a:srgbClr val="405F82"/>
                  </a:solidFill>
                </a:rPr>
                <a:t>read disturbance </a:t>
              </a:r>
              <a:r>
                <a:rPr sz="4000" spc="-39">
                  <a:solidFill>
                    <a:srgbClr val="405F82"/>
                  </a:solidFill>
                </a:rPr>
                <a:t>errors in the field.</a:t>
              </a:r>
            </a:p>
          </p:txBody>
        </p:sp>
        <p:pic>
          <p:nvPicPr>
            <p:cNvPr id="473" name="Picture 472"/>
            <p:cNvPicPr/>
            <p:nvPr/>
          </p:nvPicPr>
          <p:blipFill>
            <a:blip r:embed="rId2">
              <a:extLst/>
            </a:blip>
            <a:stretch>
              <a:fillRect/>
            </a:stretch>
          </p:blipFill>
          <p:spPr>
            <a:xfrm>
              <a:off x="-215900" y="-139700"/>
              <a:ext cx="7067943" cy="2292706"/>
            </a:xfrm>
            <a:prstGeom prst="rect">
              <a:avLst/>
            </a:prstGeom>
            <a:effectLst/>
          </p:spPr>
        </p:pic>
      </p:grpSp>
    </p:spTree>
  </p:cSld>
  <p:clrMapOvr>
    <a:masterClrMapping/>
  </p:clrMapOvr>
  <p:transition xmlns:p14="http://schemas.microsoft.com/office/powerpoint/2010/mai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p:nvPr/>
        </p:nvSpPr>
        <p:spPr>
          <a:xfrm>
            <a:off x="125730" y="3368293"/>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478" name="Shape 478"/>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479" name="Shape 479"/>
          <p:cNvSpPr/>
          <p:nvPr/>
        </p:nvSpPr>
        <p:spPr>
          <a:xfrm>
            <a:off x="8679179" y="3368293"/>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480" name="Shape 480"/>
          <p:cNvSpPr/>
          <p:nvPr/>
        </p:nvSpPr>
        <p:spPr>
          <a:xfrm>
            <a:off x="-8297" y="1037425"/>
            <a:ext cx="13008694" cy="6053150"/>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481" name="Shape 481"/>
          <p:cNvSpPr/>
          <p:nvPr/>
        </p:nvSpPr>
        <p:spPr>
          <a:xfrm>
            <a:off x="4651057" y="6059016"/>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482" name="Shape 482"/>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Tree>
  </p:cSld>
  <p:clrMapOvr>
    <a:masterClrMapping/>
  </p:clrMapOvr>
  <p:transition xmlns:p14="http://schemas.microsoft.com/office/powerpoint/2010/mai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 name="illustration.pdf"/>
          <p:cNvPicPr/>
          <p:nvPr/>
        </p:nvPicPr>
        <p:blipFill>
          <a:blip r:embed="rId2">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Tree>
  </p:cSld>
  <p:clrMapOvr>
    <a:masterClrMapping/>
  </p:clrMapOvr>
  <p:transition xmlns:p14="http://schemas.microsoft.com/office/powerpoint/2010/mai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illustration.pdf"/>
          <p:cNvPicPr/>
          <p:nvPr/>
        </p:nvPicPr>
        <p:blipFill>
          <a:blip r:embed="rId2">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
        <p:nvSpPr>
          <p:cNvPr id="487" name="Shape 487"/>
          <p:cNvSpPr/>
          <p:nvPr/>
        </p:nvSpPr>
        <p:spPr>
          <a:xfrm>
            <a:off x="733486" y="1864032"/>
            <a:ext cx="368363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solidFill>
                  <a:srgbClr val="A74545"/>
                </a:solidFill>
                <a:latin typeface="+mj-lt"/>
                <a:ea typeface="+mj-ea"/>
                <a:cs typeface="+mj-cs"/>
                <a:sym typeface="Vista Sans OT Medium"/>
              </a:rPr>
              <a:t>Temperature</a:t>
            </a:r>
            <a:br>
              <a:rPr sz="5000" i="1" spc="-50">
                <a:solidFill>
                  <a:srgbClr val="A74545"/>
                </a:solidFill>
                <a:latin typeface="+mj-lt"/>
                <a:ea typeface="+mj-ea"/>
                <a:cs typeface="+mj-cs"/>
                <a:sym typeface="Vista Sans OT Medium"/>
              </a:rPr>
            </a:br>
            <a:r>
              <a:rPr sz="5000" i="1" spc="-50">
                <a:solidFill>
                  <a:srgbClr val="A74545"/>
                </a:solidFill>
                <a:latin typeface="+mj-lt"/>
                <a:ea typeface="+mj-ea"/>
                <a:cs typeface="+mj-cs"/>
                <a:sym typeface="Vista Sans OT Medium"/>
              </a:rPr>
              <a:t>sensor</a:t>
            </a:r>
          </a:p>
        </p:txBody>
      </p:sp>
      <p:sp>
        <p:nvSpPr>
          <p:cNvPr id="488" name="Shape 488"/>
          <p:cNvSpPr/>
          <p:nvPr/>
        </p:nvSpPr>
        <p:spPr>
          <a:xfrm flipH="1" flipV="1">
            <a:off x="2438400" y="3363242"/>
            <a:ext cx="2442424" cy="1401516"/>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avg-temp-AB.pdf"/>
          <p:cNvPicPr/>
          <p:nvPr/>
        </p:nvPicPr>
        <p:blipFill>
          <a:blip r:embed="rId2">
            <a:extLst/>
          </a:blip>
          <a:srcRect t="6347"/>
          <a:stretch>
            <a:fillRect/>
          </a:stretch>
        </p:blipFill>
        <p:spPr>
          <a:xfrm>
            <a:off x="2944644" y="1716021"/>
            <a:ext cx="6391673" cy="5985949"/>
          </a:xfrm>
          <a:prstGeom prst="rect">
            <a:avLst/>
          </a:prstGeom>
          <a:ln w="12700">
            <a:miter lim="400000"/>
          </a:ln>
        </p:spPr>
      </p:pic>
      <p:sp>
        <p:nvSpPr>
          <p:cNvPr id="491" name="Shape 491"/>
          <p:cNvSpPr/>
          <p:nvPr/>
        </p:nvSpPr>
        <p:spPr>
          <a:xfrm>
            <a:off x="3093956" y="811611"/>
            <a:ext cx="293217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720GB, 1 SSD</a:t>
            </a:r>
          </a:p>
        </p:txBody>
      </p:sp>
      <p:sp>
        <p:nvSpPr>
          <p:cNvPr id="492" name="Shape 492"/>
          <p:cNvSpPr/>
          <p:nvPr/>
        </p:nvSpPr>
        <p:spPr>
          <a:xfrm>
            <a:off x="6888923" y="811611"/>
            <a:ext cx="316128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377EB8"/>
                </a:solidFill>
              </a:defRPr>
            </a:lvl1pPr>
          </a:lstStyle>
          <a:p>
            <a:pPr lvl="0">
              <a:defRPr sz="1800" b="0" spc="0">
                <a:solidFill>
                  <a:srgbClr val="000000"/>
                </a:solidFill>
              </a:defRPr>
            </a:pPr>
            <a:r>
              <a:rPr sz="4000" b="1" spc="-39">
                <a:solidFill>
                  <a:srgbClr val="377EB8"/>
                </a:solidFill>
              </a:rPr>
              <a:t>720GB, 2 SSDs</a:t>
            </a:r>
          </a:p>
        </p:txBody>
      </p:sp>
    </p:spTree>
  </p:cSld>
  <p:clrMapOvr>
    <a:masterClrMapping/>
  </p:clrMapOvr>
  <p:transition xmlns:p14="http://schemas.microsoft.com/office/powerpoint/2010/main" spd="med"/>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AC6C6"/>
            </a:gs>
            <a:gs pos="100000">
              <a:srgbClr val="FFFFFF"/>
            </a:gs>
          </a:gsLst>
          <a:path path="circle">
            <a:fillToRect l="50000" t="50000" r="50000" b="50000"/>
          </a:path>
        </a:gradFill>
        <a:effectLst/>
      </p:bgPr>
    </p:bg>
    <p:spTree>
      <p:nvGrpSpPr>
        <p:cNvPr id="1" name=""/>
        <p:cNvGrpSpPr/>
        <p:nvPr/>
      </p:nvGrpSpPr>
      <p:grpSpPr>
        <a:xfrm>
          <a:off x="0" y="0"/>
          <a:ext cx="0" cy="0"/>
          <a:chOff x="0" y="0"/>
          <a:chExt cx="0" cy="0"/>
        </a:xfrm>
      </p:grpSpPr>
      <p:pic>
        <p:nvPicPr>
          <p:cNvPr id="494" name="illustration.pdf"/>
          <p:cNvPicPr/>
          <p:nvPr/>
        </p:nvPicPr>
        <p:blipFill>
          <a:blip r:embed="rId2">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
        <p:nvSpPr>
          <p:cNvPr id="495" name="Shape 495"/>
          <p:cNvSpPr/>
          <p:nvPr/>
        </p:nvSpPr>
        <p:spPr>
          <a:xfrm>
            <a:off x="733486" y="1265735"/>
            <a:ext cx="5356861" cy="19897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b">
            <a:spAutoFit/>
          </a:bodyPr>
          <a:lstStyle/>
          <a:p>
            <a:pPr lvl="0">
              <a:lnSpc>
                <a:spcPct val="80000"/>
              </a:lnSpc>
              <a:defRPr spc="0">
                <a:solidFill>
                  <a:srgbClr val="000000"/>
                </a:solidFill>
              </a:defRPr>
            </a:pPr>
            <a:r>
              <a:rPr sz="5000" i="1" spc="-50">
                <a:solidFill>
                  <a:srgbClr val="A74545"/>
                </a:solidFill>
                <a:latin typeface="+mj-lt"/>
                <a:ea typeface="+mj-ea"/>
                <a:cs typeface="+mj-cs"/>
                <a:sym typeface="Vista Sans OT Medium"/>
              </a:rPr>
              <a:t>High temperature:</a:t>
            </a:r>
          </a:p>
          <a:p>
            <a:pPr lvl="0">
              <a:lnSpc>
                <a:spcPct val="80000"/>
              </a:lnSpc>
              <a:defRPr spc="0">
                <a:solidFill>
                  <a:srgbClr val="000000"/>
                </a:solidFill>
              </a:defRPr>
            </a:pPr>
            <a:r>
              <a:rPr sz="5000" i="1" spc="-50">
                <a:solidFill>
                  <a:srgbClr val="A74545"/>
                </a:solidFill>
                <a:latin typeface="+mj-lt"/>
                <a:ea typeface="+mj-ea"/>
                <a:cs typeface="+mj-cs"/>
                <a:sym typeface="Vista Sans OT Medium"/>
              </a:rPr>
              <a:t>may </a:t>
            </a:r>
            <a:r>
              <a:rPr sz="5000" b="1" i="1" spc="-50">
                <a:solidFill>
                  <a:srgbClr val="A74545"/>
                </a:solidFill>
              </a:rPr>
              <a:t>throttle</a:t>
            </a:r>
            <a:r>
              <a:rPr sz="5000" i="1" spc="-50">
                <a:solidFill>
                  <a:srgbClr val="A74545"/>
                </a:solidFill>
                <a:latin typeface="+mj-lt"/>
                <a:ea typeface="+mj-ea"/>
                <a:cs typeface="+mj-cs"/>
                <a:sym typeface="Vista Sans OT Medium"/>
              </a:rPr>
              <a:t> or</a:t>
            </a:r>
          </a:p>
          <a:p>
            <a:pPr lvl="0">
              <a:lnSpc>
                <a:spcPct val="80000"/>
              </a:lnSpc>
              <a:defRPr spc="0">
                <a:solidFill>
                  <a:srgbClr val="000000"/>
                </a:solidFill>
              </a:defRPr>
            </a:pPr>
            <a:r>
              <a:rPr sz="5000" b="1" i="1" spc="-50">
                <a:solidFill>
                  <a:srgbClr val="A74545"/>
                </a:solidFill>
              </a:rPr>
              <a:t>shut down</a:t>
            </a:r>
          </a:p>
        </p:txBody>
      </p:sp>
    </p:spTree>
  </p:cSld>
  <p:clrMapOvr>
    <a:masterClrMapping/>
  </p:clrMapOvr>
  <p:transition xmlns:p14="http://schemas.microsoft.com/office/powerpoint/2010/mai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avg-temp-CE.pdf"/>
          <p:cNvPicPr/>
          <p:nvPr/>
        </p:nvPicPr>
        <p:blipFill>
          <a:blip r:embed="rId2">
            <a:extLst/>
          </a:blip>
          <a:srcRect t="7058"/>
          <a:stretch>
            <a:fillRect/>
          </a:stretch>
        </p:blipFill>
        <p:spPr>
          <a:xfrm>
            <a:off x="2944644" y="1761876"/>
            <a:ext cx="6391673" cy="5940517"/>
          </a:xfrm>
          <a:prstGeom prst="rect">
            <a:avLst/>
          </a:prstGeom>
          <a:ln w="12700">
            <a:miter lim="400000"/>
          </a:ln>
        </p:spPr>
      </p:pic>
      <p:sp>
        <p:nvSpPr>
          <p:cNvPr id="498" name="Shape 498"/>
          <p:cNvSpPr/>
          <p:nvPr/>
        </p:nvSpPr>
        <p:spPr>
          <a:xfrm>
            <a:off x="3187428" y="811611"/>
            <a:ext cx="2745233"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1.2TB, 1 SSD</a:t>
            </a:r>
          </a:p>
        </p:txBody>
      </p:sp>
      <p:sp>
        <p:nvSpPr>
          <p:cNvPr id="499" name="Shape 499"/>
          <p:cNvSpPr/>
          <p:nvPr/>
        </p:nvSpPr>
        <p:spPr>
          <a:xfrm>
            <a:off x="7096949" y="811611"/>
            <a:ext cx="2745233"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377EB8"/>
                </a:solidFill>
              </a:defRPr>
            </a:lvl1pPr>
          </a:lstStyle>
          <a:p>
            <a:pPr lvl="0">
              <a:defRPr sz="1800" b="0" spc="0">
                <a:solidFill>
                  <a:srgbClr val="000000"/>
                </a:solidFill>
              </a:defRPr>
            </a:pPr>
            <a:r>
              <a:rPr sz="4000" b="1" spc="-39">
                <a:solidFill>
                  <a:srgbClr val="377EB8"/>
                </a:solidFill>
              </a:rPr>
              <a:t>3.2TB, 1 SSD</a:t>
            </a:r>
          </a:p>
        </p:txBody>
      </p:sp>
      <p:sp>
        <p:nvSpPr>
          <p:cNvPr id="500" name="Shape 500"/>
          <p:cNvSpPr/>
          <p:nvPr/>
        </p:nvSpPr>
        <p:spPr>
          <a:xfrm rot="548035">
            <a:off x="6762319" y="1880527"/>
            <a:ext cx="2955291" cy="818516"/>
          </a:xfrm>
          <a:prstGeom prst="rect">
            <a:avLst/>
          </a:prstGeom>
          <a:solidFill>
            <a:srgbClr val="FFFFFF"/>
          </a:solidFill>
          <a:ln w="25400">
            <a:solidFill/>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wrap="none" lIns="0" tIns="0" rIns="0" bIns="0" anchor="b">
            <a:spAutoFit/>
          </a:bodyPr>
          <a:lstStyle>
            <a:lvl1pPr algn="ctr">
              <a:lnSpc>
                <a:spcPct val="80000"/>
              </a:lnSpc>
              <a:defRPr sz="5000" i="1" spc="-50">
                <a:solidFill>
                  <a:srgbClr val="6C9049"/>
                </a:solidFill>
                <a:latin typeface="+mj-lt"/>
                <a:ea typeface="+mj-ea"/>
                <a:cs typeface="+mj-cs"/>
                <a:sym typeface="Vista Sans OT Medium"/>
              </a:defRPr>
            </a:lvl1pPr>
          </a:lstStyle>
          <a:p>
            <a:pPr lvl="0">
              <a:defRPr sz="1800" i="0" spc="0">
                <a:solidFill>
                  <a:srgbClr val="000000"/>
                </a:solidFill>
              </a:defRPr>
            </a:pPr>
            <a:r>
              <a:rPr sz="5000" i="1" spc="-50">
                <a:solidFill>
                  <a:srgbClr val="6C9049"/>
                </a:solidFill>
              </a:rPr>
              <a:t>Throttling</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73" name="Shape 73"/>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74" name="Shape 74"/>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75" name="Shape 75"/>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76" name="Shape 76"/>
          <p:cNvSpPr/>
          <p:nvPr/>
        </p:nvSpPr>
        <p:spPr>
          <a:xfrm>
            <a:off x="-8297" y="1706551"/>
            <a:ext cx="13008694" cy="605314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7" name="Shape 77"/>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78" name="Shape 78"/>
          <p:cNvSpPr/>
          <p:nvPr/>
        </p:nvSpPr>
        <p:spPr>
          <a:xfrm>
            <a:off x="697280" y="528267"/>
            <a:ext cx="436321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Overview</a:t>
            </a:r>
          </a:p>
        </p:txBody>
      </p:sp>
      <p:sp>
        <p:nvSpPr>
          <p:cNvPr id="79" name="Shape 79"/>
          <p:cNvSpPr/>
          <p:nvPr/>
        </p:nvSpPr>
        <p:spPr>
          <a:xfrm rot="10800000" flipH="1">
            <a:off x="2116683" y="5150952"/>
            <a:ext cx="8800073" cy="1566647"/>
          </a:xfrm>
          <a:custGeom>
            <a:avLst/>
            <a:gdLst/>
            <a:ahLst/>
            <a:cxnLst>
              <a:cxn ang="0">
                <a:pos x="wd2" y="hd2"/>
              </a:cxn>
              <a:cxn ang="5400000">
                <a:pos x="wd2" y="hd2"/>
              </a:cxn>
              <a:cxn ang="10800000">
                <a:pos x="wd2" y="hd2"/>
              </a:cxn>
              <a:cxn ang="16200000">
                <a:pos x="wd2" y="hd2"/>
              </a:cxn>
            </a:cxnLst>
            <a:rect l="0" t="0" r="r" b="b"/>
            <a:pathLst>
              <a:path w="21600" h="21600" extrusionOk="0">
                <a:moveTo>
                  <a:pt x="0" y="15742"/>
                </a:moveTo>
                <a:lnTo>
                  <a:pt x="10820" y="0"/>
                </a:lnTo>
                <a:lnTo>
                  <a:pt x="21600" y="15630"/>
                </a:lnTo>
                <a:lnTo>
                  <a:pt x="10645" y="21600"/>
                </a:lnTo>
                <a:lnTo>
                  <a:pt x="0" y="15742"/>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82" name="Group 82"/>
          <p:cNvGrpSpPr/>
          <p:nvPr/>
        </p:nvGrpSpPr>
        <p:grpSpPr>
          <a:xfrm>
            <a:off x="2006478" y="4085239"/>
            <a:ext cx="8979145" cy="1763320"/>
            <a:chOff x="-215900" y="-139699"/>
            <a:chExt cx="8979144" cy="1763318"/>
          </a:xfrm>
        </p:grpSpPr>
        <p:sp>
          <p:nvSpPr>
            <p:cNvPr id="81" name="Shape 81"/>
            <p:cNvSpPr/>
            <p:nvPr/>
          </p:nvSpPr>
          <p:spPr>
            <a:xfrm>
              <a:off x="0" y="-1"/>
              <a:ext cx="8547345" cy="120452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b="1" i="1" spc="-39">
                  <a:solidFill>
                    <a:srgbClr val="405F82"/>
                  </a:solidFill>
                </a:rPr>
                <a:t>Throttling SSD usage</a:t>
              </a:r>
              <a:r>
                <a:rPr sz="4000" spc="-39">
                  <a:solidFill>
                    <a:srgbClr val="405F82"/>
                  </a:solidFill>
                </a:rPr>
                <a:t> helps mitigate temperature-induced errors.</a:t>
              </a:r>
            </a:p>
          </p:txBody>
        </p:sp>
        <p:pic>
          <p:nvPicPr>
            <p:cNvPr id="80" name="Picture 79"/>
            <p:cNvPicPr/>
            <p:nvPr/>
          </p:nvPicPr>
          <p:blipFill>
            <a:blip r:embed="rId2">
              <a:extLst/>
            </a:blip>
            <a:stretch>
              <a:fillRect/>
            </a:stretch>
          </p:blipFill>
          <p:spPr>
            <a:xfrm>
              <a:off x="-215900" y="-139700"/>
              <a:ext cx="8979145" cy="1763319"/>
            </a:xfrm>
            <a:prstGeom prst="rect">
              <a:avLst/>
            </a:prstGeom>
            <a:effectLst/>
          </p:spPr>
        </p:pic>
      </p:grpSp>
    </p:spTree>
  </p:cSld>
  <p:clrMapOvr>
    <a:masterClrMapping/>
  </p:clrMapOvr>
  <p:transition xmlns:p14="http://schemas.microsoft.com/office/powerpoint/2010/mai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p:nvPr/>
        </p:nvSpPr>
        <p:spPr>
          <a:xfrm>
            <a:off x="125730" y="3368294"/>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503" name="Shape 503"/>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504" name="Shape 504"/>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505" name="Shape 505"/>
          <p:cNvSpPr/>
          <p:nvPr/>
        </p:nvSpPr>
        <p:spPr>
          <a:xfrm>
            <a:off x="8679179" y="3368294"/>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506" name="Shape 506"/>
          <p:cNvSpPr/>
          <p:nvPr/>
        </p:nvSpPr>
        <p:spPr>
          <a:xfrm>
            <a:off x="-8297" y="1037425"/>
            <a:ext cx="13008694" cy="6053150"/>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507" name="Shape 507"/>
          <p:cNvSpPr/>
          <p:nvPr/>
        </p:nvSpPr>
        <p:spPr>
          <a:xfrm>
            <a:off x="4651057" y="6059017"/>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508" name="Shape 508"/>
          <p:cNvSpPr/>
          <p:nvPr/>
        </p:nvSpPr>
        <p:spPr>
          <a:xfrm rot="10800000" flipH="1">
            <a:off x="2116683" y="4481827"/>
            <a:ext cx="8800073" cy="1566646"/>
          </a:xfrm>
          <a:custGeom>
            <a:avLst/>
            <a:gdLst/>
            <a:ahLst/>
            <a:cxnLst>
              <a:cxn ang="0">
                <a:pos x="wd2" y="hd2"/>
              </a:cxn>
              <a:cxn ang="5400000">
                <a:pos x="wd2" y="hd2"/>
              </a:cxn>
              <a:cxn ang="10800000">
                <a:pos x="wd2" y="hd2"/>
              </a:cxn>
              <a:cxn ang="16200000">
                <a:pos x="wd2" y="hd2"/>
              </a:cxn>
            </a:cxnLst>
            <a:rect l="0" t="0" r="r" b="b"/>
            <a:pathLst>
              <a:path w="21600" h="21600" extrusionOk="0">
                <a:moveTo>
                  <a:pt x="0" y="15742"/>
                </a:moveTo>
                <a:lnTo>
                  <a:pt x="10820" y="0"/>
                </a:lnTo>
                <a:lnTo>
                  <a:pt x="21600" y="15630"/>
                </a:lnTo>
                <a:lnTo>
                  <a:pt x="10645" y="21600"/>
                </a:lnTo>
                <a:lnTo>
                  <a:pt x="0" y="15742"/>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511" name="Group 511"/>
          <p:cNvGrpSpPr/>
          <p:nvPr/>
        </p:nvGrpSpPr>
        <p:grpSpPr>
          <a:xfrm>
            <a:off x="2006478" y="3416114"/>
            <a:ext cx="8979145" cy="1763320"/>
            <a:chOff x="-215900" y="-139699"/>
            <a:chExt cx="8979144" cy="1763318"/>
          </a:xfrm>
        </p:grpSpPr>
        <p:sp>
          <p:nvSpPr>
            <p:cNvPr id="510" name="Shape 510"/>
            <p:cNvSpPr/>
            <p:nvPr/>
          </p:nvSpPr>
          <p:spPr>
            <a:xfrm>
              <a:off x="0" y="-1"/>
              <a:ext cx="8547345" cy="120452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b="1" i="1" spc="-39">
                  <a:solidFill>
                    <a:srgbClr val="405F82"/>
                  </a:solidFill>
                </a:rPr>
                <a:t>Throttling SSD usage</a:t>
              </a:r>
              <a:r>
                <a:rPr sz="4000" spc="-39">
                  <a:solidFill>
                    <a:srgbClr val="405F82"/>
                  </a:solidFill>
                </a:rPr>
                <a:t> helps mitigate temperature-induced errors.</a:t>
              </a:r>
            </a:p>
          </p:txBody>
        </p:sp>
        <p:pic>
          <p:nvPicPr>
            <p:cNvPr id="509" name="Picture 508"/>
            <p:cNvPicPr/>
            <p:nvPr/>
          </p:nvPicPr>
          <p:blipFill>
            <a:blip r:embed="rId2">
              <a:extLst/>
            </a:blip>
            <a:stretch>
              <a:fillRect/>
            </a:stretch>
          </p:blipFill>
          <p:spPr>
            <a:xfrm>
              <a:off x="-215900" y="-139700"/>
              <a:ext cx="8979145" cy="1763319"/>
            </a:xfrm>
            <a:prstGeom prst="rect">
              <a:avLst/>
            </a:prstGeom>
            <a:effectLst/>
          </p:spPr>
        </p:pic>
      </p:grpSp>
    </p:spTree>
  </p:cSld>
  <p:clrMapOvr>
    <a:masterClrMapping/>
  </p:clrMapOvr>
  <p:transition xmlns:p14="http://schemas.microsoft.com/office/powerpoint/2010/mai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p:nvPr/>
        </p:nvSpPr>
        <p:spPr>
          <a:xfrm>
            <a:off x="4651057" y="6059016"/>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514" name="Shape 514"/>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515" name="Shape 515"/>
          <p:cNvSpPr/>
          <p:nvPr/>
        </p:nvSpPr>
        <p:spPr>
          <a:xfrm>
            <a:off x="8679179" y="3368293"/>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516" name="Shape 516"/>
          <p:cNvSpPr/>
          <p:nvPr/>
        </p:nvSpPr>
        <p:spPr>
          <a:xfrm>
            <a:off x="-8297" y="1037425"/>
            <a:ext cx="13008694" cy="6053150"/>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517" name="Shape 517"/>
          <p:cNvSpPr/>
          <p:nvPr/>
        </p:nvSpPr>
        <p:spPr>
          <a:xfrm>
            <a:off x="125730" y="3368293"/>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518" name="Shape 518"/>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Tree>
  </p:cSld>
  <p:clrMapOvr>
    <a:masterClrMapping/>
  </p:clrMapOvr>
  <p:transition xmlns:p14="http://schemas.microsoft.com/office/powerpoint/2010/mai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p:nvPr/>
        </p:nvSpPr>
        <p:spPr>
          <a:xfrm>
            <a:off x="697280" y="528267"/>
            <a:ext cx="10040621"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Access pattern effects</a:t>
            </a:r>
          </a:p>
        </p:txBody>
      </p:sp>
      <p:sp>
        <p:nvSpPr>
          <p:cNvPr id="521" name="Shape 521"/>
          <p:cNvSpPr/>
          <p:nvPr/>
        </p:nvSpPr>
        <p:spPr>
          <a:xfrm>
            <a:off x="1246868" y="1995385"/>
            <a:ext cx="5873497"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000000"/>
                </a:solidFill>
              </a:defRPr>
            </a:lvl1pPr>
          </a:lstStyle>
          <a:p>
            <a:pPr lvl="0">
              <a:defRPr sz="1800" b="0" i="0" spc="0"/>
            </a:pPr>
            <a:r>
              <a:rPr sz="6000" b="1" i="1" spc="-59"/>
              <a:t>System buffering</a:t>
            </a:r>
          </a:p>
        </p:txBody>
      </p:sp>
      <p:sp>
        <p:nvSpPr>
          <p:cNvPr id="522" name="Shape 522"/>
          <p:cNvSpPr/>
          <p:nvPr/>
        </p:nvSpPr>
        <p:spPr>
          <a:xfrm>
            <a:off x="1756460" y="2838807"/>
            <a:ext cx="8212965"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data served from OS caches</a:t>
            </a:r>
          </a:p>
          <a:p>
            <a:pPr marL="383413" lvl="0" indent="-383413">
              <a:buClr>
                <a:srgbClr val="3B5998"/>
              </a:buClr>
              <a:buSzPct val="65000"/>
              <a:buFont typeface="Lucida Grande"/>
              <a:buChar char="▪"/>
              <a:defRPr spc="0">
                <a:solidFill>
                  <a:srgbClr val="000000"/>
                </a:solidFill>
              </a:defRPr>
            </a:pPr>
            <a:r>
              <a:rPr sz="5000" spc="-50">
                <a:solidFill>
                  <a:srgbClr val="6C9049"/>
                </a:solidFill>
              </a:rPr>
              <a:t>decreases SSD usage</a:t>
            </a:r>
          </a:p>
        </p:txBody>
      </p:sp>
      <p:sp>
        <p:nvSpPr>
          <p:cNvPr id="523" name="Shape 523"/>
          <p:cNvSpPr/>
          <p:nvPr/>
        </p:nvSpPr>
        <p:spPr>
          <a:xfrm>
            <a:off x="1246868" y="4419940"/>
            <a:ext cx="671779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000000"/>
                </a:solidFill>
              </a:defRPr>
            </a:lvl1pPr>
          </a:lstStyle>
          <a:p>
            <a:pPr lvl="0">
              <a:defRPr sz="1800" b="0" i="0" spc="0"/>
            </a:pPr>
            <a:r>
              <a:rPr sz="6000" b="1" i="1" spc="-59"/>
              <a:t>Write amplification</a:t>
            </a:r>
          </a:p>
        </p:txBody>
      </p:sp>
      <p:sp>
        <p:nvSpPr>
          <p:cNvPr id="524" name="Shape 524"/>
          <p:cNvSpPr/>
          <p:nvPr/>
        </p:nvSpPr>
        <p:spPr>
          <a:xfrm>
            <a:off x="1756460" y="5258311"/>
            <a:ext cx="9905240"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updates to small amounts of data</a:t>
            </a:r>
          </a:p>
          <a:p>
            <a:pPr marL="383413" lvl="0" indent="-383413">
              <a:buClr>
                <a:srgbClr val="3B5998"/>
              </a:buClr>
              <a:buSzPct val="65000"/>
              <a:buFont typeface="Lucida Grande"/>
              <a:buChar char="▪"/>
              <a:defRPr spc="0">
                <a:solidFill>
                  <a:srgbClr val="000000"/>
                </a:solidFill>
              </a:defRPr>
            </a:pPr>
            <a:r>
              <a:rPr sz="5000" spc="-50">
                <a:solidFill>
                  <a:srgbClr val="A74545"/>
                </a:solidFill>
              </a:rPr>
              <a:t>increases erasing and copying</a:t>
            </a:r>
          </a:p>
        </p:txBody>
      </p:sp>
    </p:spTree>
  </p:cSld>
  <p:clrMapOvr>
    <a:masterClrMapping/>
  </p:clrMapOvr>
  <p:transition xmlns:p14="http://schemas.microsoft.com/office/powerpoint/2010/mai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hape 526"/>
          <p:cNvSpPr/>
          <p:nvPr/>
        </p:nvSpPr>
        <p:spPr>
          <a:xfrm>
            <a:off x="697280" y="528267"/>
            <a:ext cx="10040621"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Access pattern effects</a:t>
            </a:r>
          </a:p>
        </p:txBody>
      </p:sp>
      <p:sp>
        <p:nvSpPr>
          <p:cNvPr id="527" name="Shape 527"/>
          <p:cNvSpPr/>
          <p:nvPr/>
        </p:nvSpPr>
        <p:spPr>
          <a:xfrm>
            <a:off x="1246868" y="4419940"/>
            <a:ext cx="671779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000000"/>
                </a:solidFill>
              </a:defRPr>
            </a:lvl1pPr>
          </a:lstStyle>
          <a:p>
            <a:pPr lvl="0">
              <a:defRPr sz="1800" b="0" i="0" spc="0"/>
            </a:pPr>
            <a:r>
              <a:rPr sz="6000" b="1" i="1" spc="-59"/>
              <a:t>Write amplification</a:t>
            </a:r>
          </a:p>
        </p:txBody>
      </p:sp>
      <p:sp>
        <p:nvSpPr>
          <p:cNvPr id="528" name="Shape 528"/>
          <p:cNvSpPr/>
          <p:nvPr/>
        </p:nvSpPr>
        <p:spPr>
          <a:xfrm>
            <a:off x="1756460" y="5258311"/>
            <a:ext cx="9905240"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updates to small amounts of data</a:t>
            </a:r>
          </a:p>
          <a:p>
            <a:pPr marL="383413" lvl="0" indent="-383413">
              <a:buClr>
                <a:srgbClr val="3B5998"/>
              </a:buClr>
              <a:buSzPct val="65000"/>
              <a:buFont typeface="Lucida Grande"/>
              <a:buChar char="▪"/>
              <a:defRPr spc="0">
                <a:solidFill>
                  <a:srgbClr val="000000"/>
                </a:solidFill>
              </a:defRPr>
            </a:pPr>
            <a:r>
              <a:rPr sz="5000" spc="-50">
                <a:solidFill>
                  <a:srgbClr val="A74545"/>
                </a:solidFill>
              </a:rPr>
              <a:t>increases erasing and copying</a:t>
            </a:r>
          </a:p>
        </p:txBody>
      </p:sp>
      <p:sp>
        <p:nvSpPr>
          <p:cNvPr id="529" name="Shape 529"/>
          <p:cNvSpPr/>
          <p:nvPr/>
        </p:nvSpPr>
        <p:spPr>
          <a:xfrm>
            <a:off x="-8297" y="634796"/>
            <a:ext cx="13008694" cy="645577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530" name="Shape 530"/>
          <p:cNvSpPr/>
          <p:nvPr/>
        </p:nvSpPr>
        <p:spPr>
          <a:xfrm>
            <a:off x="1246868" y="1995385"/>
            <a:ext cx="5873497"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000000"/>
                </a:solidFill>
              </a:defRPr>
            </a:lvl1pPr>
          </a:lstStyle>
          <a:p>
            <a:pPr lvl="0">
              <a:defRPr sz="1800" b="0" i="0" spc="0"/>
            </a:pPr>
            <a:r>
              <a:rPr sz="6000" b="1" i="1" spc="-59"/>
              <a:t>System buffering</a:t>
            </a:r>
          </a:p>
        </p:txBody>
      </p:sp>
      <p:sp>
        <p:nvSpPr>
          <p:cNvPr id="531" name="Shape 531"/>
          <p:cNvSpPr/>
          <p:nvPr/>
        </p:nvSpPr>
        <p:spPr>
          <a:xfrm>
            <a:off x="1756460" y="2838807"/>
            <a:ext cx="8212965"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data served from OS caches</a:t>
            </a:r>
          </a:p>
          <a:p>
            <a:pPr marL="383413" lvl="0" indent="-383413">
              <a:buClr>
                <a:srgbClr val="3B5998"/>
              </a:buClr>
              <a:buSzPct val="65000"/>
              <a:buFont typeface="Lucida Grande"/>
              <a:buChar char="▪"/>
              <a:defRPr spc="0">
                <a:solidFill>
                  <a:srgbClr val="000000"/>
                </a:solidFill>
              </a:defRPr>
            </a:pPr>
            <a:r>
              <a:rPr sz="5000" spc="-50">
                <a:solidFill>
                  <a:srgbClr val="6C9049"/>
                </a:solidFill>
              </a:rPr>
              <a:t>decreases SSD usage</a:t>
            </a:r>
          </a:p>
        </p:txBody>
      </p:sp>
    </p:spTree>
  </p:cSld>
  <p:clrMapOvr>
    <a:masterClrMapping/>
  </p:clrMapOvr>
  <p:transition xmlns:p14="http://schemas.microsoft.com/office/powerpoint/2010/mai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34"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35" name="Shape 535"/>
          <p:cNvSpPr/>
          <p:nvPr/>
        </p:nvSpPr>
        <p:spPr>
          <a:xfrm flipV="1">
            <a:off x="4012519" y="4063999"/>
            <a:ext cx="4559861" cy="1"/>
          </a:xfrm>
          <a:prstGeom prst="line">
            <a:avLst/>
          </a:prstGeom>
          <a:ln w="190500">
            <a:solidFill>
              <a:srgbClr val="53585F"/>
            </a:solidFill>
            <a:prstDash val="sysDot"/>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38"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39" name="Shape 539"/>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Tree>
  </p:cSld>
  <p:clrMapOvr>
    <a:masterClrMapping/>
  </p:clrMapOvr>
  <p:transition xmlns:p14="http://schemas.microsoft.com/office/powerpoint/2010/mai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42"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43" name="Shape 543"/>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
        <p:nvSpPr>
          <p:cNvPr id="544" name="Shape 544"/>
          <p:cNvSpPr/>
          <p:nvPr/>
        </p:nvSpPr>
        <p:spPr>
          <a:xfrm>
            <a:off x="3471251" y="6228494"/>
            <a:ext cx="5433595" cy="1270001"/>
          </a:xfrm>
          <a:prstGeom prst="rect">
            <a:avLst/>
          </a:prstGeom>
          <a:solidFill>
            <a:srgbClr val="D7CDE4"/>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4000" i="1" spc="0">
                <a:solidFill>
                  <a:srgbClr val="5D4282"/>
                </a:solidFill>
                <a:latin typeface="+mj-lt"/>
                <a:ea typeface="+mj-ea"/>
                <a:cs typeface="+mj-cs"/>
                <a:sym typeface="Vista Sans OT Medium"/>
              </a:defRPr>
            </a:lvl1pPr>
          </a:lstStyle>
          <a:p>
            <a:pPr lvl="0">
              <a:defRPr sz="1800" i="0">
                <a:solidFill>
                  <a:srgbClr val="000000"/>
                </a:solidFill>
              </a:defRPr>
            </a:pPr>
            <a:r>
              <a:rPr sz="4000" i="1">
                <a:solidFill>
                  <a:srgbClr val="5D4282"/>
                </a:solidFill>
              </a:rPr>
              <a:t>Page cache</a:t>
            </a:r>
          </a:p>
        </p:txBody>
      </p:sp>
    </p:spTree>
  </p:cSld>
  <p:clrMapOvr>
    <a:masterClrMapping/>
  </p:clrMapOvr>
  <p:transition xmlns:p14="http://schemas.microsoft.com/office/powerpoint/2010/mai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47"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48" name="Shape 548"/>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
        <p:nvSpPr>
          <p:cNvPr id="549" name="Shape 549"/>
          <p:cNvSpPr/>
          <p:nvPr/>
        </p:nvSpPr>
        <p:spPr>
          <a:xfrm>
            <a:off x="3882785" y="4064000"/>
            <a:ext cx="1075635" cy="0"/>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550" name="Shape 550"/>
          <p:cNvSpPr/>
          <p:nvPr/>
        </p:nvSpPr>
        <p:spPr>
          <a:xfrm>
            <a:off x="3471251" y="6228494"/>
            <a:ext cx="5433595" cy="1270001"/>
          </a:xfrm>
          <a:prstGeom prst="rect">
            <a:avLst/>
          </a:prstGeom>
          <a:solidFill>
            <a:srgbClr val="D7CDE4"/>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4000" i="1" spc="0">
                <a:solidFill>
                  <a:srgbClr val="5D4282"/>
                </a:solidFill>
                <a:latin typeface="+mj-lt"/>
                <a:ea typeface="+mj-ea"/>
                <a:cs typeface="+mj-cs"/>
                <a:sym typeface="Vista Sans OT Medium"/>
              </a:defRPr>
            </a:lvl1pPr>
          </a:lstStyle>
          <a:p>
            <a:pPr lvl="0">
              <a:defRPr sz="1800" i="0">
                <a:solidFill>
                  <a:srgbClr val="000000"/>
                </a:solidFill>
              </a:defRPr>
            </a:pPr>
            <a:r>
              <a:rPr sz="4000" i="1">
                <a:solidFill>
                  <a:srgbClr val="5D4282"/>
                </a:solidFill>
              </a:rPr>
              <a:t>Page cache</a:t>
            </a:r>
          </a:p>
        </p:txBody>
      </p:sp>
    </p:spTree>
  </p:cSld>
  <p:clrMapOvr>
    <a:masterClrMapping/>
  </p:clrMapOvr>
  <p:transition xmlns:p14="http://schemas.microsoft.com/office/powerpoint/2010/mai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53"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54" name="Shape 554"/>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
        <p:nvSpPr>
          <p:cNvPr id="555" name="Shape 555"/>
          <p:cNvSpPr/>
          <p:nvPr/>
        </p:nvSpPr>
        <p:spPr>
          <a:xfrm>
            <a:off x="3882785" y="4064000"/>
            <a:ext cx="1075635" cy="0"/>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556" name="Shape 556"/>
          <p:cNvSpPr/>
          <p:nvPr/>
        </p:nvSpPr>
        <p:spPr>
          <a:xfrm>
            <a:off x="3471251" y="6228494"/>
            <a:ext cx="5433595" cy="1270001"/>
          </a:xfrm>
          <a:prstGeom prst="rect">
            <a:avLst/>
          </a:prstGeom>
          <a:solidFill>
            <a:srgbClr val="D7CDE4"/>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4000" i="1" spc="0">
                <a:solidFill>
                  <a:srgbClr val="5D4282"/>
                </a:solidFill>
                <a:latin typeface="+mj-lt"/>
                <a:ea typeface="+mj-ea"/>
                <a:cs typeface="+mj-cs"/>
                <a:sym typeface="Vista Sans OT Medium"/>
              </a:defRPr>
            </a:lvl1pPr>
          </a:lstStyle>
          <a:p>
            <a:pPr lvl="0">
              <a:defRPr sz="1800" i="0">
                <a:solidFill>
                  <a:srgbClr val="000000"/>
                </a:solidFill>
              </a:defRPr>
            </a:pPr>
            <a:r>
              <a:rPr sz="4000" i="1">
                <a:solidFill>
                  <a:srgbClr val="5D4282"/>
                </a:solidFill>
              </a:rPr>
              <a:t>Page cache</a:t>
            </a:r>
          </a:p>
        </p:txBody>
      </p:sp>
      <p:sp>
        <p:nvSpPr>
          <p:cNvPr id="557" name="Shape 557"/>
          <p:cNvSpPr/>
          <p:nvPr/>
        </p:nvSpPr>
        <p:spPr>
          <a:xfrm>
            <a:off x="7539583" y="4064000"/>
            <a:ext cx="1075634" cy="0"/>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60"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61" name="Shape 561"/>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
        <p:nvSpPr>
          <p:cNvPr id="562" name="Shape 562"/>
          <p:cNvSpPr/>
          <p:nvPr/>
        </p:nvSpPr>
        <p:spPr>
          <a:xfrm>
            <a:off x="3882785" y="4064000"/>
            <a:ext cx="1075635" cy="0"/>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563" name="Shape 563"/>
          <p:cNvSpPr/>
          <p:nvPr/>
        </p:nvSpPr>
        <p:spPr>
          <a:xfrm>
            <a:off x="3471251" y="6228494"/>
            <a:ext cx="5433595" cy="1270001"/>
          </a:xfrm>
          <a:prstGeom prst="rect">
            <a:avLst/>
          </a:prstGeom>
          <a:solidFill>
            <a:srgbClr val="D7CDE4"/>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4000" i="1" spc="0">
                <a:solidFill>
                  <a:srgbClr val="5D4282"/>
                </a:solidFill>
                <a:latin typeface="+mj-lt"/>
                <a:ea typeface="+mj-ea"/>
                <a:cs typeface="+mj-cs"/>
                <a:sym typeface="Vista Sans OT Medium"/>
              </a:defRPr>
            </a:lvl1pPr>
          </a:lstStyle>
          <a:p>
            <a:pPr lvl="0">
              <a:defRPr sz="1800" i="0">
                <a:solidFill>
                  <a:srgbClr val="000000"/>
                </a:solidFill>
              </a:defRPr>
            </a:pPr>
            <a:r>
              <a:rPr sz="4000" i="1">
                <a:solidFill>
                  <a:srgbClr val="5D4282"/>
                </a:solidFill>
              </a:rPr>
              <a:t>Page cache</a:t>
            </a:r>
          </a:p>
        </p:txBody>
      </p:sp>
      <p:sp>
        <p:nvSpPr>
          <p:cNvPr id="564" name="Shape 564"/>
          <p:cNvSpPr/>
          <p:nvPr/>
        </p:nvSpPr>
        <p:spPr>
          <a:xfrm>
            <a:off x="7539583" y="4064000"/>
            <a:ext cx="1075634" cy="0"/>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565" name="Shape 565"/>
          <p:cNvSpPr/>
          <p:nvPr/>
        </p:nvSpPr>
        <p:spPr>
          <a:xfrm flipH="1">
            <a:off x="7668750" y="5514890"/>
            <a:ext cx="760589" cy="760589"/>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85" name="Shape 85"/>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86" name="Shape 86"/>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87" name="Shape 87"/>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88" name="Shape 88"/>
          <p:cNvSpPr/>
          <p:nvPr/>
        </p:nvSpPr>
        <p:spPr>
          <a:xfrm>
            <a:off x="-8297" y="1706551"/>
            <a:ext cx="13008694" cy="605314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89" name="Shape 89"/>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90" name="Shape 90"/>
          <p:cNvSpPr/>
          <p:nvPr/>
        </p:nvSpPr>
        <p:spPr>
          <a:xfrm>
            <a:off x="697280" y="528267"/>
            <a:ext cx="436321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Overview</a:t>
            </a:r>
          </a:p>
        </p:txBody>
      </p:sp>
      <p:sp>
        <p:nvSpPr>
          <p:cNvPr id="91" name="Shape 91"/>
          <p:cNvSpPr/>
          <p:nvPr/>
        </p:nvSpPr>
        <p:spPr>
          <a:xfrm flipH="1">
            <a:off x="4318095" y="3601387"/>
            <a:ext cx="1835647" cy="2002499"/>
          </a:xfrm>
          <a:custGeom>
            <a:avLst/>
            <a:gdLst/>
            <a:ahLst/>
            <a:cxnLst>
              <a:cxn ang="0">
                <a:pos x="wd2" y="hd2"/>
              </a:cxn>
              <a:cxn ang="5400000">
                <a:pos x="wd2" y="hd2"/>
              </a:cxn>
              <a:cxn ang="10800000">
                <a:pos x="wd2" y="hd2"/>
              </a:cxn>
              <a:cxn ang="16200000">
                <a:pos x="wd2" y="hd2"/>
              </a:cxn>
            </a:cxnLst>
            <a:rect l="0" t="0" r="r" b="b"/>
            <a:pathLst>
              <a:path w="21600" h="21600" extrusionOk="0">
                <a:moveTo>
                  <a:pt x="21600" y="12069"/>
                </a:moveTo>
                <a:lnTo>
                  <a:pt x="7592" y="0"/>
                </a:lnTo>
                <a:lnTo>
                  <a:pt x="0" y="11617"/>
                </a:lnTo>
                <a:lnTo>
                  <a:pt x="7726" y="21600"/>
                </a:lnTo>
                <a:lnTo>
                  <a:pt x="21600" y="12069"/>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94" name="Group 94"/>
          <p:cNvGrpSpPr/>
          <p:nvPr/>
        </p:nvGrpSpPr>
        <p:grpSpPr>
          <a:xfrm>
            <a:off x="5420564" y="3586773"/>
            <a:ext cx="7067944" cy="2292706"/>
            <a:chOff x="-215900" y="-139699"/>
            <a:chExt cx="7067942" cy="2292705"/>
          </a:xfrm>
        </p:grpSpPr>
        <p:sp>
          <p:nvSpPr>
            <p:cNvPr id="93" name="Shape 93"/>
            <p:cNvSpPr/>
            <p:nvPr/>
          </p:nvSpPr>
          <p:spPr>
            <a:xfrm>
              <a:off x="0" y="0"/>
              <a:ext cx="6636143" cy="173390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spc="-39">
                  <a:solidFill>
                    <a:srgbClr val="405F82"/>
                  </a:solidFill>
                </a:rPr>
                <a:t>We quantify the effects of the </a:t>
              </a:r>
              <a:r>
                <a:rPr sz="4000" b="1" i="1" spc="-39">
                  <a:solidFill>
                    <a:srgbClr val="405F82"/>
                  </a:solidFill>
                </a:rPr>
                <a:t>page cache</a:t>
              </a:r>
              <a:r>
                <a:rPr sz="4000" spc="-39">
                  <a:solidFill>
                    <a:srgbClr val="405F82"/>
                  </a:solidFill>
                </a:rPr>
                <a:t> and </a:t>
              </a:r>
              <a:r>
                <a:rPr sz="4000" b="1" i="1" spc="-39">
                  <a:solidFill>
                    <a:srgbClr val="405F82"/>
                  </a:solidFill>
                </a:rPr>
                <a:t>write amplification</a:t>
              </a:r>
              <a:r>
                <a:rPr sz="4000" spc="-39">
                  <a:solidFill>
                    <a:srgbClr val="405F82"/>
                  </a:solidFill>
                </a:rPr>
                <a:t> in the field.</a:t>
              </a:r>
            </a:p>
          </p:txBody>
        </p:sp>
        <p:pic>
          <p:nvPicPr>
            <p:cNvPr id="92" name="Picture 91"/>
            <p:cNvPicPr/>
            <p:nvPr/>
          </p:nvPicPr>
          <p:blipFill>
            <a:blip r:embed="rId2">
              <a:extLst/>
            </a:blip>
            <a:stretch>
              <a:fillRect/>
            </a:stretch>
          </p:blipFill>
          <p:spPr>
            <a:xfrm>
              <a:off x="-215900" y="-139700"/>
              <a:ext cx="7067943" cy="2292706"/>
            </a:xfrm>
            <a:prstGeom prst="rect">
              <a:avLst/>
            </a:prstGeom>
            <a:effectLst/>
          </p:spPr>
        </p:pic>
      </p:grpSp>
    </p:spTree>
  </p:cSld>
  <p:clrMapOvr>
    <a:masterClrMapping/>
  </p:clrMapOvr>
  <p:transition xmlns:p14="http://schemas.microsoft.com/office/powerpoint/2010/mai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68"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69" name="Shape 569"/>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
        <p:nvSpPr>
          <p:cNvPr id="570" name="Shape 570"/>
          <p:cNvSpPr/>
          <p:nvPr/>
        </p:nvSpPr>
        <p:spPr>
          <a:xfrm>
            <a:off x="3471251" y="6228494"/>
            <a:ext cx="5433595" cy="1270001"/>
          </a:xfrm>
          <a:prstGeom prst="rect">
            <a:avLst/>
          </a:prstGeom>
          <a:solidFill>
            <a:srgbClr val="D7CDE4"/>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4000" i="1" spc="0">
                <a:solidFill>
                  <a:srgbClr val="5D4282"/>
                </a:solidFill>
                <a:latin typeface="+mj-lt"/>
                <a:ea typeface="+mj-ea"/>
                <a:cs typeface="+mj-cs"/>
                <a:sym typeface="Vista Sans OT Medium"/>
              </a:defRPr>
            </a:lvl1pPr>
          </a:lstStyle>
          <a:p>
            <a:pPr lvl="0">
              <a:defRPr sz="1800" i="0">
                <a:solidFill>
                  <a:srgbClr val="000000"/>
                </a:solidFill>
              </a:defRPr>
            </a:pPr>
            <a:r>
              <a:rPr sz="4000" i="1">
                <a:solidFill>
                  <a:srgbClr val="5D4282"/>
                </a:solidFill>
              </a:rPr>
              <a:t>Page cache</a:t>
            </a:r>
          </a:p>
        </p:txBody>
      </p:sp>
    </p:spTree>
  </p:cSld>
  <p:clrMapOvr>
    <a:masterClrMapping/>
  </p:clrMapOvr>
  <p:transition xmlns:p14="http://schemas.microsoft.com/office/powerpoint/2010/mai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73"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74" name="Shape 574"/>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
        <p:nvSpPr>
          <p:cNvPr id="575" name="Shape 575"/>
          <p:cNvSpPr/>
          <p:nvPr/>
        </p:nvSpPr>
        <p:spPr>
          <a:xfrm>
            <a:off x="3882785" y="4064000"/>
            <a:ext cx="1075635" cy="0"/>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576" name="Shape 576"/>
          <p:cNvSpPr/>
          <p:nvPr/>
        </p:nvSpPr>
        <p:spPr>
          <a:xfrm>
            <a:off x="3471251" y="6228494"/>
            <a:ext cx="5433595" cy="1270001"/>
          </a:xfrm>
          <a:prstGeom prst="rect">
            <a:avLst/>
          </a:prstGeom>
          <a:solidFill>
            <a:srgbClr val="D7CDE4"/>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4000" i="1" spc="0">
                <a:solidFill>
                  <a:srgbClr val="5D4282"/>
                </a:solidFill>
                <a:latin typeface="+mj-lt"/>
                <a:ea typeface="+mj-ea"/>
                <a:cs typeface="+mj-cs"/>
                <a:sym typeface="Vista Sans OT Medium"/>
              </a:defRPr>
            </a:lvl1pPr>
          </a:lstStyle>
          <a:p>
            <a:pPr lvl="0">
              <a:defRPr sz="1800" i="0">
                <a:solidFill>
                  <a:srgbClr val="000000"/>
                </a:solidFill>
              </a:defRPr>
            </a:pPr>
            <a:r>
              <a:rPr sz="4000" i="1">
                <a:solidFill>
                  <a:srgbClr val="5D4282"/>
                </a:solidFill>
              </a:rPr>
              <a:t>Page cache</a:t>
            </a:r>
          </a:p>
        </p:txBody>
      </p:sp>
    </p:spTree>
  </p:cSld>
  <p:clrMapOvr>
    <a:masterClrMapping/>
  </p:clrMapOvr>
  <p:transition xmlns:p14="http://schemas.microsoft.com/office/powerpoint/2010/mai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79"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80" name="Shape 580"/>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
        <p:nvSpPr>
          <p:cNvPr id="581" name="Shape 581"/>
          <p:cNvSpPr/>
          <p:nvPr/>
        </p:nvSpPr>
        <p:spPr>
          <a:xfrm>
            <a:off x="3882785" y="4064000"/>
            <a:ext cx="1075635" cy="0"/>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582" name="Shape 582"/>
          <p:cNvSpPr/>
          <p:nvPr/>
        </p:nvSpPr>
        <p:spPr>
          <a:xfrm>
            <a:off x="3471251" y="6228494"/>
            <a:ext cx="5433595" cy="1270001"/>
          </a:xfrm>
          <a:prstGeom prst="rect">
            <a:avLst/>
          </a:prstGeom>
          <a:solidFill>
            <a:srgbClr val="D7CDE4"/>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4000" i="1" spc="0">
                <a:solidFill>
                  <a:srgbClr val="5D4282"/>
                </a:solidFill>
                <a:latin typeface="+mj-lt"/>
                <a:ea typeface="+mj-ea"/>
                <a:cs typeface="+mj-cs"/>
                <a:sym typeface="Vista Sans OT Medium"/>
              </a:defRPr>
            </a:lvl1pPr>
          </a:lstStyle>
          <a:p>
            <a:pPr lvl="0">
              <a:defRPr sz="1800" i="0">
                <a:solidFill>
                  <a:srgbClr val="000000"/>
                </a:solidFill>
              </a:defRPr>
            </a:pPr>
            <a:r>
              <a:rPr sz="4000" i="1">
                <a:solidFill>
                  <a:srgbClr val="5D4282"/>
                </a:solidFill>
              </a:rPr>
              <a:t>Page cache</a:t>
            </a:r>
          </a:p>
        </p:txBody>
      </p:sp>
      <p:sp>
        <p:nvSpPr>
          <p:cNvPr id="583" name="Shape 583"/>
          <p:cNvSpPr/>
          <p:nvPr/>
        </p:nvSpPr>
        <p:spPr>
          <a:xfrm>
            <a:off x="6188048" y="5391043"/>
            <a:ext cx="1" cy="1075635"/>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 name="illustration.pdf"/>
          <p:cNvPicPr/>
          <p:nvPr/>
        </p:nvPicPr>
        <p:blipFill>
          <a:blip r:embed="rId2">
            <a:extLst/>
          </a:blip>
          <a:stretch>
            <a:fillRect/>
          </a:stretch>
        </p:blipFill>
        <p:spPr>
          <a:xfrm>
            <a:off x="1173344" y="2709484"/>
            <a:ext cx="2709033" cy="2709032"/>
          </a:xfrm>
          <a:prstGeom prst="rect">
            <a:avLst/>
          </a:prstGeom>
          <a:ln w="12700">
            <a:miter lim="400000"/>
          </a:ln>
          <a:effectLst>
            <a:outerShdw blurRad="355600" rotWithShape="0">
              <a:srgbClr val="000000">
                <a:alpha val="75000"/>
              </a:srgbClr>
            </a:outerShdw>
          </a:effectLst>
        </p:spPr>
      </p:pic>
      <p:pic>
        <p:nvPicPr>
          <p:cNvPr id="586" name="illustration.pdf"/>
          <p:cNvPicPr/>
          <p:nvPr/>
        </p:nvPicPr>
        <p:blipFill>
          <a:blip r:embed="rId3">
            <a:extLst/>
          </a:blip>
          <a:stretch>
            <a:fillRect/>
          </a:stretch>
        </p:blipFill>
        <p:spPr>
          <a:xfrm>
            <a:off x="8082720" y="2709484"/>
            <a:ext cx="4326159" cy="2709032"/>
          </a:xfrm>
          <a:prstGeom prst="rect">
            <a:avLst/>
          </a:prstGeom>
          <a:ln w="12700">
            <a:miter lim="400000"/>
          </a:ln>
          <a:effectLst>
            <a:outerShdw blurRad="355600" rotWithShape="0">
              <a:srgbClr val="000000">
                <a:alpha val="75000"/>
              </a:srgbClr>
            </a:outerShdw>
          </a:effectLst>
        </p:spPr>
      </p:pic>
      <p:sp>
        <p:nvSpPr>
          <p:cNvPr id="587" name="Shape 587"/>
          <p:cNvSpPr/>
          <p:nvPr/>
        </p:nvSpPr>
        <p:spPr>
          <a:xfrm>
            <a:off x="4833532" y="2709484"/>
            <a:ext cx="2709033" cy="2709032"/>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sp>
        <p:nvSpPr>
          <p:cNvPr id="588" name="Shape 588"/>
          <p:cNvSpPr/>
          <p:nvPr/>
        </p:nvSpPr>
        <p:spPr>
          <a:xfrm>
            <a:off x="7526058" y="4064000"/>
            <a:ext cx="1075635" cy="0"/>
          </a:xfrm>
          <a:prstGeom prst="line">
            <a:avLst/>
          </a:prstGeom>
          <a:ln w="1905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589" name="Shape 589"/>
          <p:cNvSpPr/>
          <p:nvPr/>
        </p:nvSpPr>
        <p:spPr>
          <a:xfrm>
            <a:off x="5469747" y="1415223"/>
            <a:ext cx="6854191"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5000" i="1" spc="-50">
                <a:solidFill>
                  <a:srgbClr val="000000"/>
                </a:solidFill>
              </a:defRPr>
            </a:lvl1pPr>
          </a:lstStyle>
          <a:p>
            <a:pPr lvl="0">
              <a:defRPr sz="1800" i="0" spc="0"/>
            </a:pPr>
            <a:r>
              <a:rPr sz="5000" i="1" spc="-50"/>
              <a:t>the impact of SSD writes</a:t>
            </a:r>
          </a:p>
        </p:txBody>
      </p:sp>
      <p:sp>
        <p:nvSpPr>
          <p:cNvPr id="590" name="Shape 590"/>
          <p:cNvSpPr/>
          <p:nvPr/>
        </p:nvSpPr>
        <p:spPr>
          <a:xfrm>
            <a:off x="735436" y="608166"/>
            <a:ext cx="8079487"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pc="0">
                <a:solidFill>
                  <a:srgbClr val="000000"/>
                </a:solidFill>
              </a:defRPr>
            </a:pPr>
            <a:r>
              <a:rPr sz="6000" i="1" spc="-59">
                <a:solidFill>
                  <a:srgbClr val="85415F"/>
                </a:solidFill>
                <a:latin typeface="+mj-lt"/>
                <a:ea typeface="+mj-ea"/>
                <a:cs typeface="+mj-cs"/>
                <a:sym typeface="Vista Sans OT Medium"/>
              </a:rPr>
              <a:t>System caching</a:t>
            </a:r>
            <a:r>
              <a:rPr sz="6000" i="1" spc="-59">
                <a:latin typeface="+mj-lt"/>
                <a:ea typeface="+mj-ea"/>
                <a:cs typeface="+mj-cs"/>
                <a:sym typeface="Vista Sans OT Medium"/>
              </a:rPr>
              <a:t> reduces</a:t>
            </a:r>
          </a:p>
        </p:txBody>
      </p:sp>
      <p:sp>
        <p:nvSpPr>
          <p:cNvPr id="591" name="Shape 591"/>
          <p:cNvSpPr/>
          <p:nvPr/>
        </p:nvSpPr>
        <p:spPr>
          <a:xfrm rot="5400000">
            <a:off x="3503541" y="3707882"/>
            <a:ext cx="2433076" cy="7122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3585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592" name="Shape 592"/>
          <p:cNvSpPr/>
          <p:nvPr/>
        </p:nvSpPr>
        <p:spPr>
          <a:xfrm>
            <a:off x="3880177" y="3429000"/>
            <a:ext cx="597968" cy="1270000"/>
          </a:xfrm>
          <a:prstGeom prst="rect">
            <a:avLst/>
          </a:prstGeom>
          <a:solidFill>
            <a:srgbClr val="53585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593" name="Shape 593"/>
          <p:cNvSpPr/>
          <p:nvPr/>
        </p:nvSpPr>
        <p:spPr>
          <a:xfrm>
            <a:off x="3471251" y="6228494"/>
            <a:ext cx="5433595" cy="1270001"/>
          </a:xfrm>
          <a:prstGeom prst="rect">
            <a:avLst/>
          </a:prstGeom>
          <a:solidFill>
            <a:srgbClr val="D7CDE4"/>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4000" i="1" spc="0">
                <a:solidFill>
                  <a:srgbClr val="5D4282"/>
                </a:solidFill>
                <a:latin typeface="+mj-lt"/>
                <a:ea typeface="+mj-ea"/>
                <a:cs typeface="+mj-cs"/>
                <a:sym typeface="Vista Sans OT Medium"/>
              </a:defRPr>
            </a:lvl1pPr>
          </a:lstStyle>
          <a:p>
            <a:pPr lvl="0">
              <a:defRPr sz="1800" i="0">
                <a:solidFill>
                  <a:srgbClr val="000000"/>
                </a:solidFill>
              </a:defRPr>
            </a:pPr>
            <a:r>
              <a:rPr sz="4000" i="1">
                <a:solidFill>
                  <a:srgbClr val="5D4282"/>
                </a:solidFill>
              </a:rPr>
              <a:t>Page cache</a:t>
            </a:r>
          </a:p>
        </p:txBody>
      </p:sp>
      <p:sp>
        <p:nvSpPr>
          <p:cNvPr id="594" name="Shape 594"/>
          <p:cNvSpPr/>
          <p:nvPr/>
        </p:nvSpPr>
        <p:spPr>
          <a:xfrm rot="10800000">
            <a:off x="5398524" y="5809404"/>
            <a:ext cx="1579049" cy="7122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3585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595" name="Shape 595"/>
          <p:cNvSpPr/>
          <p:nvPr/>
        </p:nvSpPr>
        <p:spPr>
          <a:xfrm rot="5400000">
            <a:off x="5889064" y="5244455"/>
            <a:ext cx="597969" cy="949543"/>
          </a:xfrm>
          <a:prstGeom prst="rect">
            <a:avLst/>
          </a:prstGeom>
          <a:solidFill>
            <a:srgbClr val="53585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Tree>
  </p:cSld>
  <p:clrMapOvr>
    <a:masterClrMapping/>
  </p:clrMapOvr>
  <p:transition xmlns:p14="http://schemas.microsoft.com/office/powerpoint/2010/mai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 name="os-writes-AB.pdf"/>
          <p:cNvPicPr/>
          <p:nvPr/>
        </p:nvPicPr>
        <p:blipFill>
          <a:blip r:embed="rId2">
            <a:extLst/>
          </a:blip>
          <a:srcRect t="7638"/>
          <a:stretch>
            <a:fillRect/>
          </a:stretch>
        </p:blipFill>
        <p:spPr>
          <a:xfrm>
            <a:off x="2944644" y="1801476"/>
            <a:ext cx="6391673" cy="5903431"/>
          </a:xfrm>
          <a:prstGeom prst="rect">
            <a:avLst/>
          </a:prstGeom>
          <a:ln w="12700">
            <a:miter lim="400000"/>
          </a:ln>
        </p:spPr>
      </p:pic>
      <p:sp>
        <p:nvSpPr>
          <p:cNvPr id="598" name="Shape 598"/>
          <p:cNvSpPr/>
          <p:nvPr/>
        </p:nvSpPr>
        <p:spPr>
          <a:xfrm>
            <a:off x="3072874" y="811611"/>
            <a:ext cx="29743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4211C"/>
                </a:solidFill>
              </a:defRPr>
            </a:lvl1pPr>
          </a:lstStyle>
          <a:p>
            <a:pPr lvl="0">
              <a:defRPr sz="1800" b="0" spc="0">
                <a:solidFill>
                  <a:srgbClr val="000000"/>
                </a:solidFill>
              </a:defRPr>
            </a:pPr>
            <a:r>
              <a:rPr sz="4000" b="1" spc="-39">
                <a:solidFill>
                  <a:srgbClr val="E4211C"/>
                </a:solidFill>
              </a:rPr>
              <a:t>1.2TB, 2 SSDs</a:t>
            </a:r>
          </a:p>
        </p:txBody>
      </p:sp>
      <p:sp>
        <p:nvSpPr>
          <p:cNvPr id="599" name="Shape 599"/>
          <p:cNvSpPr/>
          <p:nvPr/>
        </p:nvSpPr>
        <p:spPr>
          <a:xfrm>
            <a:off x="6982395" y="811611"/>
            <a:ext cx="29743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377EB8"/>
                </a:solidFill>
              </a:defRPr>
            </a:lvl1pPr>
          </a:lstStyle>
          <a:p>
            <a:pPr lvl="0">
              <a:defRPr sz="1800" b="0" spc="0">
                <a:solidFill>
                  <a:srgbClr val="000000"/>
                </a:solidFill>
              </a:defRPr>
            </a:pPr>
            <a:r>
              <a:rPr sz="4000" b="1" spc="-39">
                <a:solidFill>
                  <a:srgbClr val="377EB8"/>
                </a:solidFill>
              </a:rPr>
              <a:t>3.2TB, 2 SSDs</a:t>
            </a:r>
          </a:p>
        </p:txBody>
      </p:sp>
      <p:sp>
        <p:nvSpPr>
          <p:cNvPr id="600" name="Shape 600"/>
          <p:cNvSpPr/>
          <p:nvPr/>
        </p:nvSpPr>
        <p:spPr>
          <a:xfrm>
            <a:off x="3925044" y="6369505"/>
            <a:ext cx="5439220"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601" name="Shape 601"/>
          <p:cNvSpPr/>
          <p:nvPr/>
        </p:nvSpPr>
        <p:spPr>
          <a:xfrm>
            <a:off x="4632580"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a:t>
            </a:r>
          </a:p>
        </p:txBody>
      </p:sp>
      <p:sp>
        <p:nvSpPr>
          <p:cNvPr id="602" name="Shape 602"/>
          <p:cNvSpPr/>
          <p:nvPr/>
        </p:nvSpPr>
        <p:spPr>
          <a:xfrm>
            <a:off x="6287784"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15</a:t>
            </a:r>
          </a:p>
        </p:txBody>
      </p:sp>
      <p:sp>
        <p:nvSpPr>
          <p:cNvPr id="603" name="Shape 603"/>
          <p:cNvSpPr/>
          <p:nvPr/>
        </p:nvSpPr>
        <p:spPr>
          <a:xfrm>
            <a:off x="8049195"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30</a:t>
            </a:r>
          </a:p>
        </p:txBody>
      </p:sp>
      <p:sp>
        <p:nvSpPr>
          <p:cNvPr id="604" name="Shape 604"/>
          <p:cNvSpPr/>
          <p:nvPr/>
        </p:nvSpPr>
        <p:spPr>
          <a:xfrm>
            <a:off x="4504499" y="7051579"/>
            <a:ext cx="4478402" cy="57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500" i="1" spc="-35">
                <a:solidFill>
                  <a:srgbClr val="000000"/>
                </a:solidFill>
              </a:defRPr>
            </a:lvl1pPr>
          </a:lstStyle>
          <a:p>
            <a:pPr lvl="0">
              <a:defRPr sz="1800" i="0" spc="0"/>
            </a:pPr>
            <a:r>
              <a:rPr sz="3500" i="1" spc="-35"/>
              <a:t>Data written to OS (TB)</a:t>
            </a:r>
          </a:p>
        </p:txBody>
      </p:sp>
    </p:spTree>
  </p:cSld>
  <p:clrMapOvr>
    <a:masterClrMapping/>
  </p:clrMapOvr>
  <p:transition xmlns:p14="http://schemas.microsoft.com/office/powerpoint/2010/mai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 name="os-writes-written.pdf"/>
          <p:cNvPicPr/>
          <p:nvPr/>
        </p:nvPicPr>
        <p:blipFill>
          <a:blip r:embed="rId2">
            <a:extLst/>
          </a:blip>
          <a:srcRect l="18383" t="8102" r="64498"/>
          <a:stretch>
            <a:fillRect/>
          </a:stretch>
        </p:blipFill>
        <p:spPr>
          <a:xfrm>
            <a:off x="3723245" y="1857882"/>
            <a:ext cx="5419596" cy="5819015"/>
          </a:xfrm>
          <a:prstGeom prst="rect">
            <a:avLst/>
          </a:prstGeom>
          <a:ln w="12700">
            <a:miter lim="400000"/>
          </a:ln>
        </p:spPr>
      </p:pic>
      <p:sp>
        <p:nvSpPr>
          <p:cNvPr id="607" name="Shape 607"/>
          <p:cNvSpPr/>
          <p:nvPr/>
        </p:nvSpPr>
        <p:spPr>
          <a:xfrm>
            <a:off x="5064012" y="811611"/>
            <a:ext cx="316128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720GB, 2 SSDs</a:t>
            </a:r>
          </a:p>
        </p:txBody>
      </p:sp>
      <p:sp>
        <p:nvSpPr>
          <p:cNvPr id="608" name="Shape 608"/>
          <p:cNvSpPr/>
          <p:nvPr/>
        </p:nvSpPr>
        <p:spPr>
          <a:xfrm>
            <a:off x="3345408" y="6369505"/>
            <a:ext cx="6018856"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609" name="Shape 609"/>
          <p:cNvSpPr/>
          <p:nvPr/>
        </p:nvSpPr>
        <p:spPr>
          <a:xfrm>
            <a:off x="4632580"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a:t>
            </a:r>
          </a:p>
        </p:txBody>
      </p:sp>
      <p:sp>
        <p:nvSpPr>
          <p:cNvPr id="610" name="Shape 610"/>
          <p:cNvSpPr/>
          <p:nvPr/>
        </p:nvSpPr>
        <p:spPr>
          <a:xfrm>
            <a:off x="6338584"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15</a:t>
            </a:r>
          </a:p>
        </p:txBody>
      </p:sp>
      <p:sp>
        <p:nvSpPr>
          <p:cNvPr id="611" name="Shape 611"/>
          <p:cNvSpPr/>
          <p:nvPr/>
        </p:nvSpPr>
        <p:spPr>
          <a:xfrm>
            <a:off x="8163495" y="6248771"/>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30</a:t>
            </a:r>
          </a:p>
        </p:txBody>
      </p:sp>
      <p:sp>
        <p:nvSpPr>
          <p:cNvPr id="612" name="Shape 612"/>
          <p:cNvSpPr/>
          <p:nvPr/>
        </p:nvSpPr>
        <p:spPr>
          <a:xfrm>
            <a:off x="4504499" y="7051579"/>
            <a:ext cx="4478402" cy="57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500" i="1" spc="-35">
                <a:solidFill>
                  <a:srgbClr val="000000"/>
                </a:solidFill>
              </a:defRPr>
            </a:lvl1pPr>
          </a:lstStyle>
          <a:p>
            <a:pPr lvl="0">
              <a:defRPr sz="1800" i="0" spc="0"/>
            </a:pPr>
            <a:r>
              <a:rPr sz="3500" i="1" spc="-35"/>
              <a:t>Data written to OS (TB)</a:t>
            </a:r>
          </a:p>
        </p:txBody>
      </p:sp>
      <p:sp>
        <p:nvSpPr>
          <p:cNvPr id="613" name="Shape 613"/>
          <p:cNvSpPr/>
          <p:nvPr/>
        </p:nvSpPr>
        <p:spPr>
          <a:xfrm>
            <a:off x="8868535" y="2371646"/>
            <a:ext cx="1400842" cy="4278470"/>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614" name="Shape 614"/>
          <p:cNvSpPr/>
          <p:nvPr/>
        </p:nvSpPr>
        <p:spPr>
          <a:xfrm>
            <a:off x="413954" y="3544801"/>
            <a:ext cx="3079560" cy="10383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90000"/>
              </a:lnSpc>
              <a:defRPr spc="0">
                <a:solidFill>
                  <a:srgbClr val="000000"/>
                </a:solidFill>
              </a:defRPr>
            </a:pPr>
            <a:r>
              <a:rPr sz="3500" i="1" spc="-35"/>
              <a:t>Data written to</a:t>
            </a:r>
            <a:br>
              <a:rPr sz="3500" i="1" spc="-35"/>
            </a:br>
            <a:r>
              <a:rPr sz="3500" i="1" spc="-35"/>
              <a:t>flash cells (TB)</a:t>
            </a:r>
          </a:p>
        </p:txBody>
      </p:sp>
      <p:sp>
        <p:nvSpPr>
          <p:cNvPr id="615" name="Shape 615"/>
          <p:cNvSpPr/>
          <p:nvPr/>
        </p:nvSpPr>
        <p:spPr>
          <a:xfrm>
            <a:off x="3561266" y="2228163"/>
            <a:ext cx="722206" cy="4278470"/>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616" name="Shape 616"/>
          <p:cNvSpPr/>
          <p:nvPr/>
        </p:nvSpPr>
        <p:spPr>
          <a:xfrm>
            <a:off x="3706641" y="3278746"/>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60</a:t>
            </a:r>
          </a:p>
        </p:txBody>
      </p:sp>
      <p:sp>
        <p:nvSpPr>
          <p:cNvPr id="617" name="Shape 617"/>
          <p:cNvSpPr/>
          <p:nvPr/>
        </p:nvSpPr>
        <p:spPr>
          <a:xfrm>
            <a:off x="3706641" y="4824125"/>
            <a:ext cx="612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20</a:t>
            </a:r>
          </a:p>
        </p:txBody>
      </p:sp>
    </p:spTree>
  </p:cSld>
  <p:clrMapOvr>
    <a:masterClrMapping/>
  </p:clrMapOvr>
  <p:transition xmlns:p14="http://schemas.microsoft.com/office/powerpoint/2010/mai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p:nvPr/>
        </p:nvSpPr>
        <p:spPr>
          <a:xfrm>
            <a:off x="697280" y="528267"/>
            <a:ext cx="10040621"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Access pattern effects</a:t>
            </a:r>
          </a:p>
        </p:txBody>
      </p:sp>
      <p:sp>
        <p:nvSpPr>
          <p:cNvPr id="620" name="Shape 620"/>
          <p:cNvSpPr/>
          <p:nvPr/>
        </p:nvSpPr>
        <p:spPr>
          <a:xfrm>
            <a:off x="1246868" y="1995385"/>
            <a:ext cx="5873497"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000000"/>
                </a:solidFill>
              </a:defRPr>
            </a:lvl1pPr>
          </a:lstStyle>
          <a:p>
            <a:pPr lvl="0">
              <a:defRPr sz="1800" b="0" i="0" spc="0"/>
            </a:pPr>
            <a:r>
              <a:rPr sz="6000" b="1" i="1" spc="-59"/>
              <a:t>System buffering</a:t>
            </a:r>
          </a:p>
        </p:txBody>
      </p:sp>
      <p:sp>
        <p:nvSpPr>
          <p:cNvPr id="621" name="Shape 621"/>
          <p:cNvSpPr/>
          <p:nvPr/>
        </p:nvSpPr>
        <p:spPr>
          <a:xfrm>
            <a:off x="1756460" y="2838807"/>
            <a:ext cx="8212965"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data served from OS caches</a:t>
            </a:r>
          </a:p>
          <a:p>
            <a:pPr marL="383413" lvl="0" indent="-383413">
              <a:buClr>
                <a:srgbClr val="3B5998"/>
              </a:buClr>
              <a:buSzPct val="65000"/>
              <a:buFont typeface="Lucida Grande"/>
              <a:buChar char="▪"/>
              <a:defRPr spc="0">
                <a:solidFill>
                  <a:srgbClr val="000000"/>
                </a:solidFill>
              </a:defRPr>
            </a:pPr>
            <a:r>
              <a:rPr sz="5000" spc="-50">
                <a:solidFill>
                  <a:srgbClr val="6C9049"/>
                </a:solidFill>
              </a:rPr>
              <a:t>decreases SSD usage</a:t>
            </a:r>
          </a:p>
        </p:txBody>
      </p:sp>
      <p:sp>
        <p:nvSpPr>
          <p:cNvPr id="622" name="Shape 622"/>
          <p:cNvSpPr/>
          <p:nvPr/>
        </p:nvSpPr>
        <p:spPr>
          <a:xfrm>
            <a:off x="-8297" y="634796"/>
            <a:ext cx="13008694" cy="645577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623" name="Shape 623"/>
          <p:cNvSpPr/>
          <p:nvPr/>
        </p:nvSpPr>
        <p:spPr>
          <a:xfrm>
            <a:off x="1246868" y="4419940"/>
            <a:ext cx="671779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i="1" spc="-59">
                <a:solidFill>
                  <a:srgbClr val="000000"/>
                </a:solidFill>
              </a:defRPr>
            </a:lvl1pPr>
          </a:lstStyle>
          <a:p>
            <a:pPr lvl="0">
              <a:defRPr sz="1800" b="0" i="0" spc="0"/>
            </a:pPr>
            <a:r>
              <a:rPr sz="6000" b="1" i="1" spc="-59"/>
              <a:t>Write amplification</a:t>
            </a:r>
          </a:p>
        </p:txBody>
      </p:sp>
      <p:sp>
        <p:nvSpPr>
          <p:cNvPr id="624" name="Shape 624"/>
          <p:cNvSpPr/>
          <p:nvPr/>
        </p:nvSpPr>
        <p:spPr>
          <a:xfrm>
            <a:off x="1756460" y="5258311"/>
            <a:ext cx="9905240" cy="15297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updates to small amounts of data</a:t>
            </a:r>
          </a:p>
          <a:p>
            <a:pPr marL="383413" lvl="0" indent="-383413">
              <a:buClr>
                <a:srgbClr val="3B5998"/>
              </a:buClr>
              <a:buSzPct val="65000"/>
              <a:buFont typeface="Lucida Grande"/>
              <a:buChar char="▪"/>
              <a:defRPr spc="0">
                <a:solidFill>
                  <a:srgbClr val="000000"/>
                </a:solidFill>
              </a:defRPr>
            </a:pPr>
            <a:r>
              <a:rPr sz="5000" spc="-50">
                <a:solidFill>
                  <a:srgbClr val="A74545"/>
                </a:solidFill>
              </a:rPr>
              <a:t>increases erasing and copying</a:t>
            </a:r>
          </a:p>
        </p:txBody>
      </p:sp>
    </p:spTree>
  </p:cSld>
  <p:clrMapOvr>
    <a:masterClrMapping/>
  </p:clrMapOvr>
  <p:transition xmlns:p14="http://schemas.microsoft.com/office/powerpoint/2010/mai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p:nvPr/>
        </p:nvSpPr>
        <p:spPr>
          <a:xfrm>
            <a:off x="1173344" y="4914364"/>
            <a:ext cx="2709033" cy="2709033"/>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pic>
        <p:nvPicPr>
          <p:cNvPr id="627" name="illustration.pdf"/>
          <p:cNvPicPr/>
          <p:nvPr/>
        </p:nvPicPr>
        <p:blipFill>
          <a:blip r:embed="rId2">
            <a:extLst/>
          </a:blip>
          <a:stretch>
            <a:fillRect/>
          </a:stretch>
        </p:blipFill>
        <p:spPr>
          <a:xfrm>
            <a:off x="8082720" y="4914364"/>
            <a:ext cx="4326159" cy="2709033"/>
          </a:xfrm>
          <a:prstGeom prst="rect">
            <a:avLst/>
          </a:prstGeom>
          <a:ln w="12700">
            <a:miter lim="400000"/>
          </a:ln>
          <a:effectLst>
            <a:outerShdw blurRad="355600" rotWithShape="0">
              <a:srgbClr val="000000">
                <a:alpha val="75000"/>
              </a:srgbClr>
            </a:outerShdw>
          </a:effectLst>
        </p:spPr>
      </p:pic>
      <p:sp>
        <p:nvSpPr>
          <p:cNvPr id="632" name="Shape 632"/>
          <p:cNvSpPr/>
          <p:nvPr/>
        </p:nvSpPr>
        <p:spPr>
          <a:xfrm>
            <a:off x="3189960" y="3415647"/>
            <a:ext cx="7245680" cy="1803542"/>
          </a:xfrm>
          <a:custGeom>
            <a:avLst/>
            <a:gdLst/>
            <a:ahLst/>
            <a:cxnLst>
              <a:cxn ang="0">
                <a:pos x="wd2" y="hd2"/>
              </a:cxn>
              <a:cxn ang="5400000">
                <a:pos x="wd2" y="hd2"/>
              </a:cxn>
              <a:cxn ang="10800000">
                <a:pos x="wd2" y="hd2"/>
              </a:cxn>
              <a:cxn ang="16200000">
                <a:pos x="wd2" y="hd2"/>
              </a:cxn>
            </a:cxnLst>
            <a:rect l="0" t="0" r="r" b="b"/>
            <a:pathLst>
              <a:path w="21600" h="16290" extrusionOk="0">
                <a:moveTo>
                  <a:pt x="21600" y="16290"/>
                </a:moveTo>
                <a:cubicBezTo>
                  <a:pt x="13937" y="-3819"/>
                  <a:pt x="6737" y="-5310"/>
                  <a:pt x="0" y="11817"/>
                </a:cubicBezTo>
              </a:path>
            </a:pathLst>
          </a:custGeom>
          <a:ln w="190500">
            <a:solidFill>
              <a:srgbClr val="405F82"/>
            </a:solidFill>
            <a:miter lim="400000"/>
            <a:headEnd type="triangle"/>
          </a:ln>
        </p:spPr>
        <p:txBody>
          <a:bodyPr/>
          <a:lstStyle/>
          <a:p>
            <a:pPr lvl="0"/>
            <a:endParaRPr/>
          </a:p>
        </p:txBody>
      </p:sp>
      <p:sp>
        <p:nvSpPr>
          <p:cNvPr id="629" name="Shape 629"/>
          <p:cNvSpPr/>
          <p:nvPr/>
        </p:nvSpPr>
        <p:spPr>
          <a:xfrm>
            <a:off x="709980" y="579293"/>
            <a:ext cx="6361939"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Flash devices use a</a:t>
            </a:r>
          </a:p>
        </p:txBody>
      </p:sp>
      <p:sp>
        <p:nvSpPr>
          <p:cNvPr id="630" name="Shape 630"/>
          <p:cNvSpPr/>
          <p:nvPr/>
        </p:nvSpPr>
        <p:spPr>
          <a:xfrm>
            <a:off x="2958723" y="1361981"/>
            <a:ext cx="7646925"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405F82"/>
                </a:solidFill>
              </a:defRPr>
            </a:lvl1pPr>
          </a:lstStyle>
          <a:p>
            <a:pPr lvl="0">
              <a:defRPr sz="1800" b="0" spc="0">
                <a:solidFill>
                  <a:srgbClr val="000000"/>
                </a:solidFill>
              </a:defRPr>
            </a:pPr>
            <a:r>
              <a:rPr sz="8000" b="1" spc="-79">
                <a:solidFill>
                  <a:srgbClr val="405F82"/>
                </a:solidFill>
              </a:rPr>
              <a:t>translation layer</a:t>
            </a:r>
          </a:p>
        </p:txBody>
      </p:sp>
      <p:sp>
        <p:nvSpPr>
          <p:cNvPr id="631" name="Shape 631"/>
          <p:cNvSpPr/>
          <p:nvPr/>
        </p:nvSpPr>
        <p:spPr>
          <a:xfrm>
            <a:off x="7621409" y="2400584"/>
            <a:ext cx="4705351"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to locate data</a:t>
            </a:r>
          </a:p>
        </p:txBody>
      </p:sp>
    </p:spTree>
  </p:cSld>
  <p:clrMapOvr>
    <a:masterClrMapping/>
  </p:clrMapOvr>
  <p:transition xmlns:p14="http://schemas.microsoft.com/office/powerpoint/2010/mai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p:nvPr/>
        </p:nvSpPr>
        <p:spPr>
          <a:xfrm>
            <a:off x="1173344" y="4914364"/>
            <a:ext cx="2709033" cy="2709033"/>
          </a:xfrm>
          <a:prstGeom prst="roundRect">
            <a:avLst>
              <a:gd name="adj" fmla="val 15000"/>
            </a:avLst>
          </a:prstGeom>
          <a:solidFill>
            <a:srgbClr val="85415F"/>
          </a:solidFill>
          <a:ln w="25400">
            <a:miter lim="400000"/>
          </a:ln>
          <a:effectLst>
            <a:outerShdw blurRad="355600" rotWithShape="0">
              <a:srgbClr val="000000">
                <a:alpha val="75000"/>
              </a:srgbClr>
            </a:outerShdw>
          </a:effectLst>
          <a:extLst>
            <a:ext uri="{C572A759-6A51-4108-AA02-DFA0A04FC94B}">
              <ma14:wrappingTextBoxFlag xmlns:ma14="http://schemas.microsoft.com/office/mac/drawingml/2011/main" val="1"/>
            </a:ext>
          </a:extLst>
        </p:spPr>
        <p:txBody>
          <a:bodyPr lIns="0" tIns="0" rIns="0" bIns="0" anchor="ctr"/>
          <a:lstStyle>
            <a:lvl1pPr algn="ctr" defTabSz="342900">
              <a:defRPr sz="10000" spc="0">
                <a:solidFill>
                  <a:srgbClr val="E1CBDB"/>
                </a:solidFill>
                <a:latin typeface="Vista Sans OT Black"/>
                <a:ea typeface="Vista Sans OT Black"/>
                <a:cs typeface="Vista Sans OT Black"/>
                <a:sym typeface="Vista Sans OT Black"/>
              </a:defRPr>
            </a:lvl1pPr>
          </a:lstStyle>
          <a:p>
            <a:pPr lvl="0">
              <a:defRPr sz="1800" spc="0">
                <a:solidFill>
                  <a:srgbClr val="000000"/>
                </a:solidFill>
              </a:defRPr>
            </a:pPr>
            <a:r>
              <a:rPr sz="10000" spc="0">
                <a:solidFill>
                  <a:srgbClr val="E1CBDB"/>
                </a:solidFill>
              </a:rPr>
              <a:t>OS</a:t>
            </a:r>
          </a:p>
        </p:txBody>
      </p:sp>
      <p:pic>
        <p:nvPicPr>
          <p:cNvPr id="635" name="illustration.pdf"/>
          <p:cNvPicPr/>
          <p:nvPr/>
        </p:nvPicPr>
        <p:blipFill>
          <a:blip r:embed="rId2">
            <a:extLst/>
          </a:blip>
          <a:stretch>
            <a:fillRect/>
          </a:stretch>
        </p:blipFill>
        <p:spPr>
          <a:xfrm>
            <a:off x="8082720" y="4914364"/>
            <a:ext cx="4326159" cy="2709033"/>
          </a:xfrm>
          <a:prstGeom prst="rect">
            <a:avLst/>
          </a:prstGeom>
          <a:ln w="12700">
            <a:miter lim="400000"/>
          </a:ln>
          <a:effectLst>
            <a:outerShdw blurRad="355600" rotWithShape="0">
              <a:srgbClr val="000000">
                <a:alpha val="75000"/>
              </a:srgbClr>
            </a:outerShdw>
          </a:effectLst>
        </p:spPr>
      </p:pic>
      <p:sp>
        <p:nvSpPr>
          <p:cNvPr id="636" name="Shape 636"/>
          <p:cNvSpPr/>
          <p:nvPr/>
        </p:nvSpPr>
        <p:spPr>
          <a:xfrm>
            <a:off x="8946349" y="1645220"/>
            <a:ext cx="3073269" cy="4849800"/>
          </a:xfrm>
          <a:custGeom>
            <a:avLst/>
            <a:gdLst/>
            <a:ahLst/>
            <a:cxnLst>
              <a:cxn ang="0">
                <a:pos x="wd2" y="hd2"/>
              </a:cxn>
              <a:cxn ang="5400000">
                <a:pos x="wd2" y="hd2"/>
              </a:cxn>
              <a:cxn ang="10800000">
                <a:pos x="wd2" y="hd2"/>
              </a:cxn>
              <a:cxn ang="16200000">
                <a:pos x="wd2" y="hd2"/>
              </a:cxn>
            </a:cxnLst>
            <a:rect l="0" t="0" r="r" b="b"/>
            <a:pathLst>
              <a:path w="21600" h="21600" extrusionOk="0">
                <a:moveTo>
                  <a:pt x="0" y="12919"/>
                </a:moveTo>
                <a:lnTo>
                  <a:pt x="5927" y="18953"/>
                </a:lnTo>
                <a:lnTo>
                  <a:pt x="12864" y="21600"/>
                </a:lnTo>
                <a:lnTo>
                  <a:pt x="21600" y="18130"/>
                </a:lnTo>
                <a:lnTo>
                  <a:pt x="14832" y="15738"/>
                </a:lnTo>
                <a:lnTo>
                  <a:pt x="5960" y="0"/>
                </a:lnTo>
                <a:lnTo>
                  <a:pt x="0" y="12919"/>
                </a:lnTo>
                <a:close/>
              </a:path>
            </a:pathLst>
          </a:custGeom>
          <a:solidFill>
            <a:srgbClr val="EAC6C6">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37" name="Shape 637"/>
          <p:cNvSpPr/>
          <p:nvPr/>
        </p:nvSpPr>
        <p:spPr>
          <a:xfrm>
            <a:off x="6097773" y="1605788"/>
            <a:ext cx="4409172" cy="5557624"/>
          </a:xfrm>
          <a:custGeom>
            <a:avLst/>
            <a:gdLst/>
            <a:ahLst/>
            <a:cxnLst>
              <a:cxn ang="0">
                <a:pos x="wd2" y="hd2"/>
              </a:cxn>
              <a:cxn ang="5400000">
                <a:pos x="wd2" y="hd2"/>
              </a:cxn>
              <a:cxn ang="10800000">
                <a:pos x="wd2" y="hd2"/>
              </a:cxn>
              <a:cxn ang="16200000">
                <a:pos x="wd2" y="hd2"/>
              </a:cxn>
            </a:cxnLst>
            <a:rect l="0" t="0" r="r" b="b"/>
            <a:pathLst>
              <a:path w="21600" h="21600" extrusionOk="0">
                <a:moveTo>
                  <a:pt x="0" y="11407"/>
                </a:moveTo>
                <a:lnTo>
                  <a:pt x="14256" y="20576"/>
                </a:lnTo>
                <a:lnTo>
                  <a:pt x="16130" y="21600"/>
                </a:lnTo>
                <a:lnTo>
                  <a:pt x="17942" y="20780"/>
                </a:lnTo>
                <a:lnTo>
                  <a:pt x="17867" y="19742"/>
                </a:lnTo>
                <a:lnTo>
                  <a:pt x="20141" y="20847"/>
                </a:lnTo>
                <a:lnTo>
                  <a:pt x="21600" y="20061"/>
                </a:lnTo>
                <a:lnTo>
                  <a:pt x="16751" y="17667"/>
                </a:lnTo>
                <a:lnTo>
                  <a:pt x="3854" y="0"/>
                </a:lnTo>
                <a:lnTo>
                  <a:pt x="0" y="11407"/>
                </a:lnTo>
                <a:close/>
              </a:path>
            </a:pathLst>
          </a:custGeom>
          <a:solidFill>
            <a:srgbClr val="CFDAE6">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38" name="Shape 638"/>
          <p:cNvSpPr/>
          <p:nvPr/>
        </p:nvSpPr>
        <p:spPr>
          <a:xfrm>
            <a:off x="6086969" y="1615385"/>
            <a:ext cx="830862" cy="2911646"/>
          </a:xfrm>
          <a:prstGeom prst="rect">
            <a:avLst/>
          </a:prstGeom>
          <a:solidFill>
            <a:srgbClr val="405F82"/>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39" name="Shape 639"/>
          <p:cNvSpPr/>
          <p:nvPr/>
        </p:nvSpPr>
        <p:spPr>
          <a:xfrm>
            <a:off x="729576" y="1450849"/>
            <a:ext cx="2422526" cy="1989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solidFill>
                  <a:srgbClr val="6C9049"/>
                </a:solidFill>
                <a:latin typeface="+mj-lt"/>
                <a:ea typeface="+mj-ea"/>
                <a:cs typeface="+mj-cs"/>
                <a:sym typeface="Vista Sans OT Medium"/>
              </a:rPr>
              <a:t>Logical</a:t>
            </a:r>
          </a:p>
          <a:p>
            <a:pPr lvl="0">
              <a:lnSpc>
                <a:spcPct val="80000"/>
              </a:lnSpc>
              <a:defRPr spc="0">
                <a:solidFill>
                  <a:srgbClr val="000000"/>
                </a:solidFill>
              </a:defRPr>
            </a:pPr>
            <a:r>
              <a:rPr sz="5000" i="1" spc="-50">
                <a:solidFill>
                  <a:srgbClr val="6C9049"/>
                </a:solidFill>
                <a:latin typeface="+mj-lt"/>
                <a:ea typeface="+mj-ea"/>
                <a:cs typeface="+mj-cs"/>
                <a:sym typeface="Vista Sans OT Medium"/>
              </a:rPr>
              <a:t>address</a:t>
            </a:r>
          </a:p>
          <a:p>
            <a:pPr lvl="0">
              <a:lnSpc>
                <a:spcPct val="80000"/>
              </a:lnSpc>
              <a:defRPr spc="0">
                <a:solidFill>
                  <a:srgbClr val="000000"/>
                </a:solidFill>
              </a:defRPr>
            </a:pPr>
            <a:r>
              <a:rPr sz="5000" i="1" spc="-50">
                <a:solidFill>
                  <a:srgbClr val="6C9049"/>
                </a:solidFill>
                <a:latin typeface="+mj-lt"/>
                <a:ea typeface="+mj-ea"/>
                <a:cs typeface="+mj-cs"/>
                <a:sym typeface="Vista Sans OT Medium"/>
              </a:rPr>
              <a:t>space</a:t>
            </a:r>
          </a:p>
        </p:txBody>
      </p:sp>
      <p:sp>
        <p:nvSpPr>
          <p:cNvPr id="640" name="Shape 640"/>
          <p:cNvSpPr/>
          <p:nvPr/>
        </p:nvSpPr>
        <p:spPr>
          <a:xfrm>
            <a:off x="4093210" y="590784"/>
            <a:ext cx="4818381"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defRPr sz="5000" i="1" spc="-50">
                <a:solidFill>
                  <a:srgbClr val="405F82"/>
                </a:solidFill>
                <a:latin typeface="+mj-lt"/>
                <a:ea typeface="+mj-ea"/>
                <a:cs typeface="+mj-cs"/>
                <a:sym typeface="Vista Sans OT Medium"/>
              </a:defRPr>
            </a:lvl1pPr>
          </a:lstStyle>
          <a:p>
            <a:pPr lvl="0">
              <a:defRPr sz="1800" i="0" spc="0">
                <a:solidFill>
                  <a:srgbClr val="000000"/>
                </a:solidFill>
              </a:defRPr>
            </a:pPr>
            <a:r>
              <a:rPr sz="5000" i="1" spc="-50">
                <a:solidFill>
                  <a:srgbClr val="405F82"/>
                </a:solidFill>
              </a:rPr>
              <a:t>Translation layer</a:t>
            </a:r>
          </a:p>
        </p:txBody>
      </p:sp>
      <p:sp>
        <p:nvSpPr>
          <p:cNvPr id="641" name="Shape 641"/>
          <p:cNvSpPr/>
          <p:nvPr/>
        </p:nvSpPr>
        <p:spPr>
          <a:xfrm>
            <a:off x="4047810" y="3058405"/>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42" name="Shape 642"/>
          <p:cNvSpPr/>
          <p:nvPr/>
        </p:nvSpPr>
        <p:spPr>
          <a:xfrm>
            <a:off x="4043656" y="2490211"/>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43" name="Shape 643"/>
          <p:cNvSpPr/>
          <p:nvPr/>
        </p:nvSpPr>
        <p:spPr>
          <a:xfrm>
            <a:off x="4043656" y="1922325"/>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44" name="Shape 644"/>
          <p:cNvSpPr/>
          <p:nvPr/>
        </p:nvSpPr>
        <p:spPr>
          <a:xfrm>
            <a:off x="4043656" y="3626599"/>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45" name="Shape 645"/>
          <p:cNvSpPr/>
          <p:nvPr/>
        </p:nvSpPr>
        <p:spPr>
          <a:xfrm>
            <a:off x="4043656" y="4233200"/>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46" name="Shape 646"/>
          <p:cNvSpPr/>
          <p:nvPr/>
        </p:nvSpPr>
        <p:spPr>
          <a:xfrm>
            <a:off x="8933257" y="1615385"/>
            <a:ext cx="830863" cy="2911646"/>
          </a:xfrm>
          <a:prstGeom prst="rect">
            <a:avLst/>
          </a:prstGeom>
          <a:solidFill>
            <a:srgbClr val="A74545"/>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47" name="Shape 647"/>
          <p:cNvSpPr/>
          <p:nvPr/>
        </p:nvSpPr>
        <p:spPr>
          <a:xfrm>
            <a:off x="6909280" y="1909215"/>
            <a:ext cx="2071742" cy="1405833"/>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48" name="Shape 648"/>
          <p:cNvSpPr/>
          <p:nvPr/>
        </p:nvSpPr>
        <p:spPr>
          <a:xfrm flipV="1">
            <a:off x="6909279" y="1805057"/>
            <a:ext cx="2087111" cy="685155"/>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49" name="Shape 649"/>
          <p:cNvSpPr/>
          <p:nvPr/>
        </p:nvSpPr>
        <p:spPr>
          <a:xfrm flipV="1">
            <a:off x="6909280" y="2075394"/>
            <a:ext cx="2096074" cy="995815"/>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50" name="Shape 650"/>
          <p:cNvSpPr/>
          <p:nvPr/>
        </p:nvSpPr>
        <p:spPr>
          <a:xfrm>
            <a:off x="6909280" y="3652204"/>
            <a:ext cx="2082835" cy="526136"/>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51" name="Shape 651"/>
          <p:cNvSpPr/>
          <p:nvPr/>
        </p:nvSpPr>
        <p:spPr>
          <a:xfrm flipV="1">
            <a:off x="6909280" y="3378524"/>
            <a:ext cx="2091374" cy="854677"/>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52" name="Shape 652"/>
          <p:cNvSpPr/>
          <p:nvPr/>
        </p:nvSpPr>
        <p:spPr>
          <a:xfrm>
            <a:off x="9852697" y="1450849"/>
            <a:ext cx="2548256" cy="1989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solidFill>
                  <a:srgbClr val="A74545"/>
                </a:solidFill>
                <a:latin typeface="+mj-lt"/>
                <a:ea typeface="+mj-ea"/>
                <a:cs typeface="+mj-cs"/>
                <a:sym typeface="Vista Sans OT Medium"/>
              </a:rPr>
              <a:t>Physical</a:t>
            </a:r>
          </a:p>
          <a:p>
            <a:pPr lvl="0">
              <a:lnSpc>
                <a:spcPct val="80000"/>
              </a:lnSpc>
              <a:defRPr spc="0">
                <a:solidFill>
                  <a:srgbClr val="000000"/>
                </a:solidFill>
              </a:defRPr>
            </a:pPr>
            <a:r>
              <a:rPr sz="5000" i="1" spc="-50">
                <a:solidFill>
                  <a:srgbClr val="A74545"/>
                </a:solidFill>
                <a:latin typeface="+mj-lt"/>
                <a:ea typeface="+mj-ea"/>
                <a:cs typeface="+mj-cs"/>
                <a:sym typeface="Vista Sans OT Medium"/>
              </a:rPr>
              <a:t>address</a:t>
            </a:r>
          </a:p>
          <a:p>
            <a:pPr lvl="0">
              <a:lnSpc>
                <a:spcPct val="80000"/>
              </a:lnSpc>
              <a:defRPr spc="0">
                <a:solidFill>
                  <a:srgbClr val="000000"/>
                </a:solidFill>
              </a:defRPr>
            </a:pPr>
            <a:r>
              <a:rPr sz="5000" i="1" spc="-50">
                <a:solidFill>
                  <a:srgbClr val="A74545"/>
                </a:solidFill>
                <a:latin typeface="+mj-lt"/>
                <a:ea typeface="+mj-ea"/>
                <a:cs typeface="+mj-cs"/>
                <a:sym typeface="Vista Sans OT Medium"/>
              </a:rPr>
              <a:t>space</a:t>
            </a:r>
          </a:p>
        </p:txBody>
      </p:sp>
      <p:sp>
        <p:nvSpPr>
          <p:cNvPr id="653" name="Shape 653"/>
          <p:cNvSpPr/>
          <p:nvPr/>
        </p:nvSpPr>
        <p:spPr>
          <a:xfrm>
            <a:off x="2610785" y="1639929"/>
            <a:ext cx="1440892" cy="35989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527" y="0"/>
                </a:lnTo>
                <a:lnTo>
                  <a:pt x="21600" y="17387"/>
                </a:lnTo>
                <a:lnTo>
                  <a:pt x="0" y="21600"/>
                </a:lnTo>
                <a:close/>
              </a:path>
            </a:pathLst>
          </a:custGeom>
          <a:solidFill>
            <a:srgbClr val="DFEECE">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54" name="Shape 654"/>
          <p:cNvSpPr/>
          <p:nvPr/>
        </p:nvSpPr>
        <p:spPr>
          <a:xfrm>
            <a:off x="3216948" y="1615385"/>
            <a:ext cx="830863" cy="2911646"/>
          </a:xfrm>
          <a:prstGeom prst="rect">
            <a:avLst/>
          </a:prstGeom>
          <a:solidFill>
            <a:srgbClr val="6C9049"/>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55" name="Shape 655"/>
          <p:cNvSpPr/>
          <p:nvPr/>
        </p:nvSpPr>
        <p:spPr>
          <a:xfrm>
            <a:off x="4884758" y="4664541"/>
            <a:ext cx="3228510"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lnSpc>
                <a:spcPct val="80000"/>
              </a:lnSpc>
              <a:defRPr spc="0">
                <a:solidFill>
                  <a:srgbClr val="000000"/>
                </a:solidFill>
              </a:defRPr>
            </a:pPr>
            <a:r>
              <a:rPr sz="4000" spc="-39"/>
              <a:t>&lt;offset</a:t>
            </a:r>
            <a:r>
              <a:rPr sz="4000" spc="-39" baseline="-5999"/>
              <a:t>1</a:t>
            </a:r>
            <a:r>
              <a:rPr sz="4000" spc="-39"/>
              <a:t>, size</a:t>
            </a:r>
            <a:r>
              <a:rPr sz="4000" spc="-39" baseline="-5999"/>
              <a:t>1</a:t>
            </a:r>
            <a:r>
              <a:rPr sz="4000" spc="-39"/>
              <a:t>&gt;</a:t>
            </a:r>
          </a:p>
        </p:txBody>
      </p:sp>
      <p:sp>
        <p:nvSpPr>
          <p:cNvPr id="656" name="Shape 656"/>
          <p:cNvSpPr/>
          <p:nvPr/>
        </p:nvSpPr>
        <p:spPr>
          <a:xfrm>
            <a:off x="4884758" y="5232735"/>
            <a:ext cx="3228510"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ctr">
              <a:lnSpc>
                <a:spcPct val="80000"/>
              </a:lnSpc>
              <a:defRPr spc="0">
                <a:solidFill>
                  <a:srgbClr val="000000"/>
                </a:solidFill>
              </a:defRPr>
            </a:pPr>
            <a:r>
              <a:rPr sz="4000" spc="-39"/>
              <a:t>&lt;offset</a:t>
            </a:r>
            <a:r>
              <a:rPr sz="4000" spc="-39" baseline="-5999"/>
              <a:t>2</a:t>
            </a:r>
            <a:r>
              <a:rPr sz="4000" spc="-39"/>
              <a:t>, size</a:t>
            </a:r>
            <a:r>
              <a:rPr sz="4000" spc="-39" baseline="-5999"/>
              <a:t>2</a:t>
            </a:r>
            <a:r>
              <a:rPr sz="4000" spc="-39"/>
              <a:t>&gt;</a:t>
            </a:r>
          </a:p>
        </p:txBody>
      </p:sp>
      <p:sp>
        <p:nvSpPr>
          <p:cNvPr id="657" name="Shape 657"/>
          <p:cNvSpPr/>
          <p:nvPr/>
        </p:nvSpPr>
        <p:spPr>
          <a:xfrm>
            <a:off x="6277270" y="5610429"/>
            <a:ext cx="44348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80000"/>
              </a:lnSpc>
              <a:defRPr sz="4000" spc="-39">
                <a:solidFill>
                  <a:srgbClr val="000000"/>
                </a:solidFill>
              </a:defRPr>
            </a:lvl1pPr>
          </a:lstStyle>
          <a:p>
            <a:pPr lvl="0">
              <a:defRPr sz="1800" spc="0"/>
            </a:pPr>
            <a:r>
              <a:rPr sz="4000" spc="-39"/>
              <a:t>...</a:t>
            </a:r>
          </a:p>
        </p:txBody>
      </p:sp>
    </p:spTree>
  </p:cSld>
  <p:clrMapOvr>
    <a:masterClrMapping/>
  </p:clrMapOvr>
  <p:transition xmlns:p14="http://schemas.microsoft.com/office/powerpoint/2010/mai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6086969" y="3945597"/>
            <a:ext cx="830862" cy="2911645"/>
          </a:xfrm>
          <a:prstGeom prst="rect">
            <a:avLst/>
          </a:prstGeom>
          <a:solidFill>
            <a:srgbClr val="405F82"/>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60" name="Shape 660"/>
          <p:cNvSpPr/>
          <p:nvPr/>
        </p:nvSpPr>
        <p:spPr>
          <a:xfrm>
            <a:off x="4047810" y="5388616"/>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61" name="Shape 661"/>
          <p:cNvSpPr/>
          <p:nvPr/>
        </p:nvSpPr>
        <p:spPr>
          <a:xfrm>
            <a:off x="4043656" y="4820422"/>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62" name="Shape 662"/>
          <p:cNvSpPr/>
          <p:nvPr/>
        </p:nvSpPr>
        <p:spPr>
          <a:xfrm>
            <a:off x="4043656" y="4252536"/>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63" name="Shape 663"/>
          <p:cNvSpPr/>
          <p:nvPr/>
        </p:nvSpPr>
        <p:spPr>
          <a:xfrm>
            <a:off x="4043656" y="5956810"/>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64" name="Shape 664"/>
          <p:cNvSpPr/>
          <p:nvPr/>
        </p:nvSpPr>
        <p:spPr>
          <a:xfrm>
            <a:off x="4043656" y="6563411"/>
            <a:ext cx="2071199" cy="1"/>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65" name="Shape 665"/>
          <p:cNvSpPr/>
          <p:nvPr/>
        </p:nvSpPr>
        <p:spPr>
          <a:xfrm>
            <a:off x="8933257" y="3945597"/>
            <a:ext cx="830863" cy="2911645"/>
          </a:xfrm>
          <a:prstGeom prst="rect">
            <a:avLst/>
          </a:prstGeom>
          <a:solidFill>
            <a:srgbClr val="A74545"/>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66" name="Shape 666"/>
          <p:cNvSpPr/>
          <p:nvPr/>
        </p:nvSpPr>
        <p:spPr>
          <a:xfrm>
            <a:off x="6909280" y="4239426"/>
            <a:ext cx="2071742" cy="1405834"/>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67" name="Shape 667"/>
          <p:cNvSpPr/>
          <p:nvPr/>
        </p:nvSpPr>
        <p:spPr>
          <a:xfrm flipV="1">
            <a:off x="6909279" y="4135268"/>
            <a:ext cx="2087111" cy="685155"/>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68" name="Shape 668"/>
          <p:cNvSpPr/>
          <p:nvPr/>
        </p:nvSpPr>
        <p:spPr>
          <a:xfrm flipV="1">
            <a:off x="6909280" y="4405605"/>
            <a:ext cx="2096074" cy="995815"/>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69" name="Shape 669"/>
          <p:cNvSpPr/>
          <p:nvPr/>
        </p:nvSpPr>
        <p:spPr>
          <a:xfrm>
            <a:off x="6909280" y="5982415"/>
            <a:ext cx="2082835" cy="526136"/>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70" name="Shape 670"/>
          <p:cNvSpPr/>
          <p:nvPr/>
        </p:nvSpPr>
        <p:spPr>
          <a:xfrm flipV="1">
            <a:off x="6909280" y="5708736"/>
            <a:ext cx="2091374" cy="854676"/>
          </a:xfrm>
          <a:prstGeom prst="line">
            <a:avLst/>
          </a:prstGeom>
          <a:ln w="88900">
            <a:solidFill>
              <a:srgbClr val="53585F"/>
            </a:solidFill>
            <a:miter lim="400000"/>
            <a:tailEnd type="triangle"/>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71" name="Shape 671"/>
          <p:cNvSpPr/>
          <p:nvPr/>
        </p:nvSpPr>
        <p:spPr>
          <a:xfrm>
            <a:off x="3216948" y="3945597"/>
            <a:ext cx="830863" cy="2911645"/>
          </a:xfrm>
          <a:prstGeom prst="rect">
            <a:avLst/>
          </a:prstGeom>
          <a:solidFill>
            <a:srgbClr val="6C9049"/>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72" name="Shape 672"/>
          <p:cNvSpPr/>
          <p:nvPr/>
        </p:nvSpPr>
        <p:spPr>
          <a:xfrm>
            <a:off x="707212" y="533443"/>
            <a:ext cx="8506461"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pc="0">
                <a:solidFill>
                  <a:srgbClr val="000000"/>
                </a:solidFill>
              </a:defRPr>
            </a:pPr>
            <a:r>
              <a:rPr sz="8000" b="1" i="1" spc="-79"/>
              <a:t>Sparse</a:t>
            </a:r>
            <a:r>
              <a:rPr sz="8000" b="1" spc="-79"/>
              <a:t> data layout</a:t>
            </a:r>
          </a:p>
        </p:txBody>
      </p:sp>
      <p:sp>
        <p:nvSpPr>
          <p:cNvPr id="673" name="Shape 673"/>
          <p:cNvSpPr/>
          <p:nvPr/>
        </p:nvSpPr>
        <p:spPr>
          <a:xfrm>
            <a:off x="4653679" y="1582778"/>
            <a:ext cx="7604761" cy="7931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r">
              <a:lnSpc>
                <a:spcPct val="80000"/>
              </a:lnSpc>
              <a:defRPr spc="0">
                <a:solidFill>
                  <a:srgbClr val="000000"/>
                </a:solidFill>
              </a:defRPr>
            </a:pPr>
            <a:r>
              <a:rPr sz="5000" b="1" spc="-50"/>
              <a:t>more</a:t>
            </a:r>
            <a:r>
              <a:rPr sz="5000" i="1" spc="-50"/>
              <a:t> translation metadata</a:t>
            </a:r>
          </a:p>
        </p:txBody>
      </p:sp>
      <p:sp>
        <p:nvSpPr>
          <p:cNvPr id="674" name="Shape 674"/>
          <p:cNvSpPr/>
          <p:nvPr/>
        </p:nvSpPr>
        <p:spPr>
          <a:xfrm>
            <a:off x="1148479" y="2308544"/>
            <a:ext cx="11109961" cy="7931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r">
              <a:lnSpc>
                <a:spcPct val="80000"/>
              </a:lnSpc>
              <a:defRPr spc="0">
                <a:solidFill>
                  <a:srgbClr val="000000"/>
                </a:solidFill>
              </a:defRPr>
            </a:pPr>
            <a:r>
              <a:rPr sz="5000" spc="-50"/>
              <a:t>potential for </a:t>
            </a:r>
            <a:r>
              <a:rPr sz="5000" b="1" i="1" spc="-50"/>
              <a:t>higher</a:t>
            </a:r>
            <a:r>
              <a:rPr sz="5000" b="1" spc="-50"/>
              <a:t> write amplification</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p:nvPr/>
        </p:nvSpPr>
        <p:spPr>
          <a:xfrm>
            <a:off x="969060" y="2073290"/>
            <a:ext cx="11223500" cy="37395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spc="-50"/>
              <a:t>background and motivation</a:t>
            </a:r>
          </a:p>
          <a:p>
            <a:pPr marL="383413" lvl="0" indent="-383413">
              <a:buClr>
                <a:srgbClr val="3B5998"/>
              </a:buClr>
              <a:buSzPct val="65000"/>
              <a:buFont typeface="Lucida Grande"/>
              <a:buChar char="▪"/>
              <a:defRPr spc="0">
                <a:solidFill>
                  <a:srgbClr val="000000"/>
                </a:solidFill>
              </a:defRPr>
            </a:pPr>
            <a:r>
              <a:rPr sz="5000" spc="-50"/>
              <a:t>server SSD architecture</a:t>
            </a:r>
          </a:p>
          <a:p>
            <a:pPr marL="383413" lvl="0" indent="-383413">
              <a:buClr>
                <a:srgbClr val="3B5998"/>
              </a:buClr>
              <a:buSzPct val="65000"/>
              <a:buFont typeface="Lucida Grande"/>
              <a:buChar char="▪"/>
              <a:defRPr spc="0">
                <a:solidFill>
                  <a:srgbClr val="000000"/>
                </a:solidFill>
              </a:defRPr>
            </a:pPr>
            <a:r>
              <a:rPr sz="5000" spc="-50"/>
              <a:t>error collection/analysis methodology</a:t>
            </a:r>
          </a:p>
          <a:p>
            <a:pPr marL="383413" lvl="0" indent="-383413">
              <a:buClr>
                <a:srgbClr val="3B5998"/>
              </a:buClr>
              <a:buSzPct val="65000"/>
              <a:buFont typeface="Lucida Grande"/>
              <a:buChar char="▪"/>
              <a:defRPr spc="0">
                <a:solidFill>
                  <a:srgbClr val="000000"/>
                </a:solidFill>
              </a:defRPr>
            </a:pPr>
            <a:r>
              <a:rPr sz="5000" spc="-50"/>
              <a:t>SSD reliability trends</a:t>
            </a:r>
          </a:p>
          <a:p>
            <a:pPr marL="383413" lvl="0" indent="-383413">
              <a:buClr>
                <a:srgbClr val="3B5998"/>
              </a:buClr>
              <a:buSzPct val="65000"/>
              <a:buFont typeface="Lucida Grande"/>
              <a:buChar char="▪"/>
              <a:defRPr spc="0">
                <a:solidFill>
                  <a:srgbClr val="000000"/>
                </a:solidFill>
              </a:defRPr>
            </a:pPr>
            <a:r>
              <a:rPr sz="5000" spc="-50"/>
              <a:t>summary</a:t>
            </a:r>
          </a:p>
        </p:txBody>
      </p:sp>
      <p:sp>
        <p:nvSpPr>
          <p:cNvPr id="97" name="Shape 97"/>
          <p:cNvSpPr/>
          <p:nvPr/>
        </p:nvSpPr>
        <p:spPr>
          <a:xfrm>
            <a:off x="709980" y="536407"/>
            <a:ext cx="348945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Outline</a:t>
            </a:r>
          </a:p>
        </p:txBody>
      </p:sp>
    </p:spTree>
  </p:cSld>
  <p:clrMapOvr>
    <a:masterClrMapping/>
  </p:clrMapOvr>
  <p:transition xmlns:p14="http://schemas.microsoft.com/office/powerpoint/2010/mai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p:nvPr/>
        </p:nvSpPr>
        <p:spPr>
          <a:xfrm>
            <a:off x="6086969" y="3945597"/>
            <a:ext cx="830862" cy="2911645"/>
          </a:xfrm>
          <a:prstGeom prst="rect">
            <a:avLst/>
          </a:prstGeom>
          <a:solidFill>
            <a:srgbClr val="405F82"/>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79" name="Shape 679"/>
          <p:cNvSpPr/>
          <p:nvPr/>
        </p:nvSpPr>
        <p:spPr>
          <a:xfrm>
            <a:off x="4043656" y="4923952"/>
            <a:ext cx="1591765" cy="1"/>
          </a:xfrm>
          <a:prstGeom prst="line">
            <a:avLst/>
          </a:prstGeom>
          <a:ln w="635000">
            <a:solidFill>
              <a:srgbClr val="53585F"/>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80" name="Shape 680"/>
          <p:cNvSpPr/>
          <p:nvPr/>
        </p:nvSpPr>
        <p:spPr>
          <a:xfrm>
            <a:off x="8933257" y="3945597"/>
            <a:ext cx="830863" cy="2911645"/>
          </a:xfrm>
          <a:prstGeom prst="rect">
            <a:avLst/>
          </a:prstGeom>
          <a:solidFill>
            <a:srgbClr val="A74545"/>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81" name="Shape 681"/>
          <p:cNvSpPr/>
          <p:nvPr/>
        </p:nvSpPr>
        <p:spPr>
          <a:xfrm>
            <a:off x="3216948" y="3945597"/>
            <a:ext cx="830863" cy="2911645"/>
          </a:xfrm>
          <a:prstGeom prst="rect">
            <a:avLst/>
          </a:prstGeom>
          <a:solidFill>
            <a:srgbClr val="6C9049"/>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82" name="Shape 682"/>
          <p:cNvSpPr/>
          <p:nvPr/>
        </p:nvSpPr>
        <p:spPr>
          <a:xfrm rot="5400000">
            <a:off x="5047277" y="4288952"/>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3585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83" name="Shape 683"/>
          <p:cNvSpPr/>
          <p:nvPr/>
        </p:nvSpPr>
        <p:spPr>
          <a:xfrm>
            <a:off x="6816667" y="4923952"/>
            <a:ext cx="1610763" cy="685363"/>
          </a:xfrm>
          <a:prstGeom prst="line">
            <a:avLst/>
          </a:prstGeom>
          <a:ln w="635000">
            <a:solidFill>
              <a:srgbClr val="53585F"/>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684" name="Shape 684"/>
          <p:cNvSpPr/>
          <p:nvPr/>
        </p:nvSpPr>
        <p:spPr>
          <a:xfrm rot="6722257">
            <a:off x="7919881" y="5029585"/>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3585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685" name="Shape 685"/>
          <p:cNvSpPr/>
          <p:nvPr/>
        </p:nvSpPr>
        <p:spPr>
          <a:xfrm>
            <a:off x="707212" y="533443"/>
            <a:ext cx="8264653"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pc="0">
                <a:solidFill>
                  <a:srgbClr val="000000"/>
                </a:solidFill>
              </a:defRPr>
            </a:pPr>
            <a:r>
              <a:rPr sz="8000" b="1" i="1" spc="-79"/>
              <a:t>Dense</a:t>
            </a:r>
            <a:r>
              <a:rPr sz="8000" b="1" spc="-79"/>
              <a:t> data layout</a:t>
            </a:r>
          </a:p>
        </p:txBody>
      </p:sp>
      <p:sp>
        <p:nvSpPr>
          <p:cNvPr id="686" name="Shape 686"/>
          <p:cNvSpPr/>
          <p:nvPr/>
        </p:nvSpPr>
        <p:spPr>
          <a:xfrm>
            <a:off x="5032774" y="1582778"/>
            <a:ext cx="7225666" cy="7931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r">
              <a:lnSpc>
                <a:spcPct val="80000"/>
              </a:lnSpc>
              <a:defRPr spc="0">
                <a:solidFill>
                  <a:srgbClr val="000000"/>
                </a:solidFill>
              </a:defRPr>
            </a:pPr>
            <a:r>
              <a:rPr sz="5000" b="1" spc="-50"/>
              <a:t>less</a:t>
            </a:r>
            <a:r>
              <a:rPr sz="5000" i="1" spc="-50"/>
              <a:t> translation metadata</a:t>
            </a:r>
          </a:p>
        </p:txBody>
      </p:sp>
      <p:sp>
        <p:nvSpPr>
          <p:cNvPr id="687" name="Shape 687"/>
          <p:cNvSpPr/>
          <p:nvPr/>
        </p:nvSpPr>
        <p:spPr>
          <a:xfrm>
            <a:off x="1351044" y="2308544"/>
            <a:ext cx="10907396" cy="7931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r">
              <a:lnSpc>
                <a:spcPct val="80000"/>
              </a:lnSpc>
              <a:defRPr spc="0">
                <a:solidFill>
                  <a:srgbClr val="000000"/>
                </a:solidFill>
              </a:defRPr>
            </a:pPr>
            <a:r>
              <a:rPr sz="5000" spc="-50"/>
              <a:t>potential for </a:t>
            </a:r>
            <a:r>
              <a:rPr sz="5000" b="1" i="1" spc="-50"/>
              <a:t>lower</a:t>
            </a:r>
            <a:r>
              <a:rPr sz="5000" b="1" spc="-50"/>
              <a:t> write amplification</a:t>
            </a:r>
          </a:p>
        </p:txBody>
      </p:sp>
    </p:spTree>
  </p:cSld>
  <p:clrMapOvr>
    <a:masterClrMapping/>
  </p:clrMapOvr>
  <p:transition xmlns:p14="http://schemas.microsoft.com/office/powerpoint/2010/mai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691"/>
          <p:cNvSpPr/>
          <p:nvPr/>
        </p:nvSpPr>
        <p:spPr>
          <a:xfrm>
            <a:off x="709980" y="2000892"/>
            <a:ext cx="1341121"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Use</a:t>
            </a:r>
          </a:p>
        </p:txBody>
      </p:sp>
      <p:sp>
        <p:nvSpPr>
          <p:cNvPr id="692" name="Shape 692"/>
          <p:cNvSpPr/>
          <p:nvPr/>
        </p:nvSpPr>
        <p:spPr>
          <a:xfrm>
            <a:off x="2075122" y="1774959"/>
            <a:ext cx="940866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translation data size</a:t>
            </a:r>
          </a:p>
        </p:txBody>
      </p:sp>
      <p:sp>
        <p:nvSpPr>
          <p:cNvPr id="693" name="Shape 693"/>
          <p:cNvSpPr/>
          <p:nvPr/>
        </p:nvSpPr>
        <p:spPr>
          <a:xfrm>
            <a:off x="1273000" y="2768040"/>
            <a:ext cx="11020807"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to examine effects of data layout</a:t>
            </a:r>
          </a:p>
        </p:txBody>
      </p:sp>
      <p:sp>
        <p:nvSpPr>
          <p:cNvPr id="694" name="Shape 694"/>
          <p:cNvSpPr/>
          <p:nvPr/>
        </p:nvSpPr>
        <p:spPr>
          <a:xfrm>
            <a:off x="2183384" y="4842733"/>
            <a:ext cx="8638033"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4000" i="1" spc="-39">
                <a:solidFill>
                  <a:srgbClr val="000000"/>
                </a:solidFill>
              </a:defRPr>
            </a:lvl1pPr>
          </a:lstStyle>
          <a:p>
            <a:pPr lvl="0">
              <a:defRPr sz="1800" i="0" spc="0"/>
            </a:pPr>
            <a:r>
              <a:rPr sz="4000" i="1" spc="-39"/>
              <a:t>(relates to application access patterns)</a:t>
            </a:r>
          </a:p>
        </p:txBody>
      </p:sp>
    </p:spTree>
  </p:cSld>
  <p:clrMapOvr>
    <a:masterClrMapping/>
  </p:clrMapOvr>
  <p:transition xmlns:p14="http://schemas.microsoft.com/office/powerpoint/2010/mai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 name="ram-A.pdf"/>
          <p:cNvPicPr/>
          <p:nvPr/>
        </p:nvPicPr>
        <p:blipFill>
          <a:blip r:embed="rId2">
            <a:extLst/>
          </a:blip>
          <a:stretch>
            <a:fillRect/>
          </a:stretch>
        </p:blipFill>
        <p:spPr>
          <a:xfrm>
            <a:off x="2944644" y="1297043"/>
            <a:ext cx="6391673" cy="6391672"/>
          </a:xfrm>
          <a:prstGeom prst="rect">
            <a:avLst/>
          </a:prstGeom>
          <a:ln w="12700">
            <a:miter lim="400000"/>
          </a:ln>
        </p:spPr>
      </p:pic>
      <p:sp>
        <p:nvSpPr>
          <p:cNvPr id="697" name="Shape 697"/>
          <p:cNvSpPr/>
          <p:nvPr/>
        </p:nvSpPr>
        <p:spPr>
          <a:xfrm>
            <a:off x="3925044" y="6369505"/>
            <a:ext cx="5439220"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698" name="Shape 698"/>
          <p:cNvSpPr/>
          <p:nvPr/>
        </p:nvSpPr>
        <p:spPr>
          <a:xfrm>
            <a:off x="4632580"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a:t>
            </a:r>
          </a:p>
        </p:txBody>
      </p:sp>
      <p:sp>
        <p:nvSpPr>
          <p:cNvPr id="699" name="Shape 699"/>
          <p:cNvSpPr/>
          <p:nvPr/>
        </p:nvSpPr>
        <p:spPr>
          <a:xfrm>
            <a:off x="6257289"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a:t>
            </a:r>
          </a:p>
        </p:txBody>
      </p:sp>
      <p:sp>
        <p:nvSpPr>
          <p:cNvPr id="700" name="Shape 700"/>
          <p:cNvSpPr/>
          <p:nvPr/>
        </p:nvSpPr>
        <p:spPr>
          <a:xfrm>
            <a:off x="8275255" y="6248771"/>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a:t>
            </a:r>
          </a:p>
        </p:txBody>
      </p:sp>
      <p:sp>
        <p:nvSpPr>
          <p:cNvPr id="701" name="Shape 701"/>
          <p:cNvSpPr/>
          <p:nvPr/>
        </p:nvSpPr>
        <p:spPr>
          <a:xfrm>
            <a:off x="4671187" y="7051579"/>
            <a:ext cx="4145027" cy="5780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500" i="1" spc="-35">
                <a:solidFill>
                  <a:srgbClr val="000000"/>
                </a:solidFill>
              </a:defRPr>
            </a:lvl1pPr>
          </a:lstStyle>
          <a:p>
            <a:pPr lvl="0">
              <a:defRPr sz="1800" i="0" spc="0"/>
            </a:pPr>
            <a:r>
              <a:rPr sz="3500" i="1" spc="-35"/>
              <a:t>Translation data (GB)</a:t>
            </a:r>
          </a:p>
        </p:txBody>
      </p:sp>
      <p:sp>
        <p:nvSpPr>
          <p:cNvPr id="702" name="Shape 702"/>
          <p:cNvSpPr/>
          <p:nvPr/>
        </p:nvSpPr>
        <p:spPr>
          <a:xfrm>
            <a:off x="9083012" y="6118088"/>
            <a:ext cx="2614423"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Sparser</a:t>
            </a:r>
          </a:p>
        </p:txBody>
      </p:sp>
      <p:sp>
        <p:nvSpPr>
          <p:cNvPr id="703" name="Shape 703"/>
          <p:cNvSpPr/>
          <p:nvPr/>
        </p:nvSpPr>
        <p:spPr>
          <a:xfrm>
            <a:off x="1335813" y="6118088"/>
            <a:ext cx="2458975"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spc="-59">
                <a:solidFill>
                  <a:srgbClr val="000000"/>
                </a:solidFill>
              </a:defRPr>
            </a:lvl1pPr>
          </a:lstStyle>
          <a:p>
            <a:pPr lvl="0">
              <a:defRPr sz="1800" i="0" spc="0"/>
            </a:pPr>
            <a:r>
              <a:rPr sz="6000" i="1" spc="-59"/>
              <a:t>Denser</a:t>
            </a:r>
          </a:p>
        </p:txBody>
      </p:sp>
      <p:sp>
        <p:nvSpPr>
          <p:cNvPr id="704" name="Shape 704"/>
          <p:cNvSpPr/>
          <p:nvPr/>
        </p:nvSpPr>
        <p:spPr>
          <a:xfrm>
            <a:off x="5178566" y="811611"/>
            <a:ext cx="2932177"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E5432D"/>
                </a:solidFill>
              </a:defRPr>
            </a:lvl1pPr>
          </a:lstStyle>
          <a:p>
            <a:pPr lvl="0">
              <a:defRPr sz="1800" b="0" spc="0">
                <a:solidFill>
                  <a:srgbClr val="000000"/>
                </a:solidFill>
              </a:defRPr>
            </a:pPr>
            <a:r>
              <a:rPr sz="4000" b="1" spc="-39">
                <a:solidFill>
                  <a:srgbClr val="E5432D"/>
                </a:solidFill>
              </a:rPr>
              <a:t>720GB, 1 SSD</a:t>
            </a:r>
          </a:p>
        </p:txBody>
      </p:sp>
    </p:spTree>
  </p:cSld>
  <p:clrMapOvr>
    <a:masterClrMapping/>
  </p:clrMapOvr>
  <p:transition xmlns:p14="http://schemas.microsoft.com/office/powerpoint/2010/mai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 name="pasted-image.pdf"/>
          <p:cNvPicPr/>
          <p:nvPr/>
        </p:nvPicPr>
        <p:blipFill>
          <a:blip r:embed="rId2">
            <a:extLst/>
          </a:blip>
          <a:stretch>
            <a:fillRect/>
          </a:stretch>
        </p:blipFill>
        <p:spPr>
          <a:xfrm>
            <a:off x="1331817" y="2541129"/>
            <a:ext cx="4823650" cy="5164068"/>
          </a:xfrm>
          <a:prstGeom prst="rect">
            <a:avLst/>
          </a:prstGeom>
          <a:ln w="12700">
            <a:miter lim="400000"/>
          </a:ln>
        </p:spPr>
      </p:pic>
      <p:pic>
        <p:nvPicPr>
          <p:cNvPr id="707" name="pasted-image.pdf"/>
          <p:cNvPicPr/>
          <p:nvPr/>
        </p:nvPicPr>
        <p:blipFill>
          <a:blip r:embed="rId3">
            <a:extLst/>
          </a:blip>
          <a:stretch>
            <a:fillRect/>
          </a:stretch>
        </p:blipFill>
        <p:spPr>
          <a:xfrm>
            <a:off x="6662239" y="2541129"/>
            <a:ext cx="4019754" cy="5164068"/>
          </a:xfrm>
          <a:prstGeom prst="rect">
            <a:avLst/>
          </a:prstGeom>
          <a:ln w="12700">
            <a:miter lim="400000"/>
          </a:ln>
        </p:spPr>
      </p:pic>
      <p:sp>
        <p:nvSpPr>
          <p:cNvPr id="708" name="Shape 708"/>
          <p:cNvSpPr/>
          <p:nvPr/>
        </p:nvSpPr>
        <p:spPr>
          <a:xfrm>
            <a:off x="1599134" y="6633467"/>
            <a:ext cx="5439220" cy="1534999"/>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09" name="Shape 709"/>
          <p:cNvSpPr/>
          <p:nvPr/>
        </p:nvSpPr>
        <p:spPr>
          <a:xfrm>
            <a:off x="2776934" y="6512733"/>
            <a:ext cx="993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0.25</a:t>
            </a:r>
          </a:p>
        </p:txBody>
      </p:sp>
      <p:sp>
        <p:nvSpPr>
          <p:cNvPr id="710" name="Shape 710"/>
          <p:cNvSpPr/>
          <p:nvPr/>
        </p:nvSpPr>
        <p:spPr>
          <a:xfrm>
            <a:off x="5143822" y="6512733"/>
            <a:ext cx="993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0.45</a:t>
            </a:r>
          </a:p>
        </p:txBody>
      </p:sp>
      <p:sp>
        <p:nvSpPr>
          <p:cNvPr id="711" name="Shape 711"/>
          <p:cNvSpPr/>
          <p:nvPr/>
        </p:nvSpPr>
        <p:spPr>
          <a:xfrm>
            <a:off x="2633186" y="7351387"/>
            <a:ext cx="3569209" cy="506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000" i="1" spc="-29">
                <a:solidFill>
                  <a:srgbClr val="000000"/>
                </a:solidFill>
              </a:defRPr>
            </a:lvl1pPr>
          </a:lstStyle>
          <a:p>
            <a:pPr lvl="0">
              <a:defRPr sz="1800" i="0" spc="0"/>
            </a:pPr>
            <a:r>
              <a:rPr sz="3000" i="1" spc="-29"/>
              <a:t>Translation data (GB)</a:t>
            </a:r>
          </a:p>
        </p:txBody>
      </p:sp>
      <p:sp>
        <p:nvSpPr>
          <p:cNvPr id="712" name="Shape 712"/>
          <p:cNvSpPr/>
          <p:nvPr/>
        </p:nvSpPr>
        <p:spPr>
          <a:xfrm>
            <a:off x="6121475" y="6573100"/>
            <a:ext cx="5439220" cy="1655733"/>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13" name="Shape 713"/>
          <p:cNvSpPr/>
          <p:nvPr/>
        </p:nvSpPr>
        <p:spPr>
          <a:xfrm>
            <a:off x="7350075" y="6573100"/>
            <a:ext cx="993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0.25</a:t>
            </a:r>
          </a:p>
        </p:txBody>
      </p:sp>
      <p:sp>
        <p:nvSpPr>
          <p:cNvPr id="714" name="Shape 714"/>
          <p:cNvSpPr/>
          <p:nvPr/>
        </p:nvSpPr>
        <p:spPr>
          <a:xfrm>
            <a:off x="9767763" y="6573100"/>
            <a:ext cx="99314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0.45</a:t>
            </a:r>
          </a:p>
        </p:txBody>
      </p:sp>
      <p:sp>
        <p:nvSpPr>
          <p:cNvPr id="715" name="Shape 715"/>
          <p:cNvSpPr/>
          <p:nvPr/>
        </p:nvSpPr>
        <p:spPr>
          <a:xfrm>
            <a:off x="7155527" y="7411754"/>
            <a:ext cx="3569209" cy="506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3000" i="1" spc="-29">
                <a:solidFill>
                  <a:srgbClr val="000000"/>
                </a:solidFill>
              </a:defRPr>
            </a:lvl1pPr>
          </a:lstStyle>
          <a:p>
            <a:pPr lvl="0">
              <a:defRPr sz="1800" i="0" spc="0"/>
            </a:pPr>
            <a:r>
              <a:rPr sz="3000" i="1" spc="-29"/>
              <a:t>Translation data (GB)</a:t>
            </a:r>
          </a:p>
        </p:txBody>
      </p:sp>
      <p:sp>
        <p:nvSpPr>
          <p:cNvPr id="716" name="Shape 716"/>
          <p:cNvSpPr/>
          <p:nvPr/>
        </p:nvSpPr>
        <p:spPr>
          <a:xfrm>
            <a:off x="2920782" y="2285772"/>
            <a:ext cx="7833625" cy="793116"/>
          </a:xfrm>
          <a:prstGeom prst="rect">
            <a:avLst/>
          </a:prstGeom>
          <a:solidFill>
            <a:srgbClr val="FFFFFF"/>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17" name="Shape 717"/>
          <p:cNvSpPr/>
          <p:nvPr/>
        </p:nvSpPr>
        <p:spPr>
          <a:xfrm>
            <a:off x="2886424" y="2370113"/>
            <a:ext cx="3062733"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Graph search</a:t>
            </a:r>
          </a:p>
        </p:txBody>
      </p:sp>
      <p:sp>
        <p:nvSpPr>
          <p:cNvPr id="718" name="Shape 718"/>
          <p:cNvSpPr/>
          <p:nvPr/>
        </p:nvSpPr>
        <p:spPr>
          <a:xfrm>
            <a:off x="7144097" y="2370113"/>
            <a:ext cx="3592069"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Key-value store</a:t>
            </a:r>
          </a:p>
        </p:txBody>
      </p:sp>
      <p:sp>
        <p:nvSpPr>
          <p:cNvPr id="719" name="Shape 719"/>
          <p:cNvSpPr/>
          <p:nvPr/>
        </p:nvSpPr>
        <p:spPr>
          <a:xfrm>
            <a:off x="697280" y="665300"/>
            <a:ext cx="10515601" cy="9110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spc="-59">
                <a:solidFill>
                  <a:srgbClr val="000000"/>
                </a:solidFill>
              </a:defRPr>
            </a:lvl1pPr>
          </a:lstStyle>
          <a:p>
            <a:pPr lvl="0">
              <a:defRPr sz="1800" b="0" spc="0"/>
            </a:pPr>
            <a:r>
              <a:rPr sz="6000" b="1" spc="-59"/>
              <a:t>Write amplification in the field</a:t>
            </a:r>
          </a:p>
        </p:txBody>
      </p:sp>
    </p:spTree>
  </p:cSld>
  <p:clrMapOvr>
    <a:masterClrMapping/>
  </p:clrMapOvr>
  <p:transition xmlns:p14="http://schemas.microsoft.com/office/powerpoint/2010/mai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722" name="Shape 722"/>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723" name="Shape 723"/>
          <p:cNvSpPr/>
          <p:nvPr/>
        </p:nvSpPr>
        <p:spPr>
          <a:xfrm>
            <a:off x="8679179" y="3368294"/>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724" name="Shape 724"/>
          <p:cNvSpPr/>
          <p:nvPr/>
        </p:nvSpPr>
        <p:spPr>
          <a:xfrm>
            <a:off x="4651057" y="6059017"/>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725" name="Shape 725"/>
          <p:cNvSpPr/>
          <p:nvPr/>
        </p:nvSpPr>
        <p:spPr>
          <a:xfrm>
            <a:off x="-8297" y="1037425"/>
            <a:ext cx="13008694" cy="6053150"/>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26" name="Shape 726"/>
          <p:cNvSpPr/>
          <p:nvPr/>
        </p:nvSpPr>
        <p:spPr>
          <a:xfrm>
            <a:off x="125730" y="3368294"/>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727" name="Shape 727"/>
          <p:cNvSpPr/>
          <p:nvPr/>
        </p:nvSpPr>
        <p:spPr>
          <a:xfrm flipH="1">
            <a:off x="4318095" y="2932261"/>
            <a:ext cx="1835647" cy="2002499"/>
          </a:xfrm>
          <a:custGeom>
            <a:avLst/>
            <a:gdLst/>
            <a:ahLst/>
            <a:cxnLst>
              <a:cxn ang="0">
                <a:pos x="wd2" y="hd2"/>
              </a:cxn>
              <a:cxn ang="5400000">
                <a:pos x="wd2" y="hd2"/>
              </a:cxn>
              <a:cxn ang="10800000">
                <a:pos x="wd2" y="hd2"/>
              </a:cxn>
              <a:cxn ang="16200000">
                <a:pos x="wd2" y="hd2"/>
              </a:cxn>
            </a:cxnLst>
            <a:rect l="0" t="0" r="r" b="b"/>
            <a:pathLst>
              <a:path w="21600" h="21600" extrusionOk="0">
                <a:moveTo>
                  <a:pt x="21600" y="12069"/>
                </a:moveTo>
                <a:lnTo>
                  <a:pt x="7592" y="0"/>
                </a:lnTo>
                <a:lnTo>
                  <a:pt x="0" y="11617"/>
                </a:lnTo>
                <a:lnTo>
                  <a:pt x="7726" y="21600"/>
                </a:lnTo>
                <a:lnTo>
                  <a:pt x="21600" y="12069"/>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730" name="Group 730"/>
          <p:cNvGrpSpPr/>
          <p:nvPr/>
        </p:nvGrpSpPr>
        <p:grpSpPr>
          <a:xfrm>
            <a:off x="5420564" y="2917647"/>
            <a:ext cx="7067944" cy="2292707"/>
            <a:chOff x="-215900" y="-139699"/>
            <a:chExt cx="7067942" cy="2292705"/>
          </a:xfrm>
        </p:grpSpPr>
        <p:sp>
          <p:nvSpPr>
            <p:cNvPr id="729" name="Shape 729"/>
            <p:cNvSpPr/>
            <p:nvPr/>
          </p:nvSpPr>
          <p:spPr>
            <a:xfrm>
              <a:off x="0" y="0"/>
              <a:ext cx="6636143" cy="173390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spc="-39">
                  <a:solidFill>
                    <a:srgbClr val="405F82"/>
                  </a:solidFill>
                </a:rPr>
                <a:t>We quantify the effects of the </a:t>
              </a:r>
              <a:r>
                <a:rPr sz="4000" b="1" i="1" spc="-39">
                  <a:solidFill>
                    <a:srgbClr val="405F82"/>
                  </a:solidFill>
                </a:rPr>
                <a:t>page cache</a:t>
              </a:r>
              <a:r>
                <a:rPr sz="4000" spc="-39">
                  <a:solidFill>
                    <a:srgbClr val="405F82"/>
                  </a:solidFill>
                </a:rPr>
                <a:t> and </a:t>
              </a:r>
              <a:r>
                <a:rPr sz="4000" b="1" i="1" spc="-39">
                  <a:solidFill>
                    <a:srgbClr val="405F82"/>
                  </a:solidFill>
                </a:rPr>
                <a:t>write amplification</a:t>
              </a:r>
              <a:r>
                <a:rPr sz="4000" spc="-39">
                  <a:solidFill>
                    <a:srgbClr val="405F82"/>
                  </a:solidFill>
                </a:rPr>
                <a:t> in the field.</a:t>
              </a:r>
            </a:p>
          </p:txBody>
        </p:sp>
        <p:pic>
          <p:nvPicPr>
            <p:cNvPr id="728" name="Picture 727"/>
            <p:cNvPicPr/>
            <p:nvPr/>
          </p:nvPicPr>
          <p:blipFill>
            <a:blip r:embed="rId2">
              <a:extLst/>
            </a:blip>
            <a:stretch>
              <a:fillRect/>
            </a:stretch>
          </p:blipFill>
          <p:spPr>
            <a:xfrm>
              <a:off x="-215900" y="-139700"/>
              <a:ext cx="7067943" cy="2292706"/>
            </a:xfrm>
            <a:prstGeom prst="rect">
              <a:avLst/>
            </a:prstGeom>
            <a:effectLst/>
          </p:spPr>
        </p:pic>
      </p:grpSp>
    </p:spTree>
  </p:cSld>
  <p:clrMapOvr>
    <a:masterClrMapping/>
  </p:clrMapOvr>
  <p:transition xmlns:p14="http://schemas.microsoft.com/office/powerpoint/2010/mai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p:nvPr/>
        </p:nvSpPr>
        <p:spPr>
          <a:xfrm>
            <a:off x="125730" y="3368293"/>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733" name="Shape 733"/>
          <p:cNvSpPr/>
          <p:nvPr/>
        </p:nvSpPr>
        <p:spPr>
          <a:xfrm>
            <a:off x="4812982" y="1275868"/>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734" name="Shape 734"/>
          <p:cNvSpPr/>
          <p:nvPr/>
        </p:nvSpPr>
        <p:spPr>
          <a:xfrm>
            <a:off x="8679179" y="3368293"/>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735" name="Shape 735"/>
          <p:cNvSpPr/>
          <p:nvPr/>
        </p:nvSpPr>
        <p:spPr>
          <a:xfrm>
            <a:off x="4651057" y="6059016"/>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736" name="Shape 736"/>
          <p:cNvSpPr/>
          <p:nvPr/>
        </p:nvSpPr>
        <p:spPr>
          <a:xfrm>
            <a:off x="4527285" y="2095235"/>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Tree>
  </p:cSld>
  <p:clrMapOvr>
    <a:masterClrMapping/>
  </p:clrMapOvr>
  <p:transition xmlns:p14="http://schemas.microsoft.com/office/powerpoint/2010/mai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p:nvPr/>
        </p:nvSpPr>
        <p:spPr>
          <a:xfrm>
            <a:off x="969060" y="3311842"/>
            <a:ext cx="8233285" cy="226631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383413" lvl="0" indent="-383413">
              <a:buClr>
                <a:srgbClr val="3B5998"/>
              </a:buClr>
              <a:buSzPct val="65000"/>
              <a:buFont typeface="Lucida Grande"/>
              <a:buChar char="▪"/>
              <a:defRPr spc="0">
                <a:solidFill>
                  <a:srgbClr val="000000"/>
                </a:solidFill>
              </a:defRPr>
            </a:pPr>
            <a:r>
              <a:rPr sz="5000" i="1" spc="-50"/>
              <a:t>Block erasures and discards</a:t>
            </a:r>
          </a:p>
          <a:p>
            <a:pPr marL="383413" lvl="0" indent="-383413">
              <a:buClr>
                <a:srgbClr val="3B5998"/>
              </a:buClr>
              <a:buSzPct val="65000"/>
              <a:buFont typeface="Lucida Grande"/>
              <a:buChar char="▪"/>
              <a:defRPr spc="0">
                <a:solidFill>
                  <a:srgbClr val="000000"/>
                </a:solidFill>
              </a:defRPr>
            </a:pPr>
            <a:r>
              <a:rPr sz="5000" i="1" spc="-50"/>
              <a:t>Page copies</a:t>
            </a:r>
          </a:p>
          <a:p>
            <a:pPr marL="383413" lvl="0" indent="-383413">
              <a:buClr>
                <a:srgbClr val="3B5998"/>
              </a:buClr>
              <a:buSzPct val="65000"/>
              <a:buFont typeface="Lucida Grande"/>
              <a:buChar char="▪"/>
              <a:defRPr spc="0">
                <a:solidFill>
                  <a:srgbClr val="000000"/>
                </a:solidFill>
              </a:defRPr>
            </a:pPr>
            <a:r>
              <a:rPr sz="5000" i="1" spc="-50"/>
              <a:t>Bus power consumption</a:t>
            </a:r>
          </a:p>
        </p:txBody>
      </p:sp>
      <p:sp>
        <p:nvSpPr>
          <p:cNvPr id="739" name="Shape 739"/>
          <p:cNvSpPr/>
          <p:nvPr/>
        </p:nvSpPr>
        <p:spPr>
          <a:xfrm>
            <a:off x="709980" y="1774959"/>
            <a:ext cx="9716517"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More results in paper</a:t>
            </a:r>
          </a:p>
        </p:txBody>
      </p:sp>
    </p:spTree>
  </p:cSld>
  <p:clrMapOvr>
    <a:masterClrMapping/>
  </p:clrMapOvr>
  <p:transition xmlns:p14="http://schemas.microsoft.com/office/powerpoint/2010/main" spd="med"/>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741" name="Shape 741"/>
          <p:cNvSpPr/>
          <p:nvPr/>
        </p:nvSpPr>
        <p:spPr>
          <a:xfrm>
            <a:off x="1487914" y="1552448"/>
            <a:ext cx="5419091" cy="145923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nSpc>
                <a:spcPct val="80000"/>
              </a:lnSpc>
              <a:defRPr sz="10000" i="1" spc="-100">
                <a:latin typeface="+mj-lt"/>
                <a:ea typeface="+mj-ea"/>
                <a:cs typeface="+mj-cs"/>
                <a:sym typeface="Vista Sans OT Medium"/>
              </a:defRPr>
            </a:lvl1pPr>
          </a:lstStyle>
          <a:p>
            <a:pPr lvl="0">
              <a:defRPr sz="1800" i="0" spc="0">
                <a:solidFill>
                  <a:srgbClr val="000000"/>
                </a:solidFill>
              </a:defRPr>
            </a:pPr>
            <a:r>
              <a:rPr sz="10000" i="1" spc="-100">
                <a:solidFill>
                  <a:srgbClr val="FFFFFF"/>
                </a:solidFill>
              </a:rPr>
              <a:t>Summary</a:t>
            </a:r>
          </a:p>
        </p:txBody>
      </p:sp>
    </p:spTree>
  </p:cSld>
  <p:clrMapOvr>
    <a:masterClrMapping/>
  </p:clrMapOvr>
  <p:transition xmlns:p14="http://schemas.microsoft.com/office/powerpoint/2010/mai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 name="10733871_731322670291655_7426670942667238139_o.jpg"/>
          <p:cNvPicPr/>
          <p:nvPr/>
        </p:nvPicPr>
        <p:blipFill>
          <a:blip r:embed="rId2">
            <a:extLst/>
          </a:blip>
          <a:stretch>
            <a:fillRect/>
          </a:stretch>
        </p:blipFill>
        <p:spPr>
          <a:xfrm>
            <a:off x="0" y="-270934"/>
            <a:ext cx="13004801" cy="8669868"/>
          </a:xfrm>
          <a:prstGeom prst="rect">
            <a:avLst/>
          </a:prstGeom>
          <a:ln w="12700">
            <a:miter lim="400000"/>
          </a:ln>
        </p:spPr>
      </p:pic>
      <p:sp>
        <p:nvSpPr>
          <p:cNvPr id="744" name="Shape 744"/>
          <p:cNvSpPr/>
          <p:nvPr/>
        </p:nvSpPr>
        <p:spPr>
          <a:xfrm>
            <a:off x="2722310" y="2529077"/>
            <a:ext cx="7560180" cy="3069846"/>
          </a:xfrm>
          <a:prstGeom prst="roundRect">
            <a:avLst>
              <a:gd name="adj" fmla="val 15000"/>
            </a:avLst>
          </a:prstGeom>
          <a:solidFill>
            <a:srgbClr val="405F82">
              <a:alpha val="60000"/>
            </a:srgbClr>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745" name="Shape 745"/>
          <p:cNvSpPr/>
          <p:nvPr/>
        </p:nvSpPr>
        <p:spPr>
          <a:xfrm>
            <a:off x="2870326" y="2610485"/>
            <a:ext cx="7264148" cy="290703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766827" lvl="0" indent="-766827">
              <a:buClr>
                <a:srgbClr val="DCDEE0"/>
              </a:buClr>
              <a:buSzPct val="65000"/>
              <a:buFont typeface="Lucida Grande"/>
              <a:buChar char="▪"/>
              <a:defRPr spc="0">
                <a:solidFill>
                  <a:srgbClr val="000000"/>
                </a:solidFill>
              </a:defRPr>
            </a:pPr>
            <a:r>
              <a:rPr sz="10000" i="1" spc="-100">
                <a:solidFill>
                  <a:srgbClr val="FFFFFF"/>
                </a:solidFill>
                <a:latin typeface="+mj-lt"/>
                <a:ea typeface="+mj-ea"/>
                <a:cs typeface="+mj-cs"/>
                <a:sym typeface="Vista Sans OT Medium"/>
              </a:rPr>
              <a:t>Large scale</a:t>
            </a:r>
          </a:p>
          <a:p>
            <a:pPr marL="766827" lvl="0" indent="-766827">
              <a:buClr>
                <a:srgbClr val="DCDEE0"/>
              </a:buClr>
              <a:buSzPct val="65000"/>
              <a:buFont typeface="Lucida Grande"/>
              <a:buChar char="▪"/>
              <a:defRPr spc="0">
                <a:solidFill>
                  <a:srgbClr val="000000"/>
                </a:solidFill>
              </a:defRPr>
            </a:pPr>
            <a:r>
              <a:rPr sz="10000" i="1" spc="-100">
                <a:solidFill>
                  <a:srgbClr val="FFFFFF"/>
                </a:solidFill>
                <a:latin typeface="+mj-lt"/>
                <a:ea typeface="+mj-ea"/>
                <a:cs typeface="+mj-cs"/>
                <a:sym typeface="Vista Sans OT Medium"/>
              </a:rPr>
              <a:t>In the field</a:t>
            </a:r>
          </a:p>
        </p:txBody>
      </p:sp>
    </p:spTree>
  </p:cSld>
  <p:clrMapOvr>
    <a:masterClrMapping/>
  </p:clrMapOvr>
  <p:transition xmlns:p14="http://schemas.microsoft.com/office/powerpoint/2010/mai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748" name="Shape 748"/>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749" name="Shape 749"/>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750" name="Shape 750"/>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751" name="Shape 751"/>
          <p:cNvSpPr/>
          <p:nvPr/>
        </p:nvSpPr>
        <p:spPr>
          <a:xfrm>
            <a:off x="697280" y="528267"/>
            <a:ext cx="439470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Summary</a:t>
            </a:r>
          </a:p>
        </p:txBody>
      </p:sp>
      <p:sp>
        <p:nvSpPr>
          <p:cNvPr id="752" name="Shape 752"/>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99" name="Shape 99"/>
          <p:cNvSpPr/>
          <p:nvPr/>
        </p:nvSpPr>
        <p:spPr>
          <a:xfrm>
            <a:off x="1487914" y="1552448"/>
            <a:ext cx="9424671" cy="263550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nSpc>
                <a:spcPct val="80000"/>
              </a:lnSpc>
              <a:defRPr spc="0">
                <a:solidFill>
                  <a:srgbClr val="000000"/>
                </a:solidFill>
              </a:defRPr>
            </a:pPr>
            <a:r>
              <a:rPr sz="10000" i="1" spc="-100">
                <a:solidFill>
                  <a:srgbClr val="FFFFFF"/>
                </a:solidFill>
                <a:latin typeface="+mj-lt"/>
                <a:ea typeface="+mj-ea"/>
                <a:cs typeface="+mj-cs"/>
                <a:sym typeface="Vista Sans OT Medium"/>
              </a:rPr>
              <a:t>Background and</a:t>
            </a:r>
          </a:p>
          <a:p>
            <a:pPr lvl="0">
              <a:lnSpc>
                <a:spcPct val="80000"/>
              </a:lnSpc>
              <a:defRPr spc="0">
                <a:solidFill>
                  <a:srgbClr val="000000"/>
                </a:solidFill>
              </a:defRPr>
            </a:pPr>
            <a:r>
              <a:rPr sz="10000" i="1" spc="-100">
                <a:solidFill>
                  <a:srgbClr val="FFFFFF"/>
                </a:solidFill>
                <a:latin typeface="+mj-lt"/>
                <a:ea typeface="+mj-ea"/>
                <a:cs typeface="+mj-cs"/>
                <a:sym typeface="Vista Sans OT Medium"/>
              </a:rPr>
              <a:t>motivation</a:t>
            </a:r>
          </a:p>
        </p:txBody>
      </p:sp>
    </p:spTree>
  </p:cSld>
  <p:clrMapOvr>
    <a:masterClrMapping/>
  </p:clrMapOvr>
  <p:transition xmlns:p14="http://schemas.microsoft.com/office/powerpoint/2010/mai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Shape 754"/>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755" name="Shape 755"/>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756" name="Shape 756"/>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757" name="Shape 757"/>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758" name="Shape 758"/>
          <p:cNvSpPr/>
          <p:nvPr/>
        </p:nvSpPr>
        <p:spPr>
          <a:xfrm>
            <a:off x="-8297" y="1706551"/>
            <a:ext cx="13008694" cy="605314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59" name="Shape 759"/>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760" name="Shape 760"/>
          <p:cNvSpPr/>
          <p:nvPr/>
        </p:nvSpPr>
        <p:spPr>
          <a:xfrm>
            <a:off x="697280" y="528267"/>
            <a:ext cx="439470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Summary</a:t>
            </a:r>
          </a:p>
        </p:txBody>
      </p:sp>
      <p:sp>
        <p:nvSpPr>
          <p:cNvPr id="761" name="Shape 761"/>
          <p:cNvSpPr/>
          <p:nvPr/>
        </p:nvSpPr>
        <p:spPr>
          <a:xfrm>
            <a:off x="2116683" y="2707332"/>
            <a:ext cx="8800073" cy="1566647"/>
          </a:xfrm>
          <a:custGeom>
            <a:avLst/>
            <a:gdLst/>
            <a:ahLst/>
            <a:cxnLst>
              <a:cxn ang="0">
                <a:pos x="wd2" y="hd2"/>
              </a:cxn>
              <a:cxn ang="5400000">
                <a:pos x="wd2" y="hd2"/>
              </a:cxn>
              <a:cxn ang="10800000">
                <a:pos x="wd2" y="hd2"/>
              </a:cxn>
              <a:cxn ang="16200000">
                <a:pos x="wd2" y="hd2"/>
              </a:cxn>
            </a:cxnLst>
            <a:rect l="0" t="0" r="r" b="b"/>
            <a:pathLst>
              <a:path w="21600" h="21600" extrusionOk="0">
                <a:moveTo>
                  <a:pt x="0" y="15742"/>
                </a:moveTo>
                <a:lnTo>
                  <a:pt x="10820" y="0"/>
                </a:lnTo>
                <a:lnTo>
                  <a:pt x="21600" y="15630"/>
                </a:lnTo>
                <a:lnTo>
                  <a:pt x="10645" y="21600"/>
                </a:lnTo>
                <a:lnTo>
                  <a:pt x="0" y="15742"/>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764" name="Group 764"/>
          <p:cNvGrpSpPr/>
          <p:nvPr/>
        </p:nvGrpSpPr>
        <p:grpSpPr>
          <a:xfrm>
            <a:off x="2006478" y="3820578"/>
            <a:ext cx="8979145" cy="1763320"/>
            <a:chOff x="-215900" y="-139699"/>
            <a:chExt cx="8979144" cy="1763318"/>
          </a:xfrm>
        </p:grpSpPr>
        <p:sp>
          <p:nvSpPr>
            <p:cNvPr id="763" name="Shape 763"/>
            <p:cNvSpPr/>
            <p:nvPr/>
          </p:nvSpPr>
          <p:spPr>
            <a:xfrm>
              <a:off x="0" y="-1"/>
              <a:ext cx="8547345" cy="120452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b="1" i="1" spc="-39">
                  <a:solidFill>
                    <a:srgbClr val="405F82"/>
                  </a:solidFill>
                </a:rPr>
                <a:t>Early detection</a:t>
              </a:r>
              <a:r>
                <a:rPr sz="4000" spc="-39">
                  <a:solidFill>
                    <a:srgbClr val="405F82"/>
                  </a:solidFill>
                </a:rPr>
                <a:t> lifecycle period distinct from hard disk drive lifecycle.</a:t>
              </a:r>
            </a:p>
          </p:txBody>
        </p:sp>
        <p:pic>
          <p:nvPicPr>
            <p:cNvPr id="762" name="Picture 761"/>
            <p:cNvPicPr/>
            <p:nvPr/>
          </p:nvPicPr>
          <p:blipFill>
            <a:blip r:embed="rId2">
              <a:extLst/>
            </a:blip>
            <a:stretch>
              <a:fillRect/>
            </a:stretch>
          </p:blipFill>
          <p:spPr>
            <a:xfrm>
              <a:off x="-215900" y="-139700"/>
              <a:ext cx="8979145" cy="1763319"/>
            </a:xfrm>
            <a:prstGeom prst="rect">
              <a:avLst/>
            </a:prstGeom>
            <a:effectLst/>
          </p:spPr>
        </p:pic>
      </p:grpSp>
    </p:spTree>
  </p:cSld>
  <p:clrMapOvr>
    <a:masterClrMapping/>
  </p:clrMapOvr>
  <p:transition xmlns:p14="http://schemas.microsoft.com/office/powerpoint/2010/mai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767" name="Shape 767"/>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768" name="Shape 768"/>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769" name="Shape 769"/>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770" name="Shape 770"/>
          <p:cNvSpPr/>
          <p:nvPr/>
        </p:nvSpPr>
        <p:spPr>
          <a:xfrm>
            <a:off x="-8297" y="1706551"/>
            <a:ext cx="13008694" cy="605314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71" name="Shape 771"/>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772" name="Shape 772"/>
          <p:cNvSpPr/>
          <p:nvPr/>
        </p:nvSpPr>
        <p:spPr>
          <a:xfrm>
            <a:off x="697280" y="528267"/>
            <a:ext cx="439470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Summary</a:t>
            </a:r>
          </a:p>
        </p:txBody>
      </p:sp>
      <p:sp>
        <p:nvSpPr>
          <p:cNvPr id="773" name="Shape 773"/>
          <p:cNvSpPr/>
          <p:nvPr/>
        </p:nvSpPr>
        <p:spPr>
          <a:xfrm>
            <a:off x="6841826" y="3601387"/>
            <a:ext cx="1835648" cy="2002499"/>
          </a:xfrm>
          <a:custGeom>
            <a:avLst/>
            <a:gdLst/>
            <a:ahLst/>
            <a:cxnLst>
              <a:cxn ang="0">
                <a:pos x="wd2" y="hd2"/>
              </a:cxn>
              <a:cxn ang="5400000">
                <a:pos x="wd2" y="hd2"/>
              </a:cxn>
              <a:cxn ang="10800000">
                <a:pos x="wd2" y="hd2"/>
              </a:cxn>
              <a:cxn ang="16200000">
                <a:pos x="wd2" y="hd2"/>
              </a:cxn>
            </a:cxnLst>
            <a:rect l="0" t="0" r="r" b="b"/>
            <a:pathLst>
              <a:path w="21600" h="21600" extrusionOk="0">
                <a:moveTo>
                  <a:pt x="21600" y="12069"/>
                </a:moveTo>
                <a:lnTo>
                  <a:pt x="7592" y="0"/>
                </a:lnTo>
                <a:lnTo>
                  <a:pt x="0" y="11617"/>
                </a:lnTo>
                <a:lnTo>
                  <a:pt x="7726" y="21600"/>
                </a:lnTo>
                <a:lnTo>
                  <a:pt x="21600" y="12069"/>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776" name="Group 776"/>
          <p:cNvGrpSpPr/>
          <p:nvPr/>
        </p:nvGrpSpPr>
        <p:grpSpPr>
          <a:xfrm>
            <a:off x="483429" y="3586773"/>
            <a:ext cx="7067944" cy="2292706"/>
            <a:chOff x="-215900" y="-139699"/>
            <a:chExt cx="7067942" cy="2292705"/>
          </a:xfrm>
        </p:grpSpPr>
        <p:sp>
          <p:nvSpPr>
            <p:cNvPr id="775" name="Shape 775"/>
            <p:cNvSpPr/>
            <p:nvPr/>
          </p:nvSpPr>
          <p:spPr>
            <a:xfrm>
              <a:off x="0" y="0"/>
              <a:ext cx="6636143" cy="173390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spc="-39">
                  <a:solidFill>
                    <a:srgbClr val="405F82"/>
                  </a:solidFill>
                </a:rPr>
                <a:t>We </a:t>
              </a:r>
              <a:r>
                <a:rPr sz="4000" b="1" i="1" spc="-39">
                  <a:solidFill>
                    <a:srgbClr val="405F82"/>
                  </a:solidFill>
                </a:rPr>
                <a:t>do not</a:t>
              </a:r>
              <a:r>
                <a:rPr sz="4000" spc="-39">
                  <a:solidFill>
                    <a:srgbClr val="405F82"/>
                  </a:solidFill>
                </a:rPr>
                <a:t> observe the effects of </a:t>
              </a:r>
              <a:r>
                <a:rPr sz="4000" b="1" i="1" spc="-39">
                  <a:solidFill>
                    <a:srgbClr val="405F82"/>
                  </a:solidFill>
                </a:rPr>
                <a:t>read disturbance </a:t>
              </a:r>
              <a:r>
                <a:rPr sz="4000" spc="-39">
                  <a:solidFill>
                    <a:srgbClr val="405F82"/>
                  </a:solidFill>
                </a:rPr>
                <a:t>errors in the field.</a:t>
              </a:r>
            </a:p>
          </p:txBody>
        </p:sp>
        <p:pic>
          <p:nvPicPr>
            <p:cNvPr id="774" name="Picture 773"/>
            <p:cNvPicPr/>
            <p:nvPr/>
          </p:nvPicPr>
          <p:blipFill>
            <a:blip r:embed="rId2">
              <a:extLst/>
            </a:blip>
            <a:stretch>
              <a:fillRect/>
            </a:stretch>
          </p:blipFill>
          <p:spPr>
            <a:xfrm>
              <a:off x="-215900" y="-139700"/>
              <a:ext cx="7067943" cy="2292706"/>
            </a:xfrm>
            <a:prstGeom prst="rect">
              <a:avLst/>
            </a:prstGeom>
            <a:effectLst/>
          </p:spPr>
        </p:pic>
      </p:grpSp>
    </p:spTree>
  </p:cSld>
  <p:clrMapOvr>
    <a:masterClrMapping/>
  </p:clrMapOvr>
  <p:transition xmlns:p14="http://schemas.microsoft.com/office/powerpoint/2010/mai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779" name="Shape 779"/>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780" name="Shape 780"/>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781" name="Shape 781"/>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782" name="Shape 782"/>
          <p:cNvSpPr/>
          <p:nvPr/>
        </p:nvSpPr>
        <p:spPr>
          <a:xfrm>
            <a:off x="-8297" y="1706551"/>
            <a:ext cx="13008694" cy="605314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83" name="Shape 783"/>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784" name="Shape 784"/>
          <p:cNvSpPr/>
          <p:nvPr/>
        </p:nvSpPr>
        <p:spPr>
          <a:xfrm>
            <a:off x="697280" y="528267"/>
            <a:ext cx="439470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Summary</a:t>
            </a:r>
          </a:p>
        </p:txBody>
      </p:sp>
      <p:sp>
        <p:nvSpPr>
          <p:cNvPr id="785" name="Shape 785"/>
          <p:cNvSpPr/>
          <p:nvPr/>
        </p:nvSpPr>
        <p:spPr>
          <a:xfrm rot="10800000" flipH="1">
            <a:off x="2116683" y="5150952"/>
            <a:ext cx="8800073" cy="1566647"/>
          </a:xfrm>
          <a:custGeom>
            <a:avLst/>
            <a:gdLst/>
            <a:ahLst/>
            <a:cxnLst>
              <a:cxn ang="0">
                <a:pos x="wd2" y="hd2"/>
              </a:cxn>
              <a:cxn ang="5400000">
                <a:pos x="wd2" y="hd2"/>
              </a:cxn>
              <a:cxn ang="10800000">
                <a:pos x="wd2" y="hd2"/>
              </a:cxn>
              <a:cxn ang="16200000">
                <a:pos x="wd2" y="hd2"/>
              </a:cxn>
            </a:cxnLst>
            <a:rect l="0" t="0" r="r" b="b"/>
            <a:pathLst>
              <a:path w="21600" h="21600" extrusionOk="0">
                <a:moveTo>
                  <a:pt x="0" y="15742"/>
                </a:moveTo>
                <a:lnTo>
                  <a:pt x="10820" y="0"/>
                </a:lnTo>
                <a:lnTo>
                  <a:pt x="21600" y="15630"/>
                </a:lnTo>
                <a:lnTo>
                  <a:pt x="10645" y="21600"/>
                </a:lnTo>
                <a:lnTo>
                  <a:pt x="0" y="15742"/>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788" name="Group 788"/>
          <p:cNvGrpSpPr/>
          <p:nvPr/>
        </p:nvGrpSpPr>
        <p:grpSpPr>
          <a:xfrm>
            <a:off x="2006478" y="4085239"/>
            <a:ext cx="8979145" cy="1763320"/>
            <a:chOff x="-215900" y="-139699"/>
            <a:chExt cx="8979144" cy="1763318"/>
          </a:xfrm>
        </p:grpSpPr>
        <p:sp>
          <p:nvSpPr>
            <p:cNvPr id="787" name="Shape 787"/>
            <p:cNvSpPr/>
            <p:nvPr/>
          </p:nvSpPr>
          <p:spPr>
            <a:xfrm>
              <a:off x="0" y="-1"/>
              <a:ext cx="8547345" cy="120452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b="1" i="1" spc="-39">
                  <a:solidFill>
                    <a:srgbClr val="405F82"/>
                  </a:solidFill>
                </a:rPr>
                <a:t>Throttling SSD usage</a:t>
              </a:r>
              <a:r>
                <a:rPr sz="4000" spc="-39">
                  <a:solidFill>
                    <a:srgbClr val="405F82"/>
                  </a:solidFill>
                </a:rPr>
                <a:t> helps mitigate temperature-induced errors.</a:t>
              </a:r>
            </a:p>
          </p:txBody>
        </p:sp>
        <p:pic>
          <p:nvPicPr>
            <p:cNvPr id="786" name="Picture 785"/>
            <p:cNvPicPr/>
            <p:nvPr/>
          </p:nvPicPr>
          <p:blipFill>
            <a:blip r:embed="rId2">
              <a:extLst/>
            </a:blip>
            <a:stretch>
              <a:fillRect/>
            </a:stretch>
          </p:blipFill>
          <p:spPr>
            <a:xfrm>
              <a:off x="-215900" y="-139700"/>
              <a:ext cx="8979145" cy="1763319"/>
            </a:xfrm>
            <a:prstGeom prst="rect">
              <a:avLst/>
            </a:prstGeom>
            <a:effectLst/>
          </p:spPr>
        </p:pic>
      </p:grpSp>
    </p:spTree>
  </p:cSld>
  <p:clrMapOvr>
    <a:masterClrMapping/>
  </p:clrMapOvr>
  <p:transition xmlns:p14="http://schemas.microsoft.com/office/powerpoint/2010/mai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Shape 790"/>
          <p:cNvSpPr/>
          <p:nvPr/>
        </p:nvSpPr>
        <p:spPr>
          <a:xfrm>
            <a:off x="4527285" y="2764361"/>
            <a:ext cx="3937530" cy="3937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74545"/>
          </a:solidFill>
          <a:ln w="25400">
            <a:miter lim="400000"/>
          </a:ln>
          <a:extLst>
            <a:ext uri="{C572A759-6A51-4108-AA02-DFA0A04FC94B}">
              <ma14:wrappingTextBoxFlag xmlns:ma14="http://schemas.microsoft.com/office/mac/drawingml/2011/main" val="1"/>
            </a:ext>
          </a:extLst>
        </p:spPr>
        <p:txBody>
          <a:bodyPr lIns="0" tIns="0" rIns="0" bIns="0" anchor="ctr"/>
          <a:lstStyle>
            <a:lvl1pPr algn="ctr" defTabSz="342900">
              <a:defRPr sz="5000" spc="0">
                <a:latin typeface="+mj-lt"/>
                <a:ea typeface="+mj-ea"/>
                <a:cs typeface="+mj-cs"/>
                <a:sym typeface="Vista Sans OT Medium"/>
              </a:defRPr>
            </a:lvl1pPr>
          </a:lstStyle>
          <a:p>
            <a:pPr lvl="0">
              <a:defRPr sz="1800">
                <a:solidFill>
                  <a:srgbClr val="000000"/>
                </a:solidFill>
              </a:defRPr>
            </a:pPr>
            <a:r>
              <a:rPr sz="5000">
                <a:solidFill>
                  <a:srgbClr val="FFFFFF"/>
                </a:solidFill>
              </a:rPr>
              <a:t>New reliability trends</a:t>
            </a:r>
          </a:p>
        </p:txBody>
      </p:sp>
      <p:sp>
        <p:nvSpPr>
          <p:cNvPr id="791" name="Shape 791"/>
          <p:cNvSpPr/>
          <p:nvPr/>
        </p:nvSpPr>
        <p:spPr>
          <a:xfrm>
            <a:off x="4812982" y="1944993"/>
            <a:ext cx="363283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sz="5000" i="1" spc="-50">
                <a:solidFill>
                  <a:srgbClr val="000000"/>
                </a:solidFill>
                <a:latin typeface="+mj-lt"/>
                <a:ea typeface="+mj-ea"/>
                <a:cs typeface="+mj-cs"/>
                <a:sym typeface="Vista Sans OT Medium"/>
              </a:defRPr>
            </a:lvl1pPr>
          </a:lstStyle>
          <a:p>
            <a:pPr lvl="0">
              <a:defRPr sz="1800" i="0" spc="0"/>
            </a:pPr>
            <a:r>
              <a:rPr sz="5000" i="1" spc="-50"/>
              <a:t>SSD lifecycle</a:t>
            </a:r>
          </a:p>
        </p:txBody>
      </p:sp>
      <p:sp>
        <p:nvSpPr>
          <p:cNvPr id="792" name="Shape 792"/>
          <p:cNvSpPr/>
          <p:nvPr/>
        </p:nvSpPr>
        <p:spPr>
          <a:xfrm>
            <a:off x="8679179" y="4037419"/>
            <a:ext cx="3465196"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pc="0">
                <a:solidFill>
                  <a:srgbClr val="000000"/>
                </a:solidFill>
              </a:defRPr>
            </a:pPr>
            <a:r>
              <a:rPr sz="5000" i="1" spc="-50">
                <a:latin typeface="+mj-lt"/>
                <a:ea typeface="+mj-ea"/>
                <a:cs typeface="+mj-cs"/>
                <a:sym typeface="Vista Sans OT Medium"/>
              </a:rPr>
              <a:t>Read</a:t>
            </a:r>
            <a:br>
              <a:rPr sz="5000" i="1" spc="-50">
                <a:latin typeface="+mj-lt"/>
                <a:ea typeface="+mj-ea"/>
                <a:cs typeface="+mj-cs"/>
                <a:sym typeface="Vista Sans OT Medium"/>
              </a:rPr>
            </a:br>
            <a:r>
              <a:rPr sz="5000" i="1" spc="-50">
                <a:latin typeface="+mj-lt"/>
                <a:ea typeface="+mj-ea"/>
                <a:cs typeface="+mj-cs"/>
                <a:sym typeface="Vista Sans OT Medium"/>
              </a:rPr>
              <a:t>disturbance</a:t>
            </a:r>
          </a:p>
        </p:txBody>
      </p:sp>
      <p:sp>
        <p:nvSpPr>
          <p:cNvPr id="793" name="Shape 793"/>
          <p:cNvSpPr/>
          <p:nvPr/>
        </p:nvSpPr>
        <p:spPr>
          <a:xfrm>
            <a:off x="4651057" y="6728142"/>
            <a:ext cx="3689986"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i="1" spc="-50">
                <a:solidFill>
                  <a:srgbClr val="000000"/>
                </a:solidFill>
                <a:latin typeface="+mj-lt"/>
                <a:ea typeface="+mj-ea"/>
                <a:cs typeface="+mj-cs"/>
                <a:sym typeface="Vista Sans OT Medium"/>
              </a:defRPr>
            </a:lvl1pPr>
          </a:lstStyle>
          <a:p>
            <a:pPr lvl="0">
              <a:defRPr sz="1800" i="0" spc="0"/>
            </a:pPr>
            <a:r>
              <a:rPr sz="5000" i="1" spc="-50"/>
              <a:t>Temperature</a:t>
            </a:r>
          </a:p>
        </p:txBody>
      </p:sp>
      <p:sp>
        <p:nvSpPr>
          <p:cNvPr id="794" name="Shape 794"/>
          <p:cNvSpPr/>
          <p:nvPr/>
        </p:nvSpPr>
        <p:spPr>
          <a:xfrm>
            <a:off x="-8297" y="1706551"/>
            <a:ext cx="13008694" cy="6053149"/>
          </a:xfrm>
          <a:prstGeom prst="rect">
            <a:avLst/>
          </a:prstGeom>
          <a:solidFill>
            <a:srgbClr val="FFFFFF">
              <a:alpha val="80000"/>
            </a:srgbClr>
          </a:solidFill>
          <a:ln w="25400">
            <a:miter lim="400000"/>
          </a:ln>
        </p:spPr>
        <p:txBody>
          <a:bodyPr lIns="0" tIns="0" rIns="0" bIns="0" anchor="ctr"/>
          <a:lstStyle/>
          <a:p>
            <a:pPr lvl="0" algn="ctr" defTabSz="342900">
              <a:defRPr sz="2000" spc="0">
                <a:latin typeface="+mj-lt"/>
                <a:ea typeface="+mj-ea"/>
                <a:cs typeface="+mj-cs"/>
                <a:sym typeface="Vista Sans OT Medium"/>
              </a:defRPr>
            </a:pPr>
            <a:endParaRPr/>
          </a:p>
        </p:txBody>
      </p:sp>
      <p:sp>
        <p:nvSpPr>
          <p:cNvPr id="795" name="Shape 795"/>
          <p:cNvSpPr/>
          <p:nvPr/>
        </p:nvSpPr>
        <p:spPr>
          <a:xfrm>
            <a:off x="125730" y="4037419"/>
            <a:ext cx="4187191" cy="1391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r">
              <a:lnSpc>
                <a:spcPct val="80000"/>
              </a:lnSpc>
              <a:defRPr spc="0">
                <a:solidFill>
                  <a:srgbClr val="000000"/>
                </a:solidFill>
              </a:defRPr>
            </a:pPr>
            <a:r>
              <a:rPr sz="5000" i="1" spc="-50">
                <a:latin typeface="+mj-lt"/>
                <a:ea typeface="+mj-ea"/>
                <a:cs typeface="+mj-cs"/>
                <a:sym typeface="Vista Sans OT Medium"/>
              </a:rPr>
              <a:t>Access pattern</a:t>
            </a:r>
            <a:br>
              <a:rPr sz="5000" i="1" spc="-50">
                <a:latin typeface="+mj-lt"/>
                <a:ea typeface="+mj-ea"/>
                <a:cs typeface="+mj-cs"/>
                <a:sym typeface="Vista Sans OT Medium"/>
              </a:rPr>
            </a:br>
            <a:r>
              <a:rPr sz="5000" i="1" spc="-50">
                <a:latin typeface="+mj-lt"/>
                <a:ea typeface="+mj-ea"/>
                <a:cs typeface="+mj-cs"/>
                <a:sym typeface="Vista Sans OT Medium"/>
              </a:rPr>
              <a:t>dependence</a:t>
            </a:r>
          </a:p>
        </p:txBody>
      </p:sp>
      <p:sp>
        <p:nvSpPr>
          <p:cNvPr id="796" name="Shape 796"/>
          <p:cNvSpPr/>
          <p:nvPr/>
        </p:nvSpPr>
        <p:spPr>
          <a:xfrm>
            <a:off x="697280" y="528267"/>
            <a:ext cx="4394709"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Summary</a:t>
            </a:r>
          </a:p>
        </p:txBody>
      </p:sp>
      <p:sp>
        <p:nvSpPr>
          <p:cNvPr id="797" name="Shape 797"/>
          <p:cNvSpPr/>
          <p:nvPr/>
        </p:nvSpPr>
        <p:spPr>
          <a:xfrm flipH="1">
            <a:off x="4318095" y="3601387"/>
            <a:ext cx="1835647" cy="2002499"/>
          </a:xfrm>
          <a:custGeom>
            <a:avLst/>
            <a:gdLst/>
            <a:ahLst/>
            <a:cxnLst>
              <a:cxn ang="0">
                <a:pos x="wd2" y="hd2"/>
              </a:cxn>
              <a:cxn ang="5400000">
                <a:pos x="wd2" y="hd2"/>
              </a:cxn>
              <a:cxn ang="10800000">
                <a:pos x="wd2" y="hd2"/>
              </a:cxn>
              <a:cxn ang="16200000">
                <a:pos x="wd2" y="hd2"/>
              </a:cxn>
            </a:cxnLst>
            <a:rect l="0" t="0" r="r" b="b"/>
            <a:pathLst>
              <a:path w="21600" h="21600" extrusionOk="0">
                <a:moveTo>
                  <a:pt x="21600" y="12069"/>
                </a:moveTo>
                <a:lnTo>
                  <a:pt x="7592" y="0"/>
                </a:lnTo>
                <a:lnTo>
                  <a:pt x="0" y="11617"/>
                </a:lnTo>
                <a:lnTo>
                  <a:pt x="7726" y="21600"/>
                </a:lnTo>
                <a:lnTo>
                  <a:pt x="21600" y="12069"/>
                </a:lnTo>
                <a:close/>
              </a:path>
            </a:pathLst>
          </a:custGeom>
          <a:solidFill>
            <a:srgbClr val="405F82">
              <a:alpha val="60000"/>
            </a:srgbClr>
          </a:solidFill>
          <a:ln w="12700">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grpSp>
        <p:nvGrpSpPr>
          <p:cNvPr id="800" name="Group 800"/>
          <p:cNvGrpSpPr/>
          <p:nvPr/>
        </p:nvGrpSpPr>
        <p:grpSpPr>
          <a:xfrm>
            <a:off x="5420564" y="3586773"/>
            <a:ext cx="7067944" cy="2292706"/>
            <a:chOff x="-215900" y="-139699"/>
            <a:chExt cx="7067942" cy="2292705"/>
          </a:xfrm>
        </p:grpSpPr>
        <p:sp>
          <p:nvSpPr>
            <p:cNvPr id="799" name="Shape 799"/>
            <p:cNvSpPr/>
            <p:nvPr/>
          </p:nvSpPr>
          <p:spPr>
            <a:xfrm>
              <a:off x="0" y="0"/>
              <a:ext cx="6636143" cy="1733906"/>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nSpc>
                  <a:spcPct val="90000"/>
                </a:lnSpc>
                <a:defRPr spc="0">
                  <a:solidFill>
                    <a:srgbClr val="000000"/>
                  </a:solidFill>
                </a:defRPr>
              </a:pPr>
              <a:r>
                <a:rPr sz="4000" spc="-39">
                  <a:solidFill>
                    <a:srgbClr val="405F82"/>
                  </a:solidFill>
                </a:rPr>
                <a:t>We quantify the effects of the </a:t>
              </a:r>
              <a:r>
                <a:rPr sz="4000" b="1" i="1" spc="-39">
                  <a:solidFill>
                    <a:srgbClr val="405F82"/>
                  </a:solidFill>
                </a:rPr>
                <a:t>page cache</a:t>
              </a:r>
              <a:r>
                <a:rPr sz="4000" spc="-39">
                  <a:solidFill>
                    <a:srgbClr val="405F82"/>
                  </a:solidFill>
                </a:rPr>
                <a:t> and </a:t>
              </a:r>
              <a:r>
                <a:rPr sz="4000" b="1" i="1" spc="-39">
                  <a:solidFill>
                    <a:srgbClr val="405F82"/>
                  </a:solidFill>
                </a:rPr>
                <a:t>write amplification</a:t>
              </a:r>
              <a:r>
                <a:rPr sz="4000" spc="-39">
                  <a:solidFill>
                    <a:srgbClr val="405F82"/>
                  </a:solidFill>
                </a:rPr>
                <a:t> in the field.</a:t>
              </a:r>
            </a:p>
          </p:txBody>
        </p:sp>
        <p:pic>
          <p:nvPicPr>
            <p:cNvPr id="798" name="Picture 797"/>
            <p:cNvPicPr/>
            <p:nvPr/>
          </p:nvPicPr>
          <p:blipFill>
            <a:blip r:embed="rId2">
              <a:extLst/>
            </a:blip>
            <a:stretch>
              <a:fillRect/>
            </a:stretch>
          </p:blipFill>
          <p:spPr>
            <a:xfrm>
              <a:off x="-215900" y="-139700"/>
              <a:ext cx="7067943" cy="2292706"/>
            </a:xfrm>
            <a:prstGeom prst="rect">
              <a:avLst/>
            </a:prstGeom>
            <a:effectLst/>
          </p:spPr>
        </p:pic>
      </p:grpSp>
    </p:spTree>
  </p:cSld>
  <p:clrMapOvr>
    <a:masterClrMapping/>
  </p:clrMapOvr>
  <p:transition xmlns:p14="http://schemas.microsoft.com/office/powerpoint/2010/main" spd="med"/>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802" name="Shape 802"/>
          <p:cNvSpPr>
            <a:spLocks noGrp="1"/>
          </p:cNvSpPr>
          <p:nvPr>
            <p:ph type="title"/>
          </p:nvPr>
        </p:nvSpPr>
        <p:spPr>
          <a:prstGeom prst="rect">
            <a:avLst/>
          </a:prstGeom>
        </p:spPr>
        <p:txBody>
          <a:bodyPr anchor="t"/>
          <a:lstStyle/>
          <a:p>
            <a:pPr lvl="0">
              <a:defRPr sz="1800" spc="0">
                <a:solidFill>
                  <a:srgbClr val="000000"/>
                </a:solidFill>
              </a:defRPr>
            </a:pPr>
            <a:r>
              <a:rPr sz="4000" spc="-39">
                <a:solidFill>
                  <a:srgbClr val="CFDAE6"/>
                </a:solidFill>
                <a:latin typeface="+mn-lt"/>
                <a:ea typeface="+mn-ea"/>
                <a:cs typeface="+mn-cs"/>
                <a:sym typeface="Vista Sans OT Reg"/>
              </a:rPr>
              <a:t>A Large-Scale Study of</a:t>
            </a:r>
            <a:r>
              <a:rPr sz="5800" spc="-58">
                <a:solidFill>
                  <a:srgbClr val="FFFFFF"/>
                </a:solidFill>
              </a:rPr>
              <a:t/>
            </a:r>
            <a:br>
              <a:rPr sz="5800" spc="-58">
                <a:solidFill>
                  <a:srgbClr val="FFFFFF"/>
                </a:solidFill>
              </a:rPr>
            </a:br>
            <a:r>
              <a:rPr sz="6300" spc="-63">
                <a:solidFill>
                  <a:srgbClr val="FFFFFF"/>
                </a:solidFill>
              </a:rPr>
              <a:t>Flash Memory Errors in the Field</a:t>
            </a:r>
          </a:p>
        </p:txBody>
      </p:sp>
      <p:sp>
        <p:nvSpPr>
          <p:cNvPr id="803" name="Shape 803"/>
          <p:cNvSpPr>
            <a:spLocks noGrp="1"/>
          </p:cNvSpPr>
          <p:nvPr>
            <p:ph type="body" idx="1"/>
          </p:nvPr>
        </p:nvSpPr>
        <p:spPr>
          <a:xfrm>
            <a:off x="787400" y="4101295"/>
            <a:ext cx="11430000" cy="1756768"/>
          </a:xfrm>
          <a:prstGeom prst="rect">
            <a:avLst/>
          </a:prstGeom>
        </p:spPr>
        <p:txBody>
          <a:bodyPr/>
          <a:lstStyle/>
          <a:p>
            <a:pPr lvl="3">
              <a:defRPr spc="0">
                <a:solidFill>
                  <a:srgbClr val="000000"/>
                </a:solidFill>
              </a:defRPr>
            </a:pPr>
            <a:r>
              <a:rPr sz="2800" b="1" spc="-28">
                <a:solidFill>
                  <a:srgbClr val="FFFFFF"/>
                </a:solidFill>
              </a:rPr>
              <a:t>Justin Meza</a:t>
            </a:r>
          </a:p>
          <a:p>
            <a:pPr lvl="0">
              <a:defRPr spc="0">
                <a:solidFill>
                  <a:srgbClr val="000000"/>
                </a:solidFill>
              </a:defRPr>
            </a:pPr>
            <a:r>
              <a:rPr sz="2800" spc="-28">
                <a:solidFill>
                  <a:srgbClr val="D8DFEA"/>
                </a:solidFill>
              </a:rPr>
              <a:t>Qiang Wu</a:t>
            </a:r>
            <a:endParaRPr sz="2800" spc="-28">
              <a:solidFill>
                <a:srgbClr val="D8DFEA"/>
              </a:solidFill>
              <a:latin typeface="Vista Sans OT Light"/>
              <a:ea typeface="Vista Sans OT Light"/>
              <a:cs typeface="Vista Sans OT Light"/>
              <a:sym typeface="Vista Sans OT Light"/>
            </a:endParaRPr>
          </a:p>
          <a:p>
            <a:pPr lvl="0">
              <a:defRPr spc="0">
                <a:solidFill>
                  <a:srgbClr val="000000"/>
                </a:solidFill>
              </a:defRPr>
            </a:pPr>
            <a:r>
              <a:rPr sz="2800" spc="-28">
                <a:solidFill>
                  <a:srgbClr val="D8DFEA"/>
                </a:solidFill>
              </a:rPr>
              <a:t>Sanjeev Kumar</a:t>
            </a:r>
            <a:endParaRPr sz="2800" spc="-28">
              <a:solidFill>
                <a:srgbClr val="D8DFEA"/>
              </a:solidFill>
              <a:latin typeface="Vista Sans OT Light"/>
              <a:ea typeface="Vista Sans OT Light"/>
              <a:cs typeface="Vista Sans OT Light"/>
              <a:sym typeface="Vista Sans OT Light"/>
            </a:endParaRPr>
          </a:p>
          <a:p>
            <a:pPr lvl="0">
              <a:defRPr spc="0">
                <a:solidFill>
                  <a:srgbClr val="000000"/>
                </a:solidFill>
              </a:defRPr>
            </a:pPr>
            <a:r>
              <a:rPr sz="2800" spc="-28">
                <a:solidFill>
                  <a:srgbClr val="D8DFEA"/>
                </a:solidFill>
              </a:rPr>
              <a:t>Onur Mutlu</a:t>
            </a:r>
          </a:p>
        </p:txBody>
      </p:sp>
      <p:pic>
        <p:nvPicPr>
          <p:cNvPr id="804" name="droppedImage.pdf"/>
          <p:cNvPicPr/>
          <p:nvPr/>
        </p:nvPicPr>
        <p:blipFill>
          <a:blip r:embed="rId2">
            <a:extLst/>
          </a:blip>
          <a:stretch>
            <a:fillRect/>
          </a:stretch>
        </p:blipFill>
        <p:spPr>
          <a:xfrm>
            <a:off x="10554334" y="6488762"/>
            <a:ext cx="1663701" cy="342294"/>
          </a:xfrm>
          <a:prstGeom prst="rect">
            <a:avLst/>
          </a:prstGeom>
          <a:ln w="12700">
            <a:miter lim="400000"/>
          </a:ln>
        </p:spPr>
      </p:pic>
      <p:pic>
        <p:nvPicPr>
          <p:cNvPr id="805" name="CMU_logo_horiz_white.png"/>
          <p:cNvPicPr/>
          <p:nvPr/>
        </p:nvPicPr>
        <p:blipFill>
          <a:blip r:embed="rId3">
            <a:extLst/>
          </a:blip>
          <a:stretch>
            <a:fillRect/>
          </a:stretch>
        </p:blipFill>
        <p:spPr>
          <a:xfrm>
            <a:off x="7079620" y="7010200"/>
            <a:ext cx="5178270" cy="465771"/>
          </a:xfrm>
          <a:prstGeom prst="rect">
            <a:avLst/>
          </a:prstGeom>
          <a:ln w="12700">
            <a:miter lim="400000"/>
          </a:ln>
        </p:spPr>
      </p:pic>
    </p:spTree>
  </p:cSld>
  <p:clrMapOvr>
    <a:masterClrMapping/>
  </p:clrMapOvr>
  <p:transition xmlns:p14="http://schemas.microsoft.com/office/powerpoint/2010/mai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p:nvPr/>
        </p:nvSpPr>
        <p:spPr>
          <a:xfrm>
            <a:off x="1487914" y="1552448"/>
            <a:ext cx="7664451" cy="145923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nSpc>
                <a:spcPct val="80000"/>
              </a:lnSpc>
              <a:defRPr sz="10000" i="1" spc="-100">
                <a:solidFill>
                  <a:srgbClr val="000000"/>
                </a:solidFill>
                <a:latin typeface="+mj-lt"/>
                <a:ea typeface="+mj-ea"/>
                <a:cs typeface="+mj-cs"/>
                <a:sym typeface="Vista Sans OT Medium"/>
              </a:defRPr>
            </a:lvl1pPr>
          </a:lstStyle>
          <a:p>
            <a:pPr lvl="0">
              <a:defRPr sz="1800" i="0" spc="0"/>
            </a:pPr>
            <a:r>
              <a:rPr sz="10000" i="1" spc="-100"/>
              <a:t>Backup slides</a:t>
            </a:r>
          </a:p>
        </p:txBody>
      </p:sp>
    </p:spTree>
  </p:cSld>
  <p:clrMapOvr>
    <a:masterClrMapping/>
  </p:clrMapOvr>
  <p:transition xmlns:p14="http://schemas.microsoft.com/office/powerpoint/2010/mai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Shape 809"/>
          <p:cNvSpPr/>
          <p:nvPr/>
        </p:nvSpPr>
        <p:spPr>
          <a:xfrm>
            <a:off x="709980" y="526632"/>
            <a:ext cx="10290557" cy="1185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spc="-79">
                <a:solidFill>
                  <a:srgbClr val="000000"/>
                </a:solidFill>
              </a:defRPr>
            </a:lvl1pPr>
          </a:lstStyle>
          <a:p>
            <a:pPr lvl="0">
              <a:defRPr sz="1800" b="0" spc="0"/>
            </a:pPr>
            <a:r>
              <a:rPr sz="8000" b="1" spc="-79"/>
              <a:t>System characteristics</a:t>
            </a:r>
          </a:p>
        </p:txBody>
      </p:sp>
      <p:graphicFrame>
        <p:nvGraphicFramePr>
          <p:cNvPr id="810" name="Table 810"/>
          <p:cNvGraphicFramePr/>
          <p:nvPr/>
        </p:nvGraphicFramePr>
        <p:xfrm>
          <a:off x="809549" y="2090366"/>
          <a:ext cx="11419556" cy="5288760"/>
        </p:xfrm>
        <a:graphic>
          <a:graphicData uri="http://schemas.openxmlformats.org/drawingml/2006/table">
            <a:tbl>
              <a:tblPr>
                <a:tableStyleId>{8F44A2F1-9E1F-4B54-A3A2-5F16C0AD49E2}</a:tableStyleId>
              </a:tblPr>
              <a:tblGrid>
                <a:gridCol w="1899026"/>
                <a:gridCol w="1899026"/>
                <a:gridCol w="1899026"/>
                <a:gridCol w="1899026"/>
                <a:gridCol w="1899026"/>
                <a:gridCol w="1899026"/>
              </a:tblGrid>
              <a:tr h="919372">
                <a:tc rowSpan="2">
                  <a:txBody>
                    <a:bodyPr/>
                    <a:lstStyle/>
                    <a:p>
                      <a:pPr lvl="0" algn="ctr" defTabSz="914400">
                        <a:tabLst>
                          <a:tab pos="685800" algn="l"/>
                        </a:tabLst>
                        <a:defRPr sz="1800"/>
                      </a:pPr>
                      <a:r>
                        <a:rPr sz="3500" b="1">
                          <a:solidFill>
                            <a:srgbClr val="FFFFFF"/>
                          </a:solidFill>
                        </a:rPr>
                        <a:t>SSD capacity</a:t>
                      </a:r>
                    </a:p>
                  </a:txBody>
                  <a:tcPr marL="25400" marR="25400" marT="25400" marB="25400" anchor="ctr" horzOverflow="overflow">
                    <a:lnL w="12700">
                      <a:miter lim="400000"/>
                    </a:lnL>
                    <a:lnR w="12700">
                      <a:miter lim="400000"/>
                    </a:lnR>
                    <a:lnT w="12700">
                      <a:miter lim="400000"/>
                    </a:lnT>
                    <a:solidFill>
                      <a:srgbClr val="3B5998"/>
                    </a:solidFill>
                  </a:tcPr>
                </a:tc>
                <a:tc rowSpan="2">
                  <a:txBody>
                    <a:bodyPr/>
                    <a:lstStyle/>
                    <a:p>
                      <a:pPr lvl="0" algn="ctr" defTabSz="914400">
                        <a:tabLst>
                          <a:tab pos="685800" algn="l"/>
                        </a:tabLst>
                        <a:defRPr sz="1800"/>
                      </a:pPr>
                      <a:r>
                        <a:rPr sz="3500" b="1">
                          <a:solidFill>
                            <a:srgbClr val="FFFFFF"/>
                          </a:solidFill>
                        </a:rPr>
                        <a:t>PCIe</a:t>
                      </a:r>
                    </a:p>
                  </a:txBody>
                  <a:tcPr marL="25400" marR="25400" marT="25400" marB="25400" anchor="ctr" horzOverflow="overflow">
                    <a:lnL w="12700">
                      <a:miter lim="400000"/>
                    </a:lnL>
                    <a:lnR w="12700">
                      <a:miter lim="400000"/>
                    </a:lnR>
                    <a:lnT w="12700">
                      <a:miter lim="400000"/>
                    </a:lnT>
                    <a:solidFill>
                      <a:srgbClr val="3B5998"/>
                    </a:solidFill>
                  </a:tcPr>
                </a:tc>
                <a:tc rowSpan="2">
                  <a:txBody>
                    <a:bodyPr/>
                    <a:lstStyle/>
                    <a:p>
                      <a:pPr lvl="0" algn="ctr" defTabSz="914400">
                        <a:tabLst>
                          <a:tab pos="685800" algn="l"/>
                        </a:tabLst>
                        <a:defRPr sz="1800"/>
                      </a:pPr>
                      <a:r>
                        <a:rPr sz="3500" b="1">
                          <a:solidFill>
                            <a:srgbClr val="FFFFFF"/>
                          </a:solidFill>
                        </a:rPr>
                        <a:t>Average age (years)</a:t>
                      </a:r>
                    </a:p>
                  </a:txBody>
                  <a:tcPr marL="25400" marR="25400" marT="25400" marB="25400" anchor="ctr" horzOverflow="overflow">
                    <a:lnL w="12700">
                      <a:miter lim="400000"/>
                    </a:lnL>
                    <a:lnR w="12700">
                      <a:miter lim="400000"/>
                    </a:lnR>
                    <a:lnT w="12700">
                      <a:miter lim="400000"/>
                    </a:lnT>
                    <a:solidFill>
                      <a:srgbClr val="3B5998"/>
                    </a:solidFill>
                  </a:tcPr>
                </a:tc>
                <a:tc rowSpan="2">
                  <a:txBody>
                    <a:bodyPr/>
                    <a:lstStyle/>
                    <a:p>
                      <a:pPr lvl="0" algn="ctr" defTabSz="914400">
                        <a:tabLst>
                          <a:tab pos="685800" algn="l"/>
                        </a:tabLst>
                        <a:defRPr sz="1800"/>
                      </a:pPr>
                      <a:r>
                        <a:rPr sz="3500" b="1">
                          <a:solidFill>
                            <a:srgbClr val="FFFFFF"/>
                          </a:solidFill>
                        </a:rPr>
                        <a:t>SSDs per server</a:t>
                      </a:r>
                    </a:p>
                  </a:txBody>
                  <a:tcPr marL="25400" marR="25400" marT="25400" marB="25400" anchor="ctr" horzOverflow="overflow">
                    <a:lnL w="12700">
                      <a:miter lim="400000"/>
                    </a:lnL>
                    <a:lnR w="12700">
                      <a:miter lim="400000"/>
                    </a:lnR>
                    <a:lnT w="12700">
                      <a:miter lim="400000"/>
                    </a:lnT>
                    <a:solidFill>
                      <a:srgbClr val="3B5998"/>
                    </a:solidFill>
                  </a:tcPr>
                </a:tc>
                <a:tc rowSpan="2">
                  <a:txBody>
                    <a:bodyPr/>
                    <a:lstStyle/>
                    <a:p>
                      <a:pPr lvl="0" algn="ctr" defTabSz="914400">
                        <a:tabLst>
                          <a:tab pos="685800" algn="l"/>
                        </a:tabLst>
                        <a:defRPr sz="1800"/>
                      </a:pPr>
                      <a:r>
                        <a:rPr sz="3500" b="1">
                          <a:solidFill>
                            <a:srgbClr val="FFFFFF"/>
                          </a:solidFill>
                        </a:rPr>
                        <a:t>Average written (TB)</a:t>
                      </a:r>
                    </a:p>
                  </a:txBody>
                  <a:tcPr marL="25400" marR="25400" marT="25400" marB="25400" anchor="ctr" horzOverflow="overflow">
                    <a:lnL w="12700">
                      <a:miter lim="400000"/>
                    </a:lnL>
                    <a:lnR w="12700">
                      <a:miter lim="400000"/>
                    </a:lnR>
                    <a:lnT w="12700">
                      <a:miter lim="400000"/>
                    </a:lnT>
                    <a:solidFill>
                      <a:srgbClr val="3B5998"/>
                    </a:solidFill>
                  </a:tcPr>
                </a:tc>
                <a:tc rowSpan="2">
                  <a:txBody>
                    <a:bodyPr/>
                    <a:lstStyle/>
                    <a:p>
                      <a:pPr lvl="0" algn="ctr" defTabSz="914400">
                        <a:tabLst>
                          <a:tab pos="685800" algn="l"/>
                        </a:tabLst>
                        <a:defRPr sz="1800"/>
                      </a:pPr>
                      <a:r>
                        <a:rPr sz="3500" b="1">
                          <a:solidFill>
                            <a:srgbClr val="FFFFFF"/>
                          </a:solidFill>
                        </a:rPr>
                        <a:t>Average read (TB)</a:t>
                      </a:r>
                    </a:p>
                  </a:txBody>
                  <a:tcPr marL="25400" marR="25400" marT="25400" marB="25400" anchor="ctr" horzOverflow="overflow">
                    <a:lnL w="12700">
                      <a:miter lim="400000"/>
                    </a:lnL>
                    <a:lnR w="12700">
                      <a:miter lim="400000"/>
                    </a:lnR>
                    <a:lnT w="12700">
                      <a:miter lim="400000"/>
                    </a:lnT>
                    <a:solidFill>
                      <a:srgbClr val="3B5998"/>
                    </a:solidFill>
                  </a:tcPr>
                </a:tc>
              </a:tr>
              <a:tr h="7494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99094">
                <a:tc rowSpan="2">
                  <a:txBody>
                    <a:bodyPr/>
                    <a:lstStyle/>
                    <a:p>
                      <a:pPr lvl="0" algn="ctr" defTabSz="914400">
                        <a:tabLst>
                          <a:tab pos="685800" algn="l"/>
                        </a:tabLst>
                        <a:defRPr sz="1800"/>
                      </a:pPr>
                      <a:r>
                        <a:rPr sz="4000"/>
                        <a:t>720GB</a:t>
                      </a:r>
                    </a:p>
                  </a:txBody>
                  <a:tcPr marL="25400" marR="25400" marT="25400" marB="25400" anchor="ctr" horzOverflow="overflow">
                    <a:lnR w="12700">
                      <a:miter lim="400000"/>
                    </a:lnR>
                    <a:lnB w="63500">
                      <a:solidFill>
                        <a:srgbClr val="DCDCDC"/>
                      </a:solidFill>
                      <a:miter lim="400000"/>
                    </a:lnB>
                  </a:tcPr>
                </a:tc>
                <a:tc rowSpan="2">
                  <a:txBody>
                    <a:bodyPr/>
                    <a:lstStyle/>
                    <a:p>
                      <a:pPr lvl="0" algn="ctr" defTabSz="914400">
                        <a:tabLst>
                          <a:tab pos="685800" algn="l"/>
                        </a:tabLst>
                        <a:defRPr sz="1800"/>
                      </a:pPr>
                      <a:r>
                        <a:rPr sz="4000"/>
                        <a:t>v1, x4</a:t>
                      </a:r>
                    </a:p>
                  </a:txBody>
                  <a:tcPr marL="25400" marR="25400" marT="25400" marB="25400" anchor="ctr" horzOverflow="overflow">
                    <a:lnL w="12700">
                      <a:miter lim="400000"/>
                    </a:lnL>
                    <a:lnR w="12700">
                      <a:miter lim="400000"/>
                    </a:lnR>
                    <a:lnB w="63500">
                      <a:solidFill>
                        <a:srgbClr val="DCDCDC"/>
                      </a:solidFill>
                      <a:miter lim="400000"/>
                    </a:lnB>
                  </a:tcPr>
                </a:tc>
                <a:tc rowSpan="2">
                  <a:txBody>
                    <a:bodyPr/>
                    <a:lstStyle/>
                    <a:p>
                      <a:pPr lvl="0" algn="ctr" defTabSz="914400">
                        <a:tabLst>
                          <a:tab pos="685800" algn="l"/>
                        </a:tabLst>
                        <a:defRPr sz="1800"/>
                      </a:pPr>
                      <a:r>
                        <a:rPr sz="4000"/>
                        <a:t>2.4</a:t>
                      </a:r>
                    </a:p>
                  </a:txBody>
                  <a:tcPr marL="25400" marR="25400" marT="25400" marB="25400" anchor="ctr" horzOverflow="overflow">
                    <a:lnL w="12700">
                      <a:miter lim="400000"/>
                    </a:lnL>
                    <a:lnR w="12700">
                      <a:miter lim="400000"/>
                    </a:lnR>
                    <a:lnB w="63500">
                      <a:solidFill>
                        <a:srgbClr val="DCDCDC"/>
                      </a:solidFill>
                      <a:miter lim="400000"/>
                    </a:lnB>
                  </a:tcPr>
                </a:tc>
                <a:tc>
                  <a:txBody>
                    <a:bodyPr/>
                    <a:lstStyle/>
                    <a:p>
                      <a:pPr lvl="0" algn="ctr" defTabSz="914400">
                        <a:tabLst>
                          <a:tab pos="685800" algn="l"/>
                        </a:tabLst>
                        <a:defRPr sz="1800"/>
                      </a:pPr>
                      <a:r>
                        <a:rPr sz="4000"/>
                        <a:t>1</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4000"/>
                        <a:t>27.2</a:t>
                      </a:r>
                    </a:p>
                  </a:txBody>
                  <a:tcPr marL="25400" marR="25400" marT="25400" marB="25400" anchor="ctr" horzOverflow="overflow">
                    <a:lnL w="12700">
                      <a:miter lim="400000"/>
                    </a:lnL>
                    <a:lnR w="12700">
                      <a:miter lim="400000"/>
                    </a:lnR>
                    <a:lnB w="12700">
                      <a:miter lim="400000"/>
                    </a:lnB>
                  </a:tcPr>
                </a:tc>
                <a:tc>
                  <a:txBody>
                    <a:bodyPr/>
                    <a:lstStyle/>
                    <a:p>
                      <a:pPr lvl="0" algn="ctr" defTabSz="914400">
                        <a:tabLst>
                          <a:tab pos="685800" algn="l"/>
                        </a:tabLst>
                        <a:defRPr sz="1800"/>
                      </a:pPr>
                      <a:r>
                        <a:rPr sz="4000"/>
                        <a:t>23.8</a:t>
                      </a:r>
                    </a:p>
                  </a:txBody>
                  <a:tcPr marL="25400" marR="25400" marT="25400" marB="25400" anchor="ctr" horzOverflow="overflow">
                    <a:lnL w="12700">
                      <a:miter lim="400000"/>
                    </a:lnL>
                    <a:lnB w="12700">
                      <a:miter lim="400000"/>
                    </a:lnB>
                  </a:tcPr>
                </a:tc>
              </a:tr>
              <a:tr h="5990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914400">
                        <a:tabLst>
                          <a:tab pos="685800" algn="l"/>
                        </a:tabLst>
                        <a:defRPr sz="1800"/>
                      </a:pPr>
                      <a:r>
                        <a:rPr sz="4000"/>
                        <a:t>2</a:t>
                      </a:r>
                    </a:p>
                  </a:txBody>
                  <a:tcPr marL="25400" marR="25400" marT="25400" marB="25400" anchor="ctr" horzOverflow="overflow">
                    <a:lnL w="12700">
                      <a:miter lim="400000"/>
                    </a:lnL>
                    <a:lnR w="12700">
                      <a:miter lim="400000"/>
                    </a:lnR>
                    <a:lnT w="12700">
                      <a:miter lim="400000"/>
                    </a:lnT>
                    <a:lnB w="63500">
                      <a:solidFill>
                        <a:srgbClr val="DCDCDC"/>
                      </a:solidFill>
                      <a:miter lim="400000"/>
                    </a:lnB>
                  </a:tcPr>
                </a:tc>
                <a:tc>
                  <a:txBody>
                    <a:bodyPr/>
                    <a:lstStyle/>
                    <a:p>
                      <a:pPr lvl="0" algn="ctr" defTabSz="914400">
                        <a:tabLst>
                          <a:tab pos="685800" algn="l"/>
                        </a:tabLst>
                        <a:defRPr sz="1800"/>
                      </a:pPr>
                      <a:r>
                        <a:rPr sz="4000"/>
                        <a:t>48.5</a:t>
                      </a:r>
                    </a:p>
                  </a:txBody>
                  <a:tcPr marL="25400" marR="25400" marT="25400" marB="25400" anchor="ctr" horzOverflow="overflow">
                    <a:lnL w="12700">
                      <a:miter lim="400000"/>
                    </a:lnL>
                    <a:lnR w="12700">
                      <a:miter lim="400000"/>
                    </a:lnR>
                    <a:lnT w="12700">
                      <a:miter lim="400000"/>
                    </a:lnT>
                    <a:lnB w="63500">
                      <a:solidFill>
                        <a:srgbClr val="DCDCDC"/>
                      </a:solidFill>
                      <a:miter lim="400000"/>
                    </a:lnB>
                  </a:tcPr>
                </a:tc>
                <a:tc>
                  <a:txBody>
                    <a:bodyPr/>
                    <a:lstStyle/>
                    <a:p>
                      <a:pPr lvl="0" algn="ctr" defTabSz="914400">
                        <a:tabLst>
                          <a:tab pos="685800" algn="l"/>
                        </a:tabLst>
                        <a:defRPr sz="1800"/>
                      </a:pPr>
                      <a:r>
                        <a:rPr sz="4000"/>
                        <a:t>45.1</a:t>
                      </a:r>
                    </a:p>
                  </a:txBody>
                  <a:tcPr marL="25400" marR="25400" marT="25400" marB="25400" anchor="ctr" horzOverflow="overflow">
                    <a:lnL w="12700">
                      <a:miter lim="400000"/>
                    </a:lnL>
                    <a:lnT w="12700">
                      <a:miter lim="400000"/>
                    </a:lnT>
                    <a:lnB w="63500">
                      <a:solidFill>
                        <a:srgbClr val="DCDCDC"/>
                      </a:solidFill>
                      <a:miter lim="400000"/>
                    </a:lnB>
                  </a:tcPr>
                </a:tc>
              </a:tr>
              <a:tr h="599094">
                <a:tc rowSpan="2">
                  <a:txBody>
                    <a:bodyPr/>
                    <a:lstStyle/>
                    <a:p>
                      <a:pPr lvl="0" algn="ctr" defTabSz="914400">
                        <a:tabLst>
                          <a:tab pos="685800" algn="l"/>
                        </a:tabLst>
                        <a:defRPr sz="1800"/>
                      </a:pPr>
                      <a:r>
                        <a:rPr sz="4000"/>
                        <a:t>1.2TB</a:t>
                      </a:r>
                    </a:p>
                  </a:txBody>
                  <a:tcPr marL="25400" marR="25400" marT="25400" marB="25400" anchor="ctr" horzOverflow="overflow">
                    <a:lnR w="12700">
                      <a:miter lim="400000"/>
                    </a:lnR>
                    <a:lnT w="63500">
                      <a:solidFill>
                        <a:srgbClr val="DCDCDC"/>
                      </a:solidFill>
                      <a:miter lim="400000"/>
                    </a:lnT>
                    <a:lnB w="63500">
                      <a:solidFill>
                        <a:srgbClr val="DCDCDC"/>
                      </a:solidFill>
                      <a:miter lim="400000"/>
                    </a:lnB>
                  </a:tcPr>
                </a:tc>
                <a:tc rowSpan="2">
                  <a:txBody>
                    <a:bodyPr/>
                    <a:lstStyle/>
                    <a:p>
                      <a:pPr lvl="0" algn="ctr" defTabSz="914400">
                        <a:tabLst>
                          <a:tab pos="685800" algn="l"/>
                        </a:tabLst>
                        <a:defRPr sz="1800"/>
                      </a:pPr>
                      <a:r>
                        <a:rPr sz="4000"/>
                        <a:t>v2, x4</a:t>
                      </a:r>
                    </a:p>
                  </a:txBody>
                  <a:tcPr marL="25400" marR="25400" marT="25400" marB="25400" anchor="ctr" horzOverflow="overflow">
                    <a:lnL w="12700">
                      <a:miter lim="400000"/>
                    </a:lnL>
                    <a:lnR w="12700">
                      <a:miter lim="400000"/>
                    </a:lnR>
                    <a:lnT w="63500">
                      <a:solidFill>
                        <a:srgbClr val="DCDCDC"/>
                      </a:solidFill>
                      <a:miter lim="400000"/>
                    </a:lnT>
                    <a:lnB w="63500">
                      <a:solidFill>
                        <a:srgbClr val="DCDCDC"/>
                      </a:solidFill>
                      <a:miter lim="400000"/>
                    </a:lnB>
                  </a:tcPr>
                </a:tc>
                <a:tc rowSpan="2">
                  <a:txBody>
                    <a:bodyPr/>
                    <a:lstStyle/>
                    <a:p>
                      <a:pPr lvl="0" algn="ctr" defTabSz="914400">
                        <a:tabLst>
                          <a:tab pos="685800" algn="l"/>
                        </a:tabLst>
                        <a:defRPr sz="1800"/>
                      </a:pPr>
                      <a:r>
                        <a:rPr sz="4000"/>
                        <a:t>1.6</a:t>
                      </a:r>
                    </a:p>
                  </a:txBody>
                  <a:tcPr marL="25400" marR="25400" marT="25400" marB="25400" anchor="ctr" horzOverflow="overflow">
                    <a:lnL w="12700">
                      <a:miter lim="400000"/>
                    </a:lnL>
                    <a:lnR w="12700">
                      <a:miter lim="400000"/>
                    </a:lnR>
                    <a:lnT w="63500">
                      <a:solidFill>
                        <a:srgbClr val="DCDCDC"/>
                      </a:solidFill>
                      <a:miter lim="400000"/>
                    </a:lnT>
                    <a:lnB w="63500">
                      <a:solidFill>
                        <a:srgbClr val="DCDCDC"/>
                      </a:solidFill>
                      <a:miter lim="400000"/>
                    </a:lnB>
                  </a:tcPr>
                </a:tc>
                <a:tc>
                  <a:txBody>
                    <a:bodyPr/>
                    <a:lstStyle/>
                    <a:p>
                      <a:pPr lvl="0" algn="ctr" defTabSz="914400">
                        <a:tabLst>
                          <a:tab pos="685800" algn="l"/>
                        </a:tabLst>
                        <a:defRPr sz="1800"/>
                      </a:pPr>
                      <a:r>
                        <a:rPr sz="4000"/>
                        <a:t>1</a:t>
                      </a:r>
                    </a:p>
                  </a:txBody>
                  <a:tcPr marL="25400" marR="25400" marT="25400" marB="25400" anchor="ctr" horzOverflow="overflow">
                    <a:lnL w="12700">
                      <a:miter lim="400000"/>
                    </a:lnL>
                    <a:lnR w="12700">
                      <a:miter lim="400000"/>
                    </a:lnR>
                    <a:lnT w="63500">
                      <a:solidFill>
                        <a:srgbClr val="DCDCDC"/>
                      </a:solidFill>
                      <a:miter lim="400000"/>
                    </a:lnT>
                    <a:lnB w="12700">
                      <a:miter lim="400000"/>
                    </a:lnB>
                  </a:tcPr>
                </a:tc>
                <a:tc>
                  <a:txBody>
                    <a:bodyPr/>
                    <a:lstStyle/>
                    <a:p>
                      <a:pPr lvl="0" algn="ctr" defTabSz="914400">
                        <a:tabLst>
                          <a:tab pos="685800" algn="l"/>
                        </a:tabLst>
                        <a:defRPr sz="1800"/>
                      </a:pPr>
                      <a:r>
                        <a:rPr sz="4000"/>
                        <a:t>37.8</a:t>
                      </a:r>
                    </a:p>
                  </a:txBody>
                  <a:tcPr marL="25400" marR="25400" marT="25400" marB="25400" anchor="ctr" horzOverflow="overflow">
                    <a:lnL w="12700">
                      <a:miter lim="400000"/>
                    </a:lnL>
                    <a:lnR w="12700">
                      <a:miter lim="400000"/>
                    </a:lnR>
                    <a:lnT w="63500">
                      <a:solidFill>
                        <a:srgbClr val="DCDCDC"/>
                      </a:solidFill>
                      <a:miter lim="400000"/>
                    </a:lnT>
                    <a:lnB w="12700">
                      <a:miter lim="400000"/>
                    </a:lnB>
                  </a:tcPr>
                </a:tc>
                <a:tc>
                  <a:txBody>
                    <a:bodyPr/>
                    <a:lstStyle/>
                    <a:p>
                      <a:pPr lvl="0" algn="ctr" defTabSz="914400">
                        <a:tabLst>
                          <a:tab pos="685800" algn="l"/>
                        </a:tabLst>
                        <a:defRPr sz="1800"/>
                      </a:pPr>
                      <a:r>
                        <a:rPr sz="4000"/>
                        <a:t>43.4</a:t>
                      </a:r>
                    </a:p>
                  </a:txBody>
                  <a:tcPr marL="25400" marR="25400" marT="25400" marB="25400" anchor="ctr" horzOverflow="overflow">
                    <a:lnL w="12700">
                      <a:miter lim="400000"/>
                    </a:lnL>
                    <a:lnT w="63500">
                      <a:solidFill>
                        <a:srgbClr val="DCDCDC"/>
                      </a:solidFill>
                      <a:miter lim="400000"/>
                    </a:lnT>
                    <a:lnB w="12700">
                      <a:miter lim="400000"/>
                    </a:lnB>
                  </a:tcPr>
                </a:tc>
              </a:tr>
              <a:tr h="5990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914400">
                        <a:tabLst>
                          <a:tab pos="685800" algn="l"/>
                        </a:tabLst>
                        <a:defRPr sz="1800"/>
                      </a:pPr>
                      <a:r>
                        <a:rPr sz="4000"/>
                        <a:t>2</a:t>
                      </a:r>
                    </a:p>
                  </a:txBody>
                  <a:tcPr marL="25400" marR="25400" marT="25400" marB="25400" anchor="ctr" horzOverflow="overflow">
                    <a:lnL w="12700">
                      <a:miter lim="400000"/>
                    </a:lnL>
                    <a:lnR w="12700">
                      <a:miter lim="400000"/>
                    </a:lnR>
                    <a:lnT w="12700">
                      <a:miter lim="400000"/>
                    </a:lnT>
                    <a:lnB w="63500">
                      <a:solidFill>
                        <a:srgbClr val="DCDCDC"/>
                      </a:solidFill>
                      <a:miter lim="400000"/>
                    </a:lnB>
                  </a:tcPr>
                </a:tc>
                <a:tc>
                  <a:txBody>
                    <a:bodyPr/>
                    <a:lstStyle/>
                    <a:p>
                      <a:pPr lvl="0" algn="ctr" defTabSz="914400">
                        <a:tabLst>
                          <a:tab pos="685800" algn="l"/>
                        </a:tabLst>
                        <a:defRPr sz="1800"/>
                      </a:pPr>
                      <a:r>
                        <a:rPr sz="4000"/>
                        <a:t>18.9</a:t>
                      </a:r>
                    </a:p>
                  </a:txBody>
                  <a:tcPr marL="25400" marR="25400" marT="25400" marB="25400" anchor="ctr" horzOverflow="overflow">
                    <a:lnL w="12700">
                      <a:miter lim="400000"/>
                    </a:lnL>
                    <a:lnR w="12700">
                      <a:miter lim="400000"/>
                    </a:lnR>
                    <a:lnT w="12700">
                      <a:miter lim="400000"/>
                    </a:lnT>
                    <a:lnB w="63500">
                      <a:solidFill>
                        <a:srgbClr val="DCDCDC"/>
                      </a:solidFill>
                      <a:miter lim="400000"/>
                    </a:lnB>
                  </a:tcPr>
                </a:tc>
                <a:tc>
                  <a:txBody>
                    <a:bodyPr/>
                    <a:lstStyle/>
                    <a:p>
                      <a:pPr lvl="0" algn="ctr" defTabSz="914400">
                        <a:tabLst>
                          <a:tab pos="685800" algn="l"/>
                        </a:tabLst>
                        <a:defRPr sz="1800"/>
                      </a:pPr>
                      <a:r>
                        <a:rPr sz="4000"/>
                        <a:t>30.6</a:t>
                      </a:r>
                    </a:p>
                  </a:txBody>
                  <a:tcPr marL="25400" marR="25400" marT="25400" marB="25400" anchor="ctr" horzOverflow="overflow">
                    <a:lnL w="12700">
                      <a:miter lim="400000"/>
                    </a:lnL>
                    <a:lnT w="12700">
                      <a:miter lim="400000"/>
                    </a:lnT>
                    <a:lnB w="63500">
                      <a:solidFill>
                        <a:srgbClr val="DCDCDC"/>
                      </a:solidFill>
                      <a:miter lim="400000"/>
                    </a:lnB>
                  </a:tcPr>
                </a:tc>
              </a:tr>
              <a:tr h="599094">
                <a:tc rowSpan="2">
                  <a:txBody>
                    <a:bodyPr/>
                    <a:lstStyle/>
                    <a:p>
                      <a:pPr lvl="0" algn="ctr" defTabSz="914400">
                        <a:tabLst>
                          <a:tab pos="685800" algn="l"/>
                        </a:tabLst>
                        <a:defRPr sz="1800"/>
                      </a:pPr>
                      <a:r>
                        <a:rPr sz="4000"/>
                        <a:t>3.2TB</a:t>
                      </a:r>
                    </a:p>
                  </a:txBody>
                  <a:tcPr marL="25400" marR="25400" marT="25400" marB="25400" anchor="ctr" horzOverflow="overflow">
                    <a:lnL w="12700">
                      <a:miter lim="400000"/>
                    </a:lnL>
                    <a:lnR w="12700">
                      <a:miter lim="400000"/>
                    </a:lnR>
                    <a:lnT w="63500">
                      <a:solidFill>
                        <a:srgbClr val="DCDCDC"/>
                      </a:solidFill>
                      <a:miter lim="400000"/>
                    </a:lnT>
                    <a:lnB w="12700">
                      <a:miter lim="400000"/>
                    </a:lnB>
                  </a:tcPr>
                </a:tc>
                <a:tc rowSpan="2">
                  <a:txBody>
                    <a:bodyPr/>
                    <a:lstStyle/>
                    <a:p>
                      <a:pPr lvl="0" algn="ctr" defTabSz="914400">
                        <a:tabLst>
                          <a:tab pos="685800" algn="l"/>
                        </a:tabLst>
                        <a:defRPr sz="1800"/>
                      </a:pPr>
                      <a:r>
                        <a:rPr sz="4000"/>
                        <a:t>v2, x4</a:t>
                      </a:r>
                    </a:p>
                  </a:txBody>
                  <a:tcPr marL="25400" marR="25400" marT="25400" marB="25400" anchor="ctr" horzOverflow="overflow">
                    <a:lnL w="12700">
                      <a:miter lim="400000"/>
                    </a:lnL>
                    <a:lnR w="12700">
                      <a:miter lim="400000"/>
                    </a:lnR>
                    <a:lnT w="63500">
                      <a:solidFill>
                        <a:srgbClr val="DCDCDC"/>
                      </a:solidFill>
                      <a:miter lim="400000"/>
                    </a:lnT>
                    <a:lnB w="12700">
                      <a:miter lim="400000"/>
                    </a:lnB>
                  </a:tcPr>
                </a:tc>
                <a:tc rowSpan="2">
                  <a:txBody>
                    <a:bodyPr/>
                    <a:lstStyle/>
                    <a:p>
                      <a:pPr lvl="0" algn="ctr" defTabSz="914400">
                        <a:tabLst>
                          <a:tab pos="685800" algn="l"/>
                        </a:tabLst>
                        <a:defRPr sz="1800"/>
                      </a:pPr>
                      <a:r>
                        <a:rPr sz="4000"/>
                        <a:t>0.5</a:t>
                      </a:r>
                    </a:p>
                  </a:txBody>
                  <a:tcPr marL="25400" marR="25400" marT="25400" marB="25400" anchor="ctr" horzOverflow="overflow">
                    <a:lnL w="12700">
                      <a:miter lim="400000"/>
                    </a:lnL>
                    <a:lnR w="12700">
                      <a:miter lim="400000"/>
                    </a:lnR>
                    <a:lnT w="63500">
                      <a:solidFill>
                        <a:srgbClr val="DCDCDC"/>
                      </a:solidFill>
                      <a:miter lim="400000"/>
                    </a:lnT>
                    <a:lnB w="12700">
                      <a:miter lim="400000"/>
                    </a:lnB>
                  </a:tcPr>
                </a:tc>
                <a:tc>
                  <a:txBody>
                    <a:bodyPr/>
                    <a:lstStyle/>
                    <a:p>
                      <a:pPr lvl="0" algn="ctr" defTabSz="914400">
                        <a:tabLst>
                          <a:tab pos="685800" algn="l"/>
                        </a:tabLst>
                        <a:defRPr sz="1800"/>
                      </a:pPr>
                      <a:r>
                        <a:rPr sz="4000"/>
                        <a:t>1</a:t>
                      </a:r>
                    </a:p>
                  </a:txBody>
                  <a:tcPr marL="25400" marR="25400" marT="25400" marB="25400" anchor="ctr" horzOverflow="overflow">
                    <a:lnL w="12700">
                      <a:miter lim="400000"/>
                    </a:lnL>
                    <a:lnR w="12700">
                      <a:miter lim="400000"/>
                    </a:lnR>
                    <a:lnT w="63500">
                      <a:solidFill>
                        <a:srgbClr val="DCDCDC"/>
                      </a:solidFill>
                      <a:miter lim="400000"/>
                    </a:lnT>
                    <a:lnB w="12700">
                      <a:miter lim="400000"/>
                    </a:lnB>
                  </a:tcPr>
                </a:tc>
                <a:tc>
                  <a:txBody>
                    <a:bodyPr/>
                    <a:lstStyle/>
                    <a:p>
                      <a:pPr lvl="0" algn="ctr" defTabSz="914400">
                        <a:tabLst>
                          <a:tab pos="685800" algn="l"/>
                        </a:tabLst>
                        <a:defRPr sz="1800"/>
                      </a:pPr>
                      <a:r>
                        <a:rPr sz="4000"/>
                        <a:t>23.9</a:t>
                      </a:r>
                    </a:p>
                  </a:txBody>
                  <a:tcPr marL="25400" marR="25400" marT="25400" marB="25400" anchor="ctr" horzOverflow="overflow">
                    <a:lnL w="12700">
                      <a:miter lim="400000"/>
                    </a:lnL>
                    <a:lnR w="12700">
                      <a:miter lim="400000"/>
                    </a:lnR>
                    <a:lnT w="63500">
                      <a:solidFill>
                        <a:srgbClr val="DCDCDC"/>
                      </a:solidFill>
                      <a:miter lim="400000"/>
                    </a:lnT>
                    <a:lnB w="12700">
                      <a:miter lim="400000"/>
                    </a:lnB>
                  </a:tcPr>
                </a:tc>
                <a:tc>
                  <a:txBody>
                    <a:bodyPr/>
                    <a:lstStyle/>
                    <a:p>
                      <a:pPr lvl="0" algn="ctr" defTabSz="914400">
                        <a:tabLst>
                          <a:tab pos="685800" algn="l"/>
                        </a:tabLst>
                        <a:defRPr sz="1800"/>
                      </a:pPr>
                      <a:r>
                        <a:rPr sz="4000"/>
                        <a:t>51.1</a:t>
                      </a:r>
                    </a:p>
                  </a:txBody>
                  <a:tcPr marL="25400" marR="25400" marT="25400" marB="25400" anchor="ctr" horzOverflow="overflow">
                    <a:lnL w="12700">
                      <a:miter lim="400000"/>
                    </a:lnL>
                    <a:lnR w="12700">
                      <a:miter lim="400000"/>
                    </a:lnR>
                    <a:lnT w="63500">
                      <a:solidFill>
                        <a:srgbClr val="DCDCDC"/>
                      </a:solidFill>
                      <a:miter lim="400000"/>
                    </a:lnT>
                    <a:lnB w="12700">
                      <a:miter lim="400000"/>
                    </a:lnB>
                  </a:tcPr>
                </a:tc>
              </a:tr>
              <a:tr h="5990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914400">
                        <a:tabLst>
                          <a:tab pos="685800" algn="l"/>
                        </a:tabLst>
                        <a:defRPr sz="1800"/>
                      </a:pPr>
                      <a:r>
                        <a:rPr sz="4000"/>
                        <a:t>2</a:t>
                      </a:r>
                    </a:p>
                  </a:txBody>
                  <a:tcPr marL="25400" marR="25400" marT="25400" marB="25400" anchor="ctr" horzOverflow="overflow">
                    <a:lnL w="12700">
                      <a:miter lim="400000"/>
                    </a:lnL>
                    <a:lnR w="12700">
                      <a:miter lim="400000"/>
                    </a:lnR>
                    <a:lnT w="12700">
                      <a:miter lim="400000"/>
                    </a:lnT>
                    <a:lnB w="12700">
                      <a:miter lim="400000"/>
                    </a:lnB>
                  </a:tcPr>
                </a:tc>
                <a:tc>
                  <a:txBody>
                    <a:bodyPr/>
                    <a:lstStyle/>
                    <a:p>
                      <a:pPr lvl="0" algn="ctr" defTabSz="914400">
                        <a:tabLst>
                          <a:tab pos="685800" algn="l"/>
                        </a:tabLst>
                        <a:defRPr sz="1800"/>
                      </a:pPr>
                      <a:r>
                        <a:rPr sz="4000"/>
                        <a:t>14.8</a:t>
                      </a:r>
                    </a:p>
                  </a:txBody>
                  <a:tcPr marL="25400" marR="25400" marT="25400" marB="25400" anchor="ctr" horzOverflow="overflow">
                    <a:lnL w="12700">
                      <a:miter lim="400000"/>
                    </a:lnL>
                    <a:lnR w="12700">
                      <a:miter lim="400000"/>
                    </a:lnR>
                    <a:lnT w="12700">
                      <a:miter lim="400000"/>
                    </a:lnT>
                    <a:lnB w="12700">
                      <a:miter lim="400000"/>
                    </a:lnB>
                  </a:tcPr>
                </a:tc>
                <a:tc>
                  <a:txBody>
                    <a:bodyPr/>
                    <a:lstStyle/>
                    <a:p>
                      <a:pPr lvl="0" algn="ctr" defTabSz="914400">
                        <a:tabLst>
                          <a:tab pos="685800" algn="l"/>
                        </a:tabLst>
                        <a:defRPr sz="1800"/>
                      </a:pPr>
                      <a:r>
                        <a:rPr sz="4000"/>
                        <a:t>18.2</a:t>
                      </a:r>
                    </a:p>
                  </a:txBody>
                  <a:tcPr marL="25400" marR="25400" marT="25400" marB="25400" anchor="ctr" horzOverflow="overflow">
                    <a:lnL w="12700">
                      <a:miter lim="400000"/>
                    </a:lnL>
                    <a:lnR w="12700">
                      <a:miter lim="400000"/>
                    </a:lnR>
                    <a:lnT w="12700">
                      <a:miter lim="400000"/>
                    </a:lnT>
                    <a:lnB w="12700">
                      <a:miter lim="400000"/>
                    </a:lnB>
                  </a:tcPr>
                </a:tc>
              </a:tr>
            </a:tbl>
          </a:graphicData>
        </a:graphic>
      </p:graphicFrame>
    </p:spTree>
  </p:cSld>
  <p:clrMapOvr>
    <a:masterClrMapping/>
  </p:clrMapOvr>
  <p:transition xmlns:p14="http://schemas.microsoft.com/office/powerpoint/2010/mai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 name="incidence.pdf"/>
          <p:cNvPicPr/>
          <p:nvPr/>
        </p:nvPicPr>
        <p:blipFill>
          <a:blip r:embed="rId2">
            <a:extLst/>
          </a:blip>
          <a:stretch>
            <a:fillRect/>
          </a:stretch>
        </p:blipFill>
        <p:spPr>
          <a:xfrm>
            <a:off x="2913197" y="775263"/>
            <a:ext cx="6577474" cy="6577474"/>
          </a:xfrm>
          <a:prstGeom prst="rect">
            <a:avLst/>
          </a:prstGeom>
          <a:ln w="12700">
            <a:miter lim="400000"/>
          </a:ln>
        </p:spPr>
      </p:pic>
      <p:sp>
        <p:nvSpPr>
          <p:cNvPr id="815" name="Shape 815"/>
          <p:cNvSpPr/>
          <p:nvPr/>
        </p:nvSpPr>
        <p:spPr>
          <a:xfrm>
            <a:off x="4648460" y="6705600"/>
            <a:ext cx="4709349" cy="629095"/>
          </a:xfrm>
          <a:prstGeom prst="rect">
            <a:avLst/>
          </a:prstGeom>
          <a:solidFill>
            <a:srgbClr val="FFFFF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816" name="Shape 816"/>
          <p:cNvSpPr/>
          <p:nvPr/>
        </p:nvSpPr>
        <p:spPr>
          <a:xfrm>
            <a:off x="4778324" y="6581658"/>
            <a:ext cx="1478789"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720GB</a:t>
            </a:r>
          </a:p>
        </p:txBody>
      </p:sp>
      <p:sp>
        <p:nvSpPr>
          <p:cNvPr id="817" name="Shape 817"/>
          <p:cNvSpPr/>
          <p:nvPr/>
        </p:nvSpPr>
        <p:spPr>
          <a:xfrm>
            <a:off x="6427978" y="6581658"/>
            <a:ext cx="129184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1.2TB</a:t>
            </a:r>
          </a:p>
        </p:txBody>
      </p:sp>
      <p:sp>
        <p:nvSpPr>
          <p:cNvPr id="818" name="Shape 818"/>
          <p:cNvSpPr/>
          <p:nvPr/>
        </p:nvSpPr>
        <p:spPr>
          <a:xfrm>
            <a:off x="7954187" y="6581658"/>
            <a:ext cx="129184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3.2TB</a:t>
            </a:r>
          </a:p>
        </p:txBody>
      </p:sp>
      <p:sp>
        <p:nvSpPr>
          <p:cNvPr id="819" name="Shape 819"/>
          <p:cNvSpPr/>
          <p:nvPr/>
        </p:nvSpPr>
        <p:spPr>
          <a:xfrm>
            <a:off x="2773980" y="7166379"/>
            <a:ext cx="19761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Devices:</a:t>
            </a:r>
          </a:p>
        </p:txBody>
      </p:sp>
      <p:sp>
        <p:nvSpPr>
          <p:cNvPr id="820" name="Shape 820"/>
          <p:cNvSpPr/>
          <p:nvPr/>
        </p:nvSpPr>
        <p:spPr>
          <a:xfrm>
            <a:off x="4947739"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a:t>
            </a:r>
          </a:p>
        </p:txBody>
      </p:sp>
      <p:sp>
        <p:nvSpPr>
          <p:cNvPr id="821" name="Shape 821"/>
          <p:cNvSpPr/>
          <p:nvPr/>
        </p:nvSpPr>
        <p:spPr>
          <a:xfrm>
            <a:off x="5725958"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a:t>
            </a:r>
          </a:p>
        </p:txBody>
      </p:sp>
      <p:sp>
        <p:nvSpPr>
          <p:cNvPr id="822" name="Shape 822"/>
          <p:cNvSpPr/>
          <p:nvPr/>
        </p:nvSpPr>
        <p:spPr>
          <a:xfrm>
            <a:off x="6504178"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a:t>
            </a:r>
          </a:p>
        </p:txBody>
      </p:sp>
      <p:sp>
        <p:nvSpPr>
          <p:cNvPr id="823" name="Shape 823"/>
          <p:cNvSpPr/>
          <p:nvPr/>
        </p:nvSpPr>
        <p:spPr>
          <a:xfrm>
            <a:off x="7282397"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a:t>
            </a:r>
          </a:p>
        </p:txBody>
      </p:sp>
      <p:sp>
        <p:nvSpPr>
          <p:cNvPr id="824" name="Shape 824"/>
          <p:cNvSpPr/>
          <p:nvPr/>
        </p:nvSpPr>
        <p:spPr>
          <a:xfrm>
            <a:off x="8029390"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a:t>
            </a:r>
          </a:p>
        </p:txBody>
      </p:sp>
      <p:sp>
        <p:nvSpPr>
          <p:cNvPr id="825" name="Shape 825"/>
          <p:cNvSpPr/>
          <p:nvPr/>
        </p:nvSpPr>
        <p:spPr>
          <a:xfrm>
            <a:off x="8807609"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a:t>
            </a:r>
          </a:p>
        </p:txBody>
      </p:sp>
    </p:spTree>
  </p:cSld>
  <p:clrMapOvr>
    <a:masterClrMapping/>
  </p:clrMapOvr>
  <p:transition xmlns:p14="http://schemas.microsoft.com/office/powerpoint/2010/mai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count.pdf"/>
          <p:cNvPicPr/>
          <p:nvPr/>
        </p:nvPicPr>
        <p:blipFill>
          <a:blip r:embed="rId2">
            <a:extLst/>
          </a:blip>
          <a:stretch>
            <a:fillRect/>
          </a:stretch>
        </p:blipFill>
        <p:spPr>
          <a:xfrm>
            <a:off x="2904875" y="775263"/>
            <a:ext cx="6577474" cy="6577474"/>
          </a:xfrm>
          <a:prstGeom prst="rect">
            <a:avLst/>
          </a:prstGeom>
          <a:ln w="12700">
            <a:miter lim="400000"/>
          </a:ln>
        </p:spPr>
      </p:pic>
      <p:sp>
        <p:nvSpPr>
          <p:cNvPr id="828" name="Shape 828"/>
          <p:cNvSpPr/>
          <p:nvPr/>
        </p:nvSpPr>
        <p:spPr>
          <a:xfrm>
            <a:off x="4648460" y="6705600"/>
            <a:ext cx="4709349" cy="629095"/>
          </a:xfrm>
          <a:prstGeom prst="rect">
            <a:avLst/>
          </a:prstGeom>
          <a:solidFill>
            <a:srgbClr val="FFFFFF"/>
          </a:solidFill>
          <a:ln w="25400">
            <a:miter lim="400000"/>
          </a:ln>
        </p:spPr>
        <p:txBody>
          <a:bodyPr lIns="0" tIns="0" rIns="0" bIns="0" anchor="ctr"/>
          <a:lstStyle/>
          <a:p>
            <a:pPr lvl="0" algn="ctr" defTabSz="342900">
              <a:defRPr sz="2000" spc="0">
                <a:solidFill>
                  <a:srgbClr val="000000"/>
                </a:solidFill>
                <a:latin typeface="+mj-lt"/>
                <a:ea typeface="+mj-ea"/>
                <a:cs typeface="+mj-cs"/>
                <a:sym typeface="Vista Sans OT Medium"/>
              </a:defRPr>
            </a:pPr>
            <a:endParaRPr/>
          </a:p>
        </p:txBody>
      </p:sp>
      <p:sp>
        <p:nvSpPr>
          <p:cNvPr id="829" name="Shape 829"/>
          <p:cNvSpPr/>
          <p:nvPr/>
        </p:nvSpPr>
        <p:spPr>
          <a:xfrm>
            <a:off x="4778324" y="6581658"/>
            <a:ext cx="1478789"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720GB</a:t>
            </a:r>
          </a:p>
        </p:txBody>
      </p:sp>
      <p:sp>
        <p:nvSpPr>
          <p:cNvPr id="830" name="Shape 830"/>
          <p:cNvSpPr/>
          <p:nvPr/>
        </p:nvSpPr>
        <p:spPr>
          <a:xfrm>
            <a:off x="6427978" y="6581658"/>
            <a:ext cx="129184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1.2TB</a:t>
            </a:r>
          </a:p>
        </p:txBody>
      </p:sp>
      <p:sp>
        <p:nvSpPr>
          <p:cNvPr id="831" name="Shape 831"/>
          <p:cNvSpPr/>
          <p:nvPr/>
        </p:nvSpPr>
        <p:spPr>
          <a:xfrm>
            <a:off x="7954187" y="6581658"/>
            <a:ext cx="129184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3.2TB</a:t>
            </a:r>
          </a:p>
        </p:txBody>
      </p:sp>
      <p:sp>
        <p:nvSpPr>
          <p:cNvPr id="832" name="Shape 832"/>
          <p:cNvSpPr/>
          <p:nvPr/>
        </p:nvSpPr>
        <p:spPr>
          <a:xfrm>
            <a:off x="2773980" y="7166379"/>
            <a:ext cx="19761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Devices:</a:t>
            </a:r>
          </a:p>
        </p:txBody>
      </p:sp>
      <p:sp>
        <p:nvSpPr>
          <p:cNvPr id="833" name="Shape 833"/>
          <p:cNvSpPr/>
          <p:nvPr/>
        </p:nvSpPr>
        <p:spPr>
          <a:xfrm>
            <a:off x="4947739"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a:t>
            </a:r>
          </a:p>
        </p:txBody>
      </p:sp>
      <p:sp>
        <p:nvSpPr>
          <p:cNvPr id="834" name="Shape 834"/>
          <p:cNvSpPr/>
          <p:nvPr/>
        </p:nvSpPr>
        <p:spPr>
          <a:xfrm>
            <a:off x="5725958"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a:t>
            </a:r>
          </a:p>
        </p:txBody>
      </p:sp>
      <p:sp>
        <p:nvSpPr>
          <p:cNvPr id="835" name="Shape 835"/>
          <p:cNvSpPr/>
          <p:nvPr/>
        </p:nvSpPr>
        <p:spPr>
          <a:xfrm>
            <a:off x="6504178"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a:t>
            </a:r>
          </a:p>
        </p:txBody>
      </p:sp>
      <p:sp>
        <p:nvSpPr>
          <p:cNvPr id="836" name="Shape 836"/>
          <p:cNvSpPr/>
          <p:nvPr/>
        </p:nvSpPr>
        <p:spPr>
          <a:xfrm>
            <a:off x="7282397"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a:t>
            </a:r>
          </a:p>
        </p:txBody>
      </p:sp>
      <p:sp>
        <p:nvSpPr>
          <p:cNvPr id="837" name="Shape 837"/>
          <p:cNvSpPr/>
          <p:nvPr/>
        </p:nvSpPr>
        <p:spPr>
          <a:xfrm>
            <a:off x="8029390"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1</a:t>
            </a:r>
          </a:p>
        </p:txBody>
      </p:sp>
      <p:sp>
        <p:nvSpPr>
          <p:cNvPr id="838" name="Shape 838"/>
          <p:cNvSpPr/>
          <p:nvPr/>
        </p:nvSpPr>
        <p:spPr>
          <a:xfrm>
            <a:off x="8807609" y="7166379"/>
            <a:ext cx="363221"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90000"/>
              </a:lnSpc>
              <a:defRPr sz="4000" b="1" spc="-39">
                <a:solidFill>
                  <a:srgbClr val="000000"/>
                </a:solidFill>
              </a:defRPr>
            </a:lvl1pPr>
          </a:lstStyle>
          <a:p>
            <a:pPr lvl="0">
              <a:defRPr sz="1800" b="0" spc="0"/>
            </a:pPr>
            <a:r>
              <a:rPr sz="4000" b="1" spc="-39"/>
              <a:t>2</a:t>
            </a:r>
          </a:p>
        </p:txBody>
      </p:sp>
    </p:spTree>
  </p:cSld>
  <p:clrMapOvr>
    <a:masterClrMapping/>
  </p:clrMapOvr>
  <p:transition xmlns:p14="http://schemas.microsoft.com/office/powerpoint/2010/mai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 name="illustration.pdf"/>
          <p:cNvPicPr/>
          <p:nvPr/>
        </p:nvPicPr>
        <p:blipFill>
          <a:blip r:embed="rId2">
            <a:extLst/>
          </a:blip>
          <a:stretch>
            <a:fillRect/>
          </a:stretch>
        </p:blipFill>
        <p:spPr>
          <a:xfrm>
            <a:off x="2527300" y="1574800"/>
            <a:ext cx="7950200" cy="4978400"/>
          </a:xfrm>
          <a:prstGeom prst="rect">
            <a:avLst/>
          </a:prstGeom>
          <a:ln w="12700">
            <a:miter lim="400000"/>
          </a:ln>
          <a:effectLst>
            <a:outerShdw blurRad="355600" rotWithShape="0">
              <a:srgbClr val="000000">
                <a:alpha val="75000"/>
              </a:srgbClr>
            </a:outerShdw>
          </a:effectLst>
        </p:spPr>
      </p:pic>
      <p:sp>
        <p:nvSpPr>
          <p:cNvPr id="841" name="Shape 841"/>
          <p:cNvSpPr/>
          <p:nvPr/>
        </p:nvSpPr>
        <p:spPr>
          <a:xfrm>
            <a:off x="2104391" y="2298422"/>
            <a:ext cx="2691131" cy="7931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80000"/>
              </a:lnSpc>
              <a:defRPr sz="5000" i="1" spc="-50">
                <a:solidFill>
                  <a:srgbClr val="A74545"/>
                </a:solidFill>
                <a:latin typeface="+mj-lt"/>
                <a:ea typeface="+mj-ea"/>
                <a:cs typeface="+mj-cs"/>
                <a:sym typeface="Vista Sans OT Medium"/>
              </a:defRPr>
            </a:lvl1pPr>
          </a:lstStyle>
          <a:p>
            <a:pPr lvl="0">
              <a:defRPr sz="1800" i="0" spc="0">
                <a:solidFill>
                  <a:srgbClr val="000000"/>
                </a:solidFill>
              </a:defRPr>
            </a:pPr>
            <a:r>
              <a:rPr sz="5000" i="1" spc="-50">
                <a:solidFill>
                  <a:srgbClr val="A74545"/>
                </a:solidFill>
              </a:rPr>
              <a:t>Channels</a:t>
            </a:r>
          </a:p>
        </p:txBody>
      </p:sp>
      <p:sp>
        <p:nvSpPr>
          <p:cNvPr id="842" name="Shape 842"/>
          <p:cNvSpPr/>
          <p:nvPr/>
        </p:nvSpPr>
        <p:spPr>
          <a:xfrm flipH="1">
            <a:off x="5528171" y="2364457"/>
            <a:ext cx="2553053" cy="1515220"/>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843" name="Shape 843"/>
          <p:cNvSpPr/>
          <p:nvPr/>
        </p:nvSpPr>
        <p:spPr>
          <a:xfrm flipH="1">
            <a:off x="6366371" y="2859757"/>
            <a:ext cx="2553053" cy="1515220"/>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844" name="Shape 844"/>
          <p:cNvSpPr/>
          <p:nvPr/>
        </p:nvSpPr>
        <p:spPr>
          <a:xfrm flipH="1" flipV="1">
            <a:off x="5529163" y="3847331"/>
            <a:ext cx="474592" cy="263107"/>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845" name="Shape 845"/>
          <p:cNvSpPr/>
          <p:nvPr/>
        </p:nvSpPr>
        <p:spPr>
          <a:xfrm flipH="1">
            <a:off x="4283571" y="4116451"/>
            <a:ext cx="1688957" cy="1109762"/>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846" name="Shape 846"/>
          <p:cNvSpPr/>
          <p:nvPr/>
        </p:nvSpPr>
        <p:spPr>
          <a:xfrm flipH="1">
            <a:off x="4435971" y="4192651"/>
            <a:ext cx="1688957" cy="1109762"/>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847" name="Shape 847"/>
          <p:cNvSpPr/>
          <p:nvPr/>
        </p:nvSpPr>
        <p:spPr>
          <a:xfrm flipH="1" flipV="1">
            <a:off x="6075263" y="4190231"/>
            <a:ext cx="317096" cy="179614"/>
          </a:xfrm>
          <a:prstGeom prst="line">
            <a:avLst/>
          </a:prstGeom>
          <a:ln w="88900">
            <a:solidFill>
              <a:srgbClr val="A74545"/>
            </a:solidFill>
            <a:miter lim="400000"/>
          </a:ln>
        </p:spPr>
        <p:txBody>
          <a:bodyPr lIns="0" tIns="0" rIns="0" bIns="0"/>
          <a:lstStyle/>
          <a:p>
            <a:pPr lvl="0" algn="ctr" defTabSz="342900">
              <a:defRPr sz="2000" spc="0">
                <a:solidFill>
                  <a:srgbClr val="000000"/>
                </a:solidFill>
                <a:latin typeface="+mj-lt"/>
                <a:ea typeface="+mj-ea"/>
                <a:cs typeface="+mj-cs"/>
                <a:sym typeface="Vista Sans OT Medium"/>
              </a:defRPr>
            </a:pPr>
            <a:endParaRPr/>
          </a:p>
        </p:txBody>
      </p:sp>
      <p:sp>
        <p:nvSpPr>
          <p:cNvPr id="848" name="Shape 848"/>
          <p:cNvSpPr/>
          <p:nvPr/>
        </p:nvSpPr>
        <p:spPr>
          <a:xfrm>
            <a:off x="636017" y="2954313"/>
            <a:ext cx="4159505" cy="649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80000"/>
              </a:lnSpc>
              <a:defRPr sz="4000" spc="-39">
                <a:solidFill>
                  <a:srgbClr val="000000"/>
                </a:solidFill>
              </a:defRPr>
            </a:lvl1pPr>
          </a:lstStyle>
          <a:p>
            <a:pPr lvl="0">
              <a:defRPr sz="1800" spc="0"/>
            </a:pPr>
            <a:r>
              <a:rPr sz="4000" spc="-39"/>
              <a:t>operate in parallel</a:t>
            </a:r>
          </a:p>
        </p:txBody>
      </p:sp>
    </p:spTree>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ista Sans OT Medium"/>
        <a:ea typeface="Vista Sans OT Medium"/>
        <a:cs typeface="Vista Sans OT Medium"/>
      </a:majorFont>
      <a:minorFont>
        <a:latin typeface="Vista Sans OT Reg"/>
        <a:ea typeface="Vista Sans OT Reg"/>
        <a:cs typeface="Vista Sans OT Reg"/>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BC300"/>
        </a:solidFill>
        <a:ln w="25400" cap="flat">
          <a:noFill/>
          <a:miter lim="400000"/>
        </a:ln>
        <a:effectLst/>
      </a:spPr>
      <a:bodyPr rot="0" spcFirstLastPara="1" vertOverflow="overflow" horzOverflow="overflow" vert="horz" wrap="square" lIns="25400" tIns="25400" rIns="25400" bIns="25400" numCol="1" spcCol="38100" rtlCol="0" anchor="ctr">
        <a:spAutoFit/>
      </a:bodyPr>
      <a:lstStyle>
        <a:defPPr marL="0" marR="0" indent="0" algn="ctr" defTabSz="3429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Vista Sans O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FBC3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82600" rtl="0" fontAlgn="auto" latinLnBrk="1" hangingPunct="0">
          <a:lnSpc>
            <a:spcPct val="100000"/>
          </a:lnSpc>
          <a:spcBef>
            <a:spcPts val="0"/>
          </a:spcBef>
          <a:spcAft>
            <a:spcPts val="0"/>
          </a:spcAft>
          <a:buClrTx/>
          <a:buSzTx/>
          <a:buFontTx/>
          <a:buNone/>
          <a:tabLst/>
          <a:defRPr kumimoji="0" sz="1800" b="0" i="0" u="none" strike="noStrike" cap="none" spc="-18" normalizeH="0" baseline="0">
            <a:ln>
              <a:noFill/>
            </a:ln>
            <a:solidFill>
              <a:srgbClr val="FFFFFF"/>
            </a:solidFill>
            <a:effectLst/>
            <a:uFillTx/>
            <a:latin typeface="+mn-lt"/>
            <a:ea typeface="+mn-ea"/>
            <a:cs typeface="+mn-cs"/>
            <a:sym typeface="Vista Sans OT Reg"/>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ista Sans OT Medium"/>
        <a:ea typeface="Vista Sans OT Medium"/>
        <a:cs typeface="Vista Sans OT Medium"/>
      </a:majorFont>
      <a:minorFont>
        <a:latin typeface="Vista Sans OT Reg"/>
        <a:ea typeface="Vista Sans OT Reg"/>
        <a:cs typeface="Vista Sans OT Reg"/>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BC300"/>
        </a:solidFill>
        <a:ln w="25400" cap="flat">
          <a:noFill/>
          <a:miter lim="400000"/>
        </a:ln>
        <a:effectLst/>
      </a:spPr>
      <a:bodyPr rot="0" spcFirstLastPara="1" vertOverflow="overflow" horzOverflow="overflow" vert="horz" wrap="square" lIns="25400" tIns="25400" rIns="25400" bIns="25400" numCol="1" spcCol="38100" rtlCol="0" anchor="ctr">
        <a:spAutoFit/>
      </a:bodyPr>
      <a:lstStyle>
        <a:defPPr marL="0" marR="0" indent="0" algn="ctr" defTabSz="342900" rtl="0" fontAlgn="auto" latinLnBrk="1"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Vista Sans O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FBC3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82600" rtl="0" fontAlgn="auto" latinLnBrk="1" hangingPunct="0">
          <a:lnSpc>
            <a:spcPct val="100000"/>
          </a:lnSpc>
          <a:spcBef>
            <a:spcPts val="0"/>
          </a:spcBef>
          <a:spcAft>
            <a:spcPts val="0"/>
          </a:spcAft>
          <a:buClrTx/>
          <a:buSzTx/>
          <a:buFontTx/>
          <a:buNone/>
          <a:tabLst/>
          <a:defRPr kumimoji="0" sz="1800" b="0" i="0" u="none" strike="noStrike" cap="none" spc="-18" normalizeH="0" baseline="0">
            <a:ln>
              <a:noFill/>
            </a:ln>
            <a:solidFill>
              <a:srgbClr val="FFFFFF"/>
            </a:solidFill>
            <a:effectLst/>
            <a:uFillTx/>
            <a:latin typeface="+mn-lt"/>
            <a:ea typeface="+mn-ea"/>
            <a:cs typeface="+mn-cs"/>
            <a:sym typeface="Vista Sans OT Reg"/>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1853</Words>
  <Application>Microsoft Macintosh PowerPoint</Application>
  <PresentationFormat>Custom</PresentationFormat>
  <Paragraphs>580</Paragraphs>
  <Slides>101</Slides>
  <Notes>9</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White</vt:lpstr>
      <vt:lpstr>A Large-Scale Study of Flash Memory Errors in the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Large-Scale Study of Flash Memory Errors in the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Large-Scale Study of Flash Memory Errors in the Field</dc:title>
  <cp:lastModifiedBy>Onur Mutlu</cp:lastModifiedBy>
  <cp:revision>1</cp:revision>
  <dcterms:modified xsi:type="dcterms:W3CDTF">2015-06-21T18:22:52Z</dcterms:modified>
</cp:coreProperties>
</file>