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1.xml" ContentType="application/vnd.openxmlformats-officedocument.drawingml.chart+xml"/>
  <Override PartName="/ppt/notesSlides/notesSlide10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7" r:id="rId2"/>
    <p:sldId id="275" r:id="rId3"/>
    <p:sldId id="276" r:id="rId4"/>
    <p:sldId id="277" r:id="rId5"/>
    <p:sldId id="273" r:id="rId6"/>
    <p:sldId id="278" r:id="rId7"/>
    <p:sldId id="274" r:id="rId8"/>
    <p:sldId id="279" r:id="rId9"/>
    <p:sldId id="280" r:id="rId10"/>
    <p:sldId id="281" r:id="rId11"/>
  </p:sldIdLst>
  <p:sldSz cx="12192000" cy="6858000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969"/>
    <a:srgbClr val="404040"/>
    <a:srgbClr val="F9FAF8"/>
    <a:srgbClr val="A6A6A6"/>
    <a:srgbClr val="B31B1B"/>
    <a:srgbClr val="951717"/>
    <a:srgbClr val="5F5F5F"/>
    <a:srgbClr val="464646"/>
    <a:srgbClr val="891515"/>
    <a:srgbClr val="8214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93" autoAdjust="0"/>
    <p:restoredTop sz="91748" autoAdjust="0"/>
  </p:normalViewPr>
  <p:slideViewPr>
    <p:cSldViewPr>
      <p:cViewPr>
        <p:scale>
          <a:sx n="100" d="100"/>
          <a:sy n="100" d="100"/>
        </p:scale>
        <p:origin x="120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ghos\Documents\Postdoc\Papers\Camera%20Ready\2017HPCA-FlashSecurity\figs\plots\ISCA_figure_upd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ghos\Documents\Postdoc\Papers\Camera%20Ready\2017HPCA-FlashSecurity\figs\plots\ISCA_figure_upd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773612742408555"/>
          <c:y val="8.8817743935854176E-2"/>
          <c:w val="0.74829909541084971"/>
          <c:h val="0.6206735696499475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Sheet2!$C$6</c:f>
              <c:strCache>
                <c:ptCount val="1"/>
                <c:pt idx="0">
                  <c:v>PE Cycle lifetime (existing)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diamond"/>
            <c:size val="6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Sheet2!$D$5:$H$5</c:f>
              <c:numCache>
                <c:formatCode>General</c:formatCode>
                <c:ptCount val="5"/>
                <c:pt idx="0">
                  <c:v>5000</c:v>
                </c:pt>
                <c:pt idx="1">
                  <c:v>10000</c:v>
                </c:pt>
                <c:pt idx="2">
                  <c:v>20000</c:v>
                </c:pt>
                <c:pt idx="3">
                  <c:v>30000</c:v>
                </c:pt>
                <c:pt idx="4">
                  <c:v>40000</c:v>
                </c:pt>
              </c:numCache>
            </c:numRef>
          </c:xVal>
          <c:yVal>
            <c:numRef>
              <c:f>Sheet2!$D$6:$H$6</c:f>
              <c:numCache>
                <c:formatCode>General</c:formatCode>
                <c:ptCount val="5"/>
                <c:pt idx="0">
                  <c:v>6000</c:v>
                </c:pt>
                <c:pt idx="1">
                  <c:v>4500</c:v>
                </c:pt>
                <c:pt idx="2">
                  <c:v>3500</c:v>
                </c:pt>
                <c:pt idx="3">
                  <c:v>3000</c:v>
                </c:pt>
                <c:pt idx="4">
                  <c:v>2500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9C43-4C7C-B54D-B19A6A9C5AF4}"/>
            </c:ext>
          </c:extLst>
        </c:ser>
        <c:ser>
          <c:idx val="1"/>
          <c:order val="1"/>
          <c:tx>
            <c:strRef>
              <c:f>Sheet2!$C$7</c:f>
              <c:strCache>
                <c:ptCount val="1"/>
                <c:pt idx="0">
                  <c:v>PE Cycle lifetime (New)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square"/>
            <c:size val="5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c:spPr>
          </c:marker>
          <c:xVal>
            <c:numRef>
              <c:f>Sheet2!$D$5:$H$5</c:f>
              <c:numCache>
                <c:formatCode>General</c:formatCode>
                <c:ptCount val="5"/>
                <c:pt idx="0">
                  <c:v>5000</c:v>
                </c:pt>
                <c:pt idx="1">
                  <c:v>10000</c:v>
                </c:pt>
                <c:pt idx="2">
                  <c:v>20000</c:v>
                </c:pt>
                <c:pt idx="3">
                  <c:v>30000</c:v>
                </c:pt>
                <c:pt idx="4">
                  <c:v>40000</c:v>
                </c:pt>
              </c:numCache>
            </c:numRef>
          </c:xVal>
          <c:yVal>
            <c:numRef>
              <c:f>Sheet2!$D$7:$H$7</c:f>
              <c:numCache>
                <c:formatCode>General</c:formatCode>
                <c:ptCount val="5"/>
                <c:pt idx="0">
                  <c:v>7000</c:v>
                </c:pt>
                <c:pt idx="1">
                  <c:v>5000</c:v>
                </c:pt>
                <c:pt idx="2">
                  <c:v>4000</c:v>
                </c:pt>
                <c:pt idx="3">
                  <c:v>3500</c:v>
                </c:pt>
                <c:pt idx="4">
                  <c:v>3000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9C43-4C7C-B54D-B19A6A9C5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50164104"/>
        <c:axId val="750170768"/>
      </c:scatterChart>
      <c:valAx>
        <c:axId val="750164104"/>
        <c:scaling>
          <c:orientation val="minMax"/>
          <c:max val="400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Read Disturb Count</a:t>
                </a:r>
              </a:p>
            </c:rich>
          </c:tx>
          <c:layout>
            <c:manualLayout>
              <c:xMode val="edge"/>
              <c:yMode val="edge"/>
              <c:x val="0.3674107084923649"/>
              <c:y val="0.85360176131829679"/>
            </c:manualLayout>
          </c:layout>
          <c:overlay val="0"/>
        </c:title>
        <c:numFmt formatCode="[&gt;=1000]#,##0,&quot;K&quot;;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750170768"/>
        <c:crosses val="autoZero"/>
        <c:crossBetween val="midCat"/>
        <c:majorUnit val="10000"/>
      </c:valAx>
      <c:valAx>
        <c:axId val="750170768"/>
        <c:scaling>
          <c:orientation val="minMax"/>
          <c:min val="2000"/>
        </c:scaling>
        <c:delete val="0"/>
        <c:axPos val="l"/>
        <c:majorGridlines>
          <c:spPr>
            <a:ln>
              <a:prstDash val="dash"/>
            </a:ln>
          </c:spPr>
        </c:majorGridlines>
        <c:minorGridlines>
          <c:spPr>
            <a:ln>
              <a:solidFill>
                <a:schemeClr val="bg1">
                  <a:lumMod val="85000"/>
                </a:schemeClr>
              </a:solidFill>
              <a:prstDash val="dash"/>
            </a:ln>
          </c:spPr>
        </c:min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Lifetime </a:t>
                </a:r>
                <a:r>
                  <a:rPr lang="en-US" b="0" dirty="0"/>
                  <a:t>(P/E Cycles)</a:t>
                </a:r>
              </a:p>
            </c:rich>
          </c:tx>
          <c:layout>
            <c:manualLayout>
              <c:xMode val="edge"/>
              <c:yMode val="edge"/>
              <c:x val="2.165474226942295E-2"/>
              <c:y val="1.0673665791776027E-2"/>
            </c:manualLayout>
          </c:layout>
          <c:overlay val="0"/>
        </c:title>
        <c:numFmt formatCode="[&gt;=1000]#,##0,&quot;K&quot;;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750164104"/>
        <c:crosses val="autoZero"/>
        <c:crossBetween val="midCat"/>
        <c:majorUnit val="2000"/>
        <c:minorUnit val="1000"/>
      </c:valAx>
      <c:spPr>
        <a:solidFill>
          <a:schemeClr val="bg1"/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773612742408555"/>
          <c:y val="8.8817743935854176E-2"/>
          <c:w val="0.74829909541084971"/>
          <c:h val="0.6206735696499475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Sheet2!$C$6</c:f>
              <c:strCache>
                <c:ptCount val="1"/>
                <c:pt idx="0">
                  <c:v>PE Cycle lifetime (existing)</c:v>
                </c:pt>
              </c:strCache>
            </c:strRef>
          </c:tx>
          <c:spPr>
            <a:ln>
              <a:solidFill>
                <a:srgbClr val="0070C0"/>
              </a:solidFill>
            </a:ln>
          </c:spPr>
          <c:marker>
            <c:symbol val="diamond"/>
            <c:size val="6"/>
            <c:spPr>
              <a:solidFill>
                <a:srgbClr val="0070C0"/>
              </a:solidFill>
              <a:ln>
                <a:solidFill>
                  <a:srgbClr val="0070C0"/>
                </a:solidFill>
              </a:ln>
            </c:spPr>
          </c:marker>
          <c:xVal>
            <c:numRef>
              <c:f>Sheet2!$D$5:$H$5</c:f>
              <c:numCache>
                <c:formatCode>General</c:formatCode>
                <c:ptCount val="5"/>
                <c:pt idx="0">
                  <c:v>5000</c:v>
                </c:pt>
                <c:pt idx="1">
                  <c:v>10000</c:v>
                </c:pt>
                <c:pt idx="2">
                  <c:v>20000</c:v>
                </c:pt>
                <c:pt idx="3">
                  <c:v>30000</c:v>
                </c:pt>
                <c:pt idx="4">
                  <c:v>40000</c:v>
                </c:pt>
              </c:numCache>
            </c:numRef>
          </c:xVal>
          <c:yVal>
            <c:numRef>
              <c:f>Sheet2!$D$6:$H$6</c:f>
              <c:numCache>
                <c:formatCode>General</c:formatCode>
                <c:ptCount val="5"/>
                <c:pt idx="0">
                  <c:v>6000</c:v>
                </c:pt>
                <c:pt idx="1">
                  <c:v>4500</c:v>
                </c:pt>
                <c:pt idx="2">
                  <c:v>3500</c:v>
                </c:pt>
                <c:pt idx="3">
                  <c:v>3000</c:v>
                </c:pt>
                <c:pt idx="4">
                  <c:v>2500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9C43-4C7C-B54D-B19A6A9C5AF4}"/>
            </c:ext>
          </c:extLst>
        </c:ser>
        <c:ser>
          <c:idx val="1"/>
          <c:order val="1"/>
          <c:tx>
            <c:strRef>
              <c:f>Sheet2!$C$7</c:f>
              <c:strCache>
                <c:ptCount val="1"/>
                <c:pt idx="0">
                  <c:v>PE Cycle lifetime (New)</c:v>
                </c:pt>
              </c:strCache>
            </c:strRef>
          </c:tx>
          <c:spPr>
            <a:ln>
              <a:solidFill>
                <a:schemeClr val="accent2">
                  <a:lumMod val="60000"/>
                  <a:lumOff val="40000"/>
                </a:schemeClr>
              </a:solidFill>
            </a:ln>
          </c:spPr>
          <c:marker>
            <c:symbol val="square"/>
            <c:size val="5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solidFill>
                  <a:schemeClr val="accent2">
                    <a:lumMod val="60000"/>
                    <a:lumOff val="40000"/>
                  </a:schemeClr>
                </a:solidFill>
              </a:ln>
            </c:spPr>
          </c:marker>
          <c:xVal>
            <c:numRef>
              <c:f>Sheet2!$D$5:$H$5</c:f>
              <c:numCache>
                <c:formatCode>General</c:formatCode>
                <c:ptCount val="5"/>
                <c:pt idx="0">
                  <c:v>5000</c:v>
                </c:pt>
                <c:pt idx="1">
                  <c:v>10000</c:v>
                </c:pt>
                <c:pt idx="2">
                  <c:v>20000</c:v>
                </c:pt>
                <c:pt idx="3">
                  <c:v>30000</c:v>
                </c:pt>
                <c:pt idx="4">
                  <c:v>40000</c:v>
                </c:pt>
              </c:numCache>
            </c:numRef>
          </c:xVal>
          <c:yVal>
            <c:numRef>
              <c:f>Sheet2!$D$7:$H$7</c:f>
              <c:numCache>
                <c:formatCode>General</c:formatCode>
                <c:ptCount val="5"/>
                <c:pt idx="0">
                  <c:v>7000</c:v>
                </c:pt>
                <c:pt idx="1">
                  <c:v>5000</c:v>
                </c:pt>
                <c:pt idx="2">
                  <c:v>4000</c:v>
                </c:pt>
                <c:pt idx="3">
                  <c:v>3500</c:v>
                </c:pt>
                <c:pt idx="4">
                  <c:v>3000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9C43-4C7C-B54D-B19A6A9C5AF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745087352"/>
        <c:axId val="745088920"/>
      </c:scatterChart>
      <c:valAx>
        <c:axId val="745087352"/>
        <c:scaling>
          <c:orientation val="minMax"/>
          <c:max val="400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Read Disturb Count</a:t>
                </a:r>
              </a:p>
            </c:rich>
          </c:tx>
          <c:layout>
            <c:manualLayout>
              <c:xMode val="edge"/>
              <c:yMode val="edge"/>
              <c:x val="0.3674107084923649"/>
              <c:y val="0.85360176131829679"/>
            </c:manualLayout>
          </c:layout>
          <c:overlay val="0"/>
        </c:title>
        <c:numFmt formatCode="[&gt;=1000]#,##0,&quot;K&quot;;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745088920"/>
        <c:crosses val="autoZero"/>
        <c:crossBetween val="midCat"/>
        <c:majorUnit val="10000"/>
      </c:valAx>
      <c:valAx>
        <c:axId val="745088920"/>
        <c:scaling>
          <c:orientation val="minMax"/>
          <c:min val="2000"/>
        </c:scaling>
        <c:delete val="0"/>
        <c:axPos val="l"/>
        <c:majorGridlines>
          <c:spPr>
            <a:ln>
              <a:prstDash val="dash"/>
            </a:ln>
          </c:spPr>
        </c:majorGridlines>
        <c:minorGridlines>
          <c:spPr>
            <a:ln>
              <a:solidFill>
                <a:schemeClr val="bg1">
                  <a:lumMod val="85000"/>
                </a:schemeClr>
              </a:solidFill>
              <a:prstDash val="dash"/>
            </a:ln>
          </c:spPr>
        </c:min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Lifetime </a:t>
                </a:r>
                <a:r>
                  <a:rPr lang="en-US" b="0" dirty="0"/>
                  <a:t>(P/E Cycles)</a:t>
                </a:r>
              </a:p>
            </c:rich>
          </c:tx>
          <c:layout>
            <c:manualLayout>
              <c:xMode val="edge"/>
              <c:yMode val="edge"/>
              <c:x val="2.165474226942295E-2"/>
              <c:y val="1.0673665791776027E-2"/>
            </c:manualLayout>
          </c:layout>
          <c:overlay val="0"/>
        </c:title>
        <c:numFmt formatCode="[&gt;=1000]#,##0,&quot;K&quot;;0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crossAx val="745087352"/>
        <c:crosses val="autoZero"/>
        <c:crossBetween val="midCat"/>
        <c:majorUnit val="2000"/>
        <c:minorUnit val="1000"/>
      </c:valAx>
      <c:spPr>
        <a:solidFill>
          <a:schemeClr val="bg1"/>
        </a:solidFill>
        <a:ln>
          <a:solidFill>
            <a:schemeClr val="tx1"/>
          </a:solidFill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18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084CA2-105F-41CF-95FA-79E2DEDCE6D5}" type="datetimeFigureOut">
              <a:rPr lang="en-US" smtClean="0"/>
              <a:t>1/31/17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18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32E61D-2080-44C1-8D97-F4B80BAE8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858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180" y="0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A38D9882-8E9E-4CF6-8AEF-BEC3B7A09D95}" type="datetimeFigureOut">
              <a:rPr lang="en-US"/>
              <a:pPr>
                <a:defRPr/>
              </a:pPr>
              <a:t>1/31/17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549275"/>
            <a:ext cx="48768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538" y="3474963"/>
            <a:ext cx="7680127" cy="3291114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715"/>
            <a:ext cx="4160937" cy="36527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C0529AF4-9733-4245-A38E-6E2258071B1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26667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21147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5866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858023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9326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9309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56308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199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26993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37046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29AF4-9733-4245-A38E-6E2258071B12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39951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"/>
            <a:ext cx="12191999" cy="6857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200" y="762000"/>
            <a:ext cx="11785600" cy="3048001"/>
          </a:xfrm>
        </p:spPr>
        <p:txBody>
          <a:bodyPr/>
          <a:lstStyle>
            <a:lvl1pPr algn="ctr">
              <a:defRPr sz="4400" spc="-12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200" y="3886200"/>
            <a:ext cx="11785600" cy="2209800"/>
          </a:xfrm>
        </p:spPr>
        <p:txBody>
          <a:bodyPr anchor="ctr" anchorCtr="0"/>
          <a:lstStyle>
            <a:lvl1pPr marL="0" indent="0" algn="ctr">
              <a:buNone/>
              <a:defRPr>
                <a:solidFill>
                  <a:srgbClr val="D4D4D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rgbClr val="D4D4D4"/>
                </a:solidFill>
              </a:defRPr>
            </a:lvl1pPr>
          </a:lstStyle>
          <a:p>
            <a:r>
              <a:rPr lang="en-US" altLang="en-US" dirty="0" smtClean="0"/>
              <a:t>Page </a:t>
            </a:r>
            <a:fld id="{C0114C80-A684-4FC2-9290-3D6457BFA549}" type="slidenum">
              <a:rPr lang="en-US" altLang="en-US" smtClean="0"/>
              <a:pPr/>
              <a:t>‹#›</a:t>
            </a:fld>
            <a:r>
              <a:rPr lang="en-US" altLang="en-US" dirty="0" smtClean="0"/>
              <a:t> of 11</a:t>
            </a:r>
            <a:endParaRPr lang="en-US" alt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8480" y="229673"/>
            <a:ext cx="1421695" cy="28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1581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Write-hotness Aware Retention Management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D0BF8F6E-232C-4479-8873-848D6BC8E6C3}" type="slidenum">
              <a:rPr lang="en-US" altLang="en-US"/>
              <a:pPr/>
              <a:t>‹#›</a:t>
            </a:fld>
            <a:r>
              <a:rPr lang="en-US" altLang="en-US" dirty="0"/>
              <a:t> </a:t>
            </a:r>
            <a:r>
              <a:rPr lang="en-US" altLang="en-US" dirty="0" smtClean="0"/>
              <a:t>of 11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39103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838201"/>
            <a:ext cx="2743200" cy="57838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0" y="838200"/>
            <a:ext cx="8839200" cy="57838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Write-hotness Aware Retention Management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8C84A859-EC2B-4CC2-841B-A4A94D4856AA}" type="slidenum">
              <a:rPr lang="en-US" altLang="en-US"/>
              <a:pPr/>
              <a:t>‹#›</a:t>
            </a:fld>
            <a:r>
              <a:rPr lang="en-US" altLang="en-US" dirty="0"/>
              <a:t> </a:t>
            </a:r>
            <a:r>
              <a:rPr lang="en-US" altLang="en-US" dirty="0" smtClean="0"/>
              <a:t>of 11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488022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40404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629400"/>
            <a:ext cx="92964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Write-hotness Aware Retention Management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56E643E9-8232-44D4-8A76-E691A7C80D3B}" type="slidenum">
              <a:rPr lang="en-US" altLang="en-US"/>
              <a:pPr/>
              <a:t>‹#›</a:t>
            </a:fld>
            <a:r>
              <a:rPr lang="en-US" altLang="en-US" dirty="0"/>
              <a:t> </a:t>
            </a:r>
            <a:r>
              <a:rPr lang="en-US" altLang="en-US" dirty="0" smtClean="0"/>
              <a:t>of 11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7369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638176"/>
            <a:ext cx="530352" cy="58388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6172201"/>
            <a:ext cx="12191999" cy="6857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661648" y="638176"/>
            <a:ext cx="530352" cy="5915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sp>
        <p:nvSpPr>
          <p:cNvPr id="7" name="Rectangle 6"/>
          <p:cNvSpPr/>
          <p:nvPr/>
        </p:nvSpPr>
        <p:spPr>
          <a:xfrm rot="5400000">
            <a:off x="-2215589" y="3384117"/>
            <a:ext cx="5544650" cy="5276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 rot="5400000">
            <a:off x="8863838" y="3384804"/>
            <a:ext cx="5542848" cy="5276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79597" y="6136893"/>
            <a:ext cx="11029282" cy="4571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3" y="685799"/>
            <a:ext cx="10363200" cy="5341923"/>
          </a:xfrm>
        </p:spPr>
        <p:txBody>
          <a:bodyPr anchorCtr="1"/>
          <a:lstStyle>
            <a:lvl1pPr algn="ctr">
              <a:defRPr sz="4800" b="0" cap="none" spc="-200" baseline="0">
                <a:solidFill>
                  <a:srgbClr val="951717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1333" y="5202223"/>
            <a:ext cx="10363200" cy="82550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Write-hotness Aware Retention Management</a:t>
            </a: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1252D094-1F6F-4D58-85D9-7DD94883DE43}" type="slidenum">
              <a:rPr lang="en-US" altLang="en-US"/>
              <a:pPr/>
              <a:t>‹#›</a:t>
            </a:fld>
            <a:r>
              <a:rPr lang="en-US" altLang="en-US" dirty="0"/>
              <a:t> </a:t>
            </a:r>
            <a:r>
              <a:rPr lang="en-US" altLang="en-US" dirty="0" smtClean="0"/>
              <a:t>of 11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0682087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3200" y="838200"/>
            <a:ext cx="5791200" cy="57838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838200"/>
            <a:ext cx="5791200" cy="57838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Write-hotness Aware Retention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D2B8100E-AEB3-45CD-B31C-E5D9AB46F8E2}" type="slidenum">
              <a:rPr lang="en-US" altLang="en-US"/>
              <a:pPr/>
              <a:t>‹#›</a:t>
            </a:fld>
            <a:r>
              <a:rPr lang="en-US" altLang="en-US" dirty="0"/>
              <a:t> </a:t>
            </a:r>
            <a:r>
              <a:rPr lang="en-US" altLang="en-US" dirty="0" smtClean="0"/>
              <a:t>of 11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32604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3200" y="838200"/>
            <a:ext cx="5793317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3200" y="1524000"/>
            <a:ext cx="5793317" cy="509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838200"/>
            <a:ext cx="5795433" cy="6858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1524000"/>
            <a:ext cx="5795433" cy="509802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Write-hotness Aware Retention Management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B98A4ED6-624C-4BEA-BCDE-327289EF7D9F}" type="slidenum">
              <a:rPr lang="en-US" altLang="en-US"/>
              <a:pPr/>
              <a:t>‹#›</a:t>
            </a:fld>
            <a:r>
              <a:rPr lang="en-US" altLang="en-US" dirty="0"/>
              <a:t> </a:t>
            </a:r>
            <a:r>
              <a:rPr lang="en-US" altLang="en-US" dirty="0" smtClean="0"/>
              <a:t>of 11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878127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Write-hotness Aware Retention Management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AB72A377-ED4A-4672-A396-DD11146850F5}" type="slidenum">
              <a:rPr lang="en-US" altLang="en-US"/>
              <a:pPr/>
              <a:t>‹#›</a:t>
            </a:fld>
            <a:r>
              <a:rPr lang="en-US" altLang="en-US" dirty="0"/>
              <a:t> </a:t>
            </a:r>
            <a:r>
              <a:rPr lang="en-US" altLang="en-US" dirty="0" smtClean="0"/>
              <a:t>of 11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982365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Write-hotness Aware Retention Management</a:t>
            </a: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A4A31649-8929-48A0-9489-E8D4C8D91F05}" type="slidenum">
              <a:rPr lang="en-US" altLang="en-US"/>
              <a:pPr/>
              <a:t>‹#›</a:t>
            </a:fld>
            <a:r>
              <a:rPr lang="en-US" altLang="en-US" dirty="0"/>
              <a:t> </a:t>
            </a:r>
            <a:r>
              <a:rPr lang="en-US" altLang="en-US" dirty="0" smtClean="0"/>
              <a:t>of 11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76139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1" y="838200"/>
            <a:ext cx="4417484" cy="11430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838200"/>
            <a:ext cx="7222067" cy="57838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3201" y="1981199"/>
            <a:ext cx="4417484" cy="46408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Write-hotness Aware Retention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3E8FA7CC-2CE5-41D8-B4C4-AD442D4B12B0}" type="slidenum">
              <a:rPr lang="en-US" altLang="en-US"/>
              <a:pPr/>
              <a:t>‹#›</a:t>
            </a:fld>
            <a:r>
              <a:rPr lang="en-US" altLang="en-US" dirty="0"/>
              <a:t> </a:t>
            </a:r>
            <a:r>
              <a:rPr lang="en-US" altLang="en-US" dirty="0" smtClean="0"/>
              <a:t>of 11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03465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5720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762000"/>
            <a:ext cx="7315200" cy="3810001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1387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Write-hotness Aware Retention Management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 dirty="0"/>
              <a:t>Page </a:t>
            </a:r>
            <a:fld id="{FC7E1FD5-A6B1-43EF-B5D9-E1445DE766F6}" type="slidenum">
              <a:rPr lang="en-US" altLang="en-US"/>
              <a:pPr/>
              <a:t>‹#›</a:t>
            </a:fld>
            <a:r>
              <a:rPr lang="en-US" altLang="en-US" dirty="0"/>
              <a:t> </a:t>
            </a:r>
            <a:r>
              <a:rPr lang="en-US" altLang="en-US" dirty="0" smtClean="0"/>
              <a:t>of 11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270787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86212"/>
            <a:ext cx="12192000" cy="6264414"/>
          </a:xfrm>
          <a:prstGeom prst="rect">
            <a:avLst/>
          </a:prstGeom>
          <a:solidFill>
            <a:srgbClr val="F9FA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663"/>
          <a:stretch/>
        </p:blipFill>
        <p:spPr>
          <a:xfrm>
            <a:off x="0" y="0"/>
            <a:ext cx="12192627" cy="1600552"/>
          </a:xfrm>
          <a:prstGeom prst="rect">
            <a:avLst/>
          </a:prstGeom>
          <a:effectLst>
            <a:outerShdw blurRad="76200" dist="25400" dir="5400000" algn="t" rotWithShape="0">
              <a:prstClr val="black">
                <a:alpha val="35000"/>
              </a:prstClr>
            </a:outerShdw>
          </a:effec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" y="76200"/>
            <a:ext cx="12039600" cy="1447800"/>
          </a:xfrm>
          <a:prstGeom prst="rect">
            <a:avLst/>
          </a:prstGeom>
        </p:spPr>
        <p:txBody>
          <a:bodyPr vert="horz" lIns="45720" tIns="0" rIns="45720" bIns="45720" rtlCol="0" anchor="ctr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03200" y="1752599"/>
            <a:ext cx="11785600" cy="481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575989"/>
            <a:ext cx="8229600" cy="228600"/>
          </a:xfrm>
          <a:prstGeom prst="rect">
            <a:avLst/>
          </a:prstGeom>
        </p:spPr>
        <p:txBody>
          <a:bodyPr vert="horz" lIns="45720" tIns="0" rIns="45720" bIns="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b="0" cap="none" spc="0" baseline="0">
                <a:solidFill>
                  <a:schemeClr val="bg1">
                    <a:lumMod val="50000"/>
                  </a:schemeClr>
                </a:solidFill>
                <a:latin typeface="Whitney-Semibold SC" panose="02000603040000020004" pitchFamily="2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mtClean="0"/>
              <a:t>Write-hotness Aware Retention Management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6575989"/>
            <a:ext cx="1828800" cy="228600"/>
          </a:xfrm>
          <a:prstGeom prst="rect">
            <a:avLst/>
          </a:prstGeom>
        </p:spPr>
        <p:txBody>
          <a:bodyPr vert="horz" wrap="square" lIns="45720" tIns="0" rIns="45720" bIns="0" numCol="1" anchor="ctr" anchorCtr="0" compatLnSpc="1">
            <a:prstTxWarp prst="textNoShape">
              <a:avLst/>
            </a:prstTxWarp>
          </a:bodyPr>
          <a:lstStyle>
            <a:lvl1pPr algn="r">
              <a:defRPr sz="1100" b="0">
                <a:solidFill>
                  <a:schemeClr val="bg1">
                    <a:lumMod val="50000"/>
                  </a:schemeClr>
                </a:solidFill>
                <a:latin typeface="Whitney-Medium" panose="02000603040000020004" pitchFamily="2" charset="0"/>
                <a:ea typeface="Whitney-Medium" panose="02000603040000020004" pitchFamily="2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 smtClean="0"/>
              <a:t>Page </a:t>
            </a:r>
            <a:fld id="{BBF05047-ADC6-47BF-A318-424F854A849A}" type="slidenum">
              <a:rPr lang="en-US" altLang="en-US" smtClean="0"/>
              <a:pPr/>
              <a:t>‹#›</a:t>
            </a:fld>
            <a:r>
              <a:rPr lang="en-US" altLang="en-US" dirty="0" smtClean="0"/>
              <a:t> of 11</a:t>
            </a:r>
            <a:endParaRPr lang="en-US" alt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6811963"/>
            <a:ext cx="12192000" cy="4603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46" r:id="rId2"/>
    <p:sldLayoutId id="2147483956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54" r:id="rId11"/>
  </p:sldLayoutIdLst>
  <p:transition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 cap="none" spc="-100" baseline="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Whitney-Bold" pitchFamily="2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Whitney-Bold" pitchFamily="2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Whitney-Bold" pitchFamily="2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Whitney-Bold" pitchFamily="2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Whitney-Bold" pitchFamily="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Whitney-Bold" pitchFamily="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Whitney-Bold" pitchFamily="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Whitney-Bold" pitchFamily="2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Font typeface="Wingdings" panose="05000000000000000000" pitchFamily="2" charset="2"/>
        <a:buChar char="§"/>
        <a:defRPr sz="2800" b="1" kern="1200" baseline="0">
          <a:solidFill>
            <a:srgbClr val="404040"/>
          </a:solidFill>
          <a:latin typeface="Adobe Garamond Pro" panose="02020502060506020403" pitchFamily="18" charset="0"/>
          <a:ea typeface="+mn-ea"/>
          <a:cs typeface="+mn-cs"/>
        </a:defRPr>
      </a:lvl1pPr>
      <a:lvl2pPr marL="639763" indent="-228600" algn="l" rtl="0" eaLnBrk="1" fontAlgn="base" hangingPunct="1">
        <a:spcBef>
          <a:spcPts val="4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2pPr>
      <a:lvl3pPr marL="1143000" indent="-228600" algn="l" rtl="0" eaLnBrk="1" fontAlgn="base" hangingPunct="1">
        <a:spcBef>
          <a:spcPts val="300"/>
        </a:spcBef>
        <a:spcAft>
          <a:spcPct val="0"/>
        </a:spcAft>
        <a:buFont typeface="Palatino Linotype" panose="02040502050505030304" pitchFamily="18" charset="0"/>
        <a:buChar char="»"/>
        <a:defRPr sz="20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800" kern="1200">
          <a:solidFill>
            <a:srgbClr val="696969"/>
          </a:solidFill>
          <a:latin typeface="Adobe Garamond Pro" panose="020205020605060204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686800" cy="14478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en-US" sz="2800" b="0" dirty="0" smtClean="0"/>
              <a:t>Vulnerabilities in MLC NAND Flash Memory Programming:</a:t>
            </a:r>
            <a:br>
              <a:rPr lang="en-US" sz="2800" b="0" dirty="0" smtClean="0"/>
            </a:br>
            <a:r>
              <a:rPr lang="en-US" sz="2800" b="0" dirty="0" smtClean="0"/>
              <a:t>Experimental Analysis, Exploits, and Mitigation Techniques</a:t>
            </a:r>
            <a:br>
              <a:rPr lang="en-US" sz="2800" b="0" dirty="0" smtClean="0"/>
            </a:br>
            <a:r>
              <a:rPr lang="en-US" sz="1000" b="0" dirty="0" smtClean="0"/>
              <a:t/>
            </a:r>
            <a:br>
              <a:rPr lang="en-US" sz="1000" b="0" dirty="0" smtClean="0"/>
            </a:br>
            <a:r>
              <a:rPr lang="en-US" sz="2800" dirty="0" smtClean="0"/>
              <a:t>HPCA Session 3A – Monday, 3:15 </a:t>
            </a:r>
            <a:r>
              <a:rPr lang="en-US" sz="2800" cap="small" dirty="0" smtClean="0"/>
              <a:t>pm</a:t>
            </a:r>
            <a:r>
              <a:rPr lang="en-US" sz="2800" dirty="0" smtClean="0"/>
              <a:t>, Salon F</a:t>
            </a:r>
            <a:endParaRPr lang="en-US" sz="2800" b="0" dirty="0"/>
          </a:p>
        </p:txBody>
      </p:sp>
      <p:sp>
        <p:nvSpPr>
          <p:cNvPr id="17" name="Right Arrow 16"/>
          <p:cNvSpPr/>
          <p:nvPr/>
        </p:nvSpPr>
        <p:spPr>
          <a:xfrm>
            <a:off x="4797692" y="2309813"/>
            <a:ext cx="609600" cy="228600"/>
          </a:xfrm>
          <a:prstGeom prst="rightArrow">
            <a:avLst/>
          </a:prstGeom>
          <a:solidFill>
            <a:srgbClr val="00B050"/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126863" y="1814512"/>
            <a:ext cx="2520298" cy="1239364"/>
          </a:xfrm>
          <a:prstGeom prst="roundRect">
            <a:avLst>
              <a:gd name="adj" fmla="val 8854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128GB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NAND </a:t>
            </a:r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Flash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557824" y="2071771"/>
            <a:ext cx="1479723" cy="707975"/>
          </a:xfrm>
          <a:prstGeom prst="roundRect">
            <a:avLst>
              <a:gd name="adj" fmla="val 8854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18288" rtlCol="0" anchor="ctr"/>
          <a:lstStyle/>
          <a:p>
            <a:pPr algn="ctr">
              <a:lnSpc>
                <a:spcPct val="80000"/>
              </a:lnSpc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256GB</a:t>
            </a:r>
            <a:r>
              <a:rPr lang="en-US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NAND Flash</a:t>
            </a:r>
            <a:endParaRPr lang="en-US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1022" y="3060734"/>
            <a:ext cx="12192000" cy="780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1" fontAlgn="base" hangingPunct="1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 b="1" kern="1200" baseline="0">
                <a:solidFill>
                  <a:srgbClr val="404040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639763" indent="-22860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300"/>
              </a:spcBef>
              <a:spcAft>
                <a:spcPct val="0"/>
              </a:spcAft>
              <a:buFont typeface="Palatino Linotype" panose="02040502050505030304" pitchFamily="18" charset="0"/>
              <a:buChar char="»"/>
              <a:defRPr sz="20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3200" dirty="0" smtClean="0"/>
              <a:t>NAND flash scaling: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shrink size</a:t>
            </a:r>
            <a:r>
              <a:rPr lang="en-US" sz="3200" dirty="0" smtClean="0"/>
              <a:t> </a:t>
            </a:r>
            <a:r>
              <a:rPr lang="en-US" sz="3200" dirty="0"/>
              <a:t>of each </a:t>
            </a:r>
            <a:r>
              <a:rPr lang="en-US" sz="3200" dirty="0" smtClean="0"/>
              <a:t>flash cell,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store </a:t>
            </a:r>
            <a:r>
              <a:rPr lang="en-US" sz="3200" i="1" dirty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two bits </a:t>
            </a:r>
            <a:r>
              <a:rPr lang="en-US" sz="3200" dirty="0" smtClean="0"/>
              <a:t>per cell</a:t>
            </a:r>
            <a:endParaRPr lang="en-US" sz="3200" i="1" dirty="0"/>
          </a:p>
        </p:txBody>
      </p:sp>
      <p:sp>
        <p:nvSpPr>
          <p:cNvPr id="27" name="Rounded Rectangle 26"/>
          <p:cNvSpPr/>
          <p:nvPr/>
        </p:nvSpPr>
        <p:spPr>
          <a:xfrm>
            <a:off x="6798286" y="2257667"/>
            <a:ext cx="224914" cy="122433"/>
          </a:xfrm>
          <a:prstGeom prst="roundRect">
            <a:avLst>
              <a:gd name="adj" fmla="val 6322"/>
            </a:avLst>
          </a:prstGeom>
          <a:solidFill>
            <a:schemeClr val="accent6">
              <a:lumMod val="40000"/>
              <a:lumOff val="60000"/>
              <a:alpha val="75000"/>
            </a:schemeClr>
          </a:solidFill>
          <a:ln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7022144" y="1835944"/>
            <a:ext cx="661987" cy="421481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17381" y="2381250"/>
            <a:ext cx="661988" cy="623888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7616189" y="1781175"/>
            <a:ext cx="2442211" cy="1285875"/>
          </a:xfrm>
          <a:prstGeom prst="roundRect">
            <a:avLst/>
          </a:prstGeom>
          <a:solidFill>
            <a:schemeClr val="accent6">
              <a:lumMod val="40000"/>
              <a:lumOff val="60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7920392" y="1781175"/>
            <a:ext cx="0" cy="128587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8530030" y="1781175"/>
            <a:ext cx="0" cy="128587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9139668" y="1781175"/>
            <a:ext cx="0" cy="128587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9749307" y="1781175"/>
            <a:ext cx="0" cy="128587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616189" y="2760348"/>
            <a:ext cx="2442211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616187" y="2088483"/>
            <a:ext cx="2442211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699682" y="1860930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01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699682" y="2532795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11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309282" y="1860930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11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309282" y="2532795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918882" y="1857375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11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918882" y="2529240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00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528482" y="1857375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00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528482" y="2529240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9296400" y="205082"/>
            <a:ext cx="2725172" cy="246022"/>
          </a:xfrm>
          <a:prstGeom prst="rect">
            <a:avLst/>
          </a:prstGeom>
          <a:blipFill dpi="0" rotWithShape="1">
            <a:blip r:embed="rId3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9780207" y="569619"/>
            <a:ext cx="1757559" cy="426177"/>
          </a:xfrm>
          <a:prstGeom prst="rect">
            <a:avLst/>
          </a:prstGeom>
          <a:blipFill dpi="0" rotWithShape="1">
            <a:blip r:embed="rId4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9252040" y="1196422"/>
            <a:ext cx="1133986" cy="187566"/>
          </a:xfrm>
          <a:prstGeom prst="rect">
            <a:avLst/>
          </a:prstGeom>
          <a:blipFill dpi="0" rotWithShape="1">
            <a:blip r:embed="rId5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>
            <a:spLocks/>
          </p:cNvSpPr>
          <p:nvPr/>
        </p:nvSpPr>
        <p:spPr>
          <a:xfrm>
            <a:off x="11049000" y="1183762"/>
            <a:ext cx="946792" cy="188145"/>
          </a:xfrm>
          <a:prstGeom prst="rect">
            <a:avLst/>
          </a:prstGeom>
          <a:blipFill dpi="0" rotWithShape="1">
            <a:blip r:embed="rId6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73940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686800" cy="14478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en-US" sz="2800" b="0" dirty="0" smtClean="0"/>
              <a:t>Vulnerabilities in MLC NAND Flash Memory Programming:</a:t>
            </a:r>
            <a:br>
              <a:rPr lang="en-US" sz="2800" b="0" dirty="0" smtClean="0"/>
            </a:br>
            <a:r>
              <a:rPr lang="en-US" sz="2800" b="0" dirty="0" smtClean="0"/>
              <a:t>Experimental Analysis, Exploits, and Mitigation Techniques</a:t>
            </a:r>
            <a:br>
              <a:rPr lang="en-US" sz="2800" b="0" dirty="0" smtClean="0"/>
            </a:br>
            <a:r>
              <a:rPr lang="en-US" sz="1000" b="0" dirty="0" smtClean="0"/>
              <a:t/>
            </a:r>
            <a:br>
              <a:rPr lang="en-US" sz="1000" b="0" dirty="0" smtClean="0"/>
            </a:br>
            <a:r>
              <a:rPr lang="en-US" sz="2800" dirty="0"/>
              <a:t>HPCA Session </a:t>
            </a:r>
            <a:r>
              <a:rPr lang="en-US" sz="2800" dirty="0" smtClean="0"/>
              <a:t>3A – Monday, 3:15 </a:t>
            </a:r>
            <a:r>
              <a:rPr lang="en-US" sz="2800" cap="small" dirty="0" smtClean="0"/>
              <a:t>pm</a:t>
            </a:r>
            <a:r>
              <a:rPr lang="en-US" sz="2800" dirty="0" smtClean="0"/>
              <a:t>, Salon F</a:t>
            </a:r>
            <a:endParaRPr lang="en-US" sz="2800" b="0" dirty="0"/>
          </a:p>
        </p:txBody>
      </p:sp>
      <p:sp>
        <p:nvSpPr>
          <p:cNvPr id="11" name="Rectangle 10"/>
          <p:cNvSpPr/>
          <p:nvPr/>
        </p:nvSpPr>
        <p:spPr>
          <a:xfrm>
            <a:off x="9296400" y="205082"/>
            <a:ext cx="2725172" cy="246022"/>
          </a:xfrm>
          <a:prstGeom prst="rect">
            <a:avLst/>
          </a:prstGeom>
          <a:blipFill dpi="0" rotWithShape="1">
            <a:blip r:embed="rId3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80207" y="569619"/>
            <a:ext cx="1757559" cy="426177"/>
          </a:xfrm>
          <a:prstGeom prst="rect">
            <a:avLst/>
          </a:prstGeom>
          <a:blipFill dpi="0" rotWithShape="1">
            <a:blip r:embed="rId4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252040" y="1196422"/>
            <a:ext cx="1133986" cy="187566"/>
          </a:xfrm>
          <a:prstGeom prst="rect">
            <a:avLst/>
          </a:prstGeom>
          <a:blipFill dpi="0" rotWithShape="1">
            <a:blip r:embed="rId5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0" y="1668389"/>
            <a:ext cx="12192000" cy="4900226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3200" dirty="0" smtClean="0"/>
              <a:t>We propose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three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solutions</a:t>
            </a:r>
            <a:b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</a:br>
            <a:r>
              <a:rPr lang="en-US" sz="3200" dirty="0" smtClean="0"/>
              <a:t>to minimize vulnerabilities at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negligible latency overhead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lvl="1" indent="0">
              <a:lnSpc>
                <a:spcPct val="90000"/>
              </a:lnSpc>
              <a:spcBef>
                <a:spcPts val="4200"/>
              </a:spcBef>
              <a:buNone/>
              <a:tabLst>
                <a:tab pos="3771900" algn="ctr"/>
              </a:tabLst>
            </a:pPr>
            <a:r>
              <a:rPr lang="en-US" sz="2800" dirty="0" smtClean="0"/>
              <a:t>	One solution </a:t>
            </a:r>
            <a:r>
              <a:rPr lang="en-US" sz="2800" b="1" dirty="0" smtClean="0">
                <a:solidFill>
                  <a:srgbClr val="00B050"/>
                </a:solidFill>
              </a:rPr>
              <a:t>completely eliminates vulnerabilities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</a:t>
            </a:r>
            <a:r>
              <a:rPr lang="en-US" i="1" dirty="0" smtClean="0">
                <a:solidFill>
                  <a:srgbClr val="C00000"/>
                </a:solidFill>
              </a:rPr>
              <a:t>4.9% increase </a:t>
            </a:r>
            <a:r>
              <a:rPr lang="en-US" i="1" dirty="0" smtClean="0"/>
              <a:t>in flash programming latency</a:t>
            </a:r>
            <a:endParaRPr lang="en-US" sz="2800" i="1" dirty="0" smtClean="0"/>
          </a:p>
          <a:p>
            <a:pPr marL="0" lvl="1" indent="0">
              <a:lnSpc>
                <a:spcPct val="90000"/>
              </a:lnSpc>
              <a:spcBef>
                <a:spcPts val="3000"/>
              </a:spcBef>
              <a:buNone/>
              <a:tabLst>
                <a:tab pos="3771900" algn="ctr"/>
              </a:tabLst>
            </a:pPr>
            <a:r>
              <a:rPr lang="en-US" sz="2800" dirty="0"/>
              <a:t>	</a:t>
            </a:r>
            <a:r>
              <a:rPr lang="en-US" sz="2800" dirty="0" smtClean="0"/>
              <a:t>Two other solutions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mitigate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vulnerabilities</a:t>
            </a:r>
          </a:p>
          <a:p>
            <a:pPr marL="0" lvl="2" indent="0">
              <a:lnSpc>
                <a:spcPct val="90000"/>
              </a:lnSpc>
              <a:buNone/>
              <a:tabLst>
                <a:tab pos="3771900" algn="ctr"/>
              </a:tabLst>
            </a:pPr>
            <a:r>
              <a:rPr lang="en-US" sz="2400" i="1" dirty="0" smtClean="0"/>
              <a:t>	</a:t>
            </a:r>
            <a:r>
              <a:rPr lang="en-US" sz="2400" i="1" dirty="0" smtClean="0">
                <a:solidFill>
                  <a:srgbClr val="00B050"/>
                </a:solidFill>
              </a:rPr>
              <a:t>No increase</a:t>
            </a:r>
            <a:r>
              <a:rPr lang="en-US" sz="2400" b="1" i="1" dirty="0" smtClean="0">
                <a:solidFill>
                  <a:srgbClr val="00B050"/>
                </a:solidFill>
              </a:rPr>
              <a:t> </a:t>
            </a:r>
            <a:r>
              <a:rPr lang="en-US" sz="2400" i="1" dirty="0" smtClean="0"/>
              <a:t>in flash latency, </a:t>
            </a:r>
            <a:r>
              <a:rPr lang="en-US" sz="2400" i="1" dirty="0" smtClean="0">
                <a:solidFill>
                  <a:srgbClr val="C00000"/>
                </a:solidFill>
              </a:rPr>
              <a:t>errors not completely eliminated</a:t>
            </a:r>
            <a:r>
              <a:rPr lang="en-US" sz="2400" i="1" dirty="0" smtClean="0">
                <a:solidFill>
                  <a:schemeClr val="accent3">
                    <a:lumMod val="75000"/>
                  </a:schemeClr>
                </a:solidFill>
                <a:latin typeface="Adobe Garamond Pro Bold" panose="02020702060506020403" pitchFamily="18" charset="0"/>
              </a:rPr>
              <a:t/>
            </a:r>
            <a:br>
              <a:rPr lang="en-US" sz="2400" i="1" dirty="0" smtClean="0">
                <a:solidFill>
                  <a:schemeClr val="accent3">
                    <a:lumMod val="75000"/>
                  </a:schemeClr>
                </a:solidFill>
                <a:latin typeface="Adobe Garamond Pro Bold" panose="02020702060506020403" pitchFamily="18" charset="0"/>
              </a:rPr>
            </a:br>
            <a:r>
              <a:rPr lang="en-US" sz="2400" i="1" dirty="0" smtClean="0">
                <a:solidFill>
                  <a:schemeClr val="accent3">
                    <a:lumMod val="75000"/>
                  </a:schemeClr>
                </a:solidFill>
                <a:latin typeface="Adobe Garamond Pro Bold" panose="02020702060506020403" pitchFamily="18" charset="0"/>
              </a:rPr>
              <a:t>	</a:t>
            </a:r>
            <a:r>
              <a:rPr lang="en-US" sz="2400" i="1" dirty="0" smtClean="0">
                <a:solidFill>
                  <a:srgbClr val="00B050"/>
                </a:solidFill>
                <a:latin typeface="Adobe Garamond Pro Bold" panose="02020702060506020403" pitchFamily="18" charset="0"/>
              </a:rPr>
              <a:t>Increases </a:t>
            </a:r>
            <a:r>
              <a:rPr lang="en-US" sz="2400" i="1" dirty="0">
                <a:solidFill>
                  <a:srgbClr val="00B050"/>
                </a:solidFill>
                <a:latin typeface="Adobe Garamond Pro Bold" panose="02020702060506020403" pitchFamily="18" charset="0"/>
              </a:rPr>
              <a:t>flash lifetime by 16%</a:t>
            </a:r>
            <a:endParaRPr lang="en-US" sz="2400" i="1" dirty="0" smtClean="0">
              <a:solidFill>
                <a:srgbClr val="00B050"/>
              </a:solidFill>
            </a:endParaRPr>
          </a:p>
          <a:p>
            <a:pPr marL="0" indent="0" algn="ctr">
              <a:lnSpc>
                <a:spcPct val="90000"/>
              </a:lnSpc>
              <a:spcBef>
                <a:spcPts val="4200"/>
              </a:spcBef>
              <a:buNone/>
            </a:pPr>
            <a:r>
              <a:rPr lang="en-US" sz="3200" dirty="0" smtClean="0"/>
              <a:t>Want more?  Come to our talk!  Read our paper!</a:t>
            </a:r>
          </a:p>
          <a:p>
            <a:pPr marL="0" indent="0" algn="ctr">
              <a:lnSpc>
                <a:spcPct val="90000"/>
              </a:lnSpc>
              <a:buNone/>
            </a:pPr>
            <a:r>
              <a:rPr lang="en-US" b="0" i="1" dirty="0">
                <a:solidFill>
                  <a:srgbClr val="696969"/>
                </a:solidFill>
              </a:rPr>
              <a:t>Authors: </a:t>
            </a:r>
            <a:r>
              <a:rPr lang="en-US" b="0" dirty="0">
                <a:solidFill>
                  <a:srgbClr val="696969"/>
                </a:solidFill>
              </a:rPr>
              <a:t>Yu Cai, 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</a:rPr>
              <a:t>Saugata Ghose</a:t>
            </a:r>
            <a:r>
              <a:rPr lang="en-US" b="0" dirty="0">
                <a:solidFill>
                  <a:srgbClr val="696969"/>
                </a:solidFill>
              </a:rPr>
              <a:t>, Yixin Luo, Ken Mai, Onur Mutlu, Erich F. </a:t>
            </a:r>
            <a:r>
              <a:rPr lang="en-US" b="0" dirty="0" err="1" smtClean="0">
                <a:solidFill>
                  <a:srgbClr val="696969"/>
                </a:solidFill>
              </a:rPr>
              <a:t>Haratsch</a:t>
            </a:r>
            <a:endParaRPr lang="en-US" b="0" dirty="0">
              <a:solidFill>
                <a:srgbClr val="696969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526120" y="3048000"/>
            <a:ext cx="4700587" cy="2600325"/>
            <a:chOff x="7526120" y="2744326"/>
            <a:chExt cx="4700587" cy="2600325"/>
          </a:xfrm>
        </p:grpSpPr>
        <p:graphicFrame>
          <p:nvGraphicFramePr>
            <p:cNvPr id="10" name="图表 1"/>
            <p:cNvGraphicFramePr>
              <a:graphicFrameLocks/>
            </p:cNvGraphicFramePr>
            <p:nvPr>
              <p:extLst/>
            </p:nvPr>
          </p:nvGraphicFramePr>
          <p:xfrm>
            <a:off x="7526120" y="2744326"/>
            <a:ext cx="4700587" cy="26003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10730441" y="3242937"/>
              <a:ext cx="876202" cy="309059"/>
            </a:xfrm>
            <a:prstGeom prst="rect">
              <a:avLst/>
            </a:prstGeom>
            <a:noFill/>
          </p:spPr>
          <p:txBody>
            <a:bodyPr wrap="none" rIns="0" rtlCol="0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  <a:endParaRPr lang="en-US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736791" y="2975964"/>
              <a:ext cx="1153521" cy="309059"/>
            </a:xfrm>
            <a:prstGeom prst="rect">
              <a:avLst/>
            </a:prstGeom>
            <a:noFill/>
          </p:spPr>
          <p:txBody>
            <a:bodyPr wrap="none" rIns="0" rtlCol="0">
              <a:spAutoFit/>
            </a:bodyPr>
            <a:lstStyle/>
            <a:p>
              <a:pPr lvl="0">
                <a:lnSpc>
                  <a:spcPct val="75000"/>
                </a:lnSpc>
              </a:pPr>
              <a:r>
                <a:rPr lang="en-US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Solution #3</a:t>
              </a:r>
              <a:endParaRPr lang="en-US" baseline="-25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0560153" y="2993577"/>
              <a:ext cx="212440" cy="21244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10566503" y="3260549"/>
              <a:ext cx="212440" cy="212440"/>
            </a:xfrm>
            <a:prstGeom prst="roundRect">
              <a:avLst/>
            </a:prstGeom>
            <a:solidFill>
              <a:srgbClr val="0070C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直接箭头连接符 30"/>
            <p:cNvCxnSpPr/>
            <p:nvPr/>
          </p:nvCxnSpPr>
          <p:spPr>
            <a:xfrm flipV="1">
              <a:off x="8838189" y="3250739"/>
              <a:ext cx="0" cy="255030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triangle" w="med" len="sm"/>
            </a:ln>
            <a:effectLst>
              <a:glow rad="25400">
                <a:schemeClr val="tx1"/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8938172" y="3225187"/>
              <a:ext cx="627736" cy="381323"/>
            </a:xfrm>
            <a:prstGeom prst="rect">
              <a:avLst/>
            </a:prstGeom>
            <a:noFill/>
          </p:spPr>
          <p:txBody>
            <a:bodyPr wrap="none" rIns="0" rtlCol="0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sz="2400" b="1" i="1" dirty="0" smtClean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16%</a:t>
              </a:r>
              <a:endParaRPr lang="en-US" sz="2400" b="1" i="1" baseline="-25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" name="Rectangle 3"/>
          <p:cNvSpPr>
            <a:spLocks/>
          </p:cNvSpPr>
          <p:nvPr/>
        </p:nvSpPr>
        <p:spPr>
          <a:xfrm>
            <a:off x="11049000" y="1183762"/>
            <a:ext cx="946792" cy="188145"/>
          </a:xfrm>
          <a:prstGeom prst="rect">
            <a:avLst/>
          </a:prstGeom>
          <a:blipFill dpi="0" rotWithShape="1">
            <a:blip r:embed="rId7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3439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686800" cy="14478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en-US" sz="2800" b="0" dirty="0" smtClean="0"/>
              <a:t>Vulnerabilities in MLC NAND Flash Memory Programming:</a:t>
            </a:r>
            <a:br>
              <a:rPr lang="en-US" sz="2800" b="0" dirty="0" smtClean="0"/>
            </a:br>
            <a:r>
              <a:rPr lang="en-US" sz="2800" b="0" dirty="0" smtClean="0"/>
              <a:t>Experimental Analysis, Exploits, and Mitigation Techniques</a:t>
            </a:r>
            <a:br>
              <a:rPr lang="en-US" sz="2800" b="0" dirty="0" smtClean="0"/>
            </a:br>
            <a:r>
              <a:rPr lang="en-US" sz="1000" b="0" dirty="0" smtClean="0"/>
              <a:t/>
            </a:r>
            <a:br>
              <a:rPr lang="en-US" sz="1000" b="0" dirty="0" smtClean="0"/>
            </a:br>
            <a:r>
              <a:rPr lang="en-US" sz="2800" dirty="0" smtClean="0"/>
              <a:t>HPCA Session 3A – Monday, 3:15 </a:t>
            </a:r>
            <a:r>
              <a:rPr lang="en-US" sz="2800" cap="small" dirty="0" smtClean="0"/>
              <a:t>pm</a:t>
            </a:r>
            <a:r>
              <a:rPr lang="en-US" sz="2800" dirty="0" smtClean="0"/>
              <a:t>, Salon F</a:t>
            </a:r>
            <a:endParaRPr lang="en-US" sz="2800" b="0" dirty="0"/>
          </a:p>
        </p:txBody>
      </p:sp>
      <p:sp>
        <p:nvSpPr>
          <p:cNvPr id="17" name="Right Arrow 16"/>
          <p:cNvSpPr/>
          <p:nvPr/>
        </p:nvSpPr>
        <p:spPr>
          <a:xfrm>
            <a:off x="4797692" y="2309813"/>
            <a:ext cx="609600" cy="228600"/>
          </a:xfrm>
          <a:prstGeom prst="rightArrow">
            <a:avLst/>
          </a:prstGeom>
          <a:solidFill>
            <a:srgbClr val="00B050"/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126863" y="1814512"/>
            <a:ext cx="2520298" cy="1239364"/>
          </a:xfrm>
          <a:prstGeom prst="roundRect">
            <a:avLst>
              <a:gd name="adj" fmla="val 8854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128GB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NAND </a:t>
            </a:r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Flash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557824" y="2071771"/>
            <a:ext cx="1479723" cy="707975"/>
          </a:xfrm>
          <a:prstGeom prst="roundRect">
            <a:avLst>
              <a:gd name="adj" fmla="val 8854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18288" rtlCol="0" anchor="ctr"/>
          <a:lstStyle/>
          <a:p>
            <a:pPr algn="ctr">
              <a:lnSpc>
                <a:spcPct val="80000"/>
              </a:lnSpc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256GB</a:t>
            </a:r>
            <a:r>
              <a:rPr lang="en-US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NAND Flash</a:t>
            </a:r>
            <a:endParaRPr lang="en-US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1022" y="3060734"/>
            <a:ext cx="12192000" cy="780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1" fontAlgn="base" hangingPunct="1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 b="1" kern="1200" baseline="0">
                <a:solidFill>
                  <a:srgbClr val="404040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639763" indent="-22860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300"/>
              </a:spcBef>
              <a:spcAft>
                <a:spcPct val="0"/>
              </a:spcAft>
              <a:buFont typeface="Palatino Linotype" panose="02040502050505030304" pitchFamily="18" charset="0"/>
              <a:buChar char="»"/>
              <a:defRPr sz="20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3200" dirty="0" smtClean="0"/>
              <a:t>NAND flash scaling: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shrink size</a:t>
            </a:r>
            <a:r>
              <a:rPr lang="en-US" sz="3200" dirty="0" smtClean="0"/>
              <a:t> </a:t>
            </a:r>
            <a:r>
              <a:rPr lang="en-US" sz="3200" dirty="0"/>
              <a:t>of each </a:t>
            </a:r>
            <a:r>
              <a:rPr lang="en-US" sz="3200" dirty="0" smtClean="0"/>
              <a:t>flash cell,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store </a:t>
            </a:r>
            <a:r>
              <a:rPr lang="en-US" sz="3200" i="1" dirty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two bits </a:t>
            </a:r>
            <a:r>
              <a:rPr lang="en-US" sz="3200" dirty="0" smtClean="0"/>
              <a:t>per cell</a:t>
            </a:r>
            <a:endParaRPr lang="en-US" sz="3200" i="1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1022" y="5841438"/>
            <a:ext cx="6181726" cy="913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1" fontAlgn="base" hangingPunct="1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 b="1" kern="1200" baseline="0">
                <a:solidFill>
                  <a:srgbClr val="404040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639763" indent="-22860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300"/>
              </a:spcBef>
              <a:spcAft>
                <a:spcPct val="0"/>
              </a:spcAft>
              <a:buFont typeface="Palatino Linotype" panose="02040502050505030304" pitchFamily="18" charset="0"/>
              <a:buChar char="»"/>
              <a:defRPr sz="20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As the cells become smaller, they </a:t>
            </a:r>
            <a:r>
              <a:rPr lang="en-US" i="1" dirty="0" smtClean="0">
                <a:solidFill>
                  <a:srgbClr val="C00000"/>
                </a:solidFill>
                <a:latin typeface="Adobe Garamond Pro Bold" panose="02020702060506020403" pitchFamily="18" charset="0"/>
              </a:rPr>
              <a:t>interfere</a:t>
            </a:r>
            <a:r>
              <a:rPr lang="en-US" dirty="0" smtClean="0">
                <a:solidFill>
                  <a:srgbClr val="C00000"/>
                </a:solidFill>
                <a:latin typeface="Adobe Garamond Pro Bold" panose="02020702060506020403" pitchFamily="18" charset="0"/>
              </a:rPr>
              <a:t> </a:t>
            </a:r>
            <a:r>
              <a:rPr lang="en-US" dirty="0" smtClean="0"/>
              <a:t>with each other during </a:t>
            </a:r>
            <a:r>
              <a:rPr lang="en-US" dirty="0" smtClean="0">
                <a:solidFill>
                  <a:schemeClr val="accent4"/>
                </a:solidFill>
                <a:latin typeface="Adobe Garamond Pro Bold" panose="02020702060506020403" pitchFamily="18" charset="0"/>
              </a:rPr>
              <a:t>programming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7" name="Rounded Rectangle 26"/>
          <p:cNvSpPr/>
          <p:nvPr/>
        </p:nvSpPr>
        <p:spPr>
          <a:xfrm>
            <a:off x="6798286" y="2257667"/>
            <a:ext cx="224914" cy="122433"/>
          </a:xfrm>
          <a:prstGeom prst="roundRect">
            <a:avLst>
              <a:gd name="adj" fmla="val 6322"/>
            </a:avLst>
          </a:prstGeom>
          <a:solidFill>
            <a:schemeClr val="accent6">
              <a:lumMod val="40000"/>
              <a:lumOff val="60000"/>
              <a:alpha val="75000"/>
            </a:schemeClr>
          </a:solidFill>
          <a:ln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7022144" y="1835944"/>
            <a:ext cx="661987" cy="421481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17381" y="2381250"/>
            <a:ext cx="661988" cy="623888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7616189" y="1781175"/>
            <a:ext cx="2442211" cy="1285875"/>
          </a:xfrm>
          <a:prstGeom prst="roundRect">
            <a:avLst/>
          </a:prstGeom>
          <a:solidFill>
            <a:schemeClr val="accent6">
              <a:lumMod val="40000"/>
              <a:lumOff val="60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7920392" y="1781175"/>
            <a:ext cx="0" cy="128587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8530030" y="1781175"/>
            <a:ext cx="0" cy="128587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9139668" y="1781175"/>
            <a:ext cx="0" cy="128587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9749307" y="1781175"/>
            <a:ext cx="0" cy="128587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616189" y="2760348"/>
            <a:ext cx="2442211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616187" y="2088483"/>
            <a:ext cx="2442211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699682" y="1860930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01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699682" y="2532795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11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309282" y="1860930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11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309282" y="2532795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918882" y="1857375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11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918882" y="2529240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00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528482" y="1857375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00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528482" y="2529240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10</a:t>
            </a:r>
            <a:endParaRPr lang="en-US" sz="2400" dirty="0">
              <a:solidFill>
                <a:schemeClr val="accent5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1612050" y="3657600"/>
            <a:ext cx="0" cy="220980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1090082" y="4764662"/>
            <a:ext cx="1066798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090080" y="5438814"/>
            <a:ext cx="1066798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090080" y="4084563"/>
            <a:ext cx="1066798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1293614" y="3802160"/>
            <a:ext cx="633057" cy="5648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</a:rPr>
              <a:t>11</a:t>
            </a:r>
            <a:endParaRPr lang="en-US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293613" y="4478572"/>
            <a:ext cx="633057" cy="5648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??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293612" y="5158671"/>
            <a:ext cx="633057" cy="5648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118" name="Right Arrow 117"/>
          <p:cNvSpPr/>
          <p:nvPr/>
        </p:nvSpPr>
        <p:spPr>
          <a:xfrm rot="16200000">
            <a:off x="1676349" y="4216845"/>
            <a:ext cx="239366" cy="228600"/>
          </a:xfrm>
          <a:prstGeom prst="rightArrow">
            <a:avLst>
              <a:gd name="adj1" fmla="val 37499"/>
              <a:gd name="adj2" fmla="val 50000"/>
            </a:avLst>
          </a:prstGeom>
          <a:solidFill>
            <a:schemeClr val="accent4"/>
          </a:solidFill>
          <a:ln w="63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ight Arrow 118"/>
          <p:cNvSpPr/>
          <p:nvPr/>
        </p:nvSpPr>
        <p:spPr>
          <a:xfrm rot="16200000">
            <a:off x="1308386" y="4222945"/>
            <a:ext cx="239366" cy="228600"/>
          </a:xfrm>
          <a:prstGeom prst="rightArrow">
            <a:avLst>
              <a:gd name="adj1" fmla="val 37499"/>
              <a:gd name="adj2" fmla="val 50000"/>
            </a:avLst>
          </a:prstGeom>
          <a:solidFill>
            <a:schemeClr val="accent4"/>
          </a:solidFill>
          <a:ln w="63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ight Arrow 119"/>
          <p:cNvSpPr/>
          <p:nvPr/>
        </p:nvSpPr>
        <p:spPr>
          <a:xfrm rot="5400000">
            <a:off x="1676349" y="5078094"/>
            <a:ext cx="239366" cy="228600"/>
          </a:xfrm>
          <a:prstGeom prst="rightArrow">
            <a:avLst>
              <a:gd name="adj1" fmla="val 37499"/>
              <a:gd name="adj2" fmla="val 50000"/>
            </a:avLst>
          </a:prstGeom>
          <a:solidFill>
            <a:schemeClr val="accent4"/>
          </a:solidFill>
          <a:ln w="63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ight Arrow 120"/>
          <p:cNvSpPr/>
          <p:nvPr/>
        </p:nvSpPr>
        <p:spPr>
          <a:xfrm rot="5400000">
            <a:off x="1308386" y="5084194"/>
            <a:ext cx="239366" cy="228600"/>
          </a:xfrm>
          <a:prstGeom prst="rightArrow">
            <a:avLst>
              <a:gd name="adj1" fmla="val 37499"/>
              <a:gd name="adj2" fmla="val 50000"/>
            </a:avLst>
          </a:prstGeom>
          <a:solidFill>
            <a:schemeClr val="accent4"/>
          </a:solidFill>
          <a:ln w="63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Straight Connector 121"/>
          <p:cNvCxnSpPr/>
          <p:nvPr/>
        </p:nvCxnSpPr>
        <p:spPr>
          <a:xfrm>
            <a:off x="4484370" y="3653913"/>
            <a:ext cx="0" cy="220980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3962402" y="4760975"/>
            <a:ext cx="1066798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3962400" y="5435127"/>
            <a:ext cx="1066798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962400" y="4080876"/>
            <a:ext cx="1066798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4165934" y="3798473"/>
            <a:ext cx="633057" cy="5648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10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4165933" y="4474885"/>
            <a:ext cx="633057" cy="5648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4165932" y="5154984"/>
            <a:ext cx="633057" cy="5648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154" name="Notched Right Arrow 153"/>
          <p:cNvSpPr/>
          <p:nvPr/>
        </p:nvSpPr>
        <p:spPr>
          <a:xfrm>
            <a:off x="2270267" y="4345327"/>
            <a:ext cx="1581046" cy="795476"/>
          </a:xfrm>
          <a:prstGeom prst="notchedRightArrow">
            <a:avLst>
              <a:gd name="adj1" fmla="val 50000"/>
              <a:gd name="adj2" fmla="val 48623"/>
            </a:avLst>
          </a:prstGeom>
          <a:solidFill>
            <a:schemeClr val="accent4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Program</a:t>
            </a:r>
            <a:endParaRPr lang="en-US" sz="2400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9296400" y="205082"/>
            <a:ext cx="2725172" cy="246022"/>
          </a:xfrm>
          <a:prstGeom prst="rect">
            <a:avLst/>
          </a:prstGeom>
          <a:blipFill dpi="0" rotWithShape="1">
            <a:blip r:embed="rId3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9780207" y="569619"/>
            <a:ext cx="1757559" cy="426177"/>
          </a:xfrm>
          <a:prstGeom prst="rect">
            <a:avLst/>
          </a:prstGeom>
          <a:blipFill dpi="0" rotWithShape="1">
            <a:blip r:embed="rId4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9252040" y="1196422"/>
            <a:ext cx="1133986" cy="187566"/>
          </a:xfrm>
          <a:prstGeom prst="rect">
            <a:avLst/>
          </a:prstGeom>
          <a:blipFill dpi="0" rotWithShape="1">
            <a:blip r:embed="rId5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>
            <a:spLocks/>
          </p:cNvSpPr>
          <p:nvPr/>
        </p:nvSpPr>
        <p:spPr>
          <a:xfrm>
            <a:off x="11049000" y="1183762"/>
            <a:ext cx="946792" cy="188145"/>
          </a:xfrm>
          <a:prstGeom prst="rect">
            <a:avLst/>
          </a:prstGeom>
          <a:blipFill dpi="0" rotWithShape="1">
            <a:blip r:embed="rId6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75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686800" cy="14478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en-US" sz="2800" b="0" dirty="0" smtClean="0"/>
              <a:t>Vulnerabilities in MLC NAND Flash Memory Programming:</a:t>
            </a:r>
            <a:br>
              <a:rPr lang="en-US" sz="2800" b="0" dirty="0" smtClean="0"/>
            </a:br>
            <a:r>
              <a:rPr lang="en-US" sz="2800" b="0" dirty="0" smtClean="0"/>
              <a:t>Experimental Analysis, Exploits, and Mitigation Techniques</a:t>
            </a:r>
            <a:br>
              <a:rPr lang="en-US" sz="2800" b="0" dirty="0" smtClean="0"/>
            </a:br>
            <a:r>
              <a:rPr lang="en-US" sz="1000" b="0" dirty="0" smtClean="0"/>
              <a:t/>
            </a:r>
            <a:br>
              <a:rPr lang="en-US" sz="1000" b="0" dirty="0" smtClean="0"/>
            </a:br>
            <a:r>
              <a:rPr lang="en-US" sz="2800" dirty="0" smtClean="0"/>
              <a:t>HPCA Session 3A – Monday, 3:15 </a:t>
            </a:r>
            <a:r>
              <a:rPr lang="en-US" sz="2800" cap="small" dirty="0" smtClean="0"/>
              <a:t>pm</a:t>
            </a:r>
            <a:r>
              <a:rPr lang="en-US" sz="2800" dirty="0" smtClean="0"/>
              <a:t>, Salon F</a:t>
            </a:r>
            <a:endParaRPr lang="en-US" sz="2800" b="0" dirty="0"/>
          </a:p>
        </p:txBody>
      </p:sp>
      <p:sp>
        <p:nvSpPr>
          <p:cNvPr id="17" name="Right Arrow 16"/>
          <p:cNvSpPr/>
          <p:nvPr/>
        </p:nvSpPr>
        <p:spPr>
          <a:xfrm>
            <a:off x="4797692" y="2309813"/>
            <a:ext cx="609600" cy="228600"/>
          </a:xfrm>
          <a:prstGeom prst="rightArrow">
            <a:avLst/>
          </a:prstGeom>
          <a:solidFill>
            <a:srgbClr val="00B050"/>
          </a:solidFill>
          <a:ln w="12700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2126863" y="1814512"/>
            <a:ext cx="2520298" cy="1239364"/>
          </a:xfrm>
          <a:prstGeom prst="roundRect">
            <a:avLst>
              <a:gd name="adj" fmla="val 8854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0" rtlCol="0" anchor="ctr"/>
          <a:lstStyle/>
          <a:p>
            <a:pPr algn="ctr">
              <a:lnSpc>
                <a:spcPct val="80000"/>
              </a:lnSpc>
            </a:pPr>
            <a:r>
              <a:rPr lang="en-US" sz="3600" dirty="0" smtClean="0">
                <a:latin typeface="Calibri" panose="020F0502020204030204" pitchFamily="34" charset="0"/>
                <a:cs typeface="Calibri" panose="020F0502020204030204" pitchFamily="34" charset="0"/>
              </a:rPr>
              <a:t>128GB</a:t>
            </a:r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NAND </a:t>
            </a:r>
            <a:r>
              <a:rPr lang="en-US" sz="36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Flash</a:t>
            </a:r>
            <a:endParaRPr 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5557824" y="2071771"/>
            <a:ext cx="1479723" cy="707975"/>
          </a:xfrm>
          <a:prstGeom prst="roundRect">
            <a:avLst>
              <a:gd name="adj" fmla="val 8854"/>
            </a:avLst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18288" rtlCol="0" anchor="ctr"/>
          <a:lstStyle/>
          <a:p>
            <a:pPr algn="ctr">
              <a:lnSpc>
                <a:spcPct val="80000"/>
              </a:lnSpc>
            </a:pPr>
            <a:r>
              <a:rPr lang="en-US" sz="2200" dirty="0" smtClean="0">
                <a:latin typeface="Calibri" panose="020F0502020204030204" pitchFamily="34" charset="0"/>
                <a:cs typeface="Calibri" panose="020F0502020204030204" pitchFamily="34" charset="0"/>
              </a:rPr>
              <a:t>256GB</a:t>
            </a:r>
            <a:r>
              <a:rPr lang="en-US" sz="22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NAND Flash</a:t>
            </a:r>
            <a:endParaRPr lang="en-US" sz="22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 bwMode="auto">
          <a:xfrm>
            <a:off x="1022" y="3060734"/>
            <a:ext cx="12192000" cy="7808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1" fontAlgn="base" hangingPunct="1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 b="1" kern="1200" baseline="0">
                <a:solidFill>
                  <a:srgbClr val="404040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639763" indent="-22860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300"/>
              </a:spcBef>
              <a:spcAft>
                <a:spcPct val="0"/>
              </a:spcAft>
              <a:buFont typeface="Palatino Linotype" panose="02040502050505030304" pitchFamily="18" charset="0"/>
              <a:buChar char="»"/>
              <a:defRPr sz="20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3200" dirty="0" smtClean="0"/>
              <a:t>NAND flash scaling: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shrink size</a:t>
            </a:r>
            <a:r>
              <a:rPr lang="en-US" sz="3200" dirty="0" smtClean="0"/>
              <a:t> </a:t>
            </a:r>
            <a:r>
              <a:rPr lang="en-US" sz="3200" dirty="0"/>
              <a:t>of each </a:t>
            </a:r>
            <a:r>
              <a:rPr lang="en-US" sz="3200" dirty="0" smtClean="0"/>
              <a:t>flash cell,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store </a:t>
            </a:r>
            <a:r>
              <a:rPr lang="en-US" sz="3200" i="1" dirty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two bits </a:t>
            </a:r>
            <a:r>
              <a:rPr lang="en-US" sz="3200" dirty="0" smtClean="0"/>
              <a:t>per cell</a:t>
            </a:r>
            <a:endParaRPr lang="en-US" sz="3200" i="1" dirty="0"/>
          </a:p>
        </p:txBody>
      </p:sp>
      <p:sp>
        <p:nvSpPr>
          <p:cNvPr id="24" name="Content Placeholder 2"/>
          <p:cNvSpPr txBox="1">
            <a:spLocks/>
          </p:cNvSpPr>
          <p:nvPr/>
        </p:nvSpPr>
        <p:spPr bwMode="auto">
          <a:xfrm>
            <a:off x="1022" y="5841438"/>
            <a:ext cx="6181726" cy="913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1" fontAlgn="base" hangingPunct="1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 b="1" kern="1200" baseline="0">
                <a:solidFill>
                  <a:srgbClr val="404040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639763" indent="-22860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300"/>
              </a:spcBef>
              <a:spcAft>
                <a:spcPct val="0"/>
              </a:spcAft>
              <a:buFont typeface="Palatino Linotype" panose="02040502050505030304" pitchFamily="18" charset="0"/>
              <a:buChar char="»"/>
              <a:defRPr sz="20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dirty="0" smtClean="0"/>
              <a:t>As the cells become smaller, they </a:t>
            </a:r>
            <a:r>
              <a:rPr lang="en-US" i="1" dirty="0" smtClean="0">
                <a:solidFill>
                  <a:srgbClr val="C00000"/>
                </a:solidFill>
                <a:latin typeface="Adobe Garamond Pro Bold" panose="02020702060506020403" pitchFamily="18" charset="0"/>
              </a:rPr>
              <a:t>interfere</a:t>
            </a:r>
            <a:r>
              <a:rPr lang="en-US" dirty="0" smtClean="0">
                <a:solidFill>
                  <a:srgbClr val="C00000"/>
                </a:solidFill>
                <a:latin typeface="Adobe Garamond Pro Bold" panose="02020702060506020403" pitchFamily="18" charset="0"/>
              </a:rPr>
              <a:t> </a:t>
            </a:r>
            <a:r>
              <a:rPr lang="en-US" dirty="0" smtClean="0"/>
              <a:t>with each other during </a:t>
            </a:r>
            <a:r>
              <a:rPr lang="en-US" dirty="0" smtClean="0">
                <a:solidFill>
                  <a:schemeClr val="accent4"/>
                </a:solidFill>
                <a:latin typeface="Adobe Garamond Pro Bold" panose="02020702060506020403" pitchFamily="18" charset="0"/>
              </a:rPr>
              <a:t>programming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5" name="Content Placeholder 2"/>
          <p:cNvSpPr txBox="1">
            <a:spLocks/>
          </p:cNvSpPr>
          <p:nvPr/>
        </p:nvSpPr>
        <p:spPr bwMode="auto">
          <a:xfrm>
            <a:off x="6125086" y="5558648"/>
            <a:ext cx="6067936" cy="79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273050" indent="-273050" algn="l" rtl="0" eaLnBrk="1" fontAlgn="base" hangingPunct="1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 b="1" kern="1200" baseline="0">
                <a:solidFill>
                  <a:srgbClr val="404040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639763" indent="-22860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300"/>
              </a:spcBef>
              <a:spcAft>
                <a:spcPct val="0"/>
              </a:spcAft>
              <a:buFont typeface="Palatino Linotype" panose="02040502050505030304" pitchFamily="18" charset="0"/>
              <a:buChar char="»"/>
              <a:defRPr sz="20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en-US" dirty="0" smtClean="0"/>
              <a:t>…to reduce </a:t>
            </a:r>
            <a:r>
              <a:rPr lang="en-US" dirty="0" smtClean="0"/>
              <a:t>interference,</a:t>
            </a:r>
            <a:br>
              <a:rPr lang="en-US" dirty="0" smtClean="0"/>
            </a:br>
            <a:r>
              <a:rPr lang="en-US" dirty="0" smtClean="0"/>
              <a:t>today’s </a:t>
            </a:r>
            <a:r>
              <a:rPr lang="en-US" dirty="0" smtClean="0"/>
              <a:t>MLC NAND flash </a:t>
            </a:r>
            <a:r>
              <a:rPr lang="en-US" dirty="0" smtClean="0"/>
              <a:t>chips use</a:t>
            </a:r>
            <a:br>
              <a:rPr lang="en-US" dirty="0" smtClean="0"/>
            </a:b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two-step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programming</a:t>
            </a:r>
            <a:endParaRPr lang="en-US" b="0" dirty="0"/>
          </a:p>
        </p:txBody>
      </p:sp>
      <p:sp>
        <p:nvSpPr>
          <p:cNvPr id="27" name="Rounded Rectangle 26"/>
          <p:cNvSpPr/>
          <p:nvPr/>
        </p:nvSpPr>
        <p:spPr>
          <a:xfrm>
            <a:off x="6798286" y="2257667"/>
            <a:ext cx="224914" cy="122433"/>
          </a:xfrm>
          <a:prstGeom prst="roundRect">
            <a:avLst>
              <a:gd name="adj" fmla="val 6322"/>
            </a:avLst>
          </a:prstGeom>
          <a:solidFill>
            <a:schemeClr val="accent6">
              <a:lumMod val="40000"/>
              <a:lumOff val="60000"/>
              <a:alpha val="75000"/>
            </a:schemeClr>
          </a:solidFill>
          <a:ln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7022144" y="1835944"/>
            <a:ext cx="661987" cy="421481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17381" y="2381250"/>
            <a:ext cx="661988" cy="623888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7616189" y="1781175"/>
            <a:ext cx="2442211" cy="1285875"/>
          </a:xfrm>
          <a:prstGeom prst="roundRect">
            <a:avLst/>
          </a:prstGeom>
          <a:solidFill>
            <a:schemeClr val="accent6">
              <a:lumMod val="40000"/>
              <a:lumOff val="60000"/>
              <a:alpha val="25000"/>
            </a:schemeClr>
          </a:solidFill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7920392" y="1781175"/>
            <a:ext cx="0" cy="128587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8530030" y="1781175"/>
            <a:ext cx="0" cy="128587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9139668" y="1781175"/>
            <a:ext cx="0" cy="128587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9749307" y="1781175"/>
            <a:ext cx="0" cy="1285875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616189" y="2760348"/>
            <a:ext cx="2442211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616187" y="2088483"/>
            <a:ext cx="2442211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699682" y="1860930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01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699682" y="2532795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11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8309282" y="1860930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11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8309282" y="2532795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8918882" y="1857375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11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8918882" y="2529240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00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9528482" y="1857375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00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9528482" y="2529240"/>
            <a:ext cx="441649" cy="46758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10</a:t>
            </a:r>
            <a:endParaRPr lang="en-US" sz="2400" dirty="0">
              <a:solidFill>
                <a:schemeClr val="accent5"/>
              </a:solidFill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1612050" y="3657600"/>
            <a:ext cx="0" cy="220980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1090082" y="4764662"/>
            <a:ext cx="1066798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1090080" y="5438814"/>
            <a:ext cx="1066798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1090080" y="4084563"/>
            <a:ext cx="1066798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1293614" y="3802160"/>
            <a:ext cx="633057" cy="5648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</a:rPr>
              <a:t>11</a:t>
            </a:r>
            <a:endParaRPr lang="en-US" sz="32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1293613" y="4478572"/>
            <a:ext cx="633057" cy="5648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??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293612" y="5158671"/>
            <a:ext cx="633057" cy="5648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10</a:t>
            </a:r>
            <a:endParaRPr lang="en-US" sz="2400" dirty="0">
              <a:solidFill>
                <a:schemeClr val="accent5"/>
              </a:solidFill>
            </a:endParaRPr>
          </a:p>
        </p:txBody>
      </p:sp>
      <p:sp>
        <p:nvSpPr>
          <p:cNvPr id="118" name="Right Arrow 117"/>
          <p:cNvSpPr/>
          <p:nvPr/>
        </p:nvSpPr>
        <p:spPr>
          <a:xfrm rot="16200000">
            <a:off x="1676349" y="4216845"/>
            <a:ext cx="239366" cy="228600"/>
          </a:xfrm>
          <a:prstGeom prst="rightArrow">
            <a:avLst>
              <a:gd name="adj1" fmla="val 37499"/>
              <a:gd name="adj2" fmla="val 50000"/>
            </a:avLst>
          </a:prstGeom>
          <a:solidFill>
            <a:schemeClr val="accent4"/>
          </a:solidFill>
          <a:ln w="63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ight Arrow 118"/>
          <p:cNvSpPr/>
          <p:nvPr/>
        </p:nvSpPr>
        <p:spPr>
          <a:xfrm rot="16200000">
            <a:off x="1308386" y="4222945"/>
            <a:ext cx="239366" cy="228600"/>
          </a:xfrm>
          <a:prstGeom prst="rightArrow">
            <a:avLst>
              <a:gd name="adj1" fmla="val 37499"/>
              <a:gd name="adj2" fmla="val 50000"/>
            </a:avLst>
          </a:prstGeom>
          <a:solidFill>
            <a:schemeClr val="accent4"/>
          </a:solidFill>
          <a:ln w="63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Right Arrow 119"/>
          <p:cNvSpPr/>
          <p:nvPr/>
        </p:nvSpPr>
        <p:spPr>
          <a:xfrm rot="5400000">
            <a:off x="1676349" y="5078094"/>
            <a:ext cx="239366" cy="228600"/>
          </a:xfrm>
          <a:prstGeom prst="rightArrow">
            <a:avLst>
              <a:gd name="adj1" fmla="val 37499"/>
              <a:gd name="adj2" fmla="val 50000"/>
            </a:avLst>
          </a:prstGeom>
          <a:solidFill>
            <a:schemeClr val="accent4"/>
          </a:solidFill>
          <a:ln w="63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ight Arrow 120"/>
          <p:cNvSpPr/>
          <p:nvPr/>
        </p:nvSpPr>
        <p:spPr>
          <a:xfrm rot="5400000">
            <a:off x="1308386" y="5084194"/>
            <a:ext cx="239366" cy="228600"/>
          </a:xfrm>
          <a:prstGeom prst="rightArrow">
            <a:avLst>
              <a:gd name="adj1" fmla="val 37499"/>
              <a:gd name="adj2" fmla="val 50000"/>
            </a:avLst>
          </a:prstGeom>
          <a:solidFill>
            <a:schemeClr val="accent4"/>
          </a:solidFill>
          <a:ln w="63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2" name="Straight Connector 121"/>
          <p:cNvCxnSpPr/>
          <p:nvPr/>
        </p:nvCxnSpPr>
        <p:spPr>
          <a:xfrm>
            <a:off x="4484370" y="3653913"/>
            <a:ext cx="0" cy="220980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3962402" y="4760975"/>
            <a:ext cx="1066798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3962400" y="5435127"/>
            <a:ext cx="1066798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3962400" y="4080876"/>
            <a:ext cx="1066798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Rectangle 125"/>
          <p:cNvSpPr/>
          <p:nvPr/>
        </p:nvSpPr>
        <p:spPr>
          <a:xfrm>
            <a:off x="4165934" y="3798473"/>
            <a:ext cx="633057" cy="5648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10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7" name="Rectangle 126"/>
          <p:cNvSpPr/>
          <p:nvPr/>
        </p:nvSpPr>
        <p:spPr>
          <a:xfrm>
            <a:off x="4165933" y="4474885"/>
            <a:ext cx="633057" cy="5648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4">
                    <a:lumMod val="50000"/>
                  </a:schemeClr>
                </a:solidFill>
              </a:rPr>
              <a:t>00</a:t>
            </a:r>
            <a:endParaRPr lang="en-US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28" name="Rectangle 127"/>
          <p:cNvSpPr/>
          <p:nvPr/>
        </p:nvSpPr>
        <p:spPr>
          <a:xfrm>
            <a:off x="4165932" y="5154984"/>
            <a:ext cx="633057" cy="56480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 smtClean="0">
                <a:solidFill>
                  <a:schemeClr val="accent5"/>
                </a:solidFill>
              </a:rPr>
              <a:t>10</a:t>
            </a:r>
            <a:endParaRPr lang="en-US" sz="2400" dirty="0">
              <a:solidFill>
                <a:schemeClr val="accent5"/>
              </a:solidFill>
            </a:endParaRPr>
          </a:p>
        </p:txBody>
      </p:sp>
      <p:cxnSp>
        <p:nvCxnSpPr>
          <p:cNvPr id="136" name="Straight Connector 135"/>
          <p:cNvCxnSpPr/>
          <p:nvPr/>
        </p:nvCxnSpPr>
        <p:spPr>
          <a:xfrm>
            <a:off x="6856436" y="4366932"/>
            <a:ext cx="0" cy="102385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6334468" y="4880475"/>
            <a:ext cx="1066798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Rectangle 137"/>
          <p:cNvSpPr/>
          <p:nvPr/>
        </p:nvSpPr>
        <p:spPr>
          <a:xfrm>
            <a:off x="6537999" y="4594385"/>
            <a:ext cx="633057" cy="5648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??</a:t>
            </a:r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44" name="Straight Connector 143"/>
          <p:cNvCxnSpPr/>
          <p:nvPr/>
        </p:nvCxnSpPr>
        <p:spPr>
          <a:xfrm>
            <a:off x="9150476" y="4358851"/>
            <a:ext cx="0" cy="102385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/>
          <p:nvPr/>
        </p:nvCxnSpPr>
        <p:spPr>
          <a:xfrm>
            <a:off x="8628508" y="4872394"/>
            <a:ext cx="1066798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Rectangle 145"/>
          <p:cNvSpPr/>
          <p:nvPr/>
        </p:nvSpPr>
        <p:spPr>
          <a:xfrm>
            <a:off x="8832039" y="4586304"/>
            <a:ext cx="633057" cy="5648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?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n-US" sz="3200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47" name="Straight Connector 146"/>
          <p:cNvCxnSpPr/>
          <p:nvPr/>
        </p:nvCxnSpPr>
        <p:spPr>
          <a:xfrm>
            <a:off x="11442606" y="4358389"/>
            <a:ext cx="0" cy="1023858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/>
          <p:cNvCxnSpPr/>
          <p:nvPr/>
        </p:nvCxnSpPr>
        <p:spPr>
          <a:xfrm>
            <a:off x="10920638" y="4871932"/>
            <a:ext cx="1066798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Rectangle 148"/>
          <p:cNvSpPr/>
          <p:nvPr/>
        </p:nvSpPr>
        <p:spPr>
          <a:xfrm>
            <a:off x="11124169" y="4585842"/>
            <a:ext cx="633057" cy="56480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r>
              <a:rPr lang="en-US" sz="3200" dirty="0" smtClean="0">
                <a:solidFill>
                  <a:schemeClr val="accent4">
                    <a:lumMod val="50000"/>
                  </a:schemeClr>
                </a:solidFill>
              </a:rPr>
              <a:t>0</a:t>
            </a:r>
            <a:endParaRPr lang="en-US" sz="32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0" name="Notched Right Arrow 149"/>
          <p:cNvSpPr/>
          <p:nvPr/>
        </p:nvSpPr>
        <p:spPr>
          <a:xfrm>
            <a:off x="7421655" y="4527845"/>
            <a:ext cx="1116155" cy="711832"/>
          </a:xfrm>
          <a:prstGeom prst="notchedRightArrow">
            <a:avLst>
              <a:gd name="adj1" fmla="val 50000"/>
              <a:gd name="adj2" fmla="val 49278"/>
            </a:avLst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i="1" dirty="0" smtClean="0"/>
              <a:t>Step 1</a:t>
            </a:r>
            <a:endParaRPr lang="en-US" sz="2400" i="1" dirty="0"/>
          </a:p>
        </p:txBody>
      </p:sp>
      <p:sp>
        <p:nvSpPr>
          <p:cNvPr id="154" name="Notched Right Arrow 153"/>
          <p:cNvSpPr/>
          <p:nvPr/>
        </p:nvSpPr>
        <p:spPr>
          <a:xfrm>
            <a:off x="2270267" y="4345327"/>
            <a:ext cx="1581046" cy="795476"/>
          </a:xfrm>
          <a:prstGeom prst="notchedRightArrow">
            <a:avLst>
              <a:gd name="adj1" fmla="val 50000"/>
              <a:gd name="adj2" fmla="val 48623"/>
            </a:avLst>
          </a:prstGeom>
          <a:solidFill>
            <a:schemeClr val="accent4">
              <a:lumMod val="7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i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Program</a:t>
            </a:r>
            <a:endParaRPr lang="en-US" sz="2400" i="1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76" name="Notched Right Arrow 75"/>
          <p:cNvSpPr/>
          <p:nvPr/>
        </p:nvSpPr>
        <p:spPr>
          <a:xfrm>
            <a:off x="9713784" y="4512329"/>
            <a:ext cx="1116155" cy="711832"/>
          </a:xfrm>
          <a:prstGeom prst="notchedRightArrow">
            <a:avLst>
              <a:gd name="adj1" fmla="val 50000"/>
              <a:gd name="adj2" fmla="val 49278"/>
            </a:avLst>
          </a:prstGeom>
          <a:solidFill>
            <a:schemeClr val="tx1">
              <a:lumMod val="65000"/>
              <a:lumOff val="3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i="1" dirty="0" smtClean="0"/>
              <a:t>Step </a:t>
            </a:r>
            <a:r>
              <a:rPr lang="en-US" sz="2400" i="1" dirty="0" smtClean="0"/>
              <a:t>2</a:t>
            </a:r>
            <a:endParaRPr lang="en-US" sz="2400" i="1" dirty="0"/>
          </a:p>
        </p:txBody>
      </p:sp>
      <p:sp>
        <p:nvSpPr>
          <p:cNvPr id="84" name="Rectangle 83"/>
          <p:cNvSpPr/>
          <p:nvPr/>
        </p:nvSpPr>
        <p:spPr>
          <a:xfrm>
            <a:off x="9296400" y="205082"/>
            <a:ext cx="2725172" cy="246022"/>
          </a:xfrm>
          <a:prstGeom prst="rect">
            <a:avLst/>
          </a:prstGeom>
          <a:blipFill dpi="0" rotWithShape="1">
            <a:blip r:embed="rId3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Rectangle 84"/>
          <p:cNvSpPr/>
          <p:nvPr/>
        </p:nvSpPr>
        <p:spPr>
          <a:xfrm>
            <a:off x="9780207" y="569619"/>
            <a:ext cx="1757559" cy="426177"/>
          </a:xfrm>
          <a:prstGeom prst="rect">
            <a:avLst/>
          </a:prstGeom>
          <a:blipFill dpi="0" rotWithShape="1">
            <a:blip r:embed="rId4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Rectangle 85"/>
          <p:cNvSpPr/>
          <p:nvPr/>
        </p:nvSpPr>
        <p:spPr>
          <a:xfrm>
            <a:off x="9252040" y="1196422"/>
            <a:ext cx="1133986" cy="187566"/>
          </a:xfrm>
          <a:prstGeom prst="rect">
            <a:avLst/>
          </a:prstGeom>
          <a:blipFill dpi="0" rotWithShape="1">
            <a:blip r:embed="rId5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Rectangle 86"/>
          <p:cNvSpPr>
            <a:spLocks/>
          </p:cNvSpPr>
          <p:nvPr/>
        </p:nvSpPr>
        <p:spPr>
          <a:xfrm>
            <a:off x="11049000" y="1183762"/>
            <a:ext cx="946792" cy="188145"/>
          </a:xfrm>
          <a:prstGeom prst="rect">
            <a:avLst/>
          </a:prstGeom>
          <a:blipFill dpi="0" rotWithShape="1">
            <a:blip r:embed="rId6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3570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0" y="1720469"/>
            <a:ext cx="12192000" cy="4848145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  <a:tabLst>
                <a:tab pos="2286000" algn="l"/>
              </a:tabLst>
            </a:pPr>
            <a:r>
              <a:rPr lang="en-US" sz="3200" dirty="0" smtClean="0"/>
              <a:t>Using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real MLC NAND flash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chips</a:t>
            </a:r>
            <a:r>
              <a:rPr lang="en-US" sz="3200" dirty="0" smtClean="0"/>
              <a:t>,</a:t>
            </a:r>
            <a:br>
              <a:rPr lang="en-US" sz="3200" dirty="0" smtClean="0"/>
            </a:br>
            <a:r>
              <a:rPr lang="en-US" sz="3200" dirty="0" smtClean="0"/>
              <a:t>we </a:t>
            </a:r>
            <a:r>
              <a:rPr lang="en-US" sz="3200" dirty="0" smtClean="0"/>
              <a:t>show </a:t>
            </a:r>
            <a:r>
              <a:rPr lang="en-US" sz="3200" dirty="0" smtClean="0"/>
              <a:t>that two-step </a:t>
            </a:r>
            <a:r>
              <a:rPr lang="en-US" sz="3200" dirty="0" smtClean="0"/>
              <a:t>programming </a:t>
            </a:r>
            <a:r>
              <a:rPr lang="en-US" sz="3200" dirty="0" smtClean="0"/>
              <a:t>introduces</a:t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  <a:latin typeface="Adobe Garamond Pro Bold" panose="02020702060506020403" pitchFamily="18" charset="0"/>
              </a:rPr>
              <a:t>new </a:t>
            </a:r>
            <a:r>
              <a:rPr lang="en-US" sz="3200" dirty="0" smtClean="0">
                <a:solidFill>
                  <a:srgbClr val="C00000"/>
                </a:solidFill>
                <a:latin typeface="Adobe Garamond Pro Bold" panose="02020702060506020403" pitchFamily="18" charset="0"/>
              </a:rPr>
              <a:t>reliability and security vulnerabilities</a:t>
            </a:r>
          </a:p>
          <a:p>
            <a:pPr lvl="1">
              <a:spcBef>
                <a:spcPts val="3000"/>
              </a:spcBef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686800" cy="14478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en-US" sz="2800" b="0" dirty="0" smtClean="0"/>
              <a:t>Vulnerabilities in MLC NAND Flash Memory Programming:</a:t>
            </a:r>
            <a:br>
              <a:rPr lang="en-US" sz="2800" b="0" dirty="0" smtClean="0"/>
            </a:br>
            <a:r>
              <a:rPr lang="en-US" sz="2800" b="0" dirty="0" smtClean="0"/>
              <a:t>Experimental Analysis, Exploits, and Mitigation Techniques</a:t>
            </a:r>
            <a:br>
              <a:rPr lang="en-US" sz="2800" b="0" dirty="0" smtClean="0"/>
            </a:br>
            <a:r>
              <a:rPr lang="en-US" sz="1000" b="0" dirty="0" smtClean="0"/>
              <a:t/>
            </a:r>
            <a:br>
              <a:rPr lang="en-US" sz="1000" b="0" dirty="0" smtClean="0"/>
            </a:br>
            <a:r>
              <a:rPr lang="en-US" sz="2800" dirty="0"/>
              <a:t>HPCA Session </a:t>
            </a:r>
            <a:r>
              <a:rPr lang="en-US" sz="2800" dirty="0" smtClean="0"/>
              <a:t>3A – Monday, 3:15 </a:t>
            </a:r>
            <a:r>
              <a:rPr lang="en-US" sz="2800" cap="small" dirty="0" smtClean="0"/>
              <a:t>pm</a:t>
            </a:r>
            <a:r>
              <a:rPr lang="en-US" sz="2800" dirty="0" smtClean="0"/>
              <a:t>, Salon F</a:t>
            </a:r>
            <a:endParaRPr lang="en-US" sz="2800" b="0" dirty="0"/>
          </a:p>
        </p:txBody>
      </p:sp>
      <p:sp>
        <p:nvSpPr>
          <p:cNvPr id="172" name="Rectangle 171"/>
          <p:cNvSpPr/>
          <p:nvPr/>
        </p:nvSpPr>
        <p:spPr>
          <a:xfrm>
            <a:off x="9296400" y="205082"/>
            <a:ext cx="2725172" cy="246022"/>
          </a:xfrm>
          <a:prstGeom prst="rect">
            <a:avLst/>
          </a:prstGeom>
          <a:blipFill dpi="0" rotWithShape="1">
            <a:blip r:embed="rId3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9780207" y="569619"/>
            <a:ext cx="1757559" cy="426177"/>
          </a:xfrm>
          <a:prstGeom prst="rect">
            <a:avLst/>
          </a:prstGeom>
          <a:blipFill dpi="0" rotWithShape="1">
            <a:blip r:embed="rId4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9252040" y="1196422"/>
            <a:ext cx="1133986" cy="187566"/>
          </a:xfrm>
          <a:prstGeom prst="rect">
            <a:avLst/>
          </a:prstGeom>
          <a:blipFill dpi="0" rotWithShape="1">
            <a:blip r:embed="rId5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>
            <a:spLocks/>
          </p:cNvSpPr>
          <p:nvPr/>
        </p:nvSpPr>
        <p:spPr>
          <a:xfrm>
            <a:off x="11049000" y="1183762"/>
            <a:ext cx="946792" cy="188145"/>
          </a:xfrm>
          <a:prstGeom prst="rect">
            <a:avLst/>
          </a:prstGeom>
          <a:blipFill dpi="0" rotWithShape="1">
            <a:blip r:embed="rId6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0580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 150"/>
          <p:cNvSpPr/>
          <p:nvPr/>
        </p:nvSpPr>
        <p:spPr>
          <a:xfrm>
            <a:off x="0" y="3191422"/>
            <a:ext cx="12192000" cy="2201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0" y="1720469"/>
            <a:ext cx="12192000" cy="4848145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  <a:tabLst>
                <a:tab pos="2286000" algn="l"/>
              </a:tabLst>
            </a:pPr>
            <a:r>
              <a:rPr lang="en-US" sz="3200" dirty="0" smtClean="0"/>
              <a:t>Using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real MLC NAND flash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chips</a:t>
            </a:r>
            <a:r>
              <a:rPr lang="en-US" sz="3200" dirty="0" smtClean="0"/>
              <a:t>,</a:t>
            </a:r>
            <a:br>
              <a:rPr lang="en-US" sz="3200" dirty="0" smtClean="0"/>
            </a:br>
            <a:r>
              <a:rPr lang="en-US" sz="3200" dirty="0" smtClean="0"/>
              <a:t>we </a:t>
            </a:r>
            <a:r>
              <a:rPr lang="en-US" sz="3200" dirty="0" smtClean="0"/>
              <a:t>show </a:t>
            </a:r>
            <a:r>
              <a:rPr lang="en-US" sz="3200" dirty="0" smtClean="0"/>
              <a:t>that two-step </a:t>
            </a:r>
            <a:r>
              <a:rPr lang="en-US" sz="3200" dirty="0" smtClean="0"/>
              <a:t>programming </a:t>
            </a:r>
            <a:r>
              <a:rPr lang="en-US" sz="3200" dirty="0" smtClean="0"/>
              <a:t>introduces</a:t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  <a:latin typeface="Adobe Garamond Pro Bold" panose="02020702060506020403" pitchFamily="18" charset="0"/>
              </a:rPr>
              <a:t>new </a:t>
            </a:r>
            <a:r>
              <a:rPr lang="en-US" sz="3200" dirty="0" smtClean="0">
                <a:solidFill>
                  <a:srgbClr val="C00000"/>
                </a:solidFill>
                <a:latin typeface="Adobe Garamond Pro Bold" panose="02020702060506020403" pitchFamily="18" charset="0"/>
              </a:rPr>
              <a:t>reliability and security vulnerabilities</a:t>
            </a:r>
          </a:p>
          <a:p>
            <a:pPr marL="0" lvl="1" indent="0">
              <a:lnSpc>
                <a:spcPct val="90000"/>
              </a:lnSpc>
              <a:spcBef>
                <a:spcPts val="3800"/>
              </a:spcBef>
              <a:buNone/>
              <a:tabLst>
                <a:tab pos="2686050" algn="ctr"/>
              </a:tabLst>
            </a:pPr>
            <a:r>
              <a:rPr lang="en-US" sz="2800" dirty="0" smtClean="0">
                <a:solidFill>
                  <a:srgbClr val="404040"/>
                </a:solidFill>
              </a:rPr>
              <a:t>	We find that </a:t>
            </a:r>
            <a:r>
              <a:rPr lang="en-US" sz="2800" b="1" dirty="0" smtClean="0">
                <a:solidFill>
                  <a:srgbClr val="404040"/>
                </a:solidFill>
              </a:rPr>
              <a:t>cells with only one bit</a:t>
            </a:r>
            <a:br>
              <a:rPr lang="en-US" sz="2800" b="1" dirty="0" smtClean="0">
                <a:solidFill>
                  <a:srgbClr val="404040"/>
                </a:solidFill>
              </a:rPr>
            </a:br>
            <a:r>
              <a:rPr lang="en-US" sz="2800" b="1" dirty="0" smtClean="0">
                <a:solidFill>
                  <a:srgbClr val="404040"/>
                </a:solidFill>
              </a:rPr>
              <a:t>	programmed are </a:t>
            </a:r>
            <a:r>
              <a:rPr lang="en-US" sz="2800" b="1" dirty="0" smtClean="0">
                <a:solidFill>
                  <a:srgbClr val="C00000"/>
                </a:solidFill>
              </a:rPr>
              <a:t>more vulnerable </a:t>
            </a:r>
            <a:r>
              <a:rPr lang="en-US" sz="2800" dirty="0" smtClean="0">
                <a:solidFill>
                  <a:srgbClr val="404040"/>
                </a:solidFill>
              </a:rPr>
              <a:t>to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interference during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reads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 and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writes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b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sz="2800" dirty="0" smtClean="0">
                <a:solidFill>
                  <a:srgbClr val="404040"/>
                </a:solidFill>
              </a:rPr>
              <a:t>than fully-programmed cells</a:t>
            </a:r>
          </a:p>
          <a:p>
            <a:pPr lvl="1">
              <a:spcBef>
                <a:spcPts val="3000"/>
              </a:spcBef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686800" cy="14478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en-US" sz="2800" b="0" dirty="0" smtClean="0"/>
              <a:t>Vulnerabilities in MLC NAND Flash Memory Programming:</a:t>
            </a:r>
            <a:br>
              <a:rPr lang="en-US" sz="2800" b="0" dirty="0" smtClean="0"/>
            </a:br>
            <a:r>
              <a:rPr lang="en-US" sz="2800" b="0" dirty="0" smtClean="0"/>
              <a:t>Experimental Analysis, Exploits, and Mitigation Techniques</a:t>
            </a:r>
            <a:br>
              <a:rPr lang="en-US" sz="2800" b="0" dirty="0" smtClean="0"/>
            </a:br>
            <a:r>
              <a:rPr lang="en-US" sz="1000" b="0" dirty="0" smtClean="0"/>
              <a:t/>
            </a:r>
            <a:br>
              <a:rPr lang="en-US" sz="1000" b="0" dirty="0" smtClean="0"/>
            </a:br>
            <a:r>
              <a:rPr lang="en-US" sz="2800" dirty="0"/>
              <a:t>HPCA Session </a:t>
            </a:r>
            <a:r>
              <a:rPr lang="en-US" sz="2800" dirty="0" smtClean="0"/>
              <a:t>3A – Monday, 3:15 </a:t>
            </a:r>
            <a:r>
              <a:rPr lang="en-US" sz="2800" cap="small" dirty="0" smtClean="0"/>
              <a:t>pm</a:t>
            </a:r>
            <a:r>
              <a:rPr lang="en-US" sz="2800" dirty="0" smtClean="0"/>
              <a:t>, Salon F</a:t>
            </a:r>
            <a:endParaRPr lang="en-US" sz="2800" b="0" dirty="0"/>
          </a:p>
        </p:txBody>
      </p:sp>
      <p:sp>
        <p:nvSpPr>
          <p:cNvPr id="81" name="矩形 179"/>
          <p:cNvSpPr/>
          <p:nvPr/>
        </p:nvSpPr>
        <p:spPr>
          <a:xfrm>
            <a:off x="7202728" y="3276600"/>
            <a:ext cx="3829340" cy="2012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</a:rPr>
              <a:t>Flash Memory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2" name="圆角矩形 217"/>
          <p:cNvSpPr/>
          <p:nvPr/>
        </p:nvSpPr>
        <p:spPr>
          <a:xfrm>
            <a:off x="7337521" y="3980027"/>
            <a:ext cx="3602816" cy="311851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4" name="Group 98"/>
          <p:cNvGrpSpPr>
            <a:grpSpLocks/>
          </p:cNvGrpSpPr>
          <p:nvPr/>
        </p:nvGrpSpPr>
        <p:grpSpPr bwMode="auto">
          <a:xfrm>
            <a:off x="7245367" y="3592725"/>
            <a:ext cx="3465581" cy="745141"/>
            <a:chOff x="1330973" y="1562100"/>
            <a:chExt cx="3465581" cy="745141"/>
          </a:xfrm>
        </p:grpSpPr>
        <p:grpSp>
          <p:nvGrpSpPr>
            <p:cNvPr id="85" name="Group 76"/>
            <p:cNvGrpSpPr>
              <a:grpSpLocks/>
            </p:cNvGrpSpPr>
            <p:nvPr/>
          </p:nvGrpSpPr>
          <p:grpSpPr bwMode="auto">
            <a:xfrm>
              <a:off x="1330973" y="1562100"/>
              <a:ext cx="1717027" cy="745141"/>
              <a:chOff x="1330973" y="1562100"/>
              <a:chExt cx="1717027" cy="745141"/>
            </a:xfrm>
          </p:grpSpPr>
          <p:grpSp>
            <p:nvGrpSpPr>
              <p:cNvPr id="96" name="Group 65"/>
              <p:cNvGrpSpPr>
                <a:grpSpLocks/>
              </p:cNvGrpSpPr>
              <p:nvPr/>
            </p:nvGrpSpPr>
            <p:grpSpPr bwMode="auto">
              <a:xfrm>
                <a:off x="1330973" y="1562100"/>
                <a:ext cx="802627" cy="745141"/>
                <a:chOff x="6360173" y="1638300"/>
                <a:chExt cx="802627" cy="745141"/>
              </a:xfrm>
            </p:grpSpPr>
            <p:grpSp>
              <p:nvGrpSpPr>
                <p:cNvPr id="108" name="Group 38"/>
                <p:cNvGrpSpPr>
                  <a:grpSpLocks/>
                </p:cNvGrpSpPr>
                <p:nvPr/>
              </p:nvGrpSpPr>
              <p:grpSpPr bwMode="auto">
                <a:xfrm>
                  <a:off x="6553200" y="1752600"/>
                  <a:ext cx="152400" cy="457200"/>
                  <a:chOff x="6553200" y="1752600"/>
                  <a:chExt cx="152400" cy="457200"/>
                </a:xfrm>
              </p:grpSpPr>
              <p:cxnSp>
                <p:nvCxnSpPr>
                  <p:cNvPr id="114" name="Straight Connector 32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629400" y="1752600"/>
                    <a:ext cx="0" cy="457200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15" name="Straight Connector 32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553200" y="1752600"/>
                    <a:ext cx="0" cy="457200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16" name="Straight Connector 3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705600" y="1752600"/>
                    <a:ext cx="0" cy="457200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cxnSp>
              <p:nvCxnSpPr>
                <p:cNvPr id="109" name="Straight Connector 322"/>
                <p:cNvCxnSpPr>
                  <a:cxnSpLocks noChangeShapeType="1"/>
                </p:cNvCxnSpPr>
                <p:nvPr/>
              </p:nvCxnSpPr>
              <p:spPr bwMode="auto">
                <a:xfrm>
                  <a:off x="6705600" y="1752600"/>
                  <a:ext cx="15240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0" name="Straight Connector 323"/>
                <p:cNvCxnSpPr>
                  <a:cxnSpLocks noChangeShapeType="1"/>
                </p:cNvCxnSpPr>
                <p:nvPr/>
              </p:nvCxnSpPr>
              <p:spPr bwMode="auto">
                <a:xfrm>
                  <a:off x="6705600" y="2209800"/>
                  <a:ext cx="15240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1" name="Straight Connector 46"/>
                <p:cNvCxnSpPr>
                  <a:cxnSpLocks noChangeShapeType="1"/>
                </p:cNvCxnSpPr>
                <p:nvPr/>
              </p:nvCxnSpPr>
              <p:spPr bwMode="auto">
                <a:xfrm>
                  <a:off x="6360173" y="1981200"/>
                  <a:ext cx="802627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2" name="Straight Connector 49"/>
                <p:cNvCxnSpPr>
                  <a:cxnSpLocks noChangeShapeType="1"/>
                </p:cNvCxnSpPr>
                <p:nvPr/>
              </p:nvCxnSpPr>
              <p:spPr bwMode="auto">
                <a:xfrm flipV="1">
                  <a:off x="6858000" y="1638300"/>
                  <a:ext cx="0" cy="11430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3" name="Straight Connector 50"/>
                <p:cNvCxnSpPr>
                  <a:cxnSpLocks noChangeShapeType="1"/>
                </p:cNvCxnSpPr>
                <p:nvPr/>
              </p:nvCxnSpPr>
              <p:spPr bwMode="auto">
                <a:xfrm flipV="1">
                  <a:off x="6858000" y="2209800"/>
                  <a:ext cx="0" cy="173641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97" name="Group 66"/>
              <p:cNvGrpSpPr>
                <a:grpSpLocks/>
              </p:cNvGrpSpPr>
              <p:nvPr/>
            </p:nvGrpSpPr>
            <p:grpSpPr bwMode="auto">
              <a:xfrm>
                <a:off x="2133600" y="1562100"/>
                <a:ext cx="914400" cy="745141"/>
                <a:chOff x="6248400" y="1638300"/>
                <a:chExt cx="914400" cy="745141"/>
              </a:xfrm>
            </p:grpSpPr>
            <p:grpSp>
              <p:nvGrpSpPr>
                <p:cNvPr id="98" name="Group 38"/>
                <p:cNvGrpSpPr>
                  <a:grpSpLocks/>
                </p:cNvGrpSpPr>
                <p:nvPr/>
              </p:nvGrpSpPr>
              <p:grpSpPr bwMode="auto">
                <a:xfrm>
                  <a:off x="6553200" y="1752600"/>
                  <a:ext cx="152400" cy="457200"/>
                  <a:chOff x="6553200" y="1752600"/>
                  <a:chExt cx="152400" cy="457200"/>
                </a:xfrm>
              </p:grpSpPr>
              <p:cxnSp>
                <p:nvCxnSpPr>
                  <p:cNvPr id="105" name="Straight Connector 31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629400" y="1752600"/>
                    <a:ext cx="0" cy="457200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06" name="Straight Connector 31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553200" y="1752600"/>
                    <a:ext cx="0" cy="457200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07" name="Straight Connector 32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705600" y="1752600"/>
                    <a:ext cx="0" cy="457200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cxnSp>
              <p:nvCxnSpPr>
                <p:cNvPr id="99" name="Straight Connector 68"/>
                <p:cNvCxnSpPr>
                  <a:cxnSpLocks noChangeShapeType="1"/>
                </p:cNvCxnSpPr>
                <p:nvPr/>
              </p:nvCxnSpPr>
              <p:spPr bwMode="auto">
                <a:xfrm>
                  <a:off x="6705600" y="1752600"/>
                  <a:ext cx="15240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1" name="Straight Connector 69"/>
                <p:cNvCxnSpPr>
                  <a:cxnSpLocks noChangeShapeType="1"/>
                </p:cNvCxnSpPr>
                <p:nvPr/>
              </p:nvCxnSpPr>
              <p:spPr bwMode="auto">
                <a:xfrm>
                  <a:off x="6705600" y="2209800"/>
                  <a:ext cx="15240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2" name="Straight Connector 70"/>
                <p:cNvCxnSpPr>
                  <a:cxnSpLocks noChangeShapeType="1"/>
                </p:cNvCxnSpPr>
                <p:nvPr/>
              </p:nvCxnSpPr>
              <p:spPr bwMode="auto">
                <a:xfrm>
                  <a:off x="6248400" y="1981200"/>
                  <a:ext cx="91440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3" name="Straight Connector 316"/>
                <p:cNvCxnSpPr>
                  <a:cxnSpLocks noChangeShapeType="1"/>
                </p:cNvCxnSpPr>
                <p:nvPr/>
              </p:nvCxnSpPr>
              <p:spPr bwMode="auto">
                <a:xfrm flipV="1">
                  <a:off x="6858000" y="1638300"/>
                  <a:ext cx="0" cy="11430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4" name="Straight Connector 317"/>
                <p:cNvCxnSpPr>
                  <a:cxnSpLocks noChangeShapeType="1"/>
                </p:cNvCxnSpPr>
                <p:nvPr/>
              </p:nvCxnSpPr>
              <p:spPr bwMode="auto">
                <a:xfrm flipV="1">
                  <a:off x="6858000" y="2209800"/>
                  <a:ext cx="0" cy="173641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86" name="Group 66"/>
            <p:cNvGrpSpPr>
              <a:grpSpLocks/>
            </p:cNvGrpSpPr>
            <p:nvPr/>
          </p:nvGrpSpPr>
          <p:grpSpPr bwMode="auto">
            <a:xfrm>
              <a:off x="3882154" y="1562100"/>
              <a:ext cx="914400" cy="745141"/>
              <a:chOff x="6168154" y="1638300"/>
              <a:chExt cx="914400" cy="745141"/>
            </a:xfrm>
          </p:grpSpPr>
          <p:grpSp>
            <p:nvGrpSpPr>
              <p:cNvPr id="87" name="Group 38"/>
              <p:cNvGrpSpPr>
                <a:grpSpLocks/>
              </p:cNvGrpSpPr>
              <p:nvPr/>
            </p:nvGrpSpPr>
            <p:grpSpPr bwMode="auto">
              <a:xfrm>
                <a:off x="6472954" y="1753950"/>
                <a:ext cx="152400" cy="457200"/>
                <a:chOff x="6472954" y="1753950"/>
                <a:chExt cx="152400" cy="457200"/>
              </a:xfrm>
            </p:grpSpPr>
            <p:cxnSp>
              <p:nvCxnSpPr>
                <p:cNvPr id="93" name="Straight Connector 298"/>
                <p:cNvCxnSpPr>
                  <a:cxnSpLocks noChangeShapeType="1"/>
                </p:cNvCxnSpPr>
                <p:nvPr/>
              </p:nvCxnSpPr>
              <p:spPr bwMode="auto">
                <a:xfrm>
                  <a:off x="6549154" y="1753950"/>
                  <a:ext cx="0" cy="45720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4" name="Straight Connector 299"/>
                <p:cNvCxnSpPr>
                  <a:cxnSpLocks noChangeShapeType="1"/>
                </p:cNvCxnSpPr>
                <p:nvPr/>
              </p:nvCxnSpPr>
              <p:spPr bwMode="auto">
                <a:xfrm>
                  <a:off x="6472954" y="1753950"/>
                  <a:ext cx="0" cy="45720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5" name="Straight Connector 300"/>
                <p:cNvCxnSpPr>
                  <a:cxnSpLocks noChangeShapeType="1"/>
                </p:cNvCxnSpPr>
                <p:nvPr/>
              </p:nvCxnSpPr>
              <p:spPr bwMode="auto">
                <a:xfrm>
                  <a:off x="6625354" y="1753950"/>
                  <a:ext cx="0" cy="45720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88" name="Straight Connector 293"/>
              <p:cNvCxnSpPr>
                <a:cxnSpLocks noChangeShapeType="1"/>
              </p:cNvCxnSpPr>
              <p:nvPr/>
            </p:nvCxnSpPr>
            <p:spPr bwMode="auto">
              <a:xfrm>
                <a:off x="6625354" y="1753950"/>
                <a:ext cx="152400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9" name="Straight Connector 294"/>
              <p:cNvCxnSpPr>
                <a:cxnSpLocks noChangeShapeType="1"/>
              </p:cNvCxnSpPr>
              <p:nvPr/>
            </p:nvCxnSpPr>
            <p:spPr bwMode="auto">
              <a:xfrm>
                <a:off x="6625354" y="2211150"/>
                <a:ext cx="152400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0" name="Straight Connector 295"/>
              <p:cNvCxnSpPr>
                <a:cxnSpLocks noChangeShapeType="1"/>
              </p:cNvCxnSpPr>
              <p:nvPr/>
            </p:nvCxnSpPr>
            <p:spPr bwMode="auto">
              <a:xfrm>
                <a:off x="6168154" y="1982550"/>
                <a:ext cx="914400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1" name="Straight Connector 296"/>
              <p:cNvCxnSpPr>
                <a:cxnSpLocks noChangeShapeType="1"/>
              </p:cNvCxnSpPr>
              <p:nvPr/>
            </p:nvCxnSpPr>
            <p:spPr bwMode="auto">
              <a:xfrm flipV="1">
                <a:off x="6777754" y="1638300"/>
                <a:ext cx="0" cy="11565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2" name="Straight Connector 297"/>
              <p:cNvCxnSpPr>
                <a:cxnSpLocks noChangeShapeType="1"/>
              </p:cNvCxnSpPr>
              <p:nvPr/>
            </p:nvCxnSpPr>
            <p:spPr bwMode="auto">
              <a:xfrm flipV="1">
                <a:off x="6777754" y="2211150"/>
                <a:ext cx="0" cy="172291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17" name="TextBox 116"/>
          <p:cNvSpPr txBox="1"/>
          <p:nvPr/>
        </p:nvSpPr>
        <p:spPr>
          <a:xfrm>
            <a:off x="10410280" y="3929930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LSB</a:t>
            </a:r>
            <a:endParaRPr lang="zh-CN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0410280" y="3557717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MSB</a:t>
            </a:r>
            <a:endParaRPr lang="zh-CN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9" name="Group 118"/>
          <p:cNvGrpSpPr/>
          <p:nvPr/>
        </p:nvGrpSpPr>
        <p:grpSpPr>
          <a:xfrm>
            <a:off x="7341339" y="4337866"/>
            <a:ext cx="802482" cy="901421"/>
            <a:chOff x="3286421" y="4146818"/>
            <a:chExt cx="802482" cy="901421"/>
          </a:xfrm>
        </p:grpSpPr>
        <p:cxnSp>
          <p:nvCxnSpPr>
            <p:cNvPr id="120" name="Straight Connector 67"/>
            <p:cNvCxnSpPr>
              <a:endCxn id="122" idx="0"/>
            </p:cNvCxnSpPr>
            <p:nvPr/>
          </p:nvCxnSpPr>
          <p:spPr bwMode="auto">
            <a:xfrm>
              <a:off x="3687662" y="4146818"/>
              <a:ext cx="0" cy="534591"/>
            </a:xfrm>
            <a:prstGeom prst="line">
              <a:avLst/>
            </a:prstGeom>
            <a:solidFill>
              <a:schemeClr val="tx2">
                <a:alpha val="80000"/>
              </a:schemeClr>
            </a:solidFill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1" name="Rectangle 70"/>
            <p:cNvSpPr/>
            <p:nvPr/>
          </p:nvSpPr>
          <p:spPr bwMode="auto">
            <a:xfrm>
              <a:off x="3286421" y="4234281"/>
              <a:ext cx="802482" cy="3668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1" u="none" strike="noStrike" cap="none" normalizeH="0" baseline="0" dirty="0" smtClean="0">
                  <a:ln>
                    <a:noFill/>
                  </a:ln>
                  <a:effectLst/>
                  <a:cs typeface="Arial" charset="0"/>
                </a:rPr>
                <a:t>MSB 0</a:t>
              </a:r>
            </a:p>
          </p:txBody>
        </p:sp>
        <p:sp>
          <p:nvSpPr>
            <p:cNvPr id="122" name="Rectangle 70"/>
            <p:cNvSpPr/>
            <p:nvPr/>
          </p:nvSpPr>
          <p:spPr bwMode="auto">
            <a:xfrm>
              <a:off x="3286421" y="4681409"/>
              <a:ext cx="802482" cy="3668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1" u="none" strike="noStrike" cap="none" normalizeH="0" baseline="0" dirty="0" smtClean="0">
                  <a:ln>
                    <a:noFill/>
                  </a:ln>
                  <a:effectLst/>
                  <a:cs typeface="Arial" charset="0"/>
                </a:rPr>
                <a:t>LSB 0</a:t>
              </a: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8260403" y="4344085"/>
            <a:ext cx="802482" cy="895202"/>
            <a:chOff x="3286421" y="4153555"/>
            <a:chExt cx="802482" cy="895202"/>
          </a:xfrm>
        </p:grpSpPr>
        <p:cxnSp>
          <p:nvCxnSpPr>
            <p:cNvPr id="124" name="Straight Connector 67"/>
            <p:cNvCxnSpPr>
              <a:endCxn id="126" idx="0"/>
            </p:cNvCxnSpPr>
            <p:nvPr/>
          </p:nvCxnSpPr>
          <p:spPr bwMode="auto">
            <a:xfrm>
              <a:off x="3687662" y="4153555"/>
              <a:ext cx="0" cy="528372"/>
            </a:xfrm>
            <a:prstGeom prst="line">
              <a:avLst/>
            </a:prstGeom>
            <a:solidFill>
              <a:schemeClr val="tx2">
                <a:alpha val="80000"/>
              </a:schemeClr>
            </a:solidFill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5" name="Rectangle 70"/>
            <p:cNvSpPr/>
            <p:nvPr/>
          </p:nvSpPr>
          <p:spPr bwMode="auto">
            <a:xfrm>
              <a:off x="3286421" y="4234281"/>
              <a:ext cx="802482" cy="3668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1" u="none" strike="noStrike" cap="none" normalizeH="0" baseline="0" dirty="0" smtClean="0">
                  <a:ln>
                    <a:noFill/>
                  </a:ln>
                  <a:effectLst/>
                  <a:cs typeface="Arial" charset="0"/>
                </a:rPr>
                <a:t>MSB 1</a:t>
              </a:r>
            </a:p>
          </p:txBody>
        </p:sp>
        <p:sp>
          <p:nvSpPr>
            <p:cNvPr id="126" name="Rectangle 70"/>
            <p:cNvSpPr/>
            <p:nvPr/>
          </p:nvSpPr>
          <p:spPr bwMode="auto">
            <a:xfrm>
              <a:off x="3286421" y="4681927"/>
              <a:ext cx="802482" cy="36683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1" u="none" strike="noStrike" cap="none" normalizeH="0" baseline="0" dirty="0" smtClean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cs typeface="Arial" charset="0"/>
                </a:rPr>
                <a:t>LSB 1</a:t>
              </a: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0005067" y="4349848"/>
            <a:ext cx="802482" cy="889382"/>
            <a:chOff x="3286421" y="4159318"/>
            <a:chExt cx="802482" cy="889382"/>
          </a:xfrm>
        </p:grpSpPr>
        <p:cxnSp>
          <p:nvCxnSpPr>
            <p:cNvPr id="128" name="Straight Connector 67"/>
            <p:cNvCxnSpPr>
              <a:endCxn id="130" idx="0"/>
            </p:cNvCxnSpPr>
            <p:nvPr/>
          </p:nvCxnSpPr>
          <p:spPr bwMode="auto">
            <a:xfrm>
              <a:off x="3687662" y="4159318"/>
              <a:ext cx="0" cy="522552"/>
            </a:xfrm>
            <a:prstGeom prst="line">
              <a:avLst/>
            </a:prstGeom>
            <a:solidFill>
              <a:schemeClr val="tx2">
                <a:alpha val="80000"/>
              </a:schemeClr>
            </a:solidFill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9" name="Rectangle 70"/>
            <p:cNvSpPr/>
            <p:nvPr/>
          </p:nvSpPr>
          <p:spPr bwMode="auto">
            <a:xfrm>
              <a:off x="3286421" y="4234281"/>
              <a:ext cx="802482" cy="3668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1" u="none" strike="noStrike" cap="none" normalizeH="0" baseline="0" dirty="0" smtClean="0">
                  <a:ln>
                    <a:noFill/>
                  </a:ln>
                  <a:effectLst/>
                  <a:cs typeface="Arial" charset="0"/>
                </a:rPr>
                <a:t>MSB n</a:t>
              </a:r>
            </a:p>
          </p:txBody>
        </p:sp>
        <p:sp>
          <p:nvSpPr>
            <p:cNvPr id="130" name="Rectangle 70"/>
            <p:cNvSpPr/>
            <p:nvPr/>
          </p:nvSpPr>
          <p:spPr bwMode="auto">
            <a:xfrm>
              <a:off x="3286421" y="4681870"/>
              <a:ext cx="802482" cy="36683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1" u="none" strike="noStrike" cap="none" normalizeH="0" baseline="0" dirty="0" smtClean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cs typeface="Arial" charset="0"/>
                </a:rPr>
                <a:t>LSB n</a:t>
              </a:r>
            </a:p>
          </p:txBody>
        </p:sp>
      </p:grpSp>
      <p:sp>
        <p:nvSpPr>
          <p:cNvPr id="131" name="TextBox 130"/>
          <p:cNvSpPr txBox="1"/>
          <p:nvPr/>
        </p:nvSpPr>
        <p:spPr>
          <a:xfrm>
            <a:off x="9093765" y="3618984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.  .  .</a:t>
            </a:r>
            <a:endParaRPr lang="zh-CN" altLang="en-US" sz="2400" b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9159725" y="4285291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.  .  .</a:t>
            </a:r>
            <a:endParaRPr lang="zh-CN" altLang="en-US" sz="2400" b="1" dirty="0"/>
          </a:p>
        </p:txBody>
      </p:sp>
      <p:grpSp>
        <p:nvGrpSpPr>
          <p:cNvPr id="133" name="组合 212"/>
          <p:cNvGrpSpPr/>
          <p:nvPr/>
        </p:nvGrpSpPr>
        <p:grpSpPr>
          <a:xfrm>
            <a:off x="8475254" y="4874873"/>
            <a:ext cx="357190" cy="357190"/>
            <a:chOff x="6715140" y="3357562"/>
            <a:chExt cx="357190" cy="357190"/>
          </a:xfrm>
        </p:grpSpPr>
        <p:cxnSp>
          <p:nvCxnSpPr>
            <p:cNvPr id="134" name="直接连接符 181"/>
            <p:cNvCxnSpPr/>
            <p:nvPr/>
          </p:nvCxnSpPr>
          <p:spPr>
            <a:xfrm rot="5400000">
              <a:off x="6715140" y="3429000"/>
              <a:ext cx="357190" cy="21431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连接符 210"/>
            <p:cNvCxnSpPr/>
            <p:nvPr/>
          </p:nvCxnSpPr>
          <p:spPr>
            <a:xfrm>
              <a:off x="6715140" y="3401704"/>
              <a:ext cx="357190" cy="28575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组合 214"/>
          <p:cNvGrpSpPr/>
          <p:nvPr/>
        </p:nvGrpSpPr>
        <p:grpSpPr>
          <a:xfrm>
            <a:off x="10307185" y="4883045"/>
            <a:ext cx="357190" cy="357190"/>
            <a:chOff x="6715140" y="3357562"/>
            <a:chExt cx="357190" cy="357190"/>
          </a:xfrm>
        </p:grpSpPr>
        <p:cxnSp>
          <p:nvCxnSpPr>
            <p:cNvPr id="137" name="直接连接符 215"/>
            <p:cNvCxnSpPr/>
            <p:nvPr/>
          </p:nvCxnSpPr>
          <p:spPr>
            <a:xfrm rot="5400000">
              <a:off x="6715140" y="3429000"/>
              <a:ext cx="357190" cy="21431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接连接符 216"/>
            <p:cNvCxnSpPr/>
            <p:nvPr/>
          </p:nvCxnSpPr>
          <p:spPr>
            <a:xfrm>
              <a:off x="6715140" y="3401704"/>
              <a:ext cx="357190" cy="28575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9" name="Curved Connector 138"/>
          <p:cNvCxnSpPr>
            <a:stCxn id="82" idx="3"/>
            <a:endCxn id="130" idx="3"/>
          </p:cNvCxnSpPr>
          <p:nvPr/>
        </p:nvCxnSpPr>
        <p:spPr>
          <a:xfrm flipH="1">
            <a:off x="10807549" y="4135953"/>
            <a:ext cx="132788" cy="919862"/>
          </a:xfrm>
          <a:prstGeom prst="curvedConnector3">
            <a:avLst>
              <a:gd name="adj1" fmla="val -172154"/>
            </a:avLst>
          </a:prstGeom>
          <a:ln w="444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5638800" y="4410771"/>
            <a:ext cx="1239442" cy="978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2400" b="1" i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</a:t>
            </a:r>
          </a:p>
          <a:p>
            <a:pPr algn="ctr">
              <a:lnSpc>
                <a:spcPct val="80000"/>
              </a:lnSpc>
            </a:pPr>
            <a:r>
              <a:rPr lang="en-US" altLang="zh-CN" sz="2400" b="1" i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Without</a:t>
            </a:r>
          </a:p>
          <a:p>
            <a:pPr algn="ctr">
              <a:lnSpc>
                <a:spcPct val="80000"/>
              </a:lnSpc>
            </a:pPr>
            <a:r>
              <a:rPr lang="en-US" altLang="zh-CN" sz="2400" b="1" i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Errors</a:t>
            </a:r>
            <a:endParaRPr lang="zh-CN" altLang="en-US" sz="2400" b="1" i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42" name="Group 141"/>
          <p:cNvGrpSpPr/>
          <p:nvPr/>
        </p:nvGrpSpPr>
        <p:grpSpPr>
          <a:xfrm>
            <a:off x="5656850" y="3276600"/>
            <a:ext cx="1470104" cy="968092"/>
            <a:chOff x="6661287" y="1873718"/>
            <a:chExt cx="2419607" cy="968092"/>
          </a:xfrm>
        </p:grpSpPr>
        <p:sp>
          <p:nvSpPr>
            <p:cNvPr id="143" name="矩形 237"/>
            <p:cNvSpPr/>
            <p:nvPr/>
          </p:nvSpPr>
          <p:spPr>
            <a:xfrm>
              <a:off x="6661287" y="1873718"/>
              <a:ext cx="2419607" cy="96809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en-US" altLang="zh-CN" sz="2400" b="1" dirty="0" smtClean="0">
                  <a:solidFill>
                    <a:schemeClr val="accent4">
                      <a:lumMod val="75000"/>
                    </a:schemeClr>
                  </a:solidFill>
                </a:rPr>
                <a:t>Controller</a:t>
              </a:r>
              <a:endParaRPr lang="zh-CN" altLang="en-US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44" name="圆角矩形 241"/>
            <p:cNvSpPr/>
            <p:nvPr/>
          </p:nvSpPr>
          <p:spPr>
            <a:xfrm>
              <a:off x="6838950" y="2319797"/>
              <a:ext cx="1995848" cy="39382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accent1">
                      <a:lumMod val="75000"/>
                    </a:schemeClr>
                  </a:solidFill>
                </a:rPr>
                <a:t>MSB </a:t>
              </a:r>
              <a:r>
                <a:rPr lang="en-US" altLang="zh-CN" sz="2000" dirty="0" smtClean="0">
                  <a:solidFill>
                    <a:schemeClr val="accent1">
                      <a:lumMod val="75000"/>
                    </a:schemeClr>
                  </a:solidFill>
                </a:rPr>
                <a:t>data</a:t>
              </a:r>
              <a:endParaRPr lang="zh-CN" altLang="en-US" sz="2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145" name="Curved Connector 144"/>
          <p:cNvCxnSpPr>
            <a:stCxn id="144" idx="2"/>
            <a:endCxn id="148" idx="1"/>
          </p:cNvCxnSpPr>
          <p:nvPr/>
        </p:nvCxnSpPr>
        <p:spPr>
          <a:xfrm rot="16200000" flipH="1">
            <a:off x="6606553" y="3881058"/>
            <a:ext cx="490188" cy="961069"/>
          </a:xfrm>
          <a:prstGeom prst="curvedConnector2">
            <a:avLst/>
          </a:prstGeom>
          <a:ln w="4445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1069790" y="4161718"/>
            <a:ext cx="944618" cy="86793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zh-CN" sz="2400" b="1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</a:t>
            </a:r>
          </a:p>
          <a:p>
            <a:pPr algn="ctr">
              <a:lnSpc>
                <a:spcPct val="70000"/>
              </a:lnSpc>
            </a:pPr>
            <a:r>
              <a:rPr lang="en-US" altLang="zh-CN" sz="2400" b="1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</a:p>
          <a:p>
            <a:pPr algn="ctr">
              <a:lnSpc>
                <a:spcPct val="70000"/>
              </a:lnSpc>
            </a:pPr>
            <a:r>
              <a:rPr lang="en-US" altLang="zh-CN" sz="2400" b="1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Errors</a:t>
            </a:r>
            <a:endParaRPr lang="zh-CN" altLang="en-US" sz="2400" b="1" i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9185105" y="4718960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.  .  .</a:t>
            </a:r>
            <a:endParaRPr lang="zh-CN" altLang="en-US" sz="2400" b="1" dirty="0"/>
          </a:p>
        </p:txBody>
      </p:sp>
      <p:sp>
        <p:nvSpPr>
          <p:cNvPr id="148" name="圆角矩形 211"/>
          <p:cNvSpPr/>
          <p:nvPr/>
        </p:nvSpPr>
        <p:spPr>
          <a:xfrm>
            <a:off x="7332182" y="4429297"/>
            <a:ext cx="3475367" cy="354779"/>
          </a:xfrm>
          <a:prstGeom prst="roundRect">
            <a:avLst>
              <a:gd name="adj" fmla="val 0"/>
            </a:avLst>
          </a:prstGeom>
          <a:noFill/>
          <a:ln w="28575">
            <a:solidFill>
              <a:srgbClr val="0070C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9" name="圆角矩形 211"/>
          <p:cNvSpPr/>
          <p:nvPr/>
        </p:nvSpPr>
        <p:spPr>
          <a:xfrm>
            <a:off x="7332182" y="4874064"/>
            <a:ext cx="3468115" cy="359004"/>
          </a:xfrm>
          <a:prstGeom prst="roundRect">
            <a:avLst>
              <a:gd name="adj" fmla="val 0"/>
            </a:avLst>
          </a:prstGeom>
          <a:noFill/>
          <a:ln w="28575">
            <a:solidFill>
              <a:srgbClr val="C0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2" name="Rectangle 171"/>
          <p:cNvSpPr/>
          <p:nvPr/>
        </p:nvSpPr>
        <p:spPr>
          <a:xfrm>
            <a:off x="9296400" y="205082"/>
            <a:ext cx="2725172" cy="246022"/>
          </a:xfrm>
          <a:prstGeom prst="rect">
            <a:avLst/>
          </a:prstGeom>
          <a:blipFill dpi="0" rotWithShape="1">
            <a:blip r:embed="rId3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9780207" y="569619"/>
            <a:ext cx="1757559" cy="426177"/>
          </a:xfrm>
          <a:prstGeom prst="rect">
            <a:avLst/>
          </a:prstGeom>
          <a:blipFill dpi="0" rotWithShape="1">
            <a:blip r:embed="rId4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9252040" y="1196422"/>
            <a:ext cx="1133986" cy="187566"/>
          </a:xfrm>
          <a:prstGeom prst="rect">
            <a:avLst/>
          </a:prstGeom>
          <a:blipFill dpi="0" rotWithShape="1">
            <a:blip r:embed="rId5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>
            <a:spLocks/>
          </p:cNvSpPr>
          <p:nvPr/>
        </p:nvSpPr>
        <p:spPr>
          <a:xfrm>
            <a:off x="11049000" y="1183762"/>
            <a:ext cx="946792" cy="188145"/>
          </a:xfrm>
          <a:prstGeom prst="rect">
            <a:avLst/>
          </a:prstGeom>
          <a:blipFill dpi="0" rotWithShape="1">
            <a:blip r:embed="rId6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6417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Rectangle 150"/>
          <p:cNvSpPr/>
          <p:nvPr/>
        </p:nvSpPr>
        <p:spPr>
          <a:xfrm>
            <a:off x="0" y="3191422"/>
            <a:ext cx="12192000" cy="220111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0" y="1720469"/>
            <a:ext cx="12192000" cy="4848145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  <a:tabLst>
                <a:tab pos="2286000" algn="l"/>
              </a:tabLst>
            </a:pPr>
            <a:r>
              <a:rPr lang="en-US" sz="3200" dirty="0" smtClean="0"/>
              <a:t>Using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real MLC NAND flash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chips</a:t>
            </a:r>
            <a:r>
              <a:rPr lang="en-US" sz="3200" dirty="0" smtClean="0"/>
              <a:t>,</a:t>
            </a:r>
            <a:br>
              <a:rPr lang="en-US" sz="3200" dirty="0" smtClean="0"/>
            </a:br>
            <a:r>
              <a:rPr lang="en-US" sz="3200" dirty="0" smtClean="0"/>
              <a:t>we </a:t>
            </a:r>
            <a:r>
              <a:rPr lang="en-US" sz="3200" dirty="0" smtClean="0"/>
              <a:t>show </a:t>
            </a:r>
            <a:r>
              <a:rPr lang="en-US" sz="3200" dirty="0" smtClean="0"/>
              <a:t>that two-step </a:t>
            </a:r>
            <a:r>
              <a:rPr lang="en-US" sz="3200" dirty="0" smtClean="0"/>
              <a:t>programming </a:t>
            </a:r>
            <a:r>
              <a:rPr lang="en-US" sz="3200" dirty="0" smtClean="0"/>
              <a:t>introduces</a:t>
            </a:r>
            <a:br>
              <a:rPr lang="en-US" sz="3200" dirty="0" smtClean="0"/>
            </a:br>
            <a:r>
              <a:rPr lang="en-US" sz="3200" dirty="0" smtClean="0">
                <a:solidFill>
                  <a:srgbClr val="C00000"/>
                </a:solidFill>
                <a:latin typeface="Adobe Garamond Pro Bold" panose="02020702060506020403" pitchFamily="18" charset="0"/>
              </a:rPr>
              <a:t>new </a:t>
            </a:r>
            <a:r>
              <a:rPr lang="en-US" sz="3200" dirty="0" smtClean="0">
                <a:solidFill>
                  <a:srgbClr val="C00000"/>
                </a:solidFill>
                <a:latin typeface="Adobe Garamond Pro Bold" panose="02020702060506020403" pitchFamily="18" charset="0"/>
              </a:rPr>
              <a:t>reliability and security vulnerabilities</a:t>
            </a:r>
          </a:p>
          <a:p>
            <a:pPr marL="0" lvl="1" indent="0">
              <a:lnSpc>
                <a:spcPct val="90000"/>
              </a:lnSpc>
              <a:spcBef>
                <a:spcPts val="3800"/>
              </a:spcBef>
              <a:buNone/>
              <a:tabLst>
                <a:tab pos="2686050" algn="ctr"/>
              </a:tabLst>
            </a:pPr>
            <a:r>
              <a:rPr lang="en-US" sz="2800" dirty="0" smtClean="0">
                <a:solidFill>
                  <a:srgbClr val="404040"/>
                </a:solidFill>
              </a:rPr>
              <a:t>	We find that </a:t>
            </a:r>
            <a:r>
              <a:rPr lang="en-US" sz="2800" b="1" dirty="0" smtClean="0">
                <a:solidFill>
                  <a:srgbClr val="404040"/>
                </a:solidFill>
              </a:rPr>
              <a:t>cells with only one bit</a:t>
            </a:r>
            <a:br>
              <a:rPr lang="en-US" sz="2800" b="1" dirty="0" smtClean="0">
                <a:solidFill>
                  <a:srgbClr val="404040"/>
                </a:solidFill>
              </a:rPr>
            </a:br>
            <a:r>
              <a:rPr lang="en-US" sz="2800" b="1" dirty="0" smtClean="0">
                <a:solidFill>
                  <a:srgbClr val="404040"/>
                </a:solidFill>
              </a:rPr>
              <a:t>	programmed are </a:t>
            </a:r>
            <a:r>
              <a:rPr lang="en-US" sz="2800" b="1" dirty="0" smtClean="0">
                <a:solidFill>
                  <a:srgbClr val="C00000"/>
                </a:solidFill>
              </a:rPr>
              <a:t>more vulnerable </a:t>
            </a:r>
            <a:r>
              <a:rPr lang="en-US" sz="2800" dirty="0" smtClean="0">
                <a:solidFill>
                  <a:srgbClr val="404040"/>
                </a:solidFill>
              </a:rPr>
              <a:t>to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interference during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reads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 and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writes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b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	</a:t>
            </a:r>
            <a:r>
              <a:rPr lang="en-US" sz="2800" dirty="0" smtClean="0">
                <a:solidFill>
                  <a:srgbClr val="404040"/>
                </a:solidFill>
              </a:rPr>
              <a:t>than fully-programmed cells</a:t>
            </a:r>
          </a:p>
          <a:p>
            <a:pPr lvl="1">
              <a:spcBef>
                <a:spcPts val="3000"/>
              </a:spcBef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686800" cy="14478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en-US" sz="2800" b="0" dirty="0" smtClean="0"/>
              <a:t>Vulnerabilities in MLC NAND Flash Memory Programming:</a:t>
            </a:r>
            <a:br>
              <a:rPr lang="en-US" sz="2800" b="0" dirty="0" smtClean="0"/>
            </a:br>
            <a:r>
              <a:rPr lang="en-US" sz="2800" b="0" dirty="0" smtClean="0"/>
              <a:t>Experimental Analysis, Exploits, and Mitigation Techniques</a:t>
            </a:r>
            <a:br>
              <a:rPr lang="en-US" sz="2800" b="0" dirty="0" smtClean="0"/>
            </a:br>
            <a:r>
              <a:rPr lang="en-US" sz="1000" b="0" dirty="0" smtClean="0"/>
              <a:t/>
            </a:r>
            <a:br>
              <a:rPr lang="en-US" sz="1000" b="0" dirty="0" smtClean="0"/>
            </a:br>
            <a:r>
              <a:rPr lang="en-US" sz="2800" dirty="0"/>
              <a:t>HPCA Session </a:t>
            </a:r>
            <a:r>
              <a:rPr lang="en-US" sz="2800" dirty="0" smtClean="0"/>
              <a:t>3A – Monday, 3:15 </a:t>
            </a:r>
            <a:r>
              <a:rPr lang="en-US" sz="2800" cap="small" dirty="0" smtClean="0"/>
              <a:t>pm</a:t>
            </a:r>
            <a:r>
              <a:rPr lang="en-US" sz="2800" dirty="0" smtClean="0"/>
              <a:t>, Salon F</a:t>
            </a:r>
            <a:endParaRPr lang="en-US" sz="2800" b="0" dirty="0"/>
          </a:p>
        </p:txBody>
      </p:sp>
      <p:sp>
        <p:nvSpPr>
          <p:cNvPr id="100" name="Content Placeholder 2"/>
          <p:cNvSpPr txBox="1">
            <a:spLocks/>
          </p:cNvSpPr>
          <p:nvPr/>
        </p:nvSpPr>
        <p:spPr bwMode="auto">
          <a:xfrm>
            <a:off x="5511748" y="5692163"/>
            <a:ext cx="5918252" cy="961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eaLnBrk="1" fontAlgn="base" hangingPunct="1">
              <a:spcBef>
                <a:spcPts val="600"/>
              </a:spcBef>
              <a:spcAft>
                <a:spcPct val="0"/>
              </a:spcAft>
              <a:buFont typeface="Wingdings" panose="05000000000000000000" pitchFamily="2" charset="2"/>
              <a:buChar char="§"/>
              <a:defRPr sz="2800" b="1" kern="1200" baseline="0">
                <a:solidFill>
                  <a:srgbClr val="404040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1pPr>
            <a:lvl2pPr marL="639763" indent="-228600" algn="l" rtl="0" eaLnBrk="1" fontAlgn="base" hangingPunct="1">
              <a:spcBef>
                <a:spcPts val="4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ts val="300"/>
              </a:spcBef>
              <a:spcAft>
                <a:spcPct val="0"/>
              </a:spcAft>
              <a:buFont typeface="Palatino Linotype" panose="02040502050505030304" pitchFamily="18" charset="0"/>
              <a:buChar char="»"/>
              <a:defRPr sz="20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8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800" kern="1200">
                <a:solidFill>
                  <a:srgbClr val="696969"/>
                </a:solidFill>
                <a:latin typeface="Adobe Garamond Pro" panose="020205020605060204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11163" lvl="1" indent="0" algn="ctr">
              <a:lnSpc>
                <a:spcPct val="90000"/>
              </a:lnSpc>
              <a:spcBef>
                <a:spcPts val="3000"/>
              </a:spcBef>
              <a:buNone/>
            </a:pPr>
            <a:r>
              <a:rPr lang="en-US" sz="2800" dirty="0" smtClean="0"/>
              <a:t>Vulnerabilities can be </a:t>
            </a:r>
            <a:r>
              <a:rPr lang="en-US" sz="2800" b="1" dirty="0" smtClean="0">
                <a:solidFill>
                  <a:srgbClr val="C00000"/>
                </a:solidFill>
              </a:rPr>
              <a:t>exploited</a:t>
            </a:r>
            <a:r>
              <a:rPr lang="en-US" sz="2800" b="1" dirty="0" smtClean="0"/>
              <a:t> </a:t>
            </a:r>
            <a:r>
              <a:rPr lang="en-US" sz="2800" dirty="0" smtClean="0"/>
              <a:t>to</a:t>
            </a:r>
            <a:r>
              <a:rPr lang="en-US" sz="2800" b="1" dirty="0" smtClean="0"/>
              <a:t> </a:t>
            </a:r>
            <a:r>
              <a:rPr lang="en-US" sz="2800" dirty="0" smtClean="0"/>
              <a:t>corrupt </a:t>
            </a:r>
            <a:r>
              <a:rPr lang="en-US" sz="2800" dirty="0" smtClean="0"/>
              <a:t>data </a:t>
            </a:r>
            <a:r>
              <a:rPr lang="en-US" sz="2800" dirty="0" smtClean="0"/>
              <a:t>and </a:t>
            </a:r>
            <a:r>
              <a:rPr lang="en-US" sz="2800" b="1" dirty="0" smtClean="0">
                <a:solidFill>
                  <a:srgbClr val="C00000"/>
                </a:solidFill>
              </a:rPr>
              <a:t>reduce flash lifetime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81" name="矩形 179"/>
          <p:cNvSpPr/>
          <p:nvPr/>
        </p:nvSpPr>
        <p:spPr>
          <a:xfrm>
            <a:off x="7202728" y="3276600"/>
            <a:ext cx="3829340" cy="201232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 anchorCtr="0"/>
          <a:lstStyle/>
          <a:p>
            <a:pPr algn="ctr"/>
            <a:r>
              <a:rPr lang="en-US" altLang="zh-CN" sz="2400" b="1" dirty="0" smtClean="0">
                <a:solidFill>
                  <a:schemeClr val="accent5">
                    <a:lumMod val="50000"/>
                  </a:schemeClr>
                </a:solidFill>
              </a:rPr>
              <a:t>Flash Memory</a:t>
            </a:r>
            <a:endParaRPr lang="zh-CN" altLang="en-US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82" name="圆角矩形 217"/>
          <p:cNvSpPr/>
          <p:nvPr/>
        </p:nvSpPr>
        <p:spPr>
          <a:xfrm>
            <a:off x="7337521" y="3980027"/>
            <a:ext cx="3602816" cy="311851"/>
          </a:xfrm>
          <a:prstGeom prst="roundRect">
            <a:avLst/>
          </a:prstGeom>
          <a:noFill/>
          <a:ln w="28575">
            <a:solidFill>
              <a:srgbClr val="C0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84" name="Group 98"/>
          <p:cNvGrpSpPr>
            <a:grpSpLocks/>
          </p:cNvGrpSpPr>
          <p:nvPr/>
        </p:nvGrpSpPr>
        <p:grpSpPr bwMode="auto">
          <a:xfrm>
            <a:off x="7245367" y="3592725"/>
            <a:ext cx="3465581" cy="745141"/>
            <a:chOff x="1330973" y="1562100"/>
            <a:chExt cx="3465581" cy="745141"/>
          </a:xfrm>
        </p:grpSpPr>
        <p:grpSp>
          <p:nvGrpSpPr>
            <p:cNvPr id="85" name="Group 76"/>
            <p:cNvGrpSpPr>
              <a:grpSpLocks/>
            </p:cNvGrpSpPr>
            <p:nvPr/>
          </p:nvGrpSpPr>
          <p:grpSpPr bwMode="auto">
            <a:xfrm>
              <a:off x="1330973" y="1562100"/>
              <a:ext cx="1717027" cy="745141"/>
              <a:chOff x="1330973" y="1562100"/>
              <a:chExt cx="1717027" cy="745141"/>
            </a:xfrm>
          </p:grpSpPr>
          <p:grpSp>
            <p:nvGrpSpPr>
              <p:cNvPr id="96" name="Group 65"/>
              <p:cNvGrpSpPr>
                <a:grpSpLocks/>
              </p:cNvGrpSpPr>
              <p:nvPr/>
            </p:nvGrpSpPr>
            <p:grpSpPr bwMode="auto">
              <a:xfrm>
                <a:off x="1330973" y="1562100"/>
                <a:ext cx="802627" cy="745141"/>
                <a:chOff x="6360173" y="1638300"/>
                <a:chExt cx="802627" cy="745141"/>
              </a:xfrm>
            </p:grpSpPr>
            <p:grpSp>
              <p:nvGrpSpPr>
                <p:cNvPr id="108" name="Group 38"/>
                <p:cNvGrpSpPr>
                  <a:grpSpLocks/>
                </p:cNvGrpSpPr>
                <p:nvPr/>
              </p:nvGrpSpPr>
              <p:grpSpPr bwMode="auto">
                <a:xfrm>
                  <a:off x="6553200" y="1752600"/>
                  <a:ext cx="152400" cy="457200"/>
                  <a:chOff x="6553200" y="1752600"/>
                  <a:chExt cx="152400" cy="457200"/>
                </a:xfrm>
              </p:grpSpPr>
              <p:cxnSp>
                <p:nvCxnSpPr>
                  <p:cNvPr id="114" name="Straight Connector 32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629400" y="1752600"/>
                    <a:ext cx="0" cy="457200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15" name="Straight Connector 32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553200" y="1752600"/>
                    <a:ext cx="0" cy="457200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16" name="Straight Connector 37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705600" y="1752600"/>
                    <a:ext cx="0" cy="457200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cxnSp>
              <p:nvCxnSpPr>
                <p:cNvPr id="109" name="Straight Connector 322"/>
                <p:cNvCxnSpPr>
                  <a:cxnSpLocks noChangeShapeType="1"/>
                </p:cNvCxnSpPr>
                <p:nvPr/>
              </p:nvCxnSpPr>
              <p:spPr bwMode="auto">
                <a:xfrm>
                  <a:off x="6705600" y="1752600"/>
                  <a:ext cx="15240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0" name="Straight Connector 323"/>
                <p:cNvCxnSpPr>
                  <a:cxnSpLocks noChangeShapeType="1"/>
                </p:cNvCxnSpPr>
                <p:nvPr/>
              </p:nvCxnSpPr>
              <p:spPr bwMode="auto">
                <a:xfrm>
                  <a:off x="6705600" y="2209800"/>
                  <a:ext cx="15240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1" name="Straight Connector 46"/>
                <p:cNvCxnSpPr>
                  <a:cxnSpLocks noChangeShapeType="1"/>
                </p:cNvCxnSpPr>
                <p:nvPr/>
              </p:nvCxnSpPr>
              <p:spPr bwMode="auto">
                <a:xfrm>
                  <a:off x="6360173" y="1981200"/>
                  <a:ext cx="802627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2" name="Straight Connector 49"/>
                <p:cNvCxnSpPr>
                  <a:cxnSpLocks noChangeShapeType="1"/>
                </p:cNvCxnSpPr>
                <p:nvPr/>
              </p:nvCxnSpPr>
              <p:spPr bwMode="auto">
                <a:xfrm flipV="1">
                  <a:off x="6858000" y="1638300"/>
                  <a:ext cx="0" cy="11430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13" name="Straight Connector 50"/>
                <p:cNvCxnSpPr>
                  <a:cxnSpLocks noChangeShapeType="1"/>
                </p:cNvCxnSpPr>
                <p:nvPr/>
              </p:nvCxnSpPr>
              <p:spPr bwMode="auto">
                <a:xfrm flipV="1">
                  <a:off x="6858000" y="2209800"/>
                  <a:ext cx="0" cy="173641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grpSp>
            <p:nvGrpSpPr>
              <p:cNvPr id="97" name="Group 66"/>
              <p:cNvGrpSpPr>
                <a:grpSpLocks/>
              </p:cNvGrpSpPr>
              <p:nvPr/>
            </p:nvGrpSpPr>
            <p:grpSpPr bwMode="auto">
              <a:xfrm>
                <a:off x="2133600" y="1562100"/>
                <a:ext cx="914400" cy="745141"/>
                <a:chOff x="6248400" y="1638300"/>
                <a:chExt cx="914400" cy="745141"/>
              </a:xfrm>
            </p:grpSpPr>
            <p:grpSp>
              <p:nvGrpSpPr>
                <p:cNvPr id="98" name="Group 38"/>
                <p:cNvGrpSpPr>
                  <a:grpSpLocks/>
                </p:cNvGrpSpPr>
                <p:nvPr/>
              </p:nvGrpSpPr>
              <p:grpSpPr bwMode="auto">
                <a:xfrm>
                  <a:off x="6553200" y="1752600"/>
                  <a:ext cx="152400" cy="457200"/>
                  <a:chOff x="6553200" y="1752600"/>
                  <a:chExt cx="152400" cy="457200"/>
                </a:xfrm>
              </p:grpSpPr>
              <p:cxnSp>
                <p:nvCxnSpPr>
                  <p:cNvPr id="105" name="Straight Connector 318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629400" y="1752600"/>
                    <a:ext cx="0" cy="457200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06" name="Straight Connector 319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553200" y="1752600"/>
                    <a:ext cx="0" cy="457200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  <p:cxnSp>
                <p:nvCxnSpPr>
                  <p:cNvPr id="107" name="Straight Connector 320"/>
                  <p:cNvCxnSpPr>
                    <a:cxnSpLocks noChangeShapeType="1"/>
                  </p:cNvCxnSpPr>
                  <p:nvPr/>
                </p:nvCxnSpPr>
                <p:spPr bwMode="auto">
                  <a:xfrm>
                    <a:off x="6705600" y="1752600"/>
                    <a:ext cx="0" cy="457200"/>
                  </a:xfrm>
                  <a:prstGeom prst="line">
                    <a:avLst/>
                  </a:prstGeom>
                  <a:noFill/>
                  <a:ln w="38100" algn="ctr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</p:cxnSp>
            </p:grpSp>
            <p:cxnSp>
              <p:nvCxnSpPr>
                <p:cNvPr id="99" name="Straight Connector 68"/>
                <p:cNvCxnSpPr>
                  <a:cxnSpLocks noChangeShapeType="1"/>
                </p:cNvCxnSpPr>
                <p:nvPr/>
              </p:nvCxnSpPr>
              <p:spPr bwMode="auto">
                <a:xfrm>
                  <a:off x="6705600" y="1752600"/>
                  <a:ext cx="15240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1" name="Straight Connector 69"/>
                <p:cNvCxnSpPr>
                  <a:cxnSpLocks noChangeShapeType="1"/>
                </p:cNvCxnSpPr>
                <p:nvPr/>
              </p:nvCxnSpPr>
              <p:spPr bwMode="auto">
                <a:xfrm>
                  <a:off x="6705600" y="2209800"/>
                  <a:ext cx="15240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2" name="Straight Connector 70"/>
                <p:cNvCxnSpPr>
                  <a:cxnSpLocks noChangeShapeType="1"/>
                </p:cNvCxnSpPr>
                <p:nvPr/>
              </p:nvCxnSpPr>
              <p:spPr bwMode="auto">
                <a:xfrm>
                  <a:off x="6248400" y="1981200"/>
                  <a:ext cx="914400" cy="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3" name="Straight Connector 316"/>
                <p:cNvCxnSpPr>
                  <a:cxnSpLocks noChangeShapeType="1"/>
                </p:cNvCxnSpPr>
                <p:nvPr/>
              </p:nvCxnSpPr>
              <p:spPr bwMode="auto">
                <a:xfrm flipV="1">
                  <a:off x="6858000" y="1638300"/>
                  <a:ext cx="0" cy="11430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104" name="Straight Connector 317"/>
                <p:cNvCxnSpPr>
                  <a:cxnSpLocks noChangeShapeType="1"/>
                </p:cNvCxnSpPr>
                <p:nvPr/>
              </p:nvCxnSpPr>
              <p:spPr bwMode="auto">
                <a:xfrm flipV="1">
                  <a:off x="6858000" y="2209800"/>
                  <a:ext cx="0" cy="173641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</p:grpSp>
        <p:grpSp>
          <p:nvGrpSpPr>
            <p:cNvPr id="86" name="Group 66"/>
            <p:cNvGrpSpPr>
              <a:grpSpLocks/>
            </p:cNvGrpSpPr>
            <p:nvPr/>
          </p:nvGrpSpPr>
          <p:grpSpPr bwMode="auto">
            <a:xfrm>
              <a:off x="3882154" y="1562100"/>
              <a:ext cx="914400" cy="745141"/>
              <a:chOff x="6168154" y="1638300"/>
              <a:chExt cx="914400" cy="745141"/>
            </a:xfrm>
          </p:grpSpPr>
          <p:grpSp>
            <p:nvGrpSpPr>
              <p:cNvPr id="87" name="Group 38"/>
              <p:cNvGrpSpPr>
                <a:grpSpLocks/>
              </p:cNvGrpSpPr>
              <p:nvPr/>
            </p:nvGrpSpPr>
            <p:grpSpPr bwMode="auto">
              <a:xfrm>
                <a:off x="6472954" y="1753950"/>
                <a:ext cx="152400" cy="457200"/>
                <a:chOff x="6472954" y="1753950"/>
                <a:chExt cx="152400" cy="457200"/>
              </a:xfrm>
            </p:grpSpPr>
            <p:cxnSp>
              <p:nvCxnSpPr>
                <p:cNvPr id="93" name="Straight Connector 298"/>
                <p:cNvCxnSpPr>
                  <a:cxnSpLocks noChangeShapeType="1"/>
                </p:cNvCxnSpPr>
                <p:nvPr/>
              </p:nvCxnSpPr>
              <p:spPr bwMode="auto">
                <a:xfrm>
                  <a:off x="6549154" y="1753950"/>
                  <a:ext cx="0" cy="45720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4" name="Straight Connector 299"/>
                <p:cNvCxnSpPr>
                  <a:cxnSpLocks noChangeShapeType="1"/>
                </p:cNvCxnSpPr>
                <p:nvPr/>
              </p:nvCxnSpPr>
              <p:spPr bwMode="auto">
                <a:xfrm>
                  <a:off x="6472954" y="1753950"/>
                  <a:ext cx="0" cy="45720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  <p:cxnSp>
              <p:nvCxnSpPr>
                <p:cNvPr id="95" name="Straight Connector 300"/>
                <p:cNvCxnSpPr>
                  <a:cxnSpLocks noChangeShapeType="1"/>
                </p:cNvCxnSpPr>
                <p:nvPr/>
              </p:nvCxnSpPr>
              <p:spPr bwMode="auto">
                <a:xfrm>
                  <a:off x="6625354" y="1753950"/>
                  <a:ext cx="0" cy="457200"/>
                </a:xfrm>
                <a:prstGeom prst="line">
                  <a:avLst/>
                </a:prstGeom>
                <a:noFill/>
                <a:ln w="38100" algn="ctr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</p:cxnSp>
          </p:grpSp>
          <p:cxnSp>
            <p:nvCxnSpPr>
              <p:cNvPr id="88" name="Straight Connector 293"/>
              <p:cNvCxnSpPr>
                <a:cxnSpLocks noChangeShapeType="1"/>
              </p:cNvCxnSpPr>
              <p:nvPr/>
            </p:nvCxnSpPr>
            <p:spPr bwMode="auto">
              <a:xfrm>
                <a:off x="6625354" y="1753950"/>
                <a:ext cx="152400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89" name="Straight Connector 294"/>
              <p:cNvCxnSpPr>
                <a:cxnSpLocks noChangeShapeType="1"/>
              </p:cNvCxnSpPr>
              <p:nvPr/>
            </p:nvCxnSpPr>
            <p:spPr bwMode="auto">
              <a:xfrm>
                <a:off x="6625354" y="2211150"/>
                <a:ext cx="152400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0" name="Straight Connector 295"/>
              <p:cNvCxnSpPr>
                <a:cxnSpLocks noChangeShapeType="1"/>
              </p:cNvCxnSpPr>
              <p:nvPr/>
            </p:nvCxnSpPr>
            <p:spPr bwMode="auto">
              <a:xfrm>
                <a:off x="6168154" y="1982550"/>
                <a:ext cx="914400" cy="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1" name="Straight Connector 296"/>
              <p:cNvCxnSpPr>
                <a:cxnSpLocks noChangeShapeType="1"/>
              </p:cNvCxnSpPr>
              <p:nvPr/>
            </p:nvCxnSpPr>
            <p:spPr bwMode="auto">
              <a:xfrm flipV="1">
                <a:off x="6777754" y="1638300"/>
                <a:ext cx="0" cy="115650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92" name="Straight Connector 297"/>
              <p:cNvCxnSpPr>
                <a:cxnSpLocks noChangeShapeType="1"/>
              </p:cNvCxnSpPr>
              <p:nvPr/>
            </p:nvCxnSpPr>
            <p:spPr bwMode="auto">
              <a:xfrm flipV="1">
                <a:off x="6777754" y="2211150"/>
                <a:ext cx="0" cy="172291"/>
              </a:xfrm>
              <a:prstGeom prst="line">
                <a:avLst/>
              </a:prstGeom>
              <a:noFill/>
              <a:ln w="38100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</p:grpSp>
      <p:sp>
        <p:nvSpPr>
          <p:cNvPr id="117" name="TextBox 116"/>
          <p:cNvSpPr txBox="1"/>
          <p:nvPr/>
        </p:nvSpPr>
        <p:spPr>
          <a:xfrm>
            <a:off x="10410280" y="3929930"/>
            <a:ext cx="550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LSB</a:t>
            </a:r>
            <a:endParaRPr lang="zh-CN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0410280" y="3557717"/>
            <a:ext cx="6623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MSB</a:t>
            </a:r>
            <a:endParaRPr lang="zh-CN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19" name="Group 118"/>
          <p:cNvGrpSpPr/>
          <p:nvPr/>
        </p:nvGrpSpPr>
        <p:grpSpPr>
          <a:xfrm>
            <a:off x="7341339" y="4337866"/>
            <a:ext cx="802482" cy="901421"/>
            <a:chOff x="3286421" y="4146818"/>
            <a:chExt cx="802482" cy="901421"/>
          </a:xfrm>
        </p:grpSpPr>
        <p:cxnSp>
          <p:nvCxnSpPr>
            <p:cNvPr id="120" name="Straight Connector 67"/>
            <p:cNvCxnSpPr>
              <a:endCxn id="122" idx="0"/>
            </p:cNvCxnSpPr>
            <p:nvPr/>
          </p:nvCxnSpPr>
          <p:spPr bwMode="auto">
            <a:xfrm>
              <a:off x="3687662" y="4146818"/>
              <a:ext cx="0" cy="534591"/>
            </a:xfrm>
            <a:prstGeom prst="line">
              <a:avLst/>
            </a:prstGeom>
            <a:solidFill>
              <a:schemeClr val="tx2">
                <a:alpha val="80000"/>
              </a:schemeClr>
            </a:solidFill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1" name="Rectangle 70"/>
            <p:cNvSpPr/>
            <p:nvPr/>
          </p:nvSpPr>
          <p:spPr bwMode="auto">
            <a:xfrm>
              <a:off x="3286421" y="4234281"/>
              <a:ext cx="802482" cy="3668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1" u="none" strike="noStrike" cap="none" normalizeH="0" baseline="0" dirty="0" smtClean="0">
                  <a:ln>
                    <a:noFill/>
                  </a:ln>
                  <a:effectLst/>
                  <a:cs typeface="Arial" charset="0"/>
                </a:rPr>
                <a:t>MSB 0</a:t>
              </a:r>
            </a:p>
          </p:txBody>
        </p:sp>
        <p:sp>
          <p:nvSpPr>
            <p:cNvPr id="122" name="Rectangle 70"/>
            <p:cNvSpPr/>
            <p:nvPr/>
          </p:nvSpPr>
          <p:spPr bwMode="auto">
            <a:xfrm>
              <a:off x="3286421" y="4681409"/>
              <a:ext cx="802482" cy="3668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1" u="none" strike="noStrike" cap="none" normalizeH="0" baseline="0" dirty="0" smtClean="0">
                  <a:ln>
                    <a:noFill/>
                  </a:ln>
                  <a:effectLst/>
                  <a:cs typeface="Arial" charset="0"/>
                </a:rPr>
                <a:t>LSB 0</a:t>
              </a: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8260403" y="4344085"/>
            <a:ext cx="802482" cy="895202"/>
            <a:chOff x="3286421" y="4153555"/>
            <a:chExt cx="802482" cy="895202"/>
          </a:xfrm>
        </p:grpSpPr>
        <p:cxnSp>
          <p:nvCxnSpPr>
            <p:cNvPr id="124" name="Straight Connector 67"/>
            <p:cNvCxnSpPr>
              <a:endCxn id="126" idx="0"/>
            </p:cNvCxnSpPr>
            <p:nvPr/>
          </p:nvCxnSpPr>
          <p:spPr bwMode="auto">
            <a:xfrm>
              <a:off x="3687662" y="4153555"/>
              <a:ext cx="0" cy="528372"/>
            </a:xfrm>
            <a:prstGeom prst="line">
              <a:avLst/>
            </a:prstGeom>
            <a:solidFill>
              <a:schemeClr val="tx2">
                <a:alpha val="80000"/>
              </a:schemeClr>
            </a:solidFill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5" name="Rectangle 70"/>
            <p:cNvSpPr/>
            <p:nvPr/>
          </p:nvSpPr>
          <p:spPr bwMode="auto">
            <a:xfrm>
              <a:off x="3286421" y="4234281"/>
              <a:ext cx="802482" cy="3668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1" u="none" strike="noStrike" cap="none" normalizeH="0" baseline="0" dirty="0" smtClean="0">
                  <a:ln>
                    <a:noFill/>
                  </a:ln>
                  <a:effectLst/>
                  <a:cs typeface="Arial" charset="0"/>
                </a:rPr>
                <a:t>MSB 1</a:t>
              </a:r>
            </a:p>
          </p:txBody>
        </p:sp>
        <p:sp>
          <p:nvSpPr>
            <p:cNvPr id="126" name="Rectangle 70"/>
            <p:cNvSpPr/>
            <p:nvPr/>
          </p:nvSpPr>
          <p:spPr bwMode="auto">
            <a:xfrm>
              <a:off x="3286421" y="4681927"/>
              <a:ext cx="802482" cy="36683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1" u="none" strike="noStrike" cap="none" normalizeH="0" baseline="0" dirty="0" smtClean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cs typeface="Arial" charset="0"/>
                </a:rPr>
                <a:t>LSB 1</a:t>
              </a:r>
            </a:p>
          </p:txBody>
        </p:sp>
      </p:grpSp>
      <p:grpSp>
        <p:nvGrpSpPr>
          <p:cNvPr id="127" name="Group 126"/>
          <p:cNvGrpSpPr/>
          <p:nvPr/>
        </p:nvGrpSpPr>
        <p:grpSpPr>
          <a:xfrm>
            <a:off x="10005067" y="4349848"/>
            <a:ext cx="802482" cy="889382"/>
            <a:chOff x="3286421" y="4159318"/>
            <a:chExt cx="802482" cy="889382"/>
          </a:xfrm>
        </p:grpSpPr>
        <p:cxnSp>
          <p:nvCxnSpPr>
            <p:cNvPr id="128" name="Straight Connector 67"/>
            <p:cNvCxnSpPr>
              <a:endCxn id="130" idx="0"/>
            </p:cNvCxnSpPr>
            <p:nvPr/>
          </p:nvCxnSpPr>
          <p:spPr bwMode="auto">
            <a:xfrm>
              <a:off x="3687662" y="4159318"/>
              <a:ext cx="0" cy="522552"/>
            </a:xfrm>
            <a:prstGeom prst="line">
              <a:avLst/>
            </a:prstGeom>
            <a:solidFill>
              <a:schemeClr val="tx2">
                <a:alpha val="80000"/>
              </a:schemeClr>
            </a:solidFill>
            <a:ln w="285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29" name="Rectangle 70"/>
            <p:cNvSpPr/>
            <p:nvPr/>
          </p:nvSpPr>
          <p:spPr bwMode="auto">
            <a:xfrm>
              <a:off x="3286421" y="4234281"/>
              <a:ext cx="802482" cy="36683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1" u="none" strike="noStrike" cap="none" normalizeH="0" baseline="0" dirty="0" smtClean="0">
                  <a:ln>
                    <a:noFill/>
                  </a:ln>
                  <a:effectLst/>
                  <a:cs typeface="Arial" charset="0"/>
                </a:rPr>
                <a:t>MSB n</a:t>
              </a:r>
            </a:p>
          </p:txBody>
        </p:sp>
        <p:sp>
          <p:nvSpPr>
            <p:cNvPr id="130" name="Rectangle 70"/>
            <p:cNvSpPr/>
            <p:nvPr/>
          </p:nvSpPr>
          <p:spPr bwMode="auto">
            <a:xfrm>
              <a:off x="3286421" y="4681870"/>
              <a:ext cx="802482" cy="36683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0" tIns="45720" rIns="0" bIns="45720" numCol="1" rtlCol="0" anchor="b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i="1" u="none" strike="noStrike" cap="none" normalizeH="0" baseline="0" dirty="0" smtClean="0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cs typeface="Arial" charset="0"/>
                </a:rPr>
                <a:t>LSB n</a:t>
              </a:r>
            </a:p>
          </p:txBody>
        </p:sp>
      </p:grpSp>
      <p:sp>
        <p:nvSpPr>
          <p:cNvPr id="131" name="TextBox 130"/>
          <p:cNvSpPr txBox="1"/>
          <p:nvPr/>
        </p:nvSpPr>
        <p:spPr>
          <a:xfrm>
            <a:off x="9093765" y="3618984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.  .  .</a:t>
            </a:r>
            <a:endParaRPr lang="zh-CN" altLang="en-US" sz="2400" b="1" dirty="0"/>
          </a:p>
        </p:txBody>
      </p:sp>
      <p:sp>
        <p:nvSpPr>
          <p:cNvPr id="132" name="TextBox 131"/>
          <p:cNvSpPr txBox="1"/>
          <p:nvPr/>
        </p:nvSpPr>
        <p:spPr>
          <a:xfrm>
            <a:off x="9159725" y="4285291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.  .  .</a:t>
            </a:r>
            <a:endParaRPr lang="zh-CN" altLang="en-US" sz="2400" b="1" dirty="0"/>
          </a:p>
        </p:txBody>
      </p:sp>
      <p:grpSp>
        <p:nvGrpSpPr>
          <p:cNvPr id="133" name="组合 212"/>
          <p:cNvGrpSpPr/>
          <p:nvPr/>
        </p:nvGrpSpPr>
        <p:grpSpPr>
          <a:xfrm>
            <a:off x="8475254" y="4874873"/>
            <a:ext cx="357190" cy="357190"/>
            <a:chOff x="6715140" y="3357562"/>
            <a:chExt cx="357190" cy="357190"/>
          </a:xfrm>
        </p:grpSpPr>
        <p:cxnSp>
          <p:nvCxnSpPr>
            <p:cNvPr id="134" name="直接连接符 181"/>
            <p:cNvCxnSpPr/>
            <p:nvPr/>
          </p:nvCxnSpPr>
          <p:spPr>
            <a:xfrm rot="5400000">
              <a:off x="6715140" y="3429000"/>
              <a:ext cx="357190" cy="21431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直接连接符 210"/>
            <p:cNvCxnSpPr/>
            <p:nvPr/>
          </p:nvCxnSpPr>
          <p:spPr>
            <a:xfrm>
              <a:off x="6715140" y="3401704"/>
              <a:ext cx="357190" cy="28575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组合 214"/>
          <p:cNvGrpSpPr/>
          <p:nvPr/>
        </p:nvGrpSpPr>
        <p:grpSpPr>
          <a:xfrm>
            <a:off x="10307185" y="4883045"/>
            <a:ext cx="357190" cy="357190"/>
            <a:chOff x="6715140" y="3357562"/>
            <a:chExt cx="357190" cy="357190"/>
          </a:xfrm>
        </p:grpSpPr>
        <p:cxnSp>
          <p:nvCxnSpPr>
            <p:cNvPr id="137" name="直接连接符 215"/>
            <p:cNvCxnSpPr/>
            <p:nvPr/>
          </p:nvCxnSpPr>
          <p:spPr>
            <a:xfrm rot="5400000">
              <a:off x="6715140" y="3429000"/>
              <a:ext cx="357190" cy="214314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直接连接符 216"/>
            <p:cNvCxnSpPr/>
            <p:nvPr/>
          </p:nvCxnSpPr>
          <p:spPr>
            <a:xfrm>
              <a:off x="6715140" y="3401704"/>
              <a:ext cx="357190" cy="285752"/>
            </a:xfrm>
            <a:prstGeom prst="line">
              <a:avLst/>
            </a:prstGeom>
            <a:ln w="3810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39" name="Curved Connector 138"/>
          <p:cNvCxnSpPr>
            <a:stCxn id="82" idx="3"/>
            <a:endCxn id="130" idx="3"/>
          </p:cNvCxnSpPr>
          <p:nvPr/>
        </p:nvCxnSpPr>
        <p:spPr>
          <a:xfrm flipH="1">
            <a:off x="10807549" y="4135953"/>
            <a:ext cx="132788" cy="919862"/>
          </a:xfrm>
          <a:prstGeom prst="curvedConnector3">
            <a:avLst>
              <a:gd name="adj1" fmla="val -172154"/>
            </a:avLst>
          </a:prstGeom>
          <a:ln w="44450">
            <a:solidFill>
              <a:srgbClr val="C0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5638800" y="4410771"/>
            <a:ext cx="1239442" cy="9787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2400" b="1" i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</a:t>
            </a:r>
          </a:p>
          <a:p>
            <a:pPr algn="ctr">
              <a:lnSpc>
                <a:spcPct val="80000"/>
              </a:lnSpc>
            </a:pPr>
            <a:r>
              <a:rPr lang="en-US" altLang="zh-CN" sz="2400" b="1" i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Without</a:t>
            </a:r>
          </a:p>
          <a:p>
            <a:pPr algn="ctr">
              <a:lnSpc>
                <a:spcPct val="80000"/>
              </a:lnSpc>
            </a:pPr>
            <a:r>
              <a:rPr lang="en-US" altLang="zh-CN" sz="2400" b="1" i="1" dirty="0" smtClean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Errors</a:t>
            </a:r>
            <a:endParaRPr lang="zh-CN" altLang="en-US" sz="2400" b="1" i="1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142" name="Group 141"/>
          <p:cNvGrpSpPr/>
          <p:nvPr/>
        </p:nvGrpSpPr>
        <p:grpSpPr>
          <a:xfrm>
            <a:off x="5656850" y="3276600"/>
            <a:ext cx="1470104" cy="968092"/>
            <a:chOff x="6661287" y="1873718"/>
            <a:chExt cx="2419607" cy="968092"/>
          </a:xfrm>
        </p:grpSpPr>
        <p:sp>
          <p:nvSpPr>
            <p:cNvPr id="143" name="矩形 237"/>
            <p:cNvSpPr/>
            <p:nvPr/>
          </p:nvSpPr>
          <p:spPr>
            <a:xfrm>
              <a:off x="6661287" y="1873718"/>
              <a:ext cx="2419607" cy="968092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rtlCol="0" anchor="t" anchorCtr="0"/>
            <a:lstStyle/>
            <a:p>
              <a:r>
                <a:rPr lang="en-US" altLang="zh-CN" sz="2400" b="1" dirty="0" smtClean="0">
                  <a:solidFill>
                    <a:schemeClr val="accent4">
                      <a:lumMod val="75000"/>
                    </a:schemeClr>
                  </a:solidFill>
                </a:rPr>
                <a:t>Controller</a:t>
              </a:r>
              <a:endParaRPr lang="zh-CN" altLang="en-US" sz="2400" b="1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  <p:sp>
          <p:nvSpPr>
            <p:cNvPr id="144" name="圆角矩形 241"/>
            <p:cNvSpPr/>
            <p:nvPr/>
          </p:nvSpPr>
          <p:spPr>
            <a:xfrm>
              <a:off x="6838950" y="2319797"/>
              <a:ext cx="1995848" cy="393820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070C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dirty="0" smtClean="0">
                  <a:solidFill>
                    <a:schemeClr val="accent1">
                      <a:lumMod val="75000"/>
                    </a:schemeClr>
                  </a:solidFill>
                </a:rPr>
                <a:t>MSB </a:t>
              </a:r>
              <a:r>
                <a:rPr lang="en-US" altLang="zh-CN" sz="2000" dirty="0" smtClean="0">
                  <a:solidFill>
                    <a:schemeClr val="accent1">
                      <a:lumMod val="75000"/>
                    </a:schemeClr>
                  </a:solidFill>
                </a:rPr>
                <a:t>data</a:t>
              </a:r>
              <a:endParaRPr lang="zh-CN" altLang="en-US" sz="20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cxnSp>
        <p:nvCxnSpPr>
          <p:cNvPr id="145" name="Curved Connector 144"/>
          <p:cNvCxnSpPr>
            <a:stCxn id="144" idx="2"/>
            <a:endCxn id="148" idx="1"/>
          </p:cNvCxnSpPr>
          <p:nvPr/>
        </p:nvCxnSpPr>
        <p:spPr>
          <a:xfrm rot="16200000" flipH="1">
            <a:off x="6606553" y="3881058"/>
            <a:ext cx="490188" cy="961069"/>
          </a:xfrm>
          <a:prstGeom prst="curvedConnector2">
            <a:avLst/>
          </a:prstGeom>
          <a:ln w="44450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6" name="TextBox 145"/>
          <p:cNvSpPr txBox="1"/>
          <p:nvPr/>
        </p:nvSpPr>
        <p:spPr>
          <a:xfrm>
            <a:off x="11069790" y="4161718"/>
            <a:ext cx="944618" cy="867930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altLang="zh-CN" sz="2400" b="1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Read</a:t>
            </a:r>
          </a:p>
          <a:p>
            <a:pPr algn="ctr">
              <a:lnSpc>
                <a:spcPct val="70000"/>
              </a:lnSpc>
            </a:pPr>
            <a:r>
              <a:rPr lang="en-US" altLang="zh-CN" sz="2400" b="1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</a:p>
          <a:p>
            <a:pPr algn="ctr">
              <a:lnSpc>
                <a:spcPct val="70000"/>
              </a:lnSpc>
            </a:pPr>
            <a:r>
              <a:rPr lang="en-US" altLang="zh-CN" sz="2400" b="1" i="1" dirty="0" smtClean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Errors</a:t>
            </a:r>
            <a:endParaRPr lang="zh-CN" altLang="en-US" sz="2400" b="1" i="1" dirty="0">
              <a:solidFill>
                <a:srgbClr val="C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9185105" y="4718960"/>
            <a:ext cx="7056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.  .  .</a:t>
            </a:r>
            <a:endParaRPr lang="zh-CN" altLang="en-US" sz="2400" b="1" dirty="0"/>
          </a:p>
        </p:txBody>
      </p:sp>
      <p:sp>
        <p:nvSpPr>
          <p:cNvPr id="148" name="圆角矩形 211"/>
          <p:cNvSpPr/>
          <p:nvPr/>
        </p:nvSpPr>
        <p:spPr>
          <a:xfrm>
            <a:off x="7332182" y="4429297"/>
            <a:ext cx="3475367" cy="354779"/>
          </a:xfrm>
          <a:prstGeom prst="roundRect">
            <a:avLst>
              <a:gd name="adj" fmla="val 0"/>
            </a:avLst>
          </a:prstGeom>
          <a:noFill/>
          <a:ln w="28575">
            <a:solidFill>
              <a:srgbClr val="0070C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9" name="圆角矩形 211"/>
          <p:cNvSpPr/>
          <p:nvPr/>
        </p:nvSpPr>
        <p:spPr>
          <a:xfrm>
            <a:off x="7332182" y="4874064"/>
            <a:ext cx="3468115" cy="359004"/>
          </a:xfrm>
          <a:prstGeom prst="roundRect">
            <a:avLst>
              <a:gd name="adj" fmla="val 0"/>
            </a:avLst>
          </a:prstGeom>
          <a:noFill/>
          <a:ln w="28575">
            <a:solidFill>
              <a:srgbClr val="C0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52" name="直接连接符 18"/>
          <p:cNvCxnSpPr/>
          <p:nvPr/>
        </p:nvCxnSpPr>
        <p:spPr>
          <a:xfrm rot="16200000" flipH="1">
            <a:off x="4180550" y="6115176"/>
            <a:ext cx="1160641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直接连接符 18"/>
          <p:cNvCxnSpPr/>
          <p:nvPr/>
        </p:nvCxnSpPr>
        <p:spPr>
          <a:xfrm rot="16200000" flipH="1">
            <a:off x="3587864" y="6115176"/>
            <a:ext cx="1160641" cy="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直接箭头连接符 4"/>
          <p:cNvCxnSpPr/>
          <p:nvPr/>
        </p:nvCxnSpPr>
        <p:spPr>
          <a:xfrm>
            <a:off x="1559345" y="6701369"/>
            <a:ext cx="368235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TextBox 154"/>
          <p:cNvSpPr txBox="1"/>
          <p:nvPr/>
        </p:nvSpPr>
        <p:spPr>
          <a:xfrm>
            <a:off x="1195791" y="5545512"/>
            <a:ext cx="430887" cy="1145443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altLang="zh-CN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Error </a:t>
            </a:r>
            <a:r>
              <a:rPr lang="en-US" altLang="zh-CN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Rate</a:t>
            </a:r>
            <a:endParaRPr lang="zh-CN" altLang="en-US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4773549" y="6309294"/>
            <a:ext cx="1017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Lifetime</a:t>
            </a:r>
            <a:endParaRPr lang="zh-CN" altLang="en-US" sz="20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57" name="直接连接符 14"/>
          <p:cNvCxnSpPr/>
          <p:nvPr/>
        </p:nvCxnSpPr>
        <p:spPr>
          <a:xfrm>
            <a:off x="1569934" y="5818766"/>
            <a:ext cx="3671761" cy="0"/>
          </a:xfrm>
          <a:prstGeom prst="line">
            <a:avLst/>
          </a:prstGeom>
          <a:ln w="28575">
            <a:solidFill>
              <a:schemeClr val="accent4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1593886" y="5533327"/>
            <a:ext cx="11581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2000" b="1" i="1" dirty="0" smtClean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ECC </a:t>
            </a:r>
            <a:r>
              <a:rPr lang="en-US" altLang="zh-CN" sz="2000" b="1" i="1" dirty="0" smtClean="0">
                <a:solidFill>
                  <a:schemeClr val="accent4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Limit</a:t>
            </a:r>
            <a:endParaRPr lang="zh-CN" altLang="en-US" sz="2000" b="1" i="1" dirty="0">
              <a:solidFill>
                <a:schemeClr val="accent4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 rot="20932706">
            <a:off x="2815498" y="6280891"/>
            <a:ext cx="10679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Normal</a:t>
            </a:r>
            <a:endParaRPr lang="zh-CN" altLang="en-US" sz="2000" b="1" dirty="0"/>
          </a:p>
        </p:txBody>
      </p:sp>
      <p:sp>
        <p:nvSpPr>
          <p:cNvPr id="160" name="TextBox 159"/>
          <p:cNvSpPr txBox="1"/>
          <p:nvPr/>
        </p:nvSpPr>
        <p:spPr>
          <a:xfrm rot="20956849">
            <a:off x="2016111" y="5852760"/>
            <a:ext cx="13516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rgbClr val="C00000"/>
                </a:solidFill>
              </a:rPr>
              <a:t>Malicious</a:t>
            </a:r>
            <a:endParaRPr lang="zh-CN" altLang="en-US" sz="2000" b="1" dirty="0">
              <a:solidFill>
                <a:srgbClr val="C00000"/>
              </a:solidFill>
            </a:endParaRPr>
          </a:p>
        </p:txBody>
      </p:sp>
      <p:sp>
        <p:nvSpPr>
          <p:cNvPr id="163" name="Freeform 162"/>
          <p:cNvSpPr/>
          <p:nvPr/>
        </p:nvSpPr>
        <p:spPr>
          <a:xfrm>
            <a:off x="1569935" y="5538456"/>
            <a:ext cx="3128759" cy="828413"/>
          </a:xfrm>
          <a:custGeom>
            <a:avLst/>
            <a:gdLst>
              <a:gd name="connsiteX0" fmla="*/ 0 w 3393195"/>
              <a:gd name="connsiteY0" fmla="*/ 1564395 h 1564395"/>
              <a:gd name="connsiteX1" fmla="*/ 1850834 w 3393195"/>
              <a:gd name="connsiteY1" fmla="*/ 1233889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1974659 w 3393195"/>
              <a:gd name="connsiteY1" fmla="*/ 1024339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1974659 w 3393195"/>
              <a:gd name="connsiteY1" fmla="*/ 1024339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03259 w 3393195"/>
              <a:gd name="connsiteY1" fmla="*/ 890989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03259 w 3393195"/>
              <a:gd name="connsiteY1" fmla="*/ 890989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03259 w 3393195"/>
              <a:gd name="connsiteY1" fmla="*/ 890989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03259 w 3393195"/>
              <a:gd name="connsiteY1" fmla="*/ 890989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03259 w 3393195"/>
              <a:gd name="connsiteY1" fmla="*/ 890989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77577 w 3393195"/>
              <a:gd name="connsiteY1" fmla="*/ 802648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77577 w 3393195"/>
              <a:gd name="connsiteY1" fmla="*/ 802648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77577 w 3393195"/>
              <a:gd name="connsiteY1" fmla="*/ 802648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77577 w 3393195"/>
              <a:gd name="connsiteY1" fmla="*/ 802648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77577 w 3393195"/>
              <a:gd name="connsiteY1" fmla="*/ 802648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374521 w 3393195"/>
              <a:gd name="connsiteY1" fmla="*/ 855986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374521 w 3393195"/>
              <a:gd name="connsiteY1" fmla="*/ 855986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374521 w 3393195"/>
              <a:gd name="connsiteY1" fmla="*/ 855986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425300 w 3393195"/>
              <a:gd name="connsiteY1" fmla="*/ 850652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425300 w 3393195"/>
              <a:gd name="connsiteY1" fmla="*/ 850652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378965 w 3393195"/>
              <a:gd name="connsiteY1" fmla="*/ 791980 h 1564395"/>
              <a:gd name="connsiteX2" fmla="*/ 3393195 w 3393195"/>
              <a:gd name="connsiteY2" fmla="*/ 0 h 1564395"/>
              <a:gd name="connsiteX0" fmla="*/ 0 w 2966244"/>
              <a:gd name="connsiteY0" fmla="*/ 1265701 h 1265701"/>
              <a:gd name="connsiteX1" fmla="*/ 2378965 w 2966244"/>
              <a:gd name="connsiteY1" fmla="*/ 493286 h 1265701"/>
              <a:gd name="connsiteX2" fmla="*/ 2966244 w 2966244"/>
              <a:gd name="connsiteY2" fmla="*/ 0 h 1265701"/>
              <a:gd name="connsiteX0" fmla="*/ 0 w 2966244"/>
              <a:gd name="connsiteY0" fmla="*/ 1265701 h 1265701"/>
              <a:gd name="connsiteX1" fmla="*/ 2124118 w 2966244"/>
              <a:gd name="connsiteY1" fmla="*/ 610630 h 1265701"/>
              <a:gd name="connsiteX2" fmla="*/ 2966244 w 2966244"/>
              <a:gd name="connsiteY2" fmla="*/ 0 h 1265701"/>
              <a:gd name="connsiteX0" fmla="*/ 0 w 2966244"/>
              <a:gd name="connsiteY0" fmla="*/ 1265701 h 1265701"/>
              <a:gd name="connsiteX1" fmla="*/ 2124118 w 2966244"/>
              <a:gd name="connsiteY1" fmla="*/ 610630 h 1265701"/>
              <a:gd name="connsiteX2" fmla="*/ 2966244 w 2966244"/>
              <a:gd name="connsiteY2" fmla="*/ 0 h 1265701"/>
              <a:gd name="connsiteX0" fmla="*/ 0 w 2966244"/>
              <a:gd name="connsiteY0" fmla="*/ 1265701 h 1265701"/>
              <a:gd name="connsiteX1" fmla="*/ 2124118 w 2966244"/>
              <a:gd name="connsiteY1" fmla="*/ 610630 h 1265701"/>
              <a:gd name="connsiteX2" fmla="*/ 2966244 w 2966244"/>
              <a:gd name="connsiteY2" fmla="*/ 0 h 1265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66244" h="1265701">
                <a:moveTo>
                  <a:pt x="0" y="1265701"/>
                </a:moveTo>
                <a:cubicBezTo>
                  <a:pt x="642651" y="1230814"/>
                  <a:pt x="1633888" y="883455"/>
                  <a:pt x="2124118" y="610630"/>
                </a:cubicBezTo>
                <a:cubicBezTo>
                  <a:pt x="2389526" y="484006"/>
                  <a:pt x="2696590" y="341438"/>
                  <a:pt x="2966244" y="0"/>
                </a:cubicBezTo>
              </a:path>
            </a:pathLst>
          </a:custGeom>
          <a:noFill/>
          <a:ln w="6350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4" name="直接箭头连接符 5"/>
          <p:cNvCxnSpPr/>
          <p:nvPr/>
        </p:nvCxnSpPr>
        <p:spPr>
          <a:xfrm flipV="1">
            <a:off x="1569934" y="5486400"/>
            <a:ext cx="0" cy="121932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接箭头连接符 30"/>
          <p:cNvCxnSpPr/>
          <p:nvPr/>
        </p:nvCxnSpPr>
        <p:spPr>
          <a:xfrm flipH="1">
            <a:off x="4168184" y="5818766"/>
            <a:ext cx="576371" cy="0"/>
          </a:xfrm>
          <a:prstGeom prst="straightConnector1">
            <a:avLst/>
          </a:prstGeom>
          <a:ln w="82550">
            <a:solidFill>
              <a:srgbClr val="FFC000"/>
            </a:solidFill>
            <a:tailEnd type="stealth" w="med" len="med"/>
          </a:ln>
          <a:effectLst>
            <a:glow rad="38100">
              <a:schemeClr val="tx1"/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Freeform 165"/>
          <p:cNvSpPr/>
          <p:nvPr/>
        </p:nvSpPr>
        <p:spPr>
          <a:xfrm>
            <a:off x="1575171" y="5557657"/>
            <a:ext cx="3579102" cy="1023911"/>
          </a:xfrm>
          <a:custGeom>
            <a:avLst/>
            <a:gdLst>
              <a:gd name="connsiteX0" fmla="*/ 0 w 3393195"/>
              <a:gd name="connsiteY0" fmla="*/ 1564395 h 1564395"/>
              <a:gd name="connsiteX1" fmla="*/ 1850834 w 3393195"/>
              <a:gd name="connsiteY1" fmla="*/ 1233889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1974659 w 3393195"/>
              <a:gd name="connsiteY1" fmla="*/ 1024339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1974659 w 3393195"/>
              <a:gd name="connsiteY1" fmla="*/ 1024339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03259 w 3393195"/>
              <a:gd name="connsiteY1" fmla="*/ 890989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03259 w 3393195"/>
              <a:gd name="connsiteY1" fmla="*/ 890989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03259 w 3393195"/>
              <a:gd name="connsiteY1" fmla="*/ 890989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03259 w 3393195"/>
              <a:gd name="connsiteY1" fmla="*/ 890989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03259 w 3393195"/>
              <a:gd name="connsiteY1" fmla="*/ 890989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77577 w 3393195"/>
              <a:gd name="connsiteY1" fmla="*/ 802648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77577 w 3393195"/>
              <a:gd name="connsiteY1" fmla="*/ 802648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77577 w 3393195"/>
              <a:gd name="connsiteY1" fmla="*/ 802648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77577 w 3393195"/>
              <a:gd name="connsiteY1" fmla="*/ 802648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277577 w 3393195"/>
              <a:gd name="connsiteY1" fmla="*/ 802648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374521 w 3393195"/>
              <a:gd name="connsiteY1" fmla="*/ 855986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374521 w 3393195"/>
              <a:gd name="connsiteY1" fmla="*/ 855986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374521 w 3393195"/>
              <a:gd name="connsiteY1" fmla="*/ 855986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425300 w 3393195"/>
              <a:gd name="connsiteY1" fmla="*/ 850652 h 1564395"/>
              <a:gd name="connsiteX2" fmla="*/ 3393195 w 3393195"/>
              <a:gd name="connsiteY2" fmla="*/ 0 h 1564395"/>
              <a:gd name="connsiteX0" fmla="*/ 0 w 3393195"/>
              <a:gd name="connsiteY0" fmla="*/ 1564395 h 1564395"/>
              <a:gd name="connsiteX1" fmla="*/ 2425300 w 3393195"/>
              <a:gd name="connsiteY1" fmla="*/ 850652 h 1564395"/>
              <a:gd name="connsiteX2" fmla="*/ 3393195 w 3393195"/>
              <a:gd name="connsiteY2" fmla="*/ 0 h 1564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93195" h="1564395">
                <a:moveTo>
                  <a:pt x="0" y="1564395"/>
                </a:moveTo>
                <a:cubicBezTo>
                  <a:pt x="642651" y="1529508"/>
                  <a:pt x="1935070" y="1123477"/>
                  <a:pt x="2425300" y="850652"/>
                </a:cubicBezTo>
                <a:cubicBezTo>
                  <a:pt x="2809857" y="628020"/>
                  <a:pt x="3123541" y="341438"/>
                  <a:pt x="3393195" y="0"/>
                </a:cubicBezTo>
              </a:path>
            </a:pathLst>
          </a:custGeom>
          <a:noFill/>
          <a:ln w="635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9296400" y="205082"/>
            <a:ext cx="2725172" cy="246022"/>
          </a:xfrm>
          <a:prstGeom prst="rect">
            <a:avLst/>
          </a:prstGeom>
          <a:blipFill dpi="0" rotWithShape="1">
            <a:blip r:embed="rId3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9780207" y="569619"/>
            <a:ext cx="1757559" cy="426177"/>
          </a:xfrm>
          <a:prstGeom prst="rect">
            <a:avLst/>
          </a:prstGeom>
          <a:blipFill dpi="0" rotWithShape="1">
            <a:blip r:embed="rId4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9252040" y="1196422"/>
            <a:ext cx="1133986" cy="187566"/>
          </a:xfrm>
          <a:prstGeom prst="rect">
            <a:avLst/>
          </a:prstGeom>
          <a:blipFill dpi="0" rotWithShape="1">
            <a:blip r:embed="rId5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>
            <a:spLocks/>
          </p:cNvSpPr>
          <p:nvPr/>
        </p:nvSpPr>
        <p:spPr>
          <a:xfrm>
            <a:off x="11049000" y="1183762"/>
            <a:ext cx="946792" cy="188145"/>
          </a:xfrm>
          <a:prstGeom prst="rect">
            <a:avLst/>
          </a:prstGeom>
          <a:blipFill dpi="0" rotWithShape="1">
            <a:blip r:embed="rId6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3232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686800" cy="14478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en-US" sz="2800" b="0" dirty="0" smtClean="0"/>
              <a:t>Vulnerabilities in MLC NAND Flash Memory Programming:</a:t>
            </a:r>
            <a:br>
              <a:rPr lang="en-US" sz="2800" b="0" dirty="0" smtClean="0"/>
            </a:br>
            <a:r>
              <a:rPr lang="en-US" sz="2800" b="0" dirty="0" smtClean="0"/>
              <a:t>Experimental Analysis, Exploits, and Mitigation Techniques</a:t>
            </a:r>
            <a:br>
              <a:rPr lang="en-US" sz="2800" b="0" dirty="0" smtClean="0"/>
            </a:br>
            <a:r>
              <a:rPr lang="en-US" sz="1000" b="0" dirty="0" smtClean="0"/>
              <a:t/>
            </a:r>
            <a:br>
              <a:rPr lang="en-US" sz="1000" b="0" dirty="0" smtClean="0"/>
            </a:br>
            <a:r>
              <a:rPr lang="en-US" sz="2800" dirty="0"/>
              <a:t>HPCA Session </a:t>
            </a:r>
            <a:r>
              <a:rPr lang="en-US" sz="2800" dirty="0" smtClean="0"/>
              <a:t>3A – Monday, 3:15 </a:t>
            </a:r>
            <a:r>
              <a:rPr lang="en-US" sz="2800" cap="small" dirty="0" smtClean="0"/>
              <a:t>pm</a:t>
            </a:r>
            <a:r>
              <a:rPr lang="en-US" sz="2800" dirty="0" smtClean="0"/>
              <a:t>, Salon F</a:t>
            </a:r>
            <a:endParaRPr lang="en-US" sz="2800" b="0" dirty="0"/>
          </a:p>
        </p:txBody>
      </p:sp>
      <p:sp>
        <p:nvSpPr>
          <p:cNvPr id="11" name="Rectangle 10"/>
          <p:cNvSpPr/>
          <p:nvPr/>
        </p:nvSpPr>
        <p:spPr>
          <a:xfrm>
            <a:off x="9296400" y="205082"/>
            <a:ext cx="2725172" cy="246022"/>
          </a:xfrm>
          <a:prstGeom prst="rect">
            <a:avLst/>
          </a:prstGeom>
          <a:blipFill dpi="0" rotWithShape="1">
            <a:blip r:embed="rId3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80207" y="569619"/>
            <a:ext cx="1757559" cy="426177"/>
          </a:xfrm>
          <a:prstGeom prst="rect">
            <a:avLst/>
          </a:prstGeom>
          <a:blipFill dpi="0" rotWithShape="1">
            <a:blip r:embed="rId4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252040" y="1196422"/>
            <a:ext cx="1133986" cy="187566"/>
          </a:xfrm>
          <a:prstGeom prst="rect">
            <a:avLst/>
          </a:prstGeom>
          <a:blipFill dpi="0" rotWithShape="1">
            <a:blip r:embed="rId5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0" y="1668389"/>
            <a:ext cx="12192000" cy="4900226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3200" dirty="0" smtClean="0"/>
              <a:t>We propose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three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solutions</a:t>
            </a:r>
            <a:b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</a:br>
            <a:r>
              <a:rPr lang="en-US" sz="3200" dirty="0" smtClean="0"/>
              <a:t>to minimize vulnerabilities at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negligible latency overhead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>
            <a:spLocks/>
          </p:cNvSpPr>
          <p:nvPr/>
        </p:nvSpPr>
        <p:spPr>
          <a:xfrm>
            <a:off x="11049000" y="1183762"/>
            <a:ext cx="946792" cy="188145"/>
          </a:xfrm>
          <a:prstGeom prst="rect">
            <a:avLst/>
          </a:prstGeom>
          <a:blipFill dpi="0" rotWithShape="1">
            <a:blip r:embed="rId6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473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686800" cy="14478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en-US" sz="2800" b="0" dirty="0" smtClean="0"/>
              <a:t>Vulnerabilities in MLC NAND Flash Memory Programming:</a:t>
            </a:r>
            <a:br>
              <a:rPr lang="en-US" sz="2800" b="0" dirty="0" smtClean="0"/>
            </a:br>
            <a:r>
              <a:rPr lang="en-US" sz="2800" b="0" dirty="0" smtClean="0"/>
              <a:t>Experimental Analysis, Exploits, and Mitigation Techniques</a:t>
            </a:r>
            <a:br>
              <a:rPr lang="en-US" sz="2800" b="0" dirty="0" smtClean="0"/>
            </a:br>
            <a:r>
              <a:rPr lang="en-US" sz="1000" b="0" dirty="0" smtClean="0"/>
              <a:t/>
            </a:r>
            <a:br>
              <a:rPr lang="en-US" sz="1000" b="0" dirty="0" smtClean="0"/>
            </a:br>
            <a:r>
              <a:rPr lang="en-US" sz="2800" dirty="0"/>
              <a:t>HPCA Session </a:t>
            </a:r>
            <a:r>
              <a:rPr lang="en-US" sz="2800" dirty="0" smtClean="0"/>
              <a:t>3A – Monday, 3:15 </a:t>
            </a:r>
            <a:r>
              <a:rPr lang="en-US" sz="2800" cap="small" dirty="0" smtClean="0"/>
              <a:t>pm</a:t>
            </a:r>
            <a:r>
              <a:rPr lang="en-US" sz="2800" dirty="0" smtClean="0"/>
              <a:t>, Salon F</a:t>
            </a:r>
            <a:endParaRPr lang="en-US" sz="2800" b="0" dirty="0"/>
          </a:p>
        </p:txBody>
      </p:sp>
      <p:sp>
        <p:nvSpPr>
          <p:cNvPr id="11" name="Rectangle 10"/>
          <p:cNvSpPr/>
          <p:nvPr/>
        </p:nvSpPr>
        <p:spPr>
          <a:xfrm>
            <a:off x="9296400" y="205082"/>
            <a:ext cx="2725172" cy="246022"/>
          </a:xfrm>
          <a:prstGeom prst="rect">
            <a:avLst/>
          </a:prstGeom>
          <a:blipFill dpi="0" rotWithShape="1">
            <a:blip r:embed="rId3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80207" y="569619"/>
            <a:ext cx="1757559" cy="426177"/>
          </a:xfrm>
          <a:prstGeom prst="rect">
            <a:avLst/>
          </a:prstGeom>
          <a:blipFill dpi="0" rotWithShape="1">
            <a:blip r:embed="rId4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252040" y="1196422"/>
            <a:ext cx="1133986" cy="187566"/>
          </a:xfrm>
          <a:prstGeom prst="rect">
            <a:avLst/>
          </a:prstGeom>
          <a:blipFill dpi="0" rotWithShape="1">
            <a:blip r:embed="rId5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0" y="1668389"/>
            <a:ext cx="12192000" cy="4900226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3200" dirty="0" smtClean="0"/>
              <a:t>We propose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three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solutions</a:t>
            </a:r>
            <a:b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</a:br>
            <a:r>
              <a:rPr lang="en-US" sz="3200" dirty="0" smtClean="0"/>
              <a:t>to minimize vulnerabilities at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negligible latency overhead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lvl="1" indent="0">
              <a:lnSpc>
                <a:spcPct val="90000"/>
              </a:lnSpc>
              <a:spcBef>
                <a:spcPts val="4200"/>
              </a:spcBef>
              <a:buNone/>
              <a:tabLst>
                <a:tab pos="3771900" algn="ctr"/>
              </a:tabLst>
            </a:pPr>
            <a:r>
              <a:rPr lang="en-US" sz="2800" dirty="0" smtClean="0"/>
              <a:t>	One solution </a:t>
            </a:r>
            <a:r>
              <a:rPr lang="en-US" sz="2800" b="1" dirty="0" smtClean="0">
                <a:solidFill>
                  <a:srgbClr val="00B050"/>
                </a:solidFill>
              </a:rPr>
              <a:t>completely eliminates vulnerabilities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</a:t>
            </a:r>
            <a:r>
              <a:rPr lang="en-US" i="1" dirty="0" smtClean="0">
                <a:solidFill>
                  <a:srgbClr val="C00000"/>
                </a:solidFill>
              </a:rPr>
              <a:t>4.9% increase </a:t>
            </a:r>
            <a:r>
              <a:rPr lang="en-US" i="1" dirty="0" smtClean="0"/>
              <a:t>in flash programming latency</a:t>
            </a:r>
            <a:endParaRPr lang="en-US" sz="2800" i="1" dirty="0" smtClean="0"/>
          </a:p>
        </p:txBody>
      </p:sp>
      <p:sp>
        <p:nvSpPr>
          <p:cNvPr id="4" name="Rectangle 3"/>
          <p:cNvSpPr>
            <a:spLocks/>
          </p:cNvSpPr>
          <p:nvPr/>
        </p:nvSpPr>
        <p:spPr>
          <a:xfrm>
            <a:off x="11049000" y="1183762"/>
            <a:ext cx="946792" cy="188145"/>
          </a:xfrm>
          <a:prstGeom prst="rect">
            <a:avLst/>
          </a:prstGeom>
          <a:blipFill dpi="0" rotWithShape="1">
            <a:blip r:embed="rId6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40412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76200"/>
            <a:ext cx="8686800" cy="1447800"/>
          </a:xfrm>
        </p:spPr>
        <p:txBody>
          <a:bodyPr/>
          <a:lstStyle/>
          <a:p>
            <a:pPr algn="ctr">
              <a:spcBef>
                <a:spcPts val="0"/>
              </a:spcBef>
              <a:spcAft>
                <a:spcPts val="1200"/>
              </a:spcAft>
            </a:pPr>
            <a:r>
              <a:rPr lang="en-US" sz="2800" b="0" dirty="0" smtClean="0"/>
              <a:t>Vulnerabilities in MLC NAND Flash Memory Programming:</a:t>
            </a:r>
            <a:br>
              <a:rPr lang="en-US" sz="2800" b="0" dirty="0" smtClean="0"/>
            </a:br>
            <a:r>
              <a:rPr lang="en-US" sz="2800" b="0" dirty="0" smtClean="0"/>
              <a:t>Experimental Analysis, Exploits, and Mitigation Techniques</a:t>
            </a:r>
            <a:br>
              <a:rPr lang="en-US" sz="2800" b="0" dirty="0" smtClean="0"/>
            </a:br>
            <a:r>
              <a:rPr lang="en-US" sz="1000" b="0" dirty="0" smtClean="0"/>
              <a:t/>
            </a:r>
            <a:br>
              <a:rPr lang="en-US" sz="1000" b="0" dirty="0" smtClean="0"/>
            </a:br>
            <a:r>
              <a:rPr lang="en-US" sz="2800" dirty="0"/>
              <a:t>HPCA Session </a:t>
            </a:r>
            <a:r>
              <a:rPr lang="en-US" sz="2800" dirty="0" smtClean="0"/>
              <a:t>3A – Monday, 3:15 </a:t>
            </a:r>
            <a:r>
              <a:rPr lang="en-US" sz="2800" cap="small" dirty="0" smtClean="0"/>
              <a:t>pm</a:t>
            </a:r>
            <a:r>
              <a:rPr lang="en-US" sz="2800" dirty="0" smtClean="0"/>
              <a:t>, Salon F</a:t>
            </a:r>
            <a:endParaRPr lang="en-US" sz="2800" b="0" dirty="0"/>
          </a:p>
        </p:txBody>
      </p:sp>
      <p:sp>
        <p:nvSpPr>
          <p:cNvPr id="11" name="Rectangle 10"/>
          <p:cNvSpPr/>
          <p:nvPr/>
        </p:nvSpPr>
        <p:spPr>
          <a:xfrm>
            <a:off x="9296400" y="205082"/>
            <a:ext cx="2725172" cy="246022"/>
          </a:xfrm>
          <a:prstGeom prst="rect">
            <a:avLst/>
          </a:prstGeom>
          <a:blipFill dpi="0" rotWithShape="1">
            <a:blip r:embed="rId3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80207" y="569619"/>
            <a:ext cx="1757559" cy="426177"/>
          </a:xfrm>
          <a:prstGeom prst="rect">
            <a:avLst/>
          </a:prstGeom>
          <a:blipFill dpi="0" rotWithShape="1">
            <a:blip r:embed="rId4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252040" y="1196422"/>
            <a:ext cx="1133986" cy="187566"/>
          </a:xfrm>
          <a:prstGeom prst="rect">
            <a:avLst/>
          </a:prstGeom>
          <a:blipFill dpi="0" rotWithShape="1">
            <a:blip r:embed="rId5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0" y="1668389"/>
            <a:ext cx="12192000" cy="4900226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3200" dirty="0" smtClean="0"/>
              <a:t>We propose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three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  <a:t>solutions</a:t>
            </a:r>
            <a:br>
              <a:rPr lang="en-US" sz="3200" dirty="0" smtClean="0">
                <a:solidFill>
                  <a:schemeClr val="accent5">
                    <a:lumMod val="75000"/>
                  </a:schemeClr>
                </a:solidFill>
                <a:latin typeface="Adobe Garamond Pro Bold" panose="02020702060506020403" pitchFamily="18" charset="0"/>
              </a:rPr>
            </a:br>
            <a:r>
              <a:rPr lang="en-US" sz="3200" dirty="0" smtClean="0"/>
              <a:t>to minimize vulnerabilities at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negligible latency overhead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lvl="1" indent="0">
              <a:lnSpc>
                <a:spcPct val="90000"/>
              </a:lnSpc>
              <a:spcBef>
                <a:spcPts val="4200"/>
              </a:spcBef>
              <a:buNone/>
              <a:tabLst>
                <a:tab pos="3771900" algn="ctr"/>
              </a:tabLst>
            </a:pPr>
            <a:r>
              <a:rPr lang="en-US" sz="2800" dirty="0" smtClean="0"/>
              <a:t>	One solution </a:t>
            </a:r>
            <a:r>
              <a:rPr lang="en-US" sz="2800" b="1" dirty="0" smtClean="0">
                <a:solidFill>
                  <a:srgbClr val="00B050"/>
                </a:solidFill>
              </a:rPr>
              <a:t>completely eliminates vulnerabilities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	</a:t>
            </a:r>
            <a:r>
              <a:rPr lang="en-US" i="1" dirty="0" smtClean="0">
                <a:solidFill>
                  <a:srgbClr val="C00000"/>
                </a:solidFill>
              </a:rPr>
              <a:t>4.9% increase </a:t>
            </a:r>
            <a:r>
              <a:rPr lang="en-US" i="1" dirty="0" smtClean="0"/>
              <a:t>in flash programming latency</a:t>
            </a:r>
            <a:endParaRPr lang="en-US" sz="2800" i="1" dirty="0" smtClean="0"/>
          </a:p>
          <a:p>
            <a:pPr marL="0" lvl="1" indent="0">
              <a:lnSpc>
                <a:spcPct val="90000"/>
              </a:lnSpc>
              <a:spcBef>
                <a:spcPts val="3000"/>
              </a:spcBef>
              <a:buNone/>
              <a:tabLst>
                <a:tab pos="3771900" algn="ctr"/>
              </a:tabLst>
            </a:pPr>
            <a:r>
              <a:rPr lang="en-US" sz="2800" dirty="0"/>
              <a:t>	</a:t>
            </a:r>
            <a:r>
              <a:rPr lang="en-US" sz="2800" dirty="0" smtClean="0"/>
              <a:t>Two other solutions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mitigate</a:t>
            </a:r>
            <a:r>
              <a:rPr lang="en-US" sz="2800" b="1" dirty="0" smtClean="0"/>
              <a:t> </a:t>
            </a:r>
            <a:r>
              <a:rPr lang="en-US" sz="2800" b="1" dirty="0" smtClean="0">
                <a:solidFill>
                  <a:schemeClr val="accent5">
                    <a:lumMod val="75000"/>
                  </a:schemeClr>
                </a:solidFill>
              </a:rPr>
              <a:t>vulnerabilities</a:t>
            </a:r>
          </a:p>
          <a:p>
            <a:pPr marL="0" lvl="2" indent="0">
              <a:lnSpc>
                <a:spcPct val="90000"/>
              </a:lnSpc>
              <a:buNone/>
              <a:tabLst>
                <a:tab pos="3771900" algn="ctr"/>
              </a:tabLst>
            </a:pPr>
            <a:r>
              <a:rPr lang="en-US" sz="2400" i="1" dirty="0" smtClean="0"/>
              <a:t>	</a:t>
            </a:r>
            <a:r>
              <a:rPr lang="en-US" sz="2400" i="1" dirty="0" smtClean="0">
                <a:solidFill>
                  <a:srgbClr val="00B050"/>
                </a:solidFill>
              </a:rPr>
              <a:t>No increase</a:t>
            </a:r>
            <a:r>
              <a:rPr lang="en-US" sz="2400" b="1" i="1" dirty="0" smtClean="0">
                <a:solidFill>
                  <a:srgbClr val="00B050"/>
                </a:solidFill>
              </a:rPr>
              <a:t> </a:t>
            </a:r>
            <a:r>
              <a:rPr lang="en-US" sz="2400" i="1" dirty="0" smtClean="0"/>
              <a:t>in flash latency, </a:t>
            </a:r>
            <a:r>
              <a:rPr lang="en-US" sz="2400" i="1" dirty="0">
                <a:solidFill>
                  <a:srgbClr val="C00000"/>
                </a:solidFill>
              </a:rPr>
              <a:t>errors not completely eliminated</a:t>
            </a:r>
            <a:r>
              <a:rPr lang="en-US" sz="2400" i="1" dirty="0" smtClean="0">
                <a:solidFill>
                  <a:schemeClr val="accent3">
                    <a:lumMod val="75000"/>
                  </a:schemeClr>
                </a:solidFill>
                <a:latin typeface="Adobe Garamond Pro Bold" panose="02020702060506020403" pitchFamily="18" charset="0"/>
              </a:rPr>
              <a:t/>
            </a:r>
            <a:br>
              <a:rPr lang="en-US" sz="2400" i="1" dirty="0" smtClean="0">
                <a:solidFill>
                  <a:schemeClr val="accent3">
                    <a:lumMod val="75000"/>
                  </a:schemeClr>
                </a:solidFill>
                <a:latin typeface="Adobe Garamond Pro Bold" panose="02020702060506020403" pitchFamily="18" charset="0"/>
              </a:rPr>
            </a:br>
            <a:r>
              <a:rPr lang="en-US" sz="2400" i="1" dirty="0" smtClean="0">
                <a:solidFill>
                  <a:schemeClr val="accent3">
                    <a:lumMod val="75000"/>
                  </a:schemeClr>
                </a:solidFill>
                <a:latin typeface="Adobe Garamond Pro Bold" panose="02020702060506020403" pitchFamily="18" charset="0"/>
              </a:rPr>
              <a:t>	</a:t>
            </a:r>
            <a:r>
              <a:rPr lang="en-US" sz="2400" i="1" dirty="0" smtClean="0">
                <a:solidFill>
                  <a:srgbClr val="00B050"/>
                </a:solidFill>
                <a:latin typeface="Adobe Garamond Pro Bold" panose="02020702060506020403" pitchFamily="18" charset="0"/>
              </a:rPr>
              <a:t>Increases </a:t>
            </a:r>
            <a:r>
              <a:rPr lang="en-US" sz="2400" i="1" dirty="0">
                <a:solidFill>
                  <a:srgbClr val="00B050"/>
                </a:solidFill>
                <a:latin typeface="Adobe Garamond Pro Bold" panose="02020702060506020403" pitchFamily="18" charset="0"/>
              </a:rPr>
              <a:t>flash lifetime by 16</a:t>
            </a:r>
            <a:r>
              <a:rPr lang="en-US" sz="2400" i="1" dirty="0" smtClean="0">
                <a:solidFill>
                  <a:srgbClr val="00B050"/>
                </a:solidFill>
                <a:latin typeface="Adobe Garamond Pro Bold" panose="02020702060506020403" pitchFamily="18" charset="0"/>
              </a:rPr>
              <a:t>%</a:t>
            </a:r>
            <a:endParaRPr lang="en-US" sz="2400" i="1" dirty="0" smtClean="0">
              <a:solidFill>
                <a:srgbClr val="00B05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7526120" y="3048000"/>
            <a:ext cx="4700587" cy="2600325"/>
            <a:chOff x="7526120" y="2744326"/>
            <a:chExt cx="4700587" cy="2600325"/>
          </a:xfrm>
        </p:grpSpPr>
        <p:graphicFrame>
          <p:nvGraphicFramePr>
            <p:cNvPr id="10" name="图表 1"/>
            <p:cNvGraphicFramePr>
              <a:graphicFrameLocks/>
            </p:cNvGraphicFramePr>
            <p:nvPr>
              <p:extLst/>
            </p:nvPr>
          </p:nvGraphicFramePr>
          <p:xfrm>
            <a:off x="7526120" y="2744326"/>
            <a:ext cx="4700587" cy="260032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14" name="TextBox 13"/>
            <p:cNvSpPr txBox="1"/>
            <p:nvPr/>
          </p:nvSpPr>
          <p:spPr>
            <a:xfrm>
              <a:off x="10730441" y="3242937"/>
              <a:ext cx="876202" cy="309059"/>
            </a:xfrm>
            <a:prstGeom prst="rect">
              <a:avLst/>
            </a:prstGeom>
            <a:noFill/>
          </p:spPr>
          <p:txBody>
            <a:bodyPr wrap="none" rIns="0" rtlCol="0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Baseline</a:t>
              </a:r>
              <a:endParaRPr lang="en-US" baseline="-250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0736791" y="2975964"/>
              <a:ext cx="1153521" cy="309059"/>
            </a:xfrm>
            <a:prstGeom prst="rect">
              <a:avLst/>
            </a:prstGeom>
            <a:noFill/>
          </p:spPr>
          <p:txBody>
            <a:bodyPr wrap="none" rIns="0" rtlCol="0">
              <a:spAutoFit/>
            </a:bodyPr>
            <a:lstStyle/>
            <a:p>
              <a:pPr lvl="0">
                <a:lnSpc>
                  <a:spcPct val="75000"/>
                </a:lnSpc>
              </a:pPr>
              <a:r>
                <a:rPr lang="en-US" dirty="0" smtClean="0">
                  <a:latin typeface="Calibri" panose="020F0502020204030204" pitchFamily="34" charset="0"/>
                  <a:cs typeface="Calibri" panose="020F0502020204030204" pitchFamily="34" charset="0"/>
                </a:rPr>
                <a:t>Solution #3</a:t>
              </a:r>
              <a:endParaRPr lang="en-US" baseline="-250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10560153" y="2993577"/>
              <a:ext cx="212440" cy="21244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ounded Rectangle 16"/>
            <p:cNvSpPr/>
            <p:nvPr/>
          </p:nvSpPr>
          <p:spPr>
            <a:xfrm>
              <a:off x="10566503" y="3260549"/>
              <a:ext cx="212440" cy="212440"/>
            </a:xfrm>
            <a:prstGeom prst="roundRect">
              <a:avLst/>
            </a:prstGeom>
            <a:solidFill>
              <a:srgbClr val="0070C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8" name="直接箭头连接符 30"/>
            <p:cNvCxnSpPr/>
            <p:nvPr/>
          </p:nvCxnSpPr>
          <p:spPr>
            <a:xfrm flipV="1">
              <a:off x="8838189" y="3250739"/>
              <a:ext cx="0" cy="255030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triangle" w="med" len="sm"/>
            </a:ln>
            <a:effectLst>
              <a:glow rad="25400">
                <a:schemeClr val="tx1"/>
              </a:glo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8938172" y="3225187"/>
              <a:ext cx="627736" cy="381323"/>
            </a:xfrm>
            <a:prstGeom prst="rect">
              <a:avLst/>
            </a:prstGeom>
            <a:noFill/>
          </p:spPr>
          <p:txBody>
            <a:bodyPr wrap="none" rIns="0" rtlCol="0"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sz="2400" b="1" i="1" dirty="0" smtClean="0">
                  <a:solidFill>
                    <a:srgbClr val="00B05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16%</a:t>
              </a:r>
              <a:endParaRPr lang="en-US" sz="2400" b="1" i="1" baseline="-250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" name="Rectangle 3"/>
          <p:cNvSpPr>
            <a:spLocks/>
          </p:cNvSpPr>
          <p:nvPr/>
        </p:nvSpPr>
        <p:spPr>
          <a:xfrm>
            <a:off x="11049000" y="1183762"/>
            <a:ext cx="946792" cy="188145"/>
          </a:xfrm>
          <a:prstGeom prst="rect">
            <a:avLst/>
          </a:prstGeom>
          <a:blipFill dpi="0" rotWithShape="1">
            <a:blip r:embed="rId7">
              <a:alphaModFix amt="80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7503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U-SAFARI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MU-SAFARI" id="{B15788EB-35F8-49D3-8BDF-2EB8D26A72D0}" vid="{7C2D58BB-235D-4341-930F-6DE16E8DC66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CMU-SAFARI</Template>
  <TotalTime>4020</TotalTime>
  <Words>380</Words>
  <Application>Microsoft Office PowerPoint</Application>
  <PresentationFormat>Widescreen</PresentationFormat>
  <Paragraphs>149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1" baseType="lpstr">
      <vt:lpstr>宋体</vt:lpstr>
      <vt:lpstr>Adobe Garamond Pro</vt:lpstr>
      <vt:lpstr>Adobe Garamond Pro Bold</vt:lpstr>
      <vt:lpstr>Arial</vt:lpstr>
      <vt:lpstr>Calibri</vt:lpstr>
      <vt:lpstr>Palatino Linotype</vt:lpstr>
      <vt:lpstr>Whitney-Bold</vt:lpstr>
      <vt:lpstr>Whitney-Medium</vt:lpstr>
      <vt:lpstr>Whitney-Semibold SC</vt:lpstr>
      <vt:lpstr>Wingdings</vt:lpstr>
      <vt:lpstr>CMU-SAFARI</vt:lpstr>
      <vt:lpstr>Vulnerabilities in MLC NAND Flash Memory Programming: Experimental Analysis, Exploits, and Mitigation Techniques  HPCA Session 3A – Monday, 3:15 pm, Salon F</vt:lpstr>
      <vt:lpstr>Vulnerabilities in MLC NAND Flash Memory Programming: Experimental Analysis, Exploits, and Mitigation Techniques  HPCA Session 3A – Monday, 3:15 pm, Salon F</vt:lpstr>
      <vt:lpstr>Vulnerabilities in MLC NAND Flash Memory Programming: Experimental Analysis, Exploits, and Mitigation Techniques  HPCA Session 3A – Monday, 3:15 pm, Salon F</vt:lpstr>
      <vt:lpstr>Vulnerabilities in MLC NAND Flash Memory Programming: Experimental Analysis, Exploits, and Mitigation Techniques  HPCA Session 3A – Monday, 3:15 pm, Salon F</vt:lpstr>
      <vt:lpstr>Vulnerabilities in MLC NAND Flash Memory Programming: Experimental Analysis, Exploits, and Mitigation Techniques  HPCA Session 3A – Monday, 3:15 pm, Salon F</vt:lpstr>
      <vt:lpstr>Vulnerabilities in MLC NAND Flash Memory Programming: Experimental Analysis, Exploits, and Mitigation Techniques  HPCA Session 3A – Monday, 3:15 pm, Salon F</vt:lpstr>
      <vt:lpstr>Vulnerabilities in MLC NAND Flash Memory Programming: Experimental Analysis, Exploits, and Mitigation Techniques  HPCA Session 3A – Monday, 3:15 pm, Salon F</vt:lpstr>
      <vt:lpstr>Vulnerabilities in MLC NAND Flash Memory Programming: Experimental Analysis, Exploits, and Mitigation Techniques  HPCA Session 3A – Monday, 3:15 pm, Salon F</vt:lpstr>
      <vt:lpstr>Vulnerabilities in MLC NAND Flash Memory Programming: Experimental Analysis, Exploits, and Mitigation Techniques  HPCA Session 3A – Monday, 3:15 pm, Salon F</vt:lpstr>
      <vt:lpstr>Vulnerabilities in MLC NAND Flash Memory Programming: Experimental Analysis, Exploits, and Mitigation Techniques  HPCA Session 3A – Monday, 3:15 pm, Salon F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SAFARI Group Meeting</dc:title>
  <dc:creator>Saugata Ghose</dc:creator>
  <cp:lastModifiedBy>Saugata Ghose</cp:lastModifiedBy>
  <cp:revision>323</cp:revision>
  <cp:lastPrinted>2016-05-05T13:52:55Z</cp:lastPrinted>
  <dcterms:created xsi:type="dcterms:W3CDTF">2016-02-04T18:31:04Z</dcterms:created>
  <dcterms:modified xsi:type="dcterms:W3CDTF">2017-01-31T15:14:08Z</dcterms:modified>
</cp:coreProperties>
</file>