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2.xml" ContentType="application/vnd.openxmlformats-officedocument.presentationml.tags+xml"/>
  <Override PartName="/ppt/notesSlides/notesSlide5.xml" ContentType="application/vnd.openxmlformats-officedocument.presentationml.notesSlide+xml"/>
  <Override PartName="/ppt/tags/tag3.xml" ContentType="application/vnd.openxmlformats-officedocument.presentationml.tags+xml"/>
  <Override PartName="/ppt/notesSlides/notesSlide6.xml" ContentType="application/vnd.openxmlformats-officedocument.presentationml.notesSlide+xml"/>
  <Override PartName="/ppt/tags/tag4.xml" ContentType="application/vnd.openxmlformats-officedocument.presentationml.tags+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tags/tag5.xml" ContentType="application/vnd.openxmlformats-officedocument.presentationml.tags+xml"/>
  <Override PartName="/ppt/notesSlides/notesSlide10.xml" ContentType="application/vnd.openxmlformats-officedocument.presentationml.notesSlide+xml"/>
  <Override PartName="/ppt/tags/tag6.xml" ContentType="application/vnd.openxmlformats-officedocument.presentationml.tags+xml"/>
  <Override PartName="/ppt/notesSlides/notesSlide11.xml" ContentType="application/vnd.openxmlformats-officedocument.presentationml.notesSlide+xml"/>
  <Override PartName="/ppt/tags/tag7.xml" ContentType="application/vnd.openxmlformats-officedocument.presentationml.tags+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tags/tag8.xml" ContentType="application/vnd.openxmlformats-officedocument.presentationml.tags+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38"/>
  </p:notesMasterIdLst>
  <p:sldIdLst>
    <p:sldId id="316" r:id="rId3"/>
    <p:sldId id="259" r:id="rId4"/>
    <p:sldId id="260" r:id="rId5"/>
    <p:sldId id="303" r:id="rId6"/>
    <p:sldId id="261" r:id="rId7"/>
    <p:sldId id="267" r:id="rId8"/>
    <p:sldId id="262" r:id="rId9"/>
    <p:sldId id="266" r:id="rId10"/>
    <p:sldId id="312" r:id="rId11"/>
    <p:sldId id="270" r:id="rId12"/>
    <p:sldId id="268" r:id="rId13"/>
    <p:sldId id="282" r:id="rId14"/>
    <p:sldId id="283" r:id="rId15"/>
    <p:sldId id="304" r:id="rId16"/>
    <p:sldId id="272" r:id="rId17"/>
    <p:sldId id="275" r:id="rId18"/>
    <p:sldId id="313" r:id="rId19"/>
    <p:sldId id="277" r:id="rId20"/>
    <p:sldId id="305" r:id="rId21"/>
    <p:sldId id="284" r:id="rId22"/>
    <p:sldId id="286" r:id="rId23"/>
    <p:sldId id="287" r:id="rId24"/>
    <p:sldId id="289" r:id="rId25"/>
    <p:sldId id="314" r:id="rId26"/>
    <p:sldId id="294" r:id="rId27"/>
    <p:sldId id="292" r:id="rId28"/>
    <p:sldId id="293" r:id="rId29"/>
    <p:sldId id="306" r:id="rId30"/>
    <p:sldId id="311" r:id="rId31"/>
    <p:sldId id="298" r:id="rId32"/>
    <p:sldId id="297" r:id="rId33"/>
    <p:sldId id="295" r:id="rId34"/>
    <p:sldId id="307" r:id="rId35"/>
    <p:sldId id="300" r:id="rId36"/>
    <p:sldId id="315"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E298B6D-340D-4A3F-9CE6-B29E67CA86C1}">
          <p14:sldIdLst>
            <p14:sldId id="316"/>
            <p14:sldId id="259"/>
            <p14:sldId id="260"/>
            <p14:sldId id="303"/>
            <p14:sldId id="261"/>
            <p14:sldId id="267"/>
            <p14:sldId id="262"/>
            <p14:sldId id="266"/>
            <p14:sldId id="312"/>
            <p14:sldId id="270"/>
            <p14:sldId id="268"/>
            <p14:sldId id="282"/>
            <p14:sldId id="283"/>
            <p14:sldId id="304"/>
            <p14:sldId id="272"/>
            <p14:sldId id="275"/>
            <p14:sldId id="313"/>
            <p14:sldId id="277"/>
            <p14:sldId id="305"/>
            <p14:sldId id="284"/>
            <p14:sldId id="286"/>
            <p14:sldId id="287"/>
            <p14:sldId id="289"/>
            <p14:sldId id="314"/>
            <p14:sldId id="294"/>
            <p14:sldId id="292"/>
            <p14:sldId id="293"/>
            <p14:sldId id="306"/>
            <p14:sldId id="311"/>
            <p14:sldId id="298"/>
            <p14:sldId id="297"/>
            <p14:sldId id="295"/>
            <p14:sldId id="307"/>
            <p14:sldId id="300"/>
            <p14:sldId id="315"/>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7FF9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478" autoAdjust="0"/>
    <p:restoredTop sz="78825" autoAdjust="0"/>
  </p:normalViewPr>
  <p:slideViewPr>
    <p:cSldViewPr>
      <p:cViewPr varScale="1">
        <p:scale>
          <a:sx n="55" d="100"/>
          <a:sy n="55" d="100"/>
        </p:scale>
        <p:origin x="1373" y="3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presProps" Target="presProps.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smoothMarker"/>
        <c:varyColors val="0"/>
        <c:ser>
          <c:idx val="0"/>
          <c:order val="0"/>
          <c:tx>
            <c:strRef>
              <c:f>Sheet1!$B$1</c:f>
              <c:strCache>
                <c:ptCount val="1"/>
                <c:pt idx="0">
                  <c:v>Y-Values</c:v>
                </c:pt>
              </c:strCache>
            </c:strRef>
          </c:tx>
          <c:spPr>
            <a:ln w="28575" cap="rnd">
              <a:solidFill>
                <a:schemeClr val="accent1"/>
              </a:solidFill>
              <a:round/>
            </a:ln>
            <a:effectLst>
              <a:outerShdw blurRad="40000" dist="23000" dir="5400000" rotWithShape="0">
                <a:srgbClr val="000000">
                  <a:alpha val="35000"/>
                </a:srgbClr>
              </a:outerShdw>
            </a:effectLst>
          </c:spPr>
          <c:marker>
            <c:symbol val="circle"/>
            <c:size val="6"/>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w="9525" cap="rnd">
                <a:solidFill>
                  <a:schemeClr val="accent1"/>
                </a:solidFill>
                <a:rou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marker>
          <c:dLbls>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tx1"/>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xVal>
            <c:numRef>
              <c:f>Sheet1!$A$2:$A$8</c:f>
              <c:numCache>
                <c:formatCode>0%</c:formatCode>
                <c:ptCount val="7"/>
                <c:pt idx="0">
                  <c:v>0</c:v>
                </c:pt>
                <c:pt idx="1">
                  <c:v>0.01</c:v>
                </c:pt>
                <c:pt idx="2">
                  <c:v>0.02</c:v>
                </c:pt>
                <c:pt idx="3">
                  <c:v>0.03</c:v>
                </c:pt>
                <c:pt idx="4">
                  <c:v>0.04</c:v>
                </c:pt>
                <c:pt idx="5">
                  <c:v>0.05</c:v>
                </c:pt>
                <c:pt idx="6">
                  <c:v>0.06</c:v>
                </c:pt>
              </c:numCache>
            </c:numRef>
          </c:xVal>
          <c:yVal>
            <c:numRef>
              <c:f>Sheet1!$B$2:$B$8</c:f>
              <c:numCache>
                <c:formatCode>General</c:formatCode>
                <c:ptCount val="7"/>
                <c:pt idx="0">
                  <c:v>1</c:v>
                </c:pt>
                <c:pt idx="1">
                  <c:v>1.7</c:v>
                </c:pt>
                <c:pt idx="2">
                  <c:v>6.8</c:v>
                </c:pt>
                <c:pt idx="3">
                  <c:v>22</c:v>
                </c:pt>
                <c:pt idx="4">
                  <c:v>100</c:v>
                </c:pt>
                <c:pt idx="5">
                  <c:v>470</c:v>
                </c:pt>
                <c:pt idx="6">
                  <c:v>1300</c:v>
                </c:pt>
              </c:numCache>
            </c:numRef>
          </c:yVal>
          <c:smooth val="1"/>
        </c:ser>
        <c:dLbls>
          <c:showLegendKey val="0"/>
          <c:showVal val="0"/>
          <c:showCatName val="0"/>
          <c:showSerName val="0"/>
          <c:showPercent val="0"/>
          <c:showBubbleSize val="0"/>
        </c:dLbls>
        <c:axId val="338349328"/>
        <c:axId val="338356400"/>
      </c:scatterChart>
      <c:valAx>
        <c:axId val="338349328"/>
        <c:scaling>
          <c:orientation val="minMax"/>
          <c:max val="6.0000000000000012E-2"/>
        </c:scaling>
        <c:delete val="0"/>
        <c:axPos val="b"/>
        <c:title>
          <c:tx>
            <c:rich>
              <a:bodyPr rot="0" spcFirstLastPara="1" vertOverflow="ellipsis" vert="horz" wrap="square" anchor="ctr" anchorCtr="1"/>
              <a:lstStyle/>
              <a:p>
                <a:pPr>
                  <a:defRPr sz="2400" b="1" i="0" u="none" strike="noStrike" kern="1200" baseline="0">
                    <a:solidFill>
                      <a:schemeClr val="tx1"/>
                    </a:solidFill>
                    <a:latin typeface="+mn-lt"/>
                    <a:ea typeface="+mn-ea"/>
                    <a:cs typeface="+mn-cs"/>
                  </a:defRPr>
                </a:pPr>
                <a:r>
                  <a:rPr lang="en-US" b="1"/>
                  <a:t>Percentage of Vpass Reduction</a:t>
                </a:r>
              </a:p>
            </c:rich>
          </c:tx>
          <c:layout/>
          <c:overlay val="0"/>
          <c:spPr>
            <a:noFill/>
            <a:ln>
              <a:noFill/>
            </a:ln>
            <a:effectLst/>
          </c:spPr>
          <c:txPr>
            <a:bodyPr rot="0" spcFirstLastPara="1" vertOverflow="ellipsis" vert="horz" wrap="square" anchor="ctr" anchorCtr="1"/>
            <a:lstStyle/>
            <a:p>
              <a:pPr>
                <a:defRPr sz="2400" b="1" i="0" u="none" strike="noStrike" kern="1200" baseline="0">
                  <a:solidFill>
                    <a:schemeClr val="tx1"/>
                  </a:solidFill>
                  <a:latin typeface="+mn-lt"/>
                  <a:ea typeface="+mn-ea"/>
                  <a:cs typeface="+mn-cs"/>
                </a:defRPr>
              </a:pPr>
              <a:endParaRPr lang="en-US"/>
            </a:p>
          </c:txPr>
        </c:title>
        <c:numFmt formatCode="0%"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en-US"/>
          </a:p>
        </c:txPr>
        <c:crossAx val="338356400"/>
        <c:crosses val="autoZero"/>
        <c:crossBetween val="midCat"/>
        <c:majorUnit val="1.0000000000000002E-2"/>
      </c:valAx>
      <c:valAx>
        <c:axId val="33835640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400" b="1" i="0" u="none" strike="noStrike" kern="1200" baseline="0">
                    <a:solidFill>
                      <a:schemeClr val="tx1"/>
                    </a:solidFill>
                    <a:latin typeface="+mn-lt"/>
                    <a:ea typeface="+mn-ea"/>
                    <a:cs typeface="+mn-cs"/>
                  </a:defRPr>
                </a:pPr>
                <a:r>
                  <a:rPr lang="en-US" b="1" dirty="0"/>
                  <a:t>Normalized Tolerable </a:t>
                </a:r>
                <a:r>
                  <a:rPr lang="en-US" b="1" dirty="0" smtClean="0"/>
                  <a:t/>
                </a:r>
                <a:br>
                  <a:rPr lang="en-US" b="1" dirty="0" smtClean="0"/>
                </a:br>
                <a:r>
                  <a:rPr lang="en-US" b="1" dirty="0" smtClean="0"/>
                  <a:t>Read </a:t>
                </a:r>
                <a:r>
                  <a:rPr lang="en-US" b="1" dirty="0"/>
                  <a:t>Disturb Count</a:t>
                </a:r>
              </a:p>
            </c:rich>
          </c:tx>
          <c:layout/>
          <c:overlay val="0"/>
          <c:spPr>
            <a:noFill/>
            <a:ln>
              <a:noFill/>
            </a:ln>
            <a:effectLst/>
          </c:spPr>
          <c:txPr>
            <a:bodyPr rot="-5400000" spcFirstLastPara="1" vertOverflow="ellipsis" vert="horz" wrap="square" anchor="ctr" anchorCtr="1"/>
            <a:lstStyle/>
            <a:p>
              <a:pPr>
                <a:defRPr sz="2400" b="1" i="0" u="none" strike="noStrike" kern="1200" baseline="0">
                  <a:solidFill>
                    <a:schemeClr val="tx1"/>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en-US"/>
          </a:p>
        </c:txPr>
        <c:crossAx val="338349328"/>
        <c:crosses val="autoZero"/>
        <c:crossBetween val="midCat"/>
      </c:valAx>
      <c:spPr>
        <a:noFill/>
        <a:ln>
          <a:noFill/>
        </a:ln>
        <a:effectLst/>
      </c:spPr>
    </c:plotArea>
    <c:plotVisOnly val="1"/>
    <c:dispBlanksAs val="gap"/>
    <c:showDLblsOverMax val="0"/>
  </c:chart>
  <c:spPr>
    <a:noFill/>
    <a:ln>
      <a:noFill/>
    </a:ln>
    <a:effectLst/>
  </c:spPr>
  <c:txPr>
    <a:bodyPr/>
    <a:lstStyle/>
    <a:p>
      <a:pPr>
        <a:defRPr sz="2400">
          <a:solidFill>
            <a:schemeClr val="tx1"/>
          </a:solidFill>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890044994375703"/>
          <c:y val="5.8913063806604278E-2"/>
          <c:w val="0.83042440007499063"/>
          <c:h val="0.45212268561810354"/>
        </c:manualLayout>
      </c:layout>
      <c:barChart>
        <c:barDir val="col"/>
        <c:grouping val="clustered"/>
        <c:varyColors val="0"/>
        <c:ser>
          <c:idx val="0"/>
          <c:order val="0"/>
          <c:tx>
            <c:strRef>
              <c:f>Sheet1!$B$1</c:f>
              <c:strCache>
                <c:ptCount val="1"/>
                <c:pt idx="0">
                  <c:v>Baseline</c:v>
                </c:pt>
              </c:strCache>
            </c:strRef>
          </c:tx>
          <c:spPr>
            <a:solidFill>
              <a:srgbClr val="0070C0"/>
            </a:solidFill>
            <a:ln>
              <a:solidFill>
                <a:schemeClr val="tx1"/>
              </a:solidFill>
            </a:ln>
            <a:effectLst/>
          </c:spPr>
          <c:invertIfNegative val="0"/>
          <c:cat>
            <c:strRef>
              <c:f>Sheet1!$A$2:$A$20</c:f>
              <c:strCache>
                <c:ptCount val="19"/>
                <c:pt idx="0">
                  <c:v>homes</c:v>
                </c:pt>
                <c:pt idx="1">
                  <c:v>web-vm</c:v>
                </c:pt>
                <c:pt idx="2">
                  <c:v>mail</c:v>
                </c:pt>
                <c:pt idx="3">
                  <c:v>mds</c:v>
                </c:pt>
                <c:pt idx="4">
                  <c:v>rsrch</c:v>
                </c:pt>
                <c:pt idx="5">
                  <c:v>prn</c:v>
                </c:pt>
                <c:pt idx="6">
                  <c:v>web</c:v>
                </c:pt>
                <c:pt idx="7">
                  <c:v>stg</c:v>
                </c:pt>
                <c:pt idx="8">
                  <c:v>ts</c:v>
                </c:pt>
                <c:pt idx="9">
                  <c:v>proj</c:v>
                </c:pt>
                <c:pt idx="10">
                  <c:v>src</c:v>
                </c:pt>
                <c:pt idx="11">
                  <c:v>wdev</c:v>
                </c:pt>
                <c:pt idx="12">
                  <c:v>usr</c:v>
                </c:pt>
                <c:pt idx="13">
                  <c:v>postmark</c:v>
                </c:pt>
                <c:pt idx="14">
                  <c:v>hm</c:v>
                </c:pt>
                <c:pt idx="15">
                  <c:v>cello99</c:v>
                </c:pt>
                <c:pt idx="16">
                  <c:v>webSearch</c:v>
                </c:pt>
                <c:pt idx="17">
                  <c:v>financial</c:v>
                </c:pt>
                <c:pt idx="18">
                  <c:v>prxy</c:v>
                </c:pt>
              </c:strCache>
            </c:strRef>
          </c:cat>
          <c:val>
            <c:numRef>
              <c:f>Sheet1!$B$2:$B$20</c:f>
              <c:numCache>
                <c:formatCode>General</c:formatCode>
                <c:ptCount val="19"/>
                <c:pt idx="0">
                  <c:v>11632.3133875</c:v>
                </c:pt>
                <c:pt idx="1">
                  <c:v>11609.548156000001</c:v>
                </c:pt>
                <c:pt idx="2">
                  <c:v>11364.8979523</c:v>
                </c:pt>
                <c:pt idx="3">
                  <c:v>11223.1615463</c:v>
                </c:pt>
                <c:pt idx="4">
                  <c:v>11187.9872177</c:v>
                </c:pt>
                <c:pt idx="5">
                  <c:v>11175.673107099999</c:v>
                </c:pt>
                <c:pt idx="6">
                  <c:v>11166.6513572</c:v>
                </c:pt>
                <c:pt idx="7">
                  <c:v>11084.1416625</c:v>
                </c:pt>
                <c:pt idx="8">
                  <c:v>11032.8916646</c:v>
                </c:pt>
                <c:pt idx="9">
                  <c:v>10933.636710299999</c:v>
                </c:pt>
                <c:pt idx="10">
                  <c:v>10911.3238697</c:v>
                </c:pt>
                <c:pt idx="11">
                  <c:v>10910.591774</c:v>
                </c:pt>
                <c:pt idx="12">
                  <c:v>10132.275387600001</c:v>
                </c:pt>
                <c:pt idx="13">
                  <c:v>9084.9097350299999</c:v>
                </c:pt>
                <c:pt idx="14">
                  <c:v>8885.6607600999996</c:v>
                </c:pt>
                <c:pt idx="15">
                  <c:v>8779.1512335400002</c:v>
                </c:pt>
                <c:pt idx="16">
                  <c:v>7682.6842013200003</c:v>
                </c:pt>
                <c:pt idx="17">
                  <c:v>5218.0041444899998</c:v>
                </c:pt>
                <c:pt idx="18">
                  <c:v>3999.9908812600002</c:v>
                </c:pt>
              </c:numCache>
            </c:numRef>
          </c:val>
        </c:ser>
        <c:ser>
          <c:idx val="1"/>
          <c:order val="1"/>
          <c:tx>
            <c:strRef>
              <c:f>Sheet1!$C$1</c:f>
              <c:strCache>
                <c:ptCount val="1"/>
                <c:pt idx="0">
                  <c:v>Vpass Tuning</c:v>
                </c:pt>
              </c:strCache>
            </c:strRef>
          </c:tx>
          <c:spPr>
            <a:solidFill>
              <a:srgbClr val="FF0000"/>
            </a:solidFill>
            <a:ln>
              <a:solidFill>
                <a:schemeClr val="tx1"/>
              </a:solidFill>
            </a:ln>
            <a:effectLst/>
          </c:spPr>
          <c:invertIfNegative val="0"/>
          <c:cat>
            <c:strRef>
              <c:f>Sheet1!$A$2:$A$20</c:f>
              <c:strCache>
                <c:ptCount val="19"/>
                <c:pt idx="0">
                  <c:v>homes</c:v>
                </c:pt>
                <c:pt idx="1">
                  <c:v>web-vm</c:v>
                </c:pt>
                <c:pt idx="2">
                  <c:v>mail</c:v>
                </c:pt>
                <c:pt idx="3">
                  <c:v>mds</c:v>
                </c:pt>
                <c:pt idx="4">
                  <c:v>rsrch</c:v>
                </c:pt>
                <c:pt idx="5">
                  <c:v>prn</c:v>
                </c:pt>
                <c:pt idx="6">
                  <c:v>web</c:v>
                </c:pt>
                <c:pt idx="7">
                  <c:v>stg</c:v>
                </c:pt>
                <c:pt idx="8">
                  <c:v>ts</c:v>
                </c:pt>
                <c:pt idx="9">
                  <c:v>proj</c:v>
                </c:pt>
                <c:pt idx="10">
                  <c:v>src</c:v>
                </c:pt>
                <c:pt idx="11">
                  <c:v>wdev</c:v>
                </c:pt>
                <c:pt idx="12">
                  <c:v>usr</c:v>
                </c:pt>
                <c:pt idx="13">
                  <c:v>postmark</c:v>
                </c:pt>
                <c:pt idx="14">
                  <c:v>hm</c:v>
                </c:pt>
                <c:pt idx="15">
                  <c:v>cello99</c:v>
                </c:pt>
                <c:pt idx="16">
                  <c:v>webSearch</c:v>
                </c:pt>
                <c:pt idx="17">
                  <c:v>financial</c:v>
                </c:pt>
                <c:pt idx="18">
                  <c:v>prxy</c:v>
                </c:pt>
              </c:strCache>
            </c:strRef>
          </c:cat>
          <c:val>
            <c:numRef>
              <c:f>Sheet1!$C$2:$C$20</c:f>
              <c:numCache>
                <c:formatCode>General</c:formatCode>
                <c:ptCount val="19"/>
                <c:pt idx="0">
                  <c:v>11638.369396</c:v>
                </c:pt>
                <c:pt idx="1">
                  <c:v>11638.0900867</c:v>
                </c:pt>
                <c:pt idx="2">
                  <c:v>11634.9829599</c:v>
                </c:pt>
                <c:pt idx="3">
                  <c:v>11633.0906399</c:v>
                </c:pt>
                <c:pt idx="4">
                  <c:v>11632.6100687</c:v>
                </c:pt>
                <c:pt idx="5">
                  <c:v>11632.440775499999</c:v>
                </c:pt>
                <c:pt idx="6">
                  <c:v>11632.3163972</c:v>
                </c:pt>
                <c:pt idx="7">
                  <c:v>11631.165066899999</c:v>
                </c:pt>
                <c:pt idx="8">
                  <c:v>11630.437197900001</c:v>
                </c:pt>
                <c:pt idx="9">
                  <c:v>11628.9990868</c:v>
                </c:pt>
                <c:pt idx="10">
                  <c:v>11628.6705282</c:v>
                </c:pt>
                <c:pt idx="11">
                  <c:v>11628.6597148</c:v>
                </c:pt>
                <c:pt idx="12">
                  <c:v>11615.8563698</c:v>
                </c:pt>
                <c:pt idx="13">
                  <c:v>11593.5016712</c:v>
                </c:pt>
                <c:pt idx="14">
                  <c:v>11588.403192199999</c:v>
                </c:pt>
                <c:pt idx="15">
                  <c:v>11585.547042800001</c:v>
                </c:pt>
                <c:pt idx="16">
                  <c:v>11549.737923000001</c:v>
                </c:pt>
                <c:pt idx="17">
                  <c:v>11392.869848300001</c:v>
                </c:pt>
                <c:pt idx="18">
                  <c:v>11228.4881656</c:v>
                </c:pt>
              </c:numCache>
            </c:numRef>
          </c:val>
        </c:ser>
        <c:dLbls>
          <c:showLegendKey val="0"/>
          <c:showVal val="0"/>
          <c:showCatName val="0"/>
          <c:showSerName val="0"/>
          <c:showPercent val="0"/>
          <c:showBubbleSize val="0"/>
        </c:dLbls>
        <c:gapWidth val="80"/>
        <c:axId val="338341712"/>
        <c:axId val="338349872"/>
      </c:barChart>
      <c:catAx>
        <c:axId val="338341712"/>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2400" b="0" i="0" u="none" strike="noStrike" kern="1200" baseline="0">
                <a:solidFill>
                  <a:schemeClr val="tx1"/>
                </a:solidFill>
                <a:latin typeface="+mn-lt"/>
                <a:ea typeface="+mn-ea"/>
                <a:cs typeface="Arial" panose="020B0604020202020204" pitchFamily="34" charset="0"/>
              </a:defRPr>
            </a:pPr>
            <a:endParaRPr lang="en-US"/>
          </a:p>
        </c:txPr>
        <c:crossAx val="338349872"/>
        <c:crosses val="autoZero"/>
        <c:auto val="1"/>
        <c:lblAlgn val="ctr"/>
        <c:lblOffset val="0"/>
        <c:noMultiLvlLbl val="0"/>
      </c:catAx>
      <c:valAx>
        <c:axId val="338349872"/>
        <c:scaling>
          <c:orientation val="minMax"/>
          <c:max val="13000"/>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400" b="1" i="0" u="none" strike="noStrike" kern="1200" baseline="0">
                    <a:solidFill>
                      <a:schemeClr val="tx1"/>
                    </a:solidFill>
                    <a:latin typeface="+mn-lt"/>
                    <a:ea typeface="+mn-ea"/>
                    <a:cs typeface="Arial" panose="020B0604020202020204" pitchFamily="34" charset="0"/>
                  </a:defRPr>
                </a:pPr>
                <a:r>
                  <a:rPr lang="en-US" b="1" dirty="0"/>
                  <a:t>P/E Cycle </a:t>
                </a:r>
                <a:r>
                  <a:rPr lang="en-US" b="1" dirty="0" smtClean="0"/>
                  <a:t>Lifetime</a:t>
                </a:r>
                <a:endParaRPr lang="en-US" b="1" dirty="0"/>
              </a:p>
            </c:rich>
          </c:tx>
          <c:layout>
            <c:manualLayout>
              <c:xMode val="edge"/>
              <c:yMode val="edge"/>
              <c:x val="0"/>
              <c:y val="8.2482253356209491E-4"/>
            </c:manualLayout>
          </c:layout>
          <c:overlay val="0"/>
          <c:spPr>
            <a:noFill/>
            <a:ln>
              <a:noFill/>
            </a:ln>
            <a:effectLst/>
          </c:spPr>
          <c:txPr>
            <a:bodyPr rot="-5400000" spcFirstLastPara="1" vertOverflow="ellipsis" vert="horz" wrap="square" anchor="ctr" anchorCtr="1"/>
            <a:lstStyle/>
            <a:p>
              <a:pPr>
                <a:defRPr sz="2400" b="1" i="0" u="none" strike="noStrike" kern="1200" baseline="0">
                  <a:solidFill>
                    <a:schemeClr val="tx1"/>
                  </a:solidFill>
                  <a:latin typeface="+mn-lt"/>
                  <a:ea typeface="+mn-ea"/>
                  <a:cs typeface="Arial" panose="020B0604020202020204" pitchFamily="34" charset="0"/>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tx1"/>
                </a:solidFill>
                <a:latin typeface="+mn-lt"/>
                <a:ea typeface="+mn-ea"/>
                <a:cs typeface="Arial" panose="020B0604020202020204" pitchFamily="34" charset="0"/>
              </a:defRPr>
            </a:pPr>
            <a:endParaRPr lang="en-US"/>
          </a:p>
        </c:txPr>
        <c:crossAx val="338341712"/>
        <c:crosses val="autoZero"/>
        <c:crossBetween val="between"/>
      </c:valAx>
      <c:spPr>
        <a:noFill/>
        <a:ln>
          <a:noFill/>
        </a:ln>
        <a:effectLst/>
      </c:spPr>
    </c:plotArea>
    <c:legend>
      <c:legendPos val="t"/>
      <c:layout>
        <c:manualLayout>
          <c:xMode val="edge"/>
          <c:yMode val="edge"/>
          <c:x val="0.16389524976982173"/>
          <c:y val="3.9894373927679887E-4"/>
          <c:w val="0.8011228411914495"/>
          <c:h val="9.665148092218713E-2"/>
        </c:manualLayout>
      </c:layout>
      <c:overlay val="1"/>
      <c:spPr>
        <a:noFill/>
        <a:ln>
          <a:noFill/>
        </a:ln>
        <a:effectLst/>
      </c:spPr>
      <c:txPr>
        <a:bodyPr rot="0" spcFirstLastPara="1" vertOverflow="ellipsis" vert="horz" wrap="square" anchor="ctr" anchorCtr="1"/>
        <a:lstStyle/>
        <a:p>
          <a:pPr>
            <a:defRPr sz="2400" b="0" i="0" u="none" strike="noStrike" kern="1200" baseline="0">
              <a:solidFill>
                <a:schemeClr val="tx1"/>
              </a:solidFill>
              <a:latin typeface="+mn-lt"/>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sz="2400">
          <a:solidFill>
            <a:schemeClr val="tx1"/>
          </a:solidFill>
          <a:latin typeface="+mn-lt"/>
          <a:cs typeface="Arial" panose="020B0604020202020204" pitchFamily="34"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3">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9525" cap="rnd">
        <a:solidFill>
          <a:schemeClr val="phClr"/>
        </a:solidFill>
        <a:round/>
      </a:ln>
    </cs:spPr>
  </cs:dataPointLine>
  <cs:dataPointMarker>
    <cs:lnRef idx="0">
      <cs:styleClr val="auto"/>
    </cs:lnRef>
    <cs:fillRef idx="3">
      <cs:styleClr val="auto"/>
    </cs:fillRef>
    <cs:effectRef idx="3"/>
    <cs:fontRef idx="minor">
      <a:schemeClr val="tx1"/>
    </cs:fontRef>
    <cs:spPr>
      <a:ln w="9525" cap="rnd">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2D00030-57E7-42B7-A5E0-704202EB3DAB}" type="datetimeFigureOut">
              <a:rPr lang="en-US" smtClean="0"/>
              <a:t>6/24/2015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8EFB8B1-7E9A-4AE2-9851-8F1BC315A967}" type="slidenum">
              <a:rPr lang="en-US" smtClean="0"/>
              <a:t>‹#›</a:t>
            </a:fld>
            <a:endParaRPr lang="en-US"/>
          </a:p>
        </p:txBody>
      </p:sp>
    </p:spTree>
    <p:extLst>
      <p:ext uri="{BB962C8B-B14F-4D97-AF65-F5344CB8AC3E}">
        <p14:creationId xmlns:p14="http://schemas.microsoft.com/office/powerpoint/2010/main" val="28160463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8EFB8B1-7E9A-4AE2-9851-8F1BC315A967}" type="slidenum">
              <a:rPr lang="en-US" smtClean="0"/>
              <a:t>1</a:t>
            </a:fld>
            <a:endParaRPr lang="en-US"/>
          </a:p>
        </p:txBody>
      </p:sp>
    </p:spTree>
    <p:extLst>
      <p:ext uri="{BB962C8B-B14F-4D97-AF65-F5344CB8AC3E}">
        <p14:creationId xmlns:p14="http://schemas.microsoft.com/office/powerpoint/2010/main" val="13305579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Now, let’s look at an example</a:t>
            </a:r>
            <a:r>
              <a:rPr lang="en-US" baseline="0" dirty="0" smtClean="0"/>
              <a:t> array of flash cells. </a:t>
            </a:r>
          </a:p>
          <a:p>
            <a:r>
              <a:rPr lang="en-US" baseline="0" dirty="0" smtClean="0"/>
              <a:t>In this example, we make up threshold voltage numbers for each cell. </a:t>
            </a:r>
          </a:p>
          <a:p>
            <a:r>
              <a:rPr lang="en-US" baseline="0" dirty="0" smtClean="0"/>
              <a:t>Let’s say we want to read from the second page in this array. </a:t>
            </a:r>
          </a:p>
          <a:p>
            <a:r>
              <a:rPr lang="en-US" baseline="0" dirty="0" smtClean="0"/>
              <a:t>So we apply a read voltage of 2.5 V to the second page</a:t>
            </a:r>
          </a:p>
          <a:p>
            <a:r>
              <a:rPr lang="en-US" baseline="0" dirty="0" smtClean="0"/>
              <a:t>And since all the other pages are connected in series, we apply a high pass-through voltage of 5 V to the other pages.</a:t>
            </a:r>
          </a:p>
          <a:p>
            <a:r>
              <a:rPr lang="en-US" baseline="0" dirty="0" smtClean="0"/>
              <a:t>As we can see, the high pass through voltage switches on all the flash pages being passed-through, allowing the sense amplifier to read the values stored in the second page.</a:t>
            </a:r>
          </a:p>
          <a:p>
            <a:r>
              <a:rPr lang="en-US" baseline="0" dirty="0" smtClean="0"/>
              <a:t>In this case, the correct values …</a:t>
            </a:r>
            <a:endParaRPr lang="en-US" dirty="0"/>
          </a:p>
        </p:txBody>
      </p:sp>
      <p:sp>
        <p:nvSpPr>
          <p:cNvPr id="4" name="Slide Number Placeholder 3"/>
          <p:cNvSpPr>
            <a:spLocks noGrp="1"/>
          </p:cNvSpPr>
          <p:nvPr>
            <p:ph type="sldNum" sz="quarter" idx="10"/>
          </p:nvPr>
        </p:nvSpPr>
        <p:spPr/>
        <p:txBody>
          <a:bodyPr/>
          <a:lstStyle/>
          <a:p>
            <a:fld id="{A8EFB8B1-7E9A-4AE2-9851-8F1BC315A967}" type="slidenum">
              <a:rPr lang="en-US" smtClean="0"/>
              <a:t>10</a:t>
            </a:fld>
            <a:endParaRPr lang="en-US"/>
          </a:p>
        </p:txBody>
      </p:sp>
    </p:spTree>
    <p:extLst>
      <p:ext uri="{BB962C8B-B14F-4D97-AF65-F5344CB8AC3E}">
        <p14:creationId xmlns:p14="http://schemas.microsoft.com/office/powerpoint/2010/main" val="8196212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However, the high pass through voltage can generate</a:t>
            </a:r>
            <a:r>
              <a:rPr lang="en-US" baseline="0" dirty="0" smtClean="0"/>
              <a:t> read disturb </a:t>
            </a:r>
            <a:r>
              <a:rPr lang="en-US" dirty="0" smtClean="0"/>
              <a:t>problem,</a:t>
            </a:r>
            <a:r>
              <a:rPr lang="en-US" baseline="0" dirty="0" smtClean="0"/>
              <a:t> which we will introduce now.</a:t>
            </a:r>
          </a:p>
          <a:p>
            <a:r>
              <a:rPr lang="en-US" baseline="0" dirty="0" smtClean="0"/>
              <a:t>When we want to read page 3, instead of page 2, this high pass through voltage now needs to be applied on the 2</a:t>
            </a:r>
            <a:r>
              <a:rPr lang="en-US" baseline="30000" dirty="0" smtClean="0"/>
              <a:t>nd</a:t>
            </a:r>
            <a:r>
              <a:rPr lang="en-US" baseline="0" dirty="0" smtClean="0"/>
              <a:t> page. </a:t>
            </a:r>
          </a:p>
          <a:p>
            <a:r>
              <a:rPr lang="en-US" baseline="0" dirty="0" smtClean="0"/>
              <a:t>When we repeatedly read page 3, the pass through voltage induces a weak programming effect on the second page.</a:t>
            </a:r>
          </a:p>
          <a:p>
            <a:endParaRPr lang="en-US" baseline="0" dirty="0" smtClean="0"/>
          </a:p>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A8EFB8B1-7E9A-4AE2-9851-8F1BC315A967}" type="slidenum">
              <a:rPr lang="en-US" smtClean="0"/>
              <a:t>11</a:t>
            </a:fld>
            <a:endParaRPr lang="en-US"/>
          </a:p>
        </p:txBody>
      </p:sp>
    </p:spTree>
    <p:extLst>
      <p:ext uri="{BB962C8B-B14F-4D97-AF65-F5344CB8AC3E}">
        <p14:creationId xmlns:p14="http://schemas.microsoft.com/office/powerpoint/2010/main" val="18129452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As the weak programming effect accumulates, the threshold voltage of each flash cell increases, and the threshold voltage state of a cell can be altered.</a:t>
            </a:r>
            <a:endParaRPr lang="en-US" dirty="0" smtClean="0"/>
          </a:p>
          <a:p>
            <a:r>
              <a:rPr lang="en-US" dirty="0" smtClean="0"/>
              <a:t>In this case, when we read page 2 again, we will</a:t>
            </a:r>
            <a:r>
              <a:rPr lang="en-US" baseline="0" dirty="0" smtClean="0"/>
              <a:t> read incorrect values from page 2, 0001</a:t>
            </a:r>
          </a:p>
          <a:p>
            <a:r>
              <a:rPr lang="en-US" baseline="0" dirty="0" smtClean="0"/>
              <a:t>Flash vendors conservatively set this pass-through voltage to a high voltage.</a:t>
            </a:r>
          </a:p>
          <a:p>
            <a:r>
              <a:rPr lang="en-US" baseline="0" dirty="0" smtClean="0"/>
              <a:t>However, we find in the paper that it is unnecessary to set to this high, and that reducing this voltage by just a bit will reduce read disturb errors significantly in the future.</a:t>
            </a:r>
          </a:p>
          <a:p>
            <a:endParaRPr lang="en-US" dirty="0"/>
          </a:p>
        </p:txBody>
      </p:sp>
      <p:sp>
        <p:nvSpPr>
          <p:cNvPr id="4" name="Slide Number Placeholder 3"/>
          <p:cNvSpPr>
            <a:spLocks noGrp="1"/>
          </p:cNvSpPr>
          <p:nvPr>
            <p:ph type="sldNum" sz="quarter" idx="10"/>
          </p:nvPr>
        </p:nvSpPr>
        <p:spPr/>
        <p:txBody>
          <a:bodyPr/>
          <a:lstStyle/>
          <a:p>
            <a:fld id="{A8EFB8B1-7E9A-4AE2-9851-8F1BC315A967}" type="slidenum">
              <a:rPr lang="en-US" smtClean="0"/>
              <a:t>12</a:t>
            </a:fld>
            <a:endParaRPr lang="en-US"/>
          </a:p>
        </p:txBody>
      </p:sp>
    </p:spTree>
    <p:extLst>
      <p:ext uri="{BB962C8B-B14F-4D97-AF65-F5344CB8AC3E}">
        <p14:creationId xmlns:p14="http://schemas.microsoft.com/office/powerpoint/2010/main" val="12626447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this point,</a:t>
            </a:r>
            <a:r>
              <a:rPr lang="en-US" baseline="0" dirty="0" smtClean="0"/>
              <a:t> we have identified the problem that …</a:t>
            </a:r>
          </a:p>
          <a:p>
            <a:r>
              <a:rPr lang="en-US" baseline="0" dirty="0" smtClean="0"/>
              <a:t>So we set our goal to mitigate and recover these read disturb errors.</a:t>
            </a:r>
          </a:p>
          <a:p>
            <a:endParaRPr lang="en-US" baseline="0" dirty="0" smtClean="0"/>
          </a:p>
          <a:p>
            <a:r>
              <a:rPr lang="en-US" baseline="0" dirty="0" err="1" smtClean="0"/>
              <a:t>Vpass</a:t>
            </a:r>
            <a:r>
              <a:rPr lang="en-US" baseline="0" dirty="0" smtClean="0"/>
              <a:t> is set conservatively</a:t>
            </a:r>
            <a:endParaRPr lang="en-US" dirty="0"/>
          </a:p>
        </p:txBody>
      </p:sp>
      <p:sp>
        <p:nvSpPr>
          <p:cNvPr id="4" name="Slide Number Placeholder 3"/>
          <p:cNvSpPr>
            <a:spLocks noGrp="1"/>
          </p:cNvSpPr>
          <p:nvPr>
            <p:ph type="sldNum" sz="quarter" idx="10"/>
          </p:nvPr>
        </p:nvSpPr>
        <p:spPr/>
        <p:txBody>
          <a:bodyPr/>
          <a:lstStyle/>
          <a:p>
            <a:fld id="{A8EFB8B1-7E9A-4AE2-9851-8F1BC315A967}" type="slidenum">
              <a:rPr lang="en-US" smtClean="0"/>
              <a:t>13</a:t>
            </a:fld>
            <a:endParaRPr lang="en-US"/>
          </a:p>
        </p:txBody>
      </p:sp>
    </p:spTree>
    <p:extLst>
      <p:ext uri="{BB962C8B-B14F-4D97-AF65-F5344CB8AC3E}">
        <p14:creationId xmlns:p14="http://schemas.microsoft.com/office/powerpoint/2010/main" val="23436556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understand read disturb errors, we perform the first</a:t>
            </a:r>
            <a:r>
              <a:rPr lang="en-US" baseline="0" dirty="0" smtClean="0"/>
              <a:t> experimental study on read disturb errors.</a:t>
            </a:r>
            <a:endParaRPr lang="en-US" dirty="0"/>
          </a:p>
        </p:txBody>
      </p:sp>
      <p:sp>
        <p:nvSpPr>
          <p:cNvPr id="4" name="Slide Number Placeholder 3"/>
          <p:cNvSpPr>
            <a:spLocks noGrp="1"/>
          </p:cNvSpPr>
          <p:nvPr>
            <p:ph type="sldNum" sz="quarter" idx="10"/>
          </p:nvPr>
        </p:nvSpPr>
        <p:spPr/>
        <p:txBody>
          <a:bodyPr/>
          <a:lstStyle/>
          <a:p>
            <a:fld id="{A8EFB8B1-7E9A-4AE2-9851-8F1BC315A967}" type="slidenum">
              <a:rPr lang="en-US" smtClean="0"/>
              <a:t>14</a:t>
            </a:fld>
            <a:endParaRPr lang="en-US"/>
          </a:p>
        </p:txBody>
      </p:sp>
    </p:spTree>
    <p:extLst>
      <p:ext uri="{BB962C8B-B14F-4D97-AF65-F5344CB8AC3E}">
        <p14:creationId xmlns:p14="http://schemas.microsoft.com/office/powerpoint/2010/main" val="11767890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our paper, we</a:t>
            </a:r>
            <a:r>
              <a:rPr lang="en-US" baseline="0" dirty="0" smtClean="0"/>
              <a:t> characterize the threshold voltage distribution of flash cells before and after read disturb. </a:t>
            </a:r>
          </a:p>
          <a:p>
            <a:r>
              <a:rPr lang="en-US" baseline="0" dirty="0" smtClean="0"/>
              <a:t>The x-axis is normalized threshold voltage, the y-axis is probability density function.</a:t>
            </a:r>
          </a:p>
          <a:p>
            <a:r>
              <a:rPr lang="en-US" dirty="0" smtClean="0"/>
              <a:t>Overall,</a:t>
            </a:r>
            <a:r>
              <a:rPr lang="en-US" baseline="0" dirty="0" smtClean="0"/>
              <a:t> we can see roughly 3.1 states of threshold voltages, and we call them the ER, P1, P2, and P3 states. </a:t>
            </a:r>
          </a:p>
          <a:p>
            <a:r>
              <a:rPr lang="en-US" baseline="0" dirty="0" smtClean="0"/>
              <a:t>This shows our MLC device has 4 states, and each flash cell can store 2 bits.</a:t>
            </a:r>
          </a:p>
          <a:p>
            <a:r>
              <a:rPr lang="en-US" dirty="0" smtClean="0"/>
              <a:t>Note that only</a:t>
            </a:r>
            <a:r>
              <a:rPr lang="en-US" baseline="0" dirty="0" smtClean="0"/>
              <a:t> a small fraction of the erased state is visible because the erased state can have negative threshold voltages. </a:t>
            </a:r>
          </a:p>
          <a:p>
            <a:endParaRPr lang="en-US" baseline="0" dirty="0" smtClean="0"/>
          </a:p>
          <a:p>
            <a:r>
              <a:rPr lang="en-US" baseline="0" dirty="0" smtClean="0"/>
              <a:t>In this figure, we plot 4 lines, each represents the threshold voltage distribution with no read disturbs, after .25M read disturbs, …</a:t>
            </a:r>
          </a:p>
          <a:p>
            <a:r>
              <a:rPr lang="en-US" baseline="0" dirty="0" smtClean="0"/>
              <a:t>The threshold voltage shifts are not very dramatic, so let’s zoom in and take a look. </a:t>
            </a:r>
          </a:p>
          <a:p>
            <a:r>
              <a:rPr lang="en-US" baseline="0" dirty="0" smtClean="0"/>
              <a:t>Now we can see that Vth gradually…</a:t>
            </a:r>
          </a:p>
          <a:p>
            <a:r>
              <a:rPr lang="en-US" baseline="0" dirty="0" smtClean="0"/>
              <a:t>In the paper, we have lots of other results derived from this characterization that we will not cover in this presentation.</a:t>
            </a:r>
            <a:endParaRPr lang="en-US" dirty="0"/>
          </a:p>
        </p:txBody>
      </p:sp>
      <p:sp>
        <p:nvSpPr>
          <p:cNvPr id="4" name="Slide Number Placeholder 3"/>
          <p:cNvSpPr>
            <a:spLocks noGrp="1"/>
          </p:cNvSpPr>
          <p:nvPr>
            <p:ph type="sldNum" sz="quarter" idx="10"/>
          </p:nvPr>
        </p:nvSpPr>
        <p:spPr/>
        <p:txBody>
          <a:bodyPr/>
          <a:lstStyle/>
          <a:p>
            <a:fld id="{A8EFB8B1-7E9A-4AE2-9851-8F1BC315A967}" type="slidenum">
              <a:rPr lang="en-US" smtClean="0"/>
              <a:t>16</a:t>
            </a:fld>
            <a:endParaRPr lang="en-US"/>
          </a:p>
        </p:txBody>
      </p:sp>
    </p:spTree>
    <p:extLst>
      <p:ext uri="{BB962C8B-B14F-4D97-AF65-F5344CB8AC3E}">
        <p14:creationId xmlns:p14="http://schemas.microsoft.com/office/powerpoint/2010/main" val="16390383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But</a:t>
            </a:r>
            <a:r>
              <a:rPr lang="en-US" baseline="0" dirty="0" smtClean="0"/>
              <a:t> here</a:t>
            </a:r>
            <a:r>
              <a:rPr lang="en-US" dirty="0" smtClean="0"/>
              <a:t> we list our key conclusions</a:t>
            </a:r>
            <a:r>
              <a:rPr lang="en-US" baseline="0" dirty="0" smtClean="0"/>
              <a:t> from these results.</a:t>
            </a:r>
          </a:p>
          <a:p>
            <a:r>
              <a:rPr lang="en-US" dirty="0" smtClean="0"/>
              <a:t>These</a:t>
            </a:r>
            <a:r>
              <a:rPr lang="en-US" baseline="0" dirty="0" smtClean="0"/>
              <a:t> new observations help us to understand the read disturb effects better.</a:t>
            </a:r>
            <a:endParaRPr lang="en-US" dirty="0"/>
          </a:p>
        </p:txBody>
      </p:sp>
      <p:sp>
        <p:nvSpPr>
          <p:cNvPr id="4" name="Slide Number Placeholder 3"/>
          <p:cNvSpPr>
            <a:spLocks noGrp="1"/>
          </p:cNvSpPr>
          <p:nvPr>
            <p:ph type="sldNum" sz="quarter" idx="10"/>
          </p:nvPr>
        </p:nvSpPr>
        <p:spPr/>
        <p:txBody>
          <a:bodyPr/>
          <a:lstStyle/>
          <a:p>
            <a:fld id="{A8EFB8B1-7E9A-4AE2-9851-8F1BC315A967}" type="slidenum">
              <a:rPr lang="en-US" smtClean="0"/>
              <a:t>17</a:t>
            </a:fld>
            <a:endParaRPr lang="en-US"/>
          </a:p>
        </p:txBody>
      </p:sp>
    </p:spTree>
    <p:extLst>
      <p:ext uri="{BB962C8B-B14F-4D97-AF65-F5344CB8AC3E}">
        <p14:creationId xmlns:p14="http://schemas.microsoft.com/office/powerpoint/2010/main" val="29143448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Now let’s look</a:t>
            </a:r>
            <a:r>
              <a:rPr lang="en-US" baseline="0" dirty="0" smtClean="0"/>
              <a:t> at the effect of reducing pass-through voltage, because, as we have introduced earlier, high pass-through voltage is the main reason for read disturb errors.</a:t>
            </a:r>
            <a:r>
              <a:rPr lang="en-US" dirty="0" smtClean="0"/>
              <a:t> </a:t>
            </a:r>
          </a:p>
          <a:p>
            <a:r>
              <a:rPr lang="en-US" dirty="0" smtClean="0"/>
              <a:t>We set up an experiment that emulates a</a:t>
            </a:r>
            <a:r>
              <a:rPr lang="en-US" baseline="0" dirty="0" smtClean="0"/>
              <a:t> </a:t>
            </a:r>
            <a:r>
              <a:rPr lang="en-US" dirty="0" smtClean="0"/>
              <a:t>reduced the pass through voltage.</a:t>
            </a:r>
            <a:r>
              <a:rPr lang="en-US" baseline="0" dirty="0" smtClean="0"/>
              <a:t> </a:t>
            </a:r>
          </a:p>
          <a:p>
            <a:r>
              <a:rPr lang="en-US" dirty="0" smtClean="0"/>
              <a:t>We</a:t>
            </a:r>
            <a:r>
              <a:rPr lang="en-US" baseline="0" dirty="0" smtClean="0"/>
              <a:t> assume an acceptable raw bit error rate of 10^-3, which is typical amount for a flash memory.</a:t>
            </a:r>
          </a:p>
          <a:p>
            <a:r>
              <a:rPr lang="en-US" baseline="0" dirty="0" smtClean="0"/>
              <a:t>And we record the tolerable read disturb count before the raw bit error rate exceeds this amount. </a:t>
            </a:r>
          </a:p>
          <a:p>
            <a:r>
              <a:rPr lang="en-US" baseline="0" dirty="0" smtClean="0"/>
              <a:t>In this figure, the x axis is … y axis is …</a:t>
            </a:r>
          </a:p>
          <a:p>
            <a:r>
              <a:rPr lang="en-US" baseline="0" dirty="0" smtClean="0"/>
              <a:t>We normalize tolerable read disturb count to that of the default pass through voltage, which is 0% on this figure. </a:t>
            </a:r>
          </a:p>
          <a:p>
            <a:r>
              <a:rPr lang="en-US" baseline="0" dirty="0" smtClean="0"/>
              <a:t>As we can see, as we continue to reduce the pass through voltage by 6%, the tolerable read disturb count increases significantly up to 1300x.</a:t>
            </a:r>
          </a:p>
        </p:txBody>
      </p:sp>
      <p:sp>
        <p:nvSpPr>
          <p:cNvPr id="4" name="Slide Number Placeholder 3"/>
          <p:cNvSpPr>
            <a:spLocks noGrp="1"/>
          </p:cNvSpPr>
          <p:nvPr>
            <p:ph type="sldNum" sz="quarter" idx="10"/>
          </p:nvPr>
        </p:nvSpPr>
        <p:spPr/>
        <p:txBody>
          <a:bodyPr/>
          <a:lstStyle/>
          <a:p>
            <a:fld id="{A8EFB8B1-7E9A-4AE2-9851-8F1BC315A967}" type="slidenum">
              <a:rPr lang="en-US" smtClean="0"/>
              <a:t>18</a:t>
            </a:fld>
            <a:endParaRPr lang="en-US"/>
          </a:p>
        </p:txBody>
      </p:sp>
    </p:spTree>
    <p:extLst>
      <p:ext uri="{BB962C8B-B14F-4D97-AF65-F5344CB8AC3E}">
        <p14:creationId xmlns:p14="http://schemas.microsoft.com/office/powerpoint/2010/main" val="42125349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Now that we have developed</a:t>
            </a:r>
            <a:r>
              <a:rPr lang="en-US" baseline="0" dirty="0" smtClean="0"/>
              <a:t> an understanding of the read disturb phenomenon in flash memory.</a:t>
            </a:r>
          </a:p>
          <a:p>
            <a:r>
              <a:rPr lang="en-US" baseline="0" dirty="0" smtClean="0"/>
              <a:t>Let’s look at how we exploit these observations to mitigate read disturb errors.</a:t>
            </a:r>
            <a:endParaRPr lang="en-US" dirty="0"/>
          </a:p>
        </p:txBody>
      </p:sp>
      <p:sp>
        <p:nvSpPr>
          <p:cNvPr id="4" name="Slide Number Placeholder 3"/>
          <p:cNvSpPr>
            <a:spLocks noGrp="1"/>
          </p:cNvSpPr>
          <p:nvPr>
            <p:ph type="sldNum" sz="quarter" idx="10"/>
          </p:nvPr>
        </p:nvSpPr>
        <p:spPr/>
        <p:txBody>
          <a:bodyPr/>
          <a:lstStyle/>
          <a:p>
            <a:fld id="{A8EFB8B1-7E9A-4AE2-9851-8F1BC315A967}" type="slidenum">
              <a:rPr lang="en-US" smtClean="0"/>
              <a:t>19</a:t>
            </a:fld>
            <a:endParaRPr lang="en-US"/>
          </a:p>
        </p:txBody>
      </p:sp>
    </p:spTree>
    <p:extLst>
      <p:ext uri="{BB962C8B-B14F-4D97-AF65-F5344CB8AC3E}">
        <p14:creationId xmlns:p14="http://schemas.microsoft.com/office/powerpoint/2010/main" val="239501813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mitigate</a:t>
            </a:r>
            <a:r>
              <a:rPr lang="en-US" baseline="0" dirty="0" smtClean="0"/>
              <a:t> read disturb errors, we propose </a:t>
            </a:r>
            <a:r>
              <a:rPr lang="en-US" baseline="0" dirty="0" err="1" smtClean="0"/>
              <a:t>Vpass</a:t>
            </a:r>
            <a:r>
              <a:rPr lang="en-US" baseline="0" dirty="0" smtClean="0"/>
              <a:t> Tuning, whose key idea is to dynamically find and apply a lowered pass-through voltage.</a:t>
            </a:r>
            <a:endParaRPr lang="en-US" dirty="0" smtClean="0"/>
          </a:p>
          <a:p>
            <a:r>
              <a:rPr lang="en-US" baseline="0" dirty="0" smtClean="0"/>
              <a:t>However, lowering the pass through voltage presents a trade off.</a:t>
            </a:r>
          </a:p>
          <a:p>
            <a:r>
              <a:rPr lang="en-US" baseline="0" dirty="0" smtClean="0"/>
              <a:t>First, as we have just described, lowering pass through voltage by a little significantly reduces the read disturb effect.</a:t>
            </a:r>
          </a:p>
          <a:p>
            <a:r>
              <a:rPr lang="en-US" baseline="0" dirty="0" smtClean="0"/>
              <a:t>However, lowering </a:t>
            </a:r>
            <a:r>
              <a:rPr lang="en-US" baseline="0" dirty="0" err="1" smtClean="0"/>
              <a:t>Vpass</a:t>
            </a:r>
            <a:r>
              <a:rPr lang="en-US" baseline="0" dirty="0" smtClean="0"/>
              <a:t> also induces more read errors, which we will introduce next.</a:t>
            </a:r>
          </a:p>
          <a:p>
            <a:endParaRPr lang="en-US" dirty="0"/>
          </a:p>
        </p:txBody>
      </p:sp>
      <p:sp>
        <p:nvSpPr>
          <p:cNvPr id="4" name="Slide Number Placeholder 3"/>
          <p:cNvSpPr>
            <a:spLocks noGrp="1"/>
          </p:cNvSpPr>
          <p:nvPr>
            <p:ph type="sldNum" sz="quarter" idx="10"/>
          </p:nvPr>
        </p:nvSpPr>
        <p:spPr/>
        <p:txBody>
          <a:bodyPr/>
          <a:lstStyle/>
          <a:p>
            <a:fld id="{A8EFB8B1-7E9A-4AE2-9851-8F1BC315A967}" type="slidenum">
              <a:rPr lang="en-US" smtClean="0"/>
              <a:t>20</a:t>
            </a:fld>
            <a:endParaRPr lang="en-US"/>
          </a:p>
        </p:txBody>
      </p:sp>
    </p:spTree>
    <p:extLst>
      <p:ext uri="{BB962C8B-B14F-4D97-AF65-F5344CB8AC3E}">
        <p14:creationId xmlns:p14="http://schemas.microsoft.com/office/powerpoint/2010/main" val="6784267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Tx/>
              <a:buChar char="-"/>
            </a:pPr>
            <a:r>
              <a:rPr lang="en-US" dirty="0" smtClean="0"/>
              <a:t>When</a:t>
            </a:r>
            <a:r>
              <a:rPr lang="en-US" baseline="0" dirty="0" smtClean="0"/>
              <a:t> we read data from one page, we have to apply a high voltage to multiple other flash pages that are connected to this page, and we call this high pass-through voltage.</a:t>
            </a:r>
          </a:p>
          <a:p>
            <a:pPr marL="171450" lvl="0" indent="-171450">
              <a:buFontTx/>
              <a:buChar char="-"/>
            </a:pPr>
            <a:r>
              <a:rPr lang="en-US" baseline="0" dirty="0" smtClean="0"/>
              <a:t>Over time this high pass-through voltage can alter the values stored in unread flash pages.  We call this a read disturb error. </a:t>
            </a:r>
          </a:p>
          <a:p>
            <a:pPr marL="171450" lvl="0" indent="-171450">
              <a:buFontTx/>
              <a:buChar char="-"/>
            </a:pPr>
            <a:r>
              <a:rPr lang="en-US" baseline="0" dirty="0" smtClean="0"/>
              <a:t>For the first time in open literature, we characterize read disturb on real NAND flash chips, and show that read disturb errors exist in today’s flash chips and is expected to increase in the future.</a:t>
            </a:r>
          </a:p>
          <a:p>
            <a:pPr marL="171450" lvl="0" indent="-171450">
              <a:buFontTx/>
              <a:buChar char="-"/>
            </a:pPr>
            <a:r>
              <a:rPr lang="en-US" baseline="0" dirty="0" smtClean="0"/>
              <a:t>We make two key observations from the characterization.</a:t>
            </a:r>
          </a:p>
          <a:p>
            <a:pPr marL="171450" lvl="0" indent="-171450">
              <a:buFontTx/>
              <a:buChar char="-"/>
            </a:pPr>
            <a:r>
              <a:rPr lang="en-US" baseline="0" dirty="0" smtClean="0"/>
              <a:t>Using our characterization, we develop two techniques that can help flash memory tolerate such read disturb errors.</a:t>
            </a:r>
            <a:endParaRPr lang="en-US" dirty="0" smtClean="0"/>
          </a:p>
        </p:txBody>
      </p:sp>
      <p:sp>
        <p:nvSpPr>
          <p:cNvPr id="4" name="Slide Number Placeholder 3"/>
          <p:cNvSpPr>
            <a:spLocks noGrp="1"/>
          </p:cNvSpPr>
          <p:nvPr>
            <p:ph type="sldNum" sz="quarter" idx="10"/>
          </p:nvPr>
        </p:nvSpPr>
        <p:spPr/>
        <p:txBody>
          <a:bodyPr/>
          <a:lstStyle/>
          <a:p>
            <a:fld id="{A8EFB8B1-7E9A-4AE2-9851-8F1BC315A967}" type="slidenum">
              <a:rPr lang="en-US" smtClean="0"/>
              <a:t>2</a:t>
            </a:fld>
            <a:endParaRPr lang="en-US"/>
          </a:p>
        </p:txBody>
      </p:sp>
    </p:spTree>
    <p:extLst>
      <p:ext uri="{BB962C8B-B14F-4D97-AF65-F5344CB8AC3E}">
        <p14:creationId xmlns:p14="http://schemas.microsoft.com/office/powerpoint/2010/main" val="15683009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we only reduce the pass-through voltage by a little, very</a:t>
            </a:r>
            <a:r>
              <a:rPr lang="en-US" baseline="0" dirty="0" smtClean="0"/>
              <a:t> few read errors will be generated. </a:t>
            </a:r>
          </a:p>
          <a:p>
            <a:r>
              <a:rPr lang="en-US" baseline="0" dirty="0" smtClean="0"/>
              <a:t>In this example, we reduce </a:t>
            </a:r>
            <a:r>
              <a:rPr lang="en-US" baseline="0" dirty="0" err="1" smtClean="0"/>
              <a:t>Vpass</a:t>
            </a:r>
            <a:r>
              <a:rPr lang="en-US" baseline="0" dirty="0" smtClean="0"/>
              <a:t> to 4.9V, which is higher than the threshold voltage of any cell that we want to pass through.</a:t>
            </a:r>
          </a:p>
          <a:p>
            <a:endParaRPr lang="en-US" dirty="0"/>
          </a:p>
        </p:txBody>
      </p:sp>
      <p:sp>
        <p:nvSpPr>
          <p:cNvPr id="4" name="Slide Number Placeholder 3"/>
          <p:cNvSpPr>
            <a:spLocks noGrp="1"/>
          </p:cNvSpPr>
          <p:nvPr>
            <p:ph type="sldNum" sz="quarter" idx="10"/>
          </p:nvPr>
        </p:nvSpPr>
        <p:spPr/>
        <p:txBody>
          <a:bodyPr/>
          <a:lstStyle/>
          <a:p>
            <a:fld id="{A8EFB8B1-7E9A-4AE2-9851-8F1BC315A967}" type="slidenum">
              <a:rPr lang="en-US" smtClean="0"/>
              <a:t>21</a:t>
            </a:fld>
            <a:endParaRPr lang="en-US"/>
          </a:p>
        </p:txBody>
      </p:sp>
    </p:spTree>
    <p:extLst>
      <p:ext uri="{BB962C8B-B14F-4D97-AF65-F5344CB8AC3E}">
        <p14:creationId xmlns:p14="http://schemas.microsoft.com/office/powerpoint/2010/main" val="291883244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However, as we</a:t>
            </a:r>
            <a:r>
              <a:rPr lang="en-US" baseline="0" dirty="0" smtClean="0"/>
              <a:t> further reduce the pass through voltage to 4.7V, some cell with higher threshold voltage cannot be correctly passed through, and thus will generate a read error. </a:t>
            </a:r>
          </a:p>
          <a:p>
            <a:r>
              <a:rPr lang="en-US" baseline="0" dirty="0" smtClean="0"/>
              <a:t>In this case, incorrect values are being read from page 2.</a:t>
            </a:r>
            <a:endParaRPr lang="en-US" dirty="0"/>
          </a:p>
        </p:txBody>
      </p:sp>
      <p:sp>
        <p:nvSpPr>
          <p:cNvPr id="4" name="Slide Number Placeholder 3"/>
          <p:cNvSpPr>
            <a:spLocks noGrp="1"/>
          </p:cNvSpPr>
          <p:nvPr>
            <p:ph type="sldNum" sz="quarter" idx="10"/>
          </p:nvPr>
        </p:nvSpPr>
        <p:spPr/>
        <p:txBody>
          <a:bodyPr/>
          <a:lstStyle/>
          <a:p>
            <a:fld id="{A8EFB8B1-7E9A-4AE2-9851-8F1BC315A967}" type="slidenum">
              <a:rPr lang="en-US" smtClean="0"/>
              <a:t>22</a:t>
            </a:fld>
            <a:endParaRPr lang="en-US"/>
          </a:p>
        </p:txBody>
      </p:sp>
    </p:spTree>
    <p:extLst>
      <p:ext uri="{BB962C8B-B14F-4D97-AF65-F5344CB8AC3E}">
        <p14:creationId xmlns:p14="http://schemas.microsoft.com/office/powerpoint/2010/main" val="176254139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However, these read errors can be tolerated by the unused ECC capability when the error rate is low, allowing us to reduce read disturb errors when the error rate is high.</a:t>
            </a:r>
          </a:p>
          <a:p>
            <a:r>
              <a:rPr lang="en-US" baseline="0" dirty="0" smtClean="0"/>
              <a:t>In this figure, we plot how raw bit error rate increases over retention age, the time since the data is last programmed.</a:t>
            </a:r>
          </a:p>
          <a:p>
            <a:r>
              <a:rPr lang="en-US" baseline="0" dirty="0" smtClean="0"/>
              <a:t>The x-axis is … y-axis is …</a:t>
            </a:r>
          </a:p>
          <a:p>
            <a:r>
              <a:rPr lang="en-US" dirty="0" smtClean="0"/>
              <a:t>Over</a:t>
            </a:r>
            <a:r>
              <a:rPr lang="en-US" baseline="0" dirty="0" smtClean="0"/>
              <a:t> time, flash retention errors and read disturb errors are accumulated, so the error rate keeps increasing.</a:t>
            </a:r>
            <a:endParaRPr lang="en-US" dirty="0" smtClean="0"/>
          </a:p>
          <a:p>
            <a:r>
              <a:rPr lang="en-US" dirty="0" smtClean="0"/>
              <a:t>The red line shows</a:t>
            </a:r>
            <a:r>
              <a:rPr lang="en-US" baseline="0" dirty="0" smtClean="0"/>
              <a:t> …</a:t>
            </a:r>
          </a:p>
          <a:p>
            <a:r>
              <a:rPr lang="en-US" dirty="0" smtClean="0"/>
              <a:t>As</a:t>
            </a:r>
            <a:r>
              <a:rPr lang="en-US" baseline="0" dirty="0" smtClean="0"/>
              <a:t> we can see, in early retention age, there is huge unused ECC correction capability that can be used to tolerate read errors.</a:t>
            </a:r>
          </a:p>
          <a:p>
            <a:r>
              <a:rPr lang="en-US" dirty="0" smtClean="0"/>
              <a:t>Then</a:t>
            </a:r>
            <a:r>
              <a:rPr lang="en-US" baseline="0" dirty="0" smtClean="0"/>
              <a:t> over time, the unused ECC capability decreases so we need to readjust </a:t>
            </a:r>
            <a:r>
              <a:rPr lang="en-US" baseline="0" dirty="0" err="1" smtClean="0"/>
              <a:t>Vpass</a:t>
            </a:r>
            <a:r>
              <a:rPr lang="en-US" baseline="0" dirty="0" smtClean="0"/>
              <a:t> reduction to reduce read errors.</a:t>
            </a:r>
          </a:p>
          <a:p>
            <a:r>
              <a:rPr lang="en-US" baseline="0" dirty="0" smtClean="0"/>
              <a:t>This leads to our </a:t>
            </a:r>
            <a:r>
              <a:rPr lang="en-US" baseline="0" dirty="0" err="1" smtClean="0"/>
              <a:t>Vpass</a:t>
            </a:r>
            <a:r>
              <a:rPr lang="en-US" baseline="0" dirty="0" smtClean="0"/>
              <a:t> tuning technique that …</a:t>
            </a:r>
            <a:endParaRPr lang="en-US" dirty="0"/>
          </a:p>
        </p:txBody>
      </p:sp>
      <p:sp>
        <p:nvSpPr>
          <p:cNvPr id="4" name="Slide Number Placeholder 3"/>
          <p:cNvSpPr>
            <a:spLocks noGrp="1"/>
          </p:cNvSpPr>
          <p:nvPr>
            <p:ph type="sldNum" sz="quarter" idx="10"/>
          </p:nvPr>
        </p:nvSpPr>
        <p:spPr/>
        <p:txBody>
          <a:bodyPr/>
          <a:lstStyle/>
          <a:p>
            <a:fld id="{A8EFB8B1-7E9A-4AE2-9851-8F1BC315A967}" type="slidenum">
              <a:rPr lang="en-US" smtClean="0"/>
              <a:t>23</a:t>
            </a:fld>
            <a:endParaRPr lang="en-US"/>
          </a:p>
        </p:txBody>
      </p:sp>
    </p:spTree>
    <p:extLst>
      <p:ext uri="{BB962C8B-B14F-4D97-AF65-F5344CB8AC3E}">
        <p14:creationId xmlns:p14="http://schemas.microsoft.com/office/powerpoint/2010/main" val="4778690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Now,</a:t>
            </a:r>
            <a:r>
              <a:rPr lang="en-US" baseline="0" dirty="0" smtClean="0"/>
              <a:t> let’s summarize and compare the trade-offs for </a:t>
            </a:r>
            <a:r>
              <a:rPr lang="en-US" baseline="0" dirty="0" err="1" smtClean="0"/>
              <a:t>Vpass</a:t>
            </a:r>
            <a:r>
              <a:rPr lang="en-US" baseline="0" dirty="0" smtClean="0"/>
              <a:t> Reduction.</a:t>
            </a:r>
          </a:p>
          <a:p>
            <a:r>
              <a:rPr lang="en-US" baseline="0" dirty="0" smtClean="0"/>
              <a:t>If we conservatively …, which is what flash vendors do today, we will accumulate lots of read disturb errors at the end of each refresh interval, but we don’t trade-off read errors.</a:t>
            </a:r>
          </a:p>
          <a:p>
            <a:r>
              <a:rPr lang="en-US" baseline="0" dirty="0" smtClean="0"/>
              <a:t>If we dynamically …, we can minimize read disturb errors, and in the mean time control the number of read errors to be tolerable by ECC. </a:t>
            </a:r>
          </a:p>
          <a:p>
            <a:r>
              <a:rPr lang="en-US" baseline="0" dirty="0" smtClean="0"/>
              <a:t>Even if we tune the </a:t>
            </a:r>
            <a:r>
              <a:rPr lang="en-US" baseline="0" dirty="0" err="1" smtClean="0"/>
              <a:t>Vpass</a:t>
            </a:r>
            <a:r>
              <a:rPr lang="en-US" baseline="0" dirty="0" smtClean="0"/>
              <a:t> too aggressively that the read errors …</a:t>
            </a:r>
            <a:endParaRPr lang="en-US" dirty="0"/>
          </a:p>
        </p:txBody>
      </p:sp>
      <p:sp>
        <p:nvSpPr>
          <p:cNvPr id="4" name="Slide Number Placeholder 3"/>
          <p:cNvSpPr>
            <a:spLocks noGrp="1"/>
          </p:cNvSpPr>
          <p:nvPr>
            <p:ph type="sldNum" sz="quarter" idx="10"/>
          </p:nvPr>
        </p:nvSpPr>
        <p:spPr/>
        <p:txBody>
          <a:bodyPr/>
          <a:lstStyle/>
          <a:p>
            <a:fld id="{A8EFB8B1-7E9A-4AE2-9851-8F1BC315A967}" type="slidenum">
              <a:rPr lang="en-US" smtClean="0"/>
              <a:t>24</a:t>
            </a:fld>
            <a:endParaRPr lang="en-US"/>
          </a:p>
        </p:txBody>
      </p:sp>
    </p:spTree>
    <p:extLst>
      <p:ext uri="{BB962C8B-B14F-4D97-AF65-F5344CB8AC3E}">
        <p14:creationId xmlns:p14="http://schemas.microsoft.com/office/powerpoint/2010/main" val="19249147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a:t>
            </a:r>
            <a:r>
              <a:rPr lang="en-US" baseline="0" dirty="0" smtClean="0"/>
              <a:t> we listed the detailed steps for pass-through voltage tuning.</a:t>
            </a:r>
          </a:p>
          <a:p>
            <a:r>
              <a:rPr lang="en-US" baseline="0" dirty="0" smtClean="0"/>
              <a:t>These steps are performed once for each block every day.</a:t>
            </a:r>
          </a:p>
          <a:p>
            <a:endParaRPr lang="en-US" baseline="0" dirty="0" smtClean="0"/>
          </a:p>
          <a:p>
            <a:r>
              <a:rPr lang="en-US" baseline="0" dirty="0" smtClean="0"/>
              <a:t>Using these steps, we can maximize the utilization of the unused ECC capability such that read disturb errors are minimized when the error rate is high.</a:t>
            </a:r>
          </a:p>
        </p:txBody>
      </p:sp>
      <p:sp>
        <p:nvSpPr>
          <p:cNvPr id="4" name="Slide Number Placeholder 3"/>
          <p:cNvSpPr>
            <a:spLocks noGrp="1"/>
          </p:cNvSpPr>
          <p:nvPr>
            <p:ph type="sldNum" sz="quarter" idx="10"/>
          </p:nvPr>
        </p:nvSpPr>
        <p:spPr/>
        <p:txBody>
          <a:bodyPr/>
          <a:lstStyle/>
          <a:p>
            <a:fld id="{A8EFB8B1-7E9A-4AE2-9851-8F1BC315A967}" type="slidenum">
              <a:rPr lang="en-US" smtClean="0"/>
              <a:t>25</a:t>
            </a:fld>
            <a:endParaRPr lang="en-US"/>
          </a:p>
        </p:txBody>
      </p:sp>
    </p:spTree>
    <p:extLst>
      <p:ext uri="{BB962C8B-B14F-4D97-AF65-F5344CB8AC3E}">
        <p14:creationId xmlns:p14="http://schemas.microsoft.com/office/powerpoint/2010/main" val="318549181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which can be hidden by</a:t>
            </a:r>
            <a:r>
              <a:rPr lang="en-US" baseline="0" dirty="0" smtClean="0"/>
              <a:t> performing in the background.</a:t>
            </a:r>
            <a:endParaRPr lang="en-US" dirty="0"/>
          </a:p>
        </p:txBody>
      </p:sp>
      <p:sp>
        <p:nvSpPr>
          <p:cNvPr id="4" name="Slide Number Placeholder 3"/>
          <p:cNvSpPr>
            <a:spLocks noGrp="1"/>
          </p:cNvSpPr>
          <p:nvPr>
            <p:ph type="sldNum" sz="quarter" idx="10"/>
          </p:nvPr>
        </p:nvSpPr>
        <p:spPr/>
        <p:txBody>
          <a:bodyPr/>
          <a:lstStyle/>
          <a:p>
            <a:fld id="{A8EFB8B1-7E9A-4AE2-9851-8F1BC315A967}" type="slidenum">
              <a:rPr lang="en-US" smtClean="0"/>
              <a:t>26</a:t>
            </a:fld>
            <a:endParaRPr lang="en-US"/>
          </a:p>
        </p:txBody>
      </p:sp>
    </p:spTree>
    <p:extLst>
      <p:ext uri="{BB962C8B-B14F-4D97-AF65-F5344CB8AC3E}">
        <p14:creationId xmlns:p14="http://schemas.microsoft.com/office/powerpoint/2010/main" val="360631029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figure shows the </a:t>
            </a:r>
            <a:r>
              <a:rPr lang="en-US" baseline="0" dirty="0" err="1" smtClean="0"/>
              <a:t>Vpass</a:t>
            </a:r>
            <a:r>
              <a:rPr lang="en-US" baseline="0" dirty="0" smtClean="0"/>
              <a:t> tuning lifetime improvements.</a:t>
            </a:r>
          </a:p>
          <a:p>
            <a:r>
              <a:rPr lang="en-US" baseline="0" dirty="0" smtClean="0"/>
              <a:t>The length of each bar shows the PE cycle lifetime for each configuration.</a:t>
            </a:r>
          </a:p>
          <a:p>
            <a:r>
              <a:rPr lang="en-US" baseline="0" dirty="0" smtClean="0"/>
              <a:t>The blue bars show our baseline system without </a:t>
            </a:r>
            <a:r>
              <a:rPr lang="en-US" baseline="0" dirty="0" err="1" smtClean="0"/>
              <a:t>Vpass</a:t>
            </a:r>
            <a:r>
              <a:rPr lang="en-US" baseline="0" dirty="0" smtClean="0"/>
              <a:t> tuning.</a:t>
            </a:r>
          </a:p>
          <a:p>
            <a:r>
              <a:rPr lang="en-US" baseline="0" dirty="0" smtClean="0"/>
              <a:t>The red bars show the lifetime after applying </a:t>
            </a:r>
            <a:r>
              <a:rPr lang="en-US" baseline="0" dirty="0" err="1" smtClean="0"/>
              <a:t>Vpass</a:t>
            </a:r>
            <a:r>
              <a:rPr lang="en-US" baseline="0" dirty="0" smtClean="0"/>
              <a:t> tuning for each workload.</a:t>
            </a:r>
          </a:p>
          <a:p>
            <a:r>
              <a:rPr lang="en-US" dirty="0" smtClean="0"/>
              <a:t>On</a:t>
            </a:r>
            <a:r>
              <a:rPr lang="en-US" baseline="0" dirty="0" smtClean="0"/>
              <a:t> average, </a:t>
            </a:r>
            <a:r>
              <a:rPr lang="en-US" baseline="0" dirty="0" err="1" smtClean="0"/>
              <a:t>Vpass</a:t>
            </a:r>
            <a:r>
              <a:rPr lang="en-US" baseline="0" dirty="0" smtClean="0"/>
              <a:t> tuning improves lifetime by 21%.</a:t>
            </a:r>
            <a:endParaRPr lang="en-US" dirty="0"/>
          </a:p>
        </p:txBody>
      </p:sp>
      <p:sp>
        <p:nvSpPr>
          <p:cNvPr id="4" name="Slide Number Placeholder 3"/>
          <p:cNvSpPr>
            <a:spLocks noGrp="1"/>
          </p:cNvSpPr>
          <p:nvPr>
            <p:ph type="sldNum" sz="quarter" idx="10"/>
          </p:nvPr>
        </p:nvSpPr>
        <p:spPr/>
        <p:txBody>
          <a:bodyPr/>
          <a:lstStyle/>
          <a:p>
            <a:fld id="{A8EFB8B1-7E9A-4AE2-9851-8F1BC315A967}" type="slidenum">
              <a:rPr lang="en-US" smtClean="0"/>
              <a:t>27</a:t>
            </a:fld>
            <a:endParaRPr lang="en-US"/>
          </a:p>
        </p:txBody>
      </p:sp>
    </p:spTree>
    <p:extLst>
      <p:ext uri="{BB962C8B-B14F-4D97-AF65-F5344CB8AC3E}">
        <p14:creationId xmlns:p14="http://schemas.microsoft.com/office/powerpoint/2010/main" val="186318342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Read disturb errors not only affects</a:t>
            </a:r>
            <a:r>
              <a:rPr lang="en-US" baseline="0" dirty="0" smtClean="0"/>
              <a:t> flash lifetime, but also increases the risk for data loss. </a:t>
            </a:r>
          </a:p>
          <a:p>
            <a:r>
              <a:rPr lang="en-US" baseline="0" dirty="0" smtClean="0"/>
              <a:t>To recover from read disturb errors, we propose a mechanism call RDR.</a:t>
            </a:r>
            <a:endParaRPr lang="en-US" dirty="0"/>
          </a:p>
        </p:txBody>
      </p:sp>
      <p:sp>
        <p:nvSpPr>
          <p:cNvPr id="4" name="Slide Number Placeholder 3"/>
          <p:cNvSpPr>
            <a:spLocks noGrp="1"/>
          </p:cNvSpPr>
          <p:nvPr>
            <p:ph type="sldNum" sz="quarter" idx="10"/>
          </p:nvPr>
        </p:nvSpPr>
        <p:spPr/>
        <p:txBody>
          <a:bodyPr/>
          <a:lstStyle/>
          <a:p>
            <a:fld id="{A8EFB8B1-7E9A-4AE2-9851-8F1BC315A967}" type="slidenum">
              <a:rPr lang="en-US" smtClean="0"/>
              <a:t>28</a:t>
            </a:fld>
            <a:endParaRPr lang="en-US"/>
          </a:p>
        </p:txBody>
      </p:sp>
    </p:spTree>
    <p:extLst>
      <p:ext uri="{BB962C8B-B14F-4D97-AF65-F5344CB8AC3E}">
        <p14:creationId xmlns:p14="http://schemas.microsoft.com/office/powerpoint/2010/main" val="349143300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RDR exploits each cell’s read disturb resistance.</a:t>
            </a:r>
            <a:r>
              <a:rPr lang="en-US" baseline="0" dirty="0" smtClean="0"/>
              <a:t> </a:t>
            </a:r>
          </a:p>
          <a:p>
            <a:r>
              <a:rPr lang="en-US" baseline="0" dirty="0" smtClean="0"/>
              <a:t>Because of process variation, each cell can be classified as either disturb resistant or disturb prone.</a:t>
            </a:r>
          </a:p>
          <a:p>
            <a:r>
              <a:rPr lang="en-US" dirty="0" smtClean="0"/>
              <a:t>After</a:t>
            </a:r>
            <a:r>
              <a:rPr lang="en-US" baseline="0" dirty="0" smtClean="0"/>
              <a:t> the same amount of read disturbs, the threshold voltage of a disturb-resistant cell does not change much, but the threshold voltage change of a disturb-prone cell is high.</a:t>
            </a:r>
            <a:endParaRPr lang="en-US" dirty="0"/>
          </a:p>
        </p:txBody>
      </p:sp>
      <p:sp>
        <p:nvSpPr>
          <p:cNvPr id="4" name="Slide Number Placeholder 3"/>
          <p:cNvSpPr>
            <a:spLocks noGrp="1"/>
          </p:cNvSpPr>
          <p:nvPr>
            <p:ph type="sldNum" sz="quarter" idx="10"/>
          </p:nvPr>
        </p:nvSpPr>
        <p:spPr/>
        <p:txBody>
          <a:bodyPr/>
          <a:lstStyle/>
          <a:p>
            <a:fld id="{A8EFB8B1-7E9A-4AE2-9851-8F1BC315A967}" type="slidenum">
              <a:rPr lang="en-US" smtClean="0"/>
              <a:t>29</a:t>
            </a:fld>
            <a:endParaRPr lang="en-US"/>
          </a:p>
        </p:txBody>
      </p:sp>
    </p:spTree>
    <p:extLst>
      <p:ext uri="{BB962C8B-B14F-4D97-AF65-F5344CB8AC3E}">
        <p14:creationId xmlns:p14="http://schemas.microsoft.com/office/powerpoint/2010/main" val="15582259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our fourth observation</a:t>
            </a:r>
            <a:r>
              <a:rPr lang="en-US" baseline="0" dirty="0" smtClean="0"/>
              <a:t>, we find some flash cells are more prone to read disturb.</a:t>
            </a:r>
            <a:endParaRPr lang="en-US" dirty="0" smtClean="0"/>
          </a:p>
          <a:p>
            <a:r>
              <a:rPr lang="en-US" dirty="0" smtClean="0"/>
              <a:t>Now lets look at an example of the erased and P1 state.</a:t>
            </a:r>
          </a:p>
          <a:p>
            <a:r>
              <a:rPr lang="en-US" dirty="0" smtClean="0"/>
              <a:t>With</a:t>
            </a:r>
            <a:r>
              <a:rPr lang="en-US" baseline="0" dirty="0" smtClean="0"/>
              <a:t> no </a:t>
            </a:r>
            <a:r>
              <a:rPr lang="en-US" dirty="0" smtClean="0"/>
              <a:t>read disturb, the threshold voltage of</a:t>
            </a:r>
            <a:r>
              <a:rPr lang="en-US" baseline="0" dirty="0" smtClean="0"/>
              <a:t> disturb prone and resistant cells are randomly distributed.</a:t>
            </a:r>
          </a:p>
          <a:p>
            <a:r>
              <a:rPr lang="en-US" baseline="0" dirty="0" smtClean="0"/>
              <a:t>After a significant amount of read disturb, the cells redistribute because of read disturb.</a:t>
            </a:r>
          </a:p>
          <a:p>
            <a:r>
              <a:rPr lang="en-US" baseline="0" dirty="0" smtClean="0"/>
              <a:t>At this point, we can see that disturb-prone cells have higher threshold voltages within each state,</a:t>
            </a:r>
          </a:p>
          <a:p>
            <a:r>
              <a:rPr lang="en-US" baseline="0" dirty="0" smtClean="0"/>
              <a:t>And disturb-resistant cells have lower threshold voltages.</a:t>
            </a:r>
          </a:p>
          <a:p>
            <a:r>
              <a:rPr lang="en-US" baseline="0" dirty="0" smtClean="0"/>
              <a:t>Now, if we look at the cells susceptible to errors, which are cells with threshold voltage closer to the boundary.</a:t>
            </a:r>
          </a:p>
          <a:p>
            <a:r>
              <a:rPr lang="en-US" baseline="0" dirty="0" smtClean="0"/>
              <a:t>The disturb-prone cells are from the erased state, and the disturb-resistant cells are from the P1 state.</a:t>
            </a:r>
            <a:endParaRPr lang="en-US" dirty="0"/>
          </a:p>
        </p:txBody>
      </p:sp>
      <p:sp>
        <p:nvSpPr>
          <p:cNvPr id="4" name="Slide Number Placeholder 3"/>
          <p:cNvSpPr>
            <a:spLocks noGrp="1"/>
          </p:cNvSpPr>
          <p:nvPr>
            <p:ph type="sldNum" sz="quarter" idx="10"/>
          </p:nvPr>
        </p:nvSpPr>
        <p:spPr/>
        <p:txBody>
          <a:bodyPr/>
          <a:lstStyle/>
          <a:p>
            <a:fld id="{A8EFB8B1-7E9A-4AE2-9851-8F1BC315A967}" type="slidenum">
              <a:rPr lang="en-US" smtClean="0"/>
              <a:t>30</a:t>
            </a:fld>
            <a:endParaRPr lang="en-US"/>
          </a:p>
        </p:txBody>
      </p:sp>
    </p:spTree>
    <p:extLst>
      <p:ext uri="{BB962C8B-B14F-4D97-AF65-F5344CB8AC3E}">
        <p14:creationId xmlns:p14="http://schemas.microsoft.com/office/powerpoint/2010/main" val="22157540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8EFB8B1-7E9A-4AE2-9851-8F1BC315A967}" type="slidenum">
              <a:rPr lang="en-US" smtClean="0"/>
              <a:t>3</a:t>
            </a:fld>
            <a:endParaRPr lang="en-US"/>
          </a:p>
        </p:txBody>
      </p:sp>
    </p:spTree>
    <p:extLst>
      <p:ext uri="{BB962C8B-B14F-4D97-AF65-F5344CB8AC3E}">
        <p14:creationId xmlns:p14="http://schemas.microsoft.com/office/powerpoint/2010/main" val="325987367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Based on this finding, we propose read disturb oriented error recovery</a:t>
            </a:r>
            <a:r>
              <a:rPr lang="en-US" baseline="0" dirty="0" smtClean="0"/>
              <a:t> to identify disturb-prone and resistant cells after a failure has happened to recover from read disturb errors.</a:t>
            </a:r>
          </a:p>
          <a:p>
            <a:r>
              <a:rPr lang="en-US" baseline="0" dirty="0" smtClean="0"/>
              <a:t>After an uncorrectable flash error, the following steps are triggered.</a:t>
            </a:r>
          </a:p>
          <a:p>
            <a:endParaRPr lang="en-US" dirty="0"/>
          </a:p>
        </p:txBody>
      </p:sp>
      <p:sp>
        <p:nvSpPr>
          <p:cNvPr id="4" name="Slide Number Placeholder 3"/>
          <p:cNvSpPr>
            <a:spLocks noGrp="1"/>
          </p:cNvSpPr>
          <p:nvPr>
            <p:ph type="sldNum" sz="quarter" idx="10"/>
          </p:nvPr>
        </p:nvSpPr>
        <p:spPr/>
        <p:txBody>
          <a:bodyPr/>
          <a:lstStyle/>
          <a:p>
            <a:fld id="{A8EFB8B1-7E9A-4AE2-9851-8F1BC315A967}" type="slidenum">
              <a:rPr lang="en-US" smtClean="0"/>
              <a:t>31</a:t>
            </a:fld>
            <a:endParaRPr lang="en-US"/>
          </a:p>
        </p:txBody>
      </p:sp>
    </p:spTree>
    <p:extLst>
      <p:ext uri="{BB962C8B-B14F-4D97-AF65-F5344CB8AC3E}">
        <p14:creationId xmlns:p14="http://schemas.microsoft.com/office/powerpoint/2010/main" val="230584941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Finally, we evaluate RDR</a:t>
            </a:r>
            <a:r>
              <a:rPr lang="en-US" baseline="0" dirty="0" smtClean="0"/>
              <a:t> from 0 to 1M read disturbs.</a:t>
            </a:r>
          </a:p>
          <a:p>
            <a:r>
              <a:rPr lang="en-US" baseline="0" dirty="0" smtClean="0"/>
              <a:t>The x-axis shows the read disturb count, The y-axis shows the raw bit error rate.</a:t>
            </a:r>
          </a:p>
          <a:p>
            <a:r>
              <a:rPr lang="en-US" baseline="0" dirty="0" smtClean="0"/>
              <a:t>The blue curve shows the RBER without RDR, the dotted red curve shows the RBER with RDR.</a:t>
            </a:r>
          </a:p>
          <a:p>
            <a:r>
              <a:rPr lang="en-US" baseline="0" dirty="0" smtClean="0"/>
              <a:t>On average, RDR reduces RBER by 36% and the ECC can be used to correct the remaining errors.</a:t>
            </a:r>
            <a:endParaRPr lang="en-US" dirty="0"/>
          </a:p>
        </p:txBody>
      </p:sp>
      <p:sp>
        <p:nvSpPr>
          <p:cNvPr id="4" name="Slide Number Placeholder 3"/>
          <p:cNvSpPr>
            <a:spLocks noGrp="1"/>
          </p:cNvSpPr>
          <p:nvPr>
            <p:ph type="sldNum" sz="quarter" idx="10"/>
          </p:nvPr>
        </p:nvSpPr>
        <p:spPr/>
        <p:txBody>
          <a:bodyPr/>
          <a:lstStyle/>
          <a:p>
            <a:fld id="{A8EFB8B1-7E9A-4AE2-9851-8F1BC315A967}" type="slidenum">
              <a:rPr lang="en-US" smtClean="0"/>
              <a:t>32</a:t>
            </a:fld>
            <a:endParaRPr lang="en-US"/>
          </a:p>
        </p:txBody>
      </p:sp>
    </p:spTree>
    <p:extLst>
      <p:ext uri="{BB962C8B-B14F-4D97-AF65-F5344CB8AC3E}">
        <p14:creationId xmlns:p14="http://schemas.microsoft.com/office/powerpoint/2010/main" val="371271792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EFB8B1-7E9A-4AE2-9851-8F1BC315A967}" type="slidenum">
              <a:rPr lang="en-US" smtClean="0"/>
              <a:t>33</a:t>
            </a:fld>
            <a:endParaRPr lang="en-US"/>
          </a:p>
        </p:txBody>
      </p:sp>
    </p:spTree>
    <p:extLst>
      <p:ext uri="{BB962C8B-B14F-4D97-AF65-F5344CB8AC3E}">
        <p14:creationId xmlns:p14="http://schemas.microsoft.com/office/powerpoint/2010/main" val="31510477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Emphasize online</a:t>
            </a:r>
            <a:r>
              <a:rPr lang="en-US" baseline="0" dirty="0" smtClean="0"/>
              <a:t> and after failure</a:t>
            </a:r>
            <a:endParaRPr lang="en-US" dirty="0"/>
          </a:p>
        </p:txBody>
      </p:sp>
      <p:sp>
        <p:nvSpPr>
          <p:cNvPr id="4" name="Slide Number Placeholder 3"/>
          <p:cNvSpPr>
            <a:spLocks noGrp="1"/>
          </p:cNvSpPr>
          <p:nvPr>
            <p:ph type="sldNum" sz="quarter" idx="10"/>
          </p:nvPr>
        </p:nvSpPr>
        <p:spPr/>
        <p:txBody>
          <a:bodyPr/>
          <a:lstStyle/>
          <a:p>
            <a:fld id="{A8EFB8B1-7E9A-4AE2-9851-8F1BC315A967}" type="slidenum">
              <a:rPr lang="en-US" smtClean="0"/>
              <a:t>34</a:t>
            </a:fld>
            <a:endParaRPr lang="en-US"/>
          </a:p>
        </p:txBody>
      </p:sp>
    </p:spTree>
    <p:extLst>
      <p:ext uri="{BB962C8B-B14F-4D97-AF65-F5344CB8AC3E}">
        <p14:creationId xmlns:p14="http://schemas.microsoft.com/office/powerpoint/2010/main" val="308539961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8EFB8B1-7E9A-4AE2-9851-8F1BC315A967}" type="slidenum">
              <a:rPr lang="en-US" smtClean="0"/>
              <a:t>35</a:t>
            </a:fld>
            <a:endParaRPr lang="en-US"/>
          </a:p>
        </p:txBody>
      </p:sp>
    </p:spTree>
    <p:extLst>
      <p:ext uri="{BB962C8B-B14F-4D97-AF65-F5344CB8AC3E}">
        <p14:creationId xmlns:p14="http://schemas.microsoft.com/office/powerpoint/2010/main" val="7293185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EFB8B1-7E9A-4AE2-9851-8F1BC315A967}" type="slidenum">
              <a:rPr lang="en-US" smtClean="0"/>
              <a:t>4</a:t>
            </a:fld>
            <a:endParaRPr lang="en-US"/>
          </a:p>
        </p:txBody>
      </p:sp>
    </p:spTree>
    <p:extLst>
      <p:ext uri="{BB962C8B-B14F-4D97-AF65-F5344CB8AC3E}">
        <p14:creationId xmlns:p14="http://schemas.microsoft.com/office/powerpoint/2010/main" val="7916949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 we read from one page in a block, we apply a high</a:t>
            </a:r>
            <a:r>
              <a:rPr lang="en-US" baseline="0" dirty="0" smtClean="0"/>
              <a:t> voltage to all the other pages in the same block. We will explain why later</a:t>
            </a:r>
            <a:endParaRPr lang="en-US" dirty="0"/>
          </a:p>
        </p:txBody>
      </p:sp>
      <p:sp>
        <p:nvSpPr>
          <p:cNvPr id="4" name="Slide Number Placeholder 3"/>
          <p:cNvSpPr>
            <a:spLocks noGrp="1"/>
          </p:cNvSpPr>
          <p:nvPr>
            <p:ph type="sldNum" sz="quarter" idx="10"/>
          </p:nvPr>
        </p:nvSpPr>
        <p:spPr/>
        <p:txBody>
          <a:bodyPr/>
          <a:lstStyle/>
          <a:p>
            <a:fld id="{A8EFB8B1-7E9A-4AE2-9851-8F1BC315A967}" type="slidenum">
              <a:rPr lang="en-US" smtClean="0"/>
              <a:t>5</a:t>
            </a:fld>
            <a:endParaRPr lang="en-US"/>
          </a:p>
        </p:txBody>
      </p:sp>
    </p:spTree>
    <p:extLst>
      <p:ext uri="{BB962C8B-B14F-4D97-AF65-F5344CB8AC3E}">
        <p14:creationId xmlns:p14="http://schemas.microsoft.com/office/powerpoint/2010/main" val="38317319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Now,</a:t>
            </a:r>
            <a:r>
              <a:rPr lang="en-US" baseline="0" dirty="0" smtClean="0"/>
              <a:t> let’s zoom in to a single block of flash memory, which consists of an array of flash pages.</a:t>
            </a:r>
          </a:p>
          <a:p>
            <a:r>
              <a:rPr lang="en-US" baseline="0" dirty="0" smtClean="0"/>
              <a:t>Each flash page is written to flash cells located in the same row.</a:t>
            </a:r>
          </a:p>
          <a:p>
            <a:r>
              <a:rPr lang="en-US" baseline="0" dirty="0" smtClean="0"/>
              <a:t>Each row of cells are controlled by the same horizontal wire.</a:t>
            </a:r>
          </a:p>
          <a:p>
            <a:r>
              <a:rPr lang="en-US" dirty="0" smtClean="0"/>
              <a:t>Each</a:t>
            </a:r>
            <a:r>
              <a:rPr lang="en-US" baseline="0" dirty="0" smtClean="0"/>
              <a:t> column of cells are connected in series with a sense amplifier at the bottom. </a:t>
            </a:r>
          </a:p>
        </p:txBody>
      </p:sp>
      <p:sp>
        <p:nvSpPr>
          <p:cNvPr id="4" name="Slide Number Placeholder 3"/>
          <p:cNvSpPr>
            <a:spLocks noGrp="1"/>
          </p:cNvSpPr>
          <p:nvPr>
            <p:ph type="sldNum" sz="quarter" idx="10"/>
          </p:nvPr>
        </p:nvSpPr>
        <p:spPr/>
        <p:txBody>
          <a:bodyPr/>
          <a:lstStyle/>
          <a:p>
            <a:fld id="{A8EFB8B1-7E9A-4AE2-9851-8F1BC315A967}" type="slidenum">
              <a:rPr lang="en-US" smtClean="0"/>
              <a:t>6</a:t>
            </a:fld>
            <a:endParaRPr lang="en-US"/>
          </a:p>
        </p:txBody>
      </p:sp>
    </p:spTree>
    <p:extLst>
      <p:ext uri="{BB962C8B-B14F-4D97-AF65-F5344CB8AC3E}">
        <p14:creationId xmlns:p14="http://schemas.microsoft.com/office/powerpoint/2010/main" val="25491129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Now let’s zoom in again to look at a single flash cell,</a:t>
            </a:r>
            <a:r>
              <a:rPr lang="en-US" baseline="0" dirty="0" smtClean="0"/>
              <a:t> or, it can also be called, a floating gate transistor.</a:t>
            </a:r>
          </a:p>
          <a:p>
            <a:endParaRPr lang="en-US" dirty="0"/>
          </a:p>
        </p:txBody>
      </p:sp>
      <p:sp>
        <p:nvSpPr>
          <p:cNvPr id="4" name="Slide Number Placeholder 3"/>
          <p:cNvSpPr>
            <a:spLocks noGrp="1"/>
          </p:cNvSpPr>
          <p:nvPr>
            <p:ph type="sldNum" sz="quarter" idx="10"/>
          </p:nvPr>
        </p:nvSpPr>
        <p:spPr/>
        <p:txBody>
          <a:bodyPr/>
          <a:lstStyle/>
          <a:p>
            <a:fld id="{A8EFB8B1-7E9A-4AE2-9851-8F1BC315A967}" type="slidenum">
              <a:rPr lang="en-US" smtClean="0"/>
              <a:t>7</a:t>
            </a:fld>
            <a:endParaRPr lang="en-US"/>
          </a:p>
        </p:txBody>
      </p:sp>
    </p:spTree>
    <p:extLst>
      <p:ext uri="{BB962C8B-B14F-4D97-AF65-F5344CB8AC3E}">
        <p14:creationId xmlns:p14="http://schemas.microsoft.com/office/powerpoint/2010/main" val="42159957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Now, if we have two flash</a:t>
            </a:r>
            <a:r>
              <a:rPr lang="en-US" baseline="0" dirty="0" smtClean="0"/>
              <a:t> cells programmed to different threshold voltages, 2V and 3V, we can distinguish them with a read voltage of 2.5V.</a:t>
            </a:r>
          </a:p>
          <a:p>
            <a:r>
              <a:rPr lang="en-US" baseline="0" dirty="0" smtClean="0"/>
              <a:t>When we apply 2.5V to the gate, since the read voltage is higher than the threshold voltage, …</a:t>
            </a:r>
          </a:p>
          <a:p>
            <a:r>
              <a:rPr lang="en-US" baseline="0" dirty="0" smtClean="0"/>
              <a:t>Now if we look back at this example, we can see that the threshold voltage of each flash cell actually represents the value being stored.</a:t>
            </a:r>
          </a:p>
        </p:txBody>
      </p:sp>
      <p:sp>
        <p:nvSpPr>
          <p:cNvPr id="4" name="Slide Number Placeholder 3"/>
          <p:cNvSpPr>
            <a:spLocks noGrp="1"/>
          </p:cNvSpPr>
          <p:nvPr>
            <p:ph type="sldNum" sz="quarter" idx="10"/>
          </p:nvPr>
        </p:nvSpPr>
        <p:spPr/>
        <p:txBody>
          <a:bodyPr/>
          <a:lstStyle/>
          <a:p>
            <a:fld id="{A8EFB8B1-7E9A-4AE2-9851-8F1BC315A967}" type="slidenum">
              <a:rPr lang="en-US" smtClean="0"/>
              <a:t>8</a:t>
            </a:fld>
            <a:endParaRPr lang="en-US"/>
          </a:p>
        </p:txBody>
      </p:sp>
    </p:spTree>
    <p:extLst>
      <p:ext uri="{BB962C8B-B14F-4D97-AF65-F5344CB8AC3E}">
        <p14:creationId xmlns:p14="http://schemas.microsoft.com/office/powerpoint/2010/main" val="9622740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But,</a:t>
            </a:r>
            <a:r>
              <a:rPr lang="en-US" baseline="0" dirty="0" smtClean="0"/>
              <a:t> for the same cells, when we apply a high voltage to them, regardless of the threshold voltage, any cell will be passed-through.</a:t>
            </a:r>
          </a:p>
          <a:p>
            <a:r>
              <a:rPr lang="en-US" baseline="0" dirty="0" smtClean="0"/>
              <a:t>So we call this voltage pass-through voltage or </a:t>
            </a:r>
            <a:r>
              <a:rPr lang="en-US" baseline="0" dirty="0" err="1" smtClean="0"/>
              <a:t>Vpass</a:t>
            </a:r>
            <a:endParaRPr lang="en-US" baseline="0" dirty="0" smtClean="0"/>
          </a:p>
        </p:txBody>
      </p:sp>
      <p:sp>
        <p:nvSpPr>
          <p:cNvPr id="4" name="Slide Number Placeholder 3"/>
          <p:cNvSpPr>
            <a:spLocks noGrp="1"/>
          </p:cNvSpPr>
          <p:nvPr>
            <p:ph type="sldNum" sz="quarter" idx="10"/>
          </p:nvPr>
        </p:nvSpPr>
        <p:spPr/>
        <p:txBody>
          <a:bodyPr/>
          <a:lstStyle/>
          <a:p>
            <a:fld id="{A8EFB8B1-7E9A-4AE2-9851-8F1BC315A967}" type="slidenum">
              <a:rPr lang="en-US" smtClean="0"/>
              <a:t>9</a:t>
            </a:fld>
            <a:endParaRPr lang="en-US"/>
          </a:p>
        </p:txBody>
      </p:sp>
    </p:spTree>
    <p:extLst>
      <p:ext uri="{BB962C8B-B14F-4D97-AF65-F5344CB8AC3E}">
        <p14:creationId xmlns:p14="http://schemas.microsoft.com/office/powerpoint/2010/main" val="32486513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0" y="2130425"/>
            <a:ext cx="91440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304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C180363-CC94-4870-B80A-D2EB1C5F0A30}" type="datetime1">
              <a:rPr lang="en-US" smtClean="0"/>
              <a:t>6/24/2015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833DA7-59AA-43CA-B9D4-B4E6650B0945}" type="slidenum">
              <a:rPr lang="en-US" smtClean="0"/>
              <a:t>‹#›</a:t>
            </a:fld>
            <a:endParaRPr lang="en-US"/>
          </a:p>
        </p:txBody>
      </p:sp>
      <p:sp>
        <p:nvSpPr>
          <p:cNvPr id="7" name="Rectangle 6"/>
          <p:cNvSpPr/>
          <p:nvPr userDrawn="1"/>
        </p:nvSpPr>
        <p:spPr>
          <a:xfrm>
            <a:off x="-1" y="6544373"/>
            <a:ext cx="1596572" cy="31362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6974132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595A4A-EB2A-40AC-9D37-E12BB899E737}" type="datetime1">
              <a:rPr lang="en-US" smtClean="0"/>
              <a:t>6/24/2015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833DA7-59AA-43CA-B9D4-B4E6650B0945}" type="slidenum">
              <a:rPr lang="en-US" smtClean="0"/>
              <a:t>‹#›</a:t>
            </a:fld>
            <a:endParaRPr lang="en-US"/>
          </a:p>
        </p:txBody>
      </p:sp>
    </p:spTree>
    <p:extLst>
      <p:ext uri="{BB962C8B-B14F-4D97-AF65-F5344CB8AC3E}">
        <p14:creationId xmlns:p14="http://schemas.microsoft.com/office/powerpoint/2010/main" val="21208089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09A5A8-058C-4265-B33A-C2BFE178C4C1}" type="datetime1">
              <a:rPr lang="en-US" smtClean="0"/>
              <a:t>6/24/2015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833DA7-59AA-43CA-B9D4-B4E6650B0945}" type="slidenum">
              <a:rPr lang="en-US" smtClean="0"/>
              <a:t>‹#›</a:t>
            </a:fld>
            <a:endParaRPr lang="en-US"/>
          </a:p>
        </p:txBody>
      </p:sp>
    </p:spTree>
    <p:extLst>
      <p:ext uri="{BB962C8B-B14F-4D97-AF65-F5344CB8AC3E}">
        <p14:creationId xmlns:p14="http://schemas.microsoft.com/office/powerpoint/2010/main" val="32066673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1"/>
      </p:bgRef>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2630" y="770467"/>
            <a:ext cx="8086725" cy="3352800"/>
          </a:xfrm>
        </p:spPr>
        <p:txBody>
          <a:bodyPr anchor="b">
            <a:noAutofit/>
          </a:bodyPr>
          <a:lstStyle>
            <a:lvl1pPr algn="l">
              <a:lnSpc>
                <a:spcPct val="80000"/>
              </a:lnSpc>
              <a:defRPr sz="8000" spc="-120"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500636" y="4198409"/>
            <a:ext cx="6921151" cy="1645920"/>
          </a:xfrm>
        </p:spPr>
        <p:txBody>
          <a:bodyPr>
            <a:normAutofit/>
          </a:bodyPr>
          <a:lstStyle>
            <a:lvl1pPr marL="0" indent="0" algn="l">
              <a:buNone/>
              <a:defRPr sz="28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6" name="Date Placeholder 5"/>
          <p:cNvSpPr>
            <a:spLocks noGrp="1"/>
          </p:cNvSpPr>
          <p:nvPr>
            <p:ph type="dt" sz="half" idx="10"/>
          </p:nvPr>
        </p:nvSpPr>
        <p:spPr/>
        <p:txBody>
          <a:bodyPr/>
          <a:lstStyle/>
          <a:p>
            <a:fld id="{59B78016-30F6-47A7-860E-5B5D94EF3B58}" type="datetime1">
              <a:rPr lang="en-US" smtClean="0">
                <a:solidFill>
                  <a:prstClr val="black">
                    <a:alpha val="75000"/>
                  </a:prstClr>
                </a:solidFill>
              </a:rPr>
              <a:t>6/24/2015</a:t>
            </a:fld>
            <a:endParaRPr lang="en-US">
              <a:solidFill>
                <a:prstClr val="black">
                  <a:alpha val="75000"/>
                </a:prstClr>
              </a:solidFill>
            </a:endParaRPr>
          </a:p>
        </p:txBody>
      </p:sp>
      <p:sp>
        <p:nvSpPr>
          <p:cNvPr id="10" name="Footer Placeholder 9"/>
          <p:cNvSpPr>
            <a:spLocks noGrp="1"/>
          </p:cNvSpPr>
          <p:nvPr>
            <p:ph type="ftr" sz="quarter" idx="11"/>
          </p:nvPr>
        </p:nvSpPr>
        <p:spPr/>
        <p:txBody>
          <a:bodyPr/>
          <a:lstStyle/>
          <a:p>
            <a:endParaRPr lang="en-US">
              <a:solidFill>
                <a:prstClr val="black">
                  <a:alpha val="75000"/>
                </a:prstClr>
              </a:solidFill>
            </a:endParaRPr>
          </a:p>
        </p:txBody>
      </p:sp>
      <p:sp>
        <p:nvSpPr>
          <p:cNvPr id="11" name="Slide Number Placeholder 10"/>
          <p:cNvSpPr>
            <a:spLocks noGrp="1"/>
          </p:cNvSpPr>
          <p:nvPr>
            <p:ph type="sldNum" sz="quarter" idx="12"/>
          </p:nvPr>
        </p:nvSpPr>
        <p:spPr/>
        <p:txBody>
          <a:bodyPr/>
          <a:lstStyle/>
          <a:p>
            <a:fld id="{774DEB4F-0601-454C-8126-130431B58208}" type="slidenum">
              <a:rPr lang="en-US" smtClean="0">
                <a:solidFill>
                  <a:prstClr val="black">
                    <a:lumMod val="65000"/>
                    <a:lumOff val="35000"/>
                  </a:prstClr>
                </a:solidFill>
              </a: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529993662"/>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1_Title Slide">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528638" y="712594"/>
            <a:ext cx="8086725" cy="2898708"/>
          </a:xfrm>
          <a:noFill/>
        </p:spPr>
        <p:txBody>
          <a:bodyPr anchor="b">
            <a:noAutofit/>
          </a:bodyPr>
          <a:lstStyle>
            <a:lvl1pPr algn="ctr">
              <a:lnSpc>
                <a:spcPct val="80000"/>
              </a:lnSpc>
              <a:defRPr sz="8000" spc="-12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528640" y="3897565"/>
            <a:ext cx="8086724" cy="1645920"/>
          </a:xfrm>
        </p:spPr>
        <p:txBody>
          <a:bodyPr>
            <a:normAutofit/>
          </a:bodyPr>
          <a:lstStyle>
            <a:lvl1pPr marL="0" indent="0" algn="ctr">
              <a:buNone/>
              <a:defRPr sz="2800">
                <a:solidFill>
                  <a:schemeClr val="tx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6" name="Footer Placeholder 5"/>
          <p:cNvSpPr>
            <a:spLocks noGrp="1"/>
          </p:cNvSpPr>
          <p:nvPr>
            <p:ph type="ftr" sz="quarter" idx="11"/>
          </p:nvPr>
        </p:nvSpPr>
        <p:spPr/>
        <p:txBody>
          <a:bodyPr/>
          <a:lstStyle/>
          <a:p>
            <a:endParaRPr lang="en-US">
              <a:solidFill>
                <a:prstClr val="black">
                  <a:alpha val="75000"/>
                </a:prstClr>
              </a:solidFill>
            </a:endParaRPr>
          </a:p>
        </p:txBody>
      </p:sp>
      <p:sp>
        <p:nvSpPr>
          <p:cNvPr id="10" name="Slide Number Placeholder 9"/>
          <p:cNvSpPr>
            <a:spLocks noGrp="1"/>
          </p:cNvSpPr>
          <p:nvPr>
            <p:ph type="sldNum" sz="quarter" idx="12"/>
          </p:nvPr>
        </p:nvSpPr>
        <p:spPr/>
        <p:txBody>
          <a:bodyPr/>
          <a:lstStyle/>
          <a:p>
            <a:fld id="{774DEB4F-0601-454C-8126-130431B58208}" type="slidenum">
              <a:rPr lang="en-US" smtClean="0">
                <a:solidFill>
                  <a:prstClr val="black">
                    <a:lumMod val="65000"/>
                    <a:lumOff val="35000"/>
                  </a:prstClr>
                </a:solidFill>
              </a:rPr>
              <a:pPr/>
              <a:t>‹#›</a:t>
            </a:fld>
            <a:endParaRPr lang="en-US">
              <a:solidFill>
                <a:prstClr val="black">
                  <a:lumMod val="65000"/>
                  <a:lumOff val="35000"/>
                </a:prstClr>
              </a:solidFill>
            </a:endParaRPr>
          </a:p>
        </p:txBody>
      </p:sp>
      <p:sp>
        <p:nvSpPr>
          <p:cNvPr id="4" name="Rectangle 3"/>
          <p:cNvSpPr/>
          <p:nvPr/>
        </p:nvSpPr>
        <p:spPr>
          <a:xfrm>
            <a:off x="-1" y="6544373"/>
            <a:ext cx="1197429" cy="31362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 name="Date Placeholder 4"/>
          <p:cNvSpPr>
            <a:spLocks noGrp="1"/>
          </p:cNvSpPr>
          <p:nvPr>
            <p:ph type="dt" sz="half" idx="10"/>
          </p:nvPr>
        </p:nvSpPr>
        <p:spPr/>
        <p:txBody>
          <a:bodyPr/>
          <a:lstStyle/>
          <a:p>
            <a:fld id="{E1F2E591-C462-43D9-B258-F67244CB92C1}" type="datetime1">
              <a:rPr lang="en-US" smtClean="0">
                <a:solidFill>
                  <a:prstClr val="black">
                    <a:alpha val="75000"/>
                  </a:prstClr>
                </a:solidFill>
              </a:rPr>
              <a:t>6/24/2015</a:t>
            </a:fld>
            <a:endParaRPr lang="en-US">
              <a:solidFill>
                <a:prstClr val="black">
                  <a:alpha val="75000"/>
                </a:prstClr>
              </a:solidFill>
            </a:endParaRPr>
          </a:p>
        </p:txBody>
      </p:sp>
    </p:spTree>
    <p:extLst>
      <p:ext uri="{BB962C8B-B14F-4D97-AF65-F5344CB8AC3E}">
        <p14:creationId xmlns:p14="http://schemas.microsoft.com/office/powerpoint/2010/main" val="275348372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11" name="Title Placeholder 1"/>
          <p:cNvSpPr>
            <a:spLocks noGrp="1"/>
          </p:cNvSpPr>
          <p:nvPr>
            <p:ph type="title"/>
          </p:nvPr>
        </p:nvSpPr>
        <p:spPr>
          <a:xfrm>
            <a:off x="0" y="0"/>
            <a:ext cx="9144000" cy="1085850"/>
          </a:xfrm>
          <a:prstGeom prst="rect">
            <a:avLst/>
          </a:prstGeom>
        </p:spPr>
        <p:txBody>
          <a:bodyPr vert="horz" lIns="91440" tIns="45720" rIns="91440" bIns="45720" rtlCol="0" anchor="ctr">
            <a:normAutofit/>
          </a:bodyPr>
          <a:lstStyle>
            <a:lvl1pPr marL="0">
              <a:defRPr/>
            </a:lvl1pPr>
          </a:lstStyle>
          <a:p>
            <a:r>
              <a:rPr lang="en-US" smtClean="0"/>
              <a:t>Click to edit Master title style</a:t>
            </a:r>
            <a:endParaRPr lang="en-US" dirty="0"/>
          </a:p>
        </p:txBody>
      </p:sp>
      <p:sp>
        <p:nvSpPr>
          <p:cNvPr id="24" name="Content Placeholder 22"/>
          <p:cNvSpPr>
            <a:spLocks noGrp="1"/>
          </p:cNvSpPr>
          <p:nvPr>
            <p:ph sz="quarter" idx="11"/>
          </p:nvPr>
        </p:nvSpPr>
        <p:spPr>
          <a:xfrm>
            <a:off x="123825" y="1241652"/>
            <a:ext cx="8897938" cy="5224462"/>
          </a:xfrm>
        </p:spPr>
        <p:txBody>
          <a:bodyPr>
            <a:normAutofit/>
          </a:bodyPr>
          <a:lstStyle>
            <a:lvl1pPr>
              <a:defRPr sz="3600">
                <a:solidFill>
                  <a:schemeClr val="tx1">
                    <a:lumMod val="65000"/>
                    <a:lumOff val="35000"/>
                  </a:schemeClr>
                </a:solidFill>
                <a:latin typeface="Calibri Light" panose="020F0302020204030204" pitchFamily="34" charset="0"/>
              </a:defRPr>
            </a:lvl1pPr>
            <a:lvl2pPr>
              <a:defRPr sz="3200">
                <a:solidFill>
                  <a:schemeClr val="tx1">
                    <a:lumMod val="65000"/>
                    <a:lumOff val="35000"/>
                  </a:schemeClr>
                </a:solidFill>
                <a:latin typeface="Calibri Light" panose="020F0302020204030204" pitchFamily="34" charset="0"/>
              </a:defRPr>
            </a:lvl2pPr>
            <a:lvl3pPr>
              <a:defRPr sz="2800">
                <a:solidFill>
                  <a:schemeClr val="tx1">
                    <a:lumMod val="65000"/>
                    <a:lumOff val="35000"/>
                  </a:schemeClr>
                </a:solidFill>
                <a:latin typeface="Calibri Light" panose="020F0302020204030204" pitchFamily="34" charset="0"/>
              </a:defRPr>
            </a:lvl3pPr>
            <a:lvl4pPr>
              <a:defRPr sz="2400">
                <a:solidFill>
                  <a:schemeClr val="tx1">
                    <a:lumMod val="65000"/>
                    <a:lumOff val="35000"/>
                  </a:schemeClr>
                </a:solidFill>
                <a:latin typeface="Calibri Light" panose="020F0302020204030204" pitchFamily="34" charset="0"/>
              </a:defRPr>
            </a:lvl4pPr>
            <a:lvl5pPr>
              <a:defRPr sz="2400">
                <a:solidFill>
                  <a:schemeClr val="tx1">
                    <a:lumMod val="65000"/>
                    <a:lumOff val="35000"/>
                  </a:schemeClr>
                </a:solidFill>
                <a:latin typeface="Calibri Light" panose="020F030202020403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2"/>
          </p:nvPr>
        </p:nvSpPr>
        <p:spPr/>
        <p:txBody>
          <a:bodyPr/>
          <a:lstStyle/>
          <a:p>
            <a:fld id="{EEF3EEE9-6AB3-4DFC-A68C-D959887C5F17}" type="datetime1">
              <a:rPr lang="en-US" smtClean="0">
                <a:solidFill>
                  <a:prstClr val="black">
                    <a:alpha val="75000"/>
                  </a:prstClr>
                </a:solidFill>
              </a:rPr>
              <a:t>6/24/2015</a:t>
            </a:fld>
            <a:endParaRPr lang="en-US">
              <a:solidFill>
                <a:prstClr val="black">
                  <a:alpha val="75000"/>
                </a:prstClr>
              </a:solidFill>
            </a:endParaRPr>
          </a:p>
        </p:txBody>
      </p:sp>
      <p:sp>
        <p:nvSpPr>
          <p:cNvPr id="6" name="Footer Placeholder 5"/>
          <p:cNvSpPr>
            <a:spLocks noGrp="1"/>
          </p:cNvSpPr>
          <p:nvPr>
            <p:ph type="ftr" sz="quarter" idx="13"/>
          </p:nvPr>
        </p:nvSpPr>
        <p:spPr/>
        <p:txBody>
          <a:bodyPr/>
          <a:lstStyle/>
          <a:p>
            <a:endParaRPr lang="en-US">
              <a:solidFill>
                <a:prstClr val="black">
                  <a:alpha val="75000"/>
                </a:prstClr>
              </a:solidFill>
            </a:endParaRPr>
          </a:p>
        </p:txBody>
      </p:sp>
      <p:sp>
        <p:nvSpPr>
          <p:cNvPr id="7" name="Slide Number Placeholder 6"/>
          <p:cNvSpPr>
            <a:spLocks noGrp="1"/>
          </p:cNvSpPr>
          <p:nvPr>
            <p:ph type="sldNum" sz="quarter" idx="14"/>
          </p:nvPr>
        </p:nvSpPr>
        <p:spPr/>
        <p:txBody>
          <a:bodyPr/>
          <a:lstStyle/>
          <a:p>
            <a:fld id="{774DEB4F-0601-454C-8126-130431B58208}" type="slidenum">
              <a:rPr lang="en-US" smtClean="0">
                <a:solidFill>
                  <a:prstClr val="black">
                    <a:lumMod val="65000"/>
                    <a:lumOff val="35000"/>
                  </a:prstClr>
                </a:solidFill>
              </a: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2402365041"/>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2628" y="767419"/>
            <a:ext cx="8085582" cy="3355848"/>
          </a:xfrm>
          <a:solidFill>
            <a:schemeClr val="bg1"/>
          </a:solidFill>
        </p:spPr>
        <p:txBody>
          <a:bodyPr anchor="b">
            <a:normAutofit/>
          </a:bodyPr>
          <a:lstStyle>
            <a:lvl1pPr>
              <a:lnSpc>
                <a:spcPct val="80000"/>
              </a:lnSpc>
              <a:defRPr sz="8000" b="0" baseline="0">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00634" y="4187275"/>
            <a:ext cx="6919722" cy="1645920"/>
          </a:xfrm>
        </p:spPr>
        <p:txBody>
          <a:bodyPr anchor="t">
            <a:normAutofit/>
          </a:bodyPr>
          <a:lstStyle>
            <a:lvl1pPr marL="0" indent="0">
              <a:buNone/>
              <a:defRPr sz="28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831A88A-0543-4D72-9887-951730912BF3}" type="datetime1">
              <a:rPr lang="en-US" smtClean="0">
                <a:solidFill>
                  <a:prstClr val="black">
                    <a:alpha val="75000"/>
                  </a:prstClr>
                </a:solidFill>
              </a:rPr>
              <a:t>6/24/2015</a:t>
            </a:fld>
            <a:endParaRPr lang="en-US">
              <a:solidFill>
                <a:prstClr val="black">
                  <a:alpha val="75000"/>
                </a:prstClr>
              </a:solidFill>
            </a:endParaRPr>
          </a:p>
        </p:txBody>
      </p:sp>
      <p:sp>
        <p:nvSpPr>
          <p:cNvPr id="5" name="Footer Placeholder 4"/>
          <p:cNvSpPr>
            <a:spLocks noGrp="1"/>
          </p:cNvSpPr>
          <p:nvPr>
            <p:ph type="ftr" sz="quarter" idx="11"/>
          </p:nvPr>
        </p:nvSpPr>
        <p:spPr/>
        <p:txBody>
          <a:bodyPr/>
          <a:lstStyle/>
          <a:p>
            <a:endParaRPr lang="en-US">
              <a:solidFill>
                <a:prstClr val="black">
                  <a:alpha val="75000"/>
                </a:prstClr>
              </a:solidFill>
            </a:endParaRPr>
          </a:p>
        </p:txBody>
      </p:sp>
      <p:sp>
        <p:nvSpPr>
          <p:cNvPr id="9" name="Slide Number Placeholder 8"/>
          <p:cNvSpPr>
            <a:spLocks noGrp="1"/>
          </p:cNvSpPr>
          <p:nvPr>
            <p:ph type="sldNum" sz="quarter" idx="12"/>
          </p:nvPr>
        </p:nvSpPr>
        <p:spPr/>
        <p:txBody>
          <a:bodyPr/>
          <a:lstStyle/>
          <a:p>
            <a:fld id="{774DEB4F-0601-454C-8126-130431B58208}" type="slidenum">
              <a:rPr lang="en-US" smtClean="0">
                <a:solidFill>
                  <a:prstClr val="black">
                    <a:lumMod val="65000"/>
                    <a:lumOff val="35000"/>
                  </a:prstClr>
                </a:solidFill>
              </a: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1550300173"/>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88799" y="1208316"/>
            <a:ext cx="4271962" cy="5053693"/>
          </a:xfrm>
        </p:spPr>
        <p:txBody>
          <a:bodyPr/>
          <a:lstStyle>
            <a:lvl1pPr>
              <a:defRPr sz="2200">
                <a:latin typeface="Calibri Light" panose="020F0302020204030204" pitchFamily="34" charset="0"/>
              </a:defRPr>
            </a:lvl1pPr>
            <a:lvl2pPr>
              <a:defRPr sz="1900">
                <a:latin typeface="Calibri Light" panose="020F0302020204030204" pitchFamily="34" charset="0"/>
              </a:defRPr>
            </a:lvl2pPr>
            <a:lvl3pPr>
              <a:defRPr sz="1700">
                <a:latin typeface="Calibri Light" panose="020F0302020204030204" pitchFamily="34" charset="0"/>
              </a:defRPr>
            </a:lvl3pPr>
            <a:lvl4pPr>
              <a:defRPr sz="1500">
                <a:latin typeface="Calibri Light" panose="020F0302020204030204" pitchFamily="34" charset="0"/>
              </a:defRPr>
            </a:lvl4pPr>
            <a:lvl5pPr>
              <a:defRPr sz="1400">
                <a:latin typeface="Calibri Light" panose="020F0302020204030204" pitchFamily="34" charset="0"/>
              </a:defRPr>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51604" y="1208316"/>
            <a:ext cx="4271962" cy="5053693"/>
          </a:xfrm>
        </p:spPr>
        <p:txBody>
          <a:bodyPr/>
          <a:lstStyle>
            <a:lvl1pPr>
              <a:defRPr sz="2200">
                <a:latin typeface="Calibri Light" panose="020F0302020204030204" pitchFamily="34" charset="0"/>
              </a:defRPr>
            </a:lvl1pPr>
            <a:lvl2pPr>
              <a:defRPr sz="1900">
                <a:latin typeface="Calibri Light" panose="020F0302020204030204" pitchFamily="34" charset="0"/>
              </a:defRPr>
            </a:lvl2pPr>
            <a:lvl3pPr>
              <a:defRPr sz="1700">
                <a:latin typeface="Calibri Light" panose="020F0302020204030204" pitchFamily="34" charset="0"/>
              </a:defRPr>
            </a:lvl3pPr>
            <a:lvl4pPr>
              <a:defRPr sz="1500">
                <a:latin typeface="Calibri Light" panose="020F0302020204030204" pitchFamily="34" charset="0"/>
              </a:defRPr>
            </a:lvl4pPr>
            <a:lvl5pPr>
              <a:defRPr sz="1400">
                <a:latin typeface="Calibri Light" panose="020F0302020204030204" pitchFamily="34" charset="0"/>
              </a:defRPr>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p>
            <a:fld id="{726463C7-5A2B-4427-A0FA-B66BAAB8CF4E}" type="datetime1">
              <a:rPr lang="en-US" smtClean="0">
                <a:solidFill>
                  <a:prstClr val="black">
                    <a:alpha val="75000"/>
                  </a:prstClr>
                </a:solidFill>
              </a:rPr>
              <a:t>6/24/2015</a:t>
            </a:fld>
            <a:endParaRPr lang="en-US">
              <a:solidFill>
                <a:prstClr val="black">
                  <a:alpha val="75000"/>
                </a:prstClr>
              </a:solidFill>
            </a:endParaRPr>
          </a:p>
        </p:txBody>
      </p:sp>
      <p:sp>
        <p:nvSpPr>
          <p:cNvPr id="6" name="Footer Placeholder 5"/>
          <p:cNvSpPr>
            <a:spLocks noGrp="1"/>
          </p:cNvSpPr>
          <p:nvPr>
            <p:ph type="ftr" sz="quarter" idx="11"/>
          </p:nvPr>
        </p:nvSpPr>
        <p:spPr/>
        <p:txBody>
          <a:bodyPr/>
          <a:lstStyle/>
          <a:p>
            <a:endParaRPr lang="en-US">
              <a:solidFill>
                <a:prstClr val="black">
                  <a:alpha val="75000"/>
                </a:prstClr>
              </a:solidFill>
            </a:endParaRPr>
          </a:p>
        </p:txBody>
      </p:sp>
      <p:sp>
        <p:nvSpPr>
          <p:cNvPr id="10" name="Slide Number Placeholder 9"/>
          <p:cNvSpPr>
            <a:spLocks noGrp="1"/>
          </p:cNvSpPr>
          <p:nvPr>
            <p:ph type="sldNum" sz="quarter" idx="12"/>
          </p:nvPr>
        </p:nvSpPr>
        <p:spPr/>
        <p:txBody>
          <a:bodyPr/>
          <a:lstStyle/>
          <a:p>
            <a:fld id="{774DEB4F-0601-454C-8126-130431B58208}" type="slidenum">
              <a:rPr lang="en-US" smtClean="0">
                <a:solidFill>
                  <a:prstClr val="black">
                    <a:lumMod val="65000"/>
                    <a:lumOff val="35000"/>
                  </a:prstClr>
                </a:solidFill>
              </a: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413303942"/>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88799" y="1197209"/>
            <a:ext cx="4271962" cy="723400"/>
          </a:xfrm>
        </p:spPr>
        <p:txBody>
          <a:bodyPr anchor="ctr">
            <a:normAutofit/>
          </a:bodyPr>
          <a:lstStyle>
            <a:lvl1pPr marL="0" indent="0">
              <a:spcBef>
                <a:spcPts val="0"/>
              </a:spcBef>
              <a:buNone/>
              <a:defRPr sz="2000" b="0" cap="all"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88799" y="2029972"/>
            <a:ext cx="4271962" cy="4231057"/>
          </a:xfrm>
        </p:spPr>
        <p:txBody>
          <a:bodyPr/>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51604" y="1194345"/>
            <a:ext cx="4271962" cy="722376"/>
          </a:xfrm>
        </p:spPr>
        <p:txBody>
          <a:bodyPr anchor="ctr">
            <a:normAutofit/>
          </a:bodyPr>
          <a:lstStyle>
            <a:lvl1pPr marL="0" indent="0">
              <a:spcBef>
                <a:spcPts val="0"/>
              </a:spcBef>
              <a:buNone/>
              <a:defRPr sz="2000" b="0" cap="all"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51604" y="2025220"/>
            <a:ext cx="4271962" cy="4235809"/>
          </a:xfrm>
        </p:spPr>
        <p:txBody>
          <a:bodyPr/>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Date Placeholder 1"/>
          <p:cNvSpPr>
            <a:spLocks noGrp="1"/>
          </p:cNvSpPr>
          <p:nvPr>
            <p:ph type="dt" sz="half" idx="10"/>
          </p:nvPr>
        </p:nvSpPr>
        <p:spPr/>
        <p:txBody>
          <a:bodyPr/>
          <a:lstStyle/>
          <a:p>
            <a:fld id="{9C7A2DF8-67BA-4A2A-8F04-F587128DD176}" type="datetime1">
              <a:rPr lang="en-US" smtClean="0">
                <a:solidFill>
                  <a:prstClr val="black">
                    <a:alpha val="75000"/>
                  </a:prstClr>
                </a:solidFill>
              </a:rPr>
              <a:t>6/24/2015</a:t>
            </a:fld>
            <a:endParaRPr lang="en-US">
              <a:solidFill>
                <a:prstClr val="black">
                  <a:alpha val="75000"/>
                </a:prstClr>
              </a:solidFill>
            </a:endParaRPr>
          </a:p>
        </p:txBody>
      </p:sp>
      <p:sp>
        <p:nvSpPr>
          <p:cNvPr id="7" name="Footer Placeholder 6"/>
          <p:cNvSpPr>
            <a:spLocks noGrp="1"/>
          </p:cNvSpPr>
          <p:nvPr>
            <p:ph type="ftr" sz="quarter" idx="11"/>
          </p:nvPr>
        </p:nvSpPr>
        <p:spPr/>
        <p:txBody>
          <a:bodyPr/>
          <a:lstStyle/>
          <a:p>
            <a:endParaRPr lang="en-US">
              <a:solidFill>
                <a:prstClr val="black">
                  <a:alpha val="75000"/>
                </a:prstClr>
              </a:solidFill>
            </a:endParaRPr>
          </a:p>
        </p:txBody>
      </p:sp>
      <p:sp>
        <p:nvSpPr>
          <p:cNvPr id="8" name="Slide Number Placeholder 7"/>
          <p:cNvSpPr>
            <a:spLocks noGrp="1"/>
          </p:cNvSpPr>
          <p:nvPr>
            <p:ph type="sldNum" sz="quarter" idx="12"/>
          </p:nvPr>
        </p:nvSpPr>
        <p:spPr/>
        <p:txBody>
          <a:bodyPr/>
          <a:lstStyle/>
          <a:p>
            <a:fld id="{774DEB4F-0601-454C-8126-130431B58208}" type="slidenum">
              <a:rPr lang="en-US" smtClean="0">
                <a:solidFill>
                  <a:prstClr val="black">
                    <a:lumMod val="65000"/>
                    <a:lumOff val="35000"/>
                  </a:prstClr>
                </a:solidFill>
              </a: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3934922176"/>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2" name="Date Placeholder 1"/>
          <p:cNvSpPr>
            <a:spLocks noGrp="1"/>
          </p:cNvSpPr>
          <p:nvPr>
            <p:ph type="dt" sz="half" idx="10"/>
          </p:nvPr>
        </p:nvSpPr>
        <p:spPr/>
        <p:txBody>
          <a:bodyPr/>
          <a:lstStyle/>
          <a:p>
            <a:fld id="{7408F159-49C8-412E-A703-6602E266CC77}" type="datetime1">
              <a:rPr lang="en-US" smtClean="0">
                <a:solidFill>
                  <a:prstClr val="black">
                    <a:alpha val="75000"/>
                  </a:prstClr>
                </a:solidFill>
              </a:rPr>
              <a:t>6/24/2015</a:t>
            </a:fld>
            <a:endParaRPr lang="en-US">
              <a:solidFill>
                <a:prstClr val="black">
                  <a:alpha val="75000"/>
                </a:prstClr>
              </a:solidFill>
            </a:endParaRPr>
          </a:p>
        </p:txBody>
      </p:sp>
      <p:sp>
        <p:nvSpPr>
          <p:cNvPr id="7" name="Footer Placeholder 6"/>
          <p:cNvSpPr>
            <a:spLocks noGrp="1"/>
          </p:cNvSpPr>
          <p:nvPr>
            <p:ph type="ftr" sz="quarter" idx="11"/>
          </p:nvPr>
        </p:nvSpPr>
        <p:spPr/>
        <p:txBody>
          <a:bodyPr/>
          <a:lstStyle/>
          <a:p>
            <a:endParaRPr lang="en-US">
              <a:solidFill>
                <a:prstClr val="black">
                  <a:alpha val="75000"/>
                </a:prstClr>
              </a:solidFill>
            </a:endParaRPr>
          </a:p>
        </p:txBody>
      </p:sp>
      <p:sp>
        <p:nvSpPr>
          <p:cNvPr id="8" name="Slide Number Placeholder 7"/>
          <p:cNvSpPr>
            <a:spLocks noGrp="1"/>
          </p:cNvSpPr>
          <p:nvPr>
            <p:ph type="sldNum" sz="quarter" idx="12"/>
          </p:nvPr>
        </p:nvSpPr>
        <p:spPr/>
        <p:txBody>
          <a:bodyPr/>
          <a:lstStyle/>
          <a:p>
            <a:fld id="{774DEB4F-0601-454C-8126-130431B58208}" type="slidenum">
              <a:rPr lang="en-US" smtClean="0">
                <a:solidFill>
                  <a:prstClr val="black">
                    <a:lumMod val="65000"/>
                    <a:lumOff val="35000"/>
                  </a:prstClr>
                </a:solidFill>
              </a: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2335410031"/>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75898180-393D-482B-B440-D3BB71378AB0}" type="datetime1">
              <a:rPr lang="en-US" smtClean="0">
                <a:solidFill>
                  <a:prstClr val="black">
                    <a:alpha val="75000"/>
                  </a:prstClr>
                </a:solidFill>
              </a:rPr>
              <a:t>6/24/2015</a:t>
            </a:fld>
            <a:endParaRPr lang="en-US">
              <a:solidFill>
                <a:prstClr val="black">
                  <a:alpha val="75000"/>
                </a:prstClr>
              </a:solidFill>
            </a:endParaRPr>
          </a:p>
        </p:txBody>
      </p:sp>
      <p:sp>
        <p:nvSpPr>
          <p:cNvPr id="6" name="Footer Placeholder 5"/>
          <p:cNvSpPr>
            <a:spLocks noGrp="1"/>
          </p:cNvSpPr>
          <p:nvPr>
            <p:ph type="ftr" sz="quarter" idx="11"/>
          </p:nvPr>
        </p:nvSpPr>
        <p:spPr/>
        <p:txBody>
          <a:bodyPr/>
          <a:lstStyle/>
          <a:p>
            <a:endParaRPr lang="en-US">
              <a:solidFill>
                <a:prstClr val="black">
                  <a:alpha val="75000"/>
                </a:prstClr>
              </a:solidFill>
            </a:endParaRPr>
          </a:p>
        </p:txBody>
      </p:sp>
      <p:sp>
        <p:nvSpPr>
          <p:cNvPr id="7" name="Slide Number Placeholder 6"/>
          <p:cNvSpPr>
            <a:spLocks noGrp="1"/>
          </p:cNvSpPr>
          <p:nvPr>
            <p:ph type="sldNum" sz="quarter" idx="12"/>
          </p:nvPr>
        </p:nvSpPr>
        <p:spPr/>
        <p:txBody>
          <a:bodyPr/>
          <a:lstStyle/>
          <a:p>
            <a:fld id="{774DEB4F-0601-454C-8126-130431B58208}" type="slidenum">
              <a:rPr lang="en-US" smtClean="0">
                <a:solidFill>
                  <a:prstClr val="black">
                    <a:lumMod val="65000"/>
                    <a:lumOff val="35000"/>
                  </a:prstClr>
                </a:solidFill>
              </a: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231267957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D978BCC-F2C3-46CF-AD2F-7CF8379A161F}" type="datetime1">
              <a:rPr lang="en-US" smtClean="0"/>
              <a:t>6/24/2015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833DA7-59AA-43CA-B9D4-B4E6650B0945}" type="slidenum">
              <a:rPr lang="en-US" smtClean="0"/>
              <a:t>‹#›</a:t>
            </a:fld>
            <a:endParaRPr lang="en-US"/>
          </a:p>
        </p:txBody>
      </p:sp>
    </p:spTree>
    <p:extLst>
      <p:ext uri="{BB962C8B-B14F-4D97-AF65-F5344CB8AC3E}">
        <p14:creationId xmlns:p14="http://schemas.microsoft.com/office/powerpoint/2010/main" val="4014371592"/>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5715000" y="0"/>
            <a:ext cx="3429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6196053" y="542282"/>
            <a:ext cx="2537460" cy="1920240"/>
          </a:xfrm>
        </p:spPr>
        <p:txBody>
          <a:bodyPr anchor="b">
            <a:noAutofit/>
          </a:bodyPr>
          <a:lstStyle>
            <a:lvl1pPr>
              <a:lnSpc>
                <a:spcPct val="85000"/>
              </a:lnSpc>
              <a:defRPr sz="360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571500" y="762000"/>
            <a:ext cx="4572000" cy="4572000"/>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06987" y="2511813"/>
            <a:ext cx="254889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500">
                <a:solidFill>
                  <a:srgbClr val="40404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smtClean="0"/>
              <a:t>Click to edit Master text styles</a:t>
            </a:r>
          </a:p>
        </p:txBody>
      </p:sp>
      <p:sp>
        <p:nvSpPr>
          <p:cNvPr id="8" name="Date Placeholder 7"/>
          <p:cNvSpPr>
            <a:spLocks noGrp="1"/>
          </p:cNvSpPr>
          <p:nvPr>
            <p:ph type="dt" sz="half" idx="10"/>
          </p:nvPr>
        </p:nvSpPr>
        <p:spPr/>
        <p:txBody>
          <a:bodyPr/>
          <a:lstStyle/>
          <a:p>
            <a:fld id="{9F717201-75CB-4334-8248-BDE56E0AC364}" type="datetime1">
              <a:rPr lang="en-US" smtClean="0">
                <a:solidFill>
                  <a:prstClr val="black">
                    <a:alpha val="75000"/>
                  </a:prstClr>
                </a:solidFill>
              </a:rPr>
              <a:t>6/24/2015</a:t>
            </a:fld>
            <a:endParaRPr lang="en-US">
              <a:solidFill>
                <a:prstClr val="black">
                  <a:alpha val="75000"/>
                </a:prstClr>
              </a:solidFill>
            </a:endParaRPr>
          </a:p>
        </p:txBody>
      </p:sp>
      <p:sp>
        <p:nvSpPr>
          <p:cNvPr id="10" name="Footer Placeholder 9"/>
          <p:cNvSpPr>
            <a:spLocks noGrp="1"/>
          </p:cNvSpPr>
          <p:nvPr>
            <p:ph type="ftr" sz="quarter" idx="11"/>
          </p:nvPr>
        </p:nvSpPr>
        <p:spPr/>
        <p:txBody>
          <a:bodyPr/>
          <a:lstStyle/>
          <a:p>
            <a:endParaRPr lang="en-US">
              <a:solidFill>
                <a:prstClr val="black">
                  <a:alpha val="75000"/>
                </a:prstClr>
              </a:solidFill>
            </a:endParaRPr>
          </a:p>
        </p:txBody>
      </p:sp>
      <p:sp>
        <p:nvSpPr>
          <p:cNvPr id="11" name="Slide Number Placeholder 10"/>
          <p:cNvSpPr>
            <a:spLocks noGrp="1"/>
          </p:cNvSpPr>
          <p:nvPr>
            <p:ph type="sldNum" sz="quarter" idx="12"/>
          </p:nvPr>
        </p:nvSpPr>
        <p:spPr/>
        <p:txBody>
          <a:bodyPr/>
          <a:lstStyle/>
          <a:p>
            <a:fld id="{774DEB4F-0601-454C-8126-130431B58208}" type="slidenum">
              <a:rPr lang="en-US" smtClean="0">
                <a:solidFill>
                  <a:prstClr val="black">
                    <a:lumMod val="65000"/>
                    <a:lumOff val="35000"/>
                  </a:prstClr>
                </a:solidFill>
              </a: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2941149314"/>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86918" y="5418672"/>
            <a:ext cx="8085582" cy="613283"/>
          </a:xfrm>
        </p:spPr>
        <p:txBody>
          <a:bodyPr anchor="b">
            <a:normAutofit/>
          </a:bodyPr>
          <a:lstStyle>
            <a:lvl1pPr>
              <a:lnSpc>
                <a:spcPct val="85000"/>
              </a:lnSpc>
              <a:defRPr sz="28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9144000" cy="5330952"/>
          </a:xfrm>
          <a:solidFill>
            <a:schemeClr val="accent1">
              <a:lumMod val="40000"/>
              <a:lumOff val="60000"/>
            </a:schemeClr>
          </a:solidFill>
        </p:spPr>
        <p:txBody>
          <a:bodyPr anchor="t"/>
          <a:lstStyle>
            <a:lvl1pPr marL="0" indent="0" algn="ctr">
              <a:spcBef>
                <a:spcPts val="800"/>
              </a:spcBef>
              <a:buNone/>
              <a:defRPr sz="3200">
                <a:solidFill>
                  <a:srgbClr val="4D4D4D"/>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507492" y="6031951"/>
            <a:ext cx="6922008" cy="411184"/>
          </a:xfrm>
        </p:spPr>
        <p:txBody>
          <a:bodyPr>
            <a:normAutofit/>
          </a:bodyPr>
          <a:lstStyle>
            <a:lvl1pPr marL="0" indent="0">
              <a:lnSpc>
                <a:spcPct val="90000"/>
              </a:lnSpc>
              <a:spcBef>
                <a:spcPts val="1200"/>
              </a:spcBef>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8BF37ACA-03D2-4197-AC1B-D54105987E48}" type="datetime1">
              <a:rPr lang="en-US" smtClean="0">
                <a:solidFill>
                  <a:prstClr val="white">
                    <a:alpha val="75000"/>
                  </a:prstClr>
                </a:solidFill>
              </a:rPr>
              <a:t>6/24/2015</a:t>
            </a:fld>
            <a:endParaRPr lang="en-US">
              <a:solidFill>
                <a:prstClr val="white">
                  <a:alpha val="75000"/>
                </a:prstClr>
              </a:solidFill>
            </a:endParaRPr>
          </a:p>
        </p:txBody>
      </p:sp>
      <p:sp>
        <p:nvSpPr>
          <p:cNvPr id="9" name="Footer Placeholder 8"/>
          <p:cNvSpPr>
            <a:spLocks noGrp="1"/>
          </p:cNvSpPr>
          <p:nvPr>
            <p:ph type="ftr" sz="quarter" idx="11"/>
          </p:nvPr>
        </p:nvSpPr>
        <p:spPr/>
        <p:txBody>
          <a:bodyPr/>
          <a:lstStyle/>
          <a:p>
            <a:endParaRPr lang="en-US">
              <a:solidFill>
                <a:prstClr val="white">
                  <a:alpha val="75000"/>
                </a:prstClr>
              </a:solidFill>
            </a:endParaRPr>
          </a:p>
        </p:txBody>
      </p:sp>
      <p:sp>
        <p:nvSpPr>
          <p:cNvPr id="10" name="Slide Number Placeholder 9"/>
          <p:cNvSpPr>
            <a:spLocks noGrp="1"/>
          </p:cNvSpPr>
          <p:nvPr>
            <p:ph type="sldNum" sz="quarter" idx="12"/>
          </p:nvPr>
        </p:nvSpPr>
        <p:spPr/>
        <p:txBody>
          <a:bodyPr/>
          <a:lstStyle/>
          <a:p>
            <a:fld id="{774DEB4F-0601-454C-8126-130431B58208}" type="slidenum">
              <a:rPr lang="en-US" smtClean="0">
                <a:solidFill>
                  <a:prstClr val="white">
                    <a:lumMod val="65000"/>
                    <a:lumOff val="35000"/>
                  </a:prstClr>
                </a:solidFill>
              </a:rPr>
              <a:pPr/>
              <a:t>‹#›</a:t>
            </a:fld>
            <a:endParaRPr lang="en-US">
              <a:solidFill>
                <a:prstClr val="white">
                  <a:lumMod val="65000"/>
                  <a:lumOff val="35000"/>
                </a:prstClr>
              </a:solidFill>
            </a:endParaRPr>
          </a:p>
        </p:txBody>
      </p:sp>
    </p:spTree>
    <p:extLst>
      <p:ext uri="{BB962C8B-B14F-4D97-AF65-F5344CB8AC3E}">
        <p14:creationId xmlns:p14="http://schemas.microsoft.com/office/powerpoint/2010/main" val="1580254470"/>
      </p:ext>
    </p:extLst>
  </p:cSld>
  <p:clrMapOvr>
    <a:overrideClrMapping bg1="dk1" tx1="lt1" bg2="dk2" tx2="lt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E848098-43A7-4A74-9AE2-9358F305A7B2}" type="datetime1">
              <a:rPr lang="en-US" smtClean="0">
                <a:solidFill>
                  <a:prstClr val="black">
                    <a:alpha val="75000"/>
                  </a:prstClr>
                </a:solidFill>
              </a:rPr>
              <a:t>6/24/2015</a:t>
            </a:fld>
            <a:endParaRPr lang="en-US">
              <a:solidFill>
                <a:prstClr val="black">
                  <a:alpha val="75000"/>
                </a:prstClr>
              </a:solidFill>
            </a:endParaRPr>
          </a:p>
        </p:txBody>
      </p:sp>
      <p:sp>
        <p:nvSpPr>
          <p:cNvPr id="8" name="Footer Placeholder 7"/>
          <p:cNvSpPr>
            <a:spLocks noGrp="1"/>
          </p:cNvSpPr>
          <p:nvPr>
            <p:ph type="ftr" sz="quarter" idx="11"/>
          </p:nvPr>
        </p:nvSpPr>
        <p:spPr/>
        <p:txBody>
          <a:bodyPr/>
          <a:lstStyle/>
          <a:p>
            <a:endParaRPr lang="en-US">
              <a:solidFill>
                <a:prstClr val="black">
                  <a:alpha val="75000"/>
                </a:prstClr>
              </a:solidFill>
            </a:endParaRPr>
          </a:p>
        </p:txBody>
      </p:sp>
      <p:sp>
        <p:nvSpPr>
          <p:cNvPr id="9" name="Slide Number Placeholder 8"/>
          <p:cNvSpPr>
            <a:spLocks noGrp="1"/>
          </p:cNvSpPr>
          <p:nvPr>
            <p:ph type="sldNum" sz="quarter" idx="12"/>
          </p:nvPr>
        </p:nvSpPr>
        <p:spPr/>
        <p:txBody>
          <a:bodyPr/>
          <a:lstStyle/>
          <a:p>
            <a:fld id="{774DEB4F-0601-454C-8126-130431B58208}" type="slidenum">
              <a:rPr lang="en-US" smtClean="0">
                <a:solidFill>
                  <a:prstClr val="black">
                    <a:lumMod val="65000"/>
                    <a:lumOff val="35000"/>
                  </a:prstClr>
                </a:solidFill>
              </a: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245073078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7963" y="695325"/>
            <a:ext cx="1971675" cy="48006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78644" y="714380"/>
            <a:ext cx="5800725" cy="54006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4901D86-0F86-4152-86D3-9D93199C2880}" type="datetime1">
              <a:rPr lang="en-US" smtClean="0">
                <a:solidFill>
                  <a:prstClr val="black">
                    <a:alpha val="75000"/>
                  </a:prstClr>
                </a:solidFill>
              </a:rPr>
              <a:t>6/24/2015</a:t>
            </a:fld>
            <a:endParaRPr lang="en-US">
              <a:solidFill>
                <a:prstClr val="black">
                  <a:alpha val="75000"/>
                </a:prstClr>
              </a:solidFill>
            </a:endParaRPr>
          </a:p>
        </p:txBody>
      </p:sp>
      <p:sp>
        <p:nvSpPr>
          <p:cNvPr id="8" name="Footer Placeholder 7"/>
          <p:cNvSpPr>
            <a:spLocks noGrp="1"/>
          </p:cNvSpPr>
          <p:nvPr>
            <p:ph type="ftr" sz="quarter" idx="11"/>
          </p:nvPr>
        </p:nvSpPr>
        <p:spPr/>
        <p:txBody>
          <a:bodyPr/>
          <a:lstStyle/>
          <a:p>
            <a:endParaRPr lang="en-US">
              <a:solidFill>
                <a:prstClr val="black">
                  <a:alpha val="75000"/>
                </a:prstClr>
              </a:solidFill>
            </a:endParaRPr>
          </a:p>
        </p:txBody>
      </p:sp>
      <p:sp>
        <p:nvSpPr>
          <p:cNvPr id="9" name="Slide Number Placeholder 8"/>
          <p:cNvSpPr>
            <a:spLocks noGrp="1"/>
          </p:cNvSpPr>
          <p:nvPr>
            <p:ph type="sldNum" sz="quarter" idx="12"/>
          </p:nvPr>
        </p:nvSpPr>
        <p:spPr/>
        <p:txBody>
          <a:bodyPr/>
          <a:lstStyle/>
          <a:p>
            <a:fld id="{774DEB4F-0601-454C-8126-130431B58208}" type="slidenum">
              <a:rPr lang="en-US" smtClean="0">
                <a:solidFill>
                  <a:prstClr val="black">
                    <a:lumMod val="65000"/>
                    <a:lumOff val="35000"/>
                  </a:prstClr>
                </a:solidFill>
              </a: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393453372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AB2188D-9600-408D-9640-94897F72536B}" type="datetime1">
              <a:rPr lang="en-US" smtClean="0"/>
              <a:t>6/24/2015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833DA7-59AA-43CA-B9D4-B4E6650B0945}" type="slidenum">
              <a:rPr lang="en-US" smtClean="0"/>
              <a:t>‹#›</a:t>
            </a:fld>
            <a:endParaRPr lang="en-US"/>
          </a:p>
        </p:txBody>
      </p:sp>
    </p:spTree>
    <p:extLst>
      <p:ext uri="{BB962C8B-B14F-4D97-AF65-F5344CB8AC3E}">
        <p14:creationId xmlns:p14="http://schemas.microsoft.com/office/powerpoint/2010/main" val="24601160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E87A0D9-8859-43E8-8281-CB6ECC9BA340}" type="datetime1">
              <a:rPr lang="en-US" smtClean="0"/>
              <a:t>6/24/2015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833DA7-59AA-43CA-B9D4-B4E6650B0945}" type="slidenum">
              <a:rPr lang="en-US" smtClean="0"/>
              <a:t>‹#›</a:t>
            </a:fld>
            <a:endParaRPr lang="en-US"/>
          </a:p>
        </p:txBody>
      </p:sp>
    </p:spTree>
    <p:extLst>
      <p:ext uri="{BB962C8B-B14F-4D97-AF65-F5344CB8AC3E}">
        <p14:creationId xmlns:p14="http://schemas.microsoft.com/office/powerpoint/2010/main" val="18148490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B50D93B-5675-4BFC-A6DF-EE81266B0276}" type="datetime1">
              <a:rPr lang="en-US" smtClean="0"/>
              <a:t>6/24/2015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833DA7-59AA-43CA-B9D4-B4E6650B0945}" type="slidenum">
              <a:rPr lang="en-US" smtClean="0"/>
              <a:t>‹#›</a:t>
            </a:fld>
            <a:endParaRPr lang="en-US"/>
          </a:p>
        </p:txBody>
      </p:sp>
    </p:spTree>
    <p:extLst>
      <p:ext uri="{BB962C8B-B14F-4D97-AF65-F5344CB8AC3E}">
        <p14:creationId xmlns:p14="http://schemas.microsoft.com/office/powerpoint/2010/main" val="22474585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2FA78B6-A5A1-4C71-8806-7D75A328C856}" type="datetime1">
              <a:rPr lang="en-US" smtClean="0"/>
              <a:t>6/24/2015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833DA7-59AA-43CA-B9D4-B4E6650B0945}" type="slidenum">
              <a:rPr lang="en-US" smtClean="0"/>
              <a:t>‹#›</a:t>
            </a:fld>
            <a:endParaRPr lang="en-US"/>
          </a:p>
        </p:txBody>
      </p:sp>
    </p:spTree>
    <p:extLst>
      <p:ext uri="{BB962C8B-B14F-4D97-AF65-F5344CB8AC3E}">
        <p14:creationId xmlns:p14="http://schemas.microsoft.com/office/powerpoint/2010/main" val="6933957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65B289-EA17-4A30-A03B-19DACFACB18D}" type="datetime1">
              <a:rPr lang="en-US" smtClean="0"/>
              <a:t>6/24/2015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833DA7-59AA-43CA-B9D4-B4E6650B0945}" type="slidenum">
              <a:rPr lang="en-US" smtClean="0"/>
              <a:t>‹#›</a:t>
            </a:fld>
            <a:endParaRPr lang="en-US"/>
          </a:p>
        </p:txBody>
      </p:sp>
    </p:spTree>
    <p:extLst>
      <p:ext uri="{BB962C8B-B14F-4D97-AF65-F5344CB8AC3E}">
        <p14:creationId xmlns:p14="http://schemas.microsoft.com/office/powerpoint/2010/main" val="2961868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A6C420-5063-43B0-AD35-5F941492A55B}" type="datetime1">
              <a:rPr lang="en-US" smtClean="0"/>
              <a:t>6/24/2015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833DA7-59AA-43CA-B9D4-B4E6650B0945}" type="slidenum">
              <a:rPr lang="en-US" smtClean="0"/>
              <a:t>‹#›</a:t>
            </a:fld>
            <a:endParaRPr lang="en-US"/>
          </a:p>
        </p:txBody>
      </p:sp>
    </p:spTree>
    <p:extLst>
      <p:ext uri="{BB962C8B-B14F-4D97-AF65-F5344CB8AC3E}">
        <p14:creationId xmlns:p14="http://schemas.microsoft.com/office/powerpoint/2010/main" val="7029966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2E5144-690D-4917-A957-27CDA2AE22BF}" type="datetime1">
              <a:rPr lang="en-US" smtClean="0"/>
              <a:t>6/24/2015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833DA7-59AA-43CA-B9D4-B4E6650B0945}" type="slidenum">
              <a:rPr lang="en-US" smtClean="0"/>
              <a:t>‹#›</a:t>
            </a:fld>
            <a:endParaRPr lang="en-US"/>
          </a:p>
        </p:txBody>
      </p:sp>
    </p:spTree>
    <p:extLst>
      <p:ext uri="{BB962C8B-B14F-4D97-AF65-F5344CB8AC3E}">
        <p14:creationId xmlns:p14="http://schemas.microsoft.com/office/powerpoint/2010/main" val="12146246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0"/>
            <a:ext cx="9144000" cy="9144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228600" y="914400"/>
            <a:ext cx="8686800" cy="5523444"/>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0" y="648776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10DD49-B153-4D2B-A396-285AD61C6C37}" type="datetime1">
              <a:rPr lang="en-US" smtClean="0"/>
              <a:t>6/24/2015</a:t>
            </a:fld>
            <a:endParaRPr lang="en-US"/>
          </a:p>
        </p:txBody>
      </p:sp>
      <p:sp>
        <p:nvSpPr>
          <p:cNvPr id="5" name="Footer Placeholder 4"/>
          <p:cNvSpPr>
            <a:spLocks noGrp="1"/>
          </p:cNvSpPr>
          <p:nvPr>
            <p:ph type="ftr" sz="quarter" idx="3"/>
          </p:nvPr>
        </p:nvSpPr>
        <p:spPr>
          <a:xfrm>
            <a:off x="3124200" y="6487763"/>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010400" y="6487764"/>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833DA7-59AA-43CA-B9D4-B4E6650B0945}" type="slidenum">
              <a:rPr lang="en-US" smtClean="0"/>
              <a:t>‹#›</a:t>
            </a:fld>
            <a:endParaRPr lang="en-US"/>
          </a:p>
        </p:txBody>
      </p:sp>
      <p:pic>
        <p:nvPicPr>
          <p:cNvPr id="7" name="Picture 6" descr="safari.png"/>
          <p:cNvPicPr>
            <a:picLocks noChangeAspect="1"/>
          </p:cNvPicPr>
          <p:nvPr userDrawn="1"/>
        </p:nvPicPr>
        <p:blipFill>
          <a:blip r:embed="rId13" cstate="print"/>
          <a:stretch>
            <a:fillRect/>
          </a:stretch>
        </p:blipFill>
        <p:spPr>
          <a:xfrm>
            <a:off x="0" y="6617102"/>
            <a:ext cx="1043940" cy="285703"/>
          </a:xfrm>
          <a:prstGeom prst="rect">
            <a:avLst/>
          </a:prstGeom>
        </p:spPr>
      </p:pic>
    </p:spTree>
    <p:extLst>
      <p:ext uri="{BB962C8B-B14F-4D97-AF65-F5344CB8AC3E}">
        <p14:creationId xmlns:p14="http://schemas.microsoft.com/office/powerpoint/2010/main" val="3229346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000" kern="1200">
          <a:solidFill>
            <a:schemeClr val="tx1"/>
          </a:solidFill>
          <a:latin typeface="+mj-lt"/>
          <a:ea typeface="+mj-ea"/>
          <a:cs typeface="+mj-cs"/>
        </a:defRPr>
      </a:lvl1pPr>
    </p:titleStyle>
    <p:bodyStyle>
      <a:lvl1pPr marL="182880" indent="-18288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365760" indent="-2286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548640" indent="-18288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73152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914400" indent="-18288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0"/>
            <a:ext cx="9144000" cy="1085850"/>
          </a:xfrm>
          <a:prstGeom prst="rect">
            <a:avLst/>
          </a:prstGeom>
          <a:noFill/>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4035" y="1250443"/>
            <a:ext cx="8897503" cy="522383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24033" y="6544372"/>
            <a:ext cx="1820636" cy="228600"/>
          </a:xfrm>
          <a:prstGeom prst="rect">
            <a:avLst/>
          </a:prstGeom>
        </p:spPr>
        <p:txBody>
          <a:bodyPr vert="horz" lIns="91440" tIns="45720" rIns="91440" bIns="45720" rtlCol="0" anchor="ctr"/>
          <a:lstStyle>
            <a:lvl1pPr algn="l">
              <a:defRPr sz="950">
                <a:solidFill>
                  <a:schemeClr val="tx1">
                    <a:alpha val="75000"/>
                  </a:schemeClr>
                </a:solidFill>
              </a:defRPr>
            </a:lvl1pPr>
          </a:lstStyle>
          <a:p>
            <a:fld id="{6E0206B4-7117-418D-A2F3-BB061F46F32A}" type="datetime1">
              <a:rPr lang="en-US" smtClean="0">
                <a:solidFill>
                  <a:prstClr val="black">
                    <a:alpha val="75000"/>
                  </a:prstClr>
                </a:solidFill>
              </a:rPr>
              <a:t>6/24/2015</a:t>
            </a:fld>
            <a:endParaRPr lang="en-US">
              <a:solidFill>
                <a:prstClr val="black">
                  <a:alpha val="75000"/>
                </a:prstClr>
              </a:solidFill>
            </a:endParaRPr>
          </a:p>
        </p:txBody>
      </p:sp>
      <p:sp>
        <p:nvSpPr>
          <p:cNvPr id="5" name="Footer Placeholder 4"/>
          <p:cNvSpPr>
            <a:spLocks noGrp="1"/>
          </p:cNvSpPr>
          <p:nvPr>
            <p:ph type="ftr" sz="quarter" idx="3"/>
          </p:nvPr>
        </p:nvSpPr>
        <p:spPr>
          <a:xfrm>
            <a:off x="2548826" y="6544372"/>
            <a:ext cx="3771900" cy="228600"/>
          </a:xfrm>
          <a:prstGeom prst="rect">
            <a:avLst/>
          </a:prstGeom>
        </p:spPr>
        <p:txBody>
          <a:bodyPr vert="horz" lIns="91440" tIns="45720" rIns="91440" bIns="45720" rtlCol="0" anchor="ctr"/>
          <a:lstStyle>
            <a:lvl1pPr algn="l">
              <a:defRPr sz="950" cap="all" baseline="0">
                <a:solidFill>
                  <a:schemeClr val="tx1">
                    <a:alpha val="75000"/>
                  </a:schemeClr>
                </a:solidFill>
              </a:defRPr>
            </a:lvl1pPr>
          </a:lstStyle>
          <a:p>
            <a:endParaRPr lang="en-US">
              <a:solidFill>
                <a:prstClr val="black">
                  <a:alpha val="75000"/>
                </a:prstClr>
              </a:solidFill>
            </a:endParaRPr>
          </a:p>
        </p:txBody>
      </p:sp>
      <p:sp>
        <p:nvSpPr>
          <p:cNvPr id="8" name="Slide Number Placeholder 7"/>
          <p:cNvSpPr>
            <a:spLocks noGrp="1"/>
          </p:cNvSpPr>
          <p:nvPr>
            <p:ph type="sldNum" sz="quarter" idx="4"/>
          </p:nvPr>
        </p:nvSpPr>
        <p:spPr>
          <a:xfrm>
            <a:off x="6924883" y="6456313"/>
            <a:ext cx="2057400" cy="365125"/>
          </a:xfrm>
          <a:prstGeom prst="rect">
            <a:avLst/>
          </a:prstGeom>
        </p:spPr>
        <p:txBody>
          <a:bodyPr vert="horz" lIns="91440" tIns="45720" rIns="91440" bIns="45720" rtlCol="0" anchor="ctr"/>
          <a:lstStyle>
            <a:lvl1pPr algn="r">
              <a:defRPr sz="1800">
                <a:solidFill>
                  <a:schemeClr val="tx1">
                    <a:lumMod val="65000"/>
                    <a:lumOff val="35000"/>
                  </a:schemeClr>
                </a:solidFill>
              </a:defRPr>
            </a:lvl1pPr>
          </a:lstStyle>
          <a:p>
            <a:fld id="{774DEB4F-0601-454C-8126-130431B58208}" type="slidenum">
              <a:rPr lang="en-US" smtClean="0">
                <a:solidFill>
                  <a:prstClr val="black">
                    <a:lumMod val="65000"/>
                    <a:lumOff val="35000"/>
                  </a:prstClr>
                </a:solidFill>
              </a:rPr>
              <a:pPr/>
              <a:t>‹#›</a:t>
            </a:fld>
            <a:endParaRPr lang="en-US">
              <a:solidFill>
                <a:prstClr val="black">
                  <a:lumMod val="65000"/>
                  <a:lumOff val="35000"/>
                </a:prstClr>
              </a:solidFill>
            </a:endParaRPr>
          </a:p>
        </p:txBody>
      </p:sp>
      <p:pic>
        <p:nvPicPr>
          <p:cNvPr id="7" name="Picture 6" descr="safari.png"/>
          <p:cNvPicPr>
            <a:picLocks noChangeAspect="1"/>
          </p:cNvPicPr>
          <p:nvPr/>
        </p:nvPicPr>
        <p:blipFill>
          <a:blip r:embed="rId14" cstate="print"/>
          <a:stretch>
            <a:fillRect/>
          </a:stretch>
        </p:blipFill>
        <p:spPr>
          <a:xfrm>
            <a:off x="0" y="6617103"/>
            <a:ext cx="782955" cy="285703"/>
          </a:xfrm>
          <a:prstGeom prst="rect">
            <a:avLst/>
          </a:prstGeom>
        </p:spPr>
      </p:pic>
    </p:spTree>
    <p:extLst>
      <p:ext uri="{BB962C8B-B14F-4D97-AF65-F5344CB8AC3E}">
        <p14:creationId xmlns:p14="http://schemas.microsoft.com/office/powerpoint/2010/main" val="23008829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iming>
    <p:tnLst>
      <p:par>
        <p:cTn id="1" dur="indefinite" restart="never" nodeType="tmRoot"/>
      </p:par>
    </p:tnLst>
  </p:timing>
  <p:hf hdr="0" ftr="0" dt="0"/>
  <p:txStyles>
    <p:titleStyle>
      <a:lvl1pPr marL="0" algn="ctr" defTabSz="914400" rtl="0" eaLnBrk="1" latinLnBrk="0" hangingPunct="1">
        <a:lnSpc>
          <a:spcPct val="90000"/>
        </a:lnSpc>
        <a:spcBef>
          <a:spcPct val="0"/>
        </a:spcBef>
        <a:buNone/>
        <a:defRPr sz="4800" kern="1200" spc="-120" baseline="0">
          <a:solidFill>
            <a:schemeClr val="tx1"/>
          </a:solidFill>
          <a:latin typeface="+mj-lt"/>
          <a:ea typeface="+mj-ea"/>
          <a:cs typeface="+mj-cs"/>
        </a:defRPr>
      </a:lvl1pPr>
    </p:titleStyle>
    <p:bodyStyle>
      <a:lvl1pPr marL="182880" indent="-182880" algn="l" defTabSz="914400" rtl="0" eaLnBrk="1" latinLnBrk="0" hangingPunct="1">
        <a:lnSpc>
          <a:spcPct val="85000"/>
        </a:lnSpc>
        <a:spcBef>
          <a:spcPts val="1300"/>
        </a:spcBef>
        <a:buFont typeface="Arial" panose="020B0604020202020204" pitchFamily="34" charset="0"/>
        <a:buChar char="•"/>
        <a:defRPr sz="2800" i="1" kern="1200">
          <a:solidFill>
            <a:schemeClr val="tx1">
              <a:lumMod val="65000"/>
              <a:lumOff val="35000"/>
            </a:schemeClr>
          </a:solidFill>
          <a:latin typeface="+mn-lt"/>
          <a:ea typeface="+mn-ea"/>
          <a:cs typeface="+mn-cs"/>
        </a:defRPr>
      </a:lvl1pPr>
      <a:lvl2pPr marL="365760" indent="-182880" algn="l" defTabSz="914400" rtl="0" eaLnBrk="1" latinLnBrk="0" hangingPunct="1">
        <a:lnSpc>
          <a:spcPct val="85000"/>
        </a:lnSpc>
        <a:spcBef>
          <a:spcPts val="600"/>
        </a:spcBef>
        <a:buFont typeface="Calibri" panose="020F0502020204030204" pitchFamily="34" charset="0"/>
        <a:buChar char="‐"/>
        <a:defRPr sz="2400" kern="1200">
          <a:solidFill>
            <a:schemeClr val="tx1">
              <a:lumMod val="65000"/>
              <a:lumOff val="35000"/>
            </a:schemeClr>
          </a:solidFill>
          <a:latin typeface="+mn-lt"/>
          <a:ea typeface="+mn-ea"/>
          <a:cs typeface="+mn-cs"/>
        </a:defRPr>
      </a:lvl2pPr>
      <a:lvl3pPr marL="548640" indent="-182880" algn="l" defTabSz="914400" rtl="0" eaLnBrk="1" latinLnBrk="0" hangingPunct="1">
        <a:lnSpc>
          <a:spcPct val="85000"/>
        </a:lnSpc>
        <a:spcBef>
          <a:spcPts val="600"/>
        </a:spcBef>
        <a:buFont typeface="Arial" panose="020B0604020202020204" pitchFamily="34" charset="0"/>
        <a:buChar char="•"/>
        <a:defRPr sz="2000" i="1" kern="1200">
          <a:solidFill>
            <a:schemeClr val="tx1">
              <a:lumMod val="65000"/>
              <a:lumOff val="35000"/>
            </a:schemeClr>
          </a:solidFill>
          <a:latin typeface="+mn-lt"/>
          <a:ea typeface="+mn-ea"/>
          <a:cs typeface="+mn-cs"/>
        </a:defRPr>
      </a:lvl3pPr>
      <a:lvl4pPr marL="731520" indent="-182880" algn="l" defTabSz="914400" rtl="0" eaLnBrk="1" latinLnBrk="0" hangingPunct="1">
        <a:lnSpc>
          <a:spcPct val="85000"/>
        </a:lnSpc>
        <a:spcBef>
          <a:spcPts val="600"/>
        </a:spcBef>
        <a:buFont typeface="Arial" panose="020B0604020202020204" pitchFamily="34" charset="0"/>
        <a:buChar char="•"/>
        <a:defRPr sz="1800" kern="1200">
          <a:solidFill>
            <a:schemeClr val="tx1">
              <a:lumMod val="65000"/>
              <a:lumOff val="35000"/>
            </a:schemeClr>
          </a:solidFill>
          <a:latin typeface="+mn-lt"/>
          <a:ea typeface="+mn-ea"/>
          <a:cs typeface="+mn-cs"/>
        </a:defRPr>
      </a:lvl4pPr>
      <a:lvl5pPr marL="914400" indent="-182880" algn="l" defTabSz="914400" rtl="0" eaLnBrk="1" latinLnBrk="0" hangingPunct="1">
        <a:lnSpc>
          <a:spcPct val="85000"/>
        </a:lnSpc>
        <a:spcBef>
          <a:spcPts val="600"/>
        </a:spcBef>
        <a:buFont typeface="Arial" panose="020B0604020202020204" pitchFamily="34" charset="0"/>
        <a:buChar char="•"/>
        <a:defRPr sz="1800" kern="1200">
          <a:solidFill>
            <a:schemeClr val="tx1">
              <a:lumMod val="65000"/>
              <a:lumOff val="3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6.xml"/><Relationship Id="rId1" Type="http://schemas.openxmlformats.org/officeDocument/2006/relationships/tags" Target="../tags/tag5.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6.xml"/><Relationship Id="rId1" Type="http://schemas.openxmlformats.org/officeDocument/2006/relationships/tags" Target="../tags/tag6.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6.xml"/><Relationship Id="rId1" Type="http://schemas.openxmlformats.org/officeDocument/2006/relationships/tags" Target="../tags/tag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6.xml"/><Relationship Id="rId1" Type="http://schemas.openxmlformats.org/officeDocument/2006/relationships/tags" Target="../tags/tag8.xml"/><Relationship Id="rId4" Type="http://schemas.openxmlformats.org/officeDocument/2006/relationships/image" Target="../media/image6.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4.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tags" Target="../tags/tag2.xml"/><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6.xml"/><Relationship Id="rId1" Type="http://schemas.openxmlformats.org/officeDocument/2006/relationships/tags" Target="../tags/tag3.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6.xml"/><Relationship Id="rId1" Type="http://schemas.openxmlformats.org/officeDocument/2006/relationships/tags" Target="../tags/tag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600200"/>
            <a:ext cx="9144000" cy="2000251"/>
          </a:xfrm>
        </p:spPr>
        <p:txBody>
          <a:bodyPr>
            <a:noAutofit/>
          </a:bodyPr>
          <a:lstStyle/>
          <a:p>
            <a:r>
              <a:rPr lang="en-US" sz="5400" b="1" dirty="0" smtClean="0">
                <a:solidFill>
                  <a:srgbClr val="FF0000"/>
                </a:solidFill>
              </a:rPr>
              <a:t>Read Disturb Errors </a:t>
            </a:r>
            <a:r>
              <a:rPr lang="en-US" sz="4400" b="1" dirty="0" smtClean="0">
                <a:solidFill>
                  <a:srgbClr val="FF0000"/>
                </a:solidFill>
              </a:rPr>
              <a:t/>
            </a:r>
            <a:br>
              <a:rPr lang="en-US" sz="4400" b="1" dirty="0" smtClean="0">
                <a:solidFill>
                  <a:srgbClr val="FF0000"/>
                </a:solidFill>
              </a:rPr>
            </a:br>
            <a:r>
              <a:rPr lang="en-US" dirty="0" smtClean="0"/>
              <a:t>in MLC NAND Flash Memory:</a:t>
            </a:r>
            <a:r>
              <a:rPr lang="en-US" sz="4000" dirty="0" smtClean="0"/>
              <a:t/>
            </a:r>
            <a:br>
              <a:rPr lang="en-US" sz="4000" dirty="0" smtClean="0"/>
            </a:br>
            <a:r>
              <a:rPr lang="en-US" spc="-150" dirty="0" smtClean="0"/>
              <a:t>Characterization, Mitigation, and Recovery</a:t>
            </a:r>
            <a:endParaRPr lang="en-US" sz="4000" spc="-150" dirty="0"/>
          </a:p>
        </p:txBody>
      </p:sp>
      <p:sp>
        <p:nvSpPr>
          <p:cNvPr id="3" name="Subtitle 2"/>
          <p:cNvSpPr>
            <a:spLocks noGrp="1"/>
          </p:cNvSpPr>
          <p:nvPr>
            <p:ph type="subTitle" idx="1"/>
          </p:nvPr>
        </p:nvSpPr>
        <p:spPr>
          <a:xfrm>
            <a:off x="0" y="3886200"/>
            <a:ext cx="9144000" cy="1752600"/>
          </a:xfrm>
        </p:spPr>
        <p:txBody>
          <a:bodyPr>
            <a:normAutofit/>
          </a:bodyPr>
          <a:lstStyle/>
          <a:p>
            <a:r>
              <a:rPr lang="en-US" sz="2800" i="1" dirty="0" smtClean="0">
                <a:solidFill>
                  <a:schemeClr val="tx1"/>
                </a:solidFill>
              </a:rPr>
              <a:t>Yu </a:t>
            </a:r>
            <a:r>
              <a:rPr lang="en-US" sz="2800" i="1" dirty="0" err="1" smtClean="0">
                <a:solidFill>
                  <a:schemeClr val="tx1"/>
                </a:solidFill>
              </a:rPr>
              <a:t>Cai</a:t>
            </a:r>
            <a:r>
              <a:rPr lang="en-US" sz="2800" i="1" dirty="0" smtClean="0">
                <a:solidFill>
                  <a:schemeClr val="tx1"/>
                </a:solidFill>
              </a:rPr>
              <a:t>, </a:t>
            </a:r>
            <a:r>
              <a:rPr lang="en-US" sz="2800" b="1" i="1" dirty="0" smtClean="0">
                <a:solidFill>
                  <a:schemeClr val="tx1"/>
                </a:solidFill>
              </a:rPr>
              <a:t>Yixin Luo</a:t>
            </a:r>
            <a:r>
              <a:rPr lang="en-US" sz="2800" i="1" dirty="0" smtClean="0">
                <a:solidFill>
                  <a:schemeClr val="tx1"/>
                </a:solidFill>
              </a:rPr>
              <a:t>, Saugata Ghose, </a:t>
            </a:r>
            <a:br>
              <a:rPr lang="en-US" sz="2800" i="1" dirty="0" smtClean="0">
                <a:solidFill>
                  <a:schemeClr val="tx1"/>
                </a:solidFill>
              </a:rPr>
            </a:br>
            <a:r>
              <a:rPr lang="en-US" sz="2800" i="1" dirty="0" smtClean="0">
                <a:solidFill>
                  <a:schemeClr val="tx1"/>
                </a:solidFill>
              </a:rPr>
              <a:t>Erich F. </a:t>
            </a:r>
            <a:r>
              <a:rPr lang="en-US" sz="2800" i="1" dirty="0" err="1" smtClean="0">
                <a:solidFill>
                  <a:schemeClr val="tx1"/>
                </a:solidFill>
              </a:rPr>
              <a:t>Haratsch</a:t>
            </a:r>
            <a:r>
              <a:rPr lang="en-US" sz="2800" i="1" dirty="0" smtClean="0">
                <a:solidFill>
                  <a:schemeClr val="tx1"/>
                </a:solidFill>
              </a:rPr>
              <a:t>*, Ken Mai, Onur Mutlu</a:t>
            </a:r>
          </a:p>
          <a:p>
            <a:r>
              <a:rPr lang="en-US" sz="2800" i="1" dirty="0" smtClean="0">
                <a:solidFill>
                  <a:schemeClr val="tx1"/>
                </a:solidFill>
              </a:rPr>
              <a:t>Carnegie Mellon University, *Seagate Technology</a:t>
            </a:r>
            <a:endParaRPr lang="en-US" sz="2800" i="1" dirty="0">
              <a:solidFill>
                <a:schemeClr val="tx1"/>
              </a:solidFill>
            </a:endParaRPr>
          </a:p>
        </p:txBody>
      </p:sp>
      <p:pic>
        <p:nvPicPr>
          <p:cNvPr id="7" name="Picture 6" descr="Burgundy_CMU_JPG_Logo.jpg"/>
          <p:cNvPicPr>
            <a:picLocks noChangeAspect="1"/>
          </p:cNvPicPr>
          <p:nvPr/>
        </p:nvPicPr>
        <p:blipFill>
          <a:blip r:embed="rId3" cstate="print"/>
          <a:stretch>
            <a:fillRect/>
          </a:stretch>
        </p:blipFill>
        <p:spPr>
          <a:xfrm>
            <a:off x="3079820" y="5492492"/>
            <a:ext cx="2984360" cy="1077684"/>
          </a:xfrm>
          <a:prstGeom prst="rect">
            <a:avLst/>
          </a:prstGeom>
        </p:spPr>
      </p:pic>
      <p:pic>
        <p:nvPicPr>
          <p:cNvPr id="8" name="Picture 7" descr="safari.png"/>
          <p:cNvPicPr>
            <a:picLocks noChangeAspect="1"/>
          </p:cNvPicPr>
          <p:nvPr/>
        </p:nvPicPr>
        <p:blipFill>
          <a:blip r:embed="rId4" cstate="print"/>
          <a:stretch>
            <a:fillRect/>
          </a:stretch>
        </p:blipFill>
        <p:spPr>
          <a:xfrm>
            <a:off x="762000" y="5765431"/>
            <a:ext cx="1838000" cy="531806"/>
          </a:xfrm>
          <a:prstGeom prst="rect">
            <a:avLst/>
          </a:prstGeom>
        </p:spPr>
      </p:pic>
      <p:pic>
        <p:nvPicPr>
          <p:cNvPr id="9" name="Picture 2" descr="http://media.glassdoor.com/sqll/1864/seagate-technology-squarelogo-1420455158884.png"/>
          <p:cNvPicPr>
            <a:picLocks noChangeAspect="1" noChangeArrowheads="1"/>
          </p:cNvPicPr>
          <p:nvPr/>
        </p:nvPicPr>
        <p:blipFill rotWithShape="1">
          <a:blip r:embed="rId5">
            <a:extLst>
              <a:ext uri="{28A0092B-C50C-407E-A947-70E740481C1C}">
                <a14:useLocalDpi xmlns:a14="http://schemas.microsoft.com/office/drawing/2010/main" val="0"/>
              </a:ext>
            </a:extLst>
          </a:blip>
          <a:srcRect t="13649" b="10794"/>
          <a:stretch/>
        </p:blipFill>
        <p:spPr bwMode="auto">
          <a:xfrm>
            <a:off x="6451460" y="5385707"/>
            <a:ext cx="1714500" cy="12954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933110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 name="Rectangle 246"/>
          <p:cNvSpPr/>
          <p:nvPr/>
        </p:nvSpPr>
        <p:spPr>
          <a:xfrm>
            <a:off x="2655508" y="6147259"/>
            <a:ext cx="4758189" cy="32609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43" name="Straight Connector 242"/>
          <p:cNvCxnSpPr/>
          <p:nvPr/>
        </p:nvCxnSpPr>
        <p:spPr>
          <a:xfrm>
            <a:off x="1676400" y="1981199"/>
            <a:ext cx="6096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a:off x="1676400" y="3103185"/>
            <a:ext cx="6096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a:off x="1676400" y="4217556"/>
            <a:ext cx="6096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a:off x="1676400" y="5341132"/>
            <a:ext cx="6096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6" name="Group 5"/>
          <p:cNvGrpSpPr/>
          <p:nvPr/>
        </p:nvGrpSpPr>
        <p:grpSpPr>
          <a:xfrm>
            <a:off x="2135597" y="1172654"/>
            <a:ext cx="4853090" cy="4964723"/>
            <a:chOff x="2135597" y="1172654"/>
            <a:chExt cx="4853090" cy="4964723"/>
          </a:xfrm>
        </p:grpSpPr>
        <p:grpSp>
          <p:nvGrpSpPr>
            <p:cNvPr id="177" name="Group 176"/>
            <p:cNvGrpSpPr/>
            <p:nvPr/>
          </p:nvGrpSpPr>
          <p:grpSpPr>
            <a:xfrm>
              <a:off x="2135599" y="1182643"/>
              <a:ext cx="970237" cy="1602133"/>
              <a:chOff x="3079798" y="1981201"/>
              <a:chExt cx="1631998" cy="2694885"/>
            </a:xfrm>
          </p:grpSpPr>
          <p:cxnSp>
            <p:nvCxnSpPr>
              <p:cNvPr id="30" name="Straight Connector 29"/>
              <p:cNvCxnSpPr/>
              <p:nvPr/>
            </p:nvCxnSpPr>
            <p:spPr>
              <a:xfrm>
                <a:off x="4711792" y="198120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flipH="1">
                <a:off x="4201594" y="287769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4201594"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H="1">
                <a:off x="4201594" y="377418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4711792" y="3779596"/>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3954320"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3707046"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6" name="Straight Connector 155"/>
              <p:cNvCxnSpPr/>
              <p:nvPr/>
            </p:nvCxnSpPr>
            <p:spPr>
              <a:xfrm rot="16200000">
                <a:off x="3393422" y="3027601"/>
                <a:ext cx="0" cy="6272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1" name="Group 40"/>
            <p:cNvGrpSpPr/>
            <p:nvPr/>
          </p:nvGrpSpPr>
          <p:grpSpPr>
            <a:xfrm>
              <a:off x="3429647" y="1172654"/>
              <a:ext cx="970237" cy="1602133"/>
              <a:chOff x="3079798" y="1981201"/>
              <a:chExt cx="1631998" cy="2694885"/>
            </a:xfrm>
          </p:grpSpPr>
          <p:cxnSp>
            <p:nvCxnSpPr>
              <p:cNvPr id="42" name="Straight Connector 41"/>
              <p:cNvCxnSpPr/>
              <p:nvPr/>
            </p:nvCxnSpPr>
            <p:spPr>
              <a:xfrm>
                <a:off x="4711792" y="198120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flipH="1">
                <a:off x="4201594" y="287769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4201594"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flipH="1">
                <a:off x="4201594" y="377418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4711792" y="3779596"/>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3954320"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3707046"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a:off x="3393422" y="3027601"/>
                <a:ext cx="0" cy="6272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51" name="Group 50"/>
            <p:cNvGrpSpPr/>
            <p:nvPr/>
          </p:nvGrpSpPr>
          <p:grpSpPr>
            <a:xfrm>
              <a:off x="4724401" y="1182643"/>
              <a:ext cx="970237" cy="1602133"/>
              <a:chOff x="3079798" y="1981201"/>
              <a:chExt cx="1631998" cy="2694885"/>
            </a:xfrm>
          </p:grpSpPr>
          <p:cxnSp>
            <p:nvCxnSpPr>
              <p:cNvPr id="52" name="Straight Connector 51"/>
              <p:cNvCxnSpPr/>
              <p:nvPr/>
            </p:nvCxnSpPr>
            <p:spPr>
              <a:xfrm>
                <a:off x="4711792" y="198120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flipH="1">
                <a:off x="4201594" y="287769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4201594"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flipH="1">
                <a:off x="4201594" y="377418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a:off x="4711792" y="3779596"/>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3954320"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a:off x="3707046"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16200000">
                <a:off x="3393422" y="3027601"/>
                <a:ext cx="0" cy="6272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61" name="Group 60"/>
            <p:cNvGrpSpPr/>
            <p:nvPr/>
          </p:nvGrpSpPr>
          <p:grpSpPr>
            <a:xfrm>
              <a:off x="6018450" y="1172654"/>
              <a:ext cx="970237" cy="1602133"/>
              <a:chOff x="3079798" y="1981201"/>
              <a:chExt cx="1631998" cy="2694885"/>
            </a:xfrm>
          </p:grpSpPr>
          <p:cxnSp>
            <p:nvCxnSpPr>
              <p:cNvPr id="62" name="Straight Connector 61"/>
              <p:cNvCxnSpPr/>
              <p:nvPr/>
            </p:nvCxnSpPr>
            <p:spPr>
              <a:xfrm>
                <a:off x="4711792" y="198120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flipH="1">
                <a:off x="4201594" y="287769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a:off x="4201594"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flipH="1">
                <a:off x="4201594" y="377418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a:off x="4711792" y="3779596"/>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a:off x="3954320"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a:off x="3707046"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a:off x="3393422" y="3027601"/>
                <a:ext cx="0" cy="6272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71" name="Group 70"/>
            <p:cNvGrpSpPr/>
            <p:nvPr/>
          </p:nvGrpSpPr>
          <p:grpSpPr>
            <a:xfrm>
              <a:off x="2135599" y="2301726"/>
              <a:ext cx="970237" cy="1602133"/>
              <a:chOff x="3079798" y="1981201"/>
              <a:chExt cx="1631998" cy="2694885"/>
            </a:xfrm>
          </p:grpSpPr>
          <p:cxnSp>
            <p:nvCxnSpPr>
              <p:cNvPr id="72" name="Straight Connector 71"/>
              <p:cNvCxnSpPr/>
              <p:nvPr/>
            </p:nvCxnSpPr>
            <p:spPr>
              <a:xfrm>
                <a:off x="4711792" y="198120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flipH="1">
                <a:off x="4201594" y="287769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a:off x="4201594"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flipH="1">
                <a:off x="4201594" y="377418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a:off x="4711792" y="3779596"/>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a:off x="3954320"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a:off x="3707046"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16200000">
                <a:off x="3393422" y="3027601"/>
                <a:ext cx="0" cy="6272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81" name="Group 80"/>
            <p:cNvGrpSpPr/>
            <p:nvPr/>
          </p:nvGrpSpPr>
          <p:grpSpPr>
            <a:xfrm>
              <a:off x="3429647" y="2291737"/>
              <a:ext cx="970237" cy="1602133"/>
              <a:chOff x="3079798" y="1981201"/>
              <a:chExt cx="1631998" cy="2694885"/>
            </a:xfrm>
          </p:grpSpPr>
          <p:cxnSp>
            <p:nvCxnSpPr>
              <p:cNvPr id="82" name="Straight Connector 81"/>
              <p:cNvCxnSpPr/>
              <p:nvPr/>
            </p:nvCxnSpPr>
            <p:spPr>
              <a:xfrm>
                <a:off x="4711792" y="198120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flipH="1">
                <a:off x="4201594" y="287769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a:off x="4201594"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flipH="1">
                <a:off x="4201594" y="377418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a:off x="4711792" y="3779596"/>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a:off x="3954320"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a:off x="3707046"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16200000">
                <a:off x="3393422" y="3027601"/>
                <a:ext cx="0" cy="6272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91" name="Group 90"/>
            <p:cNvGrpSpPr/>
            <p:nvPr/>
          </p:nvGrpSpPr>
          <p:grpSpPr>
            <a:xfrm>
              <a:off x="4724401" y="2301726"/>
              <a:ext cx="970237" cy="1602133"/>
              <a:chOff x="3079798" y="1981201"/>
              <a:chExt cx="1631998" cy="2694885"/>
            </a:xfrm>
          </p:grpSpPr>
          <p:cxnSp>
            <p:nvCxnSpPr>
              <p:cNvPr id="92" name="Straight Connector 91"/>
              <p:cNvCxnSpPr/>
              <p:nvPr/>
            </p:nvCxnSpPr>
            <p:spPr>
              <a:xfrm>
                <a:off x="4711792" y="198120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3" name="Straight Connector 92"/>
              <p:cNvCxnSpPr/>
              <p:nvPr/>
            </p:nvCxnSpPr>
            <p:spPr>
              <a:xfrm flipH="1">
                <a:off x="4201594" y="287769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4" name="Straight Connector 93"/>
              <p:cNvCxnSpPr/>
              <p:nvPr/>
            </p:nvCxnSpPr>
            <p:spPr>
              <a:xfrm>
                <a:off x="4201594"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5" name="Straight Connector 94"/>
              <p:cNvCxnSpPr/>
              <p:nvPr/>
            </p:nvCxnSpPr>
            <p:spPr>
              <a:xfrm flipH="1">
                <a:off x="4201594" y="377418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6" name="Straight Connector 95"/>
              <p:cNvCxnSpPr/>
              <p:nvPr/>
            </p:nvCxnSpPr>
            <p:spPr>
              <a:xfrm>
                <a:off x="4711792" y="3779596"/>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3954320"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a:xfrm>
                <a:off x="3707046"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a:xfrm rot="16200000">
                <a:off x="3393422" y="3027601"/>
                <a:ext cx="0" cy="6272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01" name="Group 100"/>
            <p:cNvGrpSpPr/>
            <p:nvPr/>
          </p:nvGrpSpPr>
          <p:grpSpPr>
            <a:xfrm>
              <a:off x="6018450" y="2291737"/>
              <a:ext cx="970237" cy="1602133"/>
              <a:chOff x="3079798" y="1981201"/>
              <a:chExt cx="1631998" cy="2694885"/>
            </a:xfrm>
          </p:grpSpPr>
          <p:cxnSp>
            <p:nvCxnSpPr>
              <p:cNvPr id="102" name="Straight Connector 101"/>
              <p:cNvCxnSpPr/>
              <p:nvPr/>
            </p:nvCxnSpPr>
            <p:spPr>
              <a:xfrm>
                <a:off x="4711792" y="198120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3" name="Straight Connector 102"/>
              <p:cNvCxnSpPr/>
              <p:nvPr/>
            </p:nvCxnSpPr>
            <p:spPr>
              <a:xfrm flipH="1">
                <a:off x="4201594" y="287769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a:xfrm>
                <a:off x="4201594"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p:nvCxnSpPr>
            <p:spPr>
              <a:xfrm flipH="1">
                <a:off x="4201594" y="377418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p:cNvCxnSpPr/>
              <p:nvPr/>
            </p:nvCxnSpPr>
            <p:spPr>
              <a:xfrm>
                <a:off x="4711792" y="3779596"/>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a:xfrm>
                <a:off x="3954320"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a:off x="3707046"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a:xfrm rot="16200000">
                <a:off x="3393422" y="3027601"/>
                <a:ext cx="0" cy="6272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11" name="Group 110"/>
            <p:cNvGrpSpPr/>
            <p:nvPr/>
          </p:nvGrpSpPr>
          <p:grpSpPr>
            <a:xfrm>
              <a:off x="2135598" y="3413921"/>
              <a:ext cx="970237" cy="1602133"/>
              <a:chOff x="3079798" y="1981201"/>
              <a:chExt cx="1631998" cy="2694885"/>
            </a:xfrm>
          </p:grpSpPr>
          <p:cxnSp>
            <p:nvCxnSpPr>
              <p:cNvPr id="112" name="Straight Connector 111"/>
              <p:cNvCxnSpPr/>
              <p:nvPr/>
            </p:nvCxnSpPr>
            <p:spPr>
              <a:xfrm>
                <a:off x="4711792" y="198120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3" name="Straight Connector 112"/>
              <p:cNvCxnSpPr/>
              <p:nvPr/>
            </p:nvCxnSpPr>
            <p:spPr>
              <a:xfrm flipH="1">
                <a:off x="4201594" y="287769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4" name="Straight Connector 113"/>
              <p:cNvCxnSpPr/>
              <p:nvPr/>
            </p:nvCxnSpPr>
            <p:spPr>
              <a:xfrm>
                <a:off x="4201594"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5" name="Straight Connector 114"/>
              <p:cNvCxnSpPr/>
              <p:nvPr/>
            </p:nvCxnSpPr>
            <p:spPr>
              <a:xfrm flipH="1">
                <a:off x="4201594" y="377418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6" name="Straight Connector 115"/>
              <p:cNvCxnSpPr/>
              <p:nvPr/>
            </p:nvCxnSpPr>
            <p:spPr>
              <a:xfrm>
                <a:off x="4711792" y="3779596"/>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p:cNvCxnSpPr/>
              <p:nvPr/>
            </p:nvCxnSpPr>
            <p:spPr>
              <a:xfrm>
                <a:off x="3954320"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3707046"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9" name="Straight Connector 118"/>
              <p:cNvCxnSpPr/>
              <p:nvPr/>
            </p:nvCxnSpPr>
            <p:spPr>
              <a:xfrm rot="16200000">
                <a:off x="3393422" y="3027601"/>
                <a:ext cx="0" cy="6272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21" name="Group 120"/>
            <p:cNvGrpSpPr/>
            <p:nvPr/>
          </p:nvGrpSpPr>
          <p:grpSpPr>
            <a:xfrm>
              <a:off x="3429646" y="3403932"/>
              <a:ext cx="970237" cy="1602133"/>
              <a:chOff x="3079798" y="1981201"/>
              <a:chExt cx="1631998" cy="2694885"/>
            </a:xfrm>
          </p:grpSpPr>
          <p:cxnSp>
            <p:nvCxnSpPr>
              <p:cNvPr id="122" name="Straight Connector 121"/>
              <p:cNvCxnSpPr/>
              <p:nvPr/>
            </p:nvCxnSpPr>
            <p:spPr>
              <a:xfrm>
                <a:off x="4711792" y="198120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3" name="Straight Connector 122"/>
              <p:cNvCxnSpPr/>
              <p:nvPr/>
            </p:nvCxnSpPr>
            <p:spPr>
              <a:xfrm flipH="1">
                <a:off x="4201594" y="287769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4" name="Straight Connector 123"/>
              <p:cNvCxnSpPr/>
              <p:nvPr/>
            </p:nvCxnSpPr>
            <p:spPr>
              <a:xfrm>
                <a:off x="4201594"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5" name="Straight Connector 124"/>
              <p:cNvCxnSpPr/>
              <p:nvPr/>
            </p:nvCxnSpPr>
            <p:spPr>
              <a:xfrm flipH="1">
                <a:off x="4201594" y="377418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6" name="Straight Connector 125"/>
              <p:cNvCxnSpPr/>
              <p:nvPr/>
            </p:nvCxnSpPr>
            <p:spPr>
              <a:xfrm>
                <a:off x="4711792" y="3779596"/>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a:xfrm>
                <a:off x="3954320"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a:xfrm>
                <a:off x="3707046"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a:xfrm rot="16200000">
                <a:off x="3393422" y="3027601"/>
                <a:ext cx="0" cy="6272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31" name="Group 130"/>
            <p:cNvGrpSpPr/>
            <p:nvPr/>
          </p:nvGrpSpPr>
          <p:grpSpPr>
            <a:xfrm>
              <a:off x="4724401" y="3413921"/>
              <a:ext cx="970237" cy="1602133"/>
              <a:chOff x="3079798" y="1981201"/>
              <a:chExt cx="1631998" cy="2694885"/>
            </a:xfrm>
          </p:grpSpPr>
          <p:cxnSp>
            <p:nvCxnSpPr>
              <p:cNvPr id="132" name="Straight Connector 131"/>
              <p:cNvCxnSpPr/>
              <p:nvPr/>
            </p:nvCxnSpPr>
            <p:spPr>
              <a:xfrm>
                <a:off x="4711792" y="198120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3" name="Straight Connector 132"/>
              <p:cNvCxnSpPr/>
              <p:nvPr/>
            </p:nvCxnSpPr>
            <p:spPr>
              <a:xfrm flipH="1">
                <a:off x="4201594" y="287769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4" name="Straight Connector 133"/>
              <p:cNvCxnSpPr/>
              <p:nvPr/>
            </p:nvCxnSpPr>
            <p:spPr>
              <a:xfrm>
                <a:off x="4201594"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5" name="Straight Connector 134"/>
              <p:cNvCxnSpPr/>
              <p:nvPr/>
            </p:nvCxnSpPr>
            <p:spPr>
              <a:xfrm flipH="1">
                <a:off x="4201594" y="377418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6" name="Straight Connector 135"/>
              <p:cNvCxnSpPr/>
              <p:nvPr/>
            </p:nvCxnSpPr>
            <p:spPr>
              <a:xfrm>
                <a:off x="4711792" y="3779596"/>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7" name="Straight Connector 136"/>
              <p:cNvCxnSpPr/>
              <p:nvPr/>
            </p:nvCxnSpPr>
            <p:spPr>
              <a:xfrm>
                <a:off x="3954320"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8" name="Straight Connector 137"/>
              <p:cNvCxnSpPr/>
              <p:nvPr/>
            </p:nvCxnSpPr>
            <p:spPr>
              <a:xfrm>
                <a:off x="3707046"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9" name="Straight Connector 138"/>
              <p:cNvCxnSpPr/>
              <p:nvPr/>
            </p:nvCxnSpPr>
            <p:spPr>
              <a:xfrm rot="16200000">
                <a:off x="3393422" y="3027601"/>
                <a:ext cx="0" cy="6272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41" name="Group 140"/>
            <p:cNvGrpSpPr/>
            <p:nvPr/>
          </p:nvGrpSpPr>
          <p:grpSpPr>
            <a:xfrm>
              <a:off x="6018449" y="3403932"/>
              <a:ext cx="970237" cy="1602133"/>
              <a:chOff x="3079798" y="1981201"/>
              <a:chExt cx="1631998" cy="2694885"/>
            </a:xfrm>
          </p:grpSpPr>
          <p:cxnSp>
            <p:nvCxnSpPr>
              <p:cNvPr id="142" name="Straight Connector 141"/>
              <p:cNvCxnSpPr/>
              <p:nvPr/>
            </p:nvCxnSpPr>
            <p:spPr>
              <a:xfrm>
                <a:off x="4711792" y="198120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3" name="Straight Connector 142"/>
              <p:cNvCxnSpPr/>
              <p:nvPr/>
            </p:nvCxnSpPr>
            <p:spPr>
              <a:xfrm flipH="1">
                <a:off x="4201594" y="287769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4" name="Straight Connector 143"/>
              <p:cNvCxnSpPr/>
              <p:nvPr/>
            </p:nvCxnSpPr>
            <p:spPr>
              <a:xfrm>
                <a:off x="4201594"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flipH="1">
                <a:off x="4201594" y="377418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6" name="Straight Connector 145"/>
              <p:cNvCxnSpPr/>
              <p:nvPr/>
            </p:nvCxnSpPr>
            <p:spPr>
              <a:xfrm>
                <a:off x="4711792" y="3779596"/>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7" name="Straight Connector 146"/>
              <p:cNvCxnSpPr/>
              <p:nvPr/>
            </p:nvCxnSpPr>
            <p:spPr>
              <a:xfrm>
                <a:off x="3954320"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8" name="Straight Connector 147"/>
              <p:cNvCxnSpPr/>
              <p:nvPr/>
            </p:nvCxnSpPr>
            <p:spPr>
              <a:xfrm>
                <a:off x="3707046"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9" name="Straight Connector 148"/>
              <p:cNvCxnSpPr/>
              <p:nvPr/>
            </p:nvCxnSpPr>
            <p:spPr>
              <a:xfrm rot="16200000">
                <a:off x="3393422" y="3027601"/>
                <a:ext cx="0" cy="6272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51" name="Group 150"/>
            <p:cNvGrpSpPr/>
            <p:nvPr/>
          </p:nvGrpSpPr>
          <p:grpSpPr>
            <a:xfrm>
              <a:off x="2135597" y="4535244"/>
              <a:ext cx="970237" cy="1602133"/>
              <a:chOff x="3079798" y="1981201"/>
              <a:chExt cx="1631998" cy="2694885"/>
            </a:xfrm>
          </p:grpSpPr>
          <p:cxnSp>
            <p:nvCxnSpPr>
              <p:cNvPr id="152" name="Straight Connector 151"/>
              <p:cNvCxnSpPr/>
              <p:nvPr/>
            </p:nvCxnSpPr>
            <p:spPr>
              <a:xfrm>
                <a:off x="4711792" y="198120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3" name="Straight Connector 152"/>
              <p:cNvCxnSpPr/>
              <p:nvPr/>
            </p:nvCxnSpPr>
            <p:spPr>
              <a:xfrm flipH="1">
                <a:off x="4201594" y="287769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4" name="Straight Connector 153"/>
              <p:cNvCxnSpPr/>
              <p:nvPr/>
            </p:nvCxnSpPr>
            <p:spPr>
              <a:xfrm>
                <a:off x="4201594"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5" name="Straight Connector 154"/>
              <p:cNvCxnSpPr/>
              <p:nvPr/>
            </p:nvCxnSpPr>
            <p:spPr>
              <a:xfrm flipH="1">
                <a:off x="4201594" y="377418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7" name="Straight Connector 156"/>
              <p:cNvCxnSpPr/>
              <p:nvPr/>
            </p:nvCxnSpPr>
            <p:spPr>
              <a:xfrm>
                <a:off x="4711792" y="3779596"/>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8" name="Straight Connector 157"/>
              <p:cNvCxnSpPr/>
              <p:nvPr/>
            </p:nvCxnSpPr>
            <p:spPr>
              <a:xfrm>
                <a:off x="3954320"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9" name="Straight Connector 158"/>
              <p:cNvCxnSpPr/>
              <p:nvPr/>
            </p:nvCxnSpPr>
            <p:spPr>
              <a:xfrm>
                <a:off x="3707046"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0" name="Straight Connector 159"/>
              <p:cNvCxnSpPr/>
              <p:nvPr/>
            </p:nvCxnSpPr>
            <p:spPr>
              <a:xfrm rot="16200000">
                <a:off x="3393422" y="3027601"/>
                <a:ext cx="0" cy="6272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62" name="Group 161"/>
            <p:cNvGrpSpPr/>
            <p:nvPr/>
          </p:nvGrpSpPr>
          <p:grpSpPr>
            <a:xfrm>
              <a:off x="3429645" y="4525256"/>
              <a:ext cx="970237" cy="1602133"/>
              <a:chOff x="3079798" y="1981201"/>
              <a:chExt cx="1631998" cy="2694885"/>
            </a:xfrm>
          </p:grpSpPr>
          <p:cxnSp>
            <p:nvCxnSpPr>
              <p:cNvPr id="163" name="Straight Connector 162"/>
              <p:cNvCxnSpPr/>
              <p:nvPr/>
            </p:nvCxnSpPr>
            <p:spPr>
              <a:xfrm>
                <a:off x="4711792" y="198120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4" name="Straight Connector 163"/>
              <p:cNvCxnSpPr/>
              <p:nvPr/>
            </p:nvCxnSpPr>
            <p:spPr>
              <a:xfrm flipH="1">
                <a:off x="4201594" y="287769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a:off x="4201594"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flipH="1">
                <a:off x="4201594" y="377418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7" name="Straight Connector 166"/>
              <p:cNvCxnSpPr/>
              <p:nvPr/>
            </p:nvCxnSpPr>
            <p:spPr>
              <a:xfrm>
                <a:off x="4711792" y="3779596"/>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8" name="Straight Connector 167"/>
              <p:cNvCxnSpPr/>
              <p:nvPr/>
            </p:nvCxnSpPr>
            <p:spPr>
              <a:xfrm>
                <a:off x="3954320"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a:off x="3707046"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0" name="Straight Connector 169"/>
              <p:cNvCxnSpPr/>
              <p:nvPr/>
            </p:nvCxnSpPr>
            <p:spPr>
              <a:xfrm rot="16200000">
                <a:off x="3393422" y="3027601"/>
                <a:ext cx="0" cy="6272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72" name="Group 171"/>
            <p:cNvGrpSpPr/>
            <p:nvPr/>
          </p:nvGrpSpPr>
          <p:grpSpPr>
            <a:xfrm>
              <a:off x="4724400" y="4535244"/>
              <a:ext cx="970237" cy="1602133"/>
              <a:chOff x="3079798" y="1981201"/>
              <a:chExt cx="1631998" cy="2694885"/>
            </a:xfrm>
          </p:grpSpPr>
          <p:cxnSp>
            <p:nvCxnSpPr>
              <p:cNvPr id="173" name="Straight Connector 172"/>
              <p:cNvCxnSpPr/>
              <p:nvPr/>
            </p:nvCxnSpPr>
            <p:spPr>
              <a:xfrm>
                <a:off x="4711792" y="198120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4" name="Straight Connector 173"/>
              <p:cNvCxnSpPr/>
              <p:nvPr/>
            </p:nvCxnSpPr>
            <p:spPr>
              <a:xfrm flipH="1">
                <a:off x="4201594" y="287769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5" name="Straight Connector 174"/>
              <p:cNvCxnSpPr/>
              <p:nvPr/>
            </p:nvCxnSpPr>
            <p:spPr>
              <a:xfrm>
                <a:off x="4201594"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6" name="Straight Connector 175"/>
              <p:cNvCxnSpPr/>
              <p:nvPr/>
            </p:nvCxnSpPr>
            <p:spPr>
              <a:xfrm flipH="1">
                <a:off x="4201594" y="377418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9" name="Straight Connector 178"/>
              <p:cNvCxnSpPr/>
              <p:nvPr/>
            </p:nvCxnSpPr>
            <p:spPr>
              <a:xfrm>
                <a:off x="4711792" y="3779596"/>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0" name="Straight Connector 179"/>
              <p:cNvCxnSpPr/>
              <p:nvPr/>
            </p:nvCxnSpPr>
            <p:spPr>
              <a:xfrm>
                <a:off x="3954320"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a:off x="3707046"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a:off x="3393422" y="3027601"/>
                <a:ext cx="0" cy="6272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84" name="Group 183"/>
            <p:cNvGrpSpPr/>
            <p:nvPr/>
          </p:nvGrpSpPr>
          <p:grpSpPr>
            <a:xfrm>
              <a:off x="6018448" y="4525256"/>
              <a:ext cx="970237" cy="1602133"/>
              <a:chOff x="3079798" y="1981201"/>
              <a:chExt cx="1631998" cy="2694885"/>
            </a:xfrm>
          </p:grpSpPr>
          <p:cxnSp>
            <p:nvCxnSpPr>
              <p:cNvPr id="185" name="Straight Connector 184"/>
              <p:cNvCxnSpPr/>
              <p:nvPr/>
            </p:nvCxnSpPr>
            <p:spPr>
              <a:xfrm>
                <a:off x="4711792" y="198120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flipH="1">
                <a:off x="4201594" y="287769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a:off x="4201594"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flipH="1">
                <a:off x="4201594" y="377418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a:off x="4711792" y="3779596"/>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a:off x="3954320"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1" name="Straight Connector 190"/>
              <p:cNvCxnSpPr/>
              <p:nvPr/>
            </p:nvCxnSpPr>
            <p:spPr>
              <a:xfrm>
                <a:off x="3707046"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2" name="Straight Connector 191"/>
              <p:cNvCxnSpPr/>
              <p:nvPr/>
            </p:nvCxnSpPr>
            <p:spPr>
              <a:xfrm rot="16200000">
                <a:off x="3393422" y="3027601"/>
                <a:ext cx="0" cy="6272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cxnSp>
        <p:nvCxnSpPr>
          <p:cNvPr id="209" name="Straight Connector 208"/>
          <p:cNvCxnSpPr/>
          <p:nvPr/>
        </p:nvCxnSpPr>
        <p:spPr>
          <a:xfrm>
            <a:off x="1676400" y="1981200"/>
            <a:ext cx="6096000" cy="0"/>
          </a:xfrm>
          <a:prstGeom prst="line">
            <a:avLst/>
          </a:prstGeom>
          <a:ln w="381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a:off x="1676400" y="3103186"/>
            <a:ext cx="6096000"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a:off x="1676400" y="4217557"/>
            <a:ext cx="6096000" cy="0"/>
          </a:xfrm>
          <a:prstGeom prst="line">
            <a:avLst/>
          </a:prstGeom>
          <a:ln w="381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a:off x="1676400" y="5341133"/>
            <a:ext cx="6096000" cy="0"/>
          </a:xfrm>
          <a:prstGeom prst="line">
            <a:avLst/>
          </a:prstGeom>
          <a:ln w="381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grpSp>
        <p:nvGrpSpPr>
          <p:cNvPr id="225" name="Group 224"/>
          <p:cNvGrpSpPr/>
          <p:nvPr/>
        </p:nvGrpSpPr>
        <p:grpSpPr>
          <a:xfrm>
            <a:off x="2782018" y="1643804"/>
            <a:ext cx="4535195" cy="4014933"/>
            <a:chOff x="3851647" y="1427070"/>
            <a:chExt cx="4535195" cy="4014933"/>
          </a:xfrm>
        </p:grpSpPr>
        <p:sp>
          <p:nvSpPr>
            <p:cNvPr id="226" name="Oval 225"/>
            <p:cNvSpPr/>
            <p:nvPr/>
          </p:nvSpPr>
          <p:spPr>
            <a:xfrm>
              <a:off x="3851648" y="1437059"/>
              <a:ext cx="652343" cy="652343"/>
            </a:xfrm>
            <a:prstGeom prst="ellipse">
              <a:avLst/>
            </a:prstGeom>
            <a:solidFill>
              <a:schemeClr val="accent1"/>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defTabSz="0"/>
              <a:endParaRPr lang="en-US" sz="2000" spc="-150" dirty="0"/>
            </a:p>
          </p:txBody>
        </p:sp>
        <p:sp>
          <p:nvSpPr>
            <p:cNvPr id="227" name="Oval 226"/>
            <p:cNvSpPr/>
            <p:nvPr/>
          </p:nvSpPr>
          <p:spPr>
            <a:xfrm>
              <a:off x="5145697" y="1427070"/>
              <a:ext cx="652343" cy="652343"/>
            </a:xfrm>
            <a:prstGeom prst="ellipse">
              <a:avLst/>
            </a:prstGeom>
            <a:solidFill>
              <a:schemeClr val="accent1"/>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228" name="Oval 227"/>
            <p:cNvSpPr/>
            <p:nvPr/>
          </p:nvSpPr>
          <p:spPr>
            <a:xfrm>
              <a:off x="6440451" y="1437059"/>
              <a:ext cx="652343" cy="652343"/>
            </a:xfrm>
            <a:prstGeom prst="ellipse">
              <a:avLst/>
            </a:prstGeom>
            <a:solidFill>
              <a:schemeClr val="accent1"/>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229" name="Oval 228"/>
            <p:cNvSpPr/>
            <p:nvPr/>
          </p:nvSpPr>
          <p:spPr>
            <a:xfrm>
              <a:off x="7734499" y="1427070"/>
              <a:ext cx="652343" cy="652343"/>
            </a:xfrm>
            <a:prstGeom prst="ellipse">
              <a:avLst/>
            </a:prstGeom>
            <a:solidFill>
              <a:schemeClr val="accent1"/>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230" name="Oval 229"/>
            <p:cNvSpPr/>
            <p:nvPr/>
          </p:nvSpPr>
          <p:spPr>
            <a:xfrm>
              <a:off x="3851648" y="2556141"/>
              <a:ext cx="652343" cy="652343"/>
            </a:xfrm>
            <a:prstGeom prst="ellipse">
              <a:avLst/>
            </a:prstGeom>
            <a:solidFill>
              <a:schemeClr val="accent1"/>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231" name="Oval 230"/>
            <p:cNvSpPr/>
            <p:nvPr/>
          </p:nvSpPr>
          <p:spPr>
            <a:xfrm>
              <a:off x="5145697" y="2546153"/>
              <a:ext cx="652343" cy="652343"/>
            </a:xfrm>
            <a:prstGeom prst="ellipse">
              <a:avLst/>
            </a:prstGeom>
            <a:solidFill>
              <a:schemeClr val="accent1"/>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232" name="Oval 231"/>
            <p:cNvSpPr/>
            <p:nvPr/>
          </p:nvSpPr>
          <p:spPr>
            <a:xfrm>
              <a:off x="6440451" y="2556141"/>
              <a:ext cx="652343" cy="652343"/>
            </a:xfrm>
            <a:prstGeom prst="ellipse">
              <a:avLst/>
            </a:prstGeom>
            <a:solidFill>
              <a:schemeClr val="accent1"/>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233" name="Oval 232"/>
            <p:cNvSpPr/>
            <p:nvPr/>
          </p:nvSpPr>
          <p:spPr>
            <a:xfrm>
              <a:off x="7734499" y="2546153"/>
              <a:ext cx="652343" cy="652343"/>
            </a:xfrm>
            <a:prstGeom prst="ellipse">
              <a:avLst/>
            </a:prstGeom>
            <a:solidFill>
              <a:schemeClr val="accent1"/>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234" name="Oval 233"/>
            <p:cNvSpPr/>
            <p:nvPr/>
          </p:nvSpPr>
          <p:spPr>
            <a:xfrm>
              <a:off x="3851648" y="3668336"/>
              <a:ext cx="652343" cy="652343"/>
            </a:xfrm>
            <a:prstGeom prst="ellipse">
              <a:avLst/>
            </a:prstGeom>
            <a:solidFill>
              <a:schemeClr val="accent1"/>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235" name="Oval 234"/>
            <p:cNvSpPr/>
            <p:nvPr/>
          </p:nvSpPr>
          <p:spPr>
            <a:xfrm>
              <a:off x="5145696" y="3658347"/>
              <a:ext cx="652343" cy="652343"/>
            </a:xfrm>
            <a:prstGeom prst="ellipse">
              <a:avLst/>
            </a:prstGeom>
            <a:solidFill>
              <a:schemeClr val="accent1"/>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236" name="Oval 235"/>
            <p:cNvSpPr/>
            <p:nvPr/>
          </p:nvSpPr>
          <p:spPr>
            <a:xfrm>
              <a:off x="6440450" y="3668336"/>
              <a:ext cx="652343" cy="652343"/>
            </a:xfrm>
            <a:prstGeom prst="ellipse">
              <a:avLst/>
            </a:prstGeom>
            <a:solidFill>
              <a:schemeClr val="accent1"/>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237" name="Oval 236"/>
            <p:cNvSpPr/>
            <p:nvPr/>
          </p:nvSpPr>
          <p:spPr>
            <a:xfrm>
              <a:off x="7734498" y="3658347"/>
              <a:ext cx="652343" cy="652343"/>
            </a:xfrm>
            <a:prstGeom prst="ellipse">
              <a:avLst/>
            </a:prstGeom>
            <a:solidFill>
              <a:schemeClr val="accent1"/>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238" name="Oval 237"/>
            <p:cNvSpPr/>
            <p:nvPr/>
          </p:nvSpPr>
          <p:spPr>
            <a:xfrm>
              <a:off x="3851647" y="4789660"/>
              <a:ext cx="652343" cy="652343"/>
            </a:xfrm>
            <a:prstGeom prst="ellipse">
              <a:avLst/>
            </a:prstGeom>
            <a:solidFill>
              <a:schemeClr val="accent1"/>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239" name="Oval 238"/>
            <p:cNvSpPr/>
            <p:nvPr/>
          </p:nvSpPr>
          <p:spPr>
            <a:xfrm>
              <a:off x="5145695" y="4779671"/>
              <a:ext cx="652343" cy="652343"/>
            </a:xfrm>
            <a:prstGeom prst="ellipse">
              <a:avLst/>
            </a:prstGeom>
            <a:solidFill>
              <a:schemeClr val="accent1"/>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240" name="Oval 239"/>
            <p:cNvSpPr/>
            <p:nvPr/>
          </p:nvSpPr>
          <p:spPr>
            <a:xfrm>
              <a:off x="6440449" y="4789660"/>
              <a:ext cx="652343" cy="652343"/>
            </a:xfrm>
            <a:prstGeom prst="ellipse">
              <a:avLst/>
            </a:prstGeom>
            <a:solidFill>
              <a:schemeClr val="accent1"/>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241" name="Oval 240"/>
            <p:cNvSpPr/>
            <p:nvPr/>
          </p:nvSpPr>
          <p:spPr>
            <a:xfrm>
              <a:off x="7734498" y="4779671"/>
              <a:ext cx="652343" cy="652343"/>
            </a:xfrm>
            <a:prstGeom prst="ellipse">
              <a:avLst/>
            </a:prstGeom>
            <a:solidFill>
              <a:schemeClr val="accent1"/>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grpSp>
      <p:cxnSp>
        <p:nvCxnSpPr>
          <p:cNvPr id="215" name="Straight Arrow Connector 214"/>
          <p:cNvCxnSpPr/>
          <p:nvPr/>
        </p:nvCxnSpPr>
        <p:spPr>
          <a:xfrm>
            <a:off x="6973850" y="1164715"/>
            <a:ext cx="5578" cy="5029200"/>
          </a:xfrm>
          <a:prstGeom prst="straightConnector1">
            <a:avLst/>
          </a:prstGeom>
          <a:ln w="76200">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216" name="Straight Arrow Connector 215"/>
          <p:cNvCxnSpPr/>
          <p:nvPr/>
        </p:nvCxnSpPr>
        <p:spPr>
          <a:xfrm>
            <a:off x="4384056" y="1164561"/>
            <a:ext cx="5578" cy="1645920"/>
          </a:xfrm>
          <a:prstGeom prst="straightConnector1">
            <a:avLst/>
          </a:prstGeom>
          <a:ln w="76200">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217" name="Straight Arrow Connector 216"/>
          <p:cNvCxnSpPr/>
          <p:nvPr/>
        </p:nvCxnSpPr>
        <p:spPr>
          <a:xfrm>
            <a:off x="3093496" y="1152334"/>
            <a:ext cx="5578" cy="1645920"/>
          </a:xfrm>
          <a:prstGeom prst="straightConnector1">
            <a:avLst/>
          </a:prstGeom>
          <a:ln w="76200">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214" name="Straight Arrow Connector 213"/>
          <p:cNvCxnSpPr/>
          <p:nvPr/>
        </p:nvCxnSpPr>
        <p:spPr>
          <a:xfrm>
            <a:off x="5694635" y="1172483"/>
            <a:ext cx="0" cy="5029200"/>
          </a:xfrm>
          <a:prstGeom prst="straightConnector1">
            <a:avLst/>
          </a:prstGeom>
          <a:ln w="76200">
            <a:solidFill>
              <a:schemeClr val="tx2"/>
            </a:solidFill>
            <a:tailEnd type="arrow"/>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dirty="0" smtClean="0"/>
              <a:t>Read from Flash Cell Array</a:t>
            </a:r>
            <a:endParaRPr lang="en-US" dirty="0"/>
          </a:p>
        </p:txBody>
      </p:sp>
      <p:grpSp>
        <p:nvGrpSpPr>
          <p:cNvPr id="15" name="Group 14"/>
          <p:cNvGrpSpPr/>
          <p:nvPr/>
        </p:nvGrpSpPr>
        <p:grpSpPr>
          <a:xfrm>
            <a:off x="2782019" y="1644737"/>
            <a:ext cx="4535195" cy="4014933"/>
            <a:chOff x="3851647" y="1427070"/>
            <a:chExt cx="4535195" cy="4014933"/>
          </a:xfrm>
        </p:grpSpPr>
        <p:sp>
          <p:nvSpPr>
            <p:cNvPr id="178" name="Oval 177"/>
            <p:cNvSpPr/>
            <p:nvPr/>
          </p:nvSpPr>
          <p:spPr>
            <a:xfrm>
              <a:off x="3851648" y="1437059"/>
              <a:ext cx="652343" cy="652343"/>
            </a:xfrm>
            <a:prstGeom prst="ellipse">
              <a:avLst/>
            </a:prstGeom>
            <a:solidFill>
              <a:schemeClr val="tx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defTabSz="0"/>
              <a:endParaRPr lang="en-US" sz="2000" spc="-150" dirty="0"/>
            </a:p>
          </p:txBody>
        </p:sp>
        <p:sp>
          <p:nvSpPr>
            <p:cNvPr id="50" name="Oval 49"/>
            <p:cNvSpPr/>
            <p:nvPr/>
          </p:nvSpPr>
          <p:spPr>
            <a:xfrm>
              <a:off x="5145697" y="1427070"/>
              <a:ext cx="652343" cy="652343"/>
            </a:xfrm>
            <a:prstGeom prst="ellipse">
              <a:avLst/>
            </a:prstGeom>
            <a:solidFill>
              <a:schemeClr val="tx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60" name="Oval 59"/>
            <p:cNvSpPr/>
            <p:nvPr/>
          </p:nvSpPr>
          <p:spPr>
            <a:xfrm>
              <a:off x="6440451" y="1437059"/>
              <a:ext cx="652343" cy="652343"/>
            </a:xfrm>
            <a:prstGeom prst="ellipse">
              <a:avLst/>
            </a:prstGeom>
            <a:solidFill>
              <a:schemeClr val="tx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70" name="Oval 69"/>
            <p:cNvSpPr/>
            <p:nvPr/>
          </p:nvSpPr>
          <p:spPr>
            <a:xfrm>
              <a:off x="7734499" y="1427070"/>
              <a:ext cx="652343" cy="652343"/>
            </a:xfrm>
            <a:prstGeom prst="ellipse">
              <a:avLst/>
            </a:prstGeom>
            <a:solidFill>
              <a:schemeClr val="tx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80" name="Oval 79"/>
            <p:cNvSpPr/>
            <p:nvPr/>
          </p:nvSpPr>
          <p:spPr>
            <a:xfrm>
              <a:off x="3851648" y="2556141"/>
              <a:ext cx="652343" cy="652343"/>
            </a:xfrm>
            <a:prstGeom prst="ellipse">
              <a:avLst/>
            </a:prstGeom>
            <a:solidFill>
              <a:schemeClr val="accent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90" name="Oval 89"/>
            <p:cNvSpPr/>
            <p:nvPr/>
          </p:nvSpPr>
          <p:spPr>
            <a:xfrm>
              <a:off x="5145697" y="2546153"/>
              <a:ext cx="652343" cy="652343"/>
            </a:xfrm>
            <a:prstGeom prst="ellipse">
              <a:avLst/>
            </a:prstGeom>
            <a:solidFill>
              <a:schemeClr val="accent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100" name="Oval 99"/>
            <p:cNvSpPr/>
            <p:nvPr/>
          </p:nvSpPr>
          <p:spPr>
            <a:xfrm>
              <a:off x="6440451" y="2556141"/>
              <a:ext cx="652343" cy="652343"/>
            </a:xfrm>
            <a:prstGeom prst="ellipse">
              <a:avLst/>
            </a:prstGeom>
            <a:solidFill>
              <a:schemeClr val="tx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110" name="Oval 109"/>
            <p:cNvSpPr/>
            <p:nvPr/>
          </p:nvSpPr>
          <p:spPr>
            <a:xfrm>
              <a:off x="7734499" y="2546153"/>
              <a:ext cx="652343" cy="652343"/>
            </a:xfrm>
            <a:prstGeom prst="ellipse">
              <a:avLst/>
            </a:prstGeom>
            <a:solidFill>
              <a:schemeClr val="tx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120" name="Oval 119"/>
            <p:cNvSpPr/>
            <p:nvPr/>
          </p:nvSpPr>
          <p:spPr>
            <a:xfrm>
              <a:off x="3851648" y="3668336"/>
              <a:ext cx="652343" cy="652343"/>
            </a:xfrm>
            <a:prstGeom prst="ellipse">
              <a:avLst/>
            </a:prstGeom>
            <a:solidFill>
              <a:schemeClr val="tx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130" name="Oval 129"/>
            <p:cNvSpPr/>
            <p:nvPr/>
          </p:nvSpPr>
          <p:spPr>
            <a:xfrm>
              <a:off x="5145696" y="3658347"/>
              <a:ext cx="652343" cy="652343"/>
            </a:xfrm>
            <a:prstGeom prst="ellipse">
              <a:avLst/>
            </a:prstGeom>
            <a:solidFill>
              <a:schemeClr val="tx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140" name="Oval 139"/>
            <p:cNvSpPr/>
            <p:nvPr/>
          </p:nvSpPr>
          <p:spPr>
            <a:xfrm>
              <a:off x="6440450" y="3668336"/>
              <a:ext cx="652343" cy="652343"/>
            </a:xfrm>
            <a:prstGeom prst="ellipse">
              <a:avLst/>
            </a:prstGeom>
            <a:solidFill>
              <a:schemeClr val="tx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150" name="Oval 149"/>
            <p:cNvSpPr/>
            <p:nvPr/>
          </p:nvSpPr>
          <p:spPr>
            <a:xfrm>
              <a:off x="7734498" y="3658347"/>
              <a:ext cx="652343" cy="652343"/>
            </a:xfrm>
            <a:prstGeom prst="ellipse">
              <a:avLst/>
            </a:prstGeom>
            <a:solidFill>
              <a:schemeClr val="tx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161" name="Oval 160"/>
            <p:cNvSpPr/>
            <p:nvPr/>
          </p:nvSpPr>
          <p:spPr>
            <a:xfrm>
              <a:off x="3851647" y="4789660"/>
              <a:ext cx="652343" cy="652343"/>
            </a:xfrm>
            <a:prstGeom prst="ellipse">
              <a:avLst/>
            </a:prstGeom>
            <a:solidFill>
              <a:schemeClr val="tx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171" name="Oval 170"/>
            <p:cNvSpPr/>
            <p:nvPr/>
          </p:nvSpPr>
          <p:spPr>
            <a:xfrm>
              <a:off x="5145695" y="4779671"/>
              <a:ext cx="652343" cy="652343"/>
            </a:xfrm>
            <a:prstGeom prst="ellipse">
              <a:avLst/>
            </a:prstGeom>
            <a:solidFill>
              <a:schemeClr val="tx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183" name="Oval 182"/>
            <p:cNvSpPr/>
            <p:nvPr/>
          </p:nvSpPr>
          <p:spPr>
            <a:xfrm>
              <a:off x="6440449" y="4789660"/>
              <a:ext cx="652343" cy="652343"/>
            </a:xfrm>
            <a:prstGeom prst="ellipse">
              <a:avLst/>
            </a:prstGeom>
            <a:solidFill>
              <a:schemeClr val="tx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193" name="Oval 192"/>
            <p:cNvSpPr/>
            <p:nvPr/>
          </p:nvSpPr>
          <p:spPr>
            <a:xfrm>
              <a:off x="7734498" y="4779671"/>
              <a:ext cx="652343" cy="652343"/>
            </a:xfrm>
            <a:prstGeom prst="ellipse">
              <a:avLst/>
            </a:prstGeom>
            <a:solidFill>
              <a:schemeClr val="tx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grpSp>
      <p:sp>
        <p:nvSpPr>
          <p:cNvPr id="3" name="TextBox 2"/>
          <p:cNvSpPr txBox="1"/>
          <p:nvPr/>
        </p:nvSpPr>
        <p:spPr>
          <a:xfrm>
            <a:off x="2732118" y="1727840"/>
            <a:ext cx="747320" cy="461665"/>
          </a:xfrm>
          <a:prstGeom prst="rect">
            <a:avLst/>
          </a:prstGeom>
          <a:noFill/>
        </p:spPr>
        <p:txBody>
          <a:bodyPr wrap="none" rtlCol="0">
            <a:spAutoFit/>
          </a:bodyPr>
          <a:lstStyle/>
          <a:p>
            <a:r>
              <a:rPr lang="en-US" sz="2400" dirty="0" smtClean="0">
                <a:solidFill>
                  <a:schemeClr val="bg1"/>
                </a:solidFill>
              </a:rPr>
              <a:t>3.0V</a:t>
            </a:r>
            <a:endParaRPr lang="en-US" sz="2400" dirty="0">
              <a:solidFill>
                <a:schemeClr val="bg1"/>
              </a:solidFill>
            </a:endParaRPr>
          </a:p>
        </p:txBody>
      </p:sp>
      <p:sp>
        <p:nvSpPr>
          <p:cNvPr id="194" name="TextBox 193"/>
          <p:cNvSpPr txBox="1"/>
          <p:nvPr/>
        </p:nvSpPr>
        <p:spPr>
          <a:xfrm>
            <a:off x="4035772" y="1727840"/>
            <a:ext cx="747320" cy="461665"/>
          </a:xfrm>
          <a:prstGeom prst="rect">
            <a:avLst/>
          </a:prstGeom>
          <a:noFill/>
        </p:spPr>
        <p:txBody>
          <a:bodyPr wrap="none" rtlCol="0">
            <a:spAutoFit/>
          </a:bodyPr>
          <a:lstStyle/>
          <a:p>
            <a:r>
              <a:rPr lang="en-US" sz="2400" dirty="0" smtClean="0">
                <a:solidFill>
                  <a:schemeClr val="bg1"/>
                </a:solidFill>
              </a:rPr>
              <a:t>3.8V</a:t>
            </a:r>
            <a:endParaRPr lang="en-US" sz="2400" dirty="0">
              <a:solidFill>
                <a:schemeClr val="bg1"/>
              </a:solidFill>
            </a:endParaRPr>
          </a:p>
        </p:txBody>
      </p:sp>
      <p:sp>
        <p:nvSpPr>
          <p:cNvPr id="195" name="TextBox 194"/>
          <p:cNvSpPr txBox="1"/>
          <p:nvPr/>
        </p:nvSpPr>
        <p:spPr>
          <a:xfrm>
            <a:off x="5322687" y="1727840"/>
            <a:ext cx="747320" cy="461665"/>
          </a:xfrm>
          <a:prstGeom prst="rect">
            <a:avLst/>
          </a:prstGeom>
          <a:noFill/>
        </p:spPr>
        <p:txBody>
          <a:bodyPr wrap="none" rtlCol="0">
            <a:spAutoFit/>
          </a:bodyPr>
          <a:lstStyle/>
          <a:p>
            <a:r>
              <a:rPr lang="en-US" sz="2400" dirty="0" smtClean="0">
                <a:solidFill>
                  <a:schemeClr val="bg1"/>
                </a:solidFill>
              </a:rPr>
              <a:t>3.9V</a:t>
            </a:r>
            <a:endParaRPr lang="en-US" sz="2400" dirty="0">
              <a:solidFill>
                <a:schemeClr val="bg1"/>
              </a:solidFill>
            </a:endParaRPr>
          </a:p>
        </p:txBody>
      </p:sp>
      <p:sp>
        <p:nvSpPr>
          <p:cNvPr id="196" name="TextBox 195"/>
          <p:cNvSpPr txBox="1"/>
          <p:nvPr/>
        </p:nvSpPr>
        <p:spPr>
          <a:xfrm>
            <a:off x="6610186" y="1727840"/>
            <a:ext cx="747320" cy="461665"/>
          </a:xfrm>
          <a:prstGeom prst="rect">
            <a:avLst/>
          </a:prstGeom>
          <a:noFill/>
        </p:spPr>
        <p:txBody>
          <a:bodyPr wrap="none" rtlCol="0">
            <a:spAutoFit/>
          </a:bodyPr>
          <a:lstStyle/>
          <a:p>
            <a:r>
              <a:rPr lang="en-US" sz="2400" dirty="0" smtClean="0">
                <a:solidFill>
                  <a:schemeClr val="bg1"/>
                </a:solidFill>
              </a:rPr>
              <a:t>4.8V</a:t>
            </a:r>
            <a:endParaRPr lang="en-US" sz="2400" dirty="0">
              <a:solidFill>
                <a:schemeClr val="bg1"/>
              </a:solidFill>
            </a:endParaRPr>
          </a:p>
        </p:txBody>
      </p:sp>
      <p:sp>
        <p:nvSpPr>
          <p:cNvPr id="197" name="TextBox 196"/>
          <p:cNvSpPr txBox="1"/>
          <p:nvPr/>
        </p:nvSpPr>
        <p:spPr>
          <a:xfrm>
            <a:off x="2732172" y="2863676"/>
            <a:ext cx="747320" cy="461665"/>
          </a:xfrm>
          <a:prstGeom prst="rect">
            <a:avLst/>
          </a:prstGeom>
          <a:noFill/>
        </p:spPr>
        <p:txBody>
          <a:bodyPr wrap="none" rtlCol="0">
            <a:spAutoFit/>
          </a:bodyPr>
          <a:lstStyle/>
          <a:p>
            <a:r>
              <a:rPr lang="en-US" sz="2400" dirty="0" smtClean="0">
                <a:solidFill>
                  <a:schemeClr val="bg1"/>
                </a:solidFill>
              </a:rPr>
              <a:t>3.5V</a:t>
            </a:r>
            <a:endParaRPr lang="en-US" sz="2400" dirty="0">
              <a:solidFill>
                <a:schemeClr val="bg1"/>
              </a:solidFill>
            </a:endParaRPr>
          </a:p>
        </p:txBody>
      </p:sp>
      <p:sp>
        <p:nvSpPr>
          <p:cNvPr id="198" name="TextBox 197"/>
          <p:cNvSpPr txBox="1"/>
          <p:nvPr/>
        </p:nvSpPr>
        <p:spPr>
          <a:xfrm>
            <a:off x="4035826" y="2863676"/>
            <a:ext cx="747320" cy="461665"/>
          </a:xfrm>
          <a:prstGeom prst="rect">
            <a:avLst/>
          </a:prstGeom>
          <a:noFill/>
        </p:spPr>
        <p:txBody>
          <a:bodyPr wrap="none" rtlCol="0">
            <a:spAutoFit/>
          </a:bodyPr>
          <a:lstStyle/>
          <a:p>
            <a:r>
              <a:rPr lang="en-US" sz="2400" dirty="0" smtClean="0">
                <a:solidFill>
                  <a:schemeClr val="bg1"/>
                </a:solidFill>
              </a:rPr>
              <a:t>2.9V</a:t>
            </a:r>
            <a:endParaRPr lang="en-US" sz="2400" dirty="0">
              <a:solidFill>
                <a:schemeClr val="bg1"/>
              </a:solidFill>
            </a:endParaRPr>
          </a:p>
        </p:txBody>
      </p:sp>
      <p:sp>
        <p:nvSpPr>
          <p:cNvPr id="199" name="TextBox 198"/>
          <p:cNvSpPr txBox="1"/>
          <p:nvPr/>
        </p:nvSpPr>
        <p:spPr>
          <a:xfrm>
            <a:off x="5322741" y="2863676"/>
            <a:ext cx="747320" cy="461665"/>
          </a:xfrm>
          <a:prstGeom prst="rect">
            <a:avLst/>
          </a:prstGeom>
          <a:noFill/>
        </p:spPr>
        <p:txBody>
          <a:bodyPr wrap="none" rtlCol="0">
            <a:spAutoFit/>
          </a:bodyPr>
          <a:lstStyle/>
          <a:p>
            <a:r>
              <a:rPr lang="en-US" sz="2400" dirty="0" smtClean="0">
                <a:solidFill>
                  <a:schemeClr val="bg1"/>
                </a:solidFill>
              </a:rPr>
              <a:t>2.4V</a:t>
            </a:r>
            <a:endParaRPr lang="en-US" sz="2400" dirty="0">
              <a:solidFill>
                <a:schemeClr val="bg1"/>
              </a:solidFill>
            </a:endParaRPr>
          </a:p>
        </p:txBody>
      </p:sp>
      <p:sp>
        <p:nvSpPr>
          <p:cNvPr id="200" name="TextBox 199"/>
          <p:cNvSpPr txBox="1"/>
          <p:nvPr/>
        </p:nvSpPr>
        <p:spPr>
          <a:xfrm>
            <a:off x="6610240" y="2863676"/>
            <a:ext cx="747320" cy="461665"/>
          </a:xfrm>
          <a:prstGeom prst="rect">
            <a:avLst/>
          </a:prstGeom>
          <a:noFill/>
        </p:spPr>
        <p:txBody>
          <a:bodyPr wrap="none" rtlCol="0">
            <a:spAutoFit/>
          </a:bodyPr>
          <a:lstStyle/>
          <a:p>
            <a:r>
              <a:rPr lang="en-US" sz="2400" dirty="0" smtClean="0">
                <a:solidFill>
                  <a:schemeClr val="bg1"/>
                </a:solidFill>
              </a:rPr>
              <a:t>2.1V</a:t>
            </a:r>
            <a:endParaRPr lang="en-US" sz="2400" dirty="0">
              <a:solidFill>
                <a:schemeClr val="bg1"/>
              </a:solidFill>
            </a:endParaRPr>
          </a:p>
        </p:txBody>
      </p:sp>
      <p:sp>
        <p:nvSpPr>
          <p:cNvPr id="201" name="TextBox 200"/>
          <p:cNvSpPr txBox="1"/>
          <p:nvPr/>
        </p:nvSpPr>
        <p:spPr>
          <a:xfrm>
            <a:off x="2733579" y="3976252"/>
            <a:ext cx="747320" cy="461665"/>
          </a:xfrm>
          <a:prstGeom prst="rect">
            <a:avLst/>
          </a:prstGeom>
          <a:noFill/>
        </p:spPr>
        <p:txBody>
          <a:bodyPr wrap="none" rtlCol="0">
            <a:spAutoFit/>
          </a:bodyPr>
          <a:lstStyle/>
          <a:p>
            <a:r>
              <a:rPr lang="en-US" sz="2400" dirty="0" smtClean="0">
                <a:solidFill>
                  <a:schemeClr val="bg1"/>
                </a:solidFill>
              </a:rPr>
              <a:t>2.2V</a:t>
            </a:r>
            <a:endParaRPr lang="en-US" sz="2400" dirty="0">
              <a:solidFill>
                <a:schemeClr val="bg1"/>
              </a:solidFill>
            </a:endParaRPr>
          </a:p>
        </p:txBody>
      </p:sp>
      <p:sp>
        <p:nvSpPr>
          <p:cNvPr id="202" name="TextBox 201"/>
          <p:cNvSpPr txBox="1"/>
          <p:nvPr/>
        </p:nvSpPr>
        <p:spPr>
          <a:xfrm>
            <a:off x="4037233" y="3976252"/>
            <a:ext cx="747320" cy="461665"/>
          </a:xfrm>
          <a:prstGeom prst="rect">
            <a:avLst/>
          </a:prstGeom>
          <a:noFill/>
        </p:spPr>
        <p:txBody>
          <a:bodyPr wrap="none" rtlCol="0">
            <a:spAutoFit/>
          </a:bodyPr>
          <a:lstStyle/>
          <a:p>
            <a:r>
              <a:rPr lang="en-US" sz="2400" dirty="0" smtClean="0">
                <a:solidFill>
                  <a:schemeClr val="bg1"/>
                </a:solidFill>
              </a:rPr>
              <a:t>4.3V</a:t>
            </a:r>
            <a:endParaRPr lang="en-US" sz="2400" dirty="0">
              <a:solidFill>
                <a:schemeClr val="bg1"/>
              </a:solidFill>
            </a:endParaRPr>
          </a:p>
        </p:txBody>
      </p:sp>
      <p:sp>
        <p:nvSpPr>
          <p:cNvPr id="203" name="TextBox 202"/>
          <p:cNvSpPr txBox="1"/>
          <p:nvPr/>
        </p:nvSpPr>
        <p:spPr>
          <a:xfrm>
            <a:off x="5324148" y="3976252"/>
            <a:ext cx="747320" cy="461665"/>
          </a:xfrm>
          <a:prstGeom prst="rect">
            <a:avLst/>
          </a:prstGeom>
          <a:noFill/>
        </p:spPr>
        <p:txBody>
          <a:bodyPr wrap="none" rtlCol="0">
            <a:spAutoFit/>
          </a:bodyPr>
          <a:lstStyle/>
          <a:p>
            <a:r>
              <a:rPr lang="en-US" sz="2400" dirty="0" smtClean="0">
                <a:solidFill>
                  <a:schemeClr val="bg1"/>
                </a:solidFill>
              </a:rPr>
              <a:t>4.6V</a:t>
            </a:r>
            <a:endParaRPr lang="en-US" sz="2400" dirty="0">
              <a:solidFill>
                <a:schemeClr val="bg1"/>
              </a:solidFill>
            </a:endParaRPr>
          </a:p>
        </p:txBody>
      </p:sp>
      <p:sp>
        <p:nvSpPr>
          <p:cNvPr id="204" name="TextBox 203"/>
          <p:cNvSpPr txBox="1"/>
          <p:nvPr/>
        </p:nvSpPr>
        <p:spPr>
          <a:xfrm>
            <a:off x="6611647" y="3976252"/>
            <a:ext cx="747320" cy="461665"/>
          </a:xfrm>
          <a:prstGeom prst="rect">
            <a:avLst/>
          </a:prstGeom>
          <a:noFill/>
        </p:spPr>
        <p:txBody>
          <a:bodyPr wrap="none" rtlCol="0">
            <a:spAutoFit/>
          </a:bodyPr>
          <a:lstStyle/>
          <a:p>
            <a:r>
              <a:rPr lang="en-US" sz="2400" dirty="0" smtClean="0">
                <a:solidFill>
                  <a:schemeClr val="bg1"/>
                </a:solidFill>
              </a:rPr>
              <a:t>1.8V</a:t>
            </a:r>
            <a:endParaRPr lang="en-US" sz="2400" dirty="0">
              <a:solidFill>
                <a:schemeClr val="bg1"/>
              </a:solidFill>
            </a:endParaRPr>
          </a:p>
        </p:txBody>
      </p:sp>
      <p:sp>
        <p:nvSpPr>
          <p:cNvPr id="205" name="TextBox 204"/>
          <p:cNvSpPr txBox="1"/>
          <p:nvPr/>
        </p:nvSpPr>
        <p:spPr>
          <a:xfrm>
            <a:off x="2732118" y="5097420"/>
            <a:ext cx="747320" cy="461665"/>
          </a:xfrm>
          <a:prstGeom prst="rect">
            <a:avLst/>
          </a:prstGeom>
          <a:noFill/>
        </p:spPr>
        <p:txBody>
          <a:bodyPr wrap="none" rtlCol="0">
            <a:spAutoFit/>
          </a:bodyPr>
          <a:lstStyle/>
          <a:p>
            <a:r>
              <a:rPr lang="en-US" sz="2400" dirty="0" smtClean="0">
                <a:solidFill>
                  <a:schemeClr val="bg1"/>
                </a:solidFill>
              </a:rPr>
              <a:t>3.5V</a:t>
            </a:r>
            <a:endParaRPr lang="en-US" sz="2400" dirty="0">
              <a:solidFill>
                <a:schemeClr val="bg1"/>
              </a:solidFill>
            </a:endParaRPr>
          </a:p>
        </p:txBody>
      </p:sp>
      <p:sp>
        <p:nvSpPr>
          <p:cNvPr id="206" name="TextBox 205"/>
          <p:cNvSpPr txBox="1"/>
          <p:nvPr/>
        </p:nvSpPr>
        <p:spPr>
          <a:xfrm>
            <a:off x="4035772" y="5097420"/>
            <a:ext cx="747320" cy="461665"/>
          </a:xfrm>
          <a:prstGeom prst="rect">
            <a:avLst/>
          </a:prstGeom>
          <a:noFill/>
        </p:spPr>
        <p:txBody>
          <a:bodyPr wrap="none" rtlCol="0">
            <a:spAutoFit/>
          </a:bodyPr>
          <a:lstStyle/>
          <a:p>
            <a:r>
              <a:rPr lang="en-US" sz="2400" dirty="0" smtClean="0">
                <a:solidFill>
                  <a:schemeClr val="bg1"/>
                </a:solidFill>
              </a:rPr>
              <a:t>2.3V</a:t>
            </a:r>
            <a:endParaRPr lang="en-US" sz="2400" dirty="0">
              <a:solidFill>
                <a:schemeClr val="bg1"/>
              </a:solidFill>
            </a:endParaRPr>
          </a:p>
        </p:txBody>
      </p:sp>
      <p:sp>
        <p:nvSpPr>
          <p:cNvPr id="207" name="TextBox 206"/>
          <p:cNvSpPr txBox="1"/>
          <p:nvPr/>
        </p:nvSpPr>
        <p:spPr>
          <a:xfrm>
            <a:off x="5322687" y="5097420"/>
            <a:ext cx="747320" cy="461665"/>
          </a:xfrm>
          <a:prstGeom prst="rect">
            <a:avLst/>
          </a:prstGeom>
          <a:noFill/>
        </p:spPr>
        <p:txBody>
          <a:bodyPr wrap="none" rtlCol="0">
            <a:spAutoFit/>
          </a:bodyPr>
          <a:lstStyle/>
          <a:p>
            <a:r>
              <a:rPr lang="en-US" sz="2400" dirty="0" smtClean="0">
                <a:solidFill>
                  <a:schemeClr val="bg1"/>
                </a:solidFill>
              </a:rPr>
              <a:t>1.9V</a:t>
            </a:r>
            <a:endParaRPr lang="en-US" sz="2400" dirty="0">
              <a:solidFill>
                <a:schemeClr val="bg1"/>
              </a:solidFill>
            </a:endParaRPr>
          </a:p>
        </p:txBody>
      </p:sp>
      <p:sp>
        <p:nvSpPr>
          <p:cNvPr id="208" name="TextBox 207"/>
          <p:cNvSpPr txBox="1"/>
          <p:nvPr/>
        </p:nvSpPr>
        <p:spPr>
          <a:xfrm>
            <a:off x="6610186" y="5097420"/>
            <a:ext cx="747320" cy="461665"/>
          </a:xfrm>
          <a:prstGeom prst="rect">
            <a:avLst/>
          </a:prstGeom>
          <a:noFill/>
        </p:spPr>
        <p:txBody>
          <a:bodyPr wrap="none" rtlCol="0">
            <a:spAutoFit/>
          </a:bodyPr>
          <a:lstStyle/>
          <a:p>
            <a:r>
              <a:rPr lang="en-US" sz="2400" dirty="0" smtClean="0">
                <a:solidFill>
                  <a:schemeClr val="bg1"/>
                </a:solidFill>
              </a:rPr>
              <a:t>4.3V</a:t>
            </a:r>
            <a:endParaRPr lang="en-US" sz="2400" dirty="0">
              <a:solidFill>
                <a:schemeClr val="bg1"/>
              </a:solidFill>
            </a:endParaRPr>
          </a:p>
        </p:txBody>
      </p:sp>
      <p:sp>
        <p:nvSpPr>
          <p:cNvPr id="213" name="TextBox 212"/>
          <p:cNvSpPr txBox="1"/>
          <p:nvPr/>
        </p:nvSpPr>
        <p:spPr>
          <a:xfrm>
            <a:off x="253569" y="2656712"/>
            <a:ext cx="1836192" cy="461665"/>
          </a:xfrm>
          <a:prstGeom prst="rect">
            <a:avLst/>
          </a:prstGeom>
          <a:noFill/>
        </p:spPr>
        <p:txBody>
          <a:bodyPr wrap="square" rtlCol="0">
            <a:spAutoFit/>
          </a:bodyPr>
          <a:lstStyle/>
          <a:p>
            <a:pPr algn="ctr"/>
            <a:r>
              <a:rPr lang="en-US" sz="2400" dirty="0" err="1" smtClean="0">
                <a:solidFill>
                  <a:schemeClr val="accent1"/>
                </a:solidFill>
              </a:rPr>
              <a:t>V</a:t>
            </a:r>
            <a:r>
              <a:rPr lang="en-US" sz="2400" baseline="-25000" dirty="0" err="1" smtClean="0">
                <a:solidFill>
                  <a:schemeClr val="accent1"/>
                </a:solidFill>
              </a:rPr>
              <a:t>read</a:t>
            </a:r>
            <a:r>
              <a:rPr lang="en-US" sz="2400" dirty="0" smtClean="0">
                <a:solidFill>
                  <a:schemeClr val="accent1"/>
                </a:solidFill>
              </a:rPr>
              <a:t> = 2.5 V</a:t>
            </a:r>
            <a:endParaRPr lang="en-US" sz="2400" dirty="0">
              <a:solidFill>
                <a:schemeClr val="accent1"/>
              </a:solidFill>
            </a:endParaRPr>
          </a:p>
        </p:txBody>
      </p:sp>
      <p:sp>
        <p:nvSpPr>
          <p:cNvPr id="219" name="TextBox 218"/>
          <p:cNvSpPr txBox="1"/>
          <p:nvPr/>
        </p:nvSpPr>
        <p:spPr>
          <a:xfrm>
            <a:off x="253569" y="1529705"/>
            <a:ext cx="1836192" cy="461665"/>
          </a:xfrm>
          <a:prstGeom prst="rect">
            <a:avLst/>
          </a:prstGeom>
          <a:noFill/>
        </p:spPr>
        <p:txBody>
          <a:bodyPr wrap="square" rtlCol="0">
            <a:spAutoFit/>
          </a:bodyPr>
          <a:lstStyle/>
          <a:p>
            <a:pPr algn="ctr"/>
            <a:r>
              <a:rPr lang="en-US" sz="2400" dirty="0" err="1" smtClean="0">
                <a:solidFill>
                  <a:schemeClr val="tx2">
                    <a:lumMod val="75000"/>
                  </a:schemeClr>
                </a:solidFill>
              </a:rPr>
              <a:t>V</a:t>
            </a:r>
            <a:r>
              <a:rPr lang="en-US" sz="2400" baseline="-25000" dirty="0" err="1" smtClean="0">
                <a:solidFill>
                  <a:schemeClr val="tx2">
                    <a:lumMod val="75000"/>
                  </a:schemeClr>
                </a:solidFill>
              </a:rPr>
              <a:t>pass</a:t>
            </a:r>
            <a:r>
              <a:rPr lang="en-US" sz="2400" dirty="0" smtClean="0">
                <a:solidFill>
                  <a:schemeClr val="tx2">
                    <a:lumMod val="75000"/>
                  </a:schemeClr>
                </a:solidFill>
              </a:rPr>
              <a:t> = 5.0 V</a:t>
            </a:r>
            <a:endParaRPr lang="en-US" sz="2400" dirty="0">
              <a:solidFill>
                <a:schemeClr val="tx2">
                  <a:lumMod val="75000"/>
                </a:schemeClr>
              </a:solidFill>
            </a:endParaRPr>
          </a:p>
        </p:txBody>
      </p:sp>
      <p:sp>
        <p:nvSpPr>
          <p:cNvPr id="220" name="TextBox 219"/>
          <p:cNvSpPr txBox="1"/>
          <p:nvPr/>
        </p:nvSpPr>
        <p:spPr>
          <a:xfrm>
            <a:off x="253569" y="3751711"/>
            <a:ext cx="1836192" cy="461665"/>
          </a:xfrm>
          <a:prstGeom prst="rect">
            <a:avLst/>
          </a:prstGeom>
          <a:noFill/>
        </p:spPr>
        <p:txBody>
          <a:bodyPr wrap="square" rtlCol="0">
            <a:spAutoFit/>
          </a:bodyPr>
          <a:lstStyle/>
          <a:p>
            <a:pPr algn="ctr"/>
            <a:r>
              <a:rPr lang="en-US" sz="2400" dirty="0" err="1" smtClean="0">
                <a:solidFill>
                  <a:schemeClr val="tx2">
                    <a:lumMod val="75000"/>
                  </a:schemeClr>
                </a:solidFill>
              </a:rPr>
              <a:t>V</a:t>
            </a:r>
            <a:r>
              <a:rPr lang="en-US" sz="2400" baseline="-25000" dirty="0" err="1" smtClean="0">
                <a:solidFill>
                  <a:schemeClr val="tx2">
                    <a:lumMod val="75000"/>
                  </a:schemeClr>
                </a:solidFill>
              </a:rPr>
              <a:t>pass</a:t>
            </a:r>
            <a:r>
              <a:rPr lang="en-US" sz="2400" dirty="0" smtClean="0">
                <a:solidFill>
                  <a:schemeClr val="tx2">
                    <a:lumMod val="75000"/>
                  </a:schemeClr>
                </a:solidFill>
              </a:rPr>
              <a:t> = 5.0 V</a:t>
            </a:r>
            <a:endParaRPr lang="en-US" sz="2400" dirty="0">
              <a:solidFill>
                <a:schemeClr val="tx2">
                  <a:lumMod val="75000"/>
                </a:schemeClr>
              </a:solidFill>
            </a:endParaRPr>
          </a:p>
        </p:txBody>
      </p:sp>
      <p:sp>
        <p:nvSpPr>
          <p:cNvPr id="221" name="TextBox 220"/>
          <p:cNvSpPr txBox="1"/>
          <p:nvPr/>
        </p:nvSpPr>
        <p:spPr>
          <a:xfrm>
            <a:off x="253569" y="4861844"/>
            <a:ext cx="1836192" cy="461665"/>
          </a:xfrm>
          <a:prstGeom prst="rect">
            <a:avLst/>
          </a:prstGeom>
          <a:noFill/>
        </p:spPr>
        <p:txBody>
          <a:bodyPr wrap="square" rtlCol="0">
            <a:spAutoFit/>
          </a:bodyPr>
          <a:lstStyle/>
          <a:p>
            <a:pPr algn="ctr"/>
            <a:r>
              <a:rPr lang="en-US" sz="2400" dirty="0" err="1" smtClean="0">
                <a:solidFill>
                  <a:schemeClr val="tx2">
                    <a:lumMod val="75000"/>
                  </a:schemeClr>
                </a:solidFill>
              </a:rPr>
              <a:t>V</a:t>
            </a:r>
            <a:r>
              <a:rPr lang="en-US" sz="2400" baseline="-25000" dirty="0" err="1" smtClean="0">
                <a:solidFill>
                  <a:schemeClr val="tx2">
                    <a:lumMod val="75000"/>
                  </a:schemeClr>
                </a:solidFill>
              </a:rPr>
              <a:t>pass</a:t>
            </a:r>
            <a:r>
              <a:rPr lang="en-US" sz="2400" dirty="0" smtClean="0">
                <a:solidFill>
                  <a:schemeClr val="tx2">
                    <a:lumMod val="75000"/>
                  </a:schemeClr>
                </a:solidFill>
              </a:rPr>
              <a:t> = 5.0 V</a:t>
            </a:r>
            <a:endParaRPr lang="en-US" sz="2400" dirty="0">
              <a:solidFill>
                <a:schemeClr val="tx2">
                  <a:lumMod val="75000"/>
                </a:schemeClr>
              </a:solidFill>
            </a:endParaRPr>
          </a:p>
        </p:txBody>
      </p:sp>
      <p:sp>
        <p:nvSpPr>
          <p:cNvPr id="218" name="TextBox 217"/>
          <p:cNvSpPr txBox="1"/>
          <p:nvPr/>
        </p:nvSpPr>
        <p:spPr>
          <a:xfrm>
            <a:off x="5271978" y="6030234"/>
            <a:ext cx="845313" cy="584775"/>
          </a:xfrm>
          <a:prstGeom prst="rect">
            <a:avLst/>
          </a:prstGeom>
          <a:noFill/>
        </p:spPr>
        <p:txBody>
          <a:bodyPr wrap="square" rtlCol="0">
            <a:spAutoFit/>
          </a:bodyPr>
          <a:lstStyle/>
          <a:p>
            <a:pPr algn="ctr"/>
            <a:r>
              <a:rPr lang="en-US" sz="3200" dirty="0" smtClean="0">
                <a:solidFill>
                  <a:schemeClr val="tx2"/>
                </a:solidFill>
              </a:rPr>
              <a:t>1</a:t>
            </a:r>
            <a:endParaRPr lang="en-US" sz="3200" dirty="0">
              <a:solidFill>
                <a:schemeClr val="tx2"/>
              </a:solidFill>
            </a:endParaRPr>
          </a:p>
        </p:txBody>
      </p:sp>
      <p:sp>
        <p:nvSpPr>
          <p:cNvPr id="222" name="TextBox 221"/>
          <p:cNvSpPr txBox="1"/>
          <p:nvPr/>
        </p:nvSpPr>
        <p:spPr>
          <a:xfrm>
            <a:off x="6568384" y="6030234"/>
            <a:ext cx="845313" cy="584775"/>
          </a:xfrm>
          <a:prstGeom prst="rect">
            <a:avLst/>
          </a:prstGeom>
          <a:noFill/>
        </p:spPr>
        <p:txBody>
          <a:bodyPr wrap="square" rtlCol="0">
            <a:spAutoFit/>
          </a:bodyPr>
          <a:lstStyle/>
          <a:p>
            <a:pPr algn="ctr"/>
            <a:r>
              <a:rPr lang="en-US" sz="3200" dirty="0">
                <a:solidFill>
                  <a:schemeClr val="tx2"/>
                </a:solidFill>
              </a:rPr>
              <a:t>1</a:t>
            </a:r>
          </a:p>
        </p:txBody>
      </p:sp>
      <p:sp>
        <p:nvSpPr>
          <p:cNvPr id="223" name="TextBox 222"/>
          <p:cNvSpPr txBox="1"/>
          <p:nvPr/>
        </p:nvSpPr>
        <p:spPr>
          <a:xfrm>
            <a:off x="3977577" y="6030234"/>
            <a:ext cx="845313" cy="584775"/>
          </a:xfrm>
          <a:prstGeom prst="rect">
            <a:avLst/>
          </a:prstGeom>
          <a:noFill/>
        </p:spPr>
        <p:txBody>
          <a:bodyPr wrap="square" rtlCol="0">
            <a:spAutoFit/>
          </a:bodyPr>
          <a:lstStyle/>
          <a:p>
            <a:pPr algn="ctr"/>
            <a:r>
              <a:rPr lang="en-US" sz="3200" dirty="0" smtClean="0">
                <a:solidFill>
                  <a:schemeClr val="accent2"/>
                </a:solidFill>
              </a:rPr>
              <a:t>0</a:t>
            </a:r>
            <a:endParaRPr lang="en-US" sz="3200" dirty="0">
              <a:solidFill>
                <a:schemeClr val="accent2"/>
              </a:solidFill>
            </a:endParaRPr>
          </a:p>
        </p:txBody>
      </p:sp>
      <p:sp>
        <p:nvSpPr>
          <p:cNvPr id="224" name="TextBox 223"/>
          <p:cNvSpPr txBox="1"/>
          <p:nvPr/>
        </p:nvSpPr>
        <p:spPr>
          <a:xfrm>
            <a:off x="2667975" y="6030234"/>
            <a:ext cx="845313" cy="584775"/>
          </a:xfrm>
          <a:prstGeom prst="rect">
            <a:avLst/>
          </a:prstGeom>
          <a:noFill/>
        </p:spPr>
        <p:txBody>
          <a:bodyPr wrap="square" rtlCol="0">
            <a:spAutoFit/>
          </a:bodyPr>
          <a:lstStyle/>
          <a:p>
            <a:pPr algn="ctr"/>
            <a:r>
              <a:rPr lang="en-US" sz="3200" dirty="0" smtClean="0">
                <a:solidFill>
                  <a:schemeClr val="accent2"/>
                </a:solidFill>
              </a:rPr>
              <a:t>0</a:t>
            </a:r>
            <a:endParaRPr lang="en-US" sz="3200" dirty="0">
              <a:solidFill>
                <a:schemeClr val="accent2"/>
              </a:solidFill>
            </a:endParaRPr>
          </a:p>
        </p:txBody>
      </p:sp>
      <p:sp>
        <p:nvSpPr>
          <p:cNvPr id="242" name="TextBox 241"/>
          <p:cNvSpPr txBox="1"/>
          <p:nvPr/>
        </p:nvSpPr>
        <p:spPr>
          <a:xfrm>
            <a:off x="464322" y="5968544"/>
            <a:ext cx="2267796" cy="830997"/>
          </a:xfrm>
          <a:prstGeom prst="rect">
            <a:avLst/>
          </a:prstGeom>
          <a:noFill/>
        </p:spPr>
        <p:txBody>
          <a:bodyPr wrap="square" rtlCol="0">
            <a:spAutoFit/>
          </a:bodyPr>
          <a:lstStyle/>
          <a:p>
            <a:pPr algn="ctr"/>
            <a:r>
              <a:rPr lang="en-US" sz="2400" dirty="0" smtClean="0">
                <a:solidFill>
                  <a:schemeClr val="accent1"/>
                </a:solidFill>
              </a:rPr>
              <a:t>Correct values for page 2:</a:t>
            </a:r>
            <a:endParaRPr lang="en-US" sz="2400" dirty="0">
              <a:solidFill>
                <a:schemeClr val="accent1"/>
              </a:solidFill>
            </a:endParaRPr>
          </a:p>
        </p:txBody>
      </p:sp>
      <p:sp>
        <p:nvSpPr>
          <p:cNvPr id="7" name="Slide Number Placeholder 6"/>
          <p:cNvSpPr>
            <a:spLocks noGrp="1"/>
          </p:cNvSpPr>
          <p:nvPr>
            <p:ph type="sldNum" sz="quarter" idx="12"/>
          </p:nvPr>
        </p:nvSpPr>
        <p:spPr/>
        <p:txBody>
          <a:bodyPr/>
          <a:lstStyle/>
          <a:p>
            <a:fld id="{B9833DA7-59AA-43CA-B9D4-B4E6650B0945}" type="slidenum">
              <a:rPr lang="en-US" smtClean="0"/>
              <a:t>10</a:t>
            </a:fld>
            <a:endParaRPr lang="en-US" dirty="0"/>
          </a:p>
        </p:txBody>
      </p:sp>
      <p:sp>
        <p:nvSpPr>
          <p:cNvPr id="251" name="TextBox 250"/>
          <p:cNvSpPr txBox="1"/>
          <p:nvPr/>
        </p:nvSpPr>
        <p:spPr>
          <a:xfrm>
            <a:off x="7772400" y="1762088"/>
            <a:ext cx="1004249" cy="461665"/>
          </a:xfrm>
          <a:prstGeom prst="rect">
            <a:avLst/>
          </a:prstGeom>
          <a:noFill/>
        </p:spPr>
        <p:txBody>
          <a:bodyPr wrap="none" rtlCol="0">
            <a:spAutoFit/>
          </a:bodyPr>
          <a:lstStyle/>
          <a:p>
            <a:r>
              <a:rPr lang="en-US" sz="2400" dirty="0" smtClean="0"/>
              <a:t>Page 1</a:t>
            </a:r>
            <a:endParaRPr lang="en-US" sz="2400" dirty="0"/>
          </a:p>
        </p:txBody>
      </p:sp>
      <p:sp>
        <p:nvSpPr>
          <p:cNvPr id="252" name="TextBox 251"/>
          <p:cNvSpPr txBox="1"/>
          <p:nvPr/>
        </p:nvSpPr>
        <p:spPr>
          <a:xfrm>
            <a:off x="7772400" y="2873967"/>
            <a:ext cx="1004249" cy="461665"/>
          </a:xfrm>
          <a:prstGeom prst="rect">
            <a:avLst/>
          </a:prstGeom>
          <a:noFill/>
        </p:spPr>
        <p:txBody>
          <a:bodyPr wrap="none" rtlCol="0">
            <a:spAutoFit/>
          </a:bodyPr>
          <a:lstStyle/>
          <a:p>
            <a:r>
              <a:rPr lang="en-US" sz="2400" dirty="0" smtClean="0"/>
              <a:t>Page 2</a:t>
            </a:r>
            <a:endParaRPr lang="en-US" sz="2400" dirty="0"/>
          </a:p>
        </p:txBody>
      </p:sp>
      <p:sp>
        <p:nvSpPr>
          <p:cNvPr id="253" name="TextBox 252"/>
          <p:cNvSpPr txBox="1"/>
          <p:nvPr/>
        </p:nvSpPr>
        <p:spPr>
          <a:xfrm>
            <a:off x="7772400" y="4010420"/>
            <a:ext cx="1004249" cy="461665"/>
          </a:xfrm>
          <a:prstGeom prst="rect">
            <a:avLst/>
          </a:prstGeom>
          <a:noFill/>
        </p:spPr>
        <p:txBody>
          <a:bodyPr wrap="none" rtlCol="0">
            <a:spAutoFit/>
          </a:bodyPr>
          <a:lstStyle/>
          <a:p>
            <a:r>
              <a:rPr lang="en-US" sz="2400" dirty="0"/>
              <a:t>Page </a:t>
            </a:r>
            <a:r>
              <a:rPr lang="en-US" sz="2400" dirty="0" smtClean="0"/>
              <a:t>3</a:t>
            </a:r>
            <a:endParaRPr lang="en-US" sz="2400" dirty="0"/>
          </a:p>
        </p:txBody>
      </p:sp>
      <p:sp>
        <p:nvSpPr>
          <p:cNvPr id="254" name="TextBox 253"/>
          <p:cNvSpPr txBox="1"/>
          <p:nvPr/>
        </p:nvSpPr>
        <p:spPr>
          <a:xfrm>
            <a:off x="7772400" y="5100935"/>
            <a:ext cx="1004249" cy="461665"/>
          </a:xfrm>
          <a:prstGeom prst="rect">
            <a:avLst/>
          </a:prstGeom>
          <a:noFill/>
        </p:spPr>
        <p:txBody>
          <a:bodyPr wrap="none" rtlCol="0">
            <a:spAutoFit/>
          </a:bodyPr>
          <a:lstStyle/>
          <a:p>
            <a:r>
              <a:rPr lang="en-US" sz="2400" dirty="0"/>
              <a:t>Page </a:t>
            </a:r>
            <a:r>
              <a:rPr lang="en-US" sz="2400" dirty="0" smtClean="0"/>
              <a:t>4</a:t>
            </a:r>
            <a:endParaRPr lang="en-US" sz="2400" dirty="0"/>
          </a:p>
        </p:txBody>
      </p:sp>
      <p:sp>
        <p:nvSpPr>
          <p:cNvPr id="259" name="Rectangle 258"/>
          <p:cNvSpPr/>
          <p:nvPr/>
        </p:nvSpPr>
        <p:spPr>
          <a:xfrm>
            <a:off x="1676400" y="3875052"/>
            <a:ext cx="6096000" cy="65923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Pass (5V)</a:t>
            </a:r>
            <a:endParaRPr lang="en-US" sz="2800" dirty="0"/>
          </a:p>
        </p:txBody>
      </p:sp>
      <p:sp>
        <p:nvSpPr>
          <p:cNvPr id="260" name="Rectangle 259"/>
          <p:cNvSpPr/>
          <p:nvPr/>
        </p:nvSpPr>
        <p:spPr>
          <a:xfrm>
            <a:off x="1676400" y="2766514"/>
            <a:ext cx="6096000" cy="65923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Read (2.5V)</a:t>
            </a:r>
            <a:endParaRPr lang="en-US" sz="2800" dirty="0"/>
          </a:p>
        </p:txBody>
      </p:sp>
      <p:sp>
        <p:nvSpPr>
          <p:cNvPr id="261" name="Rectangle 260"/>
          <p:cNvSpPr/>
          <p:nvPr/>
        </p:nvSpPr>
        <p:spPr>
          <a:xfrm>
            <a:off x="1676400" y="1645710"/>
            <a:ext cx="6096000" cy="65923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Pass (5V)</a:t>
            </a:r>
            <a:endParaRPr lang="en-US" sz="2800" dirty="0"/>
          </a:p>
        </p:txBody>
      </p:sp>
      <p:sp>
        <p:nvSpPr>
          <p:cNvPr id="262" name="Rectangle 261"/>
          <p:cNvSpPr/>
          <p:nvPr/>
        </p:nvSpPr>
        <p:spPr>
          <a:xfrm>
            <a:off x="1676400" y="4996547"/>
            <a:ext cx="6096000" cy="65923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Pass (5V)</a:t>
            </a:r>
            <a:endParaRPr lang="en-US" sz="2800" dirty="0"/>
          </a:p>
        </p:txBody>
      </p:sp>
    </p:spTree>
    <p:custDataLst>
      <p:tags r:id="rId1"/>
    </p:custDataLst>
    <p:extLst>
      <p:ext uri="{BB962C8B-B14F-4D97-AF65-F5344CB8AC3E}">
        <p14:creationId xmlns:p14="http://schemas.microsoft.com/office/powerpoint/2010/main" val="22974870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62"/>
                                        </p:tgtEl>
                                        <p:attrNameLst>
                                          <p:attrName>style.visibility</p:attrName>
                                        </p:attrNameLst>
                                      </p:cBhvr>
                                      <p:to>
                                        <p:strVal val="visible"/>
                                      </p:to>
                                    </p:set>
                                    <p:animEffect transition="in" filter="fade">
                                      <p:cBhvr>
                                        <p:cTn id="7" dur="500"/>
                                        <p:tgtEl>
                                          <p:spTgt spid="26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60"/>
                                        </p:tgtEl>
                                        <p:attrNameLst>
                                          <p:attrName>style.visibility</p:attrName>
                                        </p:attrNameLst>
                                      </p:cBhvr>
                                      <p:to>
                                        <p:strVal val="visible"/>
                                      </p:to>
                                    </p:set>
                                    <p:animEffect transition="in" filter="fade">
                                      <p:cBhvr>
                                        <p:cTn id="10" dur="500"/>
                                        <p:tgtEl>
                                          <p:spTgt spid="26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61"/>
                                        </p:tgtEl>
                                        <p:attrNameLst>
                                          <p:attrName>style.visibility</p:attrName>
                                        </p:attrNameLst>
                                      </p:cBhvr>
                                      <p:to>
                                        <p:strVal val="visible"/>
                                      </p:to>
                                    </p:set>
                                    <p:animEffect transition="in" filter="fade">
                                      <p:cBhvr>
                                        <p:cTn id="13" dur="500"/>
                                        <p:tgtEl>
                                          <p:spTgt spid="261"/>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59"/>
                                        </p:tgtEl>
                                        <p:attrNameLst>
                                          <p:attrName>style.visibility</p:attrName>
                                        </p:attrNameLst>
                                      </p:cBhvr>
                                      <p:to>
                                        <p:strVal val="visible"/>
                                      </p:to>
                                    </p:set>
                                    <p:animEffect transition="in" filter="fade">
                                      <p:cBhvr>
                                        <p:cTn id="16" dur="500"/>
                                        <p:tgtEl>
                                          <p:spTgt spid="259"/>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xit" presetSubtype="0" fill="hold" grpId="1" nodeType="clickEffect">
                                  <p:stCondLst>
                                    <p:cond delay="0"/>
                                  </p:stCondLst>
                                  <p:childTnLst>
                                    <p:animEffect transition="out" filter="fade">
                                      <p:cBhvr>
                                        <p:cTn id="20" dur="500"/>
                                        <p:tgtEl>
                                          <p:spTgt spid="262"/>
                                        </p:tgtEl>
                                      </p:cBhvr>
                                    </p:animEffect>
                                    <p:set>
                                      <p:cBhvr>
                                        <p:cTn id="21" dur="1" fill="hold">
                                          <p:stCondLst>
                                            <p:cond delay="499"/>
                                          </p:stCondLst>
                                        </p:cTn>
                                        <p:tgtEl>
                                          <p:spTgt spid="262"/>
                                        </p:tgtEl>
                                        <p:attrNameLst>
                                          <p:attrName>style.visibility</p:attrName>
                                        </p:attrNameLst>
                                      </p:cBhvr>
                                      <p:to>
                                        <p:strVal val="hidden"/>
                                      </p:to>
                                    </p:set>
                                  </p:childTnLst>
                                </p:cTn>
                              </p:par>
                              <p:par>
                                <p:cTn id="22" presetID="10" presetClass="exit" presetSubtype="0" fill="hold" grpId="1" nodeType="withEffect">
                                  <p:stCondLst>
                                    <p:cond delay="0"/>
                                  </p:stCondLst>
                                  <p:childTnLst>
                                    <p:animEffect transition="out" filter="fade">
                                      <p:cBhvr>
                                        <p:cTn id="23" dur="500"/>
                                        <p:tgtEl>
                                          <p:spTgt spid="260"/>
                                        </p:tgtEl>
                                      </p:cBhvr>
                                    </p:animEffect>
                                    <p:set>
                                      <p:cBhvr>
                                        <p:cTn id="24" dur="1" fill="hold">
                                          <p:stCondLst>
                                            <p:cond delay="499"/>
                                          </p:stCondLst>
                                        </p:cTn>
                                        <p:tgtEl>
                                          <p:spTgt spid="260"/>
                                        </p:tgtEl>
                                        <p:attrNameLst>
                                          <p:attrName>style.visibility</p:attrName>
                                        </p:attrNameLst>
                                      </p:cBhvr>
                                      <p:to>
                                        <p:strVal val="hidden"/>
                                      </p:to>
                                    </p:set>
                                  </p:childTnLst>
                                </p:cTn>
                              </p:par>
                              <p:par>
                                <p:cTn id="25" presetID="10" presetClass="exit" presetSubtype="0" fill="hold" grpId="1" nodeType="withEffect">
                                  <p:stCondLst>
                                    <p:cond delay="0"/>
                                  </p:stCondLst>
                                  <p:childTnLst>
                                    <p:animEffect transition="out" filter="fade">
                                      <p:cBhvr>
                                        <p:cTn id="26" dur="500"/>
                                        <p:tgtEl>
                                          <p:spTgt spid="261"/>
                                        </p:tgtEl>
                                      </p:cBhvr>
                                    </p:animEffect>
                                    <p:set>
                                      <p:cBhvr>
                                        <p:cTn id="27" dur="1" fill="hold">
                                          <p:stCondLst>
                                            <p:cond delay="499"/>
                                          </p:stCondLst>
                                        </p:cTn>
                                        <p:tgtEl>
                                          <p:spTgt spid="261"/>
                                        </p:tgtEl>
                                        <p:attrNameLst>
                                          <p:attrName>style.visibility</p:attrName>
                                        </p:attrNameLst>
                                      </p:cBhvr>
                                      <p:to>
                                        <p:strVal val="hidden"/>
                                      </p:to>
                                    </p:set>
                                  </p:childTnLst>
                                </p:cTn>
                              </p:par>
                              <p:par>
                                <p:cTn id="28" presetID="10" presetClass="exit" presetSubtype="0" fill="hold" grpId="1" nodeType="withEffect">
                                  <p:stCondLst>
                                    <p:cond delay="0"/>
                                  </p:stCondLst>
                                  <p:childTnLst>
                                    <p:animEffect transition="out" filter="fade">
                                      <p:cBhvr>
                                        <p:cTn id="29" dur="500"/>
                                        <p:tgtEl>
                                          <p:spTgt spid="259"/>
                                        </p:tgtEl>
                                      </p:cBhvr>
                                    </p:animEffect>
                                    <p:set>
                                      <p:cBhvr>
                                        <p:cTn id="30" dur="1" fill="hold">
                                          <p:stCondLst>
                                            <p:cond delay="499"/>
                                          </p:stCondLst>
                                        </p:cTn>
                                        <p:tgtEl>
                                          <p:spTgt spid="259"/>
                                        </p:tgtEl>
                                        <p:attrNameLst>
                                          <p:attrName>style.visibility</p:attrName>
                                        </p:attrNameLst>
                                      </p:cBhvr>
                                      <p:to>
                                        <p:strVal val="hidden"/>
                                      </p:to>
                                    </p:set>
                                  </p:childTnLst>
                                </p:cTn>
                              </p:par>
                            </p:childTnLst>
                          </p:cTn>
                        </p:par>
                        <p:par>
                          <p:cTn id="31" fill="hold">
                            <p:stCondLst>
                              <p:cond delay="500"/>
                            </p:stCondLst>
                            <p:childTnLst>
                              <p:par>
                                <p:cTn id="32" presetID="10" presetClass="entr" presetSubtype="0" fill="hold" grpId="0" nodeType="afterEffect">
                                  <p:stCondLst>
                                    <p:cond delay="0"/>
                                  </p:stCondLst>
                                  <p:childTnLst>
                                    <p:set>
                                      <p:cBhvr>
                                        <p:cTn id="33" dur="1" fill="hold">
                                          <p:stCondLst>
                                            <p:cond delay="0"/>
                                          </p:stCondLst>
                                        </p:cTn>
                                        <p:tgtEl>
                                          <p:spTgt spid="219"/>
                                        </p:tgtEl>
                                        <p:attrNameLst>
                                          <p:attrName>style.visibility</p:attrName>
                                        </p:attrNameLst>
                                      </p:cBhvr>
                                      <p:to>
                                        <p:strVal val="visible"/>
                                      </p:to>
                                    </p:set>
                                    <p:animEffect transition="in" filter="fade">
                                      <p:cBhvr>
                                        <p:cTn id="34" dur="500"/>
                                        <p:tgtEl>
                                          <p:spTgt spid="219"/>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213"/>
                                        </p:tgtEl>
                                        <p:attrNameLst>
                                          <p:attrName>style.visibility</p:attrName>
                                        </p:attrNameLst>
                                      </p:cBhvr>
                                      <p:to>
                                        <p:strVal val="visible"/>
                                      </p:to>
                                    </p:set>
                                    <p:animEffect transition="in" filter="fade">
                                      <p:cBhvr>
                                        <p:cTn id="37" dur="500"/>
                                        <p:tgtEl>
                                          <p:spTgt spid="213"/>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220"/>
                                        </p:tgtEl>
                                        <p:attrNameLst>
                                          <p:attrName>style.visibility</p:attrName>
                                        </p:attrNameLst>
                                      </p:cBhvr>
                                      <p:to>
                                        <p:strVal val="visible"/>
                                      </p:to>
                                    </p:set>
                                    <p:animEffect transition="in" filter="fade">
                                      <p:cBhvr>
                                        <p:cTn id="40" dur="500"/>
                                        <p:tgtEl>
                                          <p:spTgt spid="220"/>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221"/>
                                        </p:tgtEl>
                                        <p:attrNameLst>
                                          <p:attrName>style.visibility</p:attrName>
                                        </p:attrNameLst>
                                      </p:cBhvr>
                                      <p:to>
                                        <p:strVal val="visible"/>
                                      </p:to>
                                    </p:set>
                                    <p:animEffect transition="in" filter="fade">
                                      <p:cBhvr>
                                        <p:cTn id="43" dur="500"/>
                                        <p:tgtEl>
                                          <p:spTgt spid="221"/>
                                        </p:tgtEl>
                                      </p:cBhvr>
                                    </p:animEffect>
                                  </p:childTnLst>
                                </p:cTn>
                              </p:par>
                              <p:par>
                                <p:cTn id="44" presetID="10" presetClass="entr" presetSubtype="0" fill="hold" nodeType="withEffect">
                                  <p:stCondLst>
                                    <p:cond delay="0"/>
                                  </p:stCondLst>
                                  <p:childTnLst>
                                    <p:set>
                                      <p:cBhvr>
                                        <p:cTn id="45" dur="1" fill="hold">
                                          <p:stCondLst>
                                            <p:cond delay="0"/>
                                          </p:stCondLst>
                                        </p:cTn>
                                        <p:tgtEl>
                                          <p:spTgt spid="209"/>
                                        </p:tgtEl>
                                        <p:attrNameLst>
                                          <p:attrName>style.visibility</p:attrName>
                                        </p:attrNameLst>
                                      </p:cBhvr>
                                      <p:to>
                                        <p:strVal val="visible"/>
                                      </p:to>
                                    </p:set>
                                    <p:animEffect transition="in" filter="fade">
                                      <p:cBhvr>
                                        <p:cTn id="46" dur="500"/>
                                        <p:tgtEl>
                                          <p:spTgt spid="209"/>
                                        </p:tgtEl>
                                      </p:cBhvr>
                                    </p:animEffect>
                                  </p:childTnLst>
                                </p:cTn>
                              </p:par>
                              <p:par>
                                <p:cTn id="47" presetID="10" presetClass="entr" presetSubtype="0" fill="hold" nodeType="withEffect">
                                  <p:stCondLst>
                                    <p:cond delay="0"/>
                                  </p:stCondLst>
                                  <p:childTnLst>
                                    <p:set>
                                      <p:cBhvr>
                                        <p:cTn id="48" dur="1" fill="hold">
                                          <p:stCondLst>
                                            <p:cond delay="0"/>
                                          </p:stCondLst>
                                        </p:cTn>
                                        <p:tgtEl>
                                          <p:spTgt spid="210"/>
                                        </p:tgtEl>
                                        <p:attrNameLst>
                                          <p:attrName>style.visibility</p:attrName>
                                        </p:attrNameLst>
                                      </p:cBhvr>
                                      <p:to>
                                        <p:strVal val="visible"/>
                                      </p:to>
                                    </p:set>
                                    <p:animEffect transition="in" filter="fade">
                                      <p:cBhvr>
                                        <p:cTn id="49" dur="500"/>
                                        <p:tgtEl>
                                          <p:spTgt spid="210"/>
                                        </p:tgtEl>
                                      </p:cBhvr>
                                    </p:animEffect>
                                  </p:childTnLst>
                                </p:cTn>
                              </p:par>
                              <p:par>
                                <p:cTn id="50" presetID="10" presetClass="entr" presetSubtype="0" fill="hold" nodeType="withEffect">
                                  <p:stCondLst>
                                    <p:cond delay="0"/>
                                  </p:stCondLst>
                                  <p:childTnLst>
                                    <p:set>
                                      <p:cBhvr>
                                        <p:cTn id="51" dur="1" fill="hold">
                                          <p:stCondLst>
                                            <p:cond delay="0"/>
                                          </p:stCondLst>
                                        </p:cTn>
                                        <p:tgtEl>
                                          <p:spTgt spid="211"/>
                                        </p:tgtEl>
                                        <p:attrNameLst>
                                          <p:attrName>style.visibility</p:attrName>
                                        </p:attrNameLst>
                                      </p:cBhvr>
                                      <p:to>
                                        <p:strVal val="visible"/>
                                      </p:to>
                                    </p:set>
                                    <p:animEffect transition="in" filter="fade">
                                      <p:cBhvr>
                                        <p:cTn id="52" dur="500"/>
                                        <p:tgtEl>
                                          <p:spTgt spid="211"/>
                                        </p:tgtEl>
                                      </p:cBhvr>
                                    </p:animEffect>
                                  </p:childTnLst>
                                </p:cTn>
                              </p:par>
                              <p:par>
                                <p:cTn id="53" presetID="10" presetClass="entr" presetSubtype="0" fill="hold" nodeType="withEffect">
                                  <p:stCondLst>
                                    <p:cond delay="0"/>
                                  </p:stCondLst>
                                  <p:childTnLst>
                                    <p:set>
                                      <p:cBhvr>
                                        <p:cTn id="54" dur="1" fill="hold">
                                          <p:stCondLst>
                                            <p:cond delay="0"/>
                                          </p:stCondLst>
                                        </p:cTn>
                                        <p:tgtEl>
                                          <p:spTgt spid="212"/>
                                        </p:tgtEl>
                                        <p:attrNameLst>
                                          <p:attrName>style.visibility</p:attrName>
                                        </p:attrNameLst>
                                      </p:cBhvr>
                                      <p:to>
                                        <p:strVal val="visible"/>
                                      </p:to>
                                    </p:set>
                                    <p:animEffect transition="in" filter="fade">
                                      <p:cBhvr>
                                        <p:cTn id="55" dur="500"/>
                                        <p:tgtEl>
                                          <p:spTgt spid="212"/>
                                        </p:tgtEl>
                                      </p:cBhvr>
                                    </p:animEffect>
                                  </p:childTnLst>
                                </p:cTn>
                              </p:par>
                            </p:childTnLst>
                          </p:cTn>
                        </p:par>
                        <p:par>
                          <p:cTn id="56" fill="hold">
                            <p:stCondLst>
                              <p:cond delay="1000"/>
                            </p:stCondLst>
                            <p:childTnLst>
                              <p:par>
                                <p:cTn id="57" presetID="10" presetClass="entr" presetSubtype="0" fill="hold" nodeType="afterEffect">
                                  <p:stCondLst>
                                    <p:cond delay="0"/>
                                  </p:stCondLst>
                                  <p:childTnLst>
                                    <p:set>
                                      <p:cBhvr>
                                        <p:cTn id="58" dur="1" fill="hold">
                                          <p:stCondLst>
                                            <p:cond delay="0"/>
                                          </p:stCondLst>
                                        </p:cTn>
                                        <p:tgtEl>
                                          <p:spTgt spid="15"/>
                                        </p:tgtEl>
                                        <p:attrNameLst>
                                          <p:attrName>style.visibility</p:attrName>
                                        </p:attrNameLst>
                                      </p:cBhvr>
                                      <p:to>
                                        <p:strVal val="visible"/>
                                      </p:to>
                                    </p:set>
                                    <p:animEffect transition="in" filter="fade">
                                      <p:cBhvr>
                                        <p:cTn id="59" dur="500"/>
                                        <p:tgtEl>
                                          <p:spTgt spid="15"/>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1" fill="hold" nodeType="clickEffect">
                                  <p:stCondLst>
                                    <p:cond delay="0"/>
                                  </p:stCondLst>
                                  <p:childTnLst>
                                    <p:set>
                                      <p:cBhvr>
                                        <p:cTn id="63" dur="1" fill="hold">
                                          <p:stCondLst>
                                            <p:cond delay="0"/>
                                          </p:stCondLst>
                                        </p:cTn>
                                        <p:tgtEl>
                                          <p:spTgt spid="217"/>
                                        </p:tgtEl>
                                        <p:attrNameLst>
                                          <p:attrName>style.visibility</p:attrName>
                                        </p:attrNameLst>
                                      </p:cBhvr>
                                      <p:to>
                                        <p:strVal val="visible"/>
                                      </p:to>
                                    </p:set>
                                    <p:animEffect transition="in" filter="wipe(up)">
                                      <p:cBhvr>
                                        <p:cTn id="64" dur="500"/>
                                        <p:tgtEl>
                                          <p:spTgt spid="217"/>
                                        </p:tgtEl>
                                      </p:cBhvr>
                                    </p:animEffect>
                                  </p:childTnLst>
                                </p:cTn>
                              </p:par>
                              <p:par>
                                <p:cTn id="65" presetID="22" presetClass="entr" presetSubtype="1" fill="hold" nodeType="withEffect">
                                  <p:stCondLst>
                                    <p:cond delay="0"/>
                                  </p:stCondLst>
                                  <p:childTnLst>
                                    <p:set>
                                      <p:cBhvr>
                                        <p:cTn id="66" dur="1" fill="hold">
                                          <p:stCondLst>
                                            <p:cond delay="0"/>
                                          </p:stCondLst>
                                        </p:cTn>
                                        <p:tgtEl>
                                          <p:spTgt spid="216"/>
                                        </p:tgtEl>
                                        <p:attrNameLst>
                                          <p:attrName>style.visibility</p:attrName>
                                        </p:attrNameLst>
                                      </p:cBhvr>
                                      <p:to>
                                        <p:strVal val="visible"/>
                                      </p:to>
                                    </p:set>
                                    <p:animEffect transition="in" filter="wipe(up)">
                                      <p:cBhvr>
                                        <p:cTn id="67" dur="500"/>
                                        <p:tgtEl>
                                          <p:spTgt spid="216"/>
                                        </p:tgtEl>
                                      </p:cBhvr>
                                    </p:animEffect>
                                  </p:childTnLst>
                                </p:cTn>
                              </p:par>
                              <p:par>
                                <p:cTn id="68" presetID="22" presetClass="entr" presetSubtype="1" fill="hold" nodeType="withEffect">
                                  <p:stCondLst>
                                    <p:cond delay="0"/>
                                  </p:stCondLst>
                                  <p:childTnLst>
                                    <p:set>
                                      <p:cBhvr>
                                        <p:cTn id="69" dur="1" fill="hold">
                                          <p:stCondLst>
                                            <p:cond delay="0"/>
                                          </p:stCondLst>
                                        </p:cTn>
                                        <p:tgtEl>
                                          <p:spTgt spid="214"/>
                                        </p:tgtEl>
                                        <p:attrNameLst>
                                          <p:attrName>style.visibility</p:attrName>
                                        </p:attrNameLst>
                                      </p:cBhvr>
                                      <p:to>
                                        <p:strVal val="visible"/>
                                      </p:to>
                                    </p:set>
                                    <p:animEffect transition="in" filter="wipe(up)">
                                      <p:cBhvr>
                                        <p:cTn id="70" dur="500"/>
                                        <p:tgtEl>
                                          <p:spTgt spid="214"/>
                                        </p:tgtEl>
                                      </p:cBhvr>
                                    </p:animEffect>
                                  </p:childTnLst>
                                </p:cTn>
                              </p:par>
                              <p:par>
                                <p:cTn id="71" presetID="22" presetClass="entr" presetSubtype="1" fill="hold" nodeType="withEffect">
                                  <p:stCondLst>
                                    <p:cond delay="0"/>
                                  </p:stCondLst>
                                  <p:childTnLst>
                                    <p:set>
                                      <p:cBhvr>
                                        <p:cTn id="72" dur="1" fill="hold">
                                          <p:stCondLst>
                                            <p:cond delay="0"/>
                                          </p:stCondLst>
                                        </p:cTn>
                                        <p:tgtEl>
                                          <p:spTgt spid="215"/>
                                        </p:tgtEl>
                                        <p:attrNameLst>
                                          <p:attrName>style.visibility</p:attrName>
                                        </p:attrNameLst>
                                      </p:cBhvr>
                                      <p:to>
                                        <p:strVal val="visible"/>
                                      </p:to>
                                    </p:set>
                                    <p:animEffect transition="in" filter="wipe(up)">
                                      <p:cBhvr>
                                        <p:cTn id="73" dur="500"/>
                                        <p:tgtEl>
                                          <p:spTgt spid="215"/>
                                        </p:tgtEl>
                                      </p:cBhvr>
                                    </p:animEffect>
                                  </p:childTnLst>
                                </p:cTn>
                              </p:par>
                            </p:childTnLst>
                          </p:cTn>
                        </p:par>
                        <p:par>
                          <p:cTn id="74" fill="hold">
                            <p:stCondLst>
                              <p:cond delay="500"/>
                            </p:stCondLst>
                            <p:childTnLst>
                              <p:par>
                                <p:cTn id="75" presetID="22" presetClass="entr" presetSubtype="1" fill="hold" grpId="0" nodeType="afterEffect">
                                  <p:stCondLst>
                                    <p:cond delay="0"/>
                                  </p:stCondLst>
                                  <p:childTnLst>
                                    <p:set>
                                      <p:cBhvr>
                                        <p:cTn id="76" dur="1" fill="hold">
                                          <p:stCondLst>
                                            <p:cond delay="0"/>
                                          </p:stCondLst>
                                        </p:cTn>
                                        <p:tgtEl>
                                          <p:spTgt spid="222"/>
                                        </p:tgtEl>
                                        <p:attrNameLst>
                                          <p:attrName>style.visibility</p:attrName>
                                        </p:attrNameLst>
                                      </p:cBhvr>
                                      <p:to>
                                        <p:strVal val="visible"/>
                                      </p:to>
                                    </p:set>
                                    <p:animEffect transition="in" filter="wipe(up)">
                                      <p:cBhvr>
                                        <p:cTn id="77" dur="500"/>
                                        <p:tgtEl>
                                          <p:spTgt spid="222"/>
                                        </p:tgtEl>
                                      </p:cBhvr>
                                    </p:animEffect>
                                  </p:childTnLst>
                                </p:cTn>
                              </p:par>
                              <p:par>
                                <p:cTn id="78" presetID="22" presetClass="entr" presetSubtype="1" fill="hold" grpId="0" nodeType="withEffect">
                                  <p:stCondLst>
                                    <p:cond delay="0"/>
                                  </p:stCondLst>
                                  <p:childTnLst>
                                    <p:set>
                                      <p:cBhvr>
                                        <p:cTn id="79" dur="1" fill="hold">
                                          <p:stCondLst>
                                            <p:cond delay="0"/>
                                          </p:stCondLst>
                                        </p:cTn>
                                        <p:tgtEl>
                                          <p:spTgt spid="218"/>
                                        </p:tgtEl>
                                        <p:attrNameLst>
                                          <p:attrName>style.visibility</p:attrName>
                                        </p:attrNameLst>
                                      </p:cBhvr>
                                      <p:to>
                                        <p:strVal val="visible"/>
                                      </p:to>
                                    </p:set>
                                    <p:animEffect transition="in" filter="wipe(up)">
                                      <p:cBhvr>
                                        <p:cTn id="80" dur="500"/>
                                        <p:tgtEl>
                                          <p:spTgt spid="218"/>
                                        </p:tgtEl>
                                      </p:cBhvr>
                                    </p:animEffect>
                                  </p:childTnLst>
                                </p:cTn>
                              </p:par>
                              <p:par>
                                <p:cTn id="81" presetID="22" presetClass="entr" presetSubtype="1" fill="hold" grpId="0" nodeType="withEffect">
                                  <p:stCondLst>
                                    <p:cond delay="0"/>
                                  </p:stCondLst>
                                  <p:childTnLst>
                                    <p:set>
                                      <p:cBhvr>
                                        <p:cTn id="82" dur="1" fill="hold">
                                          <p:stCondLst>
                                            <p:cond delay="0"/>
                                          </p:stCondLst>
                                        </p:cTn>
                                        <p:tgtEl>
                                          <p:spTgt spid="223"/>
                                        </p:tgtEl>
                                        <p:attrNameLst>
                                          <p:attrName>style.visibility</p:attrName>
                                        </p:attrNameLst>
                                      </p:cBhvr>
                                      <p:to>
                                        <p:strVal val="visible"/>
                                      </p:to>
                                    </p:set>
                                    <p:animEffect transition="in" filter="wipe(up)">
                                      <p:cBhvr>
                                        <p:cTn id="83" dur="500"/>
                                        <p:tgtEl>
                                          <p:spTgt spid="223"/>
                                        </p:tgtEl>
                                      </p:cBhvr>
                                    </p:animEffect>
                                  </p:childTnLst>
                                </p:cTn>
                              </p:par>
                              <p:par>
                                <p:cTn id="84" presetID="22" presetClass="entr" presetSubtype="1" fill="hold" grpId="0" nodeType="withEffect">
                                  <p:stCondLst>
                                    <p:cond delay="0"/>
                                  </p:stCondLst>
                                  <p:childTnLst>
                                    <p:set>
                                      <p:cBhvr>
                                        <p:cTn id="85" dur="1" fill="hold">
                                          <p:stCondLst>
                                            <p:cond delay="0"/>
                                          </p:stCondLst>
                                        </p:cTn>
                                        <p:tgtEl>
                                          <p:spTgt spid="224"/>
                                        </p:tgtEl>
                                        <p:attrNameLst>
                                          <p:attrName>style.visibility</p:attrName>
                                        </p:attrNameLst>
                                      </p:cBhvr>
                                      <p:to>
                                        <p:strVal val="visible"/>
                                      </p:to>
                                    </p:set>
                                    <p:animEffect transition="in" filter="wipe(up)">
                                      <p:cBhvr>
                                        <p:cTn id="86" dur="500"/>
                                        <p:tgtEl>
                                          <p:spTgt spid="224"/>
                                        </p:tgtEl>
                                      </p:cBhvr>
                                    </p:animEffect>
                                  </p:childTnLst>
                                </p:cTn>
                              </p:par>
                              <p:par>
                                <p:cTn id="87" presetID="10" presetClass="entr" presetSubtype="0" fill="hold" grpId="0" nodeType="withEffect">
                                  <p:stCondLst>
                                    <p:cond delay="0"/>
                                  </p:stCondLst>
                                  <p:childTnLst>
                                    <p:set>
                                      <p:cBhvr>
                                        <p:cTn id="88" dur="1" fill="hold">
                                          <p:stCondLst>
                                            <p:cond delay="0"/>
                                          </p:stCondLst>
                                        </p:cTn>
                                        <p:tgtEl>
                                          <p:spTgt spid="242"/>
                                        </p:tgtEl>
                                        <p:attrNameLst>
                                          <p:attrName>style.visibility</p:attrName>
                                        </p:attrNameLst>
                                      </p:cBhvr>
                                      <p:to>
                                        <p:strVal val="visible"/>
                                      </p:to>
                                    </p:set>
                                    <p:animEffect transition="in" filter="fade">
                                      <p:cBhvr>
                                        <p:cTn id="89" dur="500"/>
                                        <p:tgtEl>
                                          <p:spTgt spid="2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3" grpId="0"/>
      <p:bldP spid="219" grpId="0"/>
      <p:bldP spid="220" grpId="0"/>
      <p:bldP spid="221" grpId="0"/>
      <p:bldP spid="218" grpId="0"/>
      <p:bldP spid="222" grpId="0"/>
      <p:bldP spid="223" grpId="0"/>
      <p:bldP spid="224" grpId="0"/>
      <p:bldP spid="242" grpId="0"/>
      <p:bldP spid="259" grpId="0" animBg="1"/>
      <p:bldP spid="259" grpId="1" animBg="1"/>
      <p:bldP spid="260" grpId="0" animBg="1"/>
      <p:bldP spid="260" grpId="1" animBg="1"/>
      <p:bldP spid="261" grpId="0" animBg="1"/>
      <p:bldP spid="261" grpId="1" animBg="1"/>
      <p:bldP spid="262" grpId="0" animBg="1"/>
      <p:bldP spid="262"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pc="-150" dirty="0" smtClean="0"/>
              <a:t>Read Disturb Problem: “Weak Programming” Effect</a:t>
            </a:r>
            <a:endParaRPr lang="en-US" spc="-150" dirty="0"/>
          </a:p>
        </p:txBody>
      </p:sp>
      <p:cxnSp>
        <p:nvCxnSpPr>
          <p:cNvPr id="3" name="Straight Connector 2"/>
          <p:cNvCxnSpPr/>
          <p:nvPr/>
        </p:nvCxnSpPr>
        <p:spPr>
          <a:xfrm>
            <a:off x="1676400" y="1981200"/>
            <a:ext cx="6096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p:nvCxnSpPr>
        <p:spPr>
          <a:xfrm>
            <a:off x="1676400" y="3097090"/>
            <a:ext cx="6096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1676400" y="4212477"/>
            <a:ext cx="6096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1676400" y="5341133"/>
            <a:ext cx="6096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7" name="Group 6"/>
          <p:cNvGrpSpPr/>
          <p:nvPr/>
        </p:nvGrpSpPr>
        <p:grpSpPr>
          <a:xfrm>
            <a:off x="2135599" y="1182643"/>
            <a:ext cx="970237" cy="1602133"/>
            <a:chOff x="3079798" y="1981201"/>
            <a:chExt cx="1631998" cy="2694885"/>
          </a:xfrm>
        </p:grpSpPr>
        <p:cxnSp>
          <p:nvCxnSpPr>
            <p:cNvPr id="8" name="Straight Connector 7"/>
            <p:cNvCxnSpPr/>
            <p:nvPr/>
          </p:nvCxnSpPr>
          <p:spPr>
            <a:xfrm>
              <a:off x="4711792" y="198120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H="1">
              <a:off x="4201594" y="287769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4201594"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H="1">
              <a:off x="4201594" y="377418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4711792" y="3779596"/>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3954320"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3707046"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6200000">
              <a:off x="3393422" y="3027601"/>
              <a:ext cx="0" cy="6272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6" name="Group 15"/>
          <p:cNvGrpSpPr/>
          <p:nvPr/>
        </p:nvGrpSpPr>
        <p:grpSpPr>
          <a:xfrm>
            <a:off x="3429647" y="1172654"/>
            <a:ext cx="970237" cy="1602133"/>
            <a:chOff x="3079798" y="1981201"/>
            <a:chExt cx="1631998" cy="2694885"/>
          </a:xfrm>
        </p:grpSpPr>
        <p:cxnSp>
          <p:nvCxnSpPr>
            <p:cNvPr id="17" name="Straight Connector 16"/>
            <p:cNvCxnSpPr/>
            <p:nvPr/>
          </p:nvCxnSpPr>
          <p:spPr>
            <a:xfrm>
              <a:off x="4711792" y="198120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H="1">
              <a:off x="4201594" y="287769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4201594"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H="1">
              <a:off x="4201594" y="377418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4711792" y="3779596"/>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3954320"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3707046"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16200000">
              <a:off x="3393422" y="3027601"/>
              <a:ext cx="0" cy="6272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5" name="Group 24"/>
          <p:cNvGrpSpPr/>
          <p:nvPr/>
        </p:nvGrpSpPr>
        <p:grpSpPr>
          <a:xfrm>
            <a:off x="4724401" y="1182643"/>
            <a:ext cx="970237" cy="1602133"/>
            <a:chOff x="3079798" y="1981201"/>
            <a:chExt cx="1631998" cy="2694885"/>
          </a:xfrm>
        </p:grpSpPr>
        <p:cxnSp>
          <p:nvCxnSpPr>
            <p:cNvPr id="26" name="Straight Connector 25"/>
            <p:cNvCxnSpPr/>
            <p:nvPr/>
          </p:nvCxnSpPr>
          <p:spPr>
            <a:xfrm>
              <a:off x="4711792" y="198120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flipH="1">
              <a:off x="4201594" y="287769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4201594"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flipH="1">
              <a:off x="4201594" y="377418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4711792" y="3779596"/>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3954320"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3707046"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a:off x="3393422" y="3027601"/>
              <a:ext cx="0" cy="6272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4" name="Group 33"/>
          <p:cNvGrpSpPr/>
          <p:nvPr/>
        </p:nvGrpSpPr>
        <p:grpSpPr>
          <a:xfrm>
            <a:off x="6018450" y="1172654"/>
            <a:ext cx="970237" cy="1602133"/>
            <a:chOff x="3079798" y="1981201"/>
            <a:chExt cx="1631998" cy="2694885"/>
          </a:xfrm>
        </p:grpSpPr>
        <p:cxnSp>
          <p:nvCxnSpPr>
            <p:cNvPr id="35" name="Straight Connector 34"/>
            <p:cNvCxnSpPr/>
            <p:nvPr/>
          </p:nvCxnSpPr>
          <p:spPr>
            <a:xfrm>
              <a:off x="4711792" y="198120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flipH="1">
              <a:off x="4201594" y="287769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4201594"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flipH="1">
              <a:off x="4201594" y="377418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4711792" y="3779596"/>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3954320"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3707046"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16200000">
              <a:off x="3393422" y="3027601"/>
              <a:ext cx="0" cy="6272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3" name="Group 42"/>
          <p:cNvGrpSpPr/>
          <p:nvPr/>
        </p:nvGrpSpPr>
        <p:grpSpPr>
          <a:xfrm>
            <a:off x="2135599" y="2301726"/>
            <a:ext cx="970237" cy="1602133"/>
            <a:chOff x="3079798" y="1981201"/>
            <a:chExt cx="1631998" cy="2694885"/>
          </a:xfrm>
        </p:grpSpPr>
        <p:cxnSp>
          <p:nvCxnSpPr>
            <p:cNvPr id="44" name="Straight Connector 43"/>
            <p:cNvCxnSpPr/>
            <p:nvPr/>
          </p:nvCxnSpPr>
          <p:spPr>
            <a:xfrm>
              <a:off x="4711792" y="198120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flipH="1">
              <a:off x="4201594" y="287769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4201594"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flipH="1">
              <a:off x="4201594" y="377418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4711792" y="3779596"/>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3954320"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3707046"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a:off x="3393422" y="3027601"/>
              <a:ext cx="0" cy="6272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52" name="Group 51"/>
          <p:cNvGrpSpPr/>
          <p:nvPr/>
        </p:nvGrpSpPr>
        <p:grpSpPr>
          <a:xfrm>
            <a:off x="3429647" y="2291737"/>
            <a:ext cx="970237" cy="1602133"/>
            <a:chOff x="3079798" y="1981201"/>
            <a:chExt cx="1631998" cy="2694885"/>
          </a:xfrm>
        </p:grpSpPr>
        <p:cxnSp>
          <p:nvCxnSpPr>
            <p:cNvPr id="53" name="Straight Connector 52"/>
            <p:cNvCxnSpPr/>
            <p:nvPr/>
          </p:nvCxnSpPr>
          <p:spPr>
            <a:xfrm>
              <a:off x="4711792" y="198120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flipH="1">
              <a:off x="4201594" y="287769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4201594"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flipH="1">
              <a:off x="4201594" y="377418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4711792" y="3779596"/>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a:off x="3954320"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3707046"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a:off x="3393422" y="3027601"/>
              <a:ext cx="0" cy="6272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61" name="Group 60"/>
          <p:cNvGrpSpPr/>
          <p:nvPr/>
        </p:nvGrpSpPr>
        <p:grpSpPr>
          <a:xfrm>
            <a:off x="4724401" y="2301726"/>
            <a:ext cx="970237" cy="1602133"/>
            <a:chOff x="3079798" y="1981201"/>
            <a:chExt cx="1631998" cy="2694885"/>
          </a:xfrm>
        </p:grpSpPr>
        <p:cxnSp>
          <p:nvCxnSpPr>
            <p:cNvPr id="62" name="Straight Connector 61"/>
            <p:cNvCxnSpPr/>
            <p:nvPr/>
          </p:nvCxnSpPr>
          <p:spPr>
            <a:xfrm>
              <a:off x="4711792" y="198120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flipH="1">
              <a:off x="4201594" y="287769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a:off x="4201594"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flipH="1">
              <a:off x="4201594" y="377418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a:off x="4711792" y="3779596"/>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a:off x="3954320"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a:off x="3707046"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a:off x="3393422" y="3027601"/>
              <a:ext cx="0" cy="6272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70" name="Group 69"/>
          <p:cNvGrpSpPr/>
          <p:nvPr/>
        </p:nvGrpSpPr>
        <p:grpSpPr>
          <a:xfrm>
            <a:off x="6018450" y="2291737"/>
            <a:ext cx="970237" cy="1602133"/>
            <a:chOff x="3079798" y="1981201"/>
            <a:chExt cx="1631998" cy="2694885"/>
          </a:xfrm>
        </p:grpSpPr>
        <p:cxnSp>
          <p:nvCxnSpPr>
            <p:cNvPr id="71" name="Straight Connector 70"/>
            <p:cNvCxnSpPr/>
            <p:nvPr/>
          </p:nvCxnSpPr>
          <p:spPr>
            <a:xfrm>
              <a:off x="4711792" y="198120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flipH="1">
              <a:off x="4201594" y="287769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a:off x="4201594"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flipH="1">
              <a:off x="4201594" y="377418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a:off x="4711792" y="3779596"/>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a:off x="3954320"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a:off x="3707046"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a:off x="3393422" y="3027601"/>
              <a:ext cx="0" cy="6272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79" name="Group 78"/>
          <p:cNvGrpSpPr/>
          <p:nvPr/>
        </p:nvGrpSpPr>
        <p:grpSpPr>
          <a:xfrm>
            <a:off x="2135598" y="3413921"/>
            <a:ext cx="970237" cy="1602133"/>
            <a:chOff x="3079798" y="1981201"/>
            <a:chExt cx="1631998" cy="2694885"/>
          </a:xfrm>
        </p:grpSpPr>
        <p:cxnSp>
          <p:nvCxnSpPr>
            <p:cNvPr id="80" name="Straight Connector 79"/>
            <p:cNvCxnSpPr/>
            <p:nvPr/>
          </p:nvCxnSpPr>
          <p:spPr>
            <a:xfrm>
              <a:off x="4711792" y="198120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flipH="1">
              <a:off x="4201594" y="287769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a:off x="4201594"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flipH="1">
              <a:off x="4201594" y="377418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a:off x="4711792" y="3779596"/>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a:off x="3954320"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a:off x="3707046"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a:off x="3393422" y="3027601"/>
              <a:ext cx="0" cy="6272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88" name="Group 87"/>
          <p:cNvGrpSpPr/>
          <p:nvPr/>
        </p:nvGrpSpPr>
        <p:grpSpPr>
          <a:xfrm>
            <a:off x="3429646" y="3403932"/>
            <a:ext cx="970237" cy="1602133"/>
            <a:chOff x="3079798" y="1981201"/>
            <a:chExt cx="1631998" cy="2694885"/>
          </a:xfrm>
        </p:grpSpPr>
        <p:cxnSp>
          <p:nvCxnSpPr>
            <p:cNvPr id="89" name="Straight Connector 88"/>
            <p:cNvCxnSpPr/>
            <p:nvPr/>
          </p:nvCxnSpPr>
          <p:spPr>
            <a:xfrm>
              <a:off x="4711792" y="198120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flipH="1">
              <a:off x="4201594" y="287769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1" name="Straight Connector 90"/>
            <p:cNvCxnSpPr/>
            <p:nvPr/>
          </p:nvCxnSpPr>
          <p:spPr>
            <a:xfrm>
              <a:off x="4201594"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p:nvPr/>
          </p:nvCxnSpPr>
          <p:spPr>
            <a:xfrm flipH="1">
              <a:off x="4201594" y="377418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3" name="Straight Connector 92"/>
            <p:cNvCxnSpPr/>
            <p:nvPr/>
          </p:nvCxnSpPr>
          <p:spPr>
            <a:xfrm>
              <a:off x="4711792" y="3779596"/>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4" name="Straight Connector 93"/>
            <p:cNvCxnSpPr/>
            <p:nvPr/>
          </p:nvCxnSpPr>
          <p:spPr>
            <a:xfrm>
              <a:off x="3954320"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5" name="Straight Connector 94"/>
            <p:cNvCxnSpPr/>
            <p:nvPr/>
          </p:nvCxnSpPr>
          <p:spPr>
            <a:xfrm>
              <a:off x="3707046"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6" name="Straight Connector 95"/>
            <p:cNvCxnSpPr/>
            <p:nvPr/>
          </p:nvCxnSpPr>
          <p:spPr>
            <a:xfrm rot="16200000">
              <a:off x="3393422" y="3027601"/>
              <a:ext cx="0" cy="6272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97" name="Group 96"/>
          <p:cNvGrpSpPr/>
          <p:nvPr/>
        </p:nvGrpSpPr>
        <p:grpSpPr>
          <a:xfrm>
            <a:off x="4724401" y="3413921"/>
            <a:ext cx="970237" cy="1602133"/>
            <a:chOff x="3079798" y="1981201"/>
            <a:chExt cx="1631998" cy="2694885"/>
          </a:xfrm>
        </p:grpSpPr>
        <p:cxnSp>
          <p:nvCxnSpPr>
            <p:cNvPr id="98" name="Straight Connector 97"/>
            <p:cNvCxnSpPr/>
            <p:nvPr/>
          </p:nvCxnSpPr>
          <p:spPr>
            <a:xfrm>
              <a:off x="4711792" y="198120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a:xfrm flipH="1">
              <a:off x="4201594" y="287769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p:cNvCxnSpPr/>
            <p:nvPr/>
          </p:nvCxnSpPr>
          <p:spPr>
            <a:xfrm>
              <a:off x="4201594"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1" name="Straight Connector 100"/>
            <p:cNvCxnSpPr/>
            <p:nvPr/>
          </p:nvCxnSpPr>
          <p:spPr>
            <a:xfrm flipH="1">
              <a:off x="4201594" y="377418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a:xfrm>
              <a:off x="4711792" y="3779596"/>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3" name="Straight Connector 102"/>
            <p:cNvCxnSpPr/>
            <p:nvPr/>
          </p:nvCxnSpPr>
          <p:spPr>
            <a:xfrm>
              <a:off x="3954320"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a:xfrm>
              <a:off x="3707046"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p:nvCxnSpPr>
          <p:spPr>
            <a:xfrm rot="16200000">
              <a:off x="3393422" y="3027601"/>
              <a:ext cx="0" cy="6272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06" name="Group 105"/>
          <p:cNvGrpSpPr/>
          <p:nvPr/>
        </p:nvGrpSpPr>
        <p:grpSpPr>
          <a:xfrm>
            <a:off x="6018449" y="3403932"/>
            <a:ext cx="970237" cy="1602133"/>
            <a:chOff x="3079798" y="1981201"/>
            <a:chExt cx="1631998" cy="2694885"/>
          </a:xfrm>
        </p:grpSpPr>
        <p:cxnSp>
          <p:nvCxnSpPr>
            <p:cNvPr id="107" name="Straight Connector 106"/>
            <p:cNvCxnSpPr/>
            <p:nvPr/>
          </p:nvCxnSpPr>
          <p:spPr>
            <a:xfrm>
              <a:off x="4711792" y="198120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flipH="1">
              <a:off x="4201594" y="287769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a:xfrm>
              <a:off x="4201594"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p:cNvCxnSpPr/>
            <p:nvPr/>
          </p:nvCxnSpPr>
          <p:spPr>
            <a:xfrm flipH="1">
              <a:off x="4201594" y="377418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p:cNvCxnSpPr/>
            <p:nvPr/>
          </p:nvCxnSpPr>
          <p:spPr>
            <a:xfrm>
              <a:off x="4711792" y="3779596"/>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p:cNvCxnSpPr/>
            <p:nvPr/>
          </p:nvCxnSpPr>
          <p:spPr>
            <a:xfrm>
              <a:off x="3954320"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3" name="Straight Connector 112"/>
            <p:cNvCxnSpPr/>
            <p:nvPr/>
          </p:nvCxnSpPr>
          <p:spPr>
            <a:xfrm>
              <a:off x="3707046"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4" name="Straight Connector 113"/>
            <p:cNvCxnSpPr/>
            <p:nvPr/>
          </p:nvCxnSpPr>
          <p:spPr>
            <a:xfrm rot="16200000">
              <a:off x="3393422" y="3027601"/>
              <a:ext cx="0" cy="6272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15" name="Group 114"/>
          <p:cNvGrpSpPr/>
          <p:nvPr/>
        </p:nvGrpSpPr>
        <p:grpSpPr>
          <a:xfrm>
            <a:off x="2135597" y="4535244"/>
            <a:ext cx="970237" cy="1602133"/>
            <a:chOff x="3079798" y="1981201"/>
            <a:chExt cx="1631998" cy="2694885"/>
          </a:xfrm>
        </p:grpSpPr>
        <p:cxnSp>
          <p:nvCxnSpPr>
            <p:cNvPr id="116" name="Straight Connector 115"/>
            <p:cNvCxnSpPr/>
            <p:nvPr/>
          </p:nvCxnSpPr>
          <p:spPr>
            <a:xfrm>
              <a:off x="4711792" y="198120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p:cNvCxnSpPr/>
            <p:nvPr/>
          </p:nvCxnSpPr>
          <p:spPr>
            <a:xfrm flipH="1">
              <a:off x="4201594" y="287769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4201594"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9" name="Straight Connector 118"/>
            <p:cNvCxnSpPr/>
            <p:nvPr/>
          </p:nvCxnSpPr>
          <p:spPr>
            <a:xfrm flipH="1">
              <a:off x="4201594" y="377418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a:off x="4711792" y="3779596"/>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a:off x="3954320"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p:nvCxnSpPr>
          <p:spPr>
            <a:xfrm>
              <a:off x="3707046"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3" name="Straight Connector 122"/>
            <p:cNvCxnSpPr/>
            <p:nvPr/>
          </p:nvCxnSpPr>
          <p:spPr>
            <a:xfrm rot="16200000">
              <a:off x="3393422" y="3027601"/>
              <a:ext cx="0" cy="6272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24" name="Group 123"/>
          <p:cNvGrpSpPr/>
          <p:nvPr/>
        </p:nvGrpSpPr>
        <p:grpSpPr>
          <a:xfrm>
            <a:off x="3429645" y="4525256"/>
            <a:ext cx="970237" cy="1602133"/>
            <a:chOff x="3079798" y="1981201"/>
            <a:chExt cx="1631998" cy="2694885"/>
          </a:xfrm>
        </p:grpSpPr>
        <p:cxnSp>
          <p:nvCxnSpPr>
            <p:cNvPr id="125" name="Straight Connector 124"/>
            <p:cNvCxnSpPr/>
            <p:nvPr/>
          </p:nvCxnSpPr>
          <p:spPr>
            <a:xfrm>
              <a:off x="4711792" y="198120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6" name="Straight Connector 125"/>
            <p:cNvCxnSpPr/>
            <p:nvPr/>
          </p:nvCxnSpPr>
          <p:spPr>
            <a:xfrm flipH="1">
              <a:off x="4201594" y="287769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a:xfrm>
              <a:off x="4201594"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a:xfrm flipH="1">
              <a:off x="4201594" y="377418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a:xfrm>
              <a:off x="4711792" y="3779596"/>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a:xfrm>
              <a:off x="3954320"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1" name="Straight Connector 130"/>
            <p:cNvCxnSpPr/>
            <p:nvPr/>
          </p:nvCxnSpPr>
          <p:spPr>
            <a:xfrm>
              <a:off x="3707046"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2" name="Straight Connector 131"/>
            <p:cNvCxnSpPr/>
            <p:nvPr/>
          </p:nvCxnSpPr>
          <p:spPr>
            <a:xfrm rot="16200000">
              <a:off x="3393422" y="3027601"/>
              <a:ext cx="0" cy="6272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33" name="Group 132"/>
          <p:cNvGrpSpPr/>
          <p:nvPr/>
        </p:nvGrpSpPr>
        <p:grpSpPr>
          <a:xfrm>
            <a:off x="4724400" y="4535244"/>
            <a:ext cx="970237" cy="1602133"/>
            <a:chOff x="3079798" y="1981201"/>
            <a:chExt cx="1631998" cy="2694885"/>
          </a:xfrm>
        </p:grpSpPr>
        <p:cxnSp>
          <p:nvCxnSpPr>
            <p:cNvPr id="134" name="Straight Connector 133"/>
            <p:cNvCxnSpPr/>
            <p:nvPr/>
          </p:nvCxnSpPr>
          <p:spPr>
            <a:xfrm>
              <a:off x="4711792" y="198120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5" name="Straight Connector 134"/>
            <p:cNvCxnSpPr/>
            <p:nvPr/>
          </p:nvCxnSpPr>
          <p:spPr>
            <a:xfrm flipH="1">
              <a:off x="4201594" y="287769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6" name="Straight Connector 135"/>
            <p:cNvCxnSpPr/>
            <p:nvPr/>
          </p:nvCxnSpPr>
          <p:spPr>
            <a:xfrm>
              <a:off x="4201594"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7" name="Straight Connector 136"/>
            <p:cNvCxnSpPr/>
            <p:nvPr/>
          </p:nvCxnSpPr>
          <p:spPr>
            <a:xfrm flipH="1">
              <a:off x="4201594" y="377418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8" name="Straight Connector 137"/>
            <p:cNvCxnSpPr/>
            <p:nvPr/>
          </p:nvCxnSpPr>
          <p:spPr>
            <a:xfrm>
              <a:off x="4711792" y="3779596"/>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9" name="Straight Connector 138"/>
            <p:cNvCxnSpPr/>
            <p:nvPr/>
          </p:nvCxnSpPr>
          <p:spPr>
            <a:xfrm>
              <a:off x="3954320"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0" name="Straight Connector 139"/>
            <p:cNvCxnSpPr/>
            <p:nvPr/>
          </p:nvCxnSpPr>
          <p:spPr>
            <a:xfrm>
              <a:off x="3707046"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1" name="Straight Connector 140"/>
            <p:cNvCxnSpPr/>
            <p:nvPr/>
          </p:nvCxnSpPr>
          <p:spPr>
            <a:xfrm rot="16200000">
              <a:off x="3393422" y="3027601"/>
              <a:ext cx="0" cy="6272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42" name="Group 141"/>
          <p:cNvGrpSpPr/>
          <p:nvPr/>
        </p:nvGrpSpPr>
        <p:grpSpPr>
          <a:xfrm>
            <a:off x="6018448" y="4525256"/>
            <a:ext cx="970237" cy="1602133"/>
            <a:chOff x="3079798" y="1981201"/>
            <a:chExt cx="1631998" cy="2694885"/>
          </a:xfrm>
        </p:grpSpPr>
        <p:cxnSp>
          <p:nvCxnSpPr>
            <p:cNvPr id="143" name="Straight Connector 142"/>
            <p:cNvCxnSpPr/>
            <p:nvPr/>
          </p:nvCxnSpPr>
          <p:spPr>
            <a:xfrm>
              <a:off x="4711792" y="198120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4" name="Straight Connector 143"/>
            <p:cNvCxnSpPr/>
            <p:nvPr/>
          </p:nvCxnSpPr>
          <p:spPr>
            <a:xfrm flipH="1">
              <a:off x="4201594" y="287769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a:off x="4201594"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6" name="Straight Connector 145"/>
            <p:cNvCxnSpPr/>
            <p:nvPr/>
          </p:nvCxnSpPr>
          <p:spPr>
            <a:xfrm flipH="1">
              <a:off x="4201594" y="377418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7" name="Straight Connector 146"/>
            <p:cNvCxnSpPr/>
            <p:nvPr/>
          </p:nvCxnSpPr>
          <p:spPr>
            <a:xfrm>
              <a:off x="4711792" y="3779596"/>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8" name="Straight Connector 147"/>
            <p:cNvCxnSpPr/>
            <p:nvPr/>
          </p:nvCxnSpPr>
          <p:spPr>
            <a:xfrm>
              <a:off x="3954320"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9" name="Straight Connector 148"/>
            <p:cNvCxnSpPr/>
            <p:nvPr/>
          </p:nvCxnSpPr>
          <p:spPr>
            <a:xfrm>
              <a:off x="3707046"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0" name="Straight Connector 149"/>
            <p:cNvCxnSpPr/>
            <p:nvPr/>
          </p:nvCxnSpPr>
          <p:spPr>
            <a:xfrm rot="16200000">
              <a:off x="3393422" y="3027601"/>
              <a:ext cx="0" cy="6272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51" name="Group 150"/>
          <p:cNvGrpSpPr/>
          <p:nvPr/>
        </p:nvGrpSpPr>
        <p:grpSpPr>
          <a:xfrm>
            <a:off x="2782019" y="1644737"/>
            <a:ext cx="4535195" cy="4014933"/>
            <a:chOff x="3851647" y="1427070"/>
            <a:chExt cx="4535195" cy="4014933"/>
          </a:xfrm>
        </p:grpSpPr>
        <p:sp>
          <p:nvSpPr>
            <p:cNvPr id="152" name="Oval 151"/>
            <p:cNvSpPr/>
            <p:nvPr/>
          </p:nvSpPr>
          <p:spPr>
            <a:xfrm>
              <a:off x="3851648" y="1437059"/>
              <a:ext cx="652343" cy="652343"/>
            </a:xfrm>
            <a:prstGeom prst="ellipse">
              <a:avLst/>
            </a:prstGeom>
            <a:solidFill>
              <a:schemeClr val="accent1"/>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defTabSz="0"/>
              <a:endParaRPr lang="en-US" sz="2000" spc="-150" dirty="0"/>
            </a:p>
          </p:txBody>
        </p:sp>
        <p:sp>
          <p:nvSpPr>
            <p:cNvPr id="153" name="Oval 152"/>
            <p:cNvSpPr/>
            <p:nvPr/>
          </p:nvSpPr>
          <p:spPr>
            <a:xfrm>
              <a:off x="5145697" y="1427070"/>
              <a:ext cx="652343" cy="652343"/>
            </a:xfrm>
            <a:prstGeom prst="ellipse">
              <a:avLst/>
            </a:prstGeom>
            <a:solidFill>
              <a:schemeClr val="accent1"/>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154" name="Oval 153"/>
            <p:cNvSpPr/>
            <p:nvPr/>
          </p:nvSpPr>
          <p:spPr>
            <a:xfrm>
              <a:off x="6440451" y="1437059"/>
              <a:ext cx="652343" cy="652343"/>
            </a:xfrm>
            <a:prstGeom prst="ellipse">
              <a:avLst/>
            </a:prstGeom>
            <a:solidFill>
              <a:schemeClr val="accent1"/>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155" name="Oval 154"/>
            <p:cNvSpPr/>
            <p:nvPr/>
          </p:nvSpPr>
          <p:spPr>
            <a:xfrm>
              <a:off x="7734499" y="1427070"/>
              <a:ext cx="652343" cy="652343"/>
            </a:xfrm>
            <a:prstGeom prst="ellipse">
              <a:avLst/>
            </a:prstGeom>
            <a:solidFill>
              <a:schemeClr val="accent1"/>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156" name="Oval 155"/>
            <p:cNvSpPr/>
            <p:nvPr/>
          </p:nvSpPr>
          <p:spPr>
            <a:xfrm>
              <a:off x="3851648" y="2556141"/>
              <a:ext cx="652343" cy="652343"/>
            </a:xfrm>
            <a:prstGeom prst="ellipse">
              <a:avLst/>
            </a:prstGeom>
            <a:solidFill>
              <a:schemeClr val="accent1"/>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157" name="Oval 156"/>
            <p:cNvSpPr/>
            <p:nvPr/>
          </p:nvSpPr>
          <p:spPr>
            <a:xfrm>
              <a:off x="5145697" y="2546153"/>
              <a:ext cx="652343" cy="652343"/>
            </a:xfrm>
            <a:prstGeom prst="ellipse">
              <a:avLst/>
            </a:prstGeom>
            <a:solidFill>
              <a:schemeClr val="accent1"/>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158" name="Oval 157"/>
            <p:cNvSpPr/>
            <p:nvPr/>
          </p:nvSpPr>
          <p:spPr>
            <a:xfrm>
              <a:off x="6440451" y="2556141"/>
              <a:ext cx="652343" cy="652343"/>
            </a:xfrm>
            <a:prstGeom prst="ellipse">
              <a:avLst/>
            </a:prstGeom>
            <a:solidFill>
              <a:schemeClr val="accent1"/>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159" name="Oval 158"/>
            <p:cNvSpPr/>
            <p:nvPr/>
          </p:nvSpPr>
          <p:spPr>
            <a:xfrm>
              <a:off x="7734499" y="2546153"/>
              <a:ext cx="652343" cy="652343"/>
            </a:xfrm>
            <a:prstGeom prst="ellipse">
              <a:avLst/>
            </a:prstGeom>
            <a:solidFill>
              <a:schemeClr val="accent1"/>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160" name="Oval 159"/>
            <p:cNvSpPr/>
            <p:nvPr/>
          </p:nvSpPr>
          <p:spPr>
            <a:xfrm>
              <a:off x="3851648" y="3668336"/>
              <a:ext cx="652343" cy="652343"/>
            </a:xfrm>
            <a:prstGeom prst="ellipse">
              <a:avLst/>
            </a:prstGeom>
            <a:solidFill>
              <a:schemeClr val="accent1"/>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161" name="Oval 160"/>
            <p:cNvSpPr/>
            <p:nvPr/>
          </p:nvSpPr>
          <p:spPr>
            <a:xfrm>
              <a:off x="5145696" y="3658347"/>
              <a:ext cx="652343" cy="652343"/>
            </a:xfrm>
            <a:prstGeom prst="ellipse">
              <a:avLst/>
            </a:prstGeom>
            <a:solidFill>
              <a:schemeClr val="accent1"/>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162" name="Oval 161"/>
            <p:cNvSpPr/>
            <p:nvPr/>
          </p:nvSpPr>
          <p:spPr>
            <a:xfrm>
              <a:off x="6440450" y="3668336"/>
              <a:ext cx="652343" cy="652343"/>
            </a:xfrm>
            <a:prstGeom prst="ellipse">
              <a:avLst/>
            </a:prstGeom>
            <a:solidFill>
              <a:schemeClr val="accent1"/>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163" name="Oval 162"/>
            <p:cNvSpPr/>
            <p:nvPr/>
          </p:nvSpPr>
          <p:spPr>
            <a:xfrm>
              <a:off x="7734498" y="3658347"/>
              <a:ext cx="652343" cy="652343"/>
            </a:xfrm>
            <a:prstGeom prst="ellipse">
              <a:avLst/>
            </a:prstGeom>
            <a:solidFill>
              <a:schemeClr val="accent1"/>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164" name="Oval 163"/>
            <p:cNvSpPr/>
            <p:nvPr/>
          </p:nvSpPr>
          <p:spPr>
            <a:xfrm>
              <a:off x="3851647" y="4789660"/>
              <a:ext cx="652343" cy="652343"/>
            </a:xfrm>
            <a:prstGeom prst="ellipse">
              <a:avLst/>
            </a:prstGeom>
            <a:solidFill>
              <a:schemeClr val="accent1"/>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165" name="Oval 164"/>
            <p:cNvSpPr/>
            <p:nvPr/>
          </p:nvSpPr>
          <p:spPr>
            <a:xfrm>
              <a:off x="5145695" y="4779671"/>
              <a:ext cx="652343" cy="652343"/>
            </a:xfrm>
            <a:prstGeom prst="ellipse">
              <a:avLst/>
            </a:prstGeom>
            <a:solidFill>
              <a:schemeClr val="accent1"/>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166" name="Oval 165"/>
            <p:cNvSpPr/>
            <p:nvPr/>
          </p:nvSpPr>
          <p:spPr>
            <a:xfrm>
              <a:off x="6440449" y="4789660"/>
              <a:ext cx="652343" cy="652343"/>
            </a:xfrm>
            <a:prstGeom prst="ellipse">
              <a:avLst/>
            </a:prstGeom>
            <a:solidFill>
              <a:schemeClr val="accent1"/>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167" name="Oval 166"/>
            <p:cNvSpPr/>
            <p:nvPr/>
          </p:nvSpPr>
          <p:spPr>
            <a:xfrm>
              <a:off x="7734498" y="4779671"/>
              <a:ext cx="652343" cy="652343"/>
            </a:xfrm>
            <a:prstGeom prst="ellipse">
              <a:avLst/>
            </a:prstGeom>
            <a:solidFill>
              <a:schemeClr val="accent1"/>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grpSp>
      <p:sp>
        <p:nvSpPr>
          <p:cNvPr id="168" name="TextBox 167"/>
          <p:cNvSpPr txBox="1"/>
          <p:nvPr/>
        </p:nvSpPr>
        <p:spPr>
          <a:xfrm>
            <a:off x="2732118" y="1727840"/>
            <a:ext cx="747320" cy="461665"/>
          </a:xfrm>
          <a:prstGeom prst="rect">
            <a:avLst/>
          </a:prstGeom>
          <a:noFill/>
        </p:spPr>
        <p:txBody>
          <a:bodyPr wrap="none" rtlCol="0">
            <a:spAutoFit/>
          </a:bodyPr>
          <a:lstStyle/>
          <a:p>
            <a:r>
              <a:rPr lang="en-US" sz="2400" dirty="0" smtClean="0">
                <a:solidFill>
                  <a:schemeClr val="bg1"/>
                </a:solidFill>
              </a:rPr>
              <a:t>3.0V</a:t>
            </a:r>
            <a:endParaRPr lang="en-US" sz="2400" dirty="0">
              <a:solidFill>
                <a:schemeClr val="bg1"/>
              </a:solidFill>
            </a:endParaRPr>
          </a:p>
        </p:txBody>
      </p:sp>
      <p:sp>
        <p:nvSpPr>
          <p:cNvPr id="169" name="TextBox 168"/>
          <p:cNvSpPr txBox="1"/>
          <p:nvPr/>
        </p:nvSpPr>
        <p:spPr>
          <a:xfrm>
            <a:off x="4035772" y="1727840"/>
            <a:ext cx="747320" cy="461665"/>
          </a:xfrm>
          <a:prstGeom prst="rect">
            <a:avLst/>
          </a:prstGeom>
          <a:noFill/>
        </p:spPr>
        <p:txBody>
          <a:bodyPr wrap="none" rtlCol="0">
            <a:spAutoFit/>
          </a:bodyPr>
          <a:lstStyle/>
          <a:p>
            <a:r>
              <a:rPr lang="en-US" sz="2400" dirty="0" smtClean="0">
                <a:solidFill>
                  <a:schemeClr val="bg1"/>
                </a:solidFill>
              </a:rPr>
              <a:t>3.8V</a:t>
            </a:r>
            <a:endParaRPr lang="en-US" sz="2400" dirty="0">
              <a:solidFill>
                <a:schemeClr val="bg1"/>
              </a:solidFill>
            </a:endParaRPr>
          </a:p>
        </p:txBody>
      </p:sp>
      <p:sp>
        <p:nvSpPr>
          <p:cNvPr id="170" name="TextBox 169"/>
          <p:cNvSpPr txBox="1"/>
          <p:nvPr/>
        </p:nvSpPr>
        <p:spPr>
          <a:xfrm>
            <a:off x="5322687" y="1727840"/>
            <a:ext cx="747320" cy="461665"/>
          </a:xfrm>
          <a:prstGeom prst="rect">
            <a:avLst/>
          </a:prstGeom>
          <a:noFill/>
        </p:spPr>
        <p:txBody>
          <a:bodyPr wrap="none" rtlCol="0">
            <a:spAutoFit/>
          </a:bodyPr>
          <a:lstStyle/>
          <a:p>
            <a:r>
              <a:rPr lang="en-US" sz="2400" dirty="0" smtClean="0">
                <a:solidFill>
                  <a:schemeClr val="bg1"/>
                </a:solidFill>
              </a:rPr>
              <a:t>3.9V</a:t>
            </a:r>
            <a:endParaRPr lang="en-US" sz="2400" dirty="0">
              <a:solidFill>
                <a:schemeClr val="bg1"/>
              </a:solidFill>
            </a:endParaRPr>
          </a:p>
        </p:txBody>
      </p:sp>
      <p:sp>
        <p:nvSpPr>
          <p:cNvPr id="171" name="TextBox 170"/>
          <p:cNvSpPr txBox="1"/>
          <p:nvPr/>
        </p:nvSpPr>
        <p:spPr>
          <a:xfrm>
            <a:off x="6610186" y="1727840"/>
            <a:ext cx="747320" cy="461665"/>
          </a:xfrm>
          <a:prstGeom prst="rect">
            <a:avLst/>
          </a:prstGeom>
          <a:noFill/>
        </p:spPr>
        <p:txBody>
          <a:bodyPr wrap="none" rtlCol="0">
            <a:spAutoFit/>
          </a:bodyPr>
          <a:lstStyle/>
          <a:p>
            <a:r>
              <a:rPr lang="en-US" sz="2400" dirty="0" smtClean="0">
                <a:solidFill>
                  <a:schemeClr val="bg1"/>
                </a:solidFill>
              </a:rPr>
              <a:t>4.8V</a:t>
            </a:r>
            <a:endParaRPr lang="en-US" sz="2400" dirty="0">
              <a:solidFill>
                <a:schemeClr val="bg1"/>
              </a:solidFill>
            </a:endParaRPr>
          </a:p>
        </p:txBody>
      </p:sp>
      <p:sp>
        <p:nvSpPr>
          <p:cNvPr id="172" name="TextBox 171"/>
          <p:cNvSpPr txBox="1"/>
          <p:nvPr/>
        </p:nvSpPr>
        <p:spPr>
          <a:xfrm>
            <a:off x="2732172" y="2863676"/>
            <a:ext cx="747320" cy="461665"/>
          </a:xfrm>
          <a:prstGeom prst="rect">
            <a:avLst/>
          </a:prstGeom>
          <a:noFill/>
        </p:spPr>
        <p:txBody>
          <a:bodyPr wrap="none" rtlCol="0">
            <a:spAutoFit/>
          </a:bodyPr>
          <a:lstStyle/>
          <a:p>
            <a:r>
              <a:rPr lang="en-US" sz="2400" dirty="0" smtClean="0">
                <a:solidFill>
                  <a:schemeClr val="bg1"/>
                </a:solidFill>
              </a:rPr>
              <a:t>3.5V</a:t>
            </a:r>
            <a:endParaRPr lang="en-US" sz="2400" dirty="0">
              <a:solidFill>
                <a:schemeClr val="bg1"/>
              </a:solidFill>
            </a:endParaRPr>
          </a:p>
        </p:txBody>
      </p:sp>
      <p:sp>
        <p:nvSpPr>
          <p:cNvPr id="173" name="TextBox 172"/>
          <p:cNvSpPr txBox="1"/>
          <p:nvPr/>
        </p:nvSpPr>
        <p:spPr>
          <a:xfrm>
            <a:off x="4035826" y="2863676"/>
            <a:ext cx="747320" cy="461665"/>
          </a:xfrm>
          <a:prstGeom prst="rect">
            <a:avLst/>
          </a:prstGeom>
          <a:noFill/>
        </p:spPr>
        <p:txBody>
          <a:bodyPr wrap="none" rtlCol="0">
            <a:spAutoFit/>
          </a:bodyPr>
          <a:lstStyle/>
          <a:p>
            <a:r>
              <a:rPr lang="en-US" sz="2400" dirty="0" smtClean="0">
                <a:solidFill>
                  <a:schemeClr val="bg1"/>
                </a:solidFill>
              </a:rPr>
              <a:t>2.9V</a:t>
            </a:r>
            <a:endParaRPr lang="en-US" sz="2400" dirty="0">
              <a:solidFill>
                <a:schemeClr val="bg1"/>
              </a:solidFill>
            </a:endParaRPr>
          </a:p>
        </p:txBody>
      </p:sp>
      <p:sp>
        <p:nvSpPr>
          <p:cNvPr id="174" name="TextBox 173"/>
          <p:cNvSpPr txBox="1"/>
          <p:nvPr/>
        </p:nvSpPr>
        <p:spPr>
          <a:xfrm>
            <a:off x="5322741" y="2863676"/>
            <a:ext cx="747320" cy="461665"/>
          </a:xfrm>
          <a:prstGeom prst="rect">
            <a:avLst/>
          </a:prstGeom>
          <a:noFill/>
        </p:spPr>
        <p:txBody>
          <a:bodyPr wrap="none" rtlCol="0">
            <a:spAutoFit/>
          </a:bodyPr>
          <a:lstStyle/>
          <a:p>
            <a:r>
              <a:rPr lang="en-US" sz="2400" dirty="0" smtClean="0">
                <a:solidFill>
                  <a:schemeClr val="bg1"/>
                </a:solidFill>
              </a:rPr>
              <a:t>2.4V</a:t>
            </a:r>
            <a:endParaRPr lang="en-US" sz="2400" dirty="0">
              <a:solidFill>
                <a:schemeClr val="bg1"/>
              </a:solidFill>
            </a:endParaRPr>
          </a:p>
        </p:txBody>
      </p:sp>
      <p:sp>
        <p:nvSpPr>
          <p:cNvPr id="175" name="TextBox 174"/>
          <p:cNvSpPr txBox="1"/>
          <p:nvPr/>
        </p:nvSpPr>
        <p:spPr>
          <a:xfrm>
            <a:off x="6610240" y="2863676"/>
            <a:ext cx="747320" cy="461665"/>
          </a:xfrm>
          <a:prstGeom prst="rect">
            <a:avLst/>
          </a:prstGeom>
          <a:noFill/>
        </p:spPr>
        <p:txBody>
          <a:bodyPr wrap="none" rtlCol="0">
            <a:spAutoFit/>
          </a:bodyPr>
          <a:lstStyle/>
          <a:p>
            <a:r>
              <a:rPr lang="en-US" sz="2400" dirty="0" smtClean="0">
                <a:solidFill>
                  <a:schemeClr val="bg1"/>
                </a:solidFill>
              </a:rPr>
              <a:t>2.1V</a:t>
            </a:r>
            <a:endParaRPr lang="en-US" sz="2400" dirty="0">
              <a:solidFill>
                <a:schemeClr val="bg1"/>
              </a:solidFill>
            </a:endParaRPr>
          </a:p>
        </p:txBody>
      </p:sp>
      <p:sp>
        <p:nvSpPr>
          <p:cNvPr id="176" name="TextBox 175"/>
          <p:cNvSpPr txBox="1"/>
          <p:nvPr/>
        </p:nvSpPr>
        <p:spPr>
          <a:xfrm>
            <a:off x="2733579" y="3976252"/>
            <a:ext cx="747320" cy="461665"/>
          </a:xfrm>
          <a:prstGeom prst="rect">
            <a:avLst/>
          </a:prstGeom>
          <a:noFill/>
        </p:spPr>
        <p:txBody>
          <a:bodyPr wrap="none" rtlCol="0">
            <a:spAutoFit/>
          </a:bodyPr>
          <a:lstStyle/>
          <a:p>
            <a:r>
              <a:rPr lang="en-US" sz="2400" dirty="0" smtClean="0">
                <a:solidFill>
                  <a:schemeClr val="bg1"/>
                </a:solidFill>
              </a:rPr>
              <a:t>2.2V</a:t>
            </a:r>
            <a:endParaRPr lang="en-US" sz="2400" dirty="0">
              <a:solidFill>
                <a:schemeClr val="bg1"/>
              </a:solidFill>
            </a:endParaRPr>
          </a:p>
        </p:txBody>
      </p:sp>
      <p:sp>
        <p:nvSpPr>
          <p:cNvPr id="177" name="TextBox 176"/>
          <p:cNvSpPr txBox="1"/>
          <p:nvPr/>
        </p:nvSpPr>
        <p:spPr>
          <a:xfrm>
            <a:off x="4037233" y="3976252"/>
            <a:ext cx="747320" cy="461665"/>
          </a:xfrm>
          <a:prstGeom prst="rect">
            <a:avLst/>
          </a:prstGeom>
          <a:noFill/>
        </p:spPr>
        <p:txBody>
          <a:bodyPr wrap="none" rtlCol="0">
            <a:spAutoFit/>
          </a:bodyPr>
          <a:lstStyle/>
          <a:p>
            <a:r>
              <a:rPr lang="en-US" sz="2400" dirty="0" smtClean="0">
                <a:solidFill>
                  <a:schemeClr val="bg1"/>
                </a:solidFill>
              </a:rPr>
              <a:t>4.3V</a:t>
            </a:r>
            <a:endParaRPr lang="en-US" sz="2400" dirty="0">
              <a:solidFill>
                <a:schemeClr val="bg1"/>
              </a:solidFill>
            </a:endParaRPr>
          </a:p>
        </p:txBody>
      </p:sp>
      <p:sp>
        <p:nvSpPr>
          <p:cNvPr id="178" name="TextBox 177"/>
          <p:cNvSpPr txBox="1"/>
          <p:nvPr/>
        </p:nvSpPr>
        <p:spPr>
          <a:xfrm>
            <a:off x="5324148" y="3976252"/>
            <a:ext cx="747320" cy="461665"/>
          </a:xfrm>
          <a:prstGeom prst="rect">
            <a:avLst/>
          </a:prstGeom>
          <a:noFill/>
        </p:spPr>
        <p:txBody>
          <a:bodyPr wrap="none" rtlCol="0">
            <a:spAutoFit/>
          </a:bodyPr>
          <a:lstStyle/>
          <a:p>
            <a:r>
              <a:rPr lang="en-US" sz="2400" dirty="0" smtClean="0">
                <a:solidFill>
                  <a:schemeClr val="bg1"/>
                </a:solidFill>
              </a:rPr>
              <a:t>4.6V</a:t>
            </a:r>
            <a:endParaRPr lang="en-US" sz="2400" dirty="0">
              <a:solidFill>
                <a:schemeClr val="bg1"/>
              </a:solidFill>
            </a:endParaRPr>
          </a:p>
        </p:txBody>
      </p:sp>
      <p:sp>
        <p:nvSpPr>
          <p:cNvPr id="179" name="TextBox 178"/>
          <p:cNvSpPr txBox="1"/>
          <p:nvPr/>
        </p:nvSpPr>
        <p:spPr>
          <a:xfrm>
            <a:off x="6611647" y="3976252"/>
            <a:ext cx="747320" cy="461665"/>
          </a:xfrm>
          <a:prstGeom prst="rect">
            <a:avLst/>
          </a:prstGeom>
          <a:noFill/>
        </p:spPr>
        <p:txBody>
          <a:bodyPr wrap="none" rtlCol="0">
            <a:spAutoFit/>
          </a:bodyPr>
          <a:lstStyle/>
          <a:p>
            <a:r>
              <a:rPr lang="en-US" sz="2400" dirty="0" smtClean="0">
                <a:solidFill>
                  <a:schemeClr val="bg1"/>
                </a:solidFill>
              </a:rPr>
              <a:t>1.8V</a:t>
            </a:r>
            <a:endParaRPr lang="en-US" sz="2400" dirty="0">
              <a:solidFill>
                <a:schemeClr val="bg1"/>
              </a:solidFill>
            </a:endParaRPr>
          </a:p>
        </p:txBody>
      </p:sp>
      <p:sp>
        <p:nvSpPr>
          <p:cNvPr id="180" name="TextBox 179"/>
          <p:cNvSpPr txBox="1"/>
          <p:nvPr/>
        </p:nvSpPr>
        <p:spPr>
          <a:xfrm>
            <a:off x="2732118" y="5097420"/>
            <a:ext cx="747320" cy="461665"/>
          </a:xfrm>
          <a:prstGeom prst="rect">
            <a:avLst/>
          </a:prstGeom>
          <a:noFill/>
        </p:spPr>
        <p:txBody>
          <a:bodyPr wrap="none" rtlCol="0">
            <a:spAutoFit/>
          </a:bodyPr>
          <a:lstStyle/>
          <a:p>
            <a:r>
              <a:rPr lang="en-US" sz="2400" dirty="0" smtClean="0">
                <a:solidFill>
                  <a:schemeClr val="bg1"/>
                </a:solidFill>
              </a:rPr>
              <a:t>3.5V</a:t>
            </a:r>
            <a:endParaRPr lang="en-US" sz="2400" dirty="0">
              <a:solidFill>
                <a:schemeClr val="bg1"/>
              </a:solidFill>
            </a:endParaRPr>
          </a:p>
        </p:txBody>
      </p:sp>
      <p:sp>
        <p:nvSpPr>
          <p:cNvPr id="181" name="TextBox 180"/>
          <p:cNvSpPr txBox="1"/>
          <p:nvPr/>
        </p:nvSpPr>
        <p:spPr>
          <a:xfrm>
            <a:off x="4035772" y="5097420"/>
            <a:ext cx="747320" cy="461665"/>
          </a:xfrm>
          <a:prstGeom prst="rect">
            <a:avLst/>
          </a:prstGeom>
          <a:noFill/>
        </p:spPr>
        <p:txBody>
          <a:bodyPr wrap="none" rtlCol="0">
            <a:spAutoFit/>
          </a:bodyPr>
          <a:lstStyle/>
          <a:p>
            <a:r>
              <a:rPr lang="en-US" sz="2400" dirty="0" smtClean="0">
                <a:solidFill>
                  <a:schemeClr val="bg1"/>
                </a:solidFill>
              </a:rPr>
              <a:t>2.3V</a:t>
            </a:r>
            <a:endParaRPr lang="en-US" sz="2400" dirty="0">
              <a:solidFill>
                <a:schemeClr val="bg1"/>
              </a:solidFill>
            </a:endParaRPr>
          </a:p>
        </p:txBody>
      </p:sp>
      <p:sp>
        <p:nvSpPr>
          <p:cNvPr id="182" name="TextBox 181"/>
          <p:cNvSpPr txBox="1"/>
          <p:nvPr/>
        </p:nvSpPr>
        <p:spPr>
          <a:xfrm>
            <a:off x="5322687" y="5097420"/>
            <a:ext cx="747320" cy="461665"/>
          </a:xfrm>
          <a:prstGeom prst="rect">
            <a:avLst/>
          </a:prstGeom>
          <a:noFill/>
        </p:spPr>
        <p:txBody>
          <a:bodyPr wrap="none" rtlCol="0">
            <a:spAutoFit/>
          </a:bodyPr>
          <a:lstStyle/>
          <a:p>
            <a:r>
              <a:rPr lang="en-US" sz="2400" dirty="0" smtClean="0">
                <a:solidFill>
                  <a:schemeClr val="bg1"/>
                </a:solidFill>
              </a:rPr>
              <a:t>1.9V</a:t>
            </a:r>
            <a:endParaRPr lang="en-US" sz="2400" dirty="0">
              <a:solidFill>
                <a:schemeClr val="bg1"/>
              </a:solidFill>
            </a:endParaRPr>
          </a:p>
        </p:txBody>
      </p:sp>
      <p:sp>
        <p:nvSpPr>
          <p:cNvPr id="183" name="TextBox 182"/>
          <p:cNvSpPr txBox="1"/>
          <p:nvPr/>
        </p:nvSpPr>
        <p:spPr>
          <a:xfrm>
            <a:off x="6610186" y="5097420"/>
            <a:ext cx="747320" cy="461665"/>
          </a:xfrm>
          <a:prstGeom prst="rect">
            <a:avLst/>
          </a:prstGeom>
          <a:noFill/>
        </p:spPr>
        <p:txBody>
          <a:bodyPr wrap="none" rtlCol="0">
            <a:spAutoFit/>
          </a:bodyPr>
          <a:lstStyle/>
          <a:p>
            <a:r>
              <a:rPr lang="en-US" sz="2400" dirty="0" smtClean="0">
                <a:solidFill>
                  <a:schemeClr val="bg1"/>
                </a:solidFill>
              </a:rPr>
              <a:t>4.3V</a:t>
            </a:r>
            <a:endParaRPr lang="en-US" sz="2400" dirty="0">
              <a:solidFill>
                <a:schemeClr val="bg1"/>
              </a:solidFill>
            </a:endParaRPr>
          </a:p>
        </p:txBody>
      </p:sp>
      <p:sp>
        <p:nvSpPr>
          <p:cNvPr id="188" name="TextBox 187"/>
          <p:cNvSpPr txBox="1"/>
          <p:nvPr/>
        </p:nvSpPr>
        <p:spPr>
          <a:xfrm>
            <a:off x="990600" y="6396335"/>
            <a:ext cx="7479034" cy="461665"/>
          </a:xfrm>
          <a:prstGeom prst="rect">
            <a:avLst/>
          </a:prstGeom>
          <a:noFill/>
        </p:spPr>
        <p:txBody>
          <a:bodyPr wrap="square" rtlCol="0">
            <a:spAutoFit/>
          </a:bodyPr>
          <a:lstStyle/>
          <a:p>
            <a:r>
              <a:rPr lang="en-US" sz="2400" dirty="0" smtClean="0">
                <a:solidFill>
                  <a:schemeClr val="accent1"/>
                </a:solidFill>
              </a:rPr>
              <a:t>Repeatedly read page 3 (or any page other than page 2)</a:t>
            </a:r>
            <a:endParaRPr lang="en-US" sz="2400" dirty="0">
              <a:solidFill>
                <a:schemeClr val="accent1"/>
              </a:solidFill>
            </a:endParaRPr>
          </a:p>
        </p:txBody>
      </p:sp>
      <p:sp>
        <p:nvSpPr>
          <p:cNvPr id="189" name="Slide Number Placeholder 188"/>
          <p:cNvSpPr>
            <a:spLocks noGrp="1"/>
          </p:cNvSpPr>
          <p:nvPr>
            <p:ph type="sldNum" sz="quarter" idx="12"/>
          </p:nvPr>
        </p:nvSpPr>
        <p:spPr/>
        <p:txBody>
          <a:bodyPr/>
          <a:lstStyle/>
          <a:p>
            <a:fld id="{B9833DA7-59AA-43CA-B9D4-B4E6650B0945}" type="slidenum">
              <a:rPr lang="en-US" smtClean="0"/>
              <a:t>11</a:t>
            </a:fld>
            <a:endParaRPr lang="en-US"/>
          </a:p>
        </p:txBody>
      </p:sp>
      <p:sp>
        <p:nvSpPr>
          <p:cNvPr id="194" name="Rectangle 193"/>
          <p:cNvSpPr/>
          <p:nvPr/>
        </p:nvSpPr>
        <p:spPr>
          <a:xfrm>
            <a:off x="1676400" y="3875052"/>
            <a:ext cx="6096000" cy="65923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Read (2.5V)</a:t>
            </a:r>
            <a:endParaRPr lang="en-US" sz="2800" dirty="0"/>
          </a:p>
        </p:txBody>
      </p:sp>
      <p:sp>
        <p:nvSpPr>
          <p:cNvPr id="195" name="Rectangle 194"/>
          <p:cNvSpPr/>
          <p:nvPr/>
        </p:nvSpPr>
        <p:spPr>
          <a:xfrm>
            <a:off x="1676400" y="2766514"/>
            <a:ext cx="6096000" cy="65923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Pass (5V)</a:t>
            </a:r>
            <a:endParaRPr lang="en-US" sz="2800" dirty="0"/>
          </a:p>
        </p:txBody>
      </p:sp>
      <p:sp>
        <p:nvSpPr>
          <p:cNvPr id="196" name="Rectangle 195"/>
          <p:cNvSpPr/>
          <p:nvPr/>
        </p:nvSpPr>
        <p:spPr>
          <a:xfrm>
            <a:off x="1676400" y="1645710"/>
            <a:ext cx="6096000" cy="65923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Pass (5V)</a:t>
            </a:r>
            <a:endParaRPr lang="en-US" sz="2800" dirty="0"/>
          </a:p>
        </p:txBody>
      </p:sp>
      <p:sp>
        <p:nvSpPr>
          <p:cNvPr id="197" name="Rectangle 196"/>
          <p:cNvSpPr/>
          <p:nvPr/>
        </p:nvSpPr>
        <p:spPr>
          <a:xfrm>
            <a:off x="1676400" y="4996547"/>
            <a:ext cx="6096000" cy="65923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Pass (5V)</a:t>
            </a:r>
            <a:endParaRPr lang="en-US" sz="2800" dirty="0"/>
          </a:p>
        </p:txBody>
      </p:sp>
      <p:grpSp>
        <p:nvGrpSpPr>
          <p:cNvPr id="187" name="Group 186"/>
          <p:cNvGrpSpPr/>
          <p:nvPr/>
        </p:nvGrpSpPr>
        <p:grpSpPr>
          <a:xfrm>
            <a:off x="5474003" y="1643758"/>
            <a:ext cx="588273" cy="4010786"/>
            <a:chOff x="5474003" y="1643758"/>
            <a:chExt cx="588273" cy="4010786"/>
          </a:xfrm>
        </p:grpSpPr>
        <p:sp>
          <p:nvSpPr>
            <p:cNvPr id="186" name="Lightning Bolt 185"/>
            <p:cNvSpPr/>
            <p:nvPr/>
          </p:nvSpPr>
          <p:spPr>
            <a:xfrm>
              <a:off x="5474003" y="1643758"/>
              <a:ext cx="523952" cy="656989"/>
            </a:xfrm>
            <a:prstGeom prst="lightningBol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3" name="Lightning Bolt 192"/>
            <p:cNvSpPr/>
            <p:nvPr/>
          </p:nvSpPr>
          <p:spPr>
            <a:xfrm>
              <a:off x="5493278" y="2763013"/>
              <a:ext cx="523952" cy="656989"/>
            </a:xfrm>
            <a:prstGeom prst="lightningBol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9" name="Lightning Bolt 198"/>
            <p:cNvSpPr/>
            <p:nvPr/>
          </p:nvSpPr>
          <p:spPr>
            <a:xfrm>
              <a:off x="5538324" y="4997555"/>
              <a:ext cx="523952" cy="656989"/>
            </a:xfrm>
            <a:prstGeom prst="lightningBol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16" name="TextBox 215"/>
          <p:cNvSpPr txBox="1"/>
          <p:nvPr/>
        </p:nvSpPr>
        <p:spPr>
          <a:xfrm>
            <a:off x="7772400" y="1762088"/>
            <a:ext cx="1004249" cy="461665"/>
          </a:xfrm>
          <a:prstGeom prst="rect">
            <a:avLst/>
          </a:prstGeom>
          <a:noFill/>
        </p:spPr>
        <p:txBody>
          <a:bodyPr wrap="none" rtlCol="0">
            <a:spAutoFit/>
          </a:bodyPr>
          <a:lstStyle/>
          <a:p>
            <a:r>
              <a:rPr lang="en-US" sz="2400" dirty="0" smtClean="0"/>
              <a:t>Page 1</a:t>
            </a:r>
            <a:endParaRPr lang="en-US" sz="2400" dirty="0"/>
          </a:p>
        </p:txBody>
      </p:sp>
      <p:sp>
        <p:nvSpPr>
          <p:cNvPr id="217" name="TextBox 216"/>
          <p:cNvSpPr txBox="1"/>
          <p:nvPr/>
        </p:nvSpPr>
        <p:spPr>
          <a:xfrm>
            <a:off x="7772400" y="2873967"/>
            <a:ext cx="1004249" cy="461665"/>
          </a:xfrm>
          <a:prstGeom prst="rect">
            <a:avLst/>
          </a:prstGeom>
          <a:noFill/>
        </p:spPr>
        <p:txBody>
          <a:bodyPr wrap="none" rtlCol="0">
            <a:spAutoFit/>
          </a:bodyPr>
          <a:lstStyle/>
          <a:p>
            <a:r>
              <a:rPr lang="en-US" sz="2400" dirty="0" smtClean="0"/>
              <a:t>Page 2</a:t>
            </a:r>
            <a:endParaRPr lang="en-US" sz="2400" dirty="0"/>
          </a:p>
        </p:txBody>
      </p:sp>
      <p:sp>
        <p:nvSpPr>
          <p:cNvPr id="218" name="TextBox 217"/>
          <p:cNvSpPr txBox="1"/>
          <p:nvPr/>
        </p:nvSpPr>
        <p:spPr>
          <a:xfrm>
            <a:off x="7772400" y="4010420"/>
            <a:ext cx="1004249" cy="461665"/>
          </a:xfrm>
          <a:prstGeom prst="rect">
            <a:avLst/>
          </a:prstGeom>
          <a:noFill/>
        </p:spPr>
        <p:txBody>
          <a:bodyPr wrap="none" rtlCol="0">
            <a:spAutoFit/>
          </a:bodyPr>
          <a:lstStyle/>
          <a:p>
            <a:r>
              <a:rPr lang="en-US" sz="2400" dirty="0"/>
              <a:t>Page </a:t>
            </a:r>
            <a:r>
              <a:rPr lang="en-US" sz="2400" dirty="0" smtClean="0"/>
              <a:t>3</a:t>
            </a:r>
            <a:endParaRPr lang="en-US" sz="2400" dirty="0"/>
          </a:p>
        </p:txBody>
      </p:sp>
      <p:sp>
        <p:nvSpPr>
          <p:cNvPr id="219" name="TextBox 218"/>
          <p:cNvSpPr txBox="1"/>
          <p:nvPr/>
        </p:nvSpPr>
        <p:spPr>
          <a:xfrm>
            <a:off x="7772400" y="5100935"/>
            <a:ext cx="1004249" cy="461665"/>
          </a:xfrm>
          <a:prstGeom prst="rect">
            <a:avLst/>
          </a:prstGeom>
          <a:noFill/>
        </p:spPr>
        <p:txBody>
          <a:bodyPr wrap="none" rtlCol="0">
            <a:spAutoFit/>
          </a:bodyPr>
          <a:lstStyle/>
          <a:p>
            <a:r>
              <a:rPr lang="en-US" sz="2400" dirty="0"/>
              <a:t>Page </a:t>
            </a:r>
            <a:r>
              <a:rPr lang="en-US" sz="2400" dirty="0" smtClean="0"/>
              <a:t>4</a:t>
            </a:r>
            <a:endParaRPr lang="en-US" sz="2400" dirty="0"/>
          </a:p>
        </p:txBody>
      </p:sp>
      <p:sp>
        <p:nvSpPr>
          <p:cNvPr id="198" name="Rectangle 197"/>
          <p:cNvSpPr/>
          <p:nvPr/>
        </p:nvSpPr>
        <p:spPr>
          <a:xfrm>
            <a:off x="2655508" y="6147259"/>
            <a:ext cx="4758189" cy="32609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3710368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88"/>
                                        </p:tgtEl>
                                        <p:attrNameLst>
                                          <p:attrName>style.visibility</p:attrName>
                                        </p:attrNameLst>
                                      </p:cBhvr>
                                      <p:to>
                                        <p:strVal val="visible"/>
                                      </p:to>
                                    </p:set>
                                    <p:animEffect transition="in" filter="fade">
                                      <p:cBhvr>
                                        <p:cTn id="7" dur="500"/>
                                        <p:tgtEl>
                                          <p:spTgt spid="18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97"/>
                                        </p:tgtEl>
                                        <p:attrNameLst>
                                          <p:attrName>style.visibility</p:attrName>
                                        </p:attrNameLst>
                                      </p:cBhvr>
                                      <p:to>
                                        <p:strVal val="visible"/>
                                      </p:to>
                                    </p:set>
                                    <p:animEffect transition="in" filter="fade">
                                      <p:cBhvr>
                                        <p:cTn id="12" dur="500"/>
                                        <p:tgtEl>
                                          <p:spTgt spid="197"/>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95"/>
                                        </p:tgtEl>
                                        <p:attrNameLst>
                                          <p:attrName>style.visibility</p:attrName>
                                        </p:attrNameLst>
                                      </p:cBhvr>
                                      <p:to>
                                        <p:strVal val="visible"/>
                                      </p:to>
                                    </p:set>
                                    <p:animEffect transition="in" filter="fade">
                                      <p:cBhvr>
                                        <p:cTn id="15" dur="500"/>
                                        <p:tgtEl>
                                          <p:spTgt spid="195"/>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96"/>
                                        </p:tgtEl>
                                        <p:attrNameLst>
                                          <p:attrName>style.visibility</p:attrName>
                                        </p:attrNameLst>
                                      </p:cBhvr>
                                      <p:to>
                                        <p:strVal val="visible"/>
                                      </p:to>
                                    </p:set>
                                    <p:animEffect transition="in" filter="fade">
                                      <p:cBhvr>
                                        <p:cTn id="18" dur="500"/>
                                        <p:tgtEl>
                                          <p:spTgt spid="196"/>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94"/>
                                        </p:tgtEl>
                                        <p:attrNameLst>
                                          <p:attrName>style.visibility</p:attrName>
                                        </p:attrNameLst>
                                      </p:cBhvr>
                                      <p:to>
                                        <p:strVal val="visible"/>
                                      </p:to>
                                    </p:set>
                                    <p:animEffect transition="in" filter="fade">
                                      <p:cBhvr>
                                        <p:cTn id="21" dur="500"/>
                                        <p:tgtEl>
                                          <p:spTgt spid="194"/>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xit" presetSubtype="0" fill="hold" grpId="1" nodeType="clickEffect">
                                  <p:stCondLst>
                                    <p:cond delay="0"/>
                                  </p:stCondLst>
                                  <p:childTnLst>
                                    <p:animEffect transition="out" filter="fade">
                                      <p:cBhvr>
                                        <p:cTn id="25" dur="500"/>
                                        <p:tgtEl>
                                          <p:spTgt spid="197"/>
                                        </p:tgtEl>
                                      </p:cBhvr>
                                    </p:animEffect>
                                    <p:set>
                                      <p:cBhvr>
                                        <p:cTn id="26" dur="1" fill="hold">
                                          <p:stCondLst>
                                            <p:cond delay="499"/>
                                          </p:stCondLst>
                                        </p:cTn>
                                        <p:tgtEl>
                                          <p:spTgt spid="197"/>
                                        </p:tgtEl>
                                        <p:attrNameLst>
                                          <p:attrName>style.visibility</p:attrName>
                                        </p:attrNameLst>
                                      </p:cBhvr>
                                      <p:to>
                                        <p:strVal val="hidden"/>
                                      </p:to>
                                    </p:set>
                                  </p:childTnLst>
                                </p:cTn>
                              </p:par>
                              <p:par>
                                <p:cTn id="27" presetID="10" presetClass="exit" presetSubtype="0" fill="hold" grpId="1" nodeType="withEffect">
                                  <p:stCondLst>
                                    <p:cond delay="0"/>
                                  </p:stCondLst>
                                  <p:childTnLst>
                                    <p:animEffect transition="out" filter="fade">
                                      <p:cBhvr>
                                        <p:cTn id="28" dur="500"/>
                                        <p:tgtEl>
                                          <p:spTgt spid="195"/>
                                        </p:tgtEl>
                                      </p:cBhvr>
                                    </p:animEffect>
                                    <p:set>
                                      <p:cBhvr>
                                        <p:cTn id="29" dur="1" fill="hold">
                                          <p:stCondLst>
                                            <p:cond delay="499"/>
                                          </p:stCondLst>
                                        </p:cTn>
                                        <p:tgtEl>
                                          <p:spTgt spid="195"/>
                                        </p:tgtEl>
                                        <p:attrNameLst>
                                          <p:attrName>style.visibility</p:attrName>
                                        </p:attrNameLst>
                                      </p:cBhvr>
                                      <p:to>
                                        <p:strVal val="hidden"/>
                                      </p:to>
                                    </p:set>
                                  </p:childTnLst>
                                </p:cTn>
                              </p:par>
                              <p:par>
                                <p:cTn id="30" presetID="10" presetClass="exit" presetSubtype="0" fill="hold" grpId="1" nodeType="withEffect">
                                  <p:stCondLst>
                                    <p:cond delay="0"/>
                                  </p:stCondLst>
                                  <p:childTnLst>
                                    <p:animEffect transition="out" filter="fade">
                                      <p:cBhvr>
                                        <p:cTn id="31" dur="500"/>
                                        <p:tgtEl>
                                          <p:spTgt spid="196"/>
                                        </p:tgtEl>
                                      </p:cBhvr>
                                    </p:animEffect>
                                    <p:set>
                                      <p:cBhvr>
                                        <p:cTn id="32" dur="1" fill="hold">
                                          <p:stCondLst>
                                            <p:cond delay="499"/>
                                          </p:stCondLst>
                                        </p:cTn>
                                        <p:tgtEl>
                                          <p:spTgt spid="196"/>
                                        </p:tgtEl>
                                        <p:attrNameLst>
                                          <p:attrName>style.visibility</p:attrName>
                                        </p:attrNameLst>
                                      </p:cBhvr>
                                      <p:to>
                                        <p:strVal val="hidden"/>
                                      </p:to>
                                    </p:set>
                                  </p:childTnLst>
                                </p:cTn>
                              </p:par>
                              <p:par>
                                <p:cTn id="33" presetID="10" presetClass="exit" presetSubtype="0" fill="hold" grpId="1" nodeType="withEffect">
                                  <p:stCondLst>
                                    <p:cond delay="0"/>
                                  </p:stCondLst>
                                  <p:childTnLst>
                                    <p:animEffect transition="out" filter="fade">
                                      <p:cBhvr>
                                        <p:cTn id="34" dur="500"/>
                                        <p:tgtEl>
                                          <p:spTgt spid="194"/>
                                        </p:tgtEl>
                                      </p:cBhvr>
                                    </p:animEffect>
                                    <p:set>
                                      <p:cBhvr>
                                        <p:cTn id="35" dur="1" fill="hold">
                                          <p:stCondLst>
                                            <p:cond delay="499"/>
                                          </p:stCondLst>
                                        </p:cTn>
                                        <p:tgtEl>
                                          <p:spTgt spid="194"/>
                                        </p:tgtEl>
                                        <p:attrNameLst>
                                          <p:attrName>style.visibility</p:attrName>
                                        </p:attrNameLst>
                                      </p:cBhvr>
                                      <p:to>
                                        <p:strVal val="hidden"/>
                                      </p:to>
                                    </p:set>
                                  </p:childTnLst>
                                </p:cTn>
                              </p:par>
                            </p:childTnLst>
                          </p:cTn>
                        </p:par>
                        <p:par>
                          <p:cTn id="36" fill="hold">
                            <p:stCondLst>
                              <p:cond delay="500"/>
                            </p:stCondLst>
                            <p:childTnLst>
                              <p:par>
                                <p:cTn id="37" presetID="10" presetClass="entr" presetSubtype="0" fill="hold" grpId="2" nodeType="afterEffect">
                                  <p:stCondLst>
                                    <p:cond delay="0"/>
                                  </p:stCondLst>
                                  <p:childTnLst>
                                    <p:set>
                                      <p:cBhvr>
                                        <p:cTn id="38" dur="1" fill="hold">
                                          <p:stCondLst>
                                            <p:cond delay="0"/>
                                          </p:stCondLst>
                                        </p:cTn>
                                        <p:tgtEl>
                                          <p:spTgt spid="197"/>
                                        </p:tgtEl>
                                        <p:attrNameLst>
                                          <p:attrName>style.visibility</p:attrName>
                                        </p:attrNameLst>
                                      </p:cBhvr>
                                      <p:to>
                                        <p:strVal val="visible"/>
                                      </p:to>
                                    </p:set>
                                    <p:animEffect transition="in" filter="fade">
                                      <p:cBhvr>
                                        <p:cTn id="39" dur="500"/>
                                        <p:tgtEl>
                                          <p:spTgt spid="197"/>
                                        </p:tgtEl>
                                      </p:cBhvr>
                                    </p:animEffect>
                                  </p:childTnLst>
                                </p:cTn>
                              </p:par>
                              <p:par>
                                <p:cTn id="40" presetID="10" presetClass="entr" presetSubtype="0" fill="hold" grpId="2" nodeType="withEffect">
                                  <p:stCondLst>
                                    <p:cond delay="0"/>
                                  </p:stCondLst>
                                  <p:childTnLst>
                                    <p:set>
                                      <p:cBhvr>
                                        <p:cTn id="41" dur="1" fill="hold">
                                          <p:stCondLst>
                                            <p:cond delay="0"/>
                                          </p:stCondLst>
                                        </p:cTn>
                                        <p:tgtEl>
                                          <p:spTgt spid="195"/>
                                        </p:tgtEl>
                                        <p:attrNameLst>
                                          <p:attrName>style.visibility</p:attrName>
                                        </p:attrNameLst>
                                      </p:cBhvr>
                                      <p:to>
                                        <p:strVal val="visible"/>
                                      </p:to>
                                    </p:set>
                                    <p:animEffect transition="in" filter="fade">
                                      <p:cBhvr>
                                        <p:cTn id="42" dur="500"/>
                                        <p:tgtEl>
                                          <p:spTgt spid="195"/>
                                        </p:tgtEl>
                                      </p:cBhvr>
                                    </p:animEffect>
                                  </p:childTnLst>
                                </p:cTn>
                              </p:par>
                              <p:par>
                                <p:cTn id="43" presetID="10" presetClass="entr" presetSubtype="0" fill="hold" grpId="2" nodeType="withEffect">
                                  <p:stCondLst>
                                    <p:cond delay="0"/>
                                  </p:stCondLst>
                                  <p:childTnLst>
                                    <p:set>
                                      <p:cBhvr>
                                        <p:cTn id="44" dur="1" fill="hold">
                                          <p:stCondLst>
                                            <p:cond delay="0"/>
                                          </p:stCondLst>
                                        </p:cTn>
                                        <p:tgtEl>
                                          <p:spTgt spid="196"/>
                                        </p:tgtEl>
                                        <p:attrNameLst>
                                          <p:attrName>style.visibility</p:attrName>
                                        </p:attrNameLst>
                                      </p:cBhvr>
                                      <p:to>
                                        <p:strVal val="visible"/>
                                      </p:to>
                                    </p:set>
                                    <p:animEffect transition="in" filter="fade">
                                      <p:cBhvr>
                                        <p:cTn id="45" dur="500"/>
                                        <p:tgtEl>
                                          <p:spTgt spid="196"/>
                                        </p:tgtEl>
                                      </p:cBhvr>
                                    </p:animEffect>
                                  </p:childTnLst>
                                </p:cTn>
                              </p:par>
                              <p:par>
                                <p:cTn id="46" presetID="10" presetClass="entr" presetSubtype="0" fill="hold" grpId="2" nodeType="withEffect">
                                  <p:stCondLst>
                                    <p:cond delay="0"/>
                                  </p:stCondLst>
                                  <p:childTnLst>
                                    <p:set>
                                      <p:cBhvr>
                                        <p:cTn id="47" dur="1" fill="hold">
                                          <p:stCondLst>
                                            <p:cond delay="0"/>
                                          </p:stCondLst>
                                        </p:cTn>
                                        <p:tgtEl>
                                          <p:spTgt spid="194"/>
                                        </p:tgtEl>
                                        <p:attrNameLst>
                                          <p:attrName>style.visibility</p:attrName>
                                        </p:attrNameLst>
                                      </p:cBhvr>
                                      <p:to>
                                        <p:strVal val="visible"/>
                                      </p:to>
                                    </p:set>
                                    <p:animEffect transition="in" filter="fade">
                                      <p:cBhvr>
                                        <p:cTn id="48" dur="500"/>
                                        <p:tgtEl>
                                          <p:spTgt spid="194"/>
                                        </p:tgtEl>
                                      </p:cBhvr>
                                    </p:animEffect>
                                  </p:childTnLst>
                                </p:cTn>
                              </p:par>
                            </p:childTnLst>
                          </p:cTn>
                        </p:par>
                        <p:par>
                          <p:cTn id="49" fill="hold">
                            <p:stCondLst>
                              <p:cond delay="1000"/>
                            </p:stCondLst>
                            <p:childTnLst>
                              <p:par>
                                <p:cTn id="50" presetID="10" presetClass="exit" presetSubtype="0" fill="hold" grpId="3" nodeType="afterEffect">
                                  <p:stCondLst>
                                    <p:cond delay="0"/>
                                  </p:stCondLst>
                                  <p:childTnLst>
                                    <p:animEffect transition="out" filter="fade">
                                      <p:cBhvr>
                                        <p:cTn id="51" dur="500"/>
                                        <p:tgtEl>
                                          <p:spTgt spid="197"/>
                                        </p:tgtEl>
                                      </p:cBhvr>
                                    </p:animEffect>
                                    <p:set>
                                      <p:cBhvr>
                                        <p:cTn id="52" dur="1" fill="hold">
                                          <p:stCondLst>
                                            <p:cond delay="499"/>
                                          </p:stCondLst>
                                        </p:cTn>
                                        <p:tgtEl>
                                          <p:spTgt spid="197"/>
                                        </p:tgtEl>
                                        <p:attrNameLst>
                                          <p:attrName>style.visibility</p:attrName>
                                        </p:attrNameLst>
                                      </p:cBhvr>
                                      <p:to>
                                        <p:strVal val="hidden"/>
                                      </p:to>
                                    </p:set>
                                  </p:childTnLst>
                                </p:cTn>
                              </p:par>
                              <p:par>
                                <p:cTn id="53" presetID="10" presetClass="exit" presetSubtype="0" fill="hold" grpId="3" nodeType="withEffect">
                                  <p:stCondLst>
                                    <p:cond delay="0"/>
                                  </p:stCondLst>
                                  <p:childTnLst>
                                    <p:animEffect transition="out" filter="fade">
                                      <p:cBhvr>
                                        <p:cTn id="54" dur="500"/>
                                        <p:tgtEl>
                                          <p:spTgt spid="195"/>
                                        </p:tgtEl>
                                      </p:cBhvr>
                                    </p:animEffect>
                                    <p:set>
                                      <p:cBhvr>
                                        <p:cTn id="55" dur="1" fill="hold">
                                          <p:stCondLst>
                                            <p:cond delay="499"/>
                                          </p:stCondLst>
                                        </p:cTn>
                                        <p:tgtEl>
                                          <p:spTgt spid="195"/>
                                        </p:tgtEl>
                                        <p:attrNameLst>
                                          <p:attrName>style.visibility</p:attrName>
                                        </p:attrNameLst>
                                      </p:cBhvr>
                                      <p:to>
                                        <p:strVal val="hidden"/>
                                      </p:to>
                                    </p:set>
                                  </p:childTnLst>
                                </p:cTn>
                              </p:par>
                              <p:par>
                                <p:cTn id="56" presetID="10" presetClass="exit" presetSubtype="0" fill="hold" grpId="3" nodeType="withEffect">
                                  <p:stCondLst>
                                    <p:cond delay="0"/>
                                  </p:stCondLst>
                                  <p:childTnLst>
                                    <p:animEffect transition="out" filter="fade">
                                      <p:cBhvr>
                                        <p:cTn id="57" dur="500"/>
                                        <p:tgtEl>
                                          <p:spTgt spid="196"/>
                                        </p:tgtEl>
                                      </p:cBhvr>
                                    </p:animEffect>
                                    <p:set>
                                      <p:cBhvr>
                                        <p:cTn id="58" dur="1" fill="hold">
                                          <p:stCondLst>
                                            <p:cond delay="499"/>
                                          </p:stCondLst>
                                        </p:cTn>
                                        <p:tgtEl>
                                          <p:spTgt spid="196"/>
                                        </p:tgtEl>
                                        <p:attrNameLst>
                                          <p:attrName>style.visibility</p:attrName>
                                        </p:attrNameLst>
                                      </p:cBhvr>
                                      <p:to>
                                        <p:strVal val="hidden"/>
                                      </p:to>
                                    </p:set>
                                  </p:childTnLst>
                                </p:cTn>
                              </p:par>
                              <p:par>
                                <p:cTn id="59" presetID="10" presetClass="exit" presetSubtype="0" fill="hold" grpId="3" nodeType="withEffect">
                                  <p:stCondLst>
                                    <p:cond delay="0"/>
                                  </p:stCondLst>
                                  <p:childTnLst>
                                    <p:animEffect transition="out" filter="fade">
                                      <p:cBhvr>
                                        <p:cTn id="60" dur="500"/>
                                        <p:tgtEl>
                                          <p:spTgt spid="194"/>
                                        </p:tgtEl>
                                      </p:cBhvr>
                                    </p:animEffect>
                                    <p:set>
                                      <p:cBhvr>
                                        <p:cTn id="61" dur="1" fill="hold">
                                          <p:stCondLst>
                                            <p:cond delay="499"/>
                                          </p:stCondLst>
                                        </p:cTn>
                                        <p:tgtEl>
                                          <p:spTgt spid="194"/>
                                        </p:tgtEl>
                                        <p:attrNameLst>
                                          <p:attrName>style.visibility</p:attrName>
                                        </p:attrNameLst>
                                      </p:cBhvr>
                                      <p:to>
                                        <p:strVal val="hidden"/>
                                      </p:to>
                                    </p:set>
                                  </p:childTnLst>
                                </p:cTn>
                              </p:par>
                            </p:childTnLst>
                          </p:cTn>
                        </p:par>
                        <p:par>
                          <p:cTn id="62" fill="hold">
                            <p:stCondLst>
                              <p:cond delay="1500"/>
                            </p:stCondLst>
                            <p:childTnLst>
                              <p:par>
                                <p:cTn id="63" presetID="10" presetClass="entr" presetSubtype="0" fill="hold" grpId="4" nodeType="afterEffect">
                                  <p:stCondLst>
                                    <p:cond delay="0"/>
                                  </p:stCondLst>
                                  <p:childTnLst>
                                    <p:set>
                                      <p:cBhvr>
                                        <p:cTn id="64" dur="1" fill="hold">
                                          <p:stCondLst>
                                            <p:cond delay="0"/>
                                          </p:stCondLst>
                                        </p:cTn>
                                        <p:tgtEl>
                                          <p:spTgt spid="197"/>
                                        </p:tgtEl>
                                        <p:attrNameLst>
                                          <p:attrName>style.visibility</p:attrName>
                                        </p:attrNameLst>
                                      </p:cBhvr>
                                      <p:to>
                                        <p:strVal val="visible"/>
                                      </p:to>
                                    </p:set>
                                    <p:animEffect transition="in" filter="fade">
                                      <p:cBhvr>
                                        <p:cTn id="65" dur="500"/>
                                        <p:tgtEl>
                                          <p:spTgt spid="197"/>
                                        </p:tgtEl>
                                      </p:cBhvr>
                                    </p:animEffect>
                                  </p:childTnLst>
                                </p:cTn>
                              </p:par>
                              <p:par>
                                <p:cTn id="66" presetID="10" presetClass="entr" presetSubtype="0" fill="hold" grpId="4" nodeType="withEffect">
                                  <p:stCondLst>
                                    <p:cond delay="0"/>
                                  </p:stCondLst>
                                  <p:childTnLst>
                                    <p:set>
                                      <p:cBhvr>
                                        <p:cTn id="67" dur="1" fill="hold">
                                          <p:stCondLst>
                                            <p:cond delay="0"/>
                                          </p:stCondLst>
                                        </p:cTn>
                                        <p:tgtEl>
                                          <p:spTgt spid="195"/>
                                        </p:tgtEl>
                                        <p:attrNameLst>
                                          <p:attrName>style.visibility</p:attrName>
                                        </p:attrNameLst>
                                      </p:cBhvr>
                                      <p:to>
                                        <p:strVal val="visible"/>
                                      </p:to>
                                    </p:set>
                                    <p:animEffect transition="in" filter="fade">
                                      <p:cBhvr>
                                        <p:cTn id="68" dur="500"/>
                                        <p:tgtEl>
                                          <p:spTgt spid="195"/>
                                        </p:tgtEl>
                                      </p:cBhvr>
                                    </p:animEffect>
                                  </p:childTnLst>
                                </p:cTn>
                              </p:par>
                              <p:par>
                                <p:cTn id="69" presetID="10" presetClass="entr" presetSubtype="0" fill="hold" grpId="4" nodeType="withEffect">
                                  <p:stCondLst>
                                    <p:cond delay="0"/>
                                  </p:stCondLst>
                                  <p:childTnLst>
                                    <p:set>
                                      <p:cBhvr>
                                        <p:cTn id="70" dur="1" fill="hold">
                                          <p:stCondLst>
                                            <p:cond delay="0"/>
                                          </p:stCondLst>
                                        </p:cTn>
                                        <p:tgtEl>
                                          <p:spTgt spid="196"/>
                                        </p:tgtEl>
                                        <p:attrNameLst>
                                          <p:attrName>style.visibility</p:attrName>
                                        </p:attrNameLst>
                                      </p:cBhvr>
                                      <p:to>
                                        <p:strVal val="visible"/>
                                      </p:to>
                                    </p:set>
                                    <p:animEffect transition="in" filter="fade">
                                      <p:cBhvr>
                                        <p:cTn id="71" dur="500"/>
                                        <p:tgtEl>
                                          <p:spTgt spid="196"/>
                                        </p:tgtEl>
                                      </p:cBhvr>
                                    </p:animEffect>
                                  </p:childTnLst>
                                </p:cTn>
                              </p:par>
                              <p:par>
                                <p:cTn id="72" presetID="10" presetClass="entr" presetSubtype="0" fill="hold" grpId="4" nodeType="withEffect">
                                  <p:stCondLst>
                                    <p:cond delay="0"/>
                                  </p:stCondLst>
                                  <p:childTnLst>
                                    <p:set>
                                      <p:cBhvr>
                                        <p:cTn id="73" dur="1" fill="hold">
                                          <p:stCondLst>
                                            <p:cond delay="0"/>
                                          </p:stCondLst>
                                        </p:cTn>
                                        <p:tgtEl>
                                          <p:spTgt spid="194"/>
                                        </p:tgtEl>
                                        <p:attrNameLst>
                                          <p:attrName>style.visibility</p:attrName>
                                        </p:attrNameLst>
                                      </p:cBhvr>
                                      <p:to>
                                        <p:strVal val="visible"/>
                                      </p:to>
                                    </p:set>
                                    <p:animEffect transition="in" filter="fade">
                                      <p:cBhvr>
                                        <p:cTn id="74" dur="500"/>
                                        <p:tgtEl>
                                          <p:spTgt spid="194"/>
                                        </p:tgtEl>
                                      </p:cBhvr>
                                    </p:animEffect>
                                  </p:childTnLst>
                                </p:cTn>
                              </p:par>
                            </p:childTnLst>
                          </p:cTn>
                        </p:par>
                        <p:par>
                          <p:cTn id="75" fill="hold">
                            <p:stCondLst>
                              <p:cond delay="2000"/>
                            </p:stCondLst>
                            <p:childTnLst>
                              <p:par>
                                <p:cTn id="76" presetID="10" presetClass="entr" presetSubtype="0" fill="hold" nodeType="afterEffect">
                                  <p:stCondLst>
                                    <p:cond delay="0"/>
                                  </p:stCondLst>
                                  <p:childTnLst>
                                    <p:set>
                                      <p:cBhvr>
                                        <p:cTn id="77" dur="1" fill="hold">
                                          <p:stCondLst>
                                            <p:cond delay="0"/>
                                          </p:stCondLst>
                                        </p:cTn>
                                        <p:tgtEl>
                                          <p:spTgt spid="187"/>
                                        </p:tgtEl>
                                        <p:attrNameLst>
                                          <p:attrName>style.visibility</p:attrName>
                                        </p:attrNameLst>
                                      </p:cBhvr>
                                      <p:to>
                                        <p:strVal val="visible"/>
                                      </p:to>
                                    </p:set>
                                    <p:animEffect transition="in" filter="fade">
                                      <p:cBhvr>
                                        <p:cTn id="78" dur="500"/>
                                        <p:tgtEl>
                                          <p:spTgt spid="1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8" grpId="0"/>
      <p:bldP spid="194" grpId="0" animBg="1"/>
      <p:bldP spid="194" grpId="1" animBg="1"/>
      <p:bldP spid="194" grpId="2" animBg="1"/>
      <p:bldP spid="194" grpId="3" animBg="1"/>
      <p:bldP spid="194" grpId="4" animBg="1"/>
      <p:bldP spid="195" grpId="0" animBg="1"/>
      <p:bldP spid="195" grpId="1" animBg="1"/>
      <p:bldP spid="195" grpId="2" animBg="1"/>
      <p:bldP spid="195" grpId="3" animBg="1"/>
      <p:bldP spid="195" grpId="4" animBg="1"/>
      <p:bldP spid="196" grpId="0" animBg="1"/>
      <p:bldP spid="196" grpId="1" animBg="1"/>
      <p:bldP spid="196" grpId="2" animBg="1"/>
      <p:bldP spid="196" grpId="3" animBg="1"/>
      <p:bldP spid="196" grpId="4" animBg="1"/>
      <p:bldP spid="197" grpId="0" animBg="1"/>
      <p:bldP spid="197" grpId="1" animBg="1"/>
      <p:bldP spid="197" grpId="2" animBg="1"/>
      <p:bldP spid="197" grpId="3" animBg="1"/>
      <p:bldP spid="197" grpId="4"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 name="Rectangle 183"/>
          <p:cNvSpPr/>
          <p:nvPr/>
        </p:nvSpPr>
        <p:spPr>
          <a:xfrm>
            <a:off x="2655508" y="6147259"/>
            <a:ext cx="4758189" cy="32609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6"/>
          <p:cNvGrpSpPr/>
          <p:nvPr/>
        </p:nvGrpSpPr>
        <p:grpSpPr>
          <a:xfrm>
            <a:off x="2135599" y="1182643"/>
            <a:ext cx="970237" cy="1602133"/>
            <a:chOff x="3079798" y="1981201"/>
            <a:chExt cx="1631998" cy="2694885"/>
          </a:xfrm>
        </p:grpSpPr>
        <p:cxnSp>
          <p:nvCxnSpPr>
            <p:cNvPr id="8" name="Straight Connector 7"/>
            <p:cNvCxnSpPr/>
            <p:nvPr/>
          </p:nvCxnSpPr>
          <p:spPr>
            <a:xfrm>
              <a:off x="4711792" y="198120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H="1">
              <a:off x="4201594" y="287769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4201594"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H="1">
              <a:off x="4201594" y="377418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4711792" y="3779596"/>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3954320"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3707046"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6200000">
              <a:off x="3393422" y="3027601"/>
              <a:ext cx="0" cy="6272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6" name="Group 15"/>
          <p:cNvGrpSpPr/>
          <p:nvPr/>
        </p:nvGrpSpPr>
        <p:grpSpPr>
          <a:xfrm>
            <a:off x="3429647" y="1172654"/>
            <a:ext cx="970237" cy="1602133"/>
            <a:chOff x="3079798" y="1981201"/>
            <a:chExt cx="1631998" cy="2694885"/>
          </a:xfrm>
        </p:grpSpPr>
        <p:cxnSp>
          <p:nvCxnSpPr>
            <p:cNvPr id="17" name="Straight Connector 16"/>
            <p:cNvCxnSpPr/>
            <p:nvPr/>
          </p:nvCxnSpPr>
          <p:spPr>
            <a:xfrm>
              <a:off x="4711792" y="198120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H="1">
              <a:off x="4201594" y="287769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4201594"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H="1">
              <a:off x="4201594" y="377418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4711792" y="3779596"/>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3954320"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3707046"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16200000">
              <a:off x="3393422" y="3027601"/>
              <a:ext cx="0" cy="6272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5" name="Group 24"/>
          <p:cNvGrpSpPr/>
          <p:nvPr/>
        </p:nvGrpSpPr>
        <p:grpSpPr>
          <a:xfrm>
            <a:off x="4724401" y="1182643"/>
            <a:ext cx="970237" cy="1602133"/>
            <a:chOff x="3079798" y="1981201"/>
            <a:chExt cx="1631998" cy="2694885"/>
          </a:xfrm>
        </p:grpSpPr>
        <p:cxnSp>
          <p:nvCxnSpPr>
            <p:cNvPr id="26" name="Straight Connector 25"/>
            <p:cNvCxnSpPr/>
            <p:nvPr/>
          </p:nvCxnSpPr>
          <p:spPr>
            <a:xfrm>
              <a:off x="4711792" y="198120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flipH="1">
              <a:off x="4201594" y="287769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4201594"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flipH="1">
              <a:off x="4201594" y="377418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4711792" y="3779596"/>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3954320"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3707046"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a:off x="3393422" y="3027601"/>
              <a:ext cx="0" cy="6272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4" name="Group 33"/>
          <p:cNvGrpSpPr/>
          <p:nvPr/>
        </p:nvGrpSpPr>
        <p:grpSpPr>
          <a:xfrm>
            <a:off x="6018450" y="1172654"/>
            <a:ext cx="970237" cy="1602133"/>
            <a:chOff x="3079798" y="1981201"/>
            <a:chExt cx="1631998" cy="2694885"/>
          </a:xfrm>
        </p:grpSpPr>
        <p:cxnSp>
          <p:nvCxnSpPr>
            <p:cNvPr id="35" name="Straight Connector 34"/>
            <p:cNvCxnSpPr/>
            <p:nvPr/>
          </p:nvCxnSpPr>
          <p:spPr>
            <a:xfrm>
              <a:off x="4711792" y="198120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flipH="1">
              <a:off x="4201594" y="287769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4201594"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flipH="1">
              <a:off x="4201594" y="377418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4711792" y="3779596"/>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3954320"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3707046"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16200000">
              <a:off x="3393422" y="3027601"/>
              <a:ext cx="0" cy="6272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3" name="Group 42"/>
          <p:cNvGrpSpPr/>
          <p:nvPr/>
        </p:nvGrpSpPr>
        <p:grpSpPr>
          <a:xfrm>
            <a:off x="2135599" y="2301726"/>
            <a:ext cx="970237" cy="1602133"/>
            <a:chOff x="3079798" y="1981201"/>
            <a:chExt cx="1631998" cy="2694885"/>
          </a:xfrm>
        </p:grpSpPr>
        <p:cxnSp>
          <p:nvCxnSpPr>
            <p:cNvPr id="44" name="Straight Connector 43"/>
            <p:cNvCxnSpPr/>
            <p:nvPr/>
          </p:nvCxnSpPr>
          <p:spPr>
            <a:xfrm>
              <a:off x="4711792" y="198120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flipH="1">
              <a:off x="4201594" y="287769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4201594"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flipH="1">
              <a:off x="4201594" y="377418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4711792" y="3779596"/>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3954320"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3707046"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a:off x="3393422" y="3027601"/>
              <a:ext cx="0" cy="6272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52" name="Group 51"/>
          <p:cNvGrpSpPr/>
          <p:nvPr/>
        </p:nvGrpSpPr>
        <p:grpSpPr>
          <a:xfrm>
            <a:off x="3429647" y="2291737"/>
            <a:ext cx="970237" cy="1602133"/>
            <a:chOff x="3079798" y="1981201"/>
            <a:chExt cx="1631998" cy="2694885"/>
          </a:xfrm>
        </p:grpSpPr>
        <p:cxnSp>
          <p:nvCxnSpPr>
            <p:cNvPr id="53" name="Straight Connector 52"/>
            <p:cNvCxnSpPr/>
            <p:nvPr/>
          </p:nvCxnSpPr>
          <p:spPr>
            <a:xfrm>
              <a:off x="4711792" y="198120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flipH="1">
              <a:off x="4201594" y="287769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4201594"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flipH="1">
              <a:off x="4201594" y="377418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4711792" y="3779596"/>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a:off x="3954320"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3707046"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a:off x="3393422" y="3027601"/>
              <a:ext cx="0" cy="6272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61" name="Group 60"/>
          <p:cNvGrpSpPr/>
          <p:nvPr/>
        </p:nvGrpSpPr>
        <p:grpSpPr>
          <a:xfrm>
            <a:off x="4724401" y="2301726"/>
            <a:ext cx="970237" cy="1602133"/>
            <a:chOff x="3079798" y="1981201"/>
            <a:chExt cx="1631998" cy="2694885"/>
          </a:xfrm>
        </p:grpSpPr>
        <p:cxnSp>
          <p:nvCxnSpPr>
            <p:cNvPr id="62" name="Straight Connector 61"/>
            <p:cNvCxnSpPr/>
            <p:nvPr/>
          </p:nvCxnSpPr>
          <p:spPr>
            <a:xfrm>
              <a:off x="4711792" y="198120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flipH="1">
              <a:off x="4201594" y="287769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a:off x="4201594"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flipH="1">
              <a:off x="4201594" y="377418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a:off x="4711792" y="3779596"/>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a:off x="3954320"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a:off x="3707046"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a:off x="3393422" y="3027601"/>
              <a:ext cx="0" cy="6272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70" name="Group 69"/>
          <p:cNvGrpSpPr/>
          <p:nvPr/>
        </p:nvGrpSpPr>
        <p:grpSpPr>
          <a:xfrm>
            <a:off x="6018450" y="2291737"/>
            <a:ext cx="970237" cy="1602133"/>
            <a:chOff x="3079798" y="1981201"/>
            <a:chExt cx="1631998" cy="2694885"/>
          </a:xfrm>
        </p:grpSpPr>
        <p:cxnSp>
          <p:nvCxnSpPr>
            <p:cNvPr id="71" name="Straight Connector 70"/>
            <p:cNvCxnSpPr/>
            <p:nvPr/>
          </p:nvCxnSpPr>
          <p:spPr>
            <a:xfrm>
              <a:off x="4711792" y="198120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flipH="1">
              <a:off x="4201594" y="287769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a:off x="4201594"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flipH="1">
              <a:off x="4201594" y="377418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a:off x="4711792" y="3779596"/>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a:off x="3954320"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a:off x="3707046"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a:off x="3393422" y="3027601"/>
              <a:ext cx="0" cy="6272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79" name="Group 78"/>
          <p:cNvGrpSpPr/>
          <p:nvPr/>
        </p:nvGrpSpPr>
        <p:grpSpPr>
          <a:xfrm>
            <a:off x="2135598" y="3413921"/>
            <a:ext cx="970237" cy="1602133"/>
            <a:chOff x="3079798" y="1981201"/>
            <a:chExt cx="1631998" cy="2694885"/>
          </a:xfrm>
        </p:grpSpPr>
        <p:cxnSp>
          <p:nvCxnSpPr>
            <p:cNvPr id="80" name="Straight Connector 79"/>
            <p:cNvCxnSpPr/>
            <p:nvPr/>
          </p:nvCxnSpPr>
          <p:spPr>
            <a:xfrm>
              <a:off x="4711792" y="198120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flipH="1">
              <a:off x="4201594" y="287769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a:off x="4201594"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flipH="1">
              <a:off x="4201594" y="377418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a:off x="4711792" y="3779596"/>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a:off x="3954320"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a:off x="3707046"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a:off x="3393422" y="3027601"/>
              <a:ext cx="0" cy="6272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88" name="Group 87"/>
          <p:cNvGrpSpPr/>
          <p:nvPr/>
        </p:nvGrpSpPr>
        <p:grpSpPr>
          <a:xfrm>
            <a:off x="3429646" y="3403932"/>
            <a:ext cx="970237" cy="1602133"/>
            <a:chOff x="3079798" y="1981201"/>
            <a:chExt cx="1631998" cy="2694885"/>
          </a:xfrm>
        </p:grpSpPr>
        <p:cxnSp>
          <p:nvCxnSpPr>
            <p:cNvPr id="89" name="Straight Connector 88"/>
            <p:cNvCxnSpPr/>
            <p:nvPr/>
          </p:nvCxnSpPr>
          <p:spPr>
            <a:xfrm>
              <a:off x="4711792" y="198120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flipH="1">
              <a:off x="4201594" y="287769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1" name="Straight Connector 90"/>
            <p:cNvCxnSpPr/>
            <p:nvPr/>
          </p:nvCxnSpPr>
          <p:spPr>
            <a:xfrm>
              <a:off x="4201594"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p:nvPr/>
          </p:nvCxnSpPr>
          <p:spPr>
            <a:xfrm flipH="1">
              <a:off x="4201594" y="377418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3" name="Straight Connector 92"/>
            <p:cNvCxnSpPr/>
            <p:nvPr/>
          </p:nvCxnSpPr>
          <p:spPr>
            <a:xfrm>
              <a:off x="4711792" y="3779596"/>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4" name="Straight Connector 93"/>
            <p:cNvCxnSpPr/>
            <p:nvPr/>
          </p:nvCxnSpPr>
          <p:spPr>
            <a:xfrm>
              <a:off x="3954320"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5" name="Straight Connector 94"/>
            <p:cNvCxnSpPr/>
            <p:nvPr/>
          </p:nvCxnSpPr>
          <p:spPr>
            <a:xfrm>
              <a:off x="3707046"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6" name="Straight Connector 95"/>
            <p:cNvCxnSpPr/>
            <p:nvPr/>
          </p:nvCxnSpPr>
          <p:spPr>
            <a:xfrm rot="16200000">
              <a:off x="3393422" y="3027601"/>
              <a:ext cx="0" cy="6272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97" name="Group 96"/>
          <p:cNvGrpSpPr/>
          <p:nvPr/>
        </p:nvGrpSpPr>
        <p:grpSpPr>
          <a:xfrm>
            <a:off x="4724401" y="3413921"/>
            <a:ext cx="970237" cy="1602133"/>
            <a:chOff x="3079798" y="1981201"/>
            <a:chExt cx="1631998" cy="2694885"/>
          </a:xfrm>
        </p:grpSpPr>
        <p:cxnSp>
          <p:nvCxnSpPr>
            <p:cNvPr id="98" name="Straight Connector 97"/>
            <p:cNvCxnSpPr/>
            <p:nvPr/>
          </p:nvCxnSpPr>
          <p:spPr>
            <a:xfrm>
              <a:off x="4711792" y="198120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a:xfrm flipH="1">
              <a:off x="4201594" y="287769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p:cNvCxnSpPr/>
            <p:nvPr/>
          </p:nvCxnSpPr>
          <p:spPr>
            <a:xfrm>
              <a:off x="4201594"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1" name="Straight Connector 100"/>
            <p:cNvCxnSpPr/>
            <p:nvPr/>
          </p:nvCxnSpPr>
          <p:spPr>
            <a:xfrm flipH="1">
              <a:off x="4201594" y="377418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a:xfrm>
              <a:off x="4711792" y="3779596"/>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3" name="Straight Connector 102"/>
            <p:cNvCxnSpPr/>
            <p:nvPr/>
          </p:nvCxnSpPr>
          <p:spPr>
            <a:xfrm>
              <a:off x="3954320"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a:xfrm>
              <a:off x="3707046"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p:nvCxnSpPr>
          <p:spPr>
            <a:xfrm rot="16200000">
              <a:off x="3393422" y="3027601"/>
              <a:ext cx="0" cy="6272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06" name="Group 105"/>
          <p:cNvGrpSpPr/>
          <p:nvPr/>
        </p:nvGrpSpPr>
        <p:grpSpPr>
          <a:xfrm>
            <a:off x="6018449" y="3403932"/>
            <a:ext cx="970237" cy="1602133"/>
            <a:chOff x="3079798" y="1981201"/>
            <a:chExt cx="1631998" cy="2694885"/>
          </a:xfrm>
        </p:grpSpPr>
        <p:cxnSp>
          <p:nvCxnSpPr>
            <p:cNvPr id="107" name="Straight Connector 106"/>
            <p:cNvCxnSpPr/>
            <p:nvPr/>
          </p:nvCxnSpPr>
          <p:spPr>
            <a:xfrm>
              <a:off x="4711792" y="198120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flipH="1">
              <a:off x="4201594" y="287769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a:xfrm>
              <a:off x="4201594"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p:cNvCxnSpPr/>
            <p:nvPr/>
          </p:nvCxnSpPr>
          <p:spPr>
            <a:xfrm flipH="1">
              <a:off x="4201594" y="377418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p:cNvCxnSpPr/>
            <p:nvPr/>
          </p:nvCxnSpPr>
          <p:spPr>
            <a:xfrm>
              <a:off x="4711792" y="3779596"/>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p:cNvCxnSpPr/>
            <p:nvPr/>
          </p:nvCxnSpPr>
          <p:spPr>
            <a:xfrm>
              <a:off x="3954320"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3" name="Straight Connector 112"/>
            <p:cNvCxnSpPr/>
            <p:nvPr/>
          </p:nvCxnSpPr>
          <p:spPr>
            <a:xfrm>
              <a:off x="3707046"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4" name="Straight Connector 113"/>
            <p:cNvCxnSpPr/>
            <p:nvPr/>
          </p:nvCxnSpPr>
          <p:spPr>
            <a:xfrm rot="16200000">
              <a:off x="3393422" y="3027601"/>
              <a:ext cx="0" cy="6272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15" name="Group 114"/>
          <p:cNvGrpSpPr/>
          <p:nvPr/>
        </p:nvGrpSpPr>
        <p:grpSpPr>
          <a:xfrm>
            <a:off x="2135597" y="4535244"/>
            <a:ext cx="970237" cy="1602133"/>
            <a:chOff x="3079798" y="1981201"/>
            <a:chExt cx="1631998" cy="2694885"/>
          </a:xfrm>
        </p:grpSpPr>
        <p:cxnSp>
          <p:nvCxnSpPr>
            <p:cNvPr id="116" name="Straight Connector 115"/>
            <p:cNvCxnSpPr/>
            <p:nvPr/>
          </p:nvCxnSpPr>
          <p:spPr>
            <a:xfrm>
              <a:off x="4711792" y="198120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p:cNvCxnSpPr/>
            <p:nvPr/>
          </p:nvCxnSpPr>
          <p:spPr>
            <a:xfrm flipH="1">
              <a:off x="4201594" y="287769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4201594"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9" name="Straight Connector 118"/>
            <p:cNvCxnSpPr/>
            <p:nvPr/>
          </p:nvCxnSpPr>
          <p:spPr>
            <a:xfrm flipH="1">
              <a:off x="4201594" y="377418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a:off x="4711792" y="3779596"/>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a:off x="3954320"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p:nvCxnSpPr>
          <p:spPr>
            <a:xfrm>
              <a:off x="3707046"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3" name="Straight Connector 122"/>
            <p:cNvCxnSpPr/>
            <p:nvPr/>
          </p:nvCxnSpPr>
          <p:spPr>
            <a:xfrm rot="16200000">
              <a:off x="3393422" y="3027601"/>
              <a:ext cx="0" cy="6272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24" name="Group 123"/>
          <p:cNvGrpSpPr/>
          <p:nvPr/>
        </p:nvGrpSpPr>
        <p:grpSpPr>
          <a:xfrm>
            <a:off x="3429645" y="4525256"/>
            <a:ext cx="970237" cy="1602133"/>
            <a:chOff x="3079798" y="1981201"/>
            <a:chExt cx="1631998" cy="2694885"/>
          </a:xfrm>
        </p:grpSpPr>
        <p:cxnSp>
          <p:nvCxnSpPr>
            <p:cNvPr id="125" name="Straight Connector 124"/>
            <p:cNvCxnSpPr/>
            <p:nvPr/>
          </p:nvCxnSpPr>
          <p:spPr>
            <a:xfrm>
              <a:off x="4711792" y="198120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6" name="Straight Connector 125"/>
            <p:cNvCxnSpPr/>
            <p:nvPr/>
          </p:nvCxnSpPr>
          <p:spPr>
            <a:xfrm flipH="1">
              <a:off x="4201594" y="287769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a:xfrm>
              <a:off x="4201594"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a:xfrm flipH="1">
              <a:off x="4201594" y="377418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a:xfrm>
              <a:off x="4711792" y="3779596"/>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a:xfrm>
              <a:off x="3954320"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1" name="Straight Connector 130"/>
            <p:cNvCxnSpPr/>
            <p:nvPr/>
          </p:nvCxnSpPr>
          <p:spPr>
            <a:xfrm>
              <a:off x="3707046"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2" name="Straight Connector 131"/>
            <p:cNvCxnSpPr/>
            <p:nvPr/>
          </p:nvCxnSpPr>
          <p:spPr>
            <a:xfrm rot="16200000">
              <a:off x="3393422" y="3027601"/>
              <a:ext cx="0" cy="6272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33" name="Group 132"/>
          <p:cNvGrpSpPr/>
          <p:nvPr/>
        </p:nvGrpSpPr>
        <p:grpSpPr>
          <a:xfrm>
            <a:off x="4724400" y="4535244"/>
            <a:ext cx="970237" cy="1602133"/>
            <a:chOff x="3079798" y="1981201"/>
            <a:chExt cx="1631998" cy="2694885"/>
          </a:xfrm>
        </p:grpSpPr>
        <p:cxnSp>
          <p:nvCxnSpPr>
            <p:cNvPr id="134" name="Straight Connector 133"/>
            <p:cNvCxnSpPr/>
            <p:nvPr/>
          </p:nvCxnSpPr>
          <p:spPr>
            <a:xfrm>
              <a:off x="4711792" y="198120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5" name="Straight Connector 134"/>
            <p:cNvCxnSpPr/>
            <p:nvPr/>
          </p:nvCxnSpPr>
          <p:spPr>
            <a:xfrm flipH="1">
              <a:off x="4201594" y="287769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6" name="Straight Connector 135"/>
            <p:cNvCxnSpPr/>
            <p:nvPr/>
          </p:nvCxnSpPr>
          <p:spPr>
            <a:xfrm>
              <a:off x="4201594"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7" name="Straight Connector 136"/>
            <p:cNvCxnSpPr/>
            <p:nvPr/>
          </p:nvCxnSpPr>
          <p:spPr>
            <a:xfrm flipH="1">
              <a:off x="4201594" y="377418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8" name="Straight Connector 137"/>
            <p:cNvCxnSpPr/>
            <p:nvPr/>
          </p:nvCxnSpPr>
          <p:spPr>
            <a:xfrm>
              <a:off x="4711792" y="3779596"/>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9" name="Straight Connector 138"/>
            <p:cNvCxnSpPr/>
            <p:nvPr/>
          </p:nvCxnSpPr>
          <p:spPr>
            <a:xfrm>
              <a:off x="3954320"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0" name="Straight Connector 139"/>
            <p:cNvCxnSpPr/>
            <p:nvPr/>
          </p:nvCxnSpPr>
          <p:spPr>
            <a:xfrm>
              <a:off x="3707046"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1" name="Straight Connector 140"/>
            <p:cNvCxnSpPr/>
            <p:nvPr/>
          </p:nvCxnSpPr>
          <p:spPr>
            <a:xfrm rot="16200000">
              <a:off x="3393422" y="3027601"/>
              <a:ext cx="0" cy="6272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42" name="Group 141"/>
          <p:cNvGrpSpPr/>
          <p:nvPr/>
        </p:nvGrpSpPr>
        <p:grpSpPr>
          <a:xfrm>
            <a:off x="6018448" y="4525256"/>
            <a:ext cx="970237" cy="1602133"/>
            <a:chOff x="3079798" y="1981201"/>
            <a:chExt cx="1631998" cy="2694885"/>
          </a:xfrm>
        </p:grpSpPr>
        <p:cxnSp>
          <p:nvCxnSpPr>
            <p:cNvPr id="143" name="Straight Connector 142"/>
            <p:cNvCxnSpPr/>
            <p:nvPr/>
          </p:nvCxnSpPr>
          <p:spPr>
            <a:xfrm>
              <a:off x="4711792" y="198120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4" name="Straight Connector 143"/>
            <p:cNvCxnSpPr/>
            <p:nvPr/>
          </p:nvCxnSpPr>
          <p:spPr>
            <a:xfrm flipH="1">
              <a:off x="4201594" y="287769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a:off x="4201594"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6" name="Straight Connector 145"/>
            <p:cNvCxnSpPr/>
            <p:nvPr/>
          </p:nvCxnSpPr>
          <p:spPr>
            <a:xfrm flipH="1">
              <a:off x="4201594" y="377418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7" name="Straight Connector 146"/>
            <p:cNvCxnSpPr/>
            <p:nvPr/>
          </p:nvCxnSpPr>
          <p:spPr>
            <a:xfrm>
              <a:off x="4711792" y="3779596"/>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8" name="Straight Connector 147"/>
            <p:cNvCxnSpPr/>
            <p:nvPr/>
          </p:nvCxnSpPr>
          <p:spPr>
            <a:xfrm>
              <a:off x="3954320"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9" name="Straight Connector 148"/>
            <p:cNvCxnSpPr/>
            <p:nvPr/>
          </p:nvCxnSpPr>
          <p:spPr>
            <a:xfrm>
              <a:off x="3707046"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0" name="Straight Connector 149"/>
            <p:cNvCxnSpPr/>
            <p:nvPr/>
          </p:nvCxnSpPr>
          <p:spPr>
            <a:xfrm rot="16200000">
              <a:off x="3393422" y="3027601"/>
              <a:ext cx="0" cy="6272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206" name="Straight Arrow Connector 205"/>
          <p:cNvCxnSpPr/>
          <p:nvPr/>
        </p:nvCxnSpPr>
        <p:spPr>
          <a:xfrm>
            <a:off x="6973850" y="1164715"/>
            <a:ext cx="5578" cy="5029200"/>
          </a:xfrm>
          <a:prstGeom prst="straightConnector1">
            <a:avLst/>
          </a:prstGeom>
          <a:ln w="76200">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207" name="Straight Arrow Connector 206"/>
          <p:cNvCxnSpPr/>
          <p:nvPr/>
        </p:nvCxnSpPr>
        <p:spPr>
          <a:xfrm>
            <a:off x="4384056" y="1164561"/>
            <a:ext cx="5578" cy="1645920"/>
          </a:xfrm>
          <a:prstGeom prst="straightConnector1">
            <a:avLst/>
          </a:prstGeom>
          <a:ln w="76200">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208" name="Straight Arrow Connector 207"/>
          <p:cNvCxnSpPr/>
          <p:nvPr/>
        </p:nvCxnSpPr>
        <p:spPr>
          <a:xfrm>
            <a:off x="3093496" y="1152334"/>
            <a:ext cx="5578" cy="1645920"/>
          </a:xfrm>
          <a:prstGeom prst="straightConnector1">
            <a:avLst/>
          </a:prstGeom>
          <a:ln w="76200">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209" name="Straight Arrow Connector 208"/>
          <p:cNvCxnSpPr>
            <a:endCxn id="158" idx="0"/>
          </p:cNvCxnSpPr>
          <p:nvPr/>
        </p:nvCxnSpPr>
        <p:spPr>
          <a:xfrm>
            <a:off x="5694635" y="1172483"/>
            <a:ext cx="2360" cy="1601325"/>
          </a:xfrm>
          <a:prstGeom prst="straightConnector1">
            <a:avLst/>
          </a:prstGeom>
          <a:ln w="76200">
            <a:solidFill>
              <a:schemeClr val="accent2"/>
            </a:solidFill>
            <a:tailEnd type="arrow"/>
          </a:ln>
        </p:spPr>
        <p:style>
          <a:lnRef idx="1">
            <a:schemeClr val="accent1"/>
          </a:lnRef>
          <a:fillRef idx="0">
            <a:schemeClr val="accent1"/>
          </a:fillRef>
          <a:effectRef idx="0">
            <a:schemeClr val="accent1"/>
          </a:effectRef>
          <a:fontRef idx="minor">
            <a:schemeClr val="tx1"/>
          </a:fontRef>
        </p:style>
      </p:cxnSp>
      <p:sp>
        <p:nvSpPr>
          <p:cNvPr id="210" name="TextBox 209"/>
          <p:cNvSpPr txBox="1"/>
          <p:nvPr/>
        </p:nvSpPr>
        <p:spPr>
          <a:xfrm>
            <a:off x="253569" y="2656712"/>
            <a:ext cx="1836192" cy="461665"/>
          </a:xfrm>
          <a:prstGeom prst="rect">
            <a:avLst/>
          </a:prstGeom>
          <a:noFill/>
        </p:spPr>
        <p:txBody>
          <a:bodyPr wrap="square" rtlCol="0">
            <a:spAutoFit/>
          </a:bodyPr>
          <a:lstStyle/>
          <a:p>
            <a:pPr algn="ctr"/>
            <a:r>
              <a:rPr lang="en-US" sz="2400" dirty="0" err="1" smtClean="0">
                <a:solidFill>
                  <a:schemeClr val="accent1"/>
                </a:solidFill>
              </a:rPr>
              <a:t>V</a:t>
            </a:r>
            <a:r>
              <a:rPr lang="en-US" sz="2400" baseline="-25000" dirty="0" err="1" smtClean="0">
                <a:solidFill>
                  <a:schemeClr val="accent1"/>
                </a:solidFill>
              </a:rPr>
              <a:t>read</a:t>
            </a:r>
            <a:r>
              <a:rPr lang="en-US" sz="2400" dirty="0" smtClean="0">
                <a:solidFill>
                  <a:schemeClr val="accent1"/>
                </a:solidFill>
              </a:rPr>
              <a:t> = 2.5 V</a:t>
            </a:r>
            <a:endParaRPr lang="en-US" sz="2400" dirty="0">
              <a:solidFill>
                <a:schemeClr val="accent1"/>
              </a:solidFill>
            </a:endParaRPr>
          </a:p>
        </p:txBody>
      </p:sp>
      <p:sp>
        <p:nvSpPr>
          <p:cNvPr id="211" name="TextBox 210"/>
          <p:cNvSpPr txBox="1"/>
          <p:nvPr/>
        </p:nvSpPr>
        <p:spPr>
          <a:xfrm>
            <a:off x="253569" y="1529705"/>
            <a:ext cx="1836192" cy="461665"/>
          </a:xfrm>
          <a:prstGeom prst="rect">
            <a:avLst/>
          </a:prstGeom>
          <a:noFill/>
        </p:spPr>
        <p:txBody>
          <a:bodyPr wrap="square" rtlCol="0">
            <a:spAutoFit/>
          </a:bodyPr>
          <a:lstStyle/>
          <a:p>
            <a:pPr algn="ctr"/>
            <a:r>
              <a:rPr lang="en-US" sz="2400" dirty="0" err="1" smtClean="0">
                <a:solidFill>
                  <a:schemeClr val="tx2">
                    <a:lumMod val="75000"/>
                  </a:schemeClr>
                </a:solidFill>
              </a:rPr>
              <a:t>V</a:t>
            </a:r>
            <a:r>
              <a:rPr lang="en-US" sz="2400" baseline="-25000" dirty="0" err="1" smtClean="0">
                <a:solidFill>
                  <a:schemeClr val="tx2">
                    <a:lumMod val="75000"/>
                  </a:schemeClr>
                </a:solidFill>
              </a:rPr>
              <a:t>pass</a:t>
            </a:r>
            <a:r>
              <a:rPr lang="en-US" sz="2400" dirty="0" smtClean="0">
                <a:solidFill>
                  <a:schemeClr val="tx2">
                    <a:lumMod val="75000"/>
                  </a:schemeClr>
                </a:solidFill>
              </a:rPr>
              <a:t> = 5.0 V</a:t>
            </a:r>
            <a:endParaRPr lang="en-US" sz="2400" dirty="0">
              <a:solidFill>
                <a:schemeClr val="tx2">
                  <a:lumMod val="75000"/>
                </a:schemeClr>
              </a:solidFill>
            </a:endParaRPr>
          </a:p>
        </p:txBody>
      </p:sp>
      <p:sp>
        <p:nvSpPr>
          <p:cNvPr id="212" name="TextBox 211"/>
          <p:cNvSpPr txBox="1"/>
          <p:nvPr/>
        </p:nvSpPr>
        <p:spPr>
          <a:xfrm>
            <a:off x="253569" y="3751711"/>
            <a:ext cx="1836192" cy="461665"/>
          </a:xfrm>
          <a:prstGeom prst="rect">
            <a:avLst/>
          </a:prstGeom>
          <a:noFill/>
        </p:spPr>
        <p:txBody>
          <a:bodyPr wrap="square" rtlCol="0">
            <a:spAutoFit/>
          </a:bodyPr>
          <a:lstStyle/>
          <a:p>
            <a:pPr algn="ctr"/>
            <a:r>
              <a:rPr lang="en-US" sz="2400" dirty="0" err="1" smtClean="0">
                <a:solidFill>
                  <a:schemeClr val="tx2">
                    <a:lumMod val="75000"/>
                  </a:schemeClr>
                </a:solidFill>
              </a:rPr>
              <a:t>V</a:t>
            </a:r>
            <a:r>
              <a:rPr lang="en-US" sz="2400" baseline="-25000" dirty="0" err="1" smtClean="0">
                <a:solidFill>
                  <a:schemeClr val="tx2">
                    <a:lumMod val="75000"/>
                  </a:schemeClr>
                </a:solidFill>
              </a:rPr>
              <a:t>pass</a:t>
            </a:r>
            <a:r>
              <a:rPr lang="en-US" sz="2400" dirty="0" smtClean="0">
                <a:solidFill>
                  <a:schemeClr val="tx2">
                    <a:lumMod val="75000"/>
                  </a:schemeClr>
                </a:solidFill>
              </a:rPr>
              <a:t> = 5.0 V</a:t>
            </a:r>
            <a:endParaRPr lang="en-US" sz="2400" dirty="0">
              <a:solidFill>
                <a:schemeClr val="tx2">
                  <a:lumMod val="75000"/>
                </a:schemeClr>
              </a:solidFill>
            </a:endParaRPr>
          </a:p>
        </p:txBody>
      </p:sp>
      <p:sp>
        <p:nvSpPr>
          <p:cNvPr id="213" name="TextBox 212"/>
          <p:cNvSpPr txBox="1"/>
          <p:nvPr/>
        </p:nvSpPr>
        <p:spPr>
          <a:xfrm>
            <a:off x="253569" y="4861844"/>
            <a:ext cx="1836192" cy="461665"/>
          </a:xfrm>
          <a:prstGeom prst="rect">
            <a:avLst/>
          </a:prstGeom>
          <a:noFill/>
        </p:spPr>
        <p:txBody>
          <a:bodyPr wrap="square" rtlCol="0">
            <a:spAutoFit/>
          </a:bodyPr>
          <a:lstStyle/>
          <a:p>
            <a:pPr algn="ctr"/>
            <a:r>
              <a:rPr lang="en-US" sz="2400" dirty="0" err="1" smtClean="0">
                <a:solidFill>
                  <a:schemeClr val="tx2">
                    <a:lumMod val="75000"/>
                  </a:schemeClr>
                </a:solidFill>
              </a:rPr>
              <a:t>V</a:t>
            </a:r>
            <a:r>
              <a:rPr lang="en-US" sz="2400" baseline="-25000" dirty="0" err="1" smtClean="0">
                <a:solidFill>
                  <a:schemeClr val="tx2">
                    <a:lumMod val="75000"/>
                  </a:schemeClr>
                </a:solidFill>
              </a:rPr>
              <a:t>pass</a:t>
            </a:r>
            <a:r>
              <a:rPr lang="en-US" sz="2400" dirty="0" smtClean="0">
                <a:solidFill>
                  <a:schemeClr val="tx2">
                    <a:lumMod val="75000"/>
                  </a:schemeClr>
                </a:solidFill>
              </a:rPr>
              <a:t> = 5.0 V</a:t>
            </a:r>
            <a:endParaRPr lang="en-US" sz="2400" dirty="0">
              <a:solidFill>
                <a:schemeClr val="tx2">
                  <a:lumMod val="75000"/>
                </a:schemeClr>
              </a:solidFill>
            </a:endParaRPr>
          </a:p>
        </p:txBody>
      </p:sp>
      <p:sp>
        <p:nvSpPr>
          <p:cNvPr id="214" name="TextBox 213"/>
          <p:cNvSpPr txBox="1"/>
          <p:nvPr/>
        </p:nvSpPr>
        <p:spPr>
          <a:xfrm>
            <a:off x="5271978" y="6016378"/>
            <a:ext cx="845313" cy="584775"/>
          </a:xfrm>
          <a:prstGeom prst="rect">
            <a:avLst/>
          </a:prstGeom>
          <a:noFill/>
        </p:spPr>
        <p:txBody>
          <a:bodyPr wrap="square" rtlCol="0">
            <a:spAutoFit/>
          </a:bodyPr>
          <a:lstStyle/>
          <a:p>
            <a:pPr algn="ctr"/>
            <a:r>
              <a:rPr lang="en-US" sz="3200" dirty="0">
                <a:solidFill>
                  <a:schemeClr val="accent2">
                    <a:lumMod val="50000"/>
                  </a:schemeClr>
                </a:solidFill>
              </a:rPr>
              <a:t>0</a:t>
            </a:r>
          </a:p>
        </p:txBody>
      </p:sp>
      <p:sp>
        <p:nvSpPr>
          <p:cNvPr id="215" name="TextBox 214"/>
          <p:cNvSpPr txBox="1"/>
          <p:nvPr/>
        </p:nvSpPr>
        <p:spPr>
          <a:xfrm>
            <a:off x="6568384" y="6016378"/>
            <a:ext cx="845313" cy="584775"/>
          </a:xfrm>
          <a:prstGeom prst="rect">
            <a:avLst/>
          </a:prstGeom>
          <a:noFill/>
        </p:spPr>
        <p:txBody>
          <a:bodyPr wrap="square" rtlCol="0">
            <a:spAutoFit/>
          </a:bodyPr>
          <a:lstStyle/>
          <a:p>
            <a:pPr algn="ctr"/>
            <a:r>
              <a:rPr lang="en-US" sz="3200" dirty="0">
                <a:solidFill>
                  <a:schemeClr val="tx2"/>
                </a:solidFill>
              </a:rPr>
              <a:t>1</a:t>
            </a:r>
          </a:p>
        </p:txBody>
      </p:sp>
      <p:sp>
        <p:nvSpPr>
          <p:cNvPr id="216" name="TextBox 215"/>
          <p:cNvSpPr txBox="1"/>
          <p:nvPr/>
        </p:nvSpPr>
        <p:spPr>
          <a:xfrm>
            <a:off x="3977577" y="6016378"/>
            <a:ext cx="845313" cy="584775"/>
          </a:xfrm>
          <a:prstGeom prst="rect">
            <a:avLst/>
          </a:prstGeom>
          <a:noFill/>
        </p:spPr>
        <p:txBody>
          <a:bodyPr wrap="square" rtlCol="0">
            <a:spAutoFit/>
          </a:bodyPr>
          <a:lstStyle/>
          <a:p>
            <a:pPr algn="ctr"/>
            <a:r>
              <a:rPr lang="en-US" sz="3200" dirty="0" smtClean="0">
                <a:solidFill>
                  <a:schemeClr val="accent2"/>
                </a:solidFill>
              </a:rPr>
              <a:t>0</a:t>
            </a:r>
            <a:endParaRPr lang="en-US" sz="3200" dirty="0">
              <a:solidFill>
                <a:schemeClr val="accent2"/>
              </a:solidFill>
            </a:endParaRPr>
          </a:p>
        </p:txBody>
      </p:sp>
      <p:sp>
        <p:nvSpPr>
          <p:cNvPr id="217" name="TextBox 216"/>
          <p:cNvSpPr txBox="1"/>
          <p:nvPr/>
        </p:nvSpPr>
        <p:spPr>
          <a:xfrm>
            <a:off x="2667975" y="6016378"/>
            <a:ext cx="845313" cy="584775"/>
          </a:xfrm>
          <a:prstGeom prst="rect">
            <a:avLst/>
          </a:prstGeom>
          <a:noFill/>
        </p:spPr>
        <p:txBody>
          <a:bodyPr wrap="square" rtlCol="0">
            <a:spAutoFit/>
          </a:bodyPr>
          <a:lstStyle/>
          <a:p>
            <a:pPr algn="ctr"/>
            <a:r>
              <a:rPr lang="en-US" sz="3200" dirty="0" smtClean="0">
                <a:solidFill>
                  <a:schemeClr val="accent2"/>
                </a:solidFill>
              </a:rPr>
              <a:t>0</a:t>
            </a:r>
            <a:endParaRPr lang="en-US" sz="3200" dirty="0">
              <a:solidFill>
                <a:schemeClr val="accent2"/>
              </a:solidFill>
            </a:endParaRPr>
          </a:p>
        </p:txBody>
      </p:sp>
      <p:sp>
        <p:nvSpPr>
          <p:cNvPr id="2" name="Title 1"/>
          <p:cNvSpPr>
            <a:spLocks noGrp="1"/>
          </p:cNvSpPr>
          <p:nvPr>
            <p:ph type="title"/>
          </p:nvPr>
        </p:nvSpPr>
        <p:spPr/>
        <p:txBody>
          <a:bodyPr>
            <a:normAutofit fontScale="90000"/>
          </a:bodyPr>
          <a:lstStyle/>
          <a:p>
            <a:r>
              <a:rPr lang="en-US" spc="-150" dirty="0" smtClean="0"/>
              <a:t>Read Disturb Problem: “Weak Programming” Effect</a:t>
            </a:r>
            <a:endParaRPr lang="en-US" spc="-150" dirty="0"/>
          </a:p>
        </p:txBody>
      </p:sp>
      <p:cxnSp>
        <p:nvCxnSpPr>
          <p:cNvPr id="3" name="Straight Connector 2"/>
          <p:cNvCxnSpPr/>
          <p:nvPr/>
        </p:nvCxnSpPr>
        <p:spPr>
          <a:xfrm>
            <a:off x="1676400" y="1981200"/>
            <a:ext cx="6096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p:nvCxnSpPr>
        <p:spPr>
          <a:xfrm>
            <a:off x="1676400" y="3097090"/>
            <a:ext cx="6096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1676400" y="4212477"/>
            <a:ext cx="6096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1676400" y="5341133"/>
            <a:ext cx="6096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51" name="Group 150"/>
          <p:cNvGrpSpPr/>
          <p:nvPr/>
        </p:nvGrpSpPr>
        <p:grpSpPr>
          <a:xfrm>
            <a:off x="2782019" y="1644737"/>
            <a:ext cx="4535195" cy="4014933"/>
            <a:chOff x="3851647" y="1427070"/>
            <a:chExt cx="4535195" cy="4014933"/>
          </a:xfrm>
        </p:grpSpPr>
        <p:sp>
          <p:nvSpPr>
            <p:cNvPr id="152" name="Oval 151"/>
            <p:cNvSpPr/>
            <p:nvPr/>
          </p:nvSpPr>
          <p:spPr>
            <a:xfrm>
              <a:off x="3851648" y="1437059"/>
              <a:ext cx="652343" cy="652343"/>
            </a:xfrm>
            <a:prstGeom prst="ellipse">
              <a:avLst/>
            </a:prstGeom>
            <a:solidFill>
              <a:schemeClr val="accent1"/>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defTabSz="0"/>
              <a:endParaRPr lang="en-US" sz="2000" spc="-150" dirty="0"/>
            </a:p>
          </p:txBody>
        </p:sp>
        <p:sp>
          <p:nvSpPr>
            <p:cNvPr id="153" name="Oval 152"/>
            <p:cNvSpPr/>
            <p:nvPr/>
          </p:nvSpPr>
          <p:spPr>
            <a:xfrm>
              <a:off x="5145697" y="1427070"/>
              <a:ext cx="652343" cy="652343"/>
            </a:xfrm>
            <a:prstGeom prst="ellipse">
              <a:avLst/>
            </a:prstGeom>
            <a:solidFill>
              <a:schemeClr val="accent1"/>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154" name="Oval 153"/>
            <p:cNvSpPr/>
            <p:nvPr/>
          </p:nvSpPr>
          <p:spPr>
            <a:xfrm>
              <a:off x="6440451" y="1437059"/>
              <a:ext cx="652343" cy="652343"/>
            </a:xfrm>
            <a:prstGeom prst="ellipse">
              <a:avLst/>
            </a:prstGeom>
            <a:solidFill>
              <a:schemeClr val="accent1"/>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155" name="Oval 154"/>
            <p:cNvSpPr/>
            <p:nvPr/>
          </p:nvSpPr>
          <p:spPr>
            <a:xfrm>
              <a:off x="7734499" y="1427070"/>
              <a:ext cx="652343" cy="652343"/>
            </a:xfrm>
            <a:prstGeom prst="ellipse">
              <a:avLst/>
            </a:prstGeom>
            <a:solidFill>
              <a:schemeClr val="accent1"/>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156" name="Oval 155"/>
            <p:cNvSpPr/>
            <p:nvPr/>
          </p:nvSpPr>
          <p:spPr>
            <a:xfrm>
              <a:off x="3851648" y="2556141"/>
              <a:ext cx="652343" cy="652343"/>
            </a:xfrm>
            <a:prstGeom prst="ellipse">
              <a:avLst/>
            </a:prstGeom>
            <a:solidFill>
              <a:schemeClr val="accent1"/>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157" name="Oval 156"/>
            <p:cNvSpPr/>
            <p:nvPr/>
          </p:nvSpPr>
          <p:spPr>
            <a:xfrm>
              <a:off x="5145697" y="2546153"/>
              <a:ext cx="652343" cy="652343"/>
            </a:xfrm>
            <a:prstGeom prst="ellipse">
              <a:avLst/>
            </a:prstGeom>
            <a:solidFill>
              <a:schemeClr val="accent1"/>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158" name="Oval 157"/>
            <p:cNvSpPr/>
            <p:nvPr/>
          </p:nvSpPr>
          <p:spPr>
            <a:xfrm>
              <a:off x="6440451" y="2556141"/>
              <a:ext cx="652343" cy="652343"/>
            </a:xfrm>
            <a:prstGeom prst="ellipse">
              <a:avLst/>
            </a:prstGeom>
            <a:solidFill>
              <a:schemeClr val="accent1"/>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159" name="Oval 158"/>
            <p:cNvSpPr/>
            <p:nvPr/>
          </p:nvSpPr>
          <p:spPr>
            <a:xfrm>
              <a:off x="7734499" y="2546153"/>
              <a:ext cx="652343" cy="652343"/>
            </a:xfrm>
            <a:prstGeom prst="ellipse">
              <a:avLst/>
            </a:prstGeom>
            <a:solidFill>
              <a:schemeClr val="accent1"/>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160" name="Oval 159"/>
            <p:cNvSpPr/>
            <p:nvPr/>
          </p:nvSpPr>
          <p:spPr>
            <a:xfrm>
              <a:off x="3851648" y="3668336"/>
              <a:ext cx="652343" cy="652343"/>
            </a:xfrm>
            <a:prstGeom prst="ellipse">
              <a:avLst/>
            </a:prstGeom>
            <a:solidFill>
              <a:schemeClr val="accent1"/>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161" name="Oval 160"/>
            <p:cNvSpPr/>
            <p:nvPr/>
          </p:nvSpPr>
          <p:spPr>
            <a:xfrm>
              <a:off x="5145696" y="3658347"/>
              <a:ext cx="652343" cy="652343"/>
            </a:xfrm>
            <a:prstGeom prst="ellipse">
              <a:avLst/>
            </a:prstGeom>
            <a:solidFill>
              <a:schemeClr val="accent1"/>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162" name="Oval 161"/>
            <p:cNvSpPr/>
            <p:nvPr/>
          </p:nvSpPr>
          <p:spPr>
            <a:xfrm>
              <a:off x="6440450" y="3668336"/>
              <a:ext cx="652343" cy="652343"/>
            </a:xfrm>
            <a:prstGeom prst="ellipse">
              <a:avLst/>
            </a:prstGeom>
            <a:solidFill>
              <a:schemeClr val="accent1"/>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163" name="Oval 162"/>
            <p:cNvSpPr/>
            <p:nvPr/>
          </p:nvSpPr>
          <p:spPr>
            <a:xfrm>
              <a:off x="7734498" y="3658347"/>
              <a:ext cx="652343" cy="652343"/>
            </a:xfrm>
            <a:prstGeom prst="ellipse">
              <a:avLst/>
            </a:prstGeom>
            <a:solidFill>
              <a:schemeClr val="accent1"/>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164" name="Oval 163"/>
            <p:cNvSpPr/>
            <p:nvPr/>
          </p:nvSpPr>
          <p:spPr>
            <a:xfrm>
              <a:off x="3851647" y="4789660"/>
              <a:ext cx="652343" cy="652343"/>
            </a:xfrm>
            <a:prstGeom prst="ellipse">
              <a:avLst/>
            </a:prstGeom>
            <a:solidFill>
              <a:schemeClr val="accent1"/>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165" name="Oval 164"/>
            <p:cNvSpPr/>
            <p:nvPr/>
          </p:nvSpPr>
          <p:spPr>
            <a:xfrm>
              <a:off x="5145695" y="4779671"/>
              <a:ext cx="652343" cy="652343"/>
            </a:xfrm>
            <a:prstGeom prst="ellipse">
              <a:avLst/>
            </a:prstGeom>
            <a:solidFill>
              <a:schemeClr val="accent1"/>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166" name="Oval 165"/>
            <p:cNvSpPr/>
            <p:nvPr/>
          </p:nvSpPr>
          <p:spPr>
            <a:xfrm>
              <a:off x="6440449" y="4789660"/>
              <a:ext cx="652343" cy="652343"/>
            </a:xfrm>
            <a:prstGeom prst="ellipse">
              <a:avLst/>
            </a:prstGeom>
            <a:solidFill>
              <a:schemeClr val="accent1"/>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167" name="Oval 166"/>
            <p:cNvSpPr/>
            <p:nvPr/>
          </p:nvSpPr>
          <p:spPr>
            <a:xfrm>
              <a:off x="7734498" y="4779671"/>
              <a:ext cx="652343" cy="652343"/>
            </a:xfrm>
            <a:prstGeom prst="ellipse">
              <a:avLst/>
            </a:prstGeom>
            <a:solidFill>
              <a:schemeClr val="accent1"/>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grpSp>
      <p:sp>
        <p:nvSpPr>
          <p:cNvPr id="188" name="TextBox 187"/>
          <p:cNvSpPr txBox="1"/>
          <p:nvPr/>
        </p:nvSpPr>
        <p:spPr>
          <a:xfrm>
            <a:off x="979166" y="6396335"/>
            <a:ext cx="8241034" cy="461665"/>
          </a:xfrm>
          <a:prstGeom prst="rect">
            <a:avLst/>
          </a:prstGeom>
          <a:noFill/>
        </p:spPr>
        <p:txBody>
          <a:bodyPr wrap="square" rtlCol="0">
            <a:spAutoFit/>
          </a:bodyPr>
          <a:lstStyle/>
          <a:p>
            <a:r>
              <a:rPr lang="en-US" sz="2400" dirty="0" smtClean="0">
                <a:solidFill>
                  <a:schemeClr val="accent2"/>
                </a:solidFill>
              </a:rPr>
              <a:t>High pass-through voltage induces “weak-programming” effect</a:t>
            </a:r>
            <a:endParaRPr lang="en-US" sz="2400" dirty="0">
              <a:solidFill>
                <a:schemeClr val="accent2"/>
              </a:solidFill>
            </a:endParaRPr>
          </a:p>
        </p:txBody>
      </p:sp>
      <p:grpSp>
        <p:nvGrpSpPr>
          <p:cNvPr id="189" name="Group 188"/>
          <p:cNvGrpSpPr/>
          <p:nvPr/>
        </p:nvGrpSpPr>
        <p:grpSpPr>
          <a:xfrm>
            <a:off x="2783478" y="1644737"/>
            <a:ext cx="4535195" cy="4014933"/>
            <a:chOff x="3851647" y="1427070"/>
            <a:chExt cx="4535195" cy="4014933"/>
          </a:xfrm>
        </p:grpSpPr>
        <p:sp>
          <p:nvSpPr>
            <p:cNvPr id="190" name="Oval 189"/>
            <p:cNvSpPr/>
            <p:nvPr/>
          </p:nvSpPr>
          <p:spPr>
            <a:xfrm>
              <a:off x="3851648" y="1437059"/>
              <a:ext cx="652343" cy="652343"/>
            </a:xfrm>
            <a:prstGeom prst="ellipse">
              <a:avLst/>
            </a:prstGeom>
            <a:solidFill>
              <a:schemeClr val="tx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defTabSz="0"/>
              <a:endParaRPr lang="en-US" sz="2000" spc="-150" dirty="0"/>
            </a:p>
          </p:txBody>
        </p:sp>
        <p:sp>
          <p:nvSpPr>
            <p:cNvPr id="191" name="Oval 190"/>
            <p:cNvSpPr/>
            <p:nvPr/>
          </p:nvSpPr>
          <p:spPr>
            <a:xfrm>
              <a:off x="5145697" y="1427070"/>
              <a:ext cx="652343" cy="652343"/>
            </a:xfrm>
            <a:prstGeom prst="ellipse">
              <a:avLst/>
            </a:prstGeom>
            <a:solidFill>
              <a:schemeClr val="tx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192" name="Oval 191"/>
            <p:cNvSpPr/>
            <p:nvPr/>
          </p:nvSpPr>
          <p:spPr>
            <a:xfrm>
              <a:off x="6440451" y="1437059"/>
              <a:ext cx="652343" cy="652343"/>
            </a:xfrm>
            <a:prstGeom prst="ellipse">
              <a:avLst/>
            </a:prstGeom>
            <a:solidFill>
              <a:schemeClr val="tx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193" name="Oval 192"/>
            <p:cNvSpPr/>
            <p:nvPr/>
          </p:nvSpPr>
          <p:spPr>
            <a:xfrm>
              <a:off x="7734499" y="1427070"/>
              <a:ext cx="652343" cy="652343"/>
            </a:xfrm>
            <a:prstGeom prst="ellipse">
              <a:avLst/>
            </a:prstGeom>
            <a:solidFill>
              <a:schemeClr val="tx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194" name="Oval 193"/>
            <p:cNvSpPr/>
            <p:nvPr/>
          </p:nvSpPr>
          <p:spPr>
            <a:xfrm>
              <a:off x="3851648" y="2556141"/>
              <a:ext cx="652343" cy="652343"/>
            </a:xfrm>
            <a:prstGeom prst="ellipse">
              <a:avLst/>
            </a:prstGeom>
            <a:solidFill>
              <a:schemeClr val="accent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195" name="Oval 194"/>
            <p:cNvSpPr/>
            <p:nvPr/>
          </p:nvSpPr>
          <p:spPr>
            <a:xfrm>
              <a:off x="5145697" y="2546153"/>
              <a:ext cx="652343" cy="652343"/>
            </a:xfrm>
            <a:prstGeom prst="ellipse">
              <a:avLst/>
            </a:prstGeom>
            <a:solidFill>
              <a:schemeClr val="accent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196" name="Oval 195"/>
            <p:cNvSpPr/>
            <p:nvPr/>
          </p:nvSpPr>
          <p:spPr>
            <a:xfrm>
              <a:off x="6440451" y="2556141"/>
              <a:ext cx="652343" cy="652343"/>
            </a:xfrm>
            <a:prstGeom prst="ellipse">
              <a:avLst/>
            </a:prstGeom>
            <a:solidFill>
              <a:schemeClr val="accent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197" name="Oval 196"/>
            <p:cNvSpPr/>
            <p:nvPr/>
          </p:nvSpPr>
          <p:spPr>
            <a:xfrm>
              <a:off x="7734499" y="2546153"/>
              <a:ext cx="652343" cy="652343"/>
            </a:xfrm>
            <a:prstGeom prst="ellipse">
              <a:avLst/>
            </a:prstGeom>
            <a:solidFill>
              <a:schemeClr val="tx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198" name="Oval 197"/>
            <p:cNvSpPr/>
            <p:nvPr/>
          </p:nvSpPr>
          <p:spPr>
            <a:xfrm>
              <a:off x="3851648" y="3668336"/>
              <a:ext cx="652343" cy="652343"/>
            </a:xfrm>
            <a:prstGeom prst="ellipse">
              <a:avLst/>
            </a:prstGeom>
            <a:solidFill>
              <a:schemeClr val="tx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199" name="Oval 198"/>
            <p:cNvSpPr/>
            <p:nvPr/>
          </p:nvSpPr>
          <p:spPr>
            <a:xfrm>
              <a:off x="5145696" y="3658347"/>
              <a:ext cx="652343" cy="652343"/>
            </a:xfrm>
            <a:prstGeom prst="ellipse">
              <a:avLst/>
            </a:prstGeom>
            <a:solidFill>
              <a:schemeClr val="tx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200" name="Oval 199"/>
            <p:cNvSpPr/>
            <p:nvPr/>
          </p:nvSpPr>
          <p:spPr>
            <a:xfrm>
              <a:off x="6440450" y="3668336"/>
              <a:ext cx="652343" cy="652343"/>
            </a:xfrm>
            <a:prstGeom prst="ellipse">
              <a:avLst/>
            </a:prstGeom>
            <a:solidFill>
              <a:schemeClr val="tx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201" name="Oval 200"/>
            <p:cNvSpPr/>
            <p:nvPr/>
          </p:nvSpPr>
          <p:spPr>
            <a:xfrm>
              <a:off x="7734498" y="3658347"/>
              <a:ext cx="652343" cy="652343"/>
            </a:xfrm>
            <a:prstGeom prst="ellipse">
              <a:avLst/>
            </a:prstGeom>
            <a:solidFill>
              <a:schemeClr val="tx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202" name="Oval 201"/>
            <p:cNvSpPr/>
            <p:nvPr/>
          </p:nvSpPr>
          <p:spPr>
            <a:xfrm>
              <a:off x="3851647" y="4789660"/>
              <a:ext cx="652343" cy="652343"/>
            </a:xfrm>
            <a:prstGeom prst="ellipse">
              <a:avLst/>
            </a:prstGeom>
            <a:solidFill>
              <a:schemeClr val="tx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203" name="Oval 202"/>
            <p:cNvSpPr/>
            <p:nvPr/>
          </p:nvSpPr>
          <p:spPr>
            <a:xfrm>
              <a:off x="5145695" y="4779671"/>
              <a:ext cx="652343" cy="652343"/>
            </a:xfrm>
            <a:prstGeom prst="ellipse">
              <a:avLst/>
            </a:prstGeom>
            <a:solidFill>
              <a:schemeClr val="tx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204" name="Oval 203"/>
            <p:cNvSpPr/>
            <p:nvPr/>
          </p:nvSpPr>
          <p:spPr>
            <a:xfrm>
              <a:off x="6440449" y="4789660"/>
              <a:ext cx="652343" cy="652343"/>
            </a:xfrm>
            <a:prstGeom prst="ellipse">
              <a:avLst/>
            </a:prstGeom>
            <a:solidFill>
              <a:schemeClr val="tx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205" name="Oval 204"/>
            <p:cNvSpPr/>
            <p:nvPr/>
          </p:nvSpPr>
          <p:spPr>
            <a:xfrm>
              <a:off x="7734498" y="4779671"/>
              <a:ext cx="652343" cy="652343"/>
            </a:xfrm>
            <a:prstGeom prst="ellipse">
              <a:avLst/>
            </a:prstGeom>
            <a:solidFill>
              <a:schemeClr val="tx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grpSp>
      <p:sp>
        <p:nvSpPr>
          <p:cNvPr id="168" name="TextBox 167"/>
          <p:cNvSpPr txBox="1"/>
          <p:nvPr/>
        </p:nvSpPr>
        <p:spPr>
          <a:xfrm>
            <a:off x="2732118" y="1727840"/>
            <a:ext cx="747320" cy="461665"/>
          </a:xfrm>
          <a:prstGeom prst="rect">
            <a:avLst/>
          </a:prstGeom>
          <a:noFill/>
        </p:spPr>
        <p:txBody>
          <a:bodyPr wrap="none" rtlCol="0">
            <a:spAutoFit/>
          </a:bodyPr>
          <a:lstStyle/>
          <a:p>
            <a:r>
              <a:rPr lang="en-US" sz="2400" dirty="0" smtClean="0">
                <a:solidFill>
                  <a:schemeClr val="bg1"/>
                </a:solidFill>
              </a:rPr>
              <a:t>3.0V</a:t>
            </a:r>
            <a:endParaRPr lang="en-US" sz="2400" dirty="0">
              <a:solidFill>
                <a:schemeClr val="bg1"/>
              </a:solidFill>
            </a:endParaRPr>
          </a:p>
        </p:txBody>
      </p:sp>
      <p:sp>
        <p:nvSpPr>
          <p:cNvPr id="169" name="TextBox 168"/>
          <p:cNvSpPr txBox="1"/>
          <p:nvPr/>
        </p:nvSpPr>
        <p:spPr>
          <a:xfrm>
            <a:off x="4035772" y="1727840"/>
            <a:ext cx="747320" cy="461665"/>
          </a:xfrm>
          <a:prstGeom prst="rect">
            <a:avLst/>
          </a:prstGeom>
          <a:noFill/>
        </p:spPr>
        <p:txBody>
          <a:bodyPr wrap="none" rtlCol="0">
            <a:spAutoFit/>
          </a:bodyPr>
          <a:lstStyle/>
          <a:p>
            <a:r>
              <a:rPr lang="en-US" sz="2400" dirty="0" smtClean="0">
                <a:solidFill>
                  <a:schemeClr val="bg1"/>
                </a:solidFill>
              </a:rPr>
              <a:t>3.8V</a:t>
            </a:r>
            <a:endParaRPr lang="en-US" sz="2400" dirty="0">
              <a:solidFill>
                <a:schemeClr val="bg1"/>
              </a:solidFill>
            </a:endParaRPr>
          </a:p>
        </p:txBody>
      </p:sp>
      <p:sp>
        <p:nvSpPr>
          <p:cNvPr id="170" name="TextBox 169"/>
          <p:cNvSpPr txBox="1"/>
          <p:nvPr/>
        </p:nvSpPr>
        <p:spPr>
          <a:xfrm>
            <a:off x="5322687" y="1727840"/>
            <a:ext cx="747320" cy="461665"/>
          </a:xfrm>
          <a:prstGeom prst="rect">
            <a:avLst/>
          </a:prstGeom>
          <a:noFill/>
        </p:spPr>
        <p:txBody>
          <a:bodyPr wrap="none" rtlCol="0">
            <a:spAutoFit/>
          </a:bodyPr>
          <a:lstStyle/>
          <a:p>
            <a:r>
              <a:rPr lang="en-US" sz="2400" dirty="0" smtClean="0">
                <a:solidFill>
                  <a:schemeClr val="bg1"/>
                </a:solidFill>
              </a:rPr>
              <a:t>3.9V</a:t>
            </a:r>
            <a:endParaRPr lang="en-US" sz="2400" dirty="0">
              <a:solidFill>
                <a:schemeClr val="bg1"/>
              </a:solidFill>
            </a:endParaRPr>
          </a:p>
        </p:txBody>
      </p:sp>
      <p:sp>
        <p:nvSpPr>
          <p:cNvPr id="171" name="TextBox 170"/>
          <p:cNvSpPr txBox="1"/>
          <p:nvPr/>
        </p:nvSpPr>
        <p:spPr>
          <a:xfrm>
            <a:off x="6610186" y="1727840"/>
            <a:ext cx="747320" cy="461665"/>
          </a:xfrm>
          <a:prstGeom prst="rect">
            <a:avLst/>
          </a:prstGeom>
          <a:noFill/>
        </p:spPr>
        <p:txBody>
          <a:bodyPr wrap="none" rtlCol="0">
            <a:spAutoFit/>
          </a:bodyPr>
          <a:lstStyle/>
          <a:p>
            <a:r>
              <a:rPr lang="en-US" sz="2400" dirty="0" smtClean="0">
                <a:solidFill>
                  <a:schemeClr val="bg1"/>
                </a:solidFill>
              </a:rPr>
              <a:t>4.8V</a:t>
            </a:r>
            <a:endParaRPr lang="en-US" sz="2400" dirty="0">
              <a:solidFill>
                <a:schemeClr val="bg1"/>
              </a:solidFill>
            </a:endParaRPr>
          </a:p>
        </p:txBody>
      </p:sp>
      <p:sp>
        <p:nvSpPr>
          <p:cNvPr id="172" name="TextBox 171"/>
          <p:cNvSpPr txBox="1"/>
          <p:nvPr/>
        </p:nvSpPr>
        <p:spPr>
          <a:xfrm>
            <a:off x="2732172" y="2863676"/>
            <a:ext cx="747320" cy="461665"/>
          </a:xfrm>
          <a:prstGeom prst="rect">
            <a:avLst/>
          </a:prstGeom>
          <a:noFill/>
        </p:spPr>
        <p:txBody>
          <a:bodyPr wrap="none" rtlCol="0">
            <a:spAutoFit/>
          </a:bodyPr>
          <a:lstStyle/>
          <a:p>
            <a:r>
              <a:rPr lang="en-US" sz="2400" dirty="0" smtClean="0">
                <a:solidFill>
                  <a:schemeClr val="bg1"/>
                </a:solidFill>
              </a:rPr>
              <a:t>3.5V</a:t>
            </a:r>
            <a:endParaRPr lang="en-US" sz="2400" dirty="0">
              <a:solidFill>
                <a:schemeClr val="bg1"/>
              </a:solidFill>
            </a:endParaRPr>
          </a:p>
        </p:txBody>
      </p:sp>
      <p:sp>
        <p:nvSpPr>
          <p:cNvPr id="173" name="TextBox 172"/>
          <p:cNvSpPr txBox="1"/>
          <p:nvPr/>
        </p:nvSpPr>
        <p:spPr>
          <a:xfrm>
            <a:off x="4035826" y="2863676"/>
            <a:ext cx="747320" cy="461665"/>
          </a:xfrm>
          <a:prstGeom prst="rect">
            <a:avLst/>
          </a:prstGeom>
          <a:noFill/>
        </p:spPr>
        <p:txBody>
          <a:bodyPr wrap="none" rtlCol="0">
            <a:spAutoFit/>
          </a:bodyPr>
          <a:lstStyle/>
          <a:p>
            <a:r>
              <a:rPr lang="en-US" sz="2400" dirty="0" smtClean="0">
                <a:solidFill>
                  <a:schemeClr val="bg1"/>
                </a:solidFill>
              </a:rPr>
              <a:t>2.9V</a:t>
            </a:r>
            <a:endParaRPr lang="en-US" sz="2400" dirty="0">
              <a:solidFill>
                <a:schemeClr val="bg1"/>
              </a:solidFill>
            </a:endParaRPr>
          </a:p>
        </p:txBody>
      </p:sp>
      <p:sp>
        <p:nvSpPr>
          <p:cNvPr id="175" name="TextBox 174"/>
          <p:cNvSpPr txBox="1"/>
          <p:nvPr/>
        </p:nvSpPr>
        <p:spPr>
          <a:xfrm>
            <a:off x="6610240" y="2863676"/>
            <a:ext cx="747320" cy="461665"/>
          </a:xfrm>
          <a:prstGeom prst="rect">
            <a:avLst/>
          </a:prstGeom>
          <a:noFill/>
        </p:spPr>
        <p:txBody>
          <a:bodyPr wrap="none" rtlCol="0">
            <a:spAutoFit/>
          </a:bodyPr>
          <a:lstStyle/>
          <a:p>
            <a:r>
              <a:rPr lang="en-US" sz="2400" dirty="0" smtClean="0">
                <a:solidFill>
                  <a:schemeClr val="bg1"/>
                </a:solidFill>
              </a:rPr>
              <a:t>2.1V</a:t>
            </a:r>
            <a:endParaRPr lang="en-US" sz="2400" dirty="0">
              <a:solidFill>
                <a:schemeClr val="bg1"/>
              </a:solidFill>
            </a:endParaRPr>
          </a:p>
        </p:txBody>
      </p:sp>
      <p:sp>
        <p:nvSpPr>
          <p:cNvPr id="176" name="TextBox 175"/>
          <p:cNvSpPr txBox="1"/>
          <p:nvPr/>
        </p:nvSpPr>
        <p:spPr>
          <a:xfrm>
            <a:off x="2733579" y="3976252"/>
            <a:ext cx="747320" cy="461665"/>
          </a:xfrm>
          <a:prstGeom prst="rect">
            <a:avLst/>
          </a:prstGeom>
          <a:noFill/>
        </p:spPr>
        <p:txBody>
          <a:bodyPr wrap="none" rtlCol="0">
            <a:spAutoFit/>
          </a:bodyPr>
          <a:lstStyle/>
          <a:p>
            <a:r>
              <a:rPr lang="en-US" sz="2400" dirty="0" smtClean="0">
                <a:solidFill>
                  <a:schemeClr val="bg1"/>
                </a:solidFill>
              </a:rPr>
              <a:t>2.2V</a:t>
            </a:r>
            <a:endParaRPr lang="en-US" sz="2400" dirty="0">
              <a:solidFill>
                <a:schemeClr val="bg1"/>
              </a:solidFill>
            </a:endParaRPr>
          </a:p>
        </p:txBody>
      </p:sp>
      <p:sp>
        <p:nvSpPr>
          <p:cNvPr id="177" name="TextBox 176"/>
          <p:cNvSpPr txBox="1"/>
          <p:nvPr/>
        </p:nvSpPr>
        <p:spPr>
          <a:xfrm>
            <a:off x="4037233" y="3976252"/>
            <a:ext cx="747320" cy="461665"/>
          </a:xfrm>
          <a:prstGeom prst="rect">
            <a:avLst/>
          </a:prstGeom>
          <a:noFill/>
        </p:spPr>
        <p:txBody>
          <a:bodyPr wrap="none" rtlCol="0">
            <a:spAutoFit/>
          </a:bodyPr>
          <a:lstStyle/>
          <a:p>
            <a:r>
              <a:rPr lang="en-US" sz="2400" dirty="0" smtClean="0">
                <a:solidFill>
                  <a:schemeClr val="bg1"/>
                </a:solidFill>
              </a:rPr>
              <a:t>4.3V</a:t>
            </a:r>
            <a:endParaRPr lang="en-US" sz="2400" dirty="0">
              <a:solidFill>
                <a:schemeClr val="bg1"/>
              </a:solidFill>
            </a:endParaRPr>
          </a:p>
        </p:txBody>
      </p:sp>
      <p:sp>
        <p:nvSpPr>
          <p:cNvPr id="178" name="TextBox 177"/>
          <p:cNvSpPr txBox="1"/>
          <p:nvPr/>
        </p:nvSpPr>
        <p:spPr>
          <a:xfrm>
            <a:off x="5324148" y="3976252"/>
            <a:ext cx="747320" cy="461665"/>
          </a:xfrm>
          <a:prstGeom prst="rect">
            <a:avLst/>
          </a:prstGeom>
          <a:noFill/>
        </p:spPr>
        <p:txBody>
          <a:bodyPr wrap="none" rtlCol="0">
            <a:spAutoFit/>
          </a:bodyPr>
          <a:lstStyle/>
          <a:p>
            <a:r>
              <a:rPr lang="en-US" sz="2400" dirty="0" smtClean="0">
                <a:solidFill>
                  <a:schemeClr val="bg1"/>
                </a:solidFill>
              </a:rPr>
              <a:t>4.6V</a:t>
            </a:r>
            <a:endParaRPr lang="en-US" sz="2400" dirty="0">
              <a:solidFill>
                <a:schemeClr val="bg1"/>
              </a:solidFill>
            </a:endParaRPr>
          </a:p>
        </p:txBody>
      </p:sp>
      <p:sp>
        <p:nvSpPr>
          <p:cNvPr id="179" name="TextBox 178"/>
          <p:cNvSpPr txBox="1"/>
          <p:nvPr/>
        </p:nvSpPr>
        <p:spPr>
          <a:xfrm>
            <a:off x="6611647" y="3976252"/>
            <a:ext cx="747320" cy="461665"/>
          </a:xfrm>
          <a:prstGeom prst="rect">
            <a:avLst/>
          </a:prstGeom>
          <a:noFill/>
        </p:spPr>
        <p:txBody>
          <a:bodyPr wrap="none" rtlCol="0">
            <a:spAutoFit/>
          </a:bodyPr>
          <a:lstStyle/>
          <a:p>
            <a:r>
              <a:rPr lang="en-US" sz="2400" dirty="0" smtClean="0">
                <a:solidFill>
                  <a:schemeClr val="bg1"/>
                </a:solidFill>
              </a:rPr>
              <a:t>1.8V</a:t>
            </a:r>
            <a:endParaRPr lang="en-US" sz="2400" dirty="0">
              <a:solidFill>
                <a:schemeClr val="bg1"/>
              </a:solidFill>
            </a:endParaRPr>
          </a:p>
        </p:txBody>
      </p:sp>
      <p:sp>
        <p:nvSpPr>
          <p:cNvPr id="180" name="TextBox 179"/>
          <p:cNvSpPr txBox="1"/>
          <p:nvPr/>
        </p:nvSpPr>
        <p:spPr>
          <a:xfrm>
            <a:off x="2732118" y="5097420"/>
            <a:ext cx="747320" cy="461665"/>
          </a:xfrm>
          <a:prstGeom prst="rect">
            <a:avLst/>
          </a:prstGeom>
          <a:noFill/>
        </p:spPr>
        <p:txBody>
          <a:bodyPr wrap="none" rtlCol="0">
            <a:spAutoFit/>
          </a:bodyPr>
          <a:lstStyle/>
          <a:p>
            <a:r>
              <a:rPr lang="en-US" sz="2400" dirty="0" smtClean="0">
                <a:solidFill>
                  <a:schemeClr val="bg1"/>
                </a:solidFill>
              </a:rPr>
              <a:t>3.5V</a:t>
            </a:r>
            <a:endParaRPr lang="en-US" sz="2400" dirty="0">
              <a:solidFill>
                <a:schemeClr val="bg1"/>
              </a:solidFill>
            </a:endParaRPr>
          </a:p>
        </p:txBody>
      </p:sp>
      <p:sp>
        <p:nvSpPr>
          <p:cNvPr id="181" name="TextBox 180"/>
          <p:cNvSpPr txBox="1"/>
          <p:nvPr/>
        </p:nvSpPr>
        <p:spPr>
          <a:xfrm>
            <a:off x="4035772" y="5097420"/>
            <a:ext cx="747320" cy="461665"/>
          </a:xfrm>
          <a:prstGeom prst="rect">
            <a:avLst/>
          </a:prstGeom>
          <a:noFill/>
        </p:spPr>
        <p:txBody>
          <a:bodyPr wrap="none" rtlCol="0">
            <a:spAutoFit/>
          </a:bodyPr>
          <a:lstStyle/>
          <a:p>
            <a:r>
              <a:rPr lang="en-US" sz="2400" dirty="0" smtClean="0">
                <a:solidFill>
                  <a:schemeClr val="bg1"/>
                </a:solidFill>
              </a:rPr>
              <a:t>2.3V</a:t>
            </a:r>
            <a:endParaRPr lang="en-US" sz="2400" dirty="0">
              <a:solidFill>
                <a:schemeClr val="bg1"/>
              </a:solidFill>
            </a:endParaRPr>
          </a:p>
        </p:txBody>
      </p:sp>
      <p:sp>
        <p:nvSpPr>
          <p:cNvPr id="182" name="TextBox 181"/>
          <p:cNvSpPr txBox="1"/>
          <p:nvPr/>
        </p:nvSpPr>
        <p:spPr>
          <a:xfrm>
            <a:off x="5322687" y="5097420"/>
            <a:ext cx="747320" cy="461665"/>
          </a:xfrm>
          <a:prstGeom prst="rect">
            <a:avLst/>
          </a:prstGeom>
          <a:noFill/>
        </p:spPr>
        <p:txBody>
          <a:bodyPr wrap="none" rtlCol="0">
            <a:spAutoFit/>
          </a:bodyPr>
          <a:lstStyle/>
          <a:p>
            <a:r>
              <a:rPr lang="en-US" sz="2400" dirty="0" smtClean="0">
                <a:solidFill>
                  <a:schemeClr val="bg1"/>
                </a:solidFill>
              </a:rPr>
              <a:t>1.9V</a:t>
            </a:r>
            <a:endParaRPr lang="en-US" sz="2400" dirty="0">
              <a:solidFill>
                <a:schemeClr val="bg1"/>
              </a:solidFill>
            </a:endParaRPr>
          </a:p>
        </p:txBody>
      </p:sp>
      <p:sp>
        <p:nvSpPr>
          <p:cNvPr id="183" name="TextBox 182"/>
          <p:cNvSpPr txBox="1"/>
          <p:nvPr/>
        </p:nvSpPr>
        <p:spPr>
          <a:xfrm>
            <a:off x="6610186" y="5097420"/>
            <a:ext cx="747320" cy="461665"/>
          </a:xfrm>
          <a:prstGeom prst="rect">
            <a:avLst/>
          </a:prstGeom>
          <a:noFill/>
        </p:spPr>
        <p:txBody>
          <a:bodyPr wrap="none" rtlCol="0">
            <a:spAutoFit/>
          </a:bodyPr>
          <a:lstStyle/>
          <a:p>
            <a:r>
              <a:rPr lang="en-US" sz="2400" dirty="0" smtClean="0">
                <a:solidFill>
                  <a:schemeClr val="bg1"/>
                </a:solidFill>
              </a:rPr>
              <a:t>4.3V</a:t>
            </a:r>
            <a:endParaRPr lang="en-US" sz="2400" dirty="0">
              <a:solidFill>
                <a:schemeClr val="bg1"/>
              </a:solidFill>
            </a:endParaRPr>
          </a:p>
        </p:txBody>
      </p:sp>
      <p:sp>
        <p:nvSpPr>
          <p:cNvPr id="219" name="TextBox 218"/>
          <p:cNvSpPr txBox="1"/>
          <p:nvPr/>
        </p:nvSpPr>
        <p:spPr>
          <a:xfrm>
            <a:off x="492741" y="5756579"/>
            <a:ext cx="2408588" cy="830997"/>
          </a:xfrm>
          <a:prstGeom prst="rect">
            <a:avLst/>
          </a:prstGeom>
          <a:noFill/>
        </p:spPr>
        <p:txBody>
          <a:bodyPr wrap="square" rtlCol="0">
            <a:spAutoFit/>
          </a:bodyPr>
          <a:lstStyle/>
          <a:p>
            <a:pPr algn="ctr"/>
            <a:r>
              <a:rPr lang="en-US" sz="2400" dirty="0" smtClean="0">
                <a:solidFill>
                  <a:schemeClr val="accent2"/>
                </a:solidFill>
              </a:rPr>
              <a:t>Incorrect values from page 2: </a:t>
            </a:r>
            <a:endParaRPr lang="en-US" sz="2400" dirty="0">
              <a:solidFill>
                <a:schemeClr val="accent2"/>
              </a:solidFill>
            </a:endParaRPr>
          </a:p>
        </p:txBody>
      </p:sp>
      <p:sp>
        <p:nvSpPr>
          <p:cNvPr id="220" name="Slide Number Placeholder 219"/>
          <p:cNvSpPr>
            <a:spLocks noGrp="1"/>
          </p:cNvSpPr>
          <p:nvPr>
            <p:ph type="sldNum" sz="quarter" idx="12"/>
          </p:nvPr>
        </p:nvSpPr>
        <p:spPr/>
        <p:txBody>
          <a:bodyPr/>
          <a:lstStyle/>
          <a:p>
            <a:fld id="{B9833DA7-59AA-43CA-B9D4-B4E6650B0945}" type="slidenum">
              <a:rPr lang="en-US" smtClean="0"/>
              <a:t>12</a:t>
            </a:fld>
            <a:endParaRPr lang="en-US"/>
          </a:p>
        </p:txBody>
      </p:sp>
      <p:sp>
        <p:nvSpPr>
          <p:cNvPr id="224" name="TextBox 223"/>
          <p:cNvSpPr txBox="1"/>
          <p:nvPr/>
        </p:nvSpPr>
        <p:spPr>
          <a:xfrm>
            <a:off x="5322741" y="2863676"/>
            <a:ext cx="760144" cy="461665"/>
          </a:xfrm>
          <a:prstGeom prst="rect">
            <a:avLst/>
          </a:prstGeom>
          <a:noFill/>
        </p:spPr>
        <p:txBody>
          <a:bodyPr wrap="none" rtlCol="0">
            <a:spAutoFit/>
          </a:bodyPr>
          <a:lstStyle/>
          <a:p>
            <a:r>
              <a:rPr lang="en-US" sz="2400" b="1" dirty="0" smtClean="0">
                <a:solidFill>
                  <a:schemeClr val="bg1"/>
                </a:solidFill>
              </a:rPr>
              <a:t>2.4V</a:t>
            </a:r>
            <a:endParaRPr lang="en-US" sz="2400" b="1" dirty="0">
              <a:solidFill>
                <a:schemeClr val="bg1"/>
              </a:solidFill>
            </a:endParaRPr>
          </a:p>
        </p:txBody>
      </p:sp>
      <p:sp>
        <p:nvSpPr>
          <p:cNvPr id="174" name="TextBox 173"/>
          <p:cNvSpPr txBox="1"/>
          <p:nvPr/>
        </p:nvSpPr>
        <p:spPr>
          <a:xfrm>
            <a:off x="5322741" y="2863676"/>
            <a:ext cx="760144" cy="461665"/>
          </a:xfrm>
          <a:prstGeom prst="rect">
            <a:avLst/>
          </a:prstGeom>
          <a:noFill/>
        </p:spPr>
        <p:txBody>
          <a:bodyPr wrap="none" rtlCol="0">
            <a:spAutoFit/>
          </a:bodyPr>
          <a:lstStyle/>
          <a:p>
            <a:r>
              <a:rPr lang="en-US" sz="2400" b="1" dirty="0" smtClean="0">
                <a:solidFill>
                  <a:schemeClr val="accent2">
                    <a:lumMod val="50000"/>
                  </a:schemeClr>
                </a:solidFill>
              </a:rPr>
              <a:t>2.6V</a:t>
            </a:r>
            <a:endParaRPr lang="en-US" sz="2400" b="1" dirty="0">
              <a:solidFill>
                <a:schemeClr val="accent2">
                  <a:lumMod val="50000"/>
                </a:schemeClr>
              </a:solidFill>
            </a:endParaRPr>
          </a:p>
        </p:txBody>
      </p:sp>
      <p:sp>
        <p:nvSpPr>
          <p:cNvPr id="225" name="TextBox 224"/>
          <p:cNvSpPr txBox="1"/>
          <p:nvPr/>
        </p:nvSpPr>
        <p:spPr>
          <a:xfrm>
            <a:off x="7772400" y="1762088"/>
            <a:ext cx="1004249" cy="461665"/>
          </a:xfrm>
          <a:prstGeom prst="rect">
            <a:avLst/>
          </a:prstGeom>
          <a:noFill/>
        </p:spPr>
        <p:txBody>
          <a:bodyPr wrap="none" rtlCol="0">
            <a:spAutoFit/>
          </a:bodyPr>
          <a:lstStyle/>
          <a:p>
            <a:r>
              <a:rPr lang="en-US" sz="2400" dirty="0" smtClean="0"/>
              <a:t>Page 1</a:t>
            </a:r>
            <a:endParaRPr lang="en-US" sz="2400" dirty="0"/>
          </a:p>
        </p:txBody>
      </p:sp>
      <p:sp>
        <p:nvSpPr>
          <p:cNvPr id="226" name="TextBox 225"/>
          <p:cNvSpPr txBox="1"/>
          <p:nvPr/>
        </p:nvSpPr>
        <p:spPr>
          <a:xfrm>
            <a:off x="7772400" y="2873967"/>
            <a:ext cx="1004249" cy="461665"/>
          </a:xfrm>
          <a:prstGeom prst="rect">
            <a:avLst/>
          </a:prstGeom>
          <a:noFill/>
        </p:spPr>
        <p:txBody>
          <a:bodyPr wrap="none" rtlCol="0">
            <a:spAutoFit/>
          </a:bodyPr>
          <a:lstStyle/>
          <a:p>
            <a:r>
              <a:rPr lang="en-US" sz="2400" dirty="0" smtClean="0"/>
              <a:t>Page 2</a:t>
            </a:r>
            <a:endParaRPr lang="en-US" sz="2400" dirty="0"/>
          </a:p>
        </p:txBody>
      </p:sp>
      <p:sp>
        <p:nvSpPr>
          <p:cNvPr id="227" name="TextBox 226"/>
          <p:cNvSpPr txBox="1"/>
          <p:nvPr/>
        </p:nvSpPr>
        <p:spPr>
          <a:xfrm>
            <a:off x="7772400" y="4010420"/>
            <a:ext cx="1004249" cy="461665"/>
          </a:xfrm>
          <a:prstGeom prst="rect">
            <a:avLst/>
          </a:prstGeom>
          <a:noFill/>
        </p:spPr>
        <p:txBody>
          <a:bodyPr wrap="none" rtlCol="0">
            <a:spAutoFit/>
          </a:bodyPr>
          <a:lstStyle/>
          <a:p>
            <a:r>
              <a:rPr lang="en-US" sz="2400" dirty="0"/>
              <a:t>Page </a:t>
            </a:r>
            <a:r>
              <a:rPr lang="en-US" sz="2400" dirty="0" smtClean="0"/>
              <a:t>3</a:t>
            </a:r>
            <a:endParaRPr lang="en-US" sz="2400" dirty="0"/>
          </a:p>
        </p:txBody>
      </p:sp>
      <p:sp>
        <p:nvSpPr>
          <p:cNvPr id="228" name="TextBox 227"/>
          <p:cNvSpPr txBox="1"/>
          <p:nvPr/>
        </p:nvSpPr>
        <p:spPr>
          <a:xfrm>
            <a:off x="7772400" y="5100935"/>
            <a:ext cx="1004249" cy="461665"/>
          </a:xfrm>
          <a:prstGeom prst="rect">
            <a:avLst/>
          </a:prstGeom>
          <a:noFill/>
        </p:spPr>
        <p:txBody>
          <a:bodyPr wrap="none" rtlCol="0">
            <a:spAutoFit/>
          </a:bodyPr>
          <a:lstStyle/>
          <a:p>
            <a:r>
              <a:rPr lang="en-US" sz="2400" dirty="0"/>
              <a:t>Page </a:t>
            </a:r>
            <a:r>
              <a:rPr lang="en-US" sz="2400" dirty="0" smtClean="0"/>
              <a:t>4</a:t>
            </a:r>
            <a:endParaRPr lang="en-US" sz="2400" dirty="0"/>
          </a:p>
        </p:txBody>
      </p:sp>
    </p:spTree>
    <p:custDataLst>
      <p:tags r:id="rId1"/>
    </p:custDataLst>
    <p:extLst>
      <p:ext uri="{BB962C8B-B14F-4D97-AF65-F5344CB8AC3E}">
        <p14:creationId xmlns:p14="http://schemas.microsoft.com/office/powerpoint/2010/main" val="23180573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1000"/>
                                        <p:tgtEl>
                                          <p:spTgt spid="224">
                                            <p:txEl>
                                              <p:pRg st="0" end="0"/>
                                            </p:txEl>
                                          </p:spTgt>
                                        </p:tgtEl>
                                      </p:cBhvr>
                                    </p:animEffect>
                                    <p:set>
                                      <p:cBhvr>
                                        <p:cTn id="7" dur="1" fill="hold">
                                          <p:stCondLst>
                                            <p:cond delay="999"/>
                                          </p:stCondLst>
                                        </p:cTn>
                                        <p:tgtEl>
                                          <p:spTgt spid="224">
                                            <p:txEl>
                                              <p:pRg st="0" end="0"/>
                                            </p:txEl>
                                          </p:spTgt>
                                        </p:tgtEl>
                                        <p:attrNameLst>
                                          <p:attrName>style.visibility</p:attrName>
                                        </p:attrNameLst>
                                      </p:cBhvr>
                                      <p:to>
                                        <p:strVal val="hidden"/>
                                      </p:to>
                                    </p:set>
                                  </p:childTnLst>
                                </p:cTn>
                              </p:par>
                              <p:par>
                                <p:cTn id="8" presetID="10" presetClass="entr" presetSubtype="0" fill="hold" grpId="0" nodeType="withEffect">
                                  <p:stCondLst>
                                    <p:cond delay="0"/>
                                  </p:stCondLst>
                                  <p:childTnLst>
                                    <p:set>
                                      <p:cBhvr>
                                        <p:cTn id="9" dur="1" fill="hold">
                                          <p:stCondLst>
                                            <p:cond delay="0"/>
                                          </p:stCondLst>
                                        </p:cTn>
                                        <p:tgtEl>
                                          <p:spTgt spid="174"/>
                                        </p:tgtEl>
                                        <p:attrNameLst>
                                          <p:attrName>style.visibility</p:attrName>
                                        </p:attrNameLst>
                                      </p:cBhvr>
                                      <p:to>
                                        <p:strVal val="visible"/>
                                      </p:to>
                                    </p:set>
                                    <p:animEffect transition="in" filter="fade">
                                      <p:cBhvr>
                                        <p:cTn id="10" dur="1000"/>
                                        <p:tgtEl>
                                          <p:spTgt spid="174"/>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189"/>
                                        </p:tgtEl>
                                        <p:attrNameLst>
                                          <p:attrName>style.visibility</p:attrName>
                                        </p:attrNameLst>
                                      </p:cBhvr>
                                      <p:to>
                                        <p:strVal val="visible"/>
                                      </p:to>
                                    </p:set>
                                    <p:animEffect transition="in" filter="fade">
                                      <p:cBhvr>
                                        <p:cTn id="15" dur="500"/>
                                        <p:tgtEl>
                                          <p:spTgt spid="189"/>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211"/>
                                        </p:tgtEl>
                                        <p:attrNameLst>
                                          <p:attrName>style.visibility</p:attrName>
                                        </p:attrNameLst>
                                      </p:cBhvr>
                                      <p:to>
                                        <p:strVal val="visible"/>
                                      </p:to>
                                    </p:set>
                                    <p:animEffect transition="in" filter="fade">
                                      <p:cBhvr>
                                        <p:cTn id="18" dur="500"/>
                                        <p:tgtEl>
                                          <p:spTgt spid="211"/>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210"/>
                                        </p:tgtEl>
                                        <p:attrNameLst>
                                          <p:attrName>style.visibility</p:attrName>
                                        </p:attrNameLst>
                                      </p:cBhvr>
                                      <p:to>
                                        <p:strVal val="visible"/>
                                      </p:to>
                                    </p:set>
                                    <p:animEffect transition="in" filter="fade">
                                      <p:cBhvr>
                                        <p:cTn id="21" dur="500"/>
                                        <p:tgtEl>
                                          <p:spTgt spid="210"/>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212"/>
                                        </p:tgtEl>
                                        <p:attrNameLst>
                                          <p:attrName>style.visibility</p:attrName>
                                        </p:attrNameLst>
                                      </p:cBhvr>
                                      <p:to>
                                        <p:strVal val="visible"/>
                                      </p:to>
                                    </p:set>
                                    <p:animEffect transition="in" filter="fade">
                                      <p:cBhvr>
                                        <p:cTn id="24" dur="500"/>
                                        <p:tgtEl>
                                          <p:spTgt spid="212"/>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213"/>
                                        </p:tgtEl>
                                        <p:attrNameLst>
                                          <p:attrName>style.visibility</p:attrName>
                                        </p:attrNameLst>
                                      </p:cBhvr>
                                      <p:to>
                                        <p:strVal val="visible"/>
                                      </p:to>
                                    </p:set>
                                    <p:animEffect transition="in" filter="fade">
                                      <p:cBhvr>
                                        <p:cTn id="27" dur="500"/>
                                        <p:tgtEl>
                                          <p:spTgt spid="213"/>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nodeType="clickEffect">
                                  <p:stCondLst>
                                    <p:cond delay="0"/>
                                  </p:stCondLst>
                                  <p:childTnLst>
                                    <p:set>
                                      <p:cBhvr>
                                        <p:cTn id="31" dur="1" fill="hold">
                                          <p:stCondLst>
                                            <p:cond delay="0"/>
                                          </p:stCondLst>
                                        </p:cTn>
                                        <p:tgtEl>
                                          <p:spTgt spid="208"/>
                                        </p:tgtEl>
                                        <p:attrNameLst>
                                          <p:attrName>style.visibility</p:attrName>
                                        </p:attrNameLst>
                                      </p:cBhvr>
                                      <p:to>
                                        <p:strVal val="visible"/>
                                      </p:to>
                                    </p:set>
                                    <p:animEffect transition="in" filter="wipe(up)">
                                      <p:cBhvr>
                                        <p:cTn id="32" dur="500"/>
                                        <p:tgtEl>
                                          <p:spTgt spid="208"/>
                                        </p:tgtEl>
                                      </p:cBhvr>
                                    </p:animEffect>
                                  </p:childTnLst>
                                </p:cTn>
                              </p:par>
                              <p:par>
                                <p:cTn id="33" presetID="22" presetClass="entr" presetSubtype="1" fill="hold" nodeType="withEffect">
                                  <p:stCondLst>
                                    <p:cond delay="0"/>
                                  </p:stCondLst>
                                  <p:childTnLst>
                                    <p:set>
                                      <p:cBhvr>
                                        <p:cTn id="34" dur="1" fill="hold">
                                          <p:stCondLst>
                                            <p:cond delay="0"/>
                                          </p:stCondLst>
                                        </p:cTn>
                                        <p:tgtEl>
                                          <p:spTgt spid="207"/>
                                        </p:tgtEl>
                                        <p:attrNameLst>
                                          <p:attrName>style.visibility</p:attrName>
                                        </p:attrNameLst>
                                      </p:cBhvr>
                                      <p:to>
                                        <p:strVal val="visible"/>
                                      </p:to>
                                    </p:set>
                                    <p:animEffect transition="in" filter="wipe(up)">
                                      <p:cBhvr>
                                        <p:cTn id="35" dur="500"/>
                                        <p:tgtEl>
                                          <p:spTgt spid="207"/>
                                        </p:tgtEl>
                                      </p:cBhvr>
                                    </p:animEffect>
                                  </p:childTnLst>
                                </p:cTn>
                              </p:par>
                              <p:par>
                                <p:cTn id="36" presetID="22" presetClass="entr" presetSubtype="1" fill="hold" nodeType="withEffect">
                                  <p:stCondLst>
                                    <p:cond delay="0"/>
                                  </p:stCondLst>
                                  <p:childTnLst>
                                    <p:set>
                                      <p:cBhvr>
                                        <p:cTn id="37" dur="1" fill="hold">
                                          <p:stCondLst>
                                            <p:cond delay="0"/>
                                          </p:stCondLst>
                                        </p:cTn>
                                        <p:tgtEl>
                                          <p:spTgt spid="209"/>
                                        </p:tgtEl>
                                        <p:attrNameLst>
                                          <p:attrName>style.visibility</p:attrName>
                                        </p:attrNameLst>
                                      </p:cBhvr>
                                      <p:to>
                                        <p:strVal val="visible"/>
                                      </p:to>
                                    </p:set>
                                    <p:animEffect transition="in" filter="wipe(up)">
                                      <p:cBhvr>
                                        <p:cTn id="38" dur="500"/>
                                        <p:tgtEl>
                                          <p:spTgt spid="209"/>
                                        </p:tgtEl>
                                      </p:cBhvr>
                                    </p:animEffect>
                                  </p:childTnLst>
                                </p:cTn>
                              </p:par>
                              <p:par>
                                <p:cTn id="39" presetID="22" presetClass="entr" presetSubtype="1" fill="hold" nodeType="withEffect">
                                  <p:stCondLst>
                                    <p:cond delay="0"/>
                                  </p:stCondLst>
                                  <p:childTnLst>
                                    <p:set>
                                      <p:cBhvr>
                                        <p:cTn id="40" dur="1" fill="hold">
                                          <p:stCondLst>
                                            <p:cond delay="0"/>
                                          </p:stCondLst>
                                        </p:cTn>
                                        <p:tgtEl>
                                          <p:spTgt spid="206"/>
                                        </p:tgtEl>
                                        <p:attrNameLst>
                                          <p:attrName>style.visibility</p:attrName>
                                        </p:attrNameLst>
                                      </p:cBhvr>
                                      <p:to>
                                        <p:strVal val="visible"/>
                                      </p:to>
                                    </p:set>
                                    <p:animEffect transition="in" filter="wipe(up)">
                                      <p:cBhvr>
                                        <p:cTn id="41" dur="500"/>
                                        <p:tgtEl>
                                          <p:spTgt spid="206"/>
                                        </p:tgtEl>
                                      </p:cBhvr>
                                    </p:animEffect>
                                  </p:childTnLst>
                                </p:cTn>
                              </p:par>
                            </p:childTnLst>
                          </p:cTn>
                        </p:par>
                        <p:par>
                          <p:cTn id="42" fill="hold">
                            <p:stCondLst>
                              <p:cond delay="500"/>
                            </p:stCondLst>
                            <p:childTnLst>
                              <p:par>
                                <p:cTn id="43" presetID="22" presetClass="entr" presetSubtype="1" fill="hold" grpId="0" nodeType="afterEffect">
                                  <p:stCondLst>
                                    <p:cond delay="0"/>
                                  </p:stCondLst>
                                  <p:childTnLst>
                                    <p:set>
                                      <p:cBhvr>
                                        <p:cTn id="44" dur="1" fill="hold">
                                          <p:stCondLst>
                                            <p:cond delay="0"/>
                                          </p:stCondLst>
                                        </p:cTn>
                                        <p:tgtEl>
                                          <p:spTgt spid="215"/>
                                        </p:tgtEl>
                                        <p:attrNameLst>
                                          <p:attrName>style.visibility</p:attrName>
                                        </p:attrNameLst>
                                      </p:cBhvr>
                                      <p:to>
                                        <p:strVal val="visible"/>
                                      </p:to>
                                    </p:set>
                                    <p:animEffect transition="in" filter="wipe(up)">
                                      <p:cBhvr>
                                        <p:cTn id="45" dur="500"/>
                                        <p:tgtEl>
                                          <p:spTgt spid="215"/>
                                        </p:tgtEl>
                                      </p:cBhvr>
                                    </p:animEffect>
                                  </p:childTnLst>
                                </p:cTn>
                              </p:par>
                              <p:par>
                                <p:cTn id="46" presetID="22" presetClass="entr" presetSubtype="1" fill="hold" grpId="0" nodeType="withEffect">
                                  <p:stCondLst>
                                    <p:cond delay="0"/>
                                  </p:stCondLst>
                                  <p:childTnLst>
                                    <p:set>
                                      <p:cBhvr>
                                        <p:cTn id="47" dur="1" fill="hold">
                                          <p:stCondLst>
                                            <p:cond delay="0"/>
                                          </p:stCondLst>
                                        </p:cTn>
                                        <p:tgtEl>
                                          <p:spTgt spid="214"/>
                                        </p:tgtEl>
                                        <p:attrNameLst>
                                          <p:attrName>style.visibility</p:attrName>
                                        </p:attrNameLst>
                                      </p:cBhvr>
                                      <p:to>
                                        <p:strVal val="visible"/>
                                      </p:to>
                                    </p:set>
                                    <p:animEffect transition="in" filter="wipe(up)">
                                      <p:cBhvr>
                                        <p:cTn id="48" dur="500"/>
                                        <p:tgtEl>
                                          <p:spTgt spid="214"/>
                                        </p:tgtEl>
                                      </p:cBhvr>
                                    </p:animEffect>
                                  </p:childTnLst>
                                </p:cTn>
                              </p:par>
                              <p:par>
                                <p:cTn id="49" presetID="22" presetClass="entr" presetSubtype="1" fill="hold" grpId="0" nodeType="withEffect">
                                  <p:stCondLst>
                                    <p:cond delay="0"/>
                                  </p:stCondLst>
                                  <p:childTnLst>
                                    <p:set>
                                      <p:cBhvr>
                                        <p:cTn id="50" dur="1" fill="hold">
                                          <p:stCondLst>
                                            <p:cond delay="0"/>
                                          </p:stCondLst>
                                        </p:cTn>
                                        <p:tgtEl>
                                          <p:spTgt spid="216"/>
                                        </p:tgtEl>
                                        <p:attrNameLst>
                                          <p:attrName>style.visibility</p:attrName>
                                        </p:attrNameLst>
                                      </p:cBhvr>
                                      <p:to>
                                        <p:strVal val="visible"/>
                                      </p:to>
                                    </p:set>
                                    <p:animEffect transition="in" filter="wipe(up)">
                                      <p:cBhvr>
                                        <p:cTn id="51" dur="500"/>
                                        <p:tgtEl>
                                          <p:spTgt spid="216"/>
                                        </p:tgtEl>
                                      </p:cBhvr>
                                    </p:animEffect>
                                  </p:childTnLst>
                                </p:cTn>
                              </p:par>
                              <p:par>
                                <p:cTn id="52" presetID="22" presetClass="entr" presetSubtype="1" fill="hold" grpId="0" nodeType="withEffect">
                                  <p:stCondLst>
                                    <p:cond delay="0"/>
                                  </p:stCondLst>
                                  <p:childTnLst>
                                    <p:set>
                                      <p:cBhvr>
                                        <p:cTn id="53" dur="1" fill="hold">
                                          <p:stCondLst>
                                            <p:cond delay="0"/>
                                          </p:stCondLst>
                                        </p:cTn>
                                        <p:tgtEl>
                                          <p:spTgt spid="217"/>
                                        </p:tgtEl>
                                        <p:attrNameLst>
                                          <p:attrName>style.visibility</p:attrName>
                                        </p:attrNameLst>
                                      </p:cBhvr>
                                      <p:to>
                                        <p:strVal val="visible"/>
                                      </p:to>
                                    </p:set>
                                    <p:animEffect transition="in" filter="wipe(up)">
                                      <p:cBhvr>
                                        <p:cTn id="54" dur="500"/>
                                        <p:tgtEl>
                                          <p:spTgt spid="217"/>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219"/>
                                        </p:tgtEl>
                                        <p:attrNameLst>
                                          <p:attrName>style.visibility</p:attrName>
                                        </p:attrNameLst>
                                      </p:cBhvr>
                                      <p:to>
                                        <p:strVal val="visible"/>
                                      </p:to>
                                    </p:set>
                                    <p:animEffect transition="in" filter="fade">
                                      <p:cBhvr>
                                        <p:cTn id="57" dur="500"/>
                                        <p:tgtEl>
                                          <p:spTgt spid="219"/>
                                        </p:tgtEl>
                                      </p:cBhvr>
                                    </p:animEffect>
                                  </p:childTnLst>
                                </p:cTn>
                              </p:par>
                              <p:par>
                                <p:cTn id="58" presetID="10" presetClass="exit" presetSubtype="0" fill="hold" grpId="0" nodeType="withEffect">
                                  <p:stCondLst>
                                    <p:cond delay="0"/>
                                  </p:stCondLst>
                                  <p:childTnLst>
                                    <p:animEffect transition="out" filter="fade">
                                      <p:cBhvr>
                                        <p:cTn id="59" dur="500"/>
                                        <p:tgtEl>
                                          <p:spTgt spid="188"/>
                                        </p:tgtEl>
                                      </p:cBhvr>
                                    </p:animEffect>
                                    <p:set>
                                      <p:cBhvr>
                                        <p:cTn id="60" dur="1" fill="hold">
                                          <p:stCondLst>
                                            <p:cond delay="499"/>
                                          </p:stCondLst>
                                        </p:cTn>
                                        <p:tgtEl>
                                          <p:spTgt spid="18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0" grpId="0"/>
      <p:bldP spid="211" grpId="0"/>
      <p:bldP spid="212" grpId="0"/>
      <p:bldP spid="213" grpId="0"/>
      <p:bldP spid="214" grpId="0"/>
      <p:bldP spid="215" grpId="0"/>
      <p:bldP spid="216" grpId="0"/>
      <p:bldP spid="217" grpId="0"/>
      <p:bldP spid="188" grpId="0"/>
      <p:bldP spid="219" grpId="0"/>
      <p:bldP spid="17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0" y="2667000"/>
            <a:ext cx="9144000" cy="1470025"/>
          </a:xfrm>
        </p:spPr>
        <p:txBody>
          <a:bodyPr>
            <a:noAutofit/>
          </a:bodyPr>
          <a:lstStyle/>
          <a:p>
            <a:r>
              <a:rPr lang="en-US" sz="5400" dirty="0" smtClean="0"/>
              <a:t>Goal: Mitigate and Recover Read Disturb Errors</a:t>
            </a:r>
            <a:endParaRPr lang="en-US" sz="5400" dirty="0"/>
          </a:p>
        </p:txBody>
      </p:sp>
      <p:sp>
        <p:nvSpPr>
          <p:cNvPr id="7" name="TextBox 6"/>
          <p:cNvSpPr txBox="1"/>
          <p:nvPr/>
        </p:nvSpPr>
        <p:spPr>
          <a:xfrm>
            <a:off x="381000" y="457200"/>
            <a:ext cx="8382000" cy="954107"/>
          </a:xfrm>
          <a:prstGeom prst="rect">
            <a:avLst/>
          </a:prstGeom>
          <a:noFill/>
        </p:spPr>
        <p:txBody>
          <a:bodyPr wrap="square" rtlCol="0">
            <a:spAutoFit/>
          </a:bodyPr>
          <a:lstStyle/>
          <a:p>
            <a:r>
              <a:rPr lang="en-US" sz="2800" dirty="0" smtClean="0"/>
              <a:t>Read disturb errors: Reading from one page can alter the values stored in other unread pages</a:t>
            </a:r>
            <a:endParaRPr lang="en-US" sz="2800" dirty="0"/>
          </a:p>
        </p:txBody>
      </p:sp>
      <p:sp>
        <p:nvSpPr>
          <p:cNvPr id="8" name="Slide Number Placeholder 7"/>
          <p:cNvSpPr>
            <a:spLocks noGrp="1"/>
          </p:cNvSpPr>
          <p:nvPr>
            <p:ph type="sldNum" sz="quarter" idx="12"/>
          </p:nvPr>
        </p:nvSpPr>
        <p:spPr/>
        <p:txBody>
          <a:bodyPr/>
          <a:lstStyle/>
          <a:p>
            <a:fld id="{B9833DA7-59AA-43CA-B9D4-B4E6650B0945}" type="slidenum">
              <a:rPr lang="en-US" smtClean="0"/>
              <a:t>13</a:t>
            </a:fld>
            <a:endParaRPr lang="en-US"/>
          </a:p>
        </p:txBody>
      </p:sp>
    </p:spTree>
    <p:extLst>
      <p:ext uri="{BB962C8B-B14F-4D97-AF65-F5344CB8AC3E}">
        <p14:creationId xmlns:p14="http://schemas.microsoft.com/office/powerpoint/2010/main" val="26769594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a:solidFill>
                  <a:schemeClr val="bg1">
                    <a:lumMod val="75000"/>
                  </a:schemeClr>
                </a:solidFill>
              </a:rPr>
              <a:t>Background (Problem and Goal)</a:t>
            </a:r>
          </a:p>
          <a:p>
            <a:r>
              <a:rPr lang="en-US" dirty="0"/>
              <a:t>Key Experimental Observations</a:t>
            </a:r>
          </a:p>
          <a:p>
            <a:r>
              <a:rPr lang="en-US" dirty="0">
                <a:solidFill>
                  <a:schemeClr val="bg1">
                    <a:lumMod val="75000"/>
                  </a:schemeClr>
                </a:solidFill>
              </a:rPr>
              <a:t>Mitigation: </a:t>
            </a:r>
            <a:r>
              <a:rPr lang="en-US" dirty="0" err="1">
                <a:solidFill>
                  <a:schemeClr val="bg1">
                    <a:lumMod val="75000"/>
                  </a:schemeClr>
                </a:solidFill>
              </a:rPr>
              <a:t>V</a:t>
            </a:r>
            <a:r>
              <a:rPr lang="en-US" baseline="-25000" dirty="0" err="1">
                <a:solidFill>
                  <a:schemeClr val="bg1">
                    <a:lumMod val="75000"/>
                  </a:schemeClr>
                </a:solidFill>
              </a:rPr>
              <a:t>pass</a:t>
            </a:r>
            <a:r>
              <a:rPr lang="en-US" dirty="0">
                <a:solidFill>
                  <a:schemeClr val="bg1">
                    <a:lumMod val="75000"/>
                  </a:schemeClr>
                </a:solidFill>
              </a:rPr>
              <a:t> Tuning</a:t>
            </a:r>
          </a:p>
          <a:p>
            <a:r>
              <a:rPr lang="en-US" dirty="0">
                <a:solidFill>
                  <a:schemeClr val="bg1">
                    <a:lumMod val="75000"/>
                  </a:schemeClr>
                </a:solidFill>
              </a:rPr>
              <a:t>Recovery: Read Disturb Oriented Error Recovery</a:t>
            </a:r>
          </a:p>
          <a:p>
            <a:r>
              <a:rPr lang="en-US" dirty="0">
                <a:solidFill>
                  <a:schemeClr val="bg1">
                    <a:lumMod val="75000"/>
                  </a:schemeClr>
                </a:solidFill>
              </a:rPr>
              <a:t>Conclusion</a:t>
            </a:r>
          </a:p>
        </p:txBody>
      </p:sp>
      <p:sp>
        <p:nvSpPr>
          <p:cNvPr id="4" name="Slide Number Placeholder 3"/>
          <p:cNvSpPr>
            <a:spLocks noGrp="1"/>
          </p:cNvSpPr>
          <p:nvPr>
            <p:ph type="sldNum" sz="quarter" idx="12"/>
          </p:nvPr>
        </p:nvSpPr>
        <p:spPr/>
        <p:txBody>
          <a:bodyPr/>
          <a:lstStyle/>
          <a:p>
            <a:fld id="{B9833DA7-59AA-43CA-B9D4-B4E6650B0945}" type="slidenum">
              <a:rPr lang="en-US" smtClean="0"/>
              <a:t>14</a:t>
            </a:fld>
            <a:endParaRPr lang="en-US"/>
          </a:p>
        </p:txBody>
      </p:sp>
    </p:spTree>
    <p:extLst>
      <p:ext uri="{BB962C8B-B14F-4D97-AF65-F5344CB8AC3E}">
        <p14:creationId xmlns:p14="http://schemas.microsoft.com/office/powerpoint/2010/main" val="34581367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Methodology</a:t>
            </a:r>
            <a:endParaRPr lang="en-US" dirty="0"/>
          </a:p>
        </p:txBody>
      </p:sp>
      <p:sp>
        <p:nvSpPr>
          <p:cNvPr id="4" name="Content Placeholder 3"/>
          <p:cNvSpPr>
            <a:spLocks noGrp="1"/>
          </p:cNvSpPr>
          <p:nvPr>
            <p:ph idx="1"/>
          </p:nvPr>
        </p:nvSpPr>
        <p:spPr/>
        <p:txBody>
          <a:bodyPr>
            <a:normAutofit fontScale="92500"/>
          </a:bodyPr>
          <a:lstStyle/>
          <a:p>
            <a:r>
              <a:rPr lang="en-US" sz="2800" dirty="0" smtClean="0"/>
              <a:t>FPGA-based flash memory testing platform [</a:t>
            </a:r>
            <a:r>
              <a:rPr lang="en-US" sz="2800" dirty="0" err="1" smtClean="0"/>
              <a:t>Cai</a:t>
            </a:r>
            <a:r>
              <a:rPr lang="en-US" sz="2800" dirty="0" smtClean="0"/>
              <a:t>+, FCCM ‘11]</a:t>
            </a:r>
          </a:p>
          <a:p>
            <a:endParaRPr lang="en-US" sz="2800" dirty="0"/>
          </a:p>
          <a:p>
            <a:endParaRPr lang="en-US" sz="2800" dirty="0" smtClean="0"/>
          </a:p>
          <a:p>
            <a:endParaRPr lang="en-US" sz="2800" dirty="0"/>
          </a:p>
          <a:p>
            <a:endParaRPr lang="en-US" sz="2800" dirty="0" smtClean="0"/>
          </a:p>
          <a:p>
            <a:endParaRPr lang="en-US" sz="2800" dirty="0"/>
          </a:p>
          <a:p>
            <a:endParaRPr lang="en-US" sz="2800" dirty="0" smtClean="0"/>
          </a:p>
          <a:p>
            <a:endParaRPr lang="en-US" sz="2800" dirty="0" smtClean="0"/>
          </a:p>
          <a:p>
            <a:r>
              <a:rPr lang="en-US" sz="2800" dirty="0" smtClean="0"/>
              <a:t>Real 20- to 24-nm MLC NAND flash chips</a:t>
            </a:r>
          </a:p>
          <a:p>
            <a:r>
              <a:rPr lang="en-US" sz="2800" dirty="0" smtClean="0"/>
              <a:t>0 to 1M read disturbs</a:t>
            </a:r>
          </a:p>
          <a:p>
            <a:r>
              <a:rPr lang="en-US" sz="2800" dirty="0" smtClean="0"/>
              <a:t>0 to 15K Program/Erase Cycles (PEC)</a:t>
            </a:r>
          </a:p>
        </p:txBody>
      </p:sp>
      <p:sp>
        <p:nvSpPr>
          <p:cNvPr id="5" name="Slide Number Placeholder 4"/>
          <p:cNvSpPr>
            <a:spLocks noGrp="1"/>
          </p:cNvSpPr>
          <p:nvPr>
            <p:ph type="sldNum" sz="quarter" idx="12"/>
          </p:nvPr>
        </p:nvSpPr>
        <p:spPr/>
        <p:txBody>
          <a:bodyPr/>
          <a:lstStyle/>
          <a:p>
            <a:fld id="{B9833DA7-59AA-43CA-B9D4-B4E6650B0945}" type="slidenum">
              <a:rPr lang="en-US" smtClean="0"/>
              <a:t>15</a:t>
            </a:fld>
            <a:endParaRPr lang="en-US"/>
          </a:p>
        </p:txBody>
      </p:sp>
      <p:pic>
        <p:nvPicPr>
          <p:cNvPr id="6" name="Content Placeholder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1444487"/>
            <a:ext cx="4572000" cy="32799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126090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Title 99"/>
          <p:cNvSpPr>
            <a:spLocks noGrp="1"/>
          </p:cNvSpPr>
          <p:nvPr>
            <p:ph type="title"/>
          </p:nvPr>
        </p:nvSpPr>
        <p:spPr/>
        <p:txBody>
          <a:bodyPr/>
          <a:lstStyle/>
          <a:p>
            <a:r>
              <a:rPr lang="en-US" dirty="0" smtClean="0"/>
              <a:t>Read Disturb Effect on V</a:t>
            </a:r>
            <a:r>
              <a:rPr lang="en-US" baseline="-25000" dirty="0" smtClean="0"/>
              <a:t>th</a:t>
            </a:r>
            <a:r>
              <a:rPr lang="en-US" dirty="0" smtClean="0"/>
              <a:t> Distribution</a:t>
            </a:r>
            <a:endParaRPr lang="en-US" dirty="0"/>
          </a:p>
        </p:txBody>
      </p:sp>
      <p:grpSp>
        <p:nvGrpSpPr>
          <p:cNvPr id="8" name="Group 7"/>
          <p:cNvGrpSpPr/>
          <p:nvPr/>
        </p:nvGrpSpPr>
        <p:grpSpPr>
          <a:xfrm>
            <a:off x="156573" y="1524000"/>
            <a:ext cx="8830854" cy="3733800"/>
            <a:chOff x="156573" y="1524000"/>
            <a:chExt cx="8830854" cy="3733800"/>
          </a:xfrm>
        </p:grpSpPr>
        <p:grpSp>
          <p:nvGrpSpPr>
            <p:cNvPr id="2" name="Group 1"/>
            <p:cNvGrpSpPr/>
            <p:nvPr/>
          </p:nvGrpSpPr>
          <p:grpSpPr>
            <a:xfrm>
              <a:off x="156573" y="1524000"/>
              <a:ext cx="8830854" cy="3733800"/>
              <a:chOff x="156573" y="1524000"/>
              <a:chExt cx="8830854" cy="3733800"/>
            </a:xfrm>
          </p:grpSpPr>
          <p:grpSp>
            <p:nvGrpSpPr>
              <p:cNvPr id="99" name="Group 98"/>
              <p:cNvGrpSpPr/>
              <p:nvPr/>
            </p:nvGrpSpPr>
            <p:grpSpPr>
              <a:xfrm>
                <a:off x="156573" y="1524000"/>
                <a:ext cx="8830854" cy="3733800"/>
                <a:chOff x="194841" y="2438923"/>
                <a:chExt cx="8830854" cy="3733800"/>
              </a:xfrm>
            </p:grpSpPr>
            <p:pic>
              <p:nvPicPr>
                <p:cNvPr id="52" name="Picture 51"/>
                <p:cNvPicPr>
                  <a:picLocks noChangeAspect="1"/>
                </p:cNvPicPr>
                <p:nvPr/>
              </p:nvPicPr>
              <p:blipFill rotWithShape="1">
                <a:blip r:embed="rId4">
                  <a:extLst>
                    <a:ext uri="{28A0092B-C50C-407E-A947-70E740481C1C}">
                      <a14:useLocalDpi xmlns:a14="http://schemas.microsoft.com/office/drawing/2010/main" val="0"/>
                    </a:ext>
                  </a:extLst>
                </a:blip>
                <a:srcRect l="10709"/>
                <a:stretch/>
              </p:blipFill>
              <p:spPr>
                <a:xfrm>
                  <a:off x="278136" y="2438923"/>
                  <a:ext cx="8747559" cy="3583800"/>
                </a:xfrm>
                <a:prstGeom prst="rect">
                  <a:avLst/>
                </a:prstGeom>
              </p:spPr>
            </p:pic>
            <p:sp>
              <p:nvSpPr>
                <p:cNvPr id="54" name="Rectangle 53"/>
                <p:cNvSpPr/>
                <p:nvPr/>
              </p:nvSpPr>
              <p:spPr>
                <a:xfrm>
                  <a:off x="2197602" y="5689138"/>
                  <a:ext cx="4922626" cy="48358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b="1" dirty="0">
                      <a:solidFill>
                        <a:schemeClr val="tx1"/>
                      </a:solidFill>
                    </a:rPr>
                    <a:t>Normalized Threshold Voltage</a:t>
                  </a:r>
                </a:p>
              </p:txBody>
            </p:sp>
            <p:sp>
              <p:nvSpPr>
                <p:cNvPr id="55" name="Rectangle 54"/>
                <p:cNvSpPr/>
                <p:nvPr/>
              </p:nvSpPr>
              <p:spPr>
                <a:xfrm>
                  <a:off x="737087" y="2587753"/>
                  <a:ext cx="798575" cy="3396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ctr"/>
                  <a:r>
                    <a:rPr lang="en-US" sz="2000" dirty="0">
                      <a:solidFill>
                        <a:schemeClr val="tx1"/>
                      </a:solidFill>
                    </a:rPr>
                    <a:t>× 10</a:t>
                  </a:r>
                  <a:r>
                    <a:rPr lang="en-US" sz="2000" baseline="30000" dirty="0">
                      <a:solidFill>
                        <a:schemeClr val="tx1"/>
                      </a:solidFill>
                    </a:rPr>
                    <a:t>-3</a:t>
                  </a:r>
                  <a:endParaRPr lang="en-US" sz="2000" dirty="0">
                    <a:solidFill>
                      <a:schemeClr val="tx1"/>
                    </a:solidFill>
                  </a:endParaRPr>
                </a:p>
              </p:txBody>
            </p:sp>
            <p:sp>
              <p:nvSpPr>
                <p:cNvPr id="56" name="Rectangle 55"/>
                <p:cNvSpPr/>
                <p:nvPr/>
              </p:nvSpPr>
              <p:spPr>
                <a:xfrm>
                  <a:off x="401369" y="2801493"/>
                  <a:ext cx="316676" cy="3396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r"/>
                  <a:r>
                    <a:rPr lang="en-US" sz="2000" dirty="0">
                      <a:solidFill>
                        <a:schemeClr val="tx1"/>
                      </a:solidFill>
                    </a:rPr>
                    <a:t>6</a:t>
                  </a:r>
                </a:p>
              </p:txBody>
            </p:sp>
            <p:sp>
              <p:nvSpPr>
                <p:cNvPr id="57" name="Rectangle 56"/>
                <p:cNvSpPr/>
                <p:nvPr/>
              </p:nvSpPr>
              <p:spPr>
                <a:xfrm>
                  <a:off x="401369" y="3214549"/>
                  <a:ext cx="316676" cy="3396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r"/>
                  <a:r>
                    <a:rPr lang="en-US" sz="2000" dirty="0">
                      <a:solidFill>
                        <a:schemeClr val="tx1"/>
                      </a:solidFill>
                    </a:rPr>
                    <a:t>5</a:t>
                  </a:r>
                </a:p>
              </p:txBody>
            </p:sp>
            <p:sp>
              <p:nvSpPr>
                <p:cNvPr id="58" name="Rectangle 57"/>
                <p:cNvSpPr/>
                <p:nvPr/>
              </p:nvSpPr>
              <p:spPr>
                <a:xfrm>
                  <a:off x="401369" y="3627605"/>
                  <a:ext cx="316676" cy="3396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r"/>
                  <a:r>
                    <a:rPr lang="en-US" sz="2000" dirty="0">
                      <a:solidFill>
                        <a:schemeClr val="tx1"/>
                      </a:solidFill>
                    </a:rPr>
                    <a:t>4</a:t>
                  </a:r>
                </a:p>
              </p:txBody>
            </p:sp>
            <p:sp>
              <p:nvSpPr>
                <p:cNvPr id="59" name="Rectangle 58"/>
                <p:cNvSpPr/>
                <p:nvPr/>
              </p:nvSpPr>
              <p:spPr>
                <a:xfrm>
                  <a:off x="401369" y="4040661"/>
                  <a:ext cx="316676" cy="3396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r"/>
                  <a:r>
                    <a:rPr lang="en-US" sz="2000" dirty="0">
                      <a:solidFill>
                        <a:schemeClr val="tx1"/>
                      </a:solidFill>
                    </a:rPr>
                    <a:t>3</a:t>
                  </a:r>
                </a:p>
              </p:txBody>
            </p:sp>
            <p:sp>
              <p:nvSpPr>
                <p:cNvPr id="60" name="Rectangle 59"/>
                <p:cNvSpPr/>
                <p:nvPr/>
              </p:nvSpPr>
              <p:spPr>
                <a:xfrm>
                  <a:off x="401369" y="4453717"/>
                  <a:ext cx="316676" cy="3396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r"/>
                  <a:r>
                    <a:rPr lang="en-US" sz="2000" dirty="0">
                      <a:solidFill>
                        <a:schemeClr val="tx1"/>
                      </a:solidFill>
                    </a:rPr>
                    <a:t>2</a:t>
                  </a:r>
                </a:p>
              </p:txBody>
            </p:sp>
            <p:sp>
              <p:nvSpPr>
                <p:cNvPr id="61" name="Rectangle 60"/>
                <p:cNvSpPr/>
                <p:nvPr/>
              </p:nvSpPr>
              <p:spPr>
                <a:xfrm>
                  <a:off x="401369" y="4866772"/>
                  <a:ext cx="316676" cy="3396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r"/>
                  <a:r>
                    <a:rPr lang="en-US" sz="2000" dirty="0">
                      <a:solidFill>
                        <a:schemeClr val="tx1"/>
                      </a:solidFill>
                    </a:rPr>
                    <a:t>1</a:t>
                  </a:r>
                </a:p>
              </p:txBody>
            </p:sp>
            <p:sp>
              <p:nvSpPr>
                <p:cNvPr id="62" name="Rectangle 61"/>
                <p:cNvSpPr/>
                <p:nvPr/>
              </p:nvSpPr>
              <p:spPr>
                <a:xfrm>
                  <a:off x="401369" y="5279828"/>
                  <a:ext cx="316676" cy="3396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r"/>
                  <a:r>
                    <a:rPr lang="en-US" sz="2000" dirty="0">
                      <a:solidFill>
                        <a:schemeClr val="tx1"/>
                      </a:solidFill>
                    </a:rPr>
                    <a:t>0</a:t>
                  </a:r>
                </a:p>
              </p:txBody>
            </p:sp>
            <p:sp>
              <p:nvSpPr>
                <p:cNvPr id="63" name="Rectangle 13"/>
                <p:cNvSpPr/>
                <p:nvPr/>
              </p:nvSpPr>
              <p:spPr>
                <a:xfrm>
                  <a:off x="595801" y="5492633"/>
                  <a:ext cx="316676" cy="339624"/>
                </a:xfrm>
                <a:custGeom>
                  <a:avLst/>
                  <a:gdLst>
                    <a:gd name="connsiteX0" fmla="*/ 0 w 219075"/>
                    <a:gd name="connsiteY0" fmla="*/ 0 h 234950"/>
                    <a:gd name="connsiteX1" fmla="*/ 219075 w 219075"/>
                    <a:gd name="connsiteY1" fmla="*/ 0 h 234950"/>
                    <a:gd name="connsiteX2" fmla="*/ 219075 w 219075"/>
                    <a:gd name="connsiteY2" fmla="*/ 234950 h 234950"/>
                    <a:gd name="connsiteX3" fmla="*/ 0 w 219075"/>
                    <a:gd name="connsiteY3" fmla="*/ 234950 h 234950"/>
                    <a:gd name="connsiteX4" fmla="*/ 0 w 219075"/>
                    <a:gd name="connsiteY4" fmla="*/ 0 h 234950"/>
                    <a:gd name="connsiteX0" fmla="*/ 38100 w 219075"/>
                    <a:gd name="connsiteY0" fmla="*/ 25400 h 234950"/>
                    <a:gd name="connsiteX1" fmla="*/ 219075 w 219075"/>
                    <a:gd name="connsiteY1" fmla="*/ 0 h 234950"/>
                    <a:gd name="connsiteX2" fmla="*/ 219075 w 219075"/>
                    <a:gd name="connsiteY2" fmla="*/ 234950 h 234950"/>
                    <a:gd name="connsiteX3" fmla="*/ 0 w 219075"/>
                    <a:gd name="connsiteY3" fmla="*/ 234950 h 234950"/>
                    <a:gd name="connsiteX4" fmla="*/ 38100 w 219075"/>
                    <a:gd name="connsiteY4" fmla="*/ 25400 h 234950"/>
                    <a:gd name="connsiteX0" fmla="*/ 53340 w 219075"/>
                    <a:gd name="connsiteY0" fmla="*/ 44450 h 234950"/>
                    <a:gd name="connsiteX1" fmla="*/ 219075 w 219075"/>
                    <a:gd name="connsiteY1" fmla="*/ 0 h 234950"/>
                    <a:gd name="connsiteX2" fmla="*/ 219075 w 219075"/>
                    <a:gd name="connsiteY2" fmla="*/ 234950 h 234950"/>
                    <a:gd name="connsiteX3" fmla="*/ 0 w 219075"/>
                    <a:gd name="connsiteY3" fmla="*/ 234950 h 234950"/>
                    <a:gd name="connsiteX4" fmla="*/ 53340 w 219075"/>
                    <a:gd name="connsiteY4" fmla="*/ 44450 h 234950"/>
                    <a:gd name="connsiteX0" fmla="*/ 76200 w 219075"/>
                    <a:gd name="connsiteY0" fmla="*/ 48260 h 234950"/>
                    <a:gd name="connsiteX1" fmla="*/ 219075 w 219075"/>
                    <a:gd name="connsiteY1" fmla="*/ 0 h 234950"/>
                    <a:gd name="connsiteX2" fmla="*/ 219075 w 219075"/>
                    <a:gd name="connsiteY2" fmla="*/ 234950 h 234950"/>
                    <a:gd name="connsiteX3" fmla="*/ 0 w 219075"/>
                    <a:gd name="connsiteY3" fmla="*/ 234950 h 234950"/>
                    <a:gd name="connsiteX4" fmla="*/ 76200 w 219075"/>
                    <a:gd name="connsiteY4" fmla="*/ 48260 h 2349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9075" h="234950">
                      <a:moveTo>
                        <a:pt x="76200" y="48260"/>
                      </a:moveTo>
                      <a:lnTo>
                        <a:pt x="219075" y="0"/>
                      </a:lnTo>
                      <a:lnTo>
                        <a:pt x="219075" y="234950"/>
                      </a:lnTo>
                      <a:lnTo>
                        <a:pt x="0" y="234950"/>
                      </a:lnTo>
                      <a:lnTo>
                        <a:pt x="76200" y="48260"/>
                      </a:lnTo>
                      <a:close/>
                    </a:path>
                  </a:pathLst>
                </a:cu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dirty="0">
                      <a:solidFill>
                        <a:schemeClr val="tx1"/>
                      </a:solidFill>
                    </a:rPr>
                    <a:t>0</a:t>
                  </a:r>
                </a:p>
              </p:txBody>
            </p:sp>
            <p:sp>
              <p:nvSpPr>
                <p:cNvPr id="64" name="Rectangle 63"/>
                <p:cNvSpPr/>
                <p:nvPr/>
              </p:nvSpPr>
              <p:spPr>
                <a:xfrm>
                  <a:off x="1306185" y="5492633"/>
                  <a:ext cx="458954" cy="3396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dirty="0">
                      <a:solidFill>
                        <a:schemeClr val="tx1"/>
                      </a:solidFill>
                    </a:rPr>
                    <a:t>50</a:t>
                  </a:r>
                </a:p>
              </p:txBody>
            </p:sp>
            <p:sp>
              <p:nvSpPr>
                <p:cNvPr id="65" name="Rectangle 64"/>
                <p:cNvSpPr/>
                <p:nvPr/>
              </p:nvSpPr>
              <p:spPr>
                <a:xfrm>
                  <a:off x="2008552" y="5492633"/>
                  <a:ext cx="588833" cy="3396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dirty="0">
                      <a:solidFill>
                        <a:schemeClr val="tx1"/>
                      </a:solidFill>
                    </a:rPr>
                    <a:t>100</a:t>
                  </a:r>
                </a:p>
              </p:txBody>
            </p:sp>
            <p:sp>
              <p:nvSpPr>
                <p:cNvPr id="66" name="Rectangle 65"/>
                <p:cNvSpPr/>
                <p:nvPr/>
              </p:nvSpPr>
              <p:spPr>
                <a:xfrm>
                  <a:off x="2793867" y="5492633"/>
                  <a:ext cx="588833" cy="3396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dirty="0">
                      <a:solidFill>
                        <a:schemeClr val="tx1"/>
                      </a:solidFill>
                    </a:rPr>
                    <a:t>150</a:t>
                  </a:r>
                </a:p>
              </p:txBody>
            </p:sp>
            <p:sp>
              <p:nvSpPr>
                <p:cNvPr id="67" name="Rectangle 66"/>
                <p:cNvSpPr/>
                <p:nvPr/>
              </p:nvSpPr>
              <p:spPr>
                <a:xfrm>
                  <a:off x="3579183" y="5492633"/>
                  <a:ext cx="588833" cy="3396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dirty="0">
                      <a:solidFill>
                        <a:schemeClr val="tx1"/>
                      </a:solidFill>
                    </a:rPr>
                    <a:t>200</a:t>
                  </a:r>
                </a:p>
              </p:txBody>
            </p:sp>
            <p:sp>
              <p:nvSpPr>
                <p:cNvPr id="68" name="Rectangle 67"/>
                <p:cNvSpPr/>
                <p:nvPr/>
              </p:nvSpPr>
              <p:spPr>
                <a:xfrm>
                  <a:off x="4364499" y="5492633"/>
                  <a:ext cx="588833" cy="3396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dirty="0">
                      <a:solidFill>
                        <a:schemeClr val="tx1"/>
                      </a:solidFill>
                    </a:rPr>
                    <a:t>250</a:t>
                  </a:r>
                </a:p>
              </p:txBody>
            </p:sp>
            <p:sp>
              <p:nvSpPr>
                <p:cNvPr id="69" name="Rectangle 68"/>
                <p:cNvSpPr/>
                <p:nvPr/>
              </p:nvSpPr>
              <p:spPr>
                <a:xfrm>
                  <a:off x="5149815" y="5492633"/>
                  <a:ext cx="588833" cy="3396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dirty="0">
                      <a:solidFill>
                        <a:schemeClr val="tx1"/>
                      </a:solidFill>
                    </a:rPr>
                    <a:t>300</a:t>
                  </a:r>
                </a:p>
              </p:txBody>
            </p:sp>
            <p:sp>
              <p:nvSpPr>
                <p:cNvPr id="70" name="Rectangle 69"/>
                <p:cNvSpPr/>
                <p:nvPr/>
              </p:nvSpPr>
              <p:spPr>
                <a:xfrm>
                  <a:off x="5935130" y="5492633"/>
                  <a:ext cx="588833" cy="3396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dirty="0">
                      <a:solidFill>
                        <a:schemeClr val="tx1"/>
                      </a:solidFill>
                    </a:rPr>
                    <a:t>350</a:t>
                  </a:r>
                </a:p>
              </p:txBody>
            </p:sp>
            <p:sp>
              <p:nvSpPr>
                <p:cNvPr id="71" name="Rectangle 70"/>
                <p:cNvSpPr/>
                <p:nvPr/>
              </p:nvSpPr>
              <p:spPr>
                <a:xfrm>
                  <a:off x="6720447" y="5492633"/>
                  <a:ext cx="588833" cy="3396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dirty="0">
                      <a:solidFill>
                        <a:schemeClr val="tx1"/>
                      </a:solidFill>
                    </a:rPr>
                    <a:t>400</a:t>
                  </a:r>
                </a:p>
              </p:txBody>
            </p:sp>
            <p:sp>
              <p:nvSpPr>
                <p:cNvPr id="72" name="Rectangle 71"/>
                <p:cNvSpPr/>
                <p:nvPr/>
              </p:nvSpPr>
              <p:spPr>
                <a:xfrm>
                  <a:off x="7505763" y="5492633"/>
                  <a:ext cx="588833" cy="3396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dirty="0">
                      <a:solidFill>
                        <a:schemeClr val="tx1"/>
                      </a:solidFill>
                    </a:rPr>
                    <a:t>450</a:t>
                  </a:r>
                </a:p>
              </p:txBody>
            </p:sp>
            <p:sp>
              <p:nvSpPr>
                <p:cNvPr id="73" name="Rectangle 72"/>
                <p:cNvSpPr/>
                <p:nvPr/>
              </p:nvSpPr>
              <p:spPr>
                <a:xfrm>
                  <a:off x="8291078" y="5492633"/>
                  <a:ext cx="588833" cy="3396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dirty="0">
                      <a:solidFill>
                        <a:schemeClr val="tx1"/>
                      </a:solidFill>
                    </a:rPr>
                    <a:t>500</a:t>
                  </a:r>
                </a:p>
              </p:txBody>
            </p:sp>
            <p:sp>
              <p:nvSpPr>
                <p:cNvPr id="74" name="Rectangle 73"/>
                <p:cNvSpPr/>
                <p:nvPr/>
              </p:nvSpPr>
              <p:spPr>
                <a:xfrm>
                  <a:off x="194841" y="3829543"/>
                  <a:ext cx="316676" cy="71596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rtlCol="0" anchor="ctr"/>
                <a:lstStyle/>
                <a:p>
                  <a:pPr algn="ctr"/>
                  <a:r>
                    <a:rPr lang="en-US" sz="2000" b="1" dirty="0">
                      <a:solidFill>
                        <a:schemeClr val="tx1"/>
                      </a:solidFill>
                    </a:rPr>
                    <a:t>PDF</a:t>
                  </a:r>
                </a:p>
              </p:txBody>
            </p:sp>
            <p:sp>
              <p:nvSpPr>
                <p:cNvPr id="89" name="Rectangle 88"/>
                <p:cNvSpPr/>
                <p:nvPr/>
              </p:nvSpPr>
              <p:spPr>
                <a:xfrm>
                  <a:off x="907814" y="3136281"/>
                  <a:ext cx="1152648" cy="9807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2000" dirty="0">
                    <a:solidFill>
                      <a:schemeClr val="tx1"/>
                    </a:solidFill>
                  </a:endParaRPr>
                </a:p>
              </p:txBody>
            </p:sp>
            <p:cxnSp>
              <p:nvCxnSpPr>
                <p:cNvPr id="90" name="Straight Connector 89"/>
                <p:cNvCxnSpPr/>
                <p:nvPr/>
              </p:nvCxnSpPr>
              <p:spPr>
                <a:xfrm>
                  <a:off x="965335" y="3265067"/>
                  <a:ext cx="254568"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91" name="Rectangle 90"/>
                <p:cNvSpPr/>
                <p:nvPr/>
              </p:nvSpPr>
              <p:spPr>
                <a:xfrm>
                  <a:off x="1306185" y="3076209"/>
                  <a:ext cx="2247024" cy="3396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lang="en-US" dirty="0">
                      <a:solidFill>
                        <a:schemeClr val="tx1"/>
                      </a:solidFill>
                    </a:rPr>
                    <a:t>0 (No </a:t>
                  </a:r>
                  <a:r>
                    <a:rPr lang="en-US" dirty="0" smtClean="0">
                      <a:solidFill>
                        <a:schemeClr val="tx1"/>
                      </a:solidFill>
                    </a:rPr>
                    <a:t>Read Disturbs)</a:t>
                  </a:r>
                  <a:endParaRPr lang="en-US" dirty="0">
                    <a:solidFill>
                      <a:schemeClr val="tx1"/>
                    </a:solidFill>
                  </a:endParaRPr>
                </a:p>
              </p:txBody>
            </p:sp>
            <p:sp>
              <p:nvSpPr>
                <p:cNvPr id="92" name="Rectangle 91"/>
                <p:cNvSpPr/>
                <p:nvPr/>
              </p:nvSpPr>
              <p:spPr>
                <a:xfrm>
                  <a:off x="1306182" y="3416007"/>
                  <a:ext cx="2247024" cy="3396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lang="en-US" dirty="0" smtClean="0">
                      <a:solidFill>
                        <a:schemeClr val="tx1"/>
                      </a:solidFill>
                    </a:rPr>
                    <a:t>0.25M Read Disturbs</a:t>
                  </a:r>
                  <a:endParaRPr lang="en-US" dirty="0">
                    <a:solidFill>
                      <a:schemeClr val="tx1"/>
                    </a:solidFill>
                  </a:endParaRPr>
                </a:p>
              </p:txBody>
            </p:sp>
            <p:cxnSp>
              <p:nvCxnSpPr>
                <p:cNvPr id="93" name="Straight Connector 92"/>
                <p:cNvCxnSpPr/>
                <p:nvPr/>
              </p:nvCxnSpPr>
              <p:spPr>
                <a:xfrm>
                  <a:off x="965335" y="3598517"/>
                  <a:ext cx="254568" cy="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sp>
              <p:nvSpPr>
                <p:cNvPr id="94" name="Rectangle 93"/>
                <p:cNvSpPr/>
                <p:nvPr/>
              </p:nvSpPr>
              <p:spPr>
                <a:xfrm>
                  <a:off x="1306183" y="3755806"/>
                  <a:ext cx="2247024" cy="3396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lang="en-US" dirty="0" smtClean="0">
                      <a:solidFill>
                        <a:schemeClr val="tx1"/>
                      </a:solidFill>
                    </a:rPr>
                    <a:t>0.5M Read Disturbs</a:t>
                  </a:r>
                  <a:endParaRPr lang="en-US" dirty="0">
                    <a:solidFill>
                      <a:schemeClr val="tx1"/>
                    </a:solidFill>
                  </a:endParaRPr>
                </a:p>
              </p:txBody>
            </p:sp>
            <p:cxnSp>
              <p:nvCxnSpPr>
                <p:cNvPr id="95" name="Straight Connector 94"/>
                <p:cNvCxnSpPr/>
                <p:nvPr/>
              </p:nvCxnSpPr>
              <p:spPr>
                <a:xfrm>
                  <a:off x="965335" y="3931967"/>
                  <a:ext cx="254568" cy="0"/>
                </a:xfrm>
                <a:prstGeom prst="line">
                  <a:avLst/>
                </a:prstGeom>
                <a:ln w="12700">
                  <a:solidFill>
                    <a:srgbClr val="0B02FF"/>
                  </a:solidFill>
                </a:ln>
              </p:spPr>
              <p:style>
                <a:lnRef idx="1">
                  <a:schemeClr val="accent1"/>
                </a:lnRef>
                <a:fillRef idx="0">
                  <a:schemeClr val="accent1"/>
                </a:fillRef>
                <a:effectRef idx="0">
                  <a:schemeClr val="accent1"/>
                </a:effectRef>
                <a:fontRef idx="minor">
                  <a:schemeClr val="tx1"/>
                </a:fontRef>
              </p:style>
            </p:cxnSp>
            <p:sp>
              <p:nvSpPr>
                <p:cNvPr id="96" name="Rectangle 95"/>
                <p:cNvSpPr/>
                <p:nvPr/>
              </p:nvSpPr>
              <p:spPr>
                <a:xfrm>
                  <a:off x="1306183" y="4095603"/>
                  <a:ext cx="2247024" cy="3396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lang="en-US" dirty="0" smtClean="0">
                      <a:solidFill>
                        <a:schemeClr val="tx1"/>
                      </a:solidFill>
                    </a:rPr>
                    <a:t>1M Read Disturbs</a:t>
                  </a:r>
                  <a:endParaRPr lang="en-US" dirty="0">
                    <a:solidFill>
                      <a:schemeClr val="tx1"/>
                    </a:solidFill>
                  </a:endParaRPr>
                </a:p>
              </p:txBody>
            </p:sp>
            <p:cxnSp>
              <p:nvCxnSpPr>
                <p:cNvPr id="97" name="Straight Connector 96"/>
                <p:cNvCxnSpPr/>
                <p:nvPr/>
              </p:nvCxnSpPr>
              <p:spPr>
                <a:xfrm>
                  <a:off x="965335" y="4265415"/>
                  <a:ext cx="254568" cy="0"/>
                </a:xfrm>
                <a:prstGeom prst="line">
                  <a:avLst/>
                </a:prstGeom>
                <a:ln w="12700">
                  <a:solidFill>
                    <a:srgbClr val="058205"/>
                  </a:solidFill>
                </a:ln>
              </p:spPr>
              <p:style>
                <a:lnRef idx="1">
                  <a:schemeClr val="accent1"/>
                </a:lnRef>
                <a:fillRef idx="0">
                  <a:schemeClr val="accent1"/>
                </a:fillRef>
                <a:effectRef idx="0">
                  <a:schemeClr val="accent1"/>
                </a:effectRef>
                <a:fontRef idx="minor">
                  <a:schemeClr val="tx1"/>
                </a:fontRef>
              </p:style>
            </p:cxnSp>
          </p:grpSp>
          <p:sp>
            <p:nvSpPr>
              <p:cNvPr id="101" name="TextBox 100"/>
              <p:cNvSpPr txBox="1"/>
              <p:nvPr/>
            </p:nvSpPr>
            <p:spPr>
              <a:xfrm>
                <a:off x="731520" y="4042078"/>
                <a:ext cx="1210268" cy="461665"/>
              </a:xfrm>
              <a:prstGeom prst="rect">
                <a:avLst/>
              </a:prstGeom>
              <a:noFill/>
            </p:spPr>
            <p:txBody>
              <a:bodyPr wrap="none" rtlCol="0">
                <a:spAutoFit/>
              </a:bodyPr>
              <a:lstStyle/>
              <a:p>
                <a:r>
                  <a:rPr lang="en-US" sz="2400" b="1" dirty="0" smtClean="0">
                    <a:solidFill>
                      <a:schemeClr val="accent1"/>
                    </a:solidFill>
                  </a:rPr>
                  <a:t>ER state</a:t>
                </a:r>
                <a:endParaRPr lang="en-US" sz="2400" b="1" dirty="0">
                  <a:solidFill>
                    <a:schemeClr val="accent1"/>
                  </a:solidFill>
                </a:endParaRPr>
              </a:p>
            </p:txBody>
          </p:sp>
          <p:sp>
            <p:nvSpPr>
              <p:cNvPr id="102" name="TextBox 101"/>
              <p:cNvSpPr txBox="1"/>
              <p:nvPr/>
            </p:nvSpPr>
            <p:spPr>
              <a:xfrm>
                <a:off x="3204591" y="3381544"/>
                <a:ext cx="899551" cy="830997"/>
              </a:xfrm>
              <a:prstGeom prst="rect">
                <a:avLst/>
              </a:prstGeom>
              <a:noFill/>
            </p:spPr>
            <p:txBody>
              <a:bodyPr wrap="square" rtlCol="0">
                <a:spAutoFit/>
              </a:bodyPr>
              <a:lstStyle/>
              <a:p>
                <a:pPr algn="ctr"/>
                <a:r>
                  <a:rPr lang="en-US" sz="2400" b="1" dirty="0" smtClean="0">
                    <a:solidFill>
                      <a:schemeClr val="accent1"/>
                    </a:solidFill>
                  </a:rPr>
                  <a:t>P1 state</a:t>
                </a:r>
                <a:endParaRPr lang="en-US" sz="2400" b="1" dirty="0">
                  <a:solidFill>
                    <a:schemeClr val="accent1"/>
                  </a:solidFill>
                </a:endParaRPr>
              </a:p>
            </p:txBody>
          </p:sp>
          <p:sp>
            <p:nvSpPr>
              <p:cNvPr id="103" name="TextBox 102"/>
              <p:cNvSpPr txBox="1"/>
              <p:nvPr/>
            </p:nvSpPr>
            <p:spPr>
              <a:xfrm>
                <a:off x="5280152" y="3381544"/>
                <a:ext cx="899551" cy="830997"/>
              </a:xfrm>
              <a:prstGeom prst="rect">
                <a:avLst/>
              </a:prstGeom>
              <a:noFill/>
            </p:spPr>
            <p:txBody>
              <a:bodyPr wrap="square" rtlCol="0">
                <a:spAutoFit/>
              </a:bodyPr>
              <a:lstStyle/>
              <a:p>
                <a:pPr algn="ctr"/>
                <a:r>
                  <a:rPr lang="en-US" sz="2400" b="1" dirty="0" smtClean="0">
                    <a:solidFill>
                      <a:schemeClr val="accent1"/>
                    </a:solidFill>
                  </a:rPr>
                  <a:t>P2 state</a:t>
                </a:r>
                <a:endParaRPr lang="en-US" sz="2400" b="1" dirty="0">
                  <a:solidFill>
                    <a:schemeClr val="accent1"/>
                  </a:solidFill>
                </a:endParaRPr>
              </a:p>
            </p:txBody>
          </p:sp>
          <p:sp>
            <p:nvSpPr>
              <p:cNvPr id="104" name="TextBox 103"/>
              <p:cNvSpPr txBox="1"/>
              <p:nvPr/>
            </p:nvSpPr>
            <p:spPr>
              <a:xfrm>
                <a:off x="7260599" y="3381544"/>
                <a:ext cx="899551" cy="830997"/>
              </a:xfrm>
              <a:prstGeom prst="rect">
                <a:avLst/>
              </a:prstGeom>
              <a:noFill/>
            </p:spPr>
            <p:txBody>
              <a:bodyPr wrap="square" rtlCol="0">
                <a:spAutoFit/>
              </a:bodyPr>
              <a:lstStyle/>
              <a:p>
                <a:pPr algn="ctr"/>
                <a:r>
                  <a:rPr lang="en-US" sz="2400" b="1" dirty="0" smtClean="0">
                    <a:solidFill>
                      <a:schemeClr val="accent1"/>
                    </a:solidFill>
                  </a:rPr>
                  <a:t>P3 state</a:t>
                </a:r>
                <a:endParaRPr lang="en-US" sz="2400" b="1" dirty="0">
                  <a:solidFill>
                    <a:schemeClr val="accent1"/>
                  </a:solidFill>
                </a:endParaRPr>
              </a:p>
            </p:txBody>
          </p:sp>
        </p:grpSp>
        <p:cxnSp>
          <p:nvCxnSpPr>
            <p:cNvPr id="4" name="Straight Arrow Connector 3"/>
            <p:cNvCxnSpPr/>
            <p:nvPr/>
          </p:nvCxnSpPr>
          <p:spPr>
            <a:xfrm>
              <a:off x="3557016" y="2149186"/>
              <a:ext cx="271015" cy="124622"/>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3899409" y="2115571"/>
              <a:ext cx="1663192" cy="1200329"/>
            </a:xfrm>
            <a:prstGeom prst="rect">
              <a:avLst/>
            </a:prstGeom>
            <a:noFill/>
          </p:spPr>
          <p:txBody>
            <a:bodyPr wrap="square" rtlCol="0">
              <a:spAutoFit/>
            </a:bodyPr>
            <a:lstStyle/>
            <a:p>
              <a:pPr algn="ctr"/>
              <a:r>
                <a:rPr lang="en-US" i="1" dirty="0" smtClean="0">
                  <a:solidFill>
                    <a:schemeClr val="accent1"/>
                  </a:solidFill>
                </a:rPr>
                <a:t>V</a:t>
              </a:r>
              <a:r>
                <a:rPr lang="en-US" i="1" baseline="-25000" dirty="0" smtClean="0">
                  <a:solidFill>
                    <a:schemeClr val="accent1"/>
                  </a:solidFill>
                </a:rPr>
                <a:t>th</a:t>
              </a:r>
              <a:r>
                <a:rPr lang="en-US" i="1" dirty="0" smtClean="0">
                  <a:solidFill>
                    <a:schemeClr val="accent1"/>
                  </a:solidFill>
                </a:rPr>
                <a:t> gradually increases with read disturb counts</a:t>
              </a:r>
              <a:endParaRPr lang="en-US" i="1" dirty="0">
                <a:solidFill>
                  <a:schemeClr val="accent1"/>
                </a:solidFill>
              </a:endParaRPr>
            </a:p>
          </p:txBody>
        </p:sp>
      </p:grpSp>
      <p:sp>
        <p:nvSpPr>
          <p:cNvPr id="9" name="Slide Number Placeholder 8"/>
          <p:cNvSpPr>
            <a:spLocks noGrp="1"/>
          </p:cNvSpPr>
          <p:nvPr>
            <p:ph type="sldNum" sz="quarter" idx="12"/>
          </p:nvPr>
        </p:nvSpPr>
        <p:spPr/>
        <p:txBody>
          <a:bodyPr/>
          <a:lstStyle/>
          <a:p>
            <a:fld id="{B9833DA7-59AA-43CA-B9D4-B4E6650B0945}" type="slidenum">
              <a:rPr lang="en-US" smtClean="0"/>
              <a:t>16</a:t>
            </a:fld>
            <a:endParaRPr lang="en-US"/>
          </a:p>
        </p:txBody>
      </p:sp>
    </p:spTree>
    <p:custDataLst>
      <p:tags r:id="rId1"/>
    </p:custDataLst>
    <p:extLst>
      <p:ext uri="{BB962C8B-B14F-4D97-AF65-F5344CB8AC3E}">
        <p14:creationId xmlns:p14="http://schemas.microsoft.com/office/powerpoint/2010/main" val="31567519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nodeType="clickEffect">
                                  <p:stCondLst>
                                    <p:cond delay="0"/>
                                  </p:stCondLst>
                                  <p:childTnLst>
                                    <p:animMotion origin="layout" path="M 0 -4.44444E-6 L 0.225 0.04237 " pathEditMode="relative" rAng="0" ptsTypes="AA">
                                      <p:cBhvr>
                                        <p:cTn id="6" dur="2000" fill="hold"/>
                                        <p:tgtEl>
                                          <p:spTgt spid="8"/>
                                        </p:tgtEl>
                                        <p:attrNameLst>
                                          <p:attrName>ppt_x</p:attrName>
                                          <p:attrName>ppt_y</p:attrName>
                                        </p:attrNameLst>
                                      </p:cBhvr>
                                      <p:rCtr x="11250" y="2106"/>
                                    </p:animMotion>
                                  </p:childTnLst>
                                </p:cTn>
                              </p:par>
                              <p:par>
                                <p:cTn id="7" presetID="6" presetClass="emph" presetSubtype="0" fill="hold" nodeType="withEffect">
                                  <p:stCondLst>
                                    <p:cond delay="0"/>
                                  </p:stCondLst>
                                  <p:childTnLst>
                                    <p:animScale>
                                      <p:cBhvr>
                                        <p:cTn id="8" dur="2000" fill="hold"/>
                                        <p:tgtEl>
                                          <p:spTgt spid="8"/>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Experimental Observations</a:t>
            </a:r>
            <a:endParaRPr lang="en-US" dirty="0"/>
          </a:p>
        </p:txBody>
      </p:sp>
      <p:sp>
        <p:nvSpPr>
          <p:cNvPr id="5" name="Content Placeholder 4"/>
          <p:cNvSpPr>
            <a:spLocks noGrp="1"/>
          </p:cNvSpPr>
          <p:nvPr>
            <p:ph idx="1"/>
          </p:nvPr>
        </p:nvSpPr>
        <p:spPr/>
        <p:txBody>
          <a:bodyPr/>
          <a:lstStyle/>
          <a:p>
            <a:r>
              <a:rPr lang="en-US" dirty="0" smtClean="0"/>
              <a:t>Lower threshold voltage states are affected more by read disturb</a:t>
            </a:r>
          </a:p>
          <a:p>
            <a:r>
              <a:rPr lang="en-US" dirty="0" smtClean="0"/>
              <a:t>Wear-out increases read disturb effect</a:t>
            </a:r>
          </a:p>
          <a:p>
            <a:endParaRPr lang="en-US" dirty="0" smtClean="0"/>
          </a:p>
        </p:txBody>
      </p:sp>
      <p:sp>
        <p:nvSpPr>
          <p:cNvPr id="3" name="Slide Number Placeholder 2"/>
          <p:cNvSpPr>
            <a:spLocks noGrp="1"/>
          </p:cNvSpPr>
          <p:nvPr>
            <p:ph type="sldNum" sz="quarter" idx="12"/>
          </p:nvPr>
        </p:nvSpPr>
        <p:spPr/>
        <p:txBody>
          <a:bodyPr/>
          <a:lstStyle/>
          <a:p>
            <a:fld id="{B9833DA7-59AA-43CA-B9D4-B4E6650B0945}" type="slidenum">
              <a:rPr lang="en-US" smtClean="0"/>
              <a:t>17</a:t>
            </a:fld>
            <a:endParaRPr lang="en-US"/>
          </a:p>
        </p:txBody>
      </p:sp>
    </p:spTree>
    <p:extLst>
      <p:ext uri="{BB962C8B-B14F-4D97-AF65-F5344CB8AC3E}">
        <p14:creationId xmlns:p14="http://schemas.microsoft.com/office/powerpoint/2010/main" val="19053386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Reducing The Pass-Through Voltage</a:t>
            </a:r>
            <a:endParaRPr lang="en-US" dirty="0"/>
          </a:p>
        </p:txBody>
      </p:sp>
      <p:sp>
        <p:nvSpPr>
          <p:cNvPr id="64" name="Slide Number Placeholder 63"/>
          <p:cNvSpPr>
            <a:spLocks noGrp="1"/>
          </p:cNvSpPr>
          <p:nvPr>
            <p:ph type="sldNum" sz="quarter" idx="12"/>
          </p:nvPr>
        </p:nvSpPr>
        <p:spPr/>
        <p:txBody>
          <a:bodyPr/>
          <a:lstStyle/>
          <a:p>
            <a:fld id="{B9833DA7-59AA-43CA-B9D4-B4E6650B0945}" type="slidenum">
              <a:rPr lang="en-US" smtClean="0"/>
              <a:t>18</a:t>
            </a:fld>
            <a:endParaRPr lang="en-US"/>
          </a:p>
        </p:txBody>
      </p:sp>
      <p:graphicFrame>
        <p:nvGraphicFramePr>
          <p:cNvPr id="69" name="Chart 68"/>
          <p:cNvGraphicFramePr/>
          <p:nvPr>
            <p:extLst>
              <p:ext uri="{D42A27DB-BD31-4B8C-83A1-F6EECF244321}">
                <p14:modId xmlns:p14="http://schemas.microsoft.com/office/powerpoint/2010/main" val="2549393414"/>
              </p:ext>
            </p:extLst>
          </p:nvPr>
        </p:nvGraphicFramePr>
        <p:xfrm>
          <a:off x="0" y="1295400"/>
          <a:ext cx="9144000" cy="5486400"/>
        </p:xfrm>
        <a:graphic>
          <a:graphicData uri="http://schemas.openxmlformats.org/drawingml/2006/chart">
            <c:chart xmlns:c="http://schemas.openxmlformats.org/drawingml/2006/chart" xmlns:r="http://schemas.openxmlformats.org/officeDocument/2006/relationships" r:id="rId3"/>
          </a:graphicData>
        </a:graphic>
      </p:graphicFrame>
      <p:sp>
        <p:nvSpPr>
          <p:cNvPr id="3" name="Rectangle 2"/>
          <p:cNvSpPr/>
          <p:nvPr/>
        </p:nvSpPr>
        <p:spPr>
          <a:xfrm>
            <a:off x="0" y="0"/>
            <a:ext cx="9144000" cy="1295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buClr>
                <a:schemeClr val="tx1"/>
              </a:buClr>
            </a:pPr>
            <a:r>
              <a:rPr lang="en-US" sz="3600" dirty="0" smtClean="0"/>
              <a:t>Key Observation 1: </a:t>
            </a:r>
            <a:r>
              <a:rPr lang="en-US" sz="3600" dirty="0">
                <a:solidFill>
                  <a:schemeClr val="bg1"/>
                </a:solidFill>
              </a:rPr>
              <a:t>Slightly lowering </a:t>
            </a:r>
            <a:r>
              <a:rPr lang="en-US" sz="3600" dirty="0" err="1">
                <a:solidFill>
                  <a:schemeClr val="bg1"/>
                </a:solidFill>
              </a:rPr>
              <a:t>V</a:t>
            </a:r>
            <a:r>
              <a:rPr lang="en-US" sz="3600" baseline="-25000" dirty="0" err="1">
                <a:solidFill>
                  <a:schemeClr val="bg1"/>
                </a:solidFill>
              </a:rPr>
              <a:t>pass</a:t>
            </a:r>
            <a:r>
              <a:rPr lang="en-US" sz="3600" dirty="0">
                <a:solidFill>
                  <a:schemeClr val="bg1"/>
                </a:solidFill>
              </a:rPr>
              <a:t> greatly reduces read </a:t>
            </a:r>
            <a:r>
              <a:rPr lang="en-US" sz="3600" dirty="0" smtClean="0">
                <a:solidFill>
                  <a:schemeClr val="bg1"/>
                </a:solidFill>
              </a:rPr>
              <a:t>disturb errors</a:t>
            </a:r>
            <a:endParaRPr lang="en-US" sz="3200" dirty="0">
              <a:solidFill>
                <a:schemeClr val="bg1"/>
              </a:solidFill>
            </a:endParaRPr>
          </a:p>
        </p:txBody>
      </p:sp>
    </p:spTree>
    <p:extLst>
      <p:ext uri="{BB962C8B-B14F-4D97-AF65-F5344CB8AC3E}">
        <p14:creationId xmlns:p14="http://schemas.microsoft.com/office/powerpoint/2010/main" val="10777392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a:solidFill>
                  <a:schemeClr val="bg1">
                    <a:lumMod val="75000"/>
                  </a:schemeClr>
                </a:solidFill>
              </a:rPr>
              <a:t>Background (Problem and Goal)</a:t>
            </a:r>
          </a:p>
          <a:p>
            <a:r>
              <a:rPr lang="en-US" dirty="0">
                <a:solidFill>
                  <a:schemeClr val="bg1">
                    <a:lumMod val="75000"/>
                  </a:schemeClr>
                </a:solidFill>
              </a:rPr>
              <a:t>Key Experimental Observations</a:t>
            </a:r>
          </a:p>
          <a:p>
            <a:r>
              <a:rPr lang="en-US" dirty="0"/>
              <a:t>Mitigation: </a:t>
            </a:r>
            <a:r>
              <a:rPr lang="en-US" dirty="0" err="1"/>
              <a:t>V</a:t>
            </a:r>
            <a:r>
              <a:rPr lang="en-US" baseline="-25000" dirty="0" err="1"/>
              <a:t>pass</a:t>
            </a:r>
            <a:r>
              <a:rPr lang="en-US" dirty="0"/>
              <a:t> Tuning</a:t>
            </a:r>
          </a:p>
          <a:p>
            <a:r>
              <a:rPr lang="en-US" dirty="0">
                <a:solidFill>
                  <a:schemeClr val="bg1">
                    <a:lumMod val="75000"/>
                  </a:schemeClr>
                </a:solidFill>
              </a:rPr>
              <a:t>Recovery: Read Disturb Oriented Error Recovery</a:t>
            </a:r>
          </a:p>
          <a:p>
            <a:r>
              <a:rPr lang="en-US" dirty="0">
                <a:solidFill>
                  <a:schemeClr val="bg1">
                    <a:lumMod val="75000"/>
                  </a:schemeClr>
                </a:solidFill>
              </a:rPr>
              <a:t>Conclusion</a:t>
            </a:r>
          </a:p>
        </p:txBody>
      </p:sp>
      <p:sp>
        <p:nvSpPr>
          <p:cNvPr id="4" name="Slide Number Placeholder 3"/>
          <p:cNvSpPr>
            <a:spLocks noGrp="1"/>
          </p:cNvSpPr>
          <p:nvPr>
            <p:ph type="sldNum" sz="quarter" idx="12"/>
          </p:nvPr>
        </p:nvSpPr>
        <p:spPr/>
        <p:txBody>
          <a:bodyPr/>
          <a:lstStyle/>
          <a:p>
            <a:fld id="{B9833DA7-59AA-43CA-B9D4-B4E6650B0945}" type="slidenum">
              <a:rPr lang="en-US" smtClean="0"/>
              <a:t>19</a:t>
            </a:fld>
            <a:endParaRPr lang="en-US"/>
          </a:p>
        </p:txBody>
      </p:sp>
    </p:spTree>
    <p:extLst>
      <p:ext uri="{BB962C8B-B14F-4D97-AF65-F5344CB8AC3E}">
        <p14:creationId xmlns:p14="http://schemas.microsoft.com/office/powerpoint/2010/main" val="39580864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Executive Summary</a:t>
            </a:r>
            <a:endParaRPr lang="en-US" dirty="0"/>
          </a:p>
        </p:txBody>
      </p:sp>
      <p:sp>
        <p:nvSpPr>
          <p:cNvPr id="3" name="Content Placeholder 2"/>
          <p:cNvSpPr>
            <a:spLocks noGrp="1"/>
          </p:cNvSpPr>
          <p:nvPr>
            <p:ph idx="1"/>
          </p:nvPr>
        </p:nvSpPr>
        <p:spPr>
          <a:xfrm>
            <a:off x="228600" y="838200"/>
            <a:ext cx="8686800" cy="5523444"/>
          </a:xfrm>
        </p:spPr>
        <p:txBody>
          <a:bodyPr>
            <a:normAutofit lnSpcReduction="10000"/>
          </a:bodyPr>
          <a:lstStyle/>
          <a:p>
            <a:pPr lvl="0">
              <a:buClr>
                <a:prstClr val="black"/>
              </a:buClr>
            </a:pPr>
            <a:r>
              <a:rPr lang="en-US" sz="2800" b="1" i="1" dirty="0">
                <a:solidFill>
                  <a:srgbClr val="FF0000"/>
                </a:solidFill>
              </a:rPr>
              <a:t>Read disturb errors</a:t>
            </a:r>
            <a:r>
              <a:rPr lang="en-US" sz="2800" b="1" dirty="0">
                <a:solidFill>
                  <a:srgbClr val="FF0000"/>
                </a:solidFill>
              </a:rPr>
              <a:t> </a:t>
            </a:r>
            <a:r>
              <a:rPr lang="en-US" sz="2800" dirty="0">
                <a:solidFill>
                  <a:srgbClr val="FF0000"/>
                </a:solidFill>
              </a:rPr>
              <a:t>limit flash memory lifetime today</a:t>
            </a:r>
          </a:p>
          <a:p>
            <a:pPr lvl="1">
              <a:buClr>
                <a:prstClr val="black"/>
              </a:buClr>
            </a:pPr>
            <a:r>
              <a:rPr lang="en-US" sz="2600" spc="-150" dirty="0">
                <a:solidFill>
                  <a:prstClr val="black"/>
                </a:solidFill>
                <a:sym typeface="Wingdings" panose="05000000000000000000" pitchFamily="2" charset="2"/>
              </a:rPr>
              <a:t>Apply a </a:t>
            </a:r>
            <a:r>
              <a:rPr lang="en-US" sz="2600" i="1" spc="-150" dirty="0">
                <a:solidFill>
                  <a:srgbClr val="FF0000"/>
                </a:solidFill>
                <a:sym typeface="Wingdings" panose="05000000000000000000" pitchFamily="2" charset="2"/>
              </a:rPr>
              <a:t>high pass-through voltage (</a:t>
            </a:r>
            <a:r>
              <a:rPr lang="en-US" sz="2600" i="1" spc="-150" dirty="0" err="1">
                <a:solidFill>
                  <a:srgbClr val="FF0000"/>
                </a:solidFill>
                <a:sym typeface="Wingdings" panose="05000000000000000000" pitchFamily="2" charset="2"/>
              </a:rPr>
              <a:t>V</a:t>
            </a:r>
            <a:r>
              <a:rPr lang="en-US" sz="2600" i="1" spc="-150" baseline="-25000" dirty="0" err="1">
                <a:solidFill>
                  <a:srgbClr val="FF0000"/>
                </a:solidFill>
                <a:sym typeface="Wingdings" panose="05000000000000000000" pitchFamily="2" charset="2"/>
              </a:rPr>
              <a:t>pass</a:t>
            </a:r>
            <a:r>
              <a:rPr lang="en-US" sz="2600" i="1" spc="-150" dirty="0">
                <a:solidFill>
                  <a:srgbClr val="FF0000"/>
                </a:solidFill>
                <a:sym typeface="Wingdings" panose="05000000000000000000" pitchFamily="2" charset="2"/>
              </a:rPr>
              <a:t>)</a:t>
            </a:r>
            <a:r>
              <a:rPr lang="en-US" sz="2600" spc="-150" dirty="0">
                <a:solidFill>
                  <a:prstClr val="black"/>
                </a:solidFill>
                <a:sym typeface="Wingdings" panose="05000000000000000000" pitchFamily="2" charset="2"/>
              </a:rPr>
              <a:t> to multiple pages on a read</a:t>
            </a:r>
            <a:endParaRPr lang="en-US" sz="2600" spc="-150" dirty="0">
              <a:solidFill>
                <a:prstClr val="black"/>
              </a:solidFill>
            </a:endParaRPr>
          </a:p>
          <a:p>
            <a:pPr lvl="0">
              <a:buClr>
                <a:prstClr val="black"/>
              </a:buClr>
            </a:pPr>
            <a:r>
              <a:rPr lang="en-US" sz="2800" dirty="0">
                <a:solidFill>
                  <a:prstClr val="black"/>
                </a:solidFill>
              </a:rPr>
              <a:t>We </a:t>
            </a:r>
            <a:r>
              <a:rPr lang="en-US" sz="2800" b="1" dirty="0">
                <a:solidFill>
                  <a:srgbClr val="0000FF"/>
                </a:solidFill>
              </a:rPr>
              <a:t>characterize read disturb </a:t>
            </a:r>
            <a:r>
              <a:rPr lang="en-US" sz="2800" dirty="0">
                <a:solidFill>
                  <a:prstClr val="black"/>
                </a:solidFill>
              </a:rPr>
              <a:t>on real NAND flash chips</a:t>
            </a:r>
          </a:p>
          <a:p>
            <a:pPr lvl="1">
              <a:buClr>
                <a:prstClr val="black"/>
              </a:buClr>
            </a:pPr>
            <a:r>
              <a:rPr lang="en-US" sz="2600" dirty="0">
                <a:solidFill>
                  <a:prstClr val="black"/>
                </a:solidFill>
              </a:rPr>
              <a:t>Slightly </a:t>
            </a:r>
            <a:r>
              <a:rPr lang="en-US" sz="2600" dirty="0">
                <a:solidFill>
                  <a:srgbClr val="0000FF"/>
                </a:solidFill>
              </a:rPr>
              <a:t>lowering </a:t>
            </a:r>
            <a:r>
              <a:rPr lang="en-US" sz="2600" dirty="0" err="1">
                <a:solidFill>
                  <a:srgbClr val="0000FF"/>
                </a:solidFill>
              </a:rPr>
              <a:t>V</a:t>
            </a:r>
            <a:r>
              <a:rPr lang="en-US" sz="2600" baseline="-25000" dirty="0" err="1">
                <a:solidFill>
                  <a:srgbClr val="0000FF"/>
                </a:solidFill>
              </a:rPr>
              <a:t>pass</a:t>
            </a:r>
            <a:r>
              <a:rPr lang="en-US" sz="2600" dirty="0">
                <a:solidFill>
                  <a:prstClr val="black"/>
                </a:solidFill>
              </a:rPr>
              <a:t> </a:t>
            </a:r>
            <a:r>
              <a:rPr lang="en-US" sz="2600" dirty="0">
                <a:solidFill>
                  <a:srgbClr val="0000FF"/>
                </a:solidFill>
              </a:rPr>
              <a:t>greatly reduces read disturb errors</a:t>
            </a:r>
          </a:p>
          <a:p>
            <a:pPr lvl="1">
              <a:buClr>
                <a:prstClr val="black"/>
              </a:buClr>
            </a:pPr>
            <a:r>
              <a:rPr lang="en-US" sz="2600" dirty="0">
                <a:solidFill>
                  <a:prstClr val="black"/>
                </a:solidFill>
              </a:rPr>
              <a:t>Some flash cells are </a:t>
            </a:r>
            <a:r>
              <a:rPr lang="en-US" sz="2600" dirty="0">
                <a:solidFill>
                  <a:srgbClr val="0000FF"/>
                </a:solidFill>
              </a:rPr>
              <a:t>more </a:t>
            </a:r>
            <a:r>
              <a:rPr lang="en-US" sz="2600" dirty="0" smtClean="0">
                <a:solidFill>
                  <a:srgbClr val="0000FF"/>
                </a:solidFill>
              </a:rPr>
              <a:t>prone to </a:t>
            </a:r>
            <a:r>
              <a:rPr lang="en-US" sz="2600" dirty="0">
                <a:solidFill>
                  <a:srgbClr val="0000FF"/>
                </a:solidFill>
              </a:rPr>
              <a:t>read disturb</a:t>
            </a:r>
            <a:endParaRPr lang="en-US" sz="2600" dirty="0">
              <a:solidFill>
                <a:prstClr val="black"/>
              </a:solidFill>
            </a:endParaRPr>
          </a:p>
          <a:p>
            <a:pPr lvl="0">
              <a:buClr>
                <a:prstClr val="black"/>
              </a:buClr>
            </a:pPr>
            <a:r>
              <a:rPr lang="en-US" sz="2800" dirty="0">
                <a:solidFill>
                  <a:srgbClr val="00B050"/>
                </a:solidFill>
              </a:rPr>
              <a:t>Technique 1: Mitigate</a:t>
            </a:r>
            <a:r>
              <a:rPr lang="en-US" sz="2800" dirty="0">
                <a:solidFill>
                  <a:prstClr val="black"/>
                </a:solidFill>
              </a:rPr>
              <a:t> read disturb errors online</a:t>
            </a:r>
          </a:p>
          <a:p>
            <a:pPr lvl="1">
              <a:buClr>
                <a:prstClr val="black"/>
              </a:buClr>
            </a:pPr>
            <a:r>
              <a:rPr lang="en-US" sz="2600" b="1" i="1" dirty="0" err="1">
                <a:solidFill>
                  <a:srgbClr val="00B050"/>
                </a:solidFill>
              </a:rPr>
              <a:t>V</a:t>
            </a:r>
            <a:r>
              <a:rPr lang="en-US" sz="2600" b="1" i="1" baseline="-25000" dirty="0" err="1">
                <a:solidFill>
                  <a:srgbClr val="00B050"/>
                </a:solidFill>
              </a:rPr>
              <a:t>pass</a:t>
            </a:r>
            <a:r>
              <a:rPr lang="en-US" sz="2600" b="1" i="1" dirty="0">
                <a:solidFill>
                  <a:srgbClr val="00B050"/>
                </a:solidFill>
              </a:rPr>
              <a:t> Tuning</a:t>
            </a:r>
            <a:r>
              <a:rPr lang="en-US" sz="2600" dirty="0">
                <a:solidFill>
                  <a:prstClr val="black"/>
                </a:solidFill>
              </a:rPr>
              <a:t> dynamically finds and applies a lowered </a:t>
            </a:r>
            <a:r>
              <a:rPr lang="en-US" sz="2600" dirty="0" err="1">
                <a:solidFill>
                  <a:prstClr val="black"/>
                </a:solidFill>
              </a:rPr>
              <a:t>V</a:t>
            </a:r>
            <a:r>
              <a:rPr lang="en-US" sz="2600" baseline="-25000" dirty="0" err="1">
                <a:solidFill>
                  <a:prstClr val="black"/>
                </a:solidFill>
              </a:rPr>
              <a:t>pass</a:t>
            </a:r>
            <a:endParaRPr lang="en-US" sz="2600" dirty="0">
              <a:solidFill>
                <a:prstClr val="black"/>
              </a:solidFill>
            </a:endParaRPr>
          </a:p>
          <a:p>
            <a:pPr lvl="1">
              <a:buClr>
                <a:prstClr val="black"/>
              </a:buClr>
            </a:pPr>
            <a:r>
              <a:rPr lang="en-US" sz="2600" dirty="0">
                <a:solidFill>
                  <a:prstClr val="black"/>
                </a:solidFill>
              </a:rPr>
              <a:t>Flash memory </a:t>
            </a:r>
            <a:r>
              <a:rPr lang="en-US" sz="2600" dirty="0">
                <a:solidFill>
                  <a:srgbClr val="00B050"/>
                </a:solidFill>
              </a:rPr>
              <a:t>lifetime improves by 21%</a:t>
            </a:r>
          </a:p>
          <a:p>
            <a:pPr lvl="0">
              <a:buClr>
                <a:prstClr val="black"/>
              </a:buClr>
            </a:pPr>
            <a:r>
              <a:rPr lang="en-US" sz="2800" dirty="0">
                <a:solidFill>
                  <a:srgbClr val="00B050"/>
                </a:solidFill>
              </a:rPr>
              <a:t>Technique 2: Recover </a:t>
            </a:r>
            <a:r>
              <a:rPr lang="en-US" sz="2800" dirty="0">
                <a:solidFill>
                  <a:prstClr val="black"/>
                </a:solidFill>
              </a:rPr>
              <a:t>after failure to prevent data loss</a:t>
            </a:r>
          </a:p>
          <a:p>
            <a:pPr lvl="1">
              <a:buClr>
                <a:prstClr val="black"/>
              </a:buClr>
            </a:pPr>
            <a:r>
              <a:rPr lang="en-US" sz="2600" b="1" i="1" dirty="0">
                <a:solidFill>
                  <a:srgbClr val="00B050"/>
                </a:solidFill>
              </a:rPr>
              <a:t>Read Disturb Oriented Error Recovery</a:t>
            </a:r>
            <a:r>
              <a:rPr lang="en-US" sz="2600" dirty="0">
                <a:solidFill>
                  <a:srgbClr val="00B050"/>
                </a:solidFill>
              </a:rPr>
              <a:t> </a:t>
            </a:r>
            <a:r>
              <a:rPr lang="en-US" sz="2600" dirty="0">
                <a:solidFill>
                  <a:prstClr val="black"/>
                </a:solidFill>
              </a:rPr>
              <a:t>(RDR) selectively corrects cells more susceptible to read disturb errors</a:t>
            </a:r>
          </a:p>
          <a:p>
            <a:pPr lvl="1">
              <a:buClr>
                <a:prstClr val="black"/>
              </a:buClr>
            </a:pPr>
            <a:r>
              <a:rPr lang="en-US" sz="2600" dirty="0">
                <a:solidFill>
                  <a:srgbClr val="00B050"/>
                </a:solidFill>
              </a:rPr>
              <a:t>Reduces raw bit error rate</a:t>
            </a:r>
            <a:r>
              <a:rPr lang="en-US" sz="2600" b="1" dirty="0">
                <a:solidFill>
                  <a:srgbClr val="00B050"/>
                </a:solidFill>
              </a:rPr>
              <a:t> </a:t>
            </a:r>
            <a:r>
              <a:rPr lang="en-US" sz="2600" dirty="0">
                <a:solidFill>
                  <a:srgbClr val="00B050"/>
                </a:solidFill>
              </a:rPr>
              <a:t>(RBER) by up to 36%</a:t>
            </a:r>
          </a:p>
        </p:txBody>
      </p:sp>
      <p:sp>
        <p:nvSpPr>
          <p:cNvPr id="4" name="Slide Number Placeholder 3"/>
          <p:cNvSpPr>
            <a:spLocks noGrp="1"/>
          </p:cNvSpPr>
          <p:nvPr>
            <p:ph type="sldNum" sz="quarter" idx="12"/>
          </p:nvPr>
        </p:nvSpPr>
        <p:spPr/>
        <p:txBody>
          <a:bodyPr/>
          <a:lstStyle/>
          <a:p>
            <a:fld id="{B9833DA7-59AA-43CA-B9D4-B4E6650B0945}" type="slidenum">
              <a:rPr lang="en-US" smtClean="0"/>
              <a:t>2</a:t>
            </a:fld>
            <a:endParaRPr lang="en-US"/>
          </a:p>
        </p:txBody>
      </p:sp>
    </p:spTree>
    <p:custDataLst>
      <p:tags r:id="rId1"/>
    </p:custDataLst>
    <p:extLst>
      <p:ext uri="{BB962C8B-B14F-4D97-AF65-F5344CB8AC3E}">
        <p14:creationId xmlns:p14="http://schemas.microsoft.com/office/powerpoint/2010/main" val="27278531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500"/>
                                        <p:tgtEl>
                                          <p:spTgt spid="3">
                                            <p:txEl>
                                              <p:pRg st="5" end="5"/>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fade">
                                      <p:cBhvr>
                                        <p:cTn id="29" dur="500"/>
                                        <p:tgtEl>
                                          <p:spTgt spid="3">
                                            <p:txEl>
                                              <p:pRg st="6" end="6"/>
                                            </p:txEl>
                                          </p:spTgt>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500"/>
                                        <p:tgtEl>
                                          <p:spTgt spid="3">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fade">
                                      <p:cBhvr>
                                        <p:cTn id="37" dur="500"/>
                                        <p:tgtEl>
                                          <p:spTgt spid="3">
                                            <p:txEl>
                                              <p:pRg st="8" end="8"/>
                                            </p:txEl>
                                          </p:spTgt>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3">
                                            <p:txEl>
                                              <p:pRg st="9" end="9"/>
                                            </p:txEl>
                                          </p:spTgt>
                                        </p:tgtEl>
                                        <p:attrNameLst>
                                          <p:attrName>style.visibility</p:attrName>
                                        </p:attrNameLst>
                                      </p:cBhvr>
                                      <p:to>
                                        <p:strVal val="visible"/>
                                      </p:to>
                                    </p:set>
                                    <p:animEffect transition="in" filter="fade">
                                      <p:cBhvr>
                                        <p:cTn id="40" dur="500"/>
                                        <p:tgtEl>
                                          <p:spTgt spid="3">
                                            <p:txEl>
                                              <p:pRg st="9" end="9"/>
                                            </p:txEl>
                                          </p:spTgt>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animEffect transition="in" filter="fade">
                                      <p:cBhvr>
                                        <p:cTn id="43"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smtClean="0"/>
              <a:t>Read Disturb Mitigation: </a:t>
            </a:r>
            <a:r>
              <a:rPr lang="en-US" dirty="0" err="1" smtClean="0"/>
              <a:t>V</a:t>
            </a:r>
            <a:r>
              <a:rPr lang="en-US" baseline="-25000" dirty="0" err="1" smtClean="0"/>
              <a:t>pass</a:t>
            </a:r>
            <a:r>
              <a:rPr lang="en-US" dirty="0" smtClean="0"/>
              <a:t> Tuning</a:t>
            </a:r>
            <a:endParaRPr lang="en-US" dirty="0"/>
          </a:p>
        </p:txBody>
      </p:sp>
      <p:sp>
        <p:nvSpPr>
          <p:cNvPr id="5" name="Content Placeholder 4"/>
          <p:cNvSpPr>
            <a:spLocks noGrp="1"/>
          </p:cNvSpPr>
          <p:nvPr>
            <p:ph idx="1"/>
          </p:nvPr>
        </p:nvSpPr>
        <p:spPr/>
        <p:txBody>
          <a:bodyPr>
            <a:normAutofit/>
          </a:bodyPr>
          <a:lstStyle/>
          <a:p>
            <a:r>
              <a:rPr lang="en-US" dirty="0" smtClean="0"/>
              <a:t>Key Idea: Dynamically find </a:t>
            </a:r>
            <a:r>
              <a:rPr lang="en-US" dirty="0"/>
              <a:t>and </a:t>
            </a:r>
            <a:r>
              <a:rPr lang="en-US" dirty="0" smtClean="0"/>
              <a:t>apply </a:t>
            </a:r>
            <a:r>
              <a:rPr lang="en-US" dirty="0"/>
              <a:t>a lowered </a:t>
            </a:r>
            <a:r>
              <a:rPr lang="en-US" dirty="0" err="1" smtClean="0"/>
              <a:t>V</a:t>
            </a:r>
            <a:r>
              <a:rPr lang="en-US" baseline="-25000" dirty="0" err="1" smtClean="0"/>
              <a:t>pass</a:t>
            </a:r>
            <a:endParaRPr lang="en-US" baseline="-25000" dirty="0" smtClean="0"/>
          </a:p>
          <a:p>
            <a:endParaRPr lang="en-US" dirty="0" smtClean="0"/>
          </a:p>
          <a:p>
            <a:r>
              <a:rPr lang="en-US" dirty="0" smtClean="0"/>
              <a:t>Trade-off for lowering </a:t>
            </a:r>
            <a:r>
              <a:rPr lang="en-US" dirty="0" err="1" smtClean="0"/>
              <a:t>V</a:t>
            </a:r>
            <a:r>
              <a:rPr lang="en-US" baseline="-25000" dirty="0" err="1" smtClean="0"/>
              <a:t>pass</a:t>
            </a:r>
            <a:endParaRPr lang="en-US" dirty="0" smtClean="0"/>
          </a:p>
          <a:p>
            <a:pPr lvl="1">
              <a:buFont typeface="Arial" panose="020B0604020202020204" pitchFamily="34" charset="0"/>
              <a:buChar char="+"/>
            </a:pPr>
            <a:r>
              <a:rPr lang="en-US" dirty="0" smtClean="0">
                <a:solidFill>
                  <a:schemeClr val="tx2"/>
                </a:solidFill>
              </a:rPr>
              <a:t>Allows more read disturbs</a:t>
            </a:r>
          </a:p>
          <a:p>
            <a:pPr lvl="1"/>
            <a:r>
              <a:rPr lang="en-US" dirty="0" smtClean="0">
                <a:solidFill>
                  <a:schemeClr val="accent2"/>
                </a:solidFill>
              </a:rPr>
              <a:t>Induces more read errors</a:t>
            </a:r>
            <a:endParaRPr lang="en-US" dirty="0">
              <a:solidFill>
                <a:schemeClr val="accent2"/>
              </a:solidFill>
            </a:endParaRPr>
          </a:p>
        </p:txBody>
      </p:sp>
      <p:sp>
        <p:nvSpPr>
          <p:cNvPr id="3" name="Slide Number Placeholder 2"/>
          <p:cNvSpPr>
            <a:spLocks noGrp="1"/>
          </p:cNvSpPr>
          <p:nvPr>
            <p:ph type="sldNum" sz="quarter" idx="12"/>
          </p:nvPr>
        </p:nvSpPr>
        <p:spPr/>
        <p:txBody>
          <a:bodyPr/>
          <a:lstStyle/>
          <a:p>
            <a:fld id="{B9833DA7-59AA-43CA-B9D4-B4E6650B0945}" type="slidenum">
              <a:rPr lang="en-US" smtClean="0"/>
              <a:t>20</a:t>
            </a:fld>
            <a:endParaRPr lang="en-US"/>
          </a:p>
        </p:txBody>
      </p:sp>
    </p:spTree>
    <p:extLst>
      <p:ext uri="{BB962C8B-B14F-4D97-AF65-F5344CB8AC3E}">
        <p14:creationId xmlns:p14="http://schemas.microsoft.com/office/powerpoint/2010/main" val="25088534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animEffect transition="in" filter="fade">
                                      <p:cBhvr>
                                        <p:cTn id="15" dur="500"/>
                                        <p:tgtEl>
                                          <p:spTgt spid="5">
                                            <p:txEl>
                                              <p:pRg st="3" end="3"/>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5">
                                            <p:txEl>
                                              <p:pRg st="4" end="4"/>
                                            </p:txEl>
                                          </p:spTgt>
                                        </p:tgtEl>
                                        <p:attrNameLst>
                                          <p:attrName>style.visibility</p:attrName>
                                        </p:attrNameLst>
                                      </p:cBhvr>
                                      <p:to>
                                        <p:strVal val="visible"/>
                                      </p:to>
                                    </p:set>
                                    <p:animEffect transition="in" filter="fade">
                                      <p:cBhvr>
                                        <p:cTn id="18"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Read Errors Induced by </a:t>
            </a:r>
            <a:r>
              <a:rPr lang="en-US" dirty="0" err="1" smtClean="0"/>
              <a:t>V</a:t>
            </a:r>
            <a:r>
              <a:rPr lang="en-US" baseline="-25000" dirty="0" err="1" smtClean="0"/>
              <a:t>pass</a:t>
            </a:r>
            <a:r>
              <a:rPr lang="en-US" dirty="0" smtClean="0"/>
              <a:t> Reduction</a:t>
            </a:r>
            <a:endParaRPr lang="en-US" dirty="0"/>
          </a:p>
        </p:txBody>
      </p:sp>
      <p:sp>
        <p:nvSpPr>
          <p:cNvPr id="4" name="Slide Number Placeholder 3"/>
          <p:cNvSpPr>
            <a:spLocks noGrp="1"/>
          </p:cNvSpPr>
          <p:nvPr>
            <p:ph type="sldNum" sz="quarter" idx="12"/>
          </p:nvPr>
        </p:nvSpPr>
        <p:spPr/>
        <p:txBody>
          <a:bodyPr/>
          <a:lstStyle/>
          <a:p>
            <a:fld id="{B9833DA7-59AA-43CA-B9D4-B4E6650B0945}" type="slidenum">
              <a:rPr lang="en-US" smtClean="0"/>
              <a:t>21</a:t>
            </a:fld>
            <a:endParaRPr lang="en-US"/>
          </a:p>
        </p:txBody>
      </p:sp>
      <p:grpSp>
        <p:nvGrpSpPr>
          <p:cNvPr id="5" name="Group 4"/>
          <p:cNvGrpSpPr/>
          <p:nvPr/>
        </p:nvGrpSpPr>
        <p:grpSpPr>
          <a:xfrm>
            <a:off x="2135597" y="1172654"/>
            <a:ext cx="4853090" cy="4964723"/>
            <a:chOff x="2135597" y="1172654"/>
            <a:chExt cx="4853090" cy="4964723"/>
          </a:xfrm>
        </p:grpSpPr>
        <p:grpSp>
          <p:nvGrpSpPr>
            <p:cNvPr id="6" name="Group 5"/>
            <p:cNvGrpSpPr/>
            <p:nvPr/>
          </p:nvGrpSpPr>
          <p:grpSpPr>
            <a:xfrm>
              <a:off x="2135599" y="1182643"/>
              <a:ext cx="970237" cy="1602133"/>
              <a:chOff x="3079798" y="1981201"/>
              <a:chExt cx="1631998" cy="2694885"/>
            </a:xfrm>
          </p:grpSpPr>
          <p:cxnSp>
            <p:nvCxnSpPr>
              <p:cNvPr id="142" name="Straight Connector 141"/>
              <p:cNvCxnSpPr/>
              <p:nvPr/>
            </p:nvCxnSpPr>
            <p:spPr>
              <a:xfrm>
                <a:off x="4711792" y="198120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3" name="Straight Connector 142"/>
              <p:cNvCxnSpPr/>
              <p:nvPr/>
            </p:nvCxnSpPr>
            <p:spPr>
              <a:xfrm flipH="1">
                <a:off x="4201594" y="287769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4" name="Straight Connector 143"/>
              <p:cNvCxnSpPr/>
              <p:nvPr/>
            </p:nvCxnSpPr>
            <p:spPr>
              <a:xfrm>
                <a:off x="4201594"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flipH="1">
                <a:off x="4201594" y="377418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6" name="Straight Connector 145"/>
              <p:cNvCxnSpPr/>
              <p:nvPr/>
            </p:nvCxnSpPr>
            <p:spPr>
              <a:xfrm>
                <a:off x="4711792" y="3779596"/>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7" name="Straight Connector 146"/>
              <p:cNvCxnSpPr/>
              <p:nvPr/>
            </p:nvCxnSpPr>
            <p:spPr>
              <a:xfrm>
                <a:off x="3954320"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8" name="Straight Connector 147"/>
              <p:cNvCxnSpPr/>
              <p:nvPr/>
            </p:nvCxnSpPr>
            <p:spPr>
              <a:xfrm>
                <a:off x="3707046"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9" name="Straight Connector 148"/>
              <p:cNvCxnSpPr/>
              <p:nvPr/>
            </p:nvCxnSpPr>
            <p:spPr>
              <a:xfrm rot="16200000">
                <a:off x="3393422" y="3027601"/>
                <a:ext cx="0" cy="6272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7" name="Group 6"/>
            <p:cNvGrpSpPr/>
            <p:nvPr/>
          </p:nvGrpSpPr>
          <p:grpSpPr>
            <a:xfrm>
              <a:off x="3429647" y="1172654"/>
              <a:ext cx="970237" cy="1602133"/>
              <a:chOff x="3079798" y="1981201"/>
              <a:chExt cx="1631998" cy="2694885"/>
            </a:xfrm>
          </p:grpSpPr>
          <p:cxnSp>
            <p:nvCxnSpPr>
              <p:cNvPr id="134" name="Straight Connector 133"/>
              <p:cNvCxnSpPr/>
              <p:nvPr/>
            </p:nvCxnSpPr>
            <p:spPr>
              <a:xfrm>
                <a:off x="4711792" y="198120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5" name="Straight Connector 134"/>
              <p:cNvCxnSpPr/>
              <p:nvPr/>
            </p:nvCxnSpPr>
            <p:spPr>
              <a:xfrm flipH="1">
                <a:off x="4201594" y="287769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6" name="Straight Connector 135"/>
              <p:cNvCxnSpPr/>
              <p:nvPr/>
            </p:nvCxnSpPr>
            <p:spPr>
              <a:xfrm>
                <a:off x="4201594"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7" name="Straight Connector 136"/>
              <p:cNvCxnSpPr/>
              <p:nvPr/>
            </p:nvCxnSpPr>
            <p:spPr>
              <a:xfrm flipH="1">
                <a:off x="4201594" y="377418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8" name="Straight Connector 137"/>
              <p:cNvCxnSpPr/>
              <p:nvPr/>
            </p:nvCxnSpPr>
            <p:spPr>
              <a:xfrm>
                <a:off x="4711792" y="3779596"/>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9" name="Straight Connector 138"/>
              <p:cNvCxnSpPr/>
              <p:nvPr/>
            </p:nvCxnSpPr>
            <p:spPr>
              <a:xfrm>
                <a:off x="3954320"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0" name="Straight Connector 139"/>
              <p:cNvCxnSpPr/>
              <p:nvPr/>
            </p:nvCxnSpPr>
            <p:spPr>
              <a:xfrm>
                <a:off x="3707046"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1" name="Straight Connector 140"/>
              <p:cNvCxnSpPr/>
              <p:nvPr/>
            </p:nvCxnSpPr>
            <p:spPr>
              <a:xfrm rot="16200000">
                <a:off x="3393422" y="3027601"/>
                <a:ext cx="0" cy="6272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8" name="Group 7"/>
            <p:cNvGrpSpPr/>
            <p:nvPr/>
          </p:nvGrpSpPr>
          <p:grpSpPr>
            <a:xfrm>
              <a:off x="4724401" y="1182643"/>
              <a:ext cx="970237" cy="1602133"/>
              <a:chOff x="3079798" y="1981201"/>
              <a:chExt cx="1631998" cy="2694885"/>
            </a:xfrm>
          </p:grpSpPr>
          <p:cxnSp>
            <p:nvCxnSpPr>
              <p:cNvPr id="126" name="Straight Connector 125"/>
              <p:cNvCxnSpPr/>
              <p:nvPr/>
            </p:nvCxnSpPr>
            <p:spPr>
              <a:xfrm>
                <a:off x="4711792" y="198120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a:xfrm flipH="1">
                <a:off x="4201594" y="287769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a:xfrm>
                <a:off x="4201594"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a:xfrm flipH="1">
                <a:off x="4201594" y="377418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a:xfrm>
                <a:off x="4711792" y="3779596"/>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1" name="Straight Connector 130"/>
              <p:cNvCxnSpPr/>
              <p:nvPr/>
            </p:nvCxnSpPr>
            <p:spPr>
              <a:xfrm>
                <a:off x="3954320"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2" name="Straight Connector 131"/>
              <p:cNvCxnSpPr/>
              <p:nvPr/>
            </p:nvCxnSpPr>
            <p:spPr>
              <a:xfrm>
                <a:off x="3707046"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3" name="Straight Connector 132"/>
              <p:cNvCxnSpPr/>
              <p:nvPr/>
            </p:nvCxnSpPr>
            <p:spPr>
              <a:xfrm rot="16200000">
                <a:off x="3393422" y="3027601"/>
                <a:ext cx="0" cy="6272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9" name="Group 8"/>
            <p:cNvGrpSpPr/>
            <p:nvPr/>
          </p:nvGrpSpPr>
          <p:grpSpPr>
            <a:xfrm>
              <a:off x="6018450" y="1172654"/>
              <a:ext cx="970237" cy="1602133"/>
              <a:chOff x="3079798" y="1981201"/>
              <a:chExt cx="1631998" cy="2694885"/>
            </a:xfrm>
          </p:grpSpPr>
          <p:cxnSp>
            <p:nvCxnSpPr>
              <p:cNvPr id="118" name="Straight Connector 117"/>
              <p:cNvCxnSpPr/>
              <p:nvPr/>
            </p:nvCxnSpPr>
            <p:spPr>
              <a:xfrm>
                <a:off x="4711792" y="198120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9" name="Straight Connector 118"/>
              <p:cNvCxnSpPr/>
              <p:nvPr/>
            </p:nvCxnSpPr>
            <p:spPr>
              <a:xfrm flipH="1">
                <a:off x="4201594" y="287769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a:off x="4201594"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flipH="1">
                <a:off x="4201594" y="377418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p:nvCxnSpPr>
            <p:spPr>
              <a:xfrm>
                <a:off x="4711792" y="3779596"/>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3" name="Straight Connector 122"/>
              <p:cNvCxnSpPr/>
              <p:nvPr/>
            </p:nvCxnSpPr>
            <p:spPr>
              <a:xfrm>
                <a:off x="3954320"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4" name="Straight Connector 123"/>
              <p:cNvCxnSpPr/>
              <p:nvPr/>
            </p:nvCxnSpPr>
            <p:spPr>
              <a:xfrm>
                <a:off x="3707046"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5" name="Straight Connector 124"/>
              <p:cNvCxnSpPr/>
              <p:nvPr/>
            </p:nvCxnSpPr>
            <p:spPr>
              <a:xfrm rot="16200000">
                <a:off x="3393422" y="3027601"/>
                <a:ext cx="0" cy="6272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0" name="Group 9"/>
            <p:cNvGrpSpPr/>
            <p:nvPr/>
          </p:nvGrpSpPr>
          <p:grpSpPr>
            <a:xfrm>
              <a:off x="2135599" y="2301726"/>
              <a:ext cx="970237" cy="1602133"/>
              <a:chOff x="3079798" y="1981201"/>
              <a:chExt cx="1631998" cy="2694885"/>
            </a:xfrm>
          </p:grpSpPr>
          <p:cxnSp>
            <p:nvCxnSpPr>
              <p:cNvPr id="110" name="Straight Connector 109"/>
              <p:cNvCxnSpPr/>
              <p:nvPr/>
            </p:nvCxnSpPr>
            <p:spPr>
              <a:xfrm>
                <a:off x="4711792" y="198120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p:cNvCxnSpPr/>
              <p:nvPr/>
            </p:nvCxnSpPr>
            <p:spPr>
              <a:xfrm flipH="1">
                <a:off x="4201594" y="287769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p:cNvCxnSpPr/>
              <p:nvPr/>
            </p:nvCxnSpPr>
            <p:spPr>
              <a:xfrm>
                <a:off x="4201594"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3" name="Straight Connector 112"/>
              <p:cNvCxnSpPr/>
              <p:nvPr/>
            </p:nvCxnSpPr>
            <p:spPr>
              <a:xfrm flipH="1">
                <a:off x="4201594" y="377418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4" name="Straight Connector 113"/>
              <p:cNvCxnSpPr/>
              <p:nvPr/>
            </p:nvCxnSpPr>
            <p:spPr>
              <a:xfrm>
                <a:off x="4711792" y="3779596"/>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5" name="Straight Connector 114"/>
              <p:cNvCxnSpPr/>
              <p:nvPr/>
            </p:nvCxnSpPr>
            <p:spPr>
              <a:xfrm>
                <a:off x="3954320"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6" name="Straight Connector 115"/>
              <p:cNvCxnSpPr/>
              <p:nvPr/>
            </p:nvCxnSpPr>
            <p:spPr>
              <a:xfrm>
                <a:off x="3707046"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p:cNvCxnSpPr/>
              <p:nvPr/>
            </p:nvCxnSpPr>
            <p:spPr>
              <a:xfrm rot="16200000">
                <a:off x="3393422" y="3027601"/>
                <a:ext cx="0" cy="6272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1" name="Group 10"/>
            <p:cNvGrpSpPr/>
            <p:nvPr/>
          </p:nvGrpSpPr>
          <p:grpSpPr>
            <a:xfrm>
              <a:off x="3429647" y="2291737"/>
              <a:ext cx="970237" cy="1602133"/>
              <a:chOff x="3079798" y="1981201"/>
              <a:chExt cx="1631998" cy="2694885"/>
            </a:xfrm>
          </p:grpSpPr>
          <p:cxnSp>
            <p:nvCxnSpPr>
              <p:cNvPr id="102" name="Straight Connector 101"/>
              <p:cNvCxnSpPr/>
              <p:nvPr/>
            </p:nvCxnSpPr>
            <p:spPr>
              <a:xfrm>
                <a:off x="4711792" y="198120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3" name="Straight Connector 102"/>
              <p:cNvCxnSpPr/>
              <p:nvPr/>
            </p:nvCxnSpPr>
            <p:spPr>
              <a:xfrm flipH="1">
                <a:off x="4201594" y="287769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a:xfrm>
                <a:off x="4201594"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p:nvCxnSpPr>
            <p:spPr>
              <a:xfrm flipH="1">
                <a:off x="4201594" y="377418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p:cNvCxnSpPr/>
              <p:nvPr/>
            </p:nvCxnSpPr>
            <p:spPr>
              <a:xfrm>
                <a:off x="4711792" y="3779596"/>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a:xfrm>
                <a:off x="3954320"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a:off x="3707046"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a:xfrm rot="16200000">
                <a:off x="3393422" y="3027601"/>
                <a:ext cx="0" cy="6272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2" name="Group 11"/>
            <p:cNvGrpSpPr/>
            <p:nvPr/>
          </p:nvGrpSpPr>
          <p:grpSpPr>
            <a:xfrm>
              <a:off x="4724401" y="2301726"/>
              <a:ext cx="970237" cy="1602133"/>
              <a:chOff x="3079798" y="1981201"/>
              <a:chExt cx="1631998" cy="2694885"/>
            </a:xfrm>
          </p:grpSpPr>
          <p:cxnSp>
            <p:nvCxnSpPr>
              <p:cNvPr id="94" name="Straight Connector 93"/>
              <p:cNvCxnSpPr/>
              <p:nvPr/>
            </p:nvCxnSpPr>
            <p:spPr>
              <a:xfrm>
                <a:off x="4711792" y="198120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5" name="Straight Connector 94"/>
              <p:cNvCxnSpPr/>
              <p:nvPr/>
            </p:nvCxnSpPr>
            <p:spPr>
              <a:xfrm flipH="1">
                <a:off x="4201594" y="287769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6" name="Straight Connector 95"/>
              <p:cNvCxnSpPr/>
              <p:nvPr/>
            </p:nvCxnSpPr>
            <p:spPr>
              <a:xfrm>
                <a:off x="4201594"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flipH="1">
                <a:off x="4201594" y="377418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a:xfrm>
                <a:off x="4711792" y="3779596"/>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a:xfrm>
                <a:off x="3954320"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p:cNvCxnSpPr/>
              <p:nvPr/>
            </p:nvCxnSpPr>
            <p:spPr>
              <a:xfrm>
                <a:off x="3707046"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1" name="Straight Connector 100"/>
              <p:cNvCxnSpPr/>
              <p:nvPr/>
            </p:nvCxnSpPr>
            <p:spPr>
              <a:xfrm rot="16200000">
                <a:off x="3393422" y="3027601"/>
                <a:ext cx="0" cy="6272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3" name="Group 12"/>
            <p:cNvGrpSpPr/>
            <p:nvPr/>
          </p:nvGrpSpPr>
          <p:grpSpPr>
            <a:xfrm>
              <a:off x="6018450" y="2291737"/>
              <a:ext cx="970237" cy="1602133"/>
              <a:chOff x="3079798" y="1981201"/>
              <a:chExt cx="1631998" cy="2694885"/>
            </a:xfrm>
          </p:grpSpPr>
          <p:cxnSp>
            <p:nvCxnSpPr>
              <p:cNvPr id="86" name="Straight Connector 85"/>
              <p:cNvCxnSpPr/>
              <p:nvPr/>
            </p:nvCxnSpPr>
            <p:spPr>
              <a:xfrm>
                <a:off x="4711792" y="198120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flipH="1">
                <a:off x="4201594" y="287769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a:off x="4201594"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flipH="1">
                <a:off x="4201594" y="377418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a:off x="4711792" y="3779596"/>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1" name="Straight Connector 90"/>
              <p:cNvCxnSpPr/>
              <p:nvPr/>
            </p:nvCxnSpPr>
            <p:spPr>
              <a:xfrm>
                <a:off x="3954320"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p:nvPr/>
            </p:nvCxnSpPr>
            <p:spPr>
              <a:xfrm>
                <a:off x="3707046"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3" name="Straight Connector 92"/>
              <p:cNvCxnSpPr/>
              <p:nvPr/>
            </p:nvCxnSpPr>
            <p:spPr>
              <a:xfrm rot="16200000">
                <a:off x="3393422" y="3027601"/>
                <a:ext cx="0" cy="6272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4" name="Group 13"/>
            <p:cNvGrpSpPr/>
            <p:nvPr/>
          </p:nvGrpSpPr>
          <p:grpSpPr>
            <a:xfrm>
              <a:off x="2135598" y="3413921"/>
              <a:ext cx="970237" cy="1602133"/>
              <a:chOff x="3079798" y="1981201"/>
              <a:chExt cx="1631998" cy="2694885"/>
            </a:xfrm>
          </p:grpSpPr>
          <p:cxnSp>
            <p:nvCxnSpPr>
              <p:cNvPr id="78" name="Straight Connector 77"/>
              <p:cNvCxnSpPr/>
              <p:nvPr/>
            </p:nvCxnSpPr>
            <p:spPr>
              <a:xfrm>
                <a:off x="4711792" y="198120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flipH="1">
                <a:off x="4201594" y="287769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a:off x="4201594"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flipH="1">
                <a:off x="4201594" y="377418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a:off x="4711792" y="3779596"/>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a:off x="3954320"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a:off x="3707046"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a:off x="3393422" y="3027601"/>
                <a:ext cx="0" cy="6272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5" name="Group 14"/>
            <p:cNvGrpSpPr/>
            <p:nvPr/>
          </p:nvGrpSpPr>
          <p:grpSpPr>
            <a:xfrm>
              <a:off x="3429646" y="3403932"/>
              <a:ext cx="970237" cy="1602133"/>
              <a:chOff x="3079798" y="1981201"/>
              <a:chExt cx="1631998" cy="2694885"/>
            </a:xfrm>
          </p:grpSpPr>
          <p:cxnSp>
            <p:nvCxnSpPr>
              <p:cNvPr id="70" name="Straight Connector 69"/>
              <p:cNvCxnSpPr/>
              <p:nvPr/>
            </p:nvCxnSpPr>
            <p:spPr>
              <a:xfrm>
                <a:off x="4711792" y="198120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flipH="1">
                <a:off x="4201594" y="287769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a:off x="4201594"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flipH="1">
                <a:off x="4201594" y="377418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a:off x="4711792" y="3779596"/>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a:off x="3954320"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a:off x="3707046"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16200000">
                <a:off x="3393422" y="3027601"/>
                <a:ext cx="0" cy="6272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6" name="Group 15"/>
            <p:cNvGrpSpPr/>
            <p:nvPr/>
          </p:nvGrpSpPr>
          <p:grpSpPr>
            <a:xfrm>
              <a:off x="4724401" y="3413921"/>
              <a:ext cx="970237" cy="1602133"/>
              <a:chOff x="3079798" y="1981201"/>
              <a:chExt cx="1631998" cy="2694885"/>
            </a:xfrm>
          </p:grpSpPr>
          <p:cxnSp>
            <p:nvCxnSpPr>
              <p:cNvPr id="62" name="Straight Connector 61"/>
              <p:cNvCxnSpPr/>
              <p:nvPr/>
            </p:nvCxnSpPr>
            <p:spPr>
              <a:xfrm>
                <a:off x="4711792" y="198120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flipH="1">
                <a:off x="4201594" y="287769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a:off x="4201594"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flipH="1">
                <a:off x="4201594" y="377418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a:off x="4711792" y="3779596"/>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a:off x="3954320"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a:off x="3707046"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a:off x="3393422" y="3027601"/>
                <a:ext cx="0" cy="6272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7" name="Group 16"/>
            <p:cNvGrpSpPr/>
            <p:nvPr/>
          </p:nvGrpSpPr>
          <p:grpSpPr>
            <a:xfrm>
              <a:off x="6018449" y="3403932"/>
              <a:ext cx="970237" cy="1602133"/>
              <a:chOff x="3079798" y="1981201"/>
              <a:chExt cx="1631998" cy="2694885"/>
            </a:xfrm>
          </p:grpSpPr>
          <p:cxnSp>
            <p:nvCxnSpPr>
              <p:cNvPr id="54" name="Straight Connector 53"/>
              <p:cNvCxnSpPr/>
              <p:nvPr/>
            </p:nvCxnSpPr>
            <p:spPr>
              <a:xfrm>
                <a:off x="4711792" y="198120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flipH="1">
                <a:off x="4201594" y="287769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a:off x="4201594"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flipH="1">
                <a:off x="4201594" y="377418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a:off x="4711792" y="3779596"/>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3954320"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3707046"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a:off x="3393422" y="3027601"/>
                <a:ext cx="0" cy="6272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8" name="Group 17"/>
            <p:cNvGrpSpPr/>
            <p:nvPr/>
          </p:nvGrpSpPr>
          <p:grpSpPr>
            <a:xfrm>
              <a:off x="2135597" y="4535244"/>
              <a:ext cx="970237" cy="1602133"/>
              <a:chOff x="3079798" y="1981201"/>
              <a:chExt cx="1631998" cy="2694885"/>
            </a:xfrm>
          </p:grpSpPr>
          <p:cxnSp>
            <p:nvCxnSpPr>
              <p:cNvPr id="46" name="Straight Connector 45"/>
              <p:cNvCxnSpPr/>
              <p:nvPr/>
            </p:nvCxnSpPr>
            <p:spPr>
              <a:xfrm>
                <a:off x="4711792" y="198120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flipH="1">
                <a:off x="4201594" y="287769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4201594"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flipH="1">
                <a:off x="4201594" y="377418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4711792" y="3779596"/>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3954320"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3707046"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16200000">
                <a:off x="3393422" y="3027601"/>
                <a:ext cx="0" cy="6272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9" name="Group 18"/>
            <p:cNvGrpSpPr/>
            <p:nvPr/>
          </p:nvGrpSpPr>
          <p:grpSpPr>
            <a:xfrm>
              <a:off x="3429645" y="4525256"/>
              <a:ext cx="970237" cy="1602133"/>
              <a:chOff x="3079798" y="1981201"/>
              <a:chExt cx="1631998" cy="2694885"/>
            </a:xfrm>
          </p:grpSpPr>
          <p:cxnSp>
            <p:nvCxnSpPr>
              <p:cNvPr id="38" name="Straight Connector 37"/>
              <p:cNvCxnSpPr/>
              <p:nvPr/>
            </p:nvCxnSpPr>
            <p:spPr>
              <a:xfrm>
                <a:off x="4711792" y="198120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flipH="1">
                <a:off x="4201594" y="287769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4201594"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flipH="1">
                <a:off x="4201594" y="377418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4711792" y="3779596"/>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3954320"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3707046"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16200000">
                <a:off x="3393422" y="3027601"/>
                <a:ext cx="0" cy="6272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0" name="Group 19"/>
            <p:cNvGrpSpPr/>
            <p:nvPr/>
          </p:nvGrpSpPr>
          <p:grpSpPr>
            <a:xfrm>
              <a:off x="4724400" y="4535244"/>
              <a:ext cx="970237" cy="1602133"/>
              <a:chOff x="3079798" y="1981201"/>
              <a:chExt cx="1631998" cy="2694885"/>
            </a:xfrm>
          </p:grpSpPr>
          <p:cxnSp>
            <p:nvCxnSpPr>
              <p:cNvPr id="30" name="Straight Connector 29"/>
              <p:cNvCxnSpPr/>
              <p:nvPr/>
            </p:nvCxnSpPr>
            <p:spPr>
              <a:xfrm>
                <a:off x="4711792" y="198120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flipH="1">
                <a:off x="4201594" y="287769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4201594"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H="1">
                <a:off x="4201594" y="377418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4711792" y="3779596"/>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3954320"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3707046"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a:off x="3393422" y="3027601"/>
                <a:ext cx="0" cy="6272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1" name="Group 20"/>
            <p:cNvGrpSpPr/>
            <p:nvPr/>
          </p:nvGrpSpPr>
          <p:grpSpPr>
            <a:xfrm>
              <a:off x="6018448" y="4525256"/>
              <a:ext cx="970237" cy="1602133"/>
              <a:chOff x="3079798" y="1981201"/>
              <a:chExt cx="1631998" cy="2694885"/>
            </a:xfrm>
          </p:grpSpPr>
          <p:cxnSp>
            <p:nvCxnSpPr>
              <p:cNvPr id="22" name="Straight Connector 21"/>
              <p:cNvCxnSpPr/>
              <p:nvPr/>
            </p:nvCxnSpPr>
            <p:spPr>
              <a:xfrm>
                <a:off x="4711792" y="198120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flipH="1">
                <a:off x="4201594" y="287769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4201594"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flipH="1">
                <a:off x="4201594" y="377418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4711792" y="3779596"/>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3954320"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3707046"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a:off x="3393422" y="3027601"/>
                <a:ext cx="0" cy="6272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cxnSp>
        <p:nvCxnSpPr>
          <p:cNvPr id="150" name="Straight Connector 149"/>
          <p:cNvCxnSpPr/>
          <p:nvPr/>
        </p:nvCxnSpPr>
        <p:spPr>
          <a:xfrm>
            <a:off x="1676400" y="1987296"/>
            <a:ext cx="6096000" cy="0"/>
          </a:xfrm>
          <a:prstGeom prst="line">
            <a:avLst/>
          </a:prstGeom>
          <a:ln w="381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1" name="Straight Connector 150"/>
          <p:cNvCxnSpPr/>
          <p:nvPr/>
        </p:nvCxnSpPr>
        <p:spPr>
          <a:xfrm>
            <a:off x="1676400" y="3109282"/>
            <a:ext cx="6096000"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52" name="Straight Connector 151"/>
          <p:cNvCxnSpPr/>
          <p:nvPr/>
        </p:nvCxnSpPr>
        <p:spPr>
          <a:xfrm>
            <a:off x="1676400" y="4217557"/>
            <a:ext cx="6096000" cy="0"/>
          </a:xfrm>
          <a:prstGeom prst="line">
            <a:avLst/>
          </a:prstGeom>
          <a:ln w="381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3" name="Straight Connector 152"/>
          <p:cNvCxnSpPr/>
          <p:nvPr/>
        </p:nvCxnSpPr>
        <p:spPr>
          <a:xfrm>
            <a:off x="1676400" y="5341133"/>
            <a:ext cx="6096000" cy="0"/>
          </a:xfrm>
          <a:prstGeom prst="line">
            <a:avLst/>
          </a:prstGeom>
          <a:ln w="381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grpSp>
        <p:nvGrpSpPr>
          <p:cNvPr id="154" name="Group 153"/>
          <p:cNvGrpSpPr/>
          <p:nvPr/>
        </p:nvGrpSpPr>
        <p:grpSpPr>
          <a:xfrm>
            <a:off x="2782018" y="1643804"/>
            <a:ext cx="4535195" cy="4014933"/>
            <a:chOff x="3851647" y="1427070"/>
            <a:chExt cx="4535195" cy="4014933"/>
          </a:xfrm>
        </p:grpSpPr>
        <p:sp>
          <p:nvSpPr>
            <p:cNvPr id="155" name="Oval 154"/>
            <p:cNvSpPr/>
            <p:nvPr/>
          </p:nvSpPr>
          <p:spPr>
            <a:xfrm>
              <a:off x="3851648" y="1437059"/>
              <a:ext cx="652343" cy="652343"/>
            </a:xfrm>
            <a:prstGeom prst="ellipse">
              <a:avLst/>
            </a:prstGeom>
            <a:solidFill>
              <a:schemeClr val="accent1"/>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defTabSz="0"/>
              <a:endParaRPr lang="en-US" sz="2000" spc="-150" dirty="0"/>
            </a:p>
          </p:txBody>
        </p:sp>
        <p:sp>
          <p:nvSpPr>
            <p:cNvPr id="156" name="Oval 155"/>
            <p:cNvSpPr/>
            <p:nvPr/>
          </p:nvSpPr>
          <p:spPr>
            <a:xfrm>
              <a:off x="5145697" y="1427070"/>
              <a:ext cx="652343" cy="652343"/>
            </a:xfrm>
            <a:prstGeom prst="ellipse">
              <a:avLst/>
            </a:prstGeom>
            <a:solidFill>
              <a:schemeClr val="accent1"/>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157" name="Oval 156"/>
            <p:cNvSpPr/>
            <p:nvPr/>
          </p:nvSpPr>
          <p:spPr>
            <a:xfrm>
              <a:off x="6440451" y="1437059"/>
              <a:ext cx="652343" cy="652343"/>
            </a:xfrm>
            <a:prstGeom prst="ellipse">
              <a:avLst/>
            </a:prstGeom>
            <a:solidFill>
              <a:schemeClr val="accent1"/>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158" name="Oval 157"/>
            <p:cNvSpPr/>
            <p:nvPr/>
          </p:nvSpPr>
          <p:spPr>
            <a:xfrm>
              <a:off x="7734499" y="1427070"/>
              <a:ext cx="652343" cy="652343"/>
            </a:xfrm>
            <a:prstGeom prst="ellipse">
              <a:avLst/>
            </a:prstGeom>
            <a:solidFill>
              <a:schemeClr val="accent1"/>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159" name="Oval 158"/>
            <p:cNvSpPr/>
            <p:nvPr/>
          </p:nvSpPr>
          <p:spPr>
            <a:xfrm>
              <a:off x="3851648" y="2556141"/>
              <a:ext cx="652343" cy="652343"/>
            </a:xfrm>
            <a:prstGeom prst="ellipse">
              <a:avLst/>
            </a:prstGeom>
            <a:solidFill>
              <a:schemeClr val="accent1"/>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160" name="Oval 159"/>
            <p:cNvSpPr/>
            <p:nvPr/>
          </p:nvSpPr>
          <p:spPr>
            <a:xfrm>
              <a:off x="5145697" y="2546153"/>
              <a:ext cx="652343" cy="652343"/>
            </a:xfrm>
            <a:prstGeom prst="ellipse">
              <a:avLst/>
            </a:prstGeom>
            <a:solidFill>
              <a:schemeClr val="accent1"/>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161" name="Oval 160"/>
            <p:cNvSpPr/>
            <p:nvPr/>
          </p:nvSpPr>
          <p:spPr>
            <a:xfrm>
              <a:off x="6440451" y="2556141"/>
              <a:ext cx="652343" cy="652343"/>
            </a:xfrm>
            <a:prstGeom prst="ellipse">
              <a:avLst/>
            </a:prstGeom>
            <a:solidFill>
              <a:schemeClr val="accent1"/>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162" name="Oval 161"/>
            <p:cNvSpPr/>
            <p:nvPr/>
          </p:nvSpPr>
          <p:spPr>
            <a:xfrm>
              <a:off x="7734499" y="2546153"/>
              <a:ext cx="652343" cy="652343"/>
            </a:xfrm>
            <a:prstGeom prst="ellipse">
              <a:avLst/>
            </a:prstGeom>
            <a:solidFill>
              <a:schemeClr val="accent1"/>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163" name="Oval 162"/>
            <p:cNvSpPr/>
            <p:nvPr/>
          </p:nvSpPr>
          <p:spPr>
            <a:xfrm>
              <a:off x="3851648" y="3668336"/>
              <a:ext cx="652343" cy="652343"/>
            </a:xfrm>
            <a:prstGeom prst="ellipse">
              <a:avLst/>
            </a:prstGeom>
            <a:solidFill>
              <a:schemeClr val="accent1"/>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164" name="Oval 163"/>
            <p:cNvSpPr/>
            <p:nvPr/>
          </p:nvSpPr>
          <p:spPr>
            <a:xfrm>
              <a:off x="5145696" y="3658347"/>
              <a:ext cx="652343" cy="652343"/>
            </a:xfrm>
            <a:prstGeom prst="ellipse">
              <a:avLst/>
            </a:prstGeom>
            <a:solidFill>
              <a:schemeClr val="accent1"/>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165" name="Oval 164"/>
            <p:cNvSpPr/>
            <p:nvPr/>
          </p:nvSpPr>
          <p:spPr>
            <a:xfrm>
              <a:off x="6440450" y="3668336"/>
              <a:ext cx="652343" cy="652343"/>
            </a:xfrm>
            <a:prstGeom prst="ellipse">
              <a:avLst/>
            </a:prstGeom>
            <a:solidFill>
              <a:schemeClr val="accent1"/>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166" name="Oval 165"/>
            <p:cNvSpPr/>
            <p:nvPr/>
          </p:nvSpPr>
          <p:spPr>
            <a:xfrm>
              <a:off x="7734498" y="3658347"/>
              <a:ext cx="652343" cy="652343"/>
            </a:xfrm>
            <a:prstGeom prst="ellipse">
              <a:avLst/>
            </a:prstGeom>
            <a:solidFill>
              <a:schemeClr val="accent1"/>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167" name="Oval 166"/>
            <p:cNvSpPr/>
            <p:nvPr/>
          </p:nvSpPr>
          <p:spPr>
            <a:xfrm>
              <a:off x="3851647" y="4789660"/>
              <a:ext cx="652343" cy="652343"/>
            </a:xfrm>
            <a:prstGeom prst="ellipse">
              <a:avLst/>
            </a:prstGeom>
            <a:solidFill>
              <a:schemeClr val="accent1"/>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168" name="Oval 167"/>
            <p:cNvSpPr/>
            <p:nvPr/>
          </p:nvSpPr>
          <p:spPr>
            <a:xfrm>
              <a:off x="5145695" y="4779671"/>
              <a:ext cx="652343" cy="652343"/>
            </a:xfrm>
            <a:prstGeom prst="ellipse">
              <a:avLst/>
            </a:prstGeom>
            <a:solidFill>
              <a:schemeClr val="accent1"/>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169" name="Oval 168"/>
            <p:cNvSpPr/>
            <p:nvPr/>
          </p:nvSpPr>
          <p:spPr>
            <a:xfrm>
              <a:off x="6440449" y="4789660"/>
              <a:ext cx="652343" cy="652343"/>
            </a:xfrm>
            <a:prstGeom prst="ellipse">
              <a:avLst/>
            </a:prstGeom>
            <a:solidFill>
              <a:schemeClr val="accent1"/>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170" name="Oval 169"/>
            <p:cNvSpPr/>
            <p:nvPr/>
          </p:nvSpPr>
          <p:spPr>
            <a:xfrm>
              <a:off x="7734498" y="4779671"/>
              <a:ext cx="652343" cy="652343"/>
            </a:xfrm>
            <a:prstGeom prst="ellipse">
              <a:avLst/>
            </a:prstGeom>
            <a:solidFill>
              <a:schemeClr val="accent1"/>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grpSp>
      <p:cxnSp>
        <p:nvCxnSpPr>
          <p:cNvPr id="171" name="Straight Arrow Connector 170"/>
          <p:cNvCxnSpPr>
            <a:endCxn id="213" idx="0"/>
          </p:cNvCxnSpPr>
          <p:nvPr/>
        </p:nvCxnSpPr>
        <p:spPr>
          <a:xfrm>
            <a:off x="6973850" y="1164714"/>
            <a:ext cx="17191" cy="5029200"/>
          </a:xfrm>
          <a:prstGeom prst="straightConnector1">
            <a:avLst/>
          </a:prstGeom>
          <a:ln w="76200">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172" name="Straight Arrow Connector 171"/>
          <p:cNvCxnSpPr/>
          <p:nvPr/>
        </p:nvCxnSpPr>
        <p:spPr>
          <a:xfrm>
            <a:off x="4384056" y="1164561"/>
            <a:ext cx="5578" cy="1645920"/>
          </a:xfrm>
          <a:prstGeom prst="straightConnector1">
            <a:avLst/>
          </a:prstGeom>
          <a:ln w="76200">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173" name="Straight Arrow Connector 172"/>
          <p:cNvCxnSpPr/>
          <p:nvPr/>
        </p:nvCxnSpPr>
        <p:spPr>
          <a:xfrm>
            <a:off x="3093496" y="1152334"/>
            <a:ext cx="5578" cy="1645920"/>
          </a:xfrm>
          <a:prstGeom prst="straightConnector1">
            <a:avLst/>
          </a:prstGeom>
          <a:ln w="76200">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174" name="Straight Arrow Connector 173"/>
          <p:cNvCxnSpPr/>
          <p:nvPr/>
        </p:nvCxnSpPr>
        <p:spPr>
          <a:xfrm>
            <a:off x="5694635" y="1172483"/>
            <a:ext cx="0" cy="5029200"/>
          </a:xfrm>
          <a:prstGeom prst="straightConnector1">
            <a:avLst/>
          </a:prstGeom>
          <a:ln w="76200">
            <a:solidFill>
              <a:schemeClr val="tx2"/>
            </a:solidFill>
            <a:tailEnd type="arrow"/>
          </a:ln>
        </p:spPr>
        <p:style>
          <a:lnRef idx="1">
            <a:schemeClr val="accent1"/>
          </a:lnRef>
          <a:fillRef idx="0">
            <a:schemeClr val="accent1"/>
          </a:fillRef>
          <a:effectRef idx="0">
            <a:schemeClr val="accent1"/>
          </a:effectRef>
          <a:fontRef idx="minor">
            <a:schemeClr val="tx1"/>
          </a:fontRef>
        </p:style>
      </p:cxnSp>
      <p:grpSp>
        <p:nvGrpSpPr>
          <p:cNvPr id="175" name="Group 174"/>
          <p:cNvGrpSpPr/>
          <p:nvPr/>
        </p:nvGrpSpPr>
        <p:grpSpPr>
          <a:xfrm>
            <a:off x="2782019" y="1644737"/>
            <a:ext cx="4535195" cy="4014933"/>
            <a:chOff x="3851647" y="1427070"/>
            <a:chExt cx="4535195" cy="4014933"/>
          </a:xfrm>
        </p:grpSpPr>
        <p:sp>
          <p:nvSpPr>
            <p:cNvPr id="176" name="Oval 175"/>
            <p:cNvSpPr/>
            <p:nvPr/>
          </p:nvSpPr>
          <p:spPr>
            <a:xfrm>
              <a:off x="3851648" y="1437059"/>
              <a:ext cx="652343" cy="652343"/>
            </a:xfrm>
            <a:prstGeom prst="ellipse">
              <a:avLst/>
            </a:prstGeom>
            <a:solidFill>
              <a:schemeClr val="tx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defTabSz="0"/>
              <a:endParaRPr lang="en-US" sz="2000" spc="-150" dirty="0"/>
            </a:p>
          </p:txBody>
        </p:sp>
        <p:sp>
          <p:nvSpPr>
            <p:cNvPr id="177" name="Oval 176"/>
            <p:cNvSpPr/>
            <p:nvPr/>
          </p:nvSpPr>
          <p:spPr>
            <a:xfrm>
              <a:off x="5145697" y="1427070"/>
              <a:ext cx="652343" cy="652343"/>
            </a:xfrm>
            <a:prstGeom prst="ellipse">
              <a:avLst/>
            </a:prstGeom>
            <a:solidFill>
              <a:schemeClr val="tx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178" name="Oval 177"/>
            <p:cNvSpPr/>
            <p:nvPr/>
          </p:nvSpPr>
          <p:spPr>
            <a:xfrm>
              <a:off x="6440451" y="1437059"/>
              <a:ext cx="652343" cy="652343"/>
            </a:xfrm>
            <a:prstGeom prst="ellipse">
              <a:avLst/>
            </a:prstGeom>
            <a:solidFill>
              <a:schemeClr val="tx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179" name="Oval 178"/>
            <p:cNvSpPr/>
            <p:nvPr/>
          </p:nvSpPr>
          <p:spPr>
            <a:xfrm>
              <a:off x="7734499" y="1427070"/>
              <a:ext cx="652343" cy="652343"/>
            </a:xfrm>
            <a:prstGeom prst="ellipse">
              <a:avLst/>
            </a:prstGeom>
            <a:solidFill>
              <a:schemeClr val="tx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180" name="Oval 179"/>
            <p:cNvSpPr/>
            <p:nvPr/>
          </p:nvSpPr>
          <p:spPr>
            <a:xfrm>
              <a:off x="3851648" y="2556141"/>
              <a:ext cx="652343" cy="652343"/>
            </a:xfrm>
            <a:prstGeom prst="ellipse">
              <a:avLst/>
            </a:prstGeom>
            <a:solidFill>
              <a:schemeClr val="accent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181" name="Oval 180"/>
            <p:cNvSpPr/>
            <p:nvPr/>
          </p:nvSpPr>
          <p:spPr>
            <a:xfrm>
              <a:off x="5145697" y="2546153"/>
              <a:ext cx="652343" cy="652343"/>
            </a:xfrm>
            <a:prstGeom prst="ellipse">
              <a:avLst/>
            </a:prstGeom>
            <a:solidFill>
              <a:schemeClr val="accent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182" name="Oval 181"/>
            <p:cNvSpPr/>
            <p:nvPr/>
          </p:nvSpPr>
          <p:spPr>
            <a:xfrm>
              <a:off x="6440451" y="2556141"/>
              <a:ext cx="652343" cy="652343"/>
            </a:xfrm>
            <a:prstGeom prst="ellipse">
              <a:avLst/>
            </a:prstGeom>
            <a:solidFill>
              <a:schemeClr val="tx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183" name="Oval 182"/>
            <p:cNvSpPr/>
            <p:nvPr/>
          </p:nvSpPr>
          <p:spPr>
            <a:xfrm>
              <a:off x="7734499" y="2546153"/>
              <a:ext cx="652343" cy="652343"/>
            </a:xfrm>
            <a:prstGeom prst="ellipse">
              <a:avLst/>
            </a:prstGeom>
            <a:solidFill>
              <a:schemeClr val="tx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184" name="Oval 183"/>
            <p:cNvSpPr/>
            <p:nvPr/>
          </p:nvSpPr>
          <p:spPr>
            <a:xfrm>
              <a:off x="3851648" y="3668336"/>
              <a:ext cx="652343" cy="652343"/>
            </a:xfrm>
            <a:prstGeom prst="ellipse">
              <a:avLst/>
            </a:prstGeom>
            <a:solidFill>
              <a:schemeClr val="tx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185" name="Oval 184"/>
            <p:cNvSpPr/>
            <p:nvPr/>
          </p:nvSpPr>
          <p:spPr>
            <a:xfrm>
              <a:off x="5145696" y="3658347"/>
              <a:ext cx="652343" cy="652343"/>
            </a:xfrm>
            <a:prstGeom prst="ellipse">
              <a:avLst/>
            </a:prstGeom>
            <a:solidFill>
              <a:schemeClr val="tx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186" name="Oval 185"/>
            <p:cNvSpPr/>
            <p:nvPr/>
          </p:nvSpPr>
          <p:spPr>
            <a:xfrm>
              <a:off x="6440450" y="3668336"/>
              <a:ext cx="652343" cy="652343"/>
            </a:xfrm>
            <a:prstGeom prst="ellipse">
              <a:avLst/>
            </a:prstGeom>
            <a:solidFill>
              <a:schemeClr val="tx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187" name="Oval 186"/>
            <p:cNvSpPr/>
            <p:nvPr/>
          </p:nvSpPr>
          <p:spPr>
            <a:xfrm>
              <a:off x="7734498" y="3658347"/>
              <a:ext cx="652343" cy="652343"/>
            </a:xfrm>
            <a:prstGeom prst="ellipse">
              <a:avLst/>
            </a:prstGeom>
            <a:solidFill>
              <a:schemeClr val="tx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188" name="Oval 187"/>
            <p:cNvSpPr/>
            <p:nvPr/>
          </p:nvSpPr>
          <p:spPr>
            <a:xfrm>
              <a:off x="3851647" y="4789660"/>
              <a:ext cx="652343" cy="652343"/>
            </a:xfrm>
            <a:prstGeom prst="ellipse">
              <a:avLst/>
            </a:prstGeom>
            <a:solidFill>
              <a:schemeClr val="tx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189" name="Oval 188"/>
            <p:cNvSpPr/>
            <p:nvPr/>
          </p:nvSpPr>
          <p:spPr>
            <a:xfrm>
              <a:off x="5145695" y="4779671"/>
              <a:ext cx="652343" cy="652343"/>
            </a:xfrm>
            <a:prstGeom prst="ellipse">
              <a:avLst/>
            </a:prstGeom>
            <a:solidFill>
              <a:schemeClr val="tx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190" name="Oval 189"/>
            <p:cNvSpPr/>
            <p:nvPr/>
          </p:nvSpPr>
          <p:spPr>
            <a:xfrm>
              <a:off x="6440449" y="4789660"/>
              <a:ext cx="652343" cy="652343"/>
            </a:xfrm>
            <a:prstGeom prst="ellipse">
              <a:avLst/>
            </a:prstGeom>
            <a:solidFill>
              <a:schemeClr val="tx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191" name="Oval 190"/>
            <p:cNvSpPr/>
            <p:nvPr/>
          </p:nvSpPr>
          <p:spPr>
            <a:xfrm>
              <a:off x="7734498" y="4779671"/>
              <a:ext cx="652343" cy="652343"/>
            </a:xfrm>
            <a:prstGeom prst="ellipse">
              <a:avLst/>
            </a:prstGeom>
            <a:solidFill>
              <a:schemeClr val="tx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grpSp>
      <p:sp>
        <p:nvSpPr>
          <p:cNvPr id="192" name="TextBox 191"/>
          <p:cNvSpPr txBox="1"/>
          <p:nvPr/>
        </p:nvSpPr>
        <p:spPr>
          <a:xfrm>
            <a:off x="2732118" y="1727840"/>
            <a:ext cx="747320" cy="461665"/>
          </a:xfrm>
          <a:prstGeom prst="rect">
            <a:avLst/>
          </a:prstGeom>
          <a:noFill/>
        </p:spPr>
        <p:txBody>
          <a:bodyPr wrap="none" rtlCol="0">
            <a:spAutoFit/>
          </a:bodyPr>
          <a:lstStyle/>
          <a:p>
            <a:r>
              <a:rPr lang="en-US" sz="2400" dirty="0" smtClean="0">
                <a:solidFill>
                  <a:schemeClr val="bg1"/>
                </a:solidFill>
              </a:rPr>
              <a:t>3.0V</a:t>
            </a:r>
            <a:endParaRPr lang="en-US" sz="2400" dirty="0">
              <a:solidFill>
                <a:schemeClr val="bg1"/>
              </a:solidFill>
            </a:endParaRPr>
          </a:p>
        </p:txBody>
      </p:sp>
      <p:sp>
        <p:nvSpPr>
          <p:cNvPr id="193" name="TextBox 192"/>
          <p:cNvSpPr txBox="1"/>
          <p:nvPr/>
        </p:nvSpPr>
        <p:spPr>
          <a:xfrm>
            <a:off x="4035772" y="1727840"/>
            <a:ext cx="747320" cy="461665"/>
          </a:xfrm>
          <a:prstGeom prst="rect">
            <a:avLst/>
          </a:prstGeom>
          <a:noFill/>
        </p:spPr>
        <p:txBody>
          <a:bodyPr wrap="none" rtlCol="0">
            <a:spAutoFit/>
          </a:bodyPr>
          <a:lstStyle/>
          <a:p>
            <a:r>
              <a:rPr lang="en-US" sz="2400" dirty="0" smtClean="0">
                <a:solidFill>
                  <a:schemeClr val="bg1"/>
                </a:solidFill>
              </a:rPr>
              <a:t>3.8V</a:t>
            </a:r>
            <a:endParaRPr lang="en-US" sz="2400" dirty="0">
              <a:solidFill>
                <a:schemeClr val="bg1"/>
              </a:solidFill>
            </a:endParaRPr>
          </a:p>
        </p:txBody>
      </p:sp>
      <p:sp>
        <p:nvSpPr>
          <p:cNvPr id="194" name="TextBox 193"/>
          <p:cNvSpPr txBox="1"/>
          <p:nvPr/>
        </p:nvSpPr>
        <p:spPr>
          <a:xfrm>
            <a:off x="5322687" y="1727840"/>
            <a:ext cx="747320" cy="461665"/>
          </a:xfrm>
          <a:prstGeom prst="rect">
            <a:avLst/>
          </a:prstGeom>
          <a:noFill/>
        </p:spPr>
        <p:txBody>
          <a:bodyPr wrap="none" rtlCol="0">
            <a:spAutoFit/>
          </a:bodyPr>
          <a:lstStyle/>
          <a:p>
            <a:r>
              <a:rPr lang="en-US" sz="2400" dirty="0" smtClean="0">
                <a:solidFill>
                  <a:schemeClr val="bg1"/>
                </a:solidFill>
              </a:rPr>
              <a:t>3.9V</a:t>
            </a:r>
            <a:endParaRPr lang="en-US" sz="2400" dirty="0">
              <a:solidFill>
                <a:schemeClr val="bg1"/>
              </a:solidFill>
            </a:endParaRPr>
          </a:p>
        </p:txBody>
      </p:sp>
      <p:sp>
        <p:nvSpPr>
          <p:cNvPr id="195" name="TextBox 194"/>
          <p:cNvSpPr txBox="1"/>
          <p:nvPr/>
        </p:nvSpPr>
        <p:spPr>
          <a:xfrm>
            <a:off x="6610186" y="1727840"/>
            <a:ext cx="747320" cy="461665"/>
          </a:xfrm>
          <a:prstGeom prst="rect">
            <a:avLst/>
          </a:prstGeom>
          <a:noFill/>
        </p:spPr>
        <p:txBody>
          <a:bodyPr wrap="none" rtlCol="0">
            <a:spAutoFit/>
          </a:bodyPr>
          <a:lstStyle/>
          <a:p>
            <a:r>
              <a:rPr lang="en-US" sz="2400" dirty="0" smtClean="0">
                <a:solidFill>
                  <a:schemeClr val="bg1"/>
                </a:solidFill>
              </a:rPr>
              <a:t>4.8V</a:t>
            </a:r>
            <a:endParaRPr lang="en-US" sz="2400" dirty="0">
              <a:solidFill>
                <a:schemeClr val="bg1"/>
              </a:solidFill>
            </a:endParaRPr>
          </a:p>
        </p:txBody>
      </p:sp>
      <p:sp>
        <p:nvSpPr>
          <p:cNvPr id="196" name="TextBox 195"/>
          <p:cNvSpPr txBox="1"/>
          <p:nvPr/>
        </p:nvSpPr>
        <p:spPr>
          <a:xfrm>
            <a:off x="2732172" y="2863676"/>
            <a:ext cx="747320" cy="461665"/>
          </a:xfrm>
          <a:prstGeom prst="rect">
            <a:avLst/>
          </a:prstGeom>
          <a:noFill/>
        </p:spPr>
        <p:txBody>
          <a:bodyPr wrap="none" rtlCol="0">
            <a:spAutoFit/>
          </a:bodyPr>
          <a:lstStyle/>
          <a:p>
            <a:r>
              <a:rPr lang="en-US" sz="2400" dirty="0" smtClean="0">
                <a:solidFill>
                  <a:schemeClr val="bg1"/>
                </a:solidFill>
              </a:rPr>
              <a:t>3.5V</a:t>
            </a:r>
            <a:endParaRPr lang="en-US" sz="2400" dirty="0">
              <a:solidFill>
                <a:schemeClr val="bg1"/>
              </a:solidFill>
            </a:endParaRPr>
          </a:p>
        </p:txBody>
      </p:sp>
      <p:sp>
        <p:nvSpPr>
          <p:cNvPr id="197" name="TextBox 196"/>
          <p:cNvSpPr txBox="1"/>
          <p:nvPr/>
        </p:nvSpPr>
        <p:spPr>
          <a:xfrm>
            <a:off x="4035826" y="2863676"/>
            <a:ext cx="747320" cy="461665"/>
          </a:xfrm>
          <a:prstGeom prst="rect">
            <a:avLst/>
          </a:prstGeom>
          <a:noFill/>
        </p:spPr>
        <p:txBody>
          <a:bodyPr wrap="none" rtlCol="0">
            <a:spAutoFit/>
          </a:bodyPr>
          <a:lstStyle/>
          <a:p>
            <a:r>
              <a:rPr lang="en-US" sz="2400" dirty="0" smtClean="0">
                <a:solidFill>
                  <a:schemeClr val="bg1"/>
                </a:solidFill>
              </a:rPr>
              <a:t>2.9V</a:t>
            </a:r>
            <a:endParaRPr lang="en-US" sz="2400" dirty="0">
              <a:solidFill>
                <a:schemeClr val="bg1"/>
              </a:solidFill>
            </a:endParaRPr>
          </a:p>
        </p:txBody>
      </p:sp>
      <p:sp>
        <p:nvSpPr>
          <p:cNvPr id="198" name="TextBox 197"/>
          <p:cNvSpPr txBox="1"/>
          <p:nvPr/>
        </p:nvSpPr>
        <p:spPr>
          <a:xfrm>
            <a:off x="5322741" y="2863676"/>
            <a:ext cx="747320" cy="461665"/>
          </a:xfrm>
          <a:prstGeom prst="rect">
            <a:avLst/>
          </a:prstGeom>
          <a:noFill/>
        </p:spPr>
        <p:txBody>
          <a:bodyPr wrap="none" rtlCol="0">
            <a:spAutoFit/>
          </a:bodyPr>
          <a:lstStyle/>
          <a:p>
            <a:r>
              <a:rPr lang="en-US" sz="2400" dirty="0" smtClean="0">
                <a:solidFill>
                  <a:schemeClr val="bg1"/>
                </a:solidFill>
              </a:rPr>
              <a:t>2.4V</a:t>
            </a:r>
            <a:endParaRPr lang="en-US" sz="2400" dirty="0">
              <a:solidFill>
                <a:schemeClr val="bg1"/>
              </a:solidFill>
            </a:endParaRPr>
          </a:p>
        </p:txBody>
      </p:sp>
      <p:sp>
        <p:nvSpPr>
          <p:cNvPr id="199" name="TextBox 198"/>
          <p:cNvSpPr txBox="1"/>
          <p:nvPr/>
        </p:nvSpPr>
        <p:spPr>
          <a:xfrm>
            <a:off x="6610240" y="2863676"/>
            <a:ext cx="747320" cy="461665"/>
          </a:xfrm>
          <a:prstGeom prst="rect">
            <a:avLst/>
          </a:prstGeom>
          <a:noFill/>
        </p:spPr>
        <p:txBody>
          <a:bodyPr wrap="none" rtlCol="0">
            <a:spAutoFit/>
          </a:bodyPr>
          <a:lstStyle/>
          <a:p>
            <a:r>
              <a:rPr lang="en-US" sz="2400" dirty="0" smtClean="0">
                <a:solidFill>
                  <a:schemeClr val="bg1"/>
                </a:solidFill>
              </a:rPr>
              <a:t>2.1V</a:t>
            </a:r>
            <a:endParaRPr lang="en-US" sz="2400" dirty="0">
              <a:solidFill>
                <a:schemeClr val="bg1"/>
              </a:solidFill>
            </a:endParaRPr>
          </a:p>
        </p:txBody>
      </p:sp>
      <p:sp>
        <p:nvSpPr>
          <p:cNvPr id="200" name="TextBox 199"/>
          <p:cNvSpPr txBox="1"/>
          <p:nvPr/>
        </p:nvSpPr>
        <p:spPr>
          <a:xfrm>
            <a:off x="2733579" y="3976252"/>
            <a:ext cx="747320" cy="461665"/>
          </a:xfrm>
          <a:prstGeom prst="rect">
            <a:avLst/>
          </a:prstGeom>
          <a:noFill/>
        </p:spPr>
        <p:txBody>
          <a:bodyPr wrap="none" rtlCol="0">
            <a:spAutoFit/>
          </a:bodyPr>
          <a:lstStyle/>
          <a:p>
            <a:r>
              <a:rPr lang="en-US" sz="2400" dirty="0" smtClean="0">
                <a:solidFill>
                  <a:schemeClr val="bg1"/>
                </a:solidFill>
              </a:rPr>
              <a:t>2.2V</a:t>
            </a:r>
            <a:endParaRPr lang="en-US" sz="2400" dirty="0">
              <a:solidFill>
                <a:schemeClr val="bg1"/>
              </a:solidFill>
            </a:endParaRPr>
          </a:p>
        </p:txBody>
      </p:sp>
      <p:sp>
        <p:nvSpPr>
          <p:cNvPr id="201" name="TextBox 200"/>
          <p:cNvSpPr txBox="1"/>
          <p:nvPr/>
        </p:nvSpPr>
        <p:spPr>
          <a:xfrm>
            <a:off x="4037233" y="3976252"/>
            <a:ext cx="747320" cy="461665"/>
          </a:xfrm>
          <a:prstGeom prst="rect">
            <a:avLst/>
          </a:prstGeom>
          <a:noFill/>
        </p:spPr>
        <p:txBody>
          <a:bodyPr wrap="none" rtlCol="0">
            <a:spAutoFit/>
          </a:bodyPr>
          <a:lstStyle/>
          <a:p>
            <a:r>
              <a:rPr lang="en-US" sz="2400" dirty="0" smtClean="0">
                <a:solidFill>
                  <a:schemeClr val="bg1"/>
                </a:solidFill>
              </a:rPr>
              <a:t>4.3V</a:t>
            </a:r>
            <a:endParaRPr lang="en-US" sz="2400" dirty="0">
              <a:solidFill>
                <a:schemeClr val="bg1"/>
              </a:solidFill>
            </a:endParaRPr>
          </a:p>
        </p:txBody>
      </p:sp>
      <p:sp>
        <p:nvSpPr>
          <p:cNvPr id="202" name="TextBox 201"/>
          <p:cNvSpPr txBox="1"/>
          <p:nvPr/>
        </p:nvSpPr>
        <p:spPr>
          <a:xfrm>
            <a:off x="5324148" y="3976252"/>
            <a:ext cx="747320" cy="461665"/>
          </a:xfrm>
          <a:prstGeom prst="rect">
            <a:avLst/>
          </a:prstGeom>
          <a:noFill/>
        </p:spPr>
        <p:txBody>
          <a:bodyPr wrap="none" rtlCol="0">
            <a:spAutoFit/>
          </a:bodyPr>
          <a:lstStyle/>
          <a:p>
            <a:r>
              <a:rPr lang="en-US" sz="2400" dirty="0" smtClean="0">
                <a:solidFill>
                  <a:schemeClr val="bg1"/>
                </a:solidFill>
              </a:rPr>
              <a:t>4.6V</a:t>
            </a:r>
            <a:endParaRPr lang="en-US" sz="2400" dirty="0">
              <a:solidFill>
                <a:schemeClr val="bg1"/>
              </a:solidFill>
            </a:endParaRPr>
          </a:p>
        </p:txBody>
      </p:sp>
      <p:sp>
        <p:nvSpPr>
          <p:cNvPr id="203" name="TextBox 202"/>
          <p:cNvSpPr txBox="1"/>
          <p:nvPr/>
        </p:nvSpPr>
        <p:spPr>
          <a:xfrm>
            <a:off x="6611647" y="3976252"/>
            <a:ext cx="747320" cy="461665"/>
          </a:xfrm>
          <a:prstGeom prst="rect">
            <a:avLst/>
          </a:prstGeom>
          <a:noFill/>
        </p:spPr>
        <p:txBody>
          <a:bodyPr wrap="none" rtlCol="0">
            <a:spAutoFit/>
          </a:bodyPr>
          <a:lstStyle/>
          <a:p>
            <a:r>
              <a:rPr lang="en-US" sz="2400" dirty="0" smtClean="0">
                <a:solidFill>
                  <a:schemeClr val="bg1"/>
                </a:solidFill>
              </a:rPr>
              <a:t>1.8V</a:t>
            </a:r>
            <a:endParaRPr lang="en-US" sz="2400" dirty="0">
              <a:solidFill>
                <a:schemeClr val="bg1"/>
              </a:solidFill>
            </a:endParaRPr>
          </a:p>
        </p:txBody>
      </p:sp>
      <p:sp>
        <p:nvSpPr>
          <p:cNvPr id="204" name="TextBox 203"/>
          <p:cNvSpPr txBox="1"/>
          <p:nvPr/>
        </p:nvSpPr>
        <p:spPr>
          <a:xfrm>
            <a:off x="2732118" y="5097420"/>
            <a:ext cx="747320" cy="461665"/>
          </a:xfrm>
          <a:prstGeom prst="rect">
            <a:avLst/>
          </a:prstGeom>
          <a:noFill/>
        </p:spPr>
        <p:txBody>
          <a:bodyPr wrap="none" rtlCol="0">
            <a:spAutoFit/>
          </a:bodyPr>
          <a:lstStyle/>
          <a:p>
            <a:r>
              <a:rPr lang="en-US" sz="2400" dirty="0" smtClean="0">
                <a:solidFill>
                  <a:schemeClr val="bg1"/>
                </a:solidFill>
              </a:rPr>
              <a:t>3.5V</a:t>
            </a:r>
            <a:endParaRPr lang="en-US" sz="2400" dirty="0">
              <a:solidFill>
                <a:schemeClr val="bg1"/>
              </a:solidFill>
            </a:endParaRPr>
          </a:p>
        </p:txBody>
      </p:sp>
      <p:sp>
        <p:nvSpPr>
          <p:cNvPr id="205" name="TextBox 204"/>
          <p:cNvSpPr txBox="1"/>
          <p:nvPr/>
        </p:nvSpPr>
        <p:spPr>
          <a:xfrm>
            <a:off x="4035772" y="5097420"/>
            <a:ext cx="747320" cy="461665"/>
          </a:xfrm>
          <a:prstGeom prst="rect">
            <a:avLst/>
          </a:prstGeom>
          <a:noFill/>
        </p:spPr>
        <p:txBody>
          <a:bodyPr wrap="none" rtlCol="0">
            <a:spAutoFit/>
          </a:bodyPr>
          <a:lstStyle/>
          <a:p>
            <a:r>
              <a:rPr lang="en-US" sz="2400" dirty="0" smtClean="0">
                <a:solidFill>
                  <a:schemeClr val="bg1"/>
                </a:solidFill>
              </a:rPr>
              <a:t>2.3V</a:t>
            </a:r>
            <a:endParaRPr lang="en-US" sz="2400" dirty="0">
              <a:solidFill>
                <a:schemeClr val="bg1"/>
              </a:solidFill>
            </a:endParaRPr>
          </a:p>
        </p:txBody>
      </p:sp>
      <p:sp>
        <p:nvSpPr>
          <p:cNvPr id="206" name="TextBox 205"/>
          <p:cNvSpPr txBox="1"/>
          <p:nvPr/>
        </p:nvSpPr>
        <p:spPr>
          <a:xfrm>
            <a:off x="5322687" y="5097420"/>
            <a:ext cx="747320" cy="461665"/>
          </a:xfrm>
          <a:prstGeom prst="rect">
            <a:avLst/>
          </a:prstGeom>
          <a:noFill/>
        </p:spPr>
        <p:txBody>
          <a:bodyPr wrap="none" rtlCol="0">
            <a:spAutoFit/>
          </a:bodyPr>
          <a:lstStyle/>
          <a:p>
            <a:r>
              <a:rPr lang="en-US" sz="2400" dirty="0" smtClean="0">
                <a:solidFill>
                  <a:schemeClr val="bg1"/>
                </a:solidFill>
              </a:rPr>
              <a:t>1.9V</a:t>
            </a:r>
            <a:endParaRPr lang="en-US" sz="2400" dirty="0">
              <a:solidFill>
                <a:schemeClr val="bg1"/>
              </a:solidFill>
            </a:endParaRPr>
          </a:p>
        </p:txBody>
      </p:sp>
      <p:sp>
        <p:nvSpPr>
          <p:cNvPr id="207" name="TextBox 206"/>
          <p:cNvSpPr txBox="1"/>
          <p:nvPr/>
        </p:nvSpPr>
        <p:spPr>
          <a:xfrm>
            <a:off x="6610186" y="5097420"/>
            <a:ext cx="747320" cy="461665"/>
          </a:xfrm>
          <a:prstGeom prst="rect">
            <a:avLst/>
          </a:prstGeom>
          <a:noFill/>
        </p:spPr>
        <p:txBody>
          <a:bodyPr wrap="none" rtlCol="0">
            <a:spAutoFit/>
          </a:bodyPr>
          <a:lstStyle/>
          <a:p>
            <a:r>
              <a:rPr lang="en-US" sz="2400" dirty="0" smtClean="0">
                <a:solidFill>
                  <a:schemeClr val="bg1"/>
                </a:solidFill>
              </a:rPr>
              <a:t>4.3V</a:t>
            </a:r>
            <a:endParaRPr lang="en-US" sz="2400" dirty="0">
              <a:solidFill>
                <a:schemeClr val="bg1"/>
              </a:solidFill>
            </a:endParaRPr>
          </a:p>
        </p:txBody>
      </p:sp>
      <p:sp>
        <p:nvSpPr>
          <p:cNvPr id="208" name="TextBox 207"/>
          <p:cNvSpPr txBox="1"/>
          <p:nvPr/>
        </p:nvSpPr>
        <p:spPr>
          <a:xfrm>
            <a:off x="253569" y="2656712"/>
            <a:ext cx="1836192" cy="461665"/>
          </a:xfrm>
          <a:prstGeom prst="rect">
            <a:avLst/>
          </a:prstGeom>
          <a:noFill/>
        </p:spPr>
        <p:txBody>
          <a:bodyPr wrap="square" rtlCol="0">
            <a:spAutoFit/>
          </a:bodyPr>
          <a:lstStyle/>
          <a:p>
            <a:pPr algn="ctr"/>
            <a:r>
              <a:rPr lang="en-US" sz="2400" dirty="0" err="1" smtClean="0">
                <a:solidFill>
                  <a:schemeClr val="accent1"/>
                </a:solidFill>
              </a:rPr>
              <a:t>V</a:t>
            </a:r>
            <a:r>
              <a:rPr lang="en-US" sz="2400" baseline="-25000" dirty="0" err="1" smtClean="0">
                <a:solidFill>
                  <a:schemeClr val="accent1"/>
                </a:solidFill>
              </a:rPr>
              <a:t>read</a:t>
            </a:r>
            <a:r>
              <a:rPr lang="en-US" sz="2400" dirty="0" smtClean="0">
                <a:solidFill>
                  <a:schemeClr val="accent1"/>
                </a:solidFill>
              </a:rPr>
              <a:t> = 2.5 V</a:t>
            </a:r>
            <a:endParaRPr lang="en-US" sz="2400" dirty="0">
              <a:solidFill>
                <a:schemeClr val="accent1"/>
              </a:solidFill>
            </a:endParaRPr>
          </a:p>
        </p:txBody>
      </p:sp>
      <p:sp>
        <p:nvSpPr>
          <p:cNvPr id="209" name="TextBox 208"/>
          <p:cNvSpPr txBox="1"/>
          <p:nvPr/>
        </p:nvSpPr>
        <p:spPr>
          <a:xfrm>
            <a:off x="253569" y="1529705"/>
            <a:ext cx="1836192" cy="461665"/>
          </a:xfrm>
          <a:prstGeom prst="rect">
            <a:avLst/>
          </a:prstGeom>
          <a:noFill/>
        </p:spPr>
        <p:txBody>
          <a:bodyPr wrap="square" rtlCol="0">
            <a:spAutoFit/>
          </a:bodyPr>
          <a:lstStyle/>
          <a:p>
            <a:pPr algn="ctr"/>
            <a:r>
              <a:rPr lang="en-US" sz="2400" dirty="0" err="1" smtClean="0">
                <a:solidFill>
                  <a:schemeClr val="tx2">
                    <a:lumMod val="75000"/>
                  </a:schemeClr>
                </a:solidFill>
              </a:rPr>
              <a:t>V</a:t>
            </a:r>
            <a:r>
              <a:rPr lang="en-US" sz="2400" baseline="-25000" dirty="0" err="1" smtClean="0">
                <a:solidFill>
                  <a:schemeClr val="tx2">
                    <a:lumMod val="75000"/>
                  </a:schemeClr>
                </a:solidFill>
              </a:rPr>
              <a:t>pass</a:t>
            </a:r>
            <a:r>
              <a:rPr lang="en-US" sz="2400" dirty="0" smtClean="0">
                <a:solidFill>
                  <a:schemeClr val="tx2">
                    <a:lumMod val="75000"/>
                  </a:schemeClr>
                </a:solidFill>
              </a:rPr>
              <a:t> = 4.9 V</a:t>
            </a:r>
            <a:endParaRPr lang="en-US" sz="2400" dirty="0">
              <a:solidFill>
                <a:schemeClr val="tx2">
                  <a:lumMod val="75000"/>
                </a:schemeClr>
              </a:solidFill>
            </a:endParaRPr>
          </a:p>
        </p:txBody>
      </p:sp>
      <p:sp>
        <p:nvSpPr>
          <p:cNvPr id="210" name="TextBox 209"/>
          <p:cNvSpPr txBox="1"/>
          <p:nvPr/>
        </p:nvSpPr>
        <p:spPr>
          <a:xfrm>
            <a:off x="253569" y="3751711"/>
            <a:ext cx="1836192" cy="461665"/>
          </a:xfrm>
          <a:prstGeom prst="rect">
            <a:avLst/>
          </a:prstGeom>
          <a:noFill/>
        </p:spPr>
        <p:txBody>
          <a:bodyPr wrap="square" rtlCol="0">
            <a:spAutoFit/>
          </a:bodyPr>
          <a:lstStyle/>
          <a:p>
            <a:pPr algn="ctr"/>
            <a:r>
              <a:rPr lang="en-US" sz="2400" dirty="0" err="1" smtClean="0">
                <a:solidFill>
                  <a:schemeClr val="tx2">
                    <a:lumMod val="75000"/>
                  </a:schemeClr>
                </a:solidFill>
              </a:rPr>
              <a:t>V</a:t>
            </a:r>
            <a:r>
              <a:rPr lang="en-US" sz="2400" baseline="-25000" dirty="0" err="1" smtClean="0">
                <a:solidFill>
                  <a:schemeClr val="tx2">
                    <a:lumMod val="75000"/>
                  </a:schemeClr>
                </a:solidFill>
              </a:rPr>
              <a:t>pass</a:t>
            </a:r>
            <a:r>
              <a:rPr lang="en-US" sz="2400" dirty="0" smtClean="0">
                <a:solidFill>
                  <a:schemeClr val="tx2">
                    <a:lumMod val="75000"/>
                  </a:schemeClr>
                </a:solidFill>
              </a:rPr>
              <a:t> = 4.9 V</a:t>
            </a:r>
            <a:endParaRPr lang="en-US" sz="2400" dirty="0">
              <a:solidFill>
                <a:schemeClr val="tx2">
                  <a:lumMod val="75000"/>
                </a:schemeClr>
              </a:solidFill>
            </a:endParaRPr>
          </a:p>
        </p:txBody>
      </p:sp>
      <p:sp>
        <p:nvSpPr>
          <p:cNvPr id="211" name="TextBox 210"/>
          <p:cNvSpPr txBox="1"/>
          <p:nvPr/>
        </p:nvSpPr>
        <p:spPr>
          <a:xfrm>
            <a:off x="253569" y="4861844"/>
            <a:ext cx="1836192" cy="461665"/>
          </a:xfrm>
          <a:prstGeom prst="rect">
            <a:avLst/>
          </a:prstGeom>
          <a:noFill/>
        </p:spPr>
        <p:txBody>
          <a:bodyPr wrap="square" rtlCol="0">
            <a:spAutoFit/>
          </a:bodyPr>
          <a:lstStyle/>
          <a:p>
            <a:pPr algn="ctr"/>
            <a:r>
              <a:rPr lang="en-US" sz="2400" dirty="0" err="1" smtClean="0">
                <a:solidFill>
                  <a:schemeClr val="tx2">
                    <a:lumMod val="75000"/>
                  </a:schemeClr>
                </a:solidFill>
              </a:rPr>
              <a:t>V</a:t>
            </a:r>
            <a:r>
              <a:rPr lang="en-US" sz="2400" baseline="-25000" dirty="0" err="1" smtClean="0">
                <a:solidFill>
                  <a:schemeClr val="tx2">
                    <a:lumMod val="75000"/>
                  </a:schemeClr>
                </a:solidFill>
              </a:rPr>
              <a:t>pass</a:t>
            </a:r>
            <a:r>
              <a:rPr lang="en-US" sz="2400" dirty="0" smtClean="0">
                <a:solidFill>
                  <a:schemeClr val="tx2">
                    <a:lumMod val="75000"/>
                  </a:schemeClr>
                </a:solidFill>
              </a:rPr>
              <a:t> = 4.9 V</a:t>
            </a:r>
            <a:endParaRPr lang="en-US" sz="2400" dirty="0">
              <a:solidFill>
                <a:schemeClr val="tx2">
                  <a:lumMod val="75000"/>
                </a:schemeClr>
              </a:solidFill>
            </a:endParaRPr>
          </a:p>
        </p:txBody>
      </p:sp>
      <p:sp>
        <p:nvSpPr>
          <p:cNvPr id="212" name="TextBox 211"/>
          <p:cNvSpPr txBox="1"/>
          <p:nvPr/>
        </p:nvSpPr>
        <p:spPr>
          <a:xfrm>
            <a:off x="5271978" y="6127218"/>
            <a:ext cx="845313" cy="584775"/>
          </a:xfrm>
          <a:prstGeom prst="rect">
            <a:avLst/>
          </a:prstGeom>
          <a:noFill/>
        </p:spPr>
        <p:txBody>
          <a:bodyPr wrap="square" rtlCol="0">
            <a:spAutoFit/>
          </a:bodyPr>
          <a:lstStyle/>
          <a:p>
            <a:pPr algn="ctr"/>
            <a:r>
              <a:rPr lang="en-US" sz="3200" dirty="0" smtClean="0">
                <a:solidFill>
                  <a:schemeClr val="tx2"/>
                </a:solidFill>
              </a:rPr>
              <a:t>1</a:t>
            </a:r>
            <a:endParaRPr lang="en-US" sz="3200" dirty="0">
              <a:solidFill>
                <a:schemeClr val="tx2"/>
              </a:solidFill>
            </a:endParaRPr>
          </a:p>
        </p:txBody>
      </p:sp>
      <p:sp>
        <p:nvSpPr>
          <p:cNvPr id="213" name="TextBox 212"/>
          <p:cNvSpPr txBox="1"/>
          <p:nvPr/>
        </p:nvSpPr>
        <p:spPr>
          <a:xfrm>
            <a:off x="6568384" y="6127218"/>
            <a:ext cx="845313" cy="584775"/>
          </a:xfrm>
          <a:prstGeom prst="rect">
            <a:avLst/>
          </a:prstGeom>
          <a:noFill/>
        </p:spPr>
        <p:txBody>
          <a:bodyPr wrap="square" rtlCol="0">
            <a:spAutoFit/>
          </a:bodyPr>
          <a:lstStyle/>
          <a:p>
            <a:pPr algn="ctr"/>
            <a:r>
              <a:rPr lang="en-US" sz="3200" dirty="0" smtClean="0">
                <a:solidFill>
                  <a:schemeClr val="tx2"/>
                </a:solidFill>
              </a:rPr>
              <a:t>1</a:t>
            </a:r>
            <a:endParaRPr lang="en-US" sz="3200" dirty="0">
              <a:solidFill>
                <a:schemeClr val="tx2"/>
              </a:solidFill>
            </a:endParaRPr>
          </a:p>
        </p:txBody>
      </p:sp>
      <p:sp>
        <p:nvSpPr>
          <p:cNvPr id="214" name="TextBox 213"/>
          <p:cNvSpPr txBox="1"/>
          <p:nvPr/>
        </p:nvSpPr>
        <p:spPr>
          <a:xfrm>
            <a:off x="3977577" y="6127218"/>
            <a:ext cx="845313" cy="584775"/>
          </a:xfrm>
          <a:prstGeom prst="rect">
            <a:avLst/>
          </a:prstGeom>
          <a:noFill/>
        </p:spPr>
        <p:txBody>
          <a:bodyPr wrap="square" rtlCol="0">
            <a:spAutoFit/>
          </a:bodyPr>
          <a:lstStyle/>
          <a:p>
            <a:pPr algn="ctr"/>
            <a:r>
              <a:rPr lang="en-US" sz="3200" dirty="0" smtClean="0">
                <a:solidFill>
                  <a:schemeClr val="accent2"/>
                </a:solidFill>
              </a:rPr>
              <a:t>0</a:t>
            </a:r>
            <a:endParaRPr lang="en-US" sz="3200" dirty="0">
              <a:solidFill>
                <a:schemeClr val="accent2"/>
              </a:solidFill>
            </a:endParaRPr>
          </a:p>
        </p:txBody>
      </p:sp>
      <p:sp>
        <p:nvSpPr>
          <p:cNvPr id="215" name="TextBox 214"/>
          <p:cNvSpPr txBox="1"/>
          <p:nvPr/>
        </p:nvSpPr>
        <p:spPr>
          <a:xfrm>
            <a:off x="2667975" y="6127218"/>
            <a:ext cx="845313" cy="584775"/>
          </a:xfrm>
          <a:prstGeom prst="rect">
            <a:avLst/>
          </a:prstGeom>
          <a:noFill/>
        </p:spPr>
        <p:txBody>
          <a:bodyPr wrap="square" rtlCol="0">
            <a:spAutoFit/>
          </a:bodyPr>
          <a:lstStyle/>
          <a:p>
            <a:pPr algn="ctr"/>
            <a:r>
              <a:rPr lang="en-US" sz="3200" dirty="0" smtClean="0">
                <a:solidFill>
                  <a:schemeClr val="accent2"/>
                </a:solidFill>
              </a:rPr>
              <a:t>0</a:t>
            </a:r>
            <a:endParaRPr lang="en-US" sz="3200" dirty="0">
              <a:solidFill>
                <a:schemeClr val="accent2"/>
              </a:solidFill>
            </a:endParaRPr>
          </a:p>
        </p:txBody>
      </p:sp>
      <p:sp>
        <p:nvSpPr>
          <p:cNvPr id="221" name="TextBox 220"/>
          <p:cNvSpPr txBox="1"/>
          <p:nvPr/>
        </p:nvSpPr>
        <p:spPr>
          <a:xfrm>
            <a:off x="66521" y="817310"/>
            <a:ext cx="2895072" cy="461665"/>
          </a:xfrm>
          <a:prstGeom prst="rect">
            <a:avLst/>
          </a:prstGeom>
          <a:noFill/>
        </p:spPr>
        <p:txBody>
          <a:bodyPr wrap="square" rtlCol="0">
            <a:spAutoFit/>
          </a:bodyPr>
          <a:lstStyle/>
          <a:p>
            <a:r>
              <a:rPr lang="en-US" sz="2400" dirty="0" smtClean="0">
                <a:solidFill>
                  <a:schemeClr val="accent1"/>
                </a:solidFill>
              </a:rPr>
              <a:t>Reducing </a:t>
            </a:r>
            <a:r>
              <a:rPr lang="en-US" sz="2400" dirty="0" err="1" smtClean="0">
                <a:solidFill>
                  <a:schemeClr val="accent1"/>
                </a:solidFill>
              </a:rPr>
              <a:t>V</a:t>
            </a:r>
            <a:r>
              <a:rPr lang="en-US" sz="2400" baseline="-25000" dirty="0" err="1" smtClean="0">
                <a:solidFill>
                  <a:schemeClr val="accent1"/>
                </a:solidFill>
              </a:rPr>
              <a:t>pass</a:t>
            </a:r>
            <a:r>
              <a:rPr lang="en-US" sz="2400" dirty="0" smtClean="0">
                <a:solidFill>
                  <a:schemeClr val="accent1"/>
                </a:solidFill>
              </a:rPr>
              <a:t> to 4.9V</a:t>
            </a:r>
            <a:endParaRPr lang="en-US" sz="2400" dirty="0">
              <a:solidFill>
                <a:schemeClr val="accent1"/>
              </a:solidFill>
            </a:endParaRPr>
          </a:p>
        </p:txBody>
      </p:sp>
      <p:sp>
        <p:nvSpPr>
          <p:cNvPr id="220" name="TextBox 219"/>
          <p:cNvSpPr txBox="1"/>
          <p:nvPr/>
        </p:nvSpPr>
        <p:spPr>
          <a:xfrm>
            <a:off x="7772400" y="1762088"/>
            <a:ext cx="1004249" cy="461665"/>
          </a:xfrm>
          <a:prstGeom prst="rect">
            <a:avLst/>
          </a:prstGeom>
          <a:noFill/>
        </p:spPr>
        <p:txBody>
          <a:bodyPr wrap="none" rtlCol="0">
            <a:spAutoFit/>
          </a:bodyPr>
          <a:lstStyle/>
          <a:p>
            <a:r>
              <a:rPr lang="en-US" sz="2400" dirty="0" smtClean="0"/>
              <a:t>Page 1</a:t>
            </a:r>
            <a:endParaRPr lang="en-US" sz="2400" dirty="0"/>
          </a:p>
        </p:txBody>
      </p:sp>
      <p:sp>
        <p:nvSpPr>
          <p:cNvPr id="222" name="TextBox 221"/>
          <p:cNvSpPr txBox="1"/>
          <p:nvPr/>
        </p:nvSpPr>
        <p:spPr>
          <a:xfrm>
            <a:off x="7772400" y="2873967"/>
            <a:ext cx="1004249" cy="461665"/>
          </a:xfrm>
          <a:prstGeom prst="rect">
            <a:avLst/>
          </a:prstGeom>
          <a:noFill/>
        </p:spPr>
        <p:txBody>
          <a:bodyPr wrap="none" rtlCol="0">
            <a:spAutoFit/>
          </a:bodyPr>
          <a:lstStyle/>
          <a:p>
            <a:r>
              <a:rPr lang="en-US" sz="2400" dirty="0" smtClean="0"/>
              <a:t>Page 2</a:t>
            </a:r>
            <a:endParaRPr lang="en-US" sz="2400" dirty="0"/>
          </a:p>
        </p:txBody>
      </p:sp>
      <p:sp>
        <p:nvSpPr>
          <p:cNvPr id="223" name="TextBox 222"/>
          <p:cNvSpPr txBox="1"/>
          <p:nvPr/>
        </p:nvSpPr>
        <p:spPr>
          <a:xfrm>
            <a:off x="7772400" y="4010420"/>
            <a:ext cx="1004249" cy="461665"/>
          </a:xfrm>
          <a:prstGeom prst="rect">
            <a:avLst/>
          </a:prstGeom>
          <a:noFill/>
        </p:spPr>
        <p:txBody>
          <a:bodyPr wrap="none" rtlCol="0">
            <a:spAutoFit/>
          </a:bodyPr>
          <a:lstStyle/>
          <a:p>
            <a:r>
              <a:rPr lang="en-US" sz="2400" dirty="0"/>
              <a:t>Page </a:t>
            </a:r>
            <a:r>
              <a:rPr lang="en-US" sz="2400" dirty="0" smtClean="0"/>
              <a:t>3</a:t>
            </a:r>
            <a:endParaRPr lang="en-US" sz="2400" dirty="0"/>
          </a:p>
        </p:txBody>
      </p:sp>
      <p:sp>
        <p:nvSpPr>
          <p:cNvPr id="224" name="TextBox 223"/>
          <p:cNvSpPr txBox="1"/>
          <p:nvPr/>
        </p:nvSpPr>
        <p:spPr>
          <a:xfrm>
            <a:off x="7772400" y="5100935"/>
            <a:ext cx="1004249" cy="461665"/>
          </a:xfrm>
          <a:prstGeom prst="rect">
            <a:avLst/>
          </a:prstGeom>
          <a:noFill/>
        </p:spPr>
        <p:txBody>
          <a:bodyPr wrap="none" rtlCol="0">
            <a:spAutoFit/>
          </a:bodyPr>
          <a:lstStyle/>
          <a:p>
            <a:r>
              <a:rPr lang="en-US" sz="2400" dirty="0"/>
              <a:t>Page </a:t>
            </a:r>
            <a:r>
              <a:rPr lang="en-US" sz="2400" dirty="0" smtClean="0"/>
              <a:t>4</a:t>
            </a:r>
            <a:endParaRPr lang="en-US" sz="2400" dirty="0"/>
          </a:p>
        </p:txBody>
      </p:sp>
    </p:spTree>
    <p:extLst>
      <p:ext uri="{BB962C8B-B14F-4D97-AF65-F5344CB8AC3E}">
        <p14:creationId xmlns:p14="http://schemas.microsoft.com/office/powerpoint/2010/main" val="8033022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09"/>
                                        </p:tgtEl>
                                        <p:attrNameLst>
                                          <p:attrName>style.visibility</p:attrName>
                                        </p:attrNameLst>
                                      </p:cBhvr>
                                      <p:to>
                                        <p:strVal val="visible"/>
                                      </p:to>
                                    </p:set>
                                    <p:animEffect transition="in" filter="fade">
                                      <p:cBhvr>
                                        <p:cTn id="7" dur="500"/>
                                        <p:tgtEl>
                                          <p:spTgt spid="20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08"/>
                                        </p:tgtEl>
                                        <p:attrNameLst>
                                          <p:attrName>style.visibility</p:attrName>
                                        </p:attrNameLst>
                                      </p:cBhvr>
                                      <p:to>
                                        <p:strVal val="visible"/>
                                      </p:to>
                                    </p:set>
                                    <p:animEffect transition="in" filter="fade">
                                      <p:cBhvr>
                                        <p:cTn id="10" dur="500"/>
                                        <p:tgtEl>
                                          <p:spTgt spid="208"/>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10"/>
                                        </p:tgtEl>
                                        <p:attrNameLst>
                                          <p:attrName>style.visibility</p:attrName>
                                        </p:attrNameLst>
                                      </p:cBhvr>
                                      <p:to>
                                        <p:strVal val="visible"/>
                                      </p:to>
                                    </p:set>
                                    <p:animEffect transition="in" filter="fade">
                                      <p:cBhvr>
                                        <p:cTn id="13" dur="500"/>
                                        <p:tgtEl>
                                          <p:spTgt spid="210"/>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11"/>
                                        </p:tgtEl>
                                        <p:attrNameLst>
                                          <p:attrName>style.visibility</p:attrName>
                                        </p:attrNameLst>
                                      </p:cBhvr>
                                      <p:to>
                                        <p:strVal val="visible"/>
                                      </p:to>
                                    </p:set>
                                    <p:animEffect transition="in" filter="fade">
                                      <p:cBhvr>
                                        <p:cTn id="16" dur="500"/>
                                        <p:tgtEl>
                                          <p:spTgt spid="211"/>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175"/>
                                        </p:tgtEl>
                                        <p:attrNameLst>
                                          <p:attrName>style.visibility</p:attrName>
                                        </p:attrNameLst>
                                      </p:cBhvr>
                                      <p:to>
                                        <p:strVal val="visible"/>
                                      </p:to>
                                    </p:set>
                                    <p:animEffect transition="in" filter="fade">
                                      <p:cBhvr>
                                        <p:cTn id="21" dur="500"/>
                                        <p:tgtEl>
                                          <p:spTgt spid="175"/>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1" fill="hold" nodeType="clickEffect">
                                  <p:stCondLst>
                                    <p:cond delay="0"/>
                                  </p:stCondLst>
                                  <p:childTnLst>
                                    <p:set>
                                      <p:cBhvr>
                                        <p:cTn id="25" dur="1" fill="hold">
                                          <p:stCondLst>
                                            <p:cond delay="0"/>
                                          </p:stCondLst>
                                        </p:cTn>
                                        <p:tgtEl>
                                          <p:spTgt spid="173"/>
                                        </p:tgtEl>
                                        <p:attrNameLst>
                                          <p:attrName>style.visibility</p:attrName>
                                        </p:attrNameLst>
                                      </p:cBhvr>
                                      <p:to>
                                        <p:strVal val="visible"/>
                                      </p:to>
                                    </p:set>
                                    <p:animEffect transition="in" filter="wipe(up)">
                                      <p:cBhvr>
                                        <p:cTn id="26" dur="500"/>
                                        <p:tgtEl>
                                          <p:spTgt spid="173"/>
                                        </p:tgtEl>
                                      </p:cBhvr>
                                    </p:animEffect>
                                  </p:childTnLst>
                                </p:cTn>
                              </p:par>
                              <p:par>
                                <p:cTn id="27" presetID="22" presetClass="entr" presetSubtype="1" fill="hold" nodeType="withEffect">
                                  <p:stCondLst>
                                    <p:cond delay="0"/>
                                  </p:stCondLst>
                                  <p:childTnLst>
                                    <p:set>
                                      <p:cBhvr>
                                        <p:cTn id="28" dur="1" fill="hold">
                                          <p:stCondLst>
                                            <p:cond delay="0"/>
                                          </p:stCondLst>
                                        </p:cTn>
                                        <p:tgtEl>
                                          <p:spTgt spid="172"/>
                                        </p:tgtEl>
                                        <p:attrNameLst>
                                          <p:attrName>style.visibility</p:attrName>
                                        </p:attrNameLst>
                                      </p:cBhvr>
                                      <p:to>
                                        <p:strVal val="visible"/>
                                      </p:to>
                                    </p:set>
                                    <p:animEffect transition="in" filter="wipe(up)">
                                      <p:cBhvr>
                                        <p:cTn id="29" dur="500"/>
                                        <p:tgtEl>
                                          <p:spTgt spid="172"/>
                                        </p:tgtEl>
                                      </p:cBhvr>
                                    </p:animEffect>
                                  </p:childTnLst>
                                </p:cTn>
                              </p:par>
                              <p:par>
                                <p:cTn id="30" presetID="22" presetClass="entr" presetSubtype="1" fill="hold" nodeType="withEffect">
                                  <p:stCondLst>
                                    <p:cond delay="0"/>
                                  </p:stCondLst>
                                  <p:childTnLst>
                                    <p:set>
                                      <p:cBhvr>
                                        <p:cTn id="31" dur="1" fill="hold">
                                          <p:stCondLst>
                                            <p:cond delay="0"/>
                                          </p:stCondLst>
                                        </p:cTn>
                                        <p:tgtEl>
                                          <p:spTgt spid="174"/>
                                        </p:tgtEl>
                                        <p:attrNameLst>
                                          <p:attrName>style.visibility</p:attrName>
                                        </p:attrNameLst>
                                      </p:cBhvr>
                                      <p:to>
                                        <p:strVal val="visible"/>
                                      </p:to>
                                    </p:set>
                                    <p:animEffect transition="in" filter="wipe(up)">
                                      <p:cBhvr>
                                        <p:cTn id="32" dur="500"/>
                                        <p:tgtEl>
                                          <p:spTgt spid="174"/>
                                        </p:tgtEl>
                                      </p:cBhvr>
                                    </p:animEffect>
                                  </p:childTnLst>
                                </p:cTn>
                              </p:par>
                              <p:par>
                                <p:cTn id="33" presetID="22" presetClass="entr" presetSubtype="1" fill="hold" nodeType="withEffect">
                                  <p:stCondLst>
                                    <p:cond delay="0"/>
                                  </p:stCondLst>
                                  <p:childTnLst>
                                    <p:set>
                                      <p:cBhvr>
                                        <p:cTn id="34" dur="1" fill="hold">
                                          <p:stCondLst>
                                            <p:cond delay="0"/>
                                          </p:stCondLst>
                                        </p:cTn>
                                        <p:tgtEl>
                                          <p:spTgt spid="171"/>
                                        </p:tgtEl>
                                        <p:attrNameLst>
                                          <p:attrName>style.visibility</p:attrName>
                                        </p:attrNameLst>
                                      </p:cBhvr>
                                      <p:to>
                                        <p:strVal val="visible"/>
                                      </p:to>
                                    </p:set>
                                    <p:animEffect transition="in" filter="wipe(up)">
                                      <p:cBhvr>
                                        <p:cTn id="35" dur="500"/>
                                        <p:tgtEl>
                                          <p:spTgt spid="171"/>
                                        </p:tgtEl>
                                      </p:cBhvr>
                                    </p:animEffect>
                                  </p:childTnLst>
                                </p:cTn>
                              </p:par>
                            </p:childTnLst>
                          </p:cTn>
                        </p:par>
                        <p:par>
                          <p:cTn id="36" fill="hold">
                            <p:stCondLst>
                              <p:cond delay="500"/>
                            </p:stCondLst>
                            <p:childTnLst>
                              <p:par>
                                <p:cTn id="37" presetID="22" presetClass="entr" presetSubtype="1" fill="hold" grpId="0" nodeType="afterEffect">
                                  <p:stCondLst>
                                    <p:cond delay="0"/>
                                  </p:stCondLst>
                                  <p:childTnLst>
                                    <p:set>
                                      <p:cBhvr>
                                        <p:cTn id="38" dur="1" fill="hold">
                                          <p:stCondLst>
                                            <p:cond delay="0"/>
                                          </p:stCondLst>
                                        </p:cTn>
                                        <p:tgtEl>
                                          <p:spTgt spid="213"/>
                                        </p:tgtEl>
                                        <p:attrNameLst>
                                          <p:attrName>style.visibility</p:attrName>
                                        </p:attrNameLst>
                                      </p:cBhvr>
                                      <p:to>
                                        <p:strVal val="visible"/>
                                      </p:to>
                                    </p:set>
                                    <p:animEffect transition="in" filter="wipe(up)">
                                      <p:cBhvr>
                                        <p:cTn id="39" dur="500"/>
                                        <p:tgtEl>
                                          <p:spTgt spid="213"/>
                                        </p:tgtEl>
                                      </p:cBhvr>
                                    </p:animEffect>
                                  </p:childTnLst>
                                </p:cTn>
                              </p:par>
                              <p:par>
                                <p:cTn id="40" presetID="22" presetClass="entr" presetSubtype="1" fill="hold" grpId="0" nodeType="withEffect">
                                  <p:stCondLst>
                                    <p:cond delay="0"/>
                                  </p:stCondLst>
                                  <p:childTnLst>
                                    <p:set>
                                      <p:cBhvr>
                                        <p:cTn id="41" dur="1" fill="hold">
                                          <p:stCondLst>
                                            <p:cond delay="0"/>
                                          </p:stCondLst>
                                        </p:cTn>
                                        <p:tgtEl>
                                          <p:spTgt spid="212"/>
                                        </p:tgtEl>
                                        <p:attrNameLst>
                                          <p:attrName>style.visibility</p:attrName>
                                        </p:attrNameLst>
                                      </p:cBhvr>
                                      <p:to>
                                        <p:strVal val="visible"/>
                                      </p:to>
                                    </p:set>
                                    <p:animEffect transition="in" filter="wipe(up)">
                                      <p:cBhvr>
                                        <p:cTn id="42" dur="500"/>
                                        <p:tgtEl>
                                          <p:spTgt spid="212"/>
                                        </p:tgtEl>
                                      </p:cBhvr>
                                    </p:animEffect>
                                  </p:childTnLst>
                                </p:cTn>
                              </p:par>
                              <p:par>
                                <p:cTn id="43" presetID="22" presetClass="entr" presetSubtype="1" fill="hold" grpId="0" nodeType="withEffect">
                                  <p:stCondLst>
                                    <p:cond delay="0"/>
                                  </p:stCondLst>
                                  <p:childTnLst>
                                    <p:set>
                                      <p:cBhvr>
                                        <p:cTn id="44" dur="1" fill="hold">
                                          <p:stCondLst>
                                            <p:cond delay="0"/>
                                          </p:stCondLst>
                                        </p:cTn>
                                        <p:tgtEl>
                                          <p:spTgt spid="214"/>
                                        </p:tgtEl>
                                        <p:attrNameLst>
                                          <p:attrName>style.visibility</p:attrName>
                                        </p:attrNameLst>
                                      </p:cBhvr>
                                      <p:to>
                                        <p:strVal val="visible"/>
                                      </p:to>
                                    </p:set>
                                    <p:animEffect transition="in" filter="wipe(up)">
                                      <p:cBhvr>
                                        <p:cTn id="45" dur="500"/>
                                        <p:tgtEl>
                                          <p:spTgt spid="214"/>
                                        </p:tgtEl>
                                      </p:cBhvr>
                                    </p:animEffect>
                                  </p:childTnLst>
                                </p:cTn>
                              </p:par>
                              <p:par>
                                <p:cTn id="46" presetID="22" presetClass="entr" presetSubtype="1" fill="hold" grpId="0" nodeType="withEffect">
                                  <p:stCondLst>
                                    <p:cond delay="0"/>
                                  </p:stCondLst>
                                  <p:childTnLst>
                                    <p:set>
                                      <p:cBhvr>
                                        <p:cTn id="47" dur="1" fill="hold">
                                          <p:stCondLst>
                                            <p:cond delay="0"/>
                                          </p:stCondLst>
                                        </p:cTn>
                                        <p:tgtEl>
                                          <p:spTgt spid="215"/>
                                        </p:tgtEl>
                                        <p:attrNameLst>
                                          <p:attrName>style.visibility</p:attrName>
                                        </p:attrNameLst>
                                      </p:cBhvr>
                                      <p:to>
                                        <p:strVal val="visible"/>
                                      </p:to>
                                    </p:set>
                                    <p:animEffect transition="in" filter="wipe(up)">
                                      <p:cBhvr>
                                        <p:cTn id="48" dur="500"/>
                                        <p:tgtEl>
                                          <p:spTgt spid="215"/>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221"/>
                                        </p:tgtEl>
                                        <p:attrNameLst>
                                          <p:attrName>style.visibility</p:attrName>
                                        </p:attrNameLst>
                                      </p:cBhvr>
                                      <p:to>
                                        <p:strVal val="visible"/>
                                      </p:to>
                                    </p:set>
                                    <p:animEffect transition="in" filter="fade">
                                      <p:cBhvr>
                                        <p:cTn id="51" dur="500"/>
                                        <p:tgtEl>
                                          <p:spTgt spid="2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8" grpId="0"/>
      <p:bldP spid="209" grpId="0"/>
      <p:bldP spid="210" grpId="0"/>
      <p:bldP spid="211" grpId="0"/>
      <p:bldP spid="212" grpId="0"/>
      <p:bldP spid="213" grpId="0"/>
      <p:bldP spid="214" grpId="0"/>
      <p:bldP spid="215" grpId="0"/>
      <p:bldP spid="221"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Read </a:t>
            </a:r>
            <a:r>
              <a:rPr lang="en-US" dirty="0" smtClean="0"/>
              <a:t>Errors </a:t>
            </a:r>
            <a:r>
              <a:rPr lang="en-US" dirty="0"/>
              <a:t>Induced by </a:t>
            </a:r>
            <a:r>
              <a:rPr lang="en-US" dirty="0" err="1"/>
              <a:t>V</a:t>
            </a:r>
            <a:r>
              <a:rPr lang="en-US" baseline="-25000" dirty="0" err="1"/>
              <a:t>pass</a:t>
            </a:r>
            <a:r>
              <a:rPr lang="en-US" dirty="0"/>
              <a:t> Reduction</a:t>
            </a:r>
          </a:p>
        </p:txBody>
      </p:sp>
      <p:sp>
        <p:nvSpPr>
          <p:cNvPr id="4" name="Slide Number Placeholder 3"/>
          <p:cNvSpPr>
            <a:spLocks noGrp="1"/>
          </p:cNvSpPr>
          <p:nvPr>
            <p:ph type="sldNum" sz="quarter" idx="12"/>
          </p:nvPr>
        </p:nvSpPr>
        <p:spPr/>
        <p:txBody>
          <a:bodyPr/>
          <a:lstStyle/>
          <a:p>
            <a:fld id="{B9833DA7-59AA-43CA-B9D4-B4E6650B0945}" type="slidenum">
              <a:rPr lang="en-US" smtClean="0"/>
              <a:t>22</a:t>
            </a:fld>
            <a:endParaRPr lang="en-US"/>
          </a:p>
        </p:txBody>
      </p:sp>
      <p:grpSp>
        <p:nvGrpSpPr>
          <p:cNvPr id="5" name="Group 4"/>
          <p:cNvGrpSpPr/>
          <p:nvPr/>
        </p:nvGrpSpPr>
        <p:grpSpPr>
          <a:xfrm>
            <a:off x="2135597" y="1172654"/>
            <a:ext cx="4853090" cy="4964723"/>
            <a:chOff x="2135597" y="1172654"/>
            <a:chExt cx="4853090" cy="4964723"/>
          </a:xfrm>
        </p:grpSpPr>
        <p:grpSp>
          <p:nvGrpSpPr>
            <p:cNvPr id="6" name="Group 5"/>
            <p:cNvGrpSpPr/>
            <p:nvPr/>
          </p:nvGrpSpPr>
          <p:grpSpPr>
            <a:xfrm>
              <a:off x="2135599" y="1182643"/>
              <a:ext cx="970237" cy="1602133"/>
              <a:chOff x="3079798" y="1981201"/>
              <a:chExt cx="1631998" cy="2694885"/>
            </a:xfrm>
          </p:grpSpPr>
          <p:cxnSp>
            <p:nvCxnSpPr>
              <p:cNvPr id="142" name="Straight Connector 141"/>
              <p:cNvCxnSpPr/>
              <p:nvPr/>
            </p:nvCxnSpPr>
            <p:spPr>
              <a:xfrm>
                <a:off x="4711792" y="198120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3" name="Straight Connector 142"/>
              <p:cNvCxnSpPr/>
              <p:nvPr/>
            </p:nvCxnSpPr>
            <p:spPr>
              <a:xfrm flipH="1">
                <a:off x="4201594" y="287769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4" name="Straight Connector 143"/>
              <p:cNvCxnSpPr/>
              <p:nvPr/>
            </p:nvCxnSpPr>
            <p:spPr>
              <a:xfrm>
                <a:off x="4201594"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flipH="1">
                <a:off x="4201594" y="377418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6" name="Straight Connector 145"/>
              <p:cNvCxnSpPr/>
              <p:nvPr/>
            </p:nvCxnSpPr>
            <p:spPr>
              <a:xfrm>
                <a:off x="4711792" y="3779596"/>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7" name="Straight Connector 146"/>
              <p:cNvCxnSpPr/>
              <p:nvPr/>
            </p:nvCxnSpPr>
            <p:spPr>
              <a:xfrm>
                <a:off x="3954320"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8" name="Straight Connector 147"/>
              <p:cNvCxnSpPr/>
              <p:nvPr/>
            </p:nvCxnSpPr>
            <p:spPr>
              <a:xfrm>
                <a:off x="3707046"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9" name="Straight Connector 148"/>
              <p:cNvCxnSpPr/>
              <p:nvPr/>
            </p:nvCxnSpPr>
            <p:spPr>
              <a:xfrm rot="16200000">
                <a:off x="3393422" y="3027601"/>
                <a:ext cx="0" cy="6272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7" name="Group 6"/>
            <p:cNvGrpSpPr/>
            <p:nvPr/>
          </p:nvGrpSpPr>
          <p:grpSpPr>
            <a:xfrm>
              <a:off x="3429647" y="1172654"/>
              <a:ext cx="970237" cy="1602133"/>
              <a:chOff x="3079798" y="1981201"/>
              <a:chExt cx="1631998" cy="2694885"/>
            </a:xfrm>
          </p:grpSpPr>
          <p:cxnSp>
            <p:nvCxnSpPr>
              <p:cNvPr id="134" name="Straight Connector 133"/>
              <p:cNvCxnSpPr/>
              <p:nvPr/>
            </p:nvCxnSpPr>
            <p:spPr>
              <a:xfrm>
                <a:off x="4711792" y="198120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5" name="Straight Connector 134"/>
              <p:cNvCxnSpPr/>
              <p:nvPr/>
            </p:nvCxnSpPr>
            <p:spPr>
              <a:xfrm flipH="1">
                <a:off x="4201594" y="287769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6" name="Straight Connector 135"/>
              <p:cNvCxnSpPr/>
              <p:nvPr/>
            </p:nvCxnSpPr>
            <p:spPr>
              <a:xfrm>
                <a:off x="4201594"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7" name="Straight Connector 136"/>
              <p:cNvCxnSpPr/>
              <p:nvPr/>
            </p:nvCxnSpPr>
            <p:spPr>
              <a:xfrm flipH="1">
                <a:off x="4201594" y="377418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8" name="Straight Connector 137"/>
              <p:cNvCxnSpPr/>
              <p:nvPr/>
            </p:nvCxnSpPr>
            <p:spPr>
              <a:xfrm>
                <a:off x="4711792" y="3779596"/>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9" name="Straight Connector 138"/>
              <p:cNvCxnSpPr/>
              <p:nvPr/>
            </p:nvCxnSpPr>
            <p:spPr>
              <a:xfrm>
                <a:off x="3954320"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0" name="Straight Connector 139"/>
              <p:cNvCxnSpPr/>
              <p:nvPr/>
            </p:nvCxnSpPr>
            <p:spPr>
              <a:xfrm>
                <a:off x="3707046"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1" name="Straight Connector 140"/>
              <p:cNvCxnSpPr/>
              <p:nvPr/>
            </p:nvCxnSpPr>
            <p:spPr>
              <a:xfrm rot="16200000">
                <a:off x="3393422" y="3027601"/>
                <a:ext cx="0" cy="6272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8" name="Group 7"/>
            <p:cNvGrpSpPr/>
            <p:nvPr/>
          </p:nvGrpSpPr>
          <p:grpSpPr>
            <a:xfrm>
              <a:off x="4724401" y="1182643"/>
              <a:ext cx="970237" cy="1602133"/>
              <a:chOff x="3079798" y="1981201"/>
              <a:chExt cx="1631998" cy="2694885"/>
            </a:xfrm>
          </p:grpSpPr>
          <p:cxnSp>
            <p:nvCxnSpPr>
              <p:cNvPr id="126" name="Straight Connector 125"/>
              <p:cNvCxnSpPr/>
              <p:nvPr/>
            </p:nvCxnSpPr>
            <p:spPr>
              <a:xfrm>
                <a:off x="4711792" y="198120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a:xfrm flipH="1">
                <a:off x="4201594" y="287769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a:xfrm>
                <a:off x="4201594"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a:xfrm flipH="1">
                <a:off x="4201594" y="377418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a:xfrm>
                <a:off x="4711792" y="3779596"/>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1" name="Straight Connector 130"/>
              <p:cNvCxnSpPr/>
              <p:nvPr/>
            </p:nvCxnSpPr>
            <p:spPr>
              <a:xfrm>
                <a:off x="3954320"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2" name="Straight Connector 131"/>
              <p:cNvCxnSpPr/>
              <p:nvPr/>
            </p:nvCxnSpPr>
            <p:spPr>
              <a:xfrm>
                <a:off x="3707046"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3" name="Straight Connector 132"/>
              <p:cNvCxnSpPr/>
              <p:nvPr/>
            </p:nvCxnSpPr>
            <p:spPr>
              <a:xfrm rot="16200000">
                <a:off x="3393422" y="3027601"/>
                <a:ext cx="0" cy="6272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9" name="Group 8"/>
            <p:cNvGrpSpPr/>
            <p:nvPr/>
          </p:nvGrpSpPr>
          <p:grpSpPr>
            <a:xfrm>
              <a:off x="6018450" y="1172654"/>
              <a:ext cx="970237" cy="1602133"/>
              <a:chOff x="3079798" y="1981201"/>
              <a:chExt cx="1631998" cy="2694885"/>
            </a:xfrm>
          </p:grpSpPr>
          <p:cxnSp>
            <p:nvCxnSpPr>
              <p:cNvPr id="118" name="Straight Connector 117"/>
              <p:cNvCxnSpPr/>
              <p:nvPr/>
            </p:nvCxnSpPr>
            <p:spPr>
              <a:xfrm>
                <a:off x="4711792" y="198120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9" name="Straight Connector 118"/>
              <p:cNvCxnSpPr/>
              <p:nvPr/>
            </p:nvCxnSpPr>
            <p:spPr>
              <a:xfrm flipH="1">
                <a:off x="4201594" y="287769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a:off x="4201594"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flipH="1">
                <a:off x="4201594" y="377418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p:nvCxnSpPr>
            <p:spPr>
              <a:xfrm>
                <a:off x="4711792" y="3779596"/>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3" name="Straight Connector 122"/>
              <p:cNvCxnSpPr/>
              <p:nvPr/>
            </p:nvCxnSpPr>
            <p:spPr>
              <a:xfrm>
                <a:off x="3954320"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4" name="Straight Connector 123"/>
              <p:cNvCxnSpPr/>
              <p:nvPr/>
            </p:nvCxnSpPr>
            <p:spPr>
              <a:xfrm>
                <a:off x="3707046"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5" name="Straight Connector 124"/>
              <p:cNvCxnSpPr/>
              <p:nvPr/>
            </p:nvCxnSpPr>
            <p:spPr>
              <a:xfrm rot="16200000">
                <a:off x="3393422" y="3027601"/>
                <a:ext cx="0" cy="6272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0" name="Group 9"/>
            <p:cNvGrpSpPr/>
            <p:nvPr/>
          </p:nvGrpSpPr>
          <p:grpSpPr>
            <a:xfrm>
              <a:off x="2135599" y="2301726"/>
              <a:ext cx="970237" cy="1602133"/>
              <a:chOff x="3079798" y="1981201"/>
              <a:chExt cx="1631998" cy="2694885"/>
            </a:xfrm>
          </p:grpSpPr>
          <p:cxnSp>
            <p:nvCxnSpPr>
              <p:cNvPr id="110" name="Straight Connector 109"/>
              <p:cNvCxnSpPr/>
              <p:nvPr/>
            </p:nvCxnSpPr>
            <p:spPr>
              <a:xfrm>
                <a:off x="4711792" y="198120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p:cNvCxnSpPr/>
              <p:nvPr/>
            </p:nvCxnSpPr>
            <p:spPr>
              <a:xfrm flipH="1">
                <a:off x="4201594" y="287769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p:cNvCxnSpPr/>
              <p:nvPr/>
            </p:nvCxnSpPr>
            <p:spPr>
              <a:xfrm>
                <a:off x="4201594"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3" name="Straight Connector 112"/>
              <p:cNvCxnSpPr/>
              <p:nvPr/>
            </p:nvCxnSpPr>
            <p:spPr>
              <a:xfrm flipH="1">
                <a:off x="4201594" y="377418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4" name="Straight Connector 113"/>
              <p:cNvCxnSpPr/>
              <p:nvPr/>
            </p:nvCxnSpPr>
            <p:spPr>
              <a:xfrm>
                <a:off x="4711792" y="3779596"/>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5" name="Straight Connector 114"/>
              <p:cNvCxnSpPr/>
              <p:nvPr/>
            </p:nvCxnSpPr>
            <p:spPr>
              <a:xfrm>
                <a:off x="3954320"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6" name="Straight Connector 115"/>
              <p:cNvCxnSpPr/>
              <p:nvPr/>
            </p:nvCxnSpPr>
            <p:spPr>
              <a:xfrm>
                <a:off x="3707046"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p:cNvCxnSpPr/>
              <p:nvPr/>
            </p:nvCxnSpPr>
            <p:spPr>
              <a:xfrm rot="16200000">
                <a:off x="3393422" y="3027601"/>
                <a:ext cx="0" cy="6272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1" name="Group 10"/>
            <p:cNvGrpSpPr/>
            <p:nvPr/>
          </p:nvGrpSpPr>
          <p:grpSpPr>
            <a:xfrm>
              <a:off x="3429647" y="2291737"/>
              <a:ext cx="970237" cy="1602133"/>
              <a:chOff x="3079798" y="1981201"/>
              <a:chExt cx="1631998" cy="2694885"/>
            </a:xfrm>
          </p:grpSpPr>
          <p:cxnSp>
            <p:nvCxnSpPr>
              <p:cNvPr id="102" name="Straight Connector 101"/>
              <p:cNvCxnSpPr/>
              <p:nvPr/>
            </p:nvCxnSpPr>
            <p:spPr>
              <a:xfrm>
                <a:off x="4711792" y="198120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3" name="Straight Connector 102"/>
              <p:cNvCxnSpPr/>
              <p:nvPr/>
            </p:nvCxnSpPr>
            <p:spPr>
              <a:xfrm flipH="1">
                <a:off x="4201594" y="287769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a:xfrm>
                <a:off x="4201594"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p:nvCxnSpPr>
            <p:spPr>
              <a:xfrm flipH="1">
                <a:off x="4201594" y="377418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p:cNvCxnSpPr/>
              <p:nvPr/>
            </p:nvCxnSpPr>
            <p:spPr>
              <a:xfrm>
                <a:off x="4711792" y="3779596"/>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a:xfrm>
                <a:off x="3954320"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a:off x="3707046"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a:xfrm rot="16200000">
                <a:off x="3393422" y="3027601"/>
                <a:ext cx="0" cy="6272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2" name="Group 11"/>
            <p:cNvGrpSpPr/>
            <p:nvPr/>
          </p:nvGrpSpPr>
          <p:grpSpPr>
            <a:xfrm>
              <a:off x="4724401" y="2301726"/>
              <a:ext cx="970237" cy="1602133"/>
              <a:chOff x="3079798" y="1981201"/>
              <a:chExt cx="1631998" cy="2694885"/>
            </a:xfrm>
          </p:grpSpPr>
          <p:cxnSp>
            <p:nvCxnSpPr>
              <p:cNvPr id="94" name="Straight Connector 93"/>
              <p:cNvCxnSpPr/>
              <p:nvPr/>
            </p:nvCxnSpPr>
            <p:spPr>
              <a:xfrm>
                <a:off x="4711792" y="198120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5" name="Straight Connector 94"/>
              <p:cNvCxnSpPr/>
              <p:nvPr/>
            </p:nvCxnSpPr>
            <p:spPr>
              <a:xfrm flipH="1">
                <a:off x="4201594" y="287769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6" name="Straight Connector 95"/>
              <p:cNvCxnSpPr/>
              <p:nvPr/>
            </p:nvCxnSpPr>
            <p:spPr>
              <a:xfrm>
                <a:off x="4201594"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flipH="1">
                <a:off x="4201594" y="377418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a:xfrm>
                <a:off x="4711792" y="3779596"/>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a:xfrm>
                <a:off x="3954320"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p:cNvCxnSpPr/>
              <p:nvPr/>
            </p:nvCxnSpPr>
            <p:spPr>
              <a:xfrm>
                <a:off x="3707046"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1" name="Straight Connector 100"/>
              <p:cNvCxnSpPr/>
              <p:nvPr/>
            </p:nvCxnSpPr>
            <p:spPr>
              <a:xfrm rot="16200000">
                <a:off x="3393422" y="3027601"/>
                <a:ext cx="0" cy="6272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3" name="Group 12"/>
            <p:cNvGrpSpPr/>
            <p:nvPr/>
          </p:nvGrpSpPr>
          <p:grpSpPr>
            <a:xfrm>
              <a:off x="6018450" y="2291737"/>
              <a:ext cx="970237" cy="1602133"/>
              <a:chOff x="3079798" y="1981201"/>
              <a:chExt cx="1631998" cy="2694885"/>
            </a:xfrm>
          </p:grpSpPr>
          <p:cxnSp>
            <p:nvCxnSpPr>
              <p:cNvPr id="86" name="Straight Connector 85"/>
              <p:cNvCxnSpPr/>
              <p:nvPr/>
            </p:nvCxnSpPr>
            <p:spPr>
              <a:xfrm>
                <a:off x="4711792" y="198120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flipH="1">
                <a:off x="4201594" y="287769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a:off x="4201594"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flipH="1">
                <a:off x="4201594" y="377418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a:off x="4711792" y="3779596"/>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1" name="Straight Connector 90"/>
              <p:cNvCxnSpPr/>
              <p:nvPr/>
            </p:nvCxnSpPr>
            <p:spPr>
              <a:xfrm>
                <a:off x="3954320"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p:nvPr/>
            </p:nvCxnSpPr>
            <p:spPr>
              <a:xfrm>
                <a:off x="3707046"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3" name="Straight Connector 92"/>
              <p:cNvCxnSpPr/>
              <p:nvPr/>
            </p:nvCxnSpPr>
            <p:spPr>
              <a:xfrm rot="16200000">
                <a:off x="3393422" y="3027601"/>
                <a:ext cx="0" cy="6272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4" name="Group 13"/>
            <p:cNvGrpSpPr/>
            <p:nvPr/>
          </p:nvGrpSpPr>
          <p:grpSpPr>
            <a:xfrm>
              <a:off x="2135598" y="3413921"/>
              <a:ext cx="970237" cy="1602133"/>
              <a:chOff x="3079798" y="1981201"/>
              <a:chExt cx="1631998" cy="2694885"/>
            </a:xfrm>
          </p:grpSpPr>
          <p:cxnSp>
            <p:nvCxnSpPr>
              <p:cNvPr id="78" name="Straight Connector 77"/>
              <p:cNvCxnSpPr/>
              <p:nvPr/>
            </p:nvCxnSpPr>
            <p:spPr>
              <a:xfrm>
                <a:off x="4711792" y="198120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flipH="1">
                <a:off x="4201594" y="287769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a:off x="4201594"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flipH="1">
                <a:off x="4201594" y="377418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a:off x="4711792" y="3779596"/>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a:off x="3954320"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a:off x="3707046"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a:off x="3393422" y="3027601"/>
                <a:ext cx="0" cy="6272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5" name="Group 14"/>
            <p:cNvGrpSpPr/>
            <p:nvPr/>
          </p:nvGrpSpPr>
          <p:grpSpPr>
            <a:xfrm>
              <a:off x="3429646" y="3403932"/>
              <a:ext cx="970237" cy="1602133"/>
              <a:chOff x="3079798" y="1981201"/>
              <a:chExt cx="1631998" cy="2694885"/>
            </a:xfrm>
          </p:grpSpPr>
          <p:cxnSp>
            <p:nvCxnSpPr>
              <p:cNvPr id="70" name="Straight Connector 69"/>
              <p:cNvCxnSpPr/>
              <p:nvPr/>
            </p:nvCxnSpPr>
            <p:spPr>
              <a:xfrm>
                <a:off x="4711792" y="198120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flipH="1">
                <a:off x="4201594" y="287769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a:off x="4201594"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flipH="1">
                <a:off x="4201594" y="377418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a:off x="4711792" y="3779596"/>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a:off x="3954320"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a:off x="3707046"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16200000">
                <a:off x="3393422" y="3027601"/>
                <a:ext cx="0" cy="6272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6" name="Group 15"/>
            <p:cNvGrpSpPr/>
            <p:nvPr/>
          </p:nvGrpSpPr>
          <p:grpSpPr>
            <a:xfrm>
              <a:off x="4724401" y="3413921"/>
              <a:ext cx="970237" cy="1602133"/>
              <a:chOff x="3079798" y="1981201"/>
              <a:chExt cx="1631998" cy="2694885"/>
            </a:xfrm>
          </p:grpSpPr>
          <p:cxnSp>
            <p:nvCxnSpPr>
              <p:cNvPr id="62" name="Straight Connector 61"/>
              <p:cNvCxnSpPr/>
              <p:nvPr/>
            </p:nvCxnSpPr>
            <p:spPr>
              <a:xfrm>
                <a:off x="4711792" y="198120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flipH="1">
                <a:off x="4201594" y="287769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a:off x="4201594"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flipH="1">
                <a:off x="4201594" y="377418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a:off x="4711792" y="3779596"/>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a:off x="3954320"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a:off x="3707046"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a:off x="3393422" y="3027601"/>
                <a:ext cx="0" cy="6272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7" name="Group 16"/>
            <p:cNvGrpSpPr/>
            <p:nvPr/>
          </p:nvGrpSpPr>
          <p:grpSpPr>
            <a:xfrm>
              <a:off x="6018449" y="3403932"/>
              <a:ext cx="970237" cy="1602133"/>
              <a:chOff x="3079798" y="1981201"/>
              <a:chExt cx="1631998" cy="2694885"/>
            </a:xfrm>
          </p:grpSpPr>
          <p:cxnSp>
            <p:nvCxnSpPr>
              <p:cNvPr id="54" name="Straight Connector 53"/>
              <p:cNvCxnSpPr/>
              <p:nvPr/>
            </p:nvCxnSpPr>
            <p:spPr>
              <a:xfrm>
                <a:off x="4711792" y="198120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flipH="1">
                <a:off x="4201594" y="287769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a:off x="4201594"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flipH="1">
                <a:off x="4201594" y="377418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a:off x="4711792" y="3779596"/>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3954320"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3707046"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a:off x="3393422" y="3027601"/>
                <a:ext cx="0" cy="6272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8" name="Group 17"/>
            <p:cNvGrpSpPr/>
            <p:nvPr/>
          </p:nvGrpSpPr>
          <p:grpSpPr>
            <a:xfrm>
              <a:off x="2135597" y="4535244"/>
              <a:ext cx="970237" cy="1602133"/>
              <a:chOff x="3079798" y="1981201"/>
              <a:chExt cx="1631998" cy="2694885"/>
            </a:xfrm>
          </p:grpSpPr>
          <p:cxnSp>
            <p:nvCxnSpPr>
              <p:cNvPr id="46" name="Straight Connector 45"/>
              <p:cNvCxnSpPr/>
              <p:nvPr/>
            </p:nvCxnSpPr>
            <p:spPr>
              <a:xfrm>
                <a:off x="4711792" y="198120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flipH="1">
                <a:off x="4201594" y="287769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4201594"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flipH="1">
                <a:off x="4201594" y="377418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4711792" y="3779596"/>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3954320"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3707046"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16200000">
                <a:off x="3393422" y="3027601"/>
                <a:ext cx="0" cy="6272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9" name="Group 18"/>
            <p:cNvGrpSpPr/>
            <p:nvPr/>
          </p:nvGrpSpPr>
          <p:grpSpPr>
            <a:xfrm>
              <a:off x="3429645" y="4525256"/>
              <a:ext cx="970237" cy="1602133"/>
              <a:chOff x="3079798" y="1981201"/>
              <a:chExt cx="1631998" cy="2694885"/>
            </a:xfrm>
          </p:grpSpPr>
          <p:cxnSp>
            <p:nvCxnSpPr>
              <p:cNvPr id="38" name="Straight Connector 37"/>
              <p:cNvCxnSpPr/>
              <p:nvPr/>
            </p:nvCxnSpPr>
            <p:spPr>
              <a:xfrm>
                <a:off x="4711792" y="198120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flipH="1">
                <a:off x="4201594" y="287769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4201594"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flipH="1">
                <a:off x="4201594" y="377418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4711792" y="3779596"/>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3954320"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3707046"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16200000">
                <a:off x="3393422" y="3027601"/>
                <a:ext cx="0" cy="6272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0" name="Group 19"/>
            <p:cNvGrpSpPr/>
            <p:nvPr/>
          </p:nvGrpSpPr>
          <p:grpSpPr>
            <a:xfrm>
              <a:off x="4724400" y="4535244"/>
              <a:ext cx="970237" cy="1602133"/>
              <a:chOff x="3079798" y="1981201"/>
              <a:chExt cx="1631998" cy="2694885"/>
            </a:xfrm>
          </p:grpSpPr>
          <p:cxnSp>
            <p:nvCxnSpPr>
              <p:cNvPr id="30" name="Straight Connector 29"/>
              <p:cNvCxnSpPr/>
              <p:nvPr/>
            </p:nvCxnSpPr>
            <p:spPr>
              <a:xfrm>
                <a:off x="4711792" y="198120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flipH="1">
                <a:off x="4201594" y="287769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4201594"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H="1">
                <a:off x="4201594" y="377418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4711792" y="3779596"/>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3954320"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3707046"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a:off x="3393422" y="3027601"/>
                <a:ext cx="0" cy="6272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1" name="Group 20"/>
            <p:cNvGrpSpPr/>
            <p:nvPr/>
          </p:nvGrpSpPr>
          <p:grpSpPr>
            <a:xfrm>
              <a:off x="6018448" y="4525256"/>
              <a:ext cx="970237" cy="1602133"/>
              <a:chOff x="3079798" y="1981201"/>
              <a:chExt cx="1631998" cy="2694885"/>
            </a:xfrm>
          </p:grpSpPr>
          <p:cxnSp>
            <p:nvCxnSpPr>
              <p:cNvPr id="22" name="Straight Connector 21"/>
              <p:cNvCxnSpPr/>
              <p:nvPr/>
            </p:nvCxnSpPr>
            <p:spPr>
              <a:xfrm>
                <a:off x="4711792" y="198120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flipH="1">
                <a:off x="4201594" y="287769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4201594"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flipH="1">
                <a:off x="4201594" y="377418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4711792" y="3779596"/>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3954320"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3707046"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a:off x="3393422" y="3027601"/>
                <a:ext cx="0" cy="6272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cxnSp>
        <p:nvCxnSpPr>
          <p:cNvPr id="150" name="Straight Connector 149"/>
          <p:cNvCxnSpPr/>
          <p:nvPr/>
        </p:nvCxnSpPr>
        <p:spPr>
          <a:xfrm>
            <a:off x="1676400" y="1987296"/>
            <a:ext cx="6096000" cy="0"/>
          </a:xfrm>
          <a:prstGeom prst="line">
            <a:avLst/>
          </a:prstGeom>
          <a:ln w="381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1" name="Straight Connector 150"/>
          <p:cNvCxnSpPr/>
          <p:nvPr/>
        </p:nvCxnSpPr>
        <p:spPr>
          <a:xfrm>
            <a:off x="1676400" y="3109282"/>
            <a:ext cx="6096000"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52" name="Straight Connector 151"/>
          <p:cNvCxnSpPr/>
          <p:nvPr/>
        </p:nvCxnSpPr>
        <p:spPr>
          <a:xfrm>
            <a:off x="1676400" y="4217557"/>
            <a:ext cx="6096000" cy="0"/>
          </a:xfrm>
          <a:prstGeom prst="line">
            <a:avLst/>
          </a:prstGeom>
          <a:ln w="381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3" name="Straight Connector 152"/>
          <p:cNvCxnSpPr/>
          <p:nvPr/>
        </p:nvCxnSpPr>
        <p:spPr>
          <a:xfrm>
            <a:off x="1676400" y="5341133"/>
            <a:ext cx="6096000" cy="0"/>
          </a:xfrm>
          <a:prstGeom prst="line">
            <a:avLst/>
          </a:prstGeom>
          <a:ln w="381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grpSp>
        <p:nvGrpSpPr>
          <p:cNvPr id="154" name="Group 153"/>
          <p:cNvGrpSpPr/>
          <p:nvPr/>
        </p:nvGrpSpPr>
        <p:grpSpPr>
          <a:xfrm>
            <a:off x="2782018" y="1643804"/>
            <a:ext cx="4535195" cy="4014933"/>
            <a:chOff x="3851647" y="1427070"/>
            <a:chExt cx="4535195" cy="4014933"/>
          </a:xfrm>
        </p:grpSpPr>
        <p:sp>
          <p:nvSpPr>
            <p:cNvPr id="155" name="Oval 154"/>
            <p:cNvSpPr/>
            <p:nvPr/>
          </p:nvSpPr>
          <p:spPr>
            <a:xfrm>
              <a:off x="3851648" y="1437059"/>
              <a:ext cx="652343" cy="652343"/>
            </a:xfrm>
            <a:prstGeom prst="ellipse">
              <a:avLst/>
            </a:prstGeom>
            <a:solidFill>
              <a:schemeClr val="accent1"/>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defTabSz="0"/>
              <a:endParaRPr lang="en-US" sz="2000" spc="-150" dirty="0"/>
            </a:p>
          </p:txBody>
        </p:sp>
        <p:sp>
          <p:nvSpPr>
            <p:cNvPr id="156" name="Oval 155"/>
            <p:cNvSpPr/>
            <p:nvPr/>
          </p:nvSpPr>
          <p:spPr>
            <a:xfrm>
              <a:off x="5145697" y="1427070"/>
              <a:ext cx="652343" cy="652343"/>
            </a:xfrm>
            <a:prstGeom prst="ellipse">
              <a:avLst/>
            </a:prstGeom>
            <a:solidFill>
              <a:schemeClr val="accent1"/>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157" name="Oval 156"/>
            <p:cNvSpPr/>
            <p:nvPr/>
          </p:nvSpPr>
          <p:spPr>
            <a:xfrm>
              <a:off x="6440451" y="1437059"/>
              <a:ext cx="652343" cy="652343"/>
            </a:xfrm>
            <a:prstGeom prst="ellipse">
              <a:avLst/>
            </a:prstGeom>
            <a:solidFill>
              <a:schemeClr val="accent1"/>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158" name="Oval 157"/>
            <p:cNvSpPr/>
            <p:nvPr/>
          </p:nvSpPr>
          <p:spPr>
            <a:xfrm>
              <a:off x="7734499" y="1427070"/>
              <a:ext cx="652343" cy="652343"/>
            </a:xfrm>
            <a:prstGeom prst="ellipse">
              <a:avLst/>
            </a:prstGeom>
            <a:solidFill>
              <a:schemeClr val="accent1"/>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159" name="Oval 158"/>
            <p:cNvSpPr/>
            <p:nvPr/>
          </p:nvSpPr>
          <p:spPr>
            <a:xfrm>
              <a:off x="3851648" y="2556141"/>
              <a:ext cx="652343" cy="652343"/>
            </a:xfrm>
            <a:prstGeom prst="ellipse">
              <a:avLst/>
            </a:prstGeom>
            <a:solidFill>
              <a:schemeClr val="accent1"/>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160" name="Oval 159"/>
            <p:cNvSpPr/>
            <p:nvPr/>
          </p:nvSpPr>
          <p:spPr>
            <a:xfrm>
              <a:off x="5145697" y="2546153"/>
              <a:ext cx="652343" cy="652343"/>
            </a:xfrm>
            <a:prstGeom prst="ellipse">
              <a:avLst/>
            </a:prstGeom>
            <a:solidFill>
              <a:schemeClr val="accent1"/>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161" name="Oval 160"/>
            <p:cNvSpPr/>
            <p:nvPr/>
          </p:nvSpPr>
          <p:spPr>
            <a:xfrm>
              <a:off x="6440451" y="2556141"/>
              <a:ext cx="652343" cy="652343"/>
            </a:xfrm>
            <a:prstGeom prst="ellipse">
              <a:avLst/>
            </a:prstGeom>
            <a:solidFill>
              <a:schemeClr val="accent1"/>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162" name="Oval 161"/>
            <p:cNvSpPr/>
            <p:nvPr/>
          </p:nvSpPr>
          <p:spPr>
            <a:xfrm>
              <a:off x="7734499" y="2546153"/>
              <a:ext cx="652343" cy="652343"/>
            </a:xfrm>
            <a:prstGeom prst="ellipse">
              <a:avLst/>
            </a:prstGeom>
            <a:solidFill>
              <a:schemeClr val="accent1"/>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163" name="Oval 162"/>
            <p:cNvSpPr/>
            <p:nvPr/>
          </p:nvSpPr>
          <p:spPr>
            <a:xfrm>
              <a:off x="3851648" y="3668336"/>
              <a:ext cx="652343" cy="652343"/>
            </a:xfrm>
            <a:prstGeom prst="ellipse">
              <a:avLst/>
            </a:prstGeom>
            <a:solidFill>
              <a:schemeClr val="accent1"/>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164" name="Oval 163"/>
            <p:cNvSpPr/>
            <p:nvPr/>
          </p:nvSpPr>
          <p:spPr>
            <a:xfrm>
              <a:off x="5145696" y="3658347"/>
              <a:ext cx="652343" cy="652343"/>
            </a:xfrm>
            <a:prstGeom prst="ellipse">
              <a:avLst/>
            </a:prstGeom>
            <a:solidFill>
              <a:schemeClr val="accent1"/>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165" name="Oval 164"/>
            <p:cNvSpPr/>
            <p:nvPr/>
          </p:nvSpPr>
          <p:spPr>
            <a:xfrm>
              <a:off x="6440450" y="3668336"/>
              <a:ext cx="652343" cy="652343"/>
            </a:xfrm>
            <a:prstGeom prst="ellipse">
              <a:avLst/>
            </a:prstGeom>
            <a:solidFill>
              <a:schemeClr val="accent1"/>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166" name="Oval 165"/>
            <p:cNvSpPr/>
            <p:nvPr/>
          </p:nvSpPr>
          <p:spPr>
            <a:xfrm>
              <a:off x="7734498" y="3658347"/>
              <a:ext cx="652343" cy="652343"/>
            </a:xfrm>
            <a:prstGeom prst="ellipse">
              <a:avLst/>
            </a:prstGeom>
            <a:solidFill>
              <a:schemeClr val="accent1"/>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167" name="Oval 166"/>
            <p:cNvSpPr/>
            <p:nvPr/>
          </p:nvSpPr>
          <p:spPr>
            <a:xfrm>
              <a:off x="3851647" y="4789660"/>
              <a:ext cx="652343" cy="652343"/>
            </a:xfrm>
            <a:prstGeom prst="ellipse">
              <a:avLst/>
            </a:prstGeom>
            <a:solidFill>
              <a:schemeClr val="accent1"/>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168" name="Oval 167"/>
            <p:cNvSpPr/>
            <p:nvPr/>
          </p:nvSpPr>
          <p:spPr>
            <a:xfrm>
              <a:off x="5145695" y="4779671"/>
              <a:ext cx="652343" cy="652343"/>
            </a:xfrm>
            <a:prstGeom prst="ellipse">
              <a:avLst/>
            </a:prstGeom>
            <a:solidFill>
              <a:schemeClr val="accent1"/>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169" name="Oval 168"/>
            <p:cNvSpPr/>
            <p:nvPr/>
          </p:nvSpPr>
          <p:spPr>
            <a:xfrm>
              <a:off x="6440449" y="4789660"/>
              <a:ext cx="652343" cy="652343"/>
            </a:xfrm>
            <a:prstGeom prst="ellipse">
              <a:avLst/>
            </a:prstGeom>
            <a:solidFill>
              <a:schemeClr val="accent1"/>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170" name="Oval 169"/>
            <p:cNvSpPr/>
            <p:nvPr/>
          </p:nvSpPr>
          <p:spPr>
            <a:xfrm>
              <a:off x="7734498" y="4779671"/>
              <a:ext cx="652343" cy="652343"/>
            </a:xfrm>
            <a:prstGeom prst="ellipse">
              <a:avLst/>
            </a:prstGeom>
            <a:solidFill>
              <a:schemeClr val="accent1"/>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grpSp>
      <p:cxnSp>
        <p:nvCxnSpPr>
          <p:cNvPr id="171" name="Straight Arrow Connector 170"/>
          <p:cNvCxnSpPr>
            <a:endCxn id="195" idx="0"/>
          </p:cNvCxnSpPr>
          <p:nvPr/>
        </p:nvCxnSpPr>
        <p:spPr>
          <a:xfrm>
            <a:off x="6973850" y="1164715"/>
            <a:ext cx="9996" cy="563125"/>
          </a:xfrm>
          <a:prstGeom prst="straightConnector1">
            <a:avLst/>
          </a:prstGeom>
          <a:ln w="76200">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172" name="Straight Arrow Connector 171"/>
          <p:cNvCxnSpPr/>
          <p:nvPr/>
        </p:nvCxnSpPr>
        <p:spPr>
          <a:xfrm>
            <a:off x="4384056" y="1164561"/>
            <a:ext cx="5578" cy="1645920"/>
          </a:xfrm>
          <a:prstGeom prst="straightConnector1">
            <a:avLst/>
          </a:prstGeom>
          <a:ln w="76200">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173" name="Straight Arrow Connector 172"/>
          <p:cNvCxnSpPr/>
          <p:nvPr/>
        </p:nvCxnSpPr>
        <p:spPr>
          <a:xfrm>
            <a:off x="3093496" y="1152334"/>
            <a:ext cx="5578" cy="1645920"/>
          </a:xfrm>
          <a:prstGeom prst="straightConnector1">
            <a:avLst/>
          </a:prstGeom>
          <a:ln w="76200">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174" name="Straight Arrow Connector 173"/>
          <p:cNvCxnSpPr/>
          <p:nvPr/>
        </p:nvCxnSpPr>
        <p:spPr>
          <a:xfrm>
            <a:off x="5694635" y="1172483"/>
            <a:ext cx="0" cy="5029200"/>
          </a:xfrm>
          <a:prstGeom prst="straightConnector1">
            <a:avLst/>
          </a:prstGeom>
          <a:ln w="76200">
            <a:solidFill>
              <a:schemeClr val="tx2"/>
            </a:solidFill>
            <a:tailEnd type="arrow"/>
          </a:ln>
        </p:spPr>
        <p:style>
          <a:lnRef idx="1">
            <a:schemeClr val="accent1"/>
          </a:lnRef>
          <a:fillRef idx="0">
            <a:schemeClr val="accent1"/>
          </a:fillRef>
          <a:effectRef idx="0">
            <a:schemeClr val="accent1"/>
          </a:effectRef>
          <a:fontRef idx="minor">
            <a:schemeClr val="tx1"/>
          </a:fontRef>
        </p:style>
      </p:cxnSp>
      <p:grpSp>
        <p:nvGrpSpPr>
          <p:cNvPr id="175" name="Group 174"/>
          <p:cNvGrpSpPr/>
          <p:nvPr/>
        </p:nvGrpSpPr>
        <p:grpSpPr>
          <a:xfrm>
            <a:off x="2782019" y="1644737"/>
            <a:ext cx="4535195" cy="4014933"/>
            <a:chOff x="3851647" y="1427070"/>
            <a:chExt cx="4535195" cy="4014933"/>
          </a:xfrm>
        </p:grpSpPr>
        <p:sp>
          <p:nvSpPr>
            <p:cNvPr id="176" name="Oval 175"/>
            <p:cNvSpPr/>
            <p:nvPr/>
          </p:nvSpPr>
          <p:spPr>
            <a:xfrm>
              <a:off x="3851648" y="1437059"/>
              <a:ext cx="652343" cy="652343"/>
            </a:xfrm>
            <a:prstGeom prst="ellipse">
              <a:avLst/>
            </a:prstGeom>
            <a:solidFill>
              <a:schemeClr val="tx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defTabSz="0"/>
              <a:endParaRPr lang="en-US" sz="2000" spc="-150" dirty="0"/>
            </a:p>
          </p:txBody>
        </p:sp>
        <p:sp>
          <p:nvSpPr>
            <p:cNvPr id="177" name="Oval 176"/>
            <p:cNvSpPr/>
            <p:nvPr/>
          </p:nvSpPr>
          <p:spPr>
            <a:xfrm>
              <a:off x="5145697" y="1427070"/>
              <a:ext cx="652343" cy="652343"/>
            </a:xfrm>
            <a:prstGeom prst="ellipse">
              <a:avLst/>
            </a:prstGeom>
            <a:solidFill>
              <a:schemeClr val="tx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178" name="Oval 177"/>
            <p:cNvSpPr/>
            <p:nvPr/>
          </p:nvSpPr>
          <p:spPr>
            <a:xfrm>
              <a:off x="6440451" y="1437059"/>
              <a:ext cx="652343" cy="652343"/>
            </a:xfrm>
            <a:prstGeom prst="ellipse">
              <a:avLst/>
            </a:prstGeom>
            <a:solidFill>
              <a:schemeClr val="tx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179" name="Oval 178"/>
            <p:cNvSpPr/>
            <p:nvPr/>
          </p:nvSpPr>
          <p:spPr>
            <a:xfrm>
              <a:off x="7734499" y="1427070"/>
              <a:ext cx="652343" cy="652343"/>
            </a:xfrm>
            <a:prstGeom prst="ellipse">
              <a:avLst/>
            </a:prstGeom>
            <a:solidFill>
              <a:schemeClr val="accent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180" name="Oval 179"/>
            <p:cNvSpPr/>
            <p:nvPr/>
          </p:nvSpPr>
          <p:spPr>
            <a:xfrm>
              <a:off x="3851648" y="2556141"/>
              <a:ext cx="652343" cy="652343"/>
            </a:xfrm>
            <a:prstGeom prst="ellipse">
              <a:avLst/>
            </a:prstGeom>
            <a:solidFill>
              <a:schemeClr val="accent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181" name="Oval 180"/>
            <p:cNvSpPr/>
            <p:nvPr/>
          </p:nvSpPr>
          <p:spPr>
            <a:xfrm>
              <a:off x="5145697" y="2546153"/>
              <a:ext cx="652343" cy="652343"/>
            </a:xfrm>
            <a:prstGeom prst="ellipse">
              <a:avLst/>
            </a:prstGeom>
            <a:solidFill>
              <a:schemeClr val="accent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182" name="Oval 181"/>
            <p:cNvSpPr/>
            <p:nvPr/>
          </p:nvSpPr>
          <p:spPr>
            <a:xfrm>
              <a:off x="6440451" y="2556141"/>
              <a:ext cx="652343" cy="652343"/>
            </a:xfrm>
            <a:prstGeom prst="ellipse">
              <a:avLst/>
            </a:prstGeom>
            <a:solidFill>
              <a:schemeClr val="tx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183" name="Oval 182"/>
            <p:cNvSpPr/>
            <p:nvPr/>
          </p:nvSpPr>
          <p:spPr>
            <a:xfrm>
              <a:off x="7734499" y="2546153"/>
              <a:ext cx="652343" cy="652343"/>
            </a:xfrm>
            <a:prstGeom prst="ellipse">
              <a:avLst/>
            </a:prstGeom>
            <a:solidFill>
              <a:schemeClr val="tx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184" name="Oval 183"/>
            <p:cNvSpPr/>
            <p:nvPr/>
          </p:nvSpPr>
          <p:spPr>
            <a:xfrm>
              <a:off x="3851648" y="3668336"/>
              <a:ext cx="652343" cy="652343"/>
            </a:xfrm>
            <a:prstGeom prst="ellipse">
              <a:avLst/>
            </a:prstGeom>
            <a:solidFill>
              <a:schemeClr val="tx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185" name="Oval 184"/>
            <p:cNvSpPr/>
            <p:nvPr/>
          </p:nvSpPr>
          <p:spPr>
            <a:xfrm>
              <a:off x="5145696" y="3658347"/>
              <a:ext cx="652343" cy="652343"/>
            </a:xfrm>
            <a:prstGeom prst="ellipse">
              <a:avLst/>
            </a:prstGeom>
            <a:solidFill>
              <a:schemeClr val="tx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186" name="Oval 185"/>
            <p:cNvSpPr/>
            <p:nvPr/>
          </p:nvSpPr>
          <p:spPr>
            <a:xfrm>
              <a:off x="6440450" y="3668336"/>
              <a:ext cx="652343" cy="652343"/>
            </a:xfrm>
            <a:prstGeom prst="ellipse">
              <a:avLst/>
            </a:prstGeom>
            <a:solidFill>
              <a:schemeClr val="tx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187" name="Oval 186"/>
            <p:cNvSpPr/>
            <p:nvPr/>
          </p:nvSpPr>
          <p:spPr>
            <a:xfrm>
              <a:off x="7734498" y="3658347"/>
              <a:ext cx="652343" cy="652343"/>
            </a:xfrm>
            <a:prstGeom prst="ellipse">
              <a:avLst/>
            </a:prstGeom>
            <a:solidFill>
              <a:schemeClr val="tx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188" name="Oval 187"/>
            <p:cNvSpPr/>
            <p:nvPr/>
          </p:nvSpPr>
          <p:spPr>
            <a:xfrm>
              <a:off x="3851647" y="4789660"/>
              <a:ext cx="652343" cy="652343"/>
            </a:xfrm>
            <a:prstGeom prst="ellipse">
              <a:avLst/>
            </a:prstGeom>
            <a:solidFill>
              <a:schemeClr val="tx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189" name="Oval 188"/>
            <p:cNvSpPr/>
            <p:nvPr/>
          </p:nvSpPr>
          <p:spPr>
            <a:xfrm>
              <a:off x="5145695" y="4779671"/>
              <a:ext cx="652343" cy="652343"/>
            </a:xfrm>
            <a:prstGeom prst="ellipse">
              <a:avLst/>
            </a:prstGeom>
            <a:solidFill>
              <a:schemeClr val="tx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190" name="Oval 189"/>
            <p:cNvSpPr/>
            <p:nvPr/>
          </p:nvSpPr>
          <p:spPr>
            <a:xfrm>
              <a:off x="6440449" y="4789660"/>
              <a:ext cx="652343" cy="652343"/>
            </a:xfrm>
            <a:prstGeom prst="ellipse">
              <a:avLst/>
            </a:prstGeom>
            <a:solidFill>
              <a:schemeClr val="tx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sp>
          <p:nvSpPr>
            <p:cNvPr id="191" name="Oval 190"/>
            <p:cNvSpPr/>
            <p:nvPr/>
          </p:nvSpPr>
          <p:spPr>
            <a:xfrm>
              <a:off x="7734498" y="4779671"/>
              <a:ext cx="652343" cy="652343"/>
            </a:xfrm>
            <a:prstGeom prst="ellipse">
              <a:avLst/>
            </a:prstGeom>
            <a:solidFill>
              <a:schemeClr val="tx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000" spc="-150" dirty="0"/>
            </a:p>
          </p:txBody>
        </p:sp>
      </p:grpSp>
      <p:sp>
        <p:nvSpPr>
          <p:cNvPr id="192" name="TextBox 191"/>
          <p:cNvSpPr txBox="1"/>
          <p:nvPr/>
        </p:nvSpPr>
        <p:spPr>
          <a:xfrm>
            <a:off x="2732118" y="1727840"/>
            <a:ext cx="747320" cy="461665"/>
          </a:xfrm>
          <a:prstGeom prst="rect">
            <a:avLst/>
          </a:prstGeom>
          <a:noFill/>
        </p:spPr>
        <p:txBody>
          <a:bodyPr wrap="none" rtlCol="0">
            <a:spAutoFit/>
          </a:bodyPr>
          <a:lstStyle/>
          <a:p>
            <a:r>
              <a:rPr lang="en-US" sz="2400" dirty="0" smtClean="0">
                <a:solidFill>
                  <a:schemeClr val="bg1"/>
                </a:solidFill>
              </a:rPr>
              <a:t>3.0V</a:t>
            </a:r>
            <a:endParaRPr lang="en-US" sz="2400" dirty="0">
              <a:solidFill>
                <a:schemeClr val="bg1"/>
              </a:solidFill>
            </a:endParaRPr>
          </a:p>
        </p:txBody>
      </p:sp>
      <p:sp>
        <p:nvSpPr>
          <p:cNvPr id="193" name="TextBox 192"/>
          <p:cNvSpPr txBox="1"/>
          <p:nvPr/>
        </p:nvSpPr>
        <p:spPr>
          <a:xfrm>
            <a:off x="4035772" y="1727840"/>
            <a:ext cx="747320" cy="461665"/>
          </a:xfrm>
          <a:prstGeom prst="rect">
            <a:avLst/>
          </a:prstGeom>
          <a:noFill/>
        </p:spPr>
        <p:txBody>
          <a:bodyPr wrap="none" rtlCol="0">
            <a:spAutoFit/>
          </a:bodyPr>
          <a:lstStyle/>
          <a:p>
            <a:r>
              <a:rPr lang="en-US" sz="2400" dirty="0" smtClean="0">
                <a:solidFill>
                  <a:schemeClr val="bg1"/>
                </a:solidFill>
              </a:rPr>
              <a:t>3.8V</a:t>
            </a:r>
            <a:endParaRPr lang="en-US" sz="2400" dirty="0">
              <a:solidFill>
                <a:schemeClr val="bg1"/>
              </a:solidFill>
            </a:endParaRPr>
          </a:p>
        </p:txBody>
      </p:sp>
      <p:sp>
        <p:nvSpPr>
          <p:cNvPr id="194" name="TextBox 193"/>
          <p:cNvSpPr txBox="1"/>
          <p:nvPr/>
        </p:nvSpPr>
        <p:spPr>
          <a:xfrm>
            <a:off x="5322687" y="1727840"/>
            <a:ext cx="747320" cy="461665"/>
          </a:xfrm>
          <a:prstGeom prst="rect">
            <a:avLst/>
          </a:prstGeom>
          <a:noFill/>
        </p:spPr>
        <p:txBody>
          <a:bodyPr wrap="none" rtlCol="0">
            <a:spAutoFit/>
          </a:bodyPr>
          <a:lstStyle/>
          <a:p>
            <a:r>
              <a:rPr lang="en-US" sz="2400" dirty="0" smtClean="0">
                <a:solidFill>
                  <a:schemeClr val="bg1"/>
                </a:solidFill>
              </a:rPr>
              <a:t>3.9V</a:t>
            </a:r>
            <a:endParaRPr lang="en-US" sz="2400" dirty="0">
              <a:solidFill>
                <a:schemeClr val="bg1"/>
              </a:solidFill>
            </a:endParaRPr>
          </a:p>
        </p:txBody>
      </p:sp>
      <p:sp>
        <p:nvSpPr>
          <p:cNvPr id="195" name="TextBox 194"/>
          <p:cNvSpPr txBox="1"/>
          <p:nvPr/>
        </p:nvSpPr>
        <p:spPr>
          <a:xfrm>
            <a:off x="6610186" y="1727840"/>
            <a:ext cx="747320" cy="461665"/>
          </a:xfrm>
          <a:prstGeom prst="rect">
            <a:avLst/>
          </a:prstGeom>
          <a:noFill/>
        </p:spPr>
        <p:txBody>
          <a:bodyPr wrap="none" rtlCol="0">
            <a:spAutoFit/>
          </a:bodyPr>
          <a:lstStyle/>
          <a:p>
            <a:r>
              <a:rPr lang="en-US" sz="2400" dirty="0" smtClean="0">
                <a:solidFill>
                  <a:schemeClr val="bg1"/>
                </a:solidFill>
              </a:rPr>
              <a:t>4.8V</a:t>
            </a:r>
            <a:endParaRPr lang="en-US" sz="2400" dirty="0">
              <a:solidFill>
                <a:schemeClr val="bg1"/>
              </a:solidFill>
            </a:endParaRPr>
          </a:p>
        </p:txBody>
      </p:sp>
      <p:sp>
        <p:nvSpPr>
          <p:cNvPr id="196" name="TextBox 195"/>
          <p:cNvSpPr txBox="1"/>
          <p:nvPr/>
        </p:nvSpPr>
        <p:spPr>
          <a:xfrm>
            <a:off x="2732172" y="2863676"/>
            <a:ext cx="747320" cy="461665"/>
          </a:xfrm>
          <a:prstGeom prst="rect">
            <a:avLst/>
          </a:prstGeom>
          <a:noFill/>
        </p:spPr>
        <p:txBody>
          <a:bodyPr wrap="none" rtlCol="0">
            <a:spAutoFit/>
          </a:bodyPr>
          <a:lstStyle/>
          <a:p>
            <a:r>
              <a:rPr lang="en-US" sz="2400" dirty="0" smtClean="0">
                <a:solidFill>
                  <a:schemeClr val="bg1"/>
                </a:solidFill>
              </a:rPr>
              <a:t>3.5V</a:t>
            </a:r>
            <a:endParaRPr lang="en-US" sz="2400" dirty="0">
              <a:solidFill>
                <a:schemeClr val="bg1"/>
              </a:solidFill>
            </a:endParaRPr>
          </a:p>
        </p:txBody>
      </p:sp>
      <p:sp>
        <p:nvSpPr>
          <p:cNvPr id="197" name="TextBox 196"/>
          <p:cNvSpPr txBox="1"/>
          <p:nvPr/>
        </p:nvSpPr>
        <p:spPr>
          <a:xfrm>
            <a:off x="4035826" y="2863676"/>
            <a:ext cx="747320" cy="461665"/>
          </a:xfrm>
          <a:prstGeom prst="rect">
            <a:avLst/>
          </a:prstGeom>
          <a:noFill/>
        </p:spPr>
        <p:txBody>
          <a:bodyPr wrap="none" rtlCol="0">
            <a:spAutoFit/>
          </a:bodyPr>
          <a:lstStyle/>
          <a:p>
            <a:r>
              <a:rPr lang="en-US" sz="2400" dirty="0" smtClean="0">
                <a:solidFill>
                  <a:schemeClr val="bg1"/>
                </a:solidFill>
              </a:rPr>
              <a:t>2.9V</a:t>
            </a:r>
            <a:endParaRPr lang="en-US" sz="2400" dirty="0">
              <a:solidFill>
                <a:schemeClr val="bg1"/>
              </a:solidFill>
            </a:endParaRPr>
          </a:p>
        </p:txBody>
      </p:sp>
      <p:sp>
        <p:nvSpPr>
          <p:cNvPr id="198" name="TextBox 197"/>
          <p:cNvSpPr txBox="1"/>
          <p:nvPr/>
        </p:nvSpPr>
        <p:spPr>
          <a:xfrm>
            <a:off x="5322741" y="2863676"/>
            <a:ext cx="747320" cy="461665"/>
          </a:xfrm>
          <a:prstGeom prst="rect">
            <a:avLst/>
          </a:prstGeom>
          <a:noFill/>
        </p:spPr>
        <p:txBody>
          <a:bodyPr wrap="none" rtlCol="0">
            <a:spAutoFit/>
          </a:bodyPr>
          <a:lstStyle/>
          <a:p>
            <a:r>
              <a:rPr lang="en-US" sz="2400" dirty="0" smtClean="0">
                <a:solidFill>
                  <a:schemeClr val="bg1"/>
                </a:solidFill>
              </a:rPr>
              <a:t>2.4V</a:t>
            </a:r>
            <a:endParaRPr lang="en-US" sz="2400" dirty="0">
              <a:solidFill>
                <a:schemeClr val="bg1"/>
              </a:solidFill>
            </a:endParaRPr>
          </a:p>
        </p:txBody>
      </p:sp>
      <p:sp>
        <p:nvSpPr>
          <p:cNvPr id="199" name="TextBox 198"/>
          <p:cNvSpPr txBox="1"/>
          <p:nvPr/>
        </p:nvSpPr>
        <p:spPr>
          <a:xfrm>
            <a:off x="6610240" y="2863676"/>
            <a:ext cx="747320" cy="461665"/>
          </a:xfrm>
          <a:prstGeom prst="rect">
            <a:avLst/>
          </a:prstGeom>
          <a:noFill/>
        </p:spPr>
        <p:txBody>
          <a:bodyPr wrap="none" rtlCol="0">
            <a:spAutoFit/>
          </a:bodyPr>
          <a:lstStyle/>
          <a:p>
            <a:r>
              <a:rPr lang="en-US" sz="2400" dirty="0" smtClean="0">
                <a:solidFill>
                  <a:schemeClr val="bg1"/>
                </a:solidFill>
              </a:rPr>
              <a:t>2.1V</a:t>
            </a:r>
            <a:endParaRPr lang="en-US" sz="2400" dirty="0">
              <a:solidFill>
                <a:schemeClr val="bg1"/>
              </a:solidFill>
            </a:endParaRPr>
          </a:p>
        </p:txBody>
      </p:sp>
      <p:sp>
        <p:nvSpPr>
          <p:cNvPr id="200" name="TextBox 199"/>
          <p:cNvSpPr txBox="1"/>
          <p:nvPr/>
        </p:nvSpPr>
        <p:spPr>
          <a:xfrm>
            <a:off x="2733579" y="3976252"/>
            <a:ext cx="747320" cy="461665"/>
          </a:xfrm>
          <a:prstGeom prst="rect">
            <a:avLst/>
          </a:prstGeom>
          <a:noFill/>
        </p:spPr>
        <p:txBody>
          <a:bodyPr wrap="none" rtlCol="0">
            <a:spAutoFit/>
          </a:bodyPr>
          <a:lstStyle/>
          <a:p>
            <a:r>
              <a:rPr lang="en-US" sz="2400" dirty="0" smtClean="0">
                <a:solidFill>
                  <a:schemeClr val="bg1"/>
                </a:solidFill>
              </a:rPr>
              <a:t>2.2V</a:t>
            </a:r>
            <a:endParaRPr lang="en-US" sz="2400" dirty="0">
              <a:solidFill>
                <a:schemeClr val="bg1"/>
              </a:solidFill>
            </a:endParaRPr>
          </a:p>
        </p:txBody>
      </p:sp>
      <p:sp>
        <p:nvSpPr>
          <p:cNvPr id="201" name="TextBox 200"/>
          <p:cNvSpPr txBox="1"/>
          <p:nvPr/>
        </p:nvSpPr>
        <p:spPr>
          <a:xfrm>
            <a:off x="4037233" y="3976252"/>
            <a:ext cx="747320" cy="461665"/>
          </a:xfrm>
          <a:prstGeom prst="rect">
            <a:avLst/>
          </a:prstGeom>
          <a:noFill/>
        </p:spPr>
        <p:txBody>
          <a:bodyPr wrap="none" rtlCol="0">
            <a:spAutoFit/>
          </a:bodyPr>
          <a:lstStyle/>
          <a:p>
            <a:r>
              <a:rPr lang="en-US" sz="2400" dirty="0" smtClean="0">
                <a:solidFill>
                  <a:schemeClr val="bg1"/>
                </a:solidFill>
              </a:rPr>
              <a:t>4.3V</a:t>
            </a:r>
            <a:endParaRPr lang="en-US" sz="2400" dirty="0">
              <a:solidFill>
                <a:schemeClr val="bg1"/>
              </a:solidFill>
            </a:endParaRPr>
          </a:p>
        </p:txBody>
      </p:sp>
      <p:sp>
        <p:nvSpPr>
          <p:cNvPr id="202" name="TextBox 201"/>
          <p:cNvSpPr txBox="1"/>
          <p:nvPr/>
        </p:nvSpPr>
        <p:spPr>
          <a:xfrm>
            <a:off x="5324148" y="3976252"/>
            <a:ext cx="747320" cy="461665"/>
          </a:xfrm>
          <a:prstGeom prst="rect">
            <a:avLst/>
          </a:prstGeom>
          <a:noFill/>
        </p:spPr>
        <p:txBody>
          <a:bodyPr wrap="none" rtlCol="0">
            <a:spAutoFit/>
          </a:bodyPr>
          <a:lstStyle/>
          <a:p>
            <a:r>
              <a:rPr lang="en-US" sz="2400" dirty="0" smtClean="0">
                <a:solidFill>
                  <a:schemeClr val="bg1"/>
                </a:solidFill>
              </a:rPr>
              <a:t>4.6V</a:t>
            </a:r>
            <a:endParaRPr lang="en-US" sz="2400" dirty="0">
              <a:solidFill>
                <a:schemeClr val="bg1"/>
              </a:solidFill>
            </a:endParaRPr>
          </a:p>
        </p:txBody>
      </p:sp>
      <p:sp>
        <p:nvSpPr>
          <p:cNvPr id="203" name="TextBox 202"/>
          <p:cNvSpPr txBox="1"/>
          <p:nvPr/>
        </p:nvSpPr>
        <p:spPr>
          <a:xfrm>
            <a:off x="6611647" y="3976252"/>
            <a:ext cx="747320" cy="461665"/>
          </a:xfrm>
          <a:prstGeom prst="rect">
            <a:avLst/>
          </a:prstGeom>
          <a:noFill/>
        </p:spPr>
        <p:txBody>
          <a:bodyPr wrap="none" rtlCol="0">
            <a:spAutoFit/>
          </a:bodyPr>
          <a:lstStyle/>
          <a:p>
            <a:r>
              <a:rPr lang="en-US" sz="2400" dirty="0" smtClean="0">
                <a:solidFill>
                  <a:schemeClr val="bg1"/>
                </a:solidFill>
              </a:rPr>
              <a:t>1.8V</a:t>
            </a:r>
            <a:endParaRPr lang="en-US" sz="2400" dirty="0">
              <a:solidFill>
                <a:schemeClr val="bg1"/>
              </a:solidFill>
            </a:endParaRPr>
          </a:p>
        </p:txBody>
      </p:sp>
      <p:sp>
        <p:nvSpPr>
          <p:cNvPr id="204" name="TextBox 203"/>
          <p:cNvSpPr txBox="1"/>
          <p:nvPr/>
        </p:nvSpPr>
        <p:spPr>
          <a:xfrm>
            <a:off x="2732118" y="5097420"/>
            <a:ext cx="747320" cy="461665"/>
          </a:xfrm>
          <a:prstGeom prst="rect">
            <a:avLst/>
          </a:prstGeom>
          <a:noFill/>
        </p:spPr>
        <p:txBody>
          <a:bodyPr wrap="none" rtlCol="0">
            <a:spAutoFit/>
          </a:bodyPr>
          <a:lstStyle/>
          <a:p>
            <a:r>
              <a:rPr lang="en-US" sz="2400" dirty="0" smtClean="0">
                <a:solidFill>
                  <a:schemeClr val="bg1"/>
                </a:solidFill>
              </a:rPr>
              <a:t>3.5V</a:t>
            </a:r>
            <a:endParaRPr lang="en-US" sz="2400" dirty="0">
              <a:solidFill>
                <a:schemeClr val="bg1"/>
              </a:solidFill>
            </a:endParaRPr>
          </a:p>
        </p:txBody>
      </p:sp>
      <p:sp>
        <p:nvSpPr>
          <p:cNvPr id="205" name="TextBox 204"/>
          <p:cNvSpPr txBox="1"/>
          <p:nvPr/>
        </p:nvSpPr>
        <p:spPr>
          <a:xfrm>
            <a:off x="4035772" y="5097420"/>
            <a:ext cx="747320" cy="461665"/>
          </a:xfrm>
          <a:prstGeom prst="rect">
            <a:avLst/>
          </a:prstGeom>
          <a:noFill/>
        </p:spPr>
        <p:txBody>
          <a:bodyPr wrap="none" rtlCol="0">
            <a:spAutoFit/>
          </a:bodyPr>
          <a:lstStyle/>
          <a:p>
            <a:r>
              <a:rPr lang="en-US" sz="2400" dirty="0" smtClean="0">
                <a:solidFill>
                  <a:schemeClr val="bg1"/>
                </a:solidFill>
              </a:rPr>
              <a:t>2.3V</a:t>
            </a:r>
            <a:endParaRPr lang="en-US" sz="2400" dirty="0">
              <a:solidFill>
                <a:schemeClr val="bg1"/>
              </a:solidFill>
            </a:endParaRPr>
          </a:p>
        </p:txBody>
      </p:sp>
      <p:sp>
        <p:nvSpPr>
          <p:cNvPr id="206" name="TextBox 205"/>
          <p:cNvSpPr txBox="1"/>
          <p:nvPr/>
        </p:nvSpPr>
        <p:spPr>
          <a:xfrm>
            <a:off x="5322687" y="5097420"/>
            <a:ext cx="747320" cy="461665"/>
          </a:xfrm>
          <a:prstGeom prst="rect">
            <a:avLst/>
          </a:prstGeom>
          <a:noFill/>
        </p:spPr>
        <p:txBody>
          <a:bodyPr wrap="none" rtlCol="0">
            <a:spAutoFit/>
          </a:bodyPr>
          <a:lstStyle/>
          <a:p>
            <a:r>
              <a:rPr lang="en-US" sz="2400" dirty="0" smtClean="0">
                <a:solidFill>
                  <a:schemeClr val="bg1"/>
                </a:solidFill>
              </a:rPr>
              <a:t>1.9V</a:t>
            </a:r>
            <a:endParaRPr lang="en-US" sz="2400" dirty="0">
              <a:solidFill>
                <a:schemeClr val="bg1"/>
              </a:solidFill>
            </a:endParaRPr>
          </a:p>
        </p:txBody>
      </p:sp>
      <p:sp>
        <p:nvSpPr>
          <p:cNvPr id="207" name="TextBox 206"/>
          <p:cNvSpPr txBox="1"/>
          <p:nvPr/>
        </p:nvSpPr>
        <p:spPr>
          <a:xfrm>
            <a:off x="6610186" y="5097420"/>
            <a:ext cx="747320" cy="461665"/>
          </a:xfrm>
          <a:prstGeom prst="rect">
            <a:avLst/>
          </a:prstGeom>
          <a:noFill/>
        </p:spPr>
        <p:txBody>
          <a:bodyPr wrap="none" rtlCol="0">
            <a:spAutoFit/>
          </a:bodyPr>
          <a:lstStyle/>
          <a:p>
            <a:r>
              <a:rPr lang="en-US" sz="2400" dirty="0" smtClean="0">
                <a:solidFill>
                  <a:schemeClr val="bg1"/>
                </a:solidFill>
              </a:rPr>
              <a:t>4.3V</a:t>
            </a:r>
            <a:endParaRPr lang="en-US" sz="2400" dirty="0">
              <a:solidFill>
                <a:schemeClr val="bg1"/>
              </a:solidFill>
            </a:endParaRPr>
          </a:p>
        </p:txBody>
      </p:sp>
      <p:sp>
        <p:nvSpPr>
          <p:cNvPr id="208" name="TextBox 207"/>
          <p:cNvSpPr txBox="1"/>
          <p:nvPr/>
        </p:nvSpPr>
        <p:spPr>
          <a:xfrm>
            <a:off x="253569" y="2656712"/>
            <a:ext cx="1836192" cy="461665"/>
          </a:xfrm>
          <a:prstGeom prst="rect">
            <a:avLst/>
          </a:prstGeom>
          <a:noFill/>
        </p:spPr>
        <p:txBody>
          <a:bodyPr wrap="square" rtlCol="0">
            <a:spAutoFit/>
          </a:bodyPr>
          <a:lstStyle/>
          <a:p>
            <a:pPr algn="ctr"/>
            <a:r>
              <a:rPr lang="en-US" sz="2400" dirty="0" err="1" smtClean="0">
                <a:solidFill>
                  <a:schemeClr val="accent1"/>
                </a:solidFill>
              </a:rPr>
              <a:t>V</a:t>
            </a:r>
            <a:r>
              <a:rPr lang="en-US" sz="2400" baseline="-25000" dirty="0" err="1" smtClean="0">
                <a:solidFill>
                  <a:schemeClr val="accent1"/>
                </a:solidFill>
              </a:rPr>
              <a:t>read</a:t>
            </a:r>
            <a:r>
              <a:rPr lang="en-US" sz="2400" dirty="0" smtClean="0">
                <a:solidFill>
                  <a:schemeClr val="accent1"/>
                </a:solidFill>
              </a:rPr>
              <a:t> = 2.5 V</a:t>
            </a:r>
            <a:endParaRPr lang="en-US" sz="2400" dirty="0">
              <a:solidFill>
                <a:schemeClr val="accent1"/>
              </a:solidFill>
            </a:endParaRPr>
          </a:p>
        </p:txBody>
      </p:sp>
      <p:sp>
        <p:nvSpPr>
          <p:cNvPr id="209" name="TextBox 208"/>
          <p:cNvSpPr txBox="1"/>
          <p:nvPr/>
        </p:nvSpPr>
        <p:spPr>
          <a:xfrm>
            <a:off x="253569" y="1529705"/>
            <a:ext cx="1836192" cy="461665"/>
          </a:xfrm>
          <a:prstGeom prst="rect">
            <a:avLst/>
          </a:prstGeom>
          <a:noFill/>
        </p:spPr>
        <p:txBody>
          <a:bodyPr wrap="square" rtlCol="0">
            <a:spAutoFit/>
          </a:bodyPr>
          <a:lstStyle/>
          <a:p>
            <a:pPr algn="ctr"/>
            <a:r>
              <a:rPr lang="en-US" sz="2400" dirty="0" err="1" smtClean="0">
                <a:solidFill>
                  <a:schemeClr val="tx2">
                    <a:lumMod val="75000"/>
                  </a:schemeClr>
                </a:solidFill>
              </a:rPr>
              <a:t>V</a:t>
            </a:r>
            <a:r>
              <a:rPr lang="en-US" sz="2400" baseline="-25000" dirty="0" err="1" smtClean="0">
                <a:solidFill>
                  <a:schemeClr val="tx2">
                    <a:lumMod val="75000"/>
                  </a:schemeClr>
                </a:solidFill>
              </a:rPr>
              <a:t>pass</a:t>
            </a:r>
            <a:r>
              <a:rPr lang="en-US" sz="2400" dirty="0" smtClean="0">
                <a:solidFill>
                  <a:schemeClr val="tx2">
                    <a:lumMod val="75000"/>
                  </a:schemeClr>
                </a:solidFill>
              </a:rPr>
              <a:t> = 4.7 V</a:t>
            </a:r>
            <a:endParaRPr lang="en-US" sz="2400" dirty="0">
              <a:solidFill>
                <a:schemeClr val="tx2">
                  <a:lumMod val="75000"/>
                </a:schemeClr>
              </a:solidFill>
            </a:endParaRPr>
          </a:p>
        </p:txBody>
      </p:sp>
      <p:sp>
        <p:nvSpPr>
          <p:cNvPr id="210" name="TextBox 209"/>
          <p:cNvSpPr txBox="1"/>
          <p:nvPr/>
        </p:nvSpPr>
        <p:spPr>
          <a:xfrm>
            <a:off x="253569" y="3751711"/>
            <a:ext cx="1836192" cy="461665"/>
          </a:xfrm>
          <a:prstGeom prst="rect">
            <a:avLst/>
          </a:prstGeom>
          <a:noFill/>
        </p:spPr>
        <p:txBody>
          <a:bodyPr wrap="square" rtlCol="0">
            <a:spAutoFit/>
          </a:bodyPr>
          <a:lstStyle/>
          <a:p>
            <a:pPr algn="ctr"/>
            <a:r>
              <a:rPr lang="en-US" sz="2400" dirty="0" err="1" smtClean="0">
                <a:solidFill>
                  <a:schemeClr val="tx2">
                    <a:lumMod val="75000"/>
                  </a:schemeClr>
                </a:solidFill>
              </a:rPr>
              <a:t>V</a:t>
            </a:r>
            <a:r>
              <a:rPr lang="en-US" sz="2400" baseline="-25000" dirty="0" err="1" smtClean="0">
                <a:solidFill>
                  <a:schemeClr val="tx2">
                    <a:lumMod val="75000"/>
                  </a:schemeClr>
                </a:solidFill>
              </a:rPr>
              <a:t>pass</a:t>
            </a:r>
            <a:r>
              <a:rPr lang="en-US" sz="2400" dirty="0" smtClean="0">
                <a:solidFill>
                  <a:schemeClr val="tx2">
                    <a:lumMod val="75000"/>
                  </a:schemeClr>
                </a:solidFill>
              </a:rPr>
              <a:t> = 4.7 V</a:t>
            </a:r>
            <a:endParaRPr lang="en-US" sz="2400" dirty="0">
              <a:solidFill>
                <a:schemeClr val="tx2">
                  <a:lumMod val="75000"/>
                </a:schemeClr>
              </a:solidFill>
            </a:endParaRPr>
          </a:p>
        </p:txBody>
      </p:sp>
      <p:sp>
        <p:nvSpPr>
          <p:cNvPr id="211" name="TextBox 210"/>
          <p:cNvSpPr txBox="1"/>
          <p:nvPr/>
        </p:nvSpPr>
        <p:spPr>
          <a:xfrm>
            <a:off x="253569" y="4861844"/>
            <a:ext cx="1836192" cy="461665"/>
          </a:xfrm>
          <a:prstGeom prst="rect">
            <a:avLst/>
          </a:prstGeom>
          <a:noFill/>
        </p:spPr>
        <p:txBody>
          <a:bodyPr wrap="square" rtlCol="0">
            <a:spAutoFit/>
          </a:bodyPr>
          <a:lstStyle/>
          <a:p>
            <a:pPr algn="ctr"/>
            <a:r>
              <a:rPr lang="en-US" sz="2400" dirty="0" err="1" smtClean="0">
                <a:solidFill>
                  <a:schemeClr val="tx2">
                    <a:lumMod val="75000"/>
                  </a:schemeClr>
                </a:solidFill>
              </a:rPr>
              <a:t>V</a:t>
            </a:r>
            <a:r>
              <a:rPr lang="en-US" sz="2400" baseline="-25000" dirty="0" err="1" smtClean="0">
                <a:solidFill>
                  <a:schemeClr val="tx2">
                    <a:lumMod val="75000"/>
                  </a:schemeClr>
                </a:solidFill>
              </a:rPr>
              <a:t>pass</a:t>
            </a:r>
            <a:r>
              <a:rPr lang="en-US" sz="2400" dirty="0" smtClean="0">
                <a:solidFill>
                  <a:schemeClr val="tx2">
                    <a:lumMod val="75000"/>
                  </a:schemeClr>
                </a:solidFill>
              </a:rPr>
              <a:t> = 4.7 V</a:t>
            </a:r>
            <a:endParaRPr lang="en-US" sz="2400" dirty="0">
              <a:solidFill>
                <a:schemeClr val="tx2">
                  <a:lumMod val="75000"/>
                </a:schemeClr>
              </a:solidFill>
            </a:endParaRPr>
          </a:p>
        </p:txBody>
      </p:sp>
      <p:sp>
        <p:nvSpPr>
          <p:cNvPr id="212" name="TextBox 211"/>
          <p:cNvSpPr txBox="1"/>
          <p:nvPr/>
        </p:nvSpPr>
        <p:spPr>
          <a:xfrm>
            <a:off x="5271978" y="6127218"/>
            <a:ext cx="845313" cy="584775"/>
          </a:xfrm>
          <a:prstGeom prst="rect">
            <a:avLst/>
          </a:prstGeom>
          <a:noFill/>
        </p:spPr>
        <p:txBody>
          <a:bodyPr wrap="square" rtlCol="0">
            <a:spAutoFit/>
          </a:bodyPr>
          <a:lstStyle/>
          <a:p>
            <a:pPr algn="ctr"/>
            <a:r>
              <a:rPr lang="en-US" sz="3200" dirty="0" smtClean="0">
                <a:solidFill>
                  <a:schemeClr val="tx2"/>
                </a:solidFill>
              </a:rPr>
              <a:t>1</a:t>
            </a:r>
            <a:endParaRPr lang="en-US" sz="3200" dirty="0">
              <a:solidFill>
                <a:schemeClr val="tx2"/>
              </a:solidFill>
            </a:endParaRPr>
          </a:p>
        </p:txBody>
      </p:sp>
      <p:sp>
        <p:nvSpPr>
          <p:cNvPr id="213" name="TextBox 212"/>
          <p:cNvSpPr txBox="1"/>
          <p:nvPr/>
        </p:nvSpPr>
        <p:spPr>
          <a:xfrm>
            <a:off x="6568384" y="6127218"/>
            <a:ext cx="845313" cy="584775"/>
          </a:xfrm>
          <a:prstGeom prst="rect">
            <a:avLst/>
          </a:prstGeom>
          <a:noFill/>
        </p:spPr>
        <p:txBody>
          <a:bodyPr wrap="square" rtlCol="0">
            <a:spAutoFit/>
          </a:bodyPr>
          <a:lstStyle/>
          <a:p>
            <a:pPr algn="ctr"/>
            <a:r>
              <a:rPr lang="en-US" sz="3200" dirty="0" smtClean="0">
                <a:solidFill>
                  <a:schemeClr val="accent2">
                    <a:lumMod val="75000"/>
                  </a:schemeClr>
                </a:solidFill>
              </a:rPr>
              <a:t>0</a:t>
            </a:r>
            <a:endParaRPr lang="en-US" sz="3200" dirty="0">
              <a:solidFill>
                <a:schemeClr val="accent2">
                  <a:lumMod val="75000"/>
                </a:schemeClr>
              </a:solidFill>
            </a:endParaRPr>
          </a:p>
        </p:txBody>
      </p:sp>
      <p:sp>
        <p:nvSpPr>
          <p:cNvPr id="214" name="TextBox 213"/>
          <p:cNvSpPr txBox="1"/>
          <p:nvPr/>
        </p:nvSpPr>
        <p:spPr>
          <a:xfrm>
            <a:off x="3977577" y="6127218"/>
            <a:ext cx="845313" cy="584775"/>
          </a:xfrm>
          <a:prstGeom prst="rect">
            <a:avLst/>
          </a:prstGeom>
          <a:noFill/>
        </p:spPr>
        <p:txBody>
          <a:bodyPr wrap="square" rtlCol="0">
            <a:spAutoFit/>
          </a:bodyPr>
          <a:lstStyle/>
          <a:p>
            <a:pPr algn="ctr"/>
            <a:r>
              <a:rPr lang="en-US" sz="3200" dirty="0" smtClean="0">
                <a:solidFill>
                  <a:schemeClr val="accent2"/>
                </a:solidFill>
              </a:rPr>
              <a:t>0</a:t>
            </a:r>
            <a:endParaRPr lang="en-US" sz="3200" dirty="0">
              <a:solidFill>
                <a:schemeClr val="accent2"/>
              </a:solidFill>
            </a:endParaRPr>
          </a:p>
        </p:txBody>
      </p:sp>
      <p:sp>
        <p:nvSpPr>
          <p:cNvPr id="215" name="TextBox 214"/>
          <p:cNvSpPr txBox="1"/>
          <p:nvPr/>
        </p:nvSpPr>
        <p:spPr>
          <a:xfrm>
            <a:off x="2667975" y="6127218"/>
            <a:ext cx="845313" cy="584775"/>
          </a:xfrm>
          <a:prstGeom prst="rect">
            <a:avLst/>
          </a:prstGeom>
          <a:noFill/>
        </p:spPr>
        <p:txBody>
          <a:bodyPr wrap="square" rtlCol="0">
            <a:spAutoFit/>
          </a:bodyPr>
          <a:lstStyle/>
          <a:p>
            <a:pPr algn="ctr"/>
            <a:r>
              <a:rPr lang="en-US" sz="3200" dirty="0" smtClean="0">
                <a:solidFill>
                  <a:schemeClr val="accent2"/>
                </a:solidFill>
              </a:rPr>
              <a:t>0</a:t>
            </a:r>
            <a:endParaRPr lang="en-US" sz="3200" dirty="0">
              <a:solidFill>
                <a:schemeClr val="accent2"/>
              </a:solidFill>
            </a:endParaRPr>
          </a:p>
        </p:txBody>
      </p:sp>
      <p:sp>
        <p:nvSpPr>
          <p:cNvPr id="221" name="TextBox 220"/>
          <p:cNvSpPr txBox="1"/>
          <p:nvPr/>
        </p:nvSpPr>
        <p:spPr>
          <a:xfrm>
            <a:off x="66521" y="817310"/>
            <a:ext cx="2895072" cy="461665"/>
          </a:xfrm>
          <a:prstGeom prst="rect">
            <a:avLst/>
          </a:prstGeom>
          <a:noFill/>
        </p:spPr>
        <p:txBody>
          <a:bodyPr wrap="square" rtlCol="0">
            <a:spAutoFit/>
          </a:bodyPr>
          <a:lstStyle/>
          <a:p>
            <a:r>
              <a:rPr lang="en-US" sz="2400" dirty="0" smtClean="0">
                <a:solidFill>
                  <a:schemeClr val="accent1"/>
                </a:solidFill>
              </a:rPr>
              <a:t>Reducing </a:t>
            </a:r>
            <a:r>
              <a:rPr lang="en-US" sz="2400" dirty="0" err="1" smtClean="0">
                <a:solidFill>
                  <a:schemeClr val="accent1"/>
                </a:solidFill>
              </a:rPr>
              <a:t>V</a:t>
            </a:r>
            <a:r>
              <a:rPr lang="en-US" sz="2400" baseline="-25000" dirty="0" err="1" smtClean="0">
                <a:solidFill>
                  <a:schemeClr val="accent1"/>
                </a:solidFill>
              </a:rPr>
              <a:t>pass</a:t>
            </a:r>
            <a:r>
              <a:rPr lang="en-US" sz="2400" dirty="0" smtClean="0">
                <a:solidFill>
                  <a:schemeClr val="accent1"/>
                </a:solidFill>
              </a:rPr>
              <a:t> to 4.7V</a:t>
            </a:r>
            <a:endParaRPr lang="en-US" sz="2400" dirty="0">
              <a:solidFill>
                <a:schemeClr val="accent1"/>
              </a:solidFill>
            </a:endParaRPr>
          </a:p>
        </p:txBody>
      </p:sp>
      <p:sp>
        <p:nvSpPr>
          <p:cNvPr id="217" name="TextBox 216"/>
          <p:cNvSpPr txBox="1"/>
          <p:nvPr/>
        </p:nvSpPr>
        <p:spPr>
          <a:xfrm>
            <a:off x="492741" y="5756579"/>
            <a:ext cx="2408588" cy="830997"/>
          </a:xfrm>
          <a:prstGeom prst="rect">
            <a:avLst/>
          </a:prstGeom>
          <a:noFill/>
        </p:spPr>
        <p:txBody>
          <a:bodyPr wrap="square" rtlCol="0">
            <a:spAutoFit/>
          </a:bodyPr>
          <a:lstStyle/>
          <a:p>
            <a:pPr algn="ctr"/>
            <a:r>
              <a:rPr lang="en-US" sz="2400" dirty="0" smtClean="0">
                <a:solidFill>
                  <a:schemeClr val="accent2"/>
                </a:solidFill>
              </a:rPr>
              <a:t>Incorrect values from page 2: </a:t>
            </a:r>
            <a:endParaRPr lang="en-US" sz="2400" dirty="0">
              <a:solidFill>
                <a:schemeClr val="accent2"/>
              </a:solidFill>
            </a:endParaRPr>
          </a:p>
        </p:txBody>
      </p:sp>
      <p:sp>
        <p:nvSpPr>
          <p:cNvPr id="223" name="TextBox 222"/>
          <p:cNvSpPr txBox="1"/>
          <p:nvPr/>
        </p:nvSpPr>
        <p:spPr>
          <a:xfrm>
            <a:off x="7772400" y="1762088"/>
            <a:ext cx="1004249" cy="461665"/>
          </a:xfrm>
          <a:prstGeom prst="rect">
            <a:avLst/>
          </a:prstGeom>
          <a:noFill/>
        </p:spPr>
        <p:txBody>
          <a:bodyPr wrap="none" rtlCol="0">
            <a:spAutoFit/>
          </a:bodyPr>
          <a:lstStyle/>
          <a:p>
            <a:r>
              <a:rPr lang="en-US" sz="2400" dirty="0" smtClean="0"/>
              <a:t>Page 1</a:t>
            </a:r>
            <a:endParaRPr lang="en-US" sz="2400" dirty="0"/>
          </a:p>
        </p:txBody>
      </p:sp>
      <p:sp>
        <p:nvSpPr>
          <p:cNvPr id="224" name="TextBox 223"/>
          <p:cNvSpPr txBox="1"/>
          <p:nvPr/>
        </p:nvSpPr>
        <p:spPr>
          <a:xfrm>
            <a:off x="7772400" y="2873967"/>
            <a:ext cx="1004249" cy="461665"/>
          </a:xfrm>
          <a:prstGeom prst="rect">
            <a:avLst/>
          </a:prstGeom>
          <a:noFill/>
        </p:spPr>
        <p:txBody>
          <a:bodyPr wrap="none" rtlCol="0">
            <a:spAutoFit/>
          </a:bodyPr>
          <a:lstStyle/>
          <a:p>
            <a:r>
              <a:rPr lang="en-US" sz="2400" dirty="0" smtClean="0"/>
              <a:t>Page 2</a:t>
            </a:r>
            <a:endParaRPr lang="en-US" sz="2400" dirty="0"/>
          </a:p>
        </p:txBody>
      </p:sp>
      <p:sp>
        <p:nvSpPr>
          <p:cNvPr id="225" name="TextBox 224"/>
          <p:cNvSpPr txBox="1"/>
          <p:nvPr/>
        </p:nvSpPr>
        <p:spPr>
          <a:xfrm>
            <a:off x="7772400" y="4010420"/>
            <a:ext cx="1004249" cy="461665"/>
          </a:xfrm>
          <a:prstGeom prst="rect">
            <a:avLst/>
          </a:prstGeom>
          <a:noFill/>
        </p:spPr>
        <p:txBody>
          <a:bodyPr wrap="none" rtlCol="0">
            <a:spAutoFit/>
          </a:bodyPr>
          <a:lstStyle/>
          <a:p>
            <a:r>
              <a:rPr lang="en-US" sz="2400" dirty="0"/>
              <a:t>Page </a:t>
            </a:r>
            <a:r>
              <a:rPr lang="en-US" sz="2400" dirty="0" smtClean="0"/>
              <a:t>3</a:t>
            </a:r>
            <a:endParaRPr lang="en-US" sz="2400" dirty="0"/>
          </a:p>
        </p:txBody>
      </p:sp>
      <p:sp>
        <p:nvSpPr>
          <p:cNvPr id="226" name="TextBox 225"/>
          <p:cNvSpPr txBox="1"/>
          <p:nvPr/>
        </p:nvSpPr>
        <p:spPr>
          <a:xfrm>
            <a:off x="7772400" y="5100935"/>
            <a:ext cx="1004249" cy="461665"/>
          </a:xfrm>
          <a:prstGeom prst="rect">
            <a:avLst/>
          </a:prstGeom>
          <a:noFill/>
        </p:spPr>
        <p:txBody>
          <a:bodyPr wrap="none" rtlCol="0">
            <a:spAutoFit/>
          </a:bodyPr>
          <a:lstStyle/>
          <a:p>
            <a:r>
              <a:rPr lang="en-US" sz="2400" dirty="0"/>
              <a:t>Page </a:t>
            </a:r>
            <a:r>
              <a:rPr lang="en-US" sz="2400" dirty="0" smtClean="0"/>
              <a:t>4</a:t>
            </a:r>
            <a:endParaRPr lang="en-US" sz="2400" dirty="0"/>
          </a:p>
        </p:txBody>
      </p:sp>
    </p:spTree>
    <p:extLst>
      <p:ext uri="{BB962C8B-B14F-4D97-AF65-F5344CB8AC3E}">
        <p14:creationId xmlns:p14="http://schemas.microsoft.com/office/powerpoint/2010/main" val="42375411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75"/>
                                        </p:tgtEl>
                                        <p:attrNameLst>
                                          <p:attrName>style.visibility</p:attrName>
                                        </p:attrNameLst>
                                      </p:cBhvr>
                                      <p:to>
                                        <p:strVal val="visible"/>
                                      </p:to>
                                    </p:set>
                                    <p:animEffect transition="in" filter="fade">
                                      <p:cBhvr>
                                        <p:cTn id="7" dur="500"/>
                                        <p:tgtEl>
                                          <p:spTgt spid="175"/>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173"/>
                                        </p:tgtEl>
                                        <p:attrNameLst>
                                          <p:attrName>style.visibility</p:attrName>
                                        </p:attrNameLst>
                                      </p:cBhvr>
                                      <p:to>
                                        <p:strVal val="visible"/>
                                      </p:to>
                                    </p:set>
                                    <p:animEffect transition="in" filter="wipe(up)">
                                      <p:cBhvr>
                                        <p:cTn id="11" dur="500"/>
                                        <p:tgtEl>
                                          <p:spTgt spid="173"/>
                                        </p:tgtEl>
                                      </p:cBhvr>
                                    </p:animEffect>
                                  </p:childTnLst>
                                </p:cTn>
                              </p:par>
                              <p:par>
                                <p:cTn id="12" presetID="22" presetClass="entr" presetSubtype="1" fill="hold" nodeType="withEffect">
                                  <p:stCondLst>
                                    <p:cond delay="0"/>
                                  </p:stCondLst>
                                  <p:childTnLst>
                                    <p:set>
                                      <p:cBhvr>
                                        <p:cTn id="13" dur="1" fill="hold">
                                          <p:stCondLst>
                                            <p:cond delay="0"/>
                                          </p:stCondLst>
                                        </p:cTn>
                                        <p:tgtEl>
                                          <p:spTgt spid="172"/>
                                        </p:tgtEl>
                                        <p:attrNameLst>
                                          <p:attrName>style.visibility</p:attrName>
                                        </p:attrNameLst>
                                      </p:cBhvr>
                                      <p:to>
                                        <p:strVal val="visible"/>
                                      </p:to>
                                    </p:set>
                                    <p:animEffect transition="in" filter="wipe(up)">
                                      <p:cBhvr>
                                        <p:cTn id="14" dur="500"/>
                                        <p:tgtEl>
                                          <p:spTgt spid="172"/>
                                        </p:tgtEl>
                                      </p:cBhvr>
                                    </p:animEffect>
                                  </p:childTnLst>
                                </p:cTn>
                              </p:par>
                              <p:par>
                                <p:cTn id="15" presetID="22" presetClass="entr" presetSubtype="1" fill="hold" nodeType="withEffect">
                                  <p:stCondLst>
                                    <p:cond delay="0"/>
                                  </p:stCondLst>
                                  <p:childTnLst>
                                    <p:set>
                                      <p:cBhvr>
                                        <p:cTn id="16" dur="1" fill="hold">
                                          <p:stCondLst>
                                            <p:cond delay="0"/>
                                          </p:stCondLst>
                                        </p:cTn>
                                        <p:tgtEl>
                                          <p:spTgt spid="174"/>
                                        </p:tgtEl>
                                        <p:attrNameLst>
                                          <p:attrName>style.visibility</p:attrName>
                                        </p:attrNameLst>
                                      </p:cBhvr>
                                      <p:to>
                                        <p:strVal val="visible"/>
                                      </p:to>
                                    </p:set>
                                    <p:animEffect transition="in" filter="wipe(up)">
                                      <p:cBhvr>
                                        <p:cTn id="17" dur="500"/>
                                        <p:tgtEl>
                                          <p:spTgt spid="174"/>
                                        </p:tgtEl>
                                      </p:cBhvr>
                                    </p:animEffect>
                                  </p:childTnLst>
                                </p:cTn>
                              </p:par>
                              <p:par>
                                <p:cTn id="18" presetID="22" presetClass="entr" presetSubtype="1" fill="hold" nodeType="withEffect">
                                  <p:stCondLst>
                                    <p:cond delay="0"/>
                                  </p:stCondLst>
                                  <p:childTnLst>
                                    <p:set>
                                      <p:cBhvr>
                                        <p:cTn id="19" dur="1" fill="hold">
                                          <p:stCondLst>
                                            <p:cond delay="0"/>
                                          </p:stCondLst>
                                        </p:cTn>
                                        <p:tgtEl>
                                          <p:spTgt spid="171"/>
                                        </p:tgtEl>
                                        <p:attrNameLst>
                                          <p:attrName>style.visibility</p:attrName>
                                        </p:attrNameLst>
                                      </p:cBhvr>
                                      <p:to>
                                        <p:strVal val="visible"/>
                                      </p:to>
                                    </p:set>
                                    <p:animEffect transition="in" filter="wipe(up)">
                                      <p:cBhvr>
                                        <p:cTn id="20" dur="500"/>
                                        <p:tgtEl>
                                          <p:spTgt spid="171"/>
                                        </p:tgtEl>
                                      </p:cBhvr>
                                    </p:animEffect>
                                  </p:childTnLst>
                                </p:cTn>
                              </p:par>
                            </p:childTnLst>
                          </p:cTn>
                        </p:par>
                        <p:par>
                          <p:cTn id="21" fill="hold">
                            <p:stCondLst>
                              <p:cond delay="1000"/>
                            </p:stCondLst>
                            <p:childTnLst>
                              <p:par>
                                <p:cTn id="22" presetID="22" presetClass="entr" presetSubtype="1" fill="hold" grpId="0" nodeType="afterEffect">
                                  <p:stCondLst>
                                    <p:cond delay="0"/>
                                  </p:stCondLst>
                                  <p:childTnLst>
                                    <p:set>
                                      <p:cBhvr>
                                        <p:cTn id="23" dur="1" fill="hold">
                                          <p:stCondLst>
                                            <p:cond delay="0"/>
                                          </p:stCondLst>
                                        </p:cTn>
                                        <p:tgtEl>
                                          <p:spTgt spid="213"/>
                                        </p:tgtEl>
                                        <p:attrNameLst>
                                          <p:attrName>style.visibility</p:attrName>
                                        </p:attrNameLst>
                                      </p:cBhvr>
                                      <p:to>
                                        <p:strVal val="visible"/>
                                      </p:to>
                                    </p:set>
                                    <p:animEffect transition="in" filter="wipe(up)">
                                      <p:cBhvr>
                                        <p:cTn id="24" dur="500"/>
                                        <p:tgtEl>
                                          <p:spTgt spid="213"/>
                                        </p:tgtEl>
                                      </p:cBhvr>
                                    </p:animEffect>
                                  </p:childTnLst>
                                </p:cTn>
                              </p:par>
                              <p:par>
                                <p:cTn id="25" presetID="22" presetClass="entr" presetSubtype="1" fill="hold" grpId="0" nodeType="withEffect">
                                  <p:stCondLst>
                                    <p:cond delay="0"/>
                                  </p:stCondLst>
                                  <p:childTnLst>
                                    <p:set>
                                      <p:cBhvr>
                                        <p:cTn id="26" dur="1" fill="hold">
                                          <p:stCondLst>
                                            <p:cond delay="0"/>
                                          </p:stCondLst>
                                        </p:cTn>
                                        <p:tgtEl>
                                          <p:spTgt spid="212"/>
                                        </p:tgtEl>
                                        <p:attrNameLst>
                                          <p:attrName>style.visibility</p:attrName>
                                        </p:attrNameLst>
                                      </p:cBhvr>
                                      <p:to>
                                        <p:strVal val="visible"/>
                                      </p:to>
                                    </p:set>
                                    <p:animEffect transition="in" filter="wipe(up)">
                                      <p:cBhvr>
                                        <p:cTn id="27" dur="500"/>
                                        <p:tgtEl>
                                          <p:spTgt spid="212"/>
                                        </p:tgtEl>
                                      </p:cBhvr>
                                    </p:animEffect>
                                  </p:childTnLst>
                                </p:cTn>
                              </p:par>
                              <p:par>
                                <p:cTn id="28" presetID="22" presetClass="entr" presetSubtype="1" fill="hold" grpId="0" nodeType="withEffect">
                                  <p:stCondLst>
                                    <p:cond delay="0"/>
                                  </p:stCondLst>
                                  <p:childTnLst>
                                    <p:set>
                                      <p:cBhvr>
                                        <p:cTn id="29" dur="1" fill="hold">
                                          <p:stCondLst>
                                            <p:cond delay="0"/>
                                          </p:stCondLst>
                                        </p:cTn>
                                        <p:tgtEl>
                                          <p:spTgt spid="214"/>
                                        </p:tgtEl>
                                        <p:attrNameLst>
                                          <p:attrName>style.visibility</p:attrName>
                                        </p:attrNameLst>
                                      </p:cBhvr>
                                      <p:to>
                                        <p:strVal val="visible"/>
                                      </p:to>
                                    </p:set>
                                    <p:animEffect transition="in" filter="wipe(up)">
                                      <p:cBhvr>
                                        <p:cTn id="30" dur="500"/>
                                        <p:tgtEl>
                                          <p:spTgt spid="214"/>
                                        </p:tgtEl>
                                      </p:cBhvr>
                                    </p:animEffect>
                                  </p:childTnLst>
                                </p:cTn>
                              </p:par>
                              <p:par>
                                <p:cTn id="31" presetID="22" presetClass="entr" presetSubtype="1" fill="hold" grpId="0" nodeType="withEffect">
                                  <p:stCondLst>
                                    <p:cond delay="0"/>
                                  </p:stCondLst>
                                  <p:childTnLst>
                                    <p:set>
                                      <p:cBhvr>
                                        <p:cTn id="32" dur="1" fill="hold">
                                          <p:stCondLst>
                                            <p:cond delay="0"/>
                                          </p:stCondLst>
                                        </p:cTn>
                                        <p:tgtEl>
                                          <p:spTgt spid="215"/>
                                        </p:tgtEl>
                                        <p:attrNameLst>
                                          <p:attrName>style.visibility</p:attrName>
                                        </p:attrNameLst>
                                      </p:cBhvr>
                                      <p:to>
                                        <p:strVal val="visible"/>
                                      </p:to>
                                    </p:set>
                                    <p:animEffect transition="in" filter="wipe(up)">
                                      <p:cBhvr>
                                        <p:cTn id="33" dur="500"/>
                                        <p:tgtEl>
                                          <p:spTgt spid="215"/>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217"/>
                                        </p:tgtEl>
                                        <p:attrNameLst>
                                          <p:attrName>style.visibility</p:attrName>
                                        </p:attrNameLst>
                                      </p:cBhvr>
                                      <p:to>
                                        <p:strVal val="visible"/>
                                      </p:to>
                                    </p:set>
                                    <p:animEffect transition="in" filter="fade">
                                      <p:cBhvr>
                                        <p:cTn id="36" dur="500"/>
                                        <p:tgtEl>
                                          <p:spTgt spid="2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2" grpId="0"/>
      <p:bldP spid="213" grpId="0"/>
      <p:bldP spid="214" grpId="0"/>
      <p:bldP spid="215" grpId="0"/>
      <p:bldP spid="217"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Utilizing the Unused ECC Capability</a:t>
            </a:r>
            <a:endParaRPr lang="en-US" dirty="0"/>
          </a:p>
        </p:txBody>
      </p:sp>
      <p:sp>
        <p:nvSpPr>
          <p:cNvPr id="3" name="Slide Number Placeholder 2"/>
          <p:cNvSpPr>
            <a:spLocks noGrp="1"/>
          </p:cNvSpPr>
          <p:nvPr>
            <p:ph type="sldNum" sz="quarter" idx="12"/>
          </p:nvPr>
        </p:nvSpPr>
        <p:spPr/>
        <p:txBody>
          <a:bodyPr/>
          <a:lstStyle/>
          <a:p>
            <a:fld id="{B9833DA7-59AA-43CA-B9D4-B4E6650B0945}" type="slidenum">
              <a:rPr lang="en-US" smtClean="0"/>
              <a:t>23</a:t>
            </a:fld>
            <a:endParaRPr lang="en-US" dirty="0"/>
          </a:p>
        </p:txBody>
      </p:sp>
      <p:grpSp>
        <p:nvGrpSpPr>
          <p:cNvPr id="34" name="Group 33"/>
          <p:cNvGrpSpPr/>
          <p:nvPr/>
        </p:nvGrpSpPr>
        <p:grpSpPr>
          <a:xfrm>
            <a:off x="228600" y="1099301"/>
            <a:ext cx="8610599" cy="3127375"/>
            <a:chOff x="228600" y="1190741"/>
            <a:chExt cx="8610599" cy="3127375"/>
          </a:xfrm>
        </p:grpSpPr>
        <p:pic>
          <p:nvPicPr>
            <p:cNvPr id="5"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13442" t="3948" r="3928" b="31085"/>
            <a:stretch/>
          </p:blipFill>
          <p:spPr bwMode="auto">
            <a:xfrm>
              <a:off x="1020479" y="1359566"/>
              <a:ext cx="7818720" cy="2472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 Box 9"/>
            <p:cNvSpPr txBox="1"/>
            <p:nvPr/>
          </p:nvSpPr>
          <p:spPr>
            <a:xfrm>
              <a:off x="1019094" y="3653680"/>
              <a:ext cx="7720808" cy="38171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just">
                <a:spcBef>
                  <a:spcPts val="0"/>
                </a:spcBef>
                <a:spcAft>
                  <a:spcPts val="0"/>
                </a:spcAft>
              </a:pPr>
              <a:r>
                <a:rPr lang="en-US" sz="2000" dirty="0">
                  <a:effectLst/>
                  <a:latin typeface="Calibri" panose="020F0502020204030204" pitchFamily="34" charset="0"/>
                  <a:ea typeface="Times New Roman" panose="02020603050405020304" pitchFamily="18" charset="0"/>
                  <a:cs typeface="Times New Roman" panose="02020603050405020304" pitchFamily="18" charset="0"/>
                </a:rPr>
                <a:t>01 02 03 04 05 06 07 08 09 10 11 12 13 14 15 16 17 18 19 20 </a:t>
              </a:r>
              <a:r>
                <a:rPr lang="en-US" sz="2000" dirty="0" smtClean="0">
                  <a:effectLst/>
                  <a:latin typeface="Calibri" panose="020F0502020204030204" pitchFamily="34" charset="0"/>
                  <a:ea typeface="Times New Roman" panose="02020603050405020304" pitchFamily="18" charset="0"/>
                  <a:cs typeface="Times New Roman" panose="02020603050405020304" pitchFamily="18" charset="0"/>
                </a:rPr>
                <a:t>21</a:t>
              </a:r>
              <a:br>
                <a:rPr lang="en-US" sz="2000" dirty="0" smtClean="0">
                  <a:effectLst/>
                  <a:latin typeface="Calibri" panose="020F0502020204030204" pitchFamily="34" charset="0"/>
                  <a:ea typeface="Times New Roman" panose="02020603050405020304" pitchFamily="18" charset="0"/>
                  <a:cs typeface="Times New Roman" panose="02020603050405020304" pitchFamily="18" charset="0"/>
                </a:rPr>
              </a:br>
              <a:endParaRPr lang="en-US" sz="4800" dirty="0">
                <a:effectLst/>
                <a:ea typeface="Times New Roman" panose="02020603050405020304" pitchFamily="18" charset="0"/>
                <a:cs typeface="Times New Roman" panose="02020603050405020304" pitchFamily="18" charset="0"/>
              </a:endParaRPr>
            </a:p>
          </p:txBody>
        </p:sp>
        <p:sp>
          <p:nvSpPr>
            <p:cNvPr id="7" name="Rectangle 6"/>
            <p:cNvSpPr/>
            <p:nvPr/>
          </p:nvSpPr>
          <p:spPr>
            <a:xfrm>
              <a:off x="3775379" y="3918006"/>
              <a:ext cx="1916294" cy="400110"/>
            </a:xfrm>
            <a:prstGeom prst="rect">
              <a:avLst/>
            </a:prstGeom>
          </p:spPr>
          <p:txBody>
            <a:bodyPr wrap="none">
              <a:spAutoFit/>
            </a:bodyPr>
            <a:lstStyle/>
            <a:p>
              <a:pPr algn="just"/>
              <a:r>
                <a:rPr lang="en-US" sz="2000" b="1" i="1" dirty="0">
                  <a:latin typeface="Calibri" panose="020F0502020204030204" pitchFamily="34" charset="0"/>
                  <a:ea typeface="Times New Roman" panose="02020603050405020304" pitchFamily="18" charset="0"/>
                  <a:cs typeface="Times New Roman" panose="02020603050405020304" pitchFamily="18" charset="0"/>
                </a:rPr>
                <a:t>N</a:t>
              </a:r>
              <a:r>
                <a:rPr lang="en-US" sz="2000" b="1" dirty="0">
                  <a:latin typeface="Calibri" panose="020F0502020204030204" pitchFamily="34" charset="0"/>
                  <a:ea typeface="Times New Roman" panose="02020603050405020304" pitchFamily="18" charset="0"/>
                  <a:cs typeface="Times New Roman" panose="02020603050405020304" pitchFamily="18" charset="0"/>
                </a:rPr>
                <a:t>-day Retention</a:t>
              </a:r>
              <a:endParaRPr lang="en-US" sz="4800" dirty="0">
                <a:ea typeface="Times New Roman" panose="02020603050405020304" pitchFamily="18" charset="0"/>
                <a:cs typeface="Times New Roman" panose="02020603050405020304" pitchFamily="18" charset="0"/>
              </a:endParaRPr>
            </a:p>
          </p:txBody>
        </p:sp>
        <p:sp>
          <p:nvSpPr>
            <p:cNvPr id="8" name="Rectangle 7"/>
            <p:cNvSpPr/>
            <p:nvPr/>
          </p:nvSpPr>
          <p:spPr>
            <a:xfrm>
              <a:off x="354361" y="1413544"/>
              <a:ext cx="637785" cy="23960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r"/>
              <a:r>
                <a:rPr lang="en-US" sz="2000" dirty="0" smtClean="0">
                  <a:solidFill>
                    <a:schemeClr val="tx1"/>
                  </a:solidFill>
                </a:rPr>
                <a:t>1.0</a:t>
              </a:r>
              <a:endParaRPr lang="en-US" sz="2000" dirty="0">
                <a:solidFill>
                  <a:schemeClr val="tx1"/>
                </a:solidFill>
              </a:endParaRPr>
            </a:p>
          </p:txBody>
        </p:sp>
        <p:sp>
          <p:nvSpPr>
            <p:cNvPr id="9" name="Rectangle 8"/>
            <p:cNvSpPr/>
            <p:nvPr/>
          </p:nvSpPr>
          <p:spPr>
            <a:xfrm>
              <a:off x="354361" y="1860202"/>
              <a:ext cx="637785" cy="23960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r"/>
              <a:r>
                <a:rPr lang="en-US" sz="2000" dirty="0" smtClean="0">
                  <a:solidFill>
                    <a:schemeClr val="tx1"/>
                  </a:solidFill>
                </a:rPr>
                <a:t>0.8</a:t>
              </a:r>
              <a:endParaRPr lang="en-US" sz="2000" dirty="0">
                <a:solidFill>
                  <a:schemeClr val="tx1"/>
                </a:solidFill>
              </a:endParaRPr>
            </a:p>
          </p:txBody>
        </p:sp>
        <p:sp>
          <p:nvSpPr>
            <p:cNvPr id="10" name="Rectangle 9"/>
            <p:cNvSpPr/>
            <p:nvPr/>
          </p:nvSpPr>
          <p:spPr>
            <a:xfrm>
              <a:off x="354359" y="2295693"/>
              <a:ext cx="637785" cy="23960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r"/>
              <a:r>
                <a:rPr lang="en-US" sz="2000" dirty="0" smtClean="0">
                  <a:solidFill>
                    <a:schemeClr val="tx1"/>
                  </a:solidFill>
                </a:rPr>
                <a:t>0.6</a:t>
              </a:r>
              <a:endParaRPr lang="en-US" sz="2000" dirty="0">
                <a:solidFill>
                  <a:schemeClr val="tx1"/>
                </a:solidFill>
              </a:endParaRPr>
            </a:p>
          </p:txBody>
        </p:sp>
        <p:sp>
          <p:nvSpPr>
            <p:cNvPr id="11" name="Rectangle 10"/>
            <p:cNvSpPr/>
            <p:nvPr/>
          </p:nvSpPr>
          <p:spPr>
            <a:xfrm>
              <a:off x="354359" y="2731185"/>
              <a:ext cx="637785" cy="23960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r"/>
              <a:r>
                <a:rPr lang="en-US" sz="2000" dirty="0" smtClean="0">
                  <a:solidFill>
                    <a:schemeClr val="tx1"/>
                  </a:solidFill>
                </a:rPr>
                <a:t>0.4</a:t>
              </a:r>
              <a:endParaRPr lang="en-US" sz="2000" dirty="0">
                <a:solidFill>
                  <a:schemeClr val="tx1"/>
                </a:solidFill>
              </a:endParaRPr>
            </a:p>
          </p:txBody>
        </p:sp>
        <p:sp>
          <p:nvSpPr>
            <p:cNvPr id="12" name="Rectangle 11"/>
            <p:cNvSpPr/>
            <p:nvPr/>
          </p:nvSpPr>
          <p:spPr>
            <a:xfrm>
              <a:off x="354358" y="3120652"/>
              <a:ext cx="637785" cy="23960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r"/>
              <a:r>
                <a:rPr lang="en-US" sz="2000" dirty="0" smtClean="0">
                  <a:solidFill>
                    <a:schemeClr val="tx1"/>
                  </a:solidFill>
                </a:rPr>
                <a:t>0.2</a:t>
              </a:r>
              <a:endParaRPr lang="en-US" sz="2000" dirty="0">
                <a:solidFill>
                  <a:schemeClr val="tx1"/>
                </a:solidFill>
              </a:endParaRPr>
            </a:p>
          </p:txBody>
        </p:sp>
        <p:sp>
          <p:nvSpPr>
            <p:cNvPr id="13" name="Rectangle 12"/>
            <p:cNvSpPr/>
            <p:nvPr/>
          </p:nvSpPr>
          <p:spPr>
            <a:xfrm>
              <a:off x="354356" y="3579628"/>
              <a:ext cx="637785" cy="23960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r"/>
              <a:r>
                <a:rPr lang="en-US" sz="2000" dirty="0" smtClean="0">
                  <a:solidFill>
                    <a:schemeClr val="tx1"/>
                  </a:solidFill>
                </a:rPr>
                <a:t>0</a:t>
              </a:r>
              <a:endParaRPr lang="en-US" sz="2000" dirty="0">
                <a:solidFill>
                  <a:schemeClr val="tx1"/>
                </a:solidFill>
              </a:endParaRPr>
            </a:p>
          </p:txBody>
        </p:sp>
        <p:sp>
          <p:nvSpPr>
            <p:cNvPr id="14" name="Rectangle 13"/>
            <p:cNvSpPr/>
            <p:nvPr/>
          </p:nvSpPr>
          <p:spPr>
            <a:xfrm>
              <a:off x="228600" y="1855786"/>
              <a:ext cx="349398" cy="127718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rtlCol="0" anchor="t"/>
            <a:lstStyle/>
            <a:p>
              <a:pPr algn="ctr"/>
              <a:r>
                <a:rPr lang="en-US" sz="2000" b="1" dirty="0" smtClean="0">
                  <a:solidFill>
                    <a:schemeClr val="tx1"/>
                  </a:solidFill>
                </a:rPr>
                <a:t>RBER</a:t>
              </a:r>
              <a:endParaRPr lang="en-US" sz="2000" b="1" dirty="0">
                <a:solidFill>
                  <a:schemeClr val="tx1"/>
                </a:solidFill>
              </a:endParaRPr>
            </a:p>
          </p:txBody>
        </p:sp>
        <p:sp>
          <p:nvSpPr>
            <p:cNvPr id="15" name="Rectangle 14"/>
            <p:cNvSpPr/>
            <p:nvPr/>
          </p:nvSpPr>
          <p:spPr>
            <a:xfrm>
              <a:off x="1062212" y="1190741"/>
              <a:ext cx="682702" cy="24068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dirty="0">
                  <a:solidFill>
                    <a:schemeClr val="tx1"/>
                  </a:solidFill>
                </a:rPr>
                <a:t>× 10</a:t>
              </a:r>
              <a:r>
                <a:rPr lang="en-US" sz="2000" baseline="30000" dirty="0">
                  <a:solidFill>
                    <a:schemeClr val="tx1"/>
                  </a:solidFill>
                </a:rPr>
                <a:t>-3</a:t>
              </a:r>
              <a:endParaRPr lang="en-US" sz="2000" dirty="0">
                <a:solidFill>
                  <a:schemeClr val="tx1"/>
                </a:solidFill>
              </a:endParaRPr>
            </a:p>
          </p:txBody>
        </p:sp>
      </p:grpSp>
      <p:cxnSp>
        <p:nvCxnSpPr>
          <p:cNvPr id="21" name="Straight Connector 20"/>
          <p:cNvCxnSpPr/>
          <p:nvPr/>
        </p:nvCxnSpPr>
        <p:spPr>
          <a:xfrm flipH="1">
            <a:off x="1227499" y="1374701"/>
            <a:ext cx="7528572"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28" name="Rectangle 27"/>
          <p:cNvSpPr/>
          <p:nvPr/>
        </p:nvSpPr>
        <p:spPr>
          <a:xfrm>
            <a:off x="5484395" y="990600"/>
            <a:ext cx="3401125" cy="3554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400" dirty="0" smtClean="0">
                <a:solidFill>
                  <a:schemeClr val="accent2"/>
                </a:solidFill>
              </a:rPr>
              <a:t>ECC Correction Capability</a:t>
            </a:r>
            <a:endParaRPr lang="en-US" sz="2400" dirty="0">
              <a:solidFill>
                <a:schemeClr val="accent2"/>
              </a:solidFill>
            </a:endParaRPr>
          </a:p>
        </p:txBody>
      </p:sp>
      <p:sp>
        <p:nvSpPr>
          <p:cNvPr id="30" name="Left Brace 29"/>
          <p:cNvSpPr/>
          <p:nvPr/>
        </p:nvSpPr>
        <p:spPr>
          <a:xfrm flipH="1">
            <a:off x="1434624" y="1374701"/>
            <a:ext cx="218625" cy="1276619"/>
          </a:xfrm>
          <a:prstGeom prst="leftBrace">
            <a:avLst>
              <a:gd name="adj1" fmla="val 8333"/>
              <a:gd name="adj2" fmla="val 19666"/>
            </a:avLst>
          </a:prstGeom>
          <a:ln w="38100">
            <a:solidFill>
              <a:schemeClr val="accent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1" name="TextBox 30"/>
          <p:cNvSpPr txBox="1"/>
          <p:nvPr/>
        </p:nvSpPr>
        <p:spPr>
          <a:xfrm>
            <a:off x="1771324" y="1409732"/>
            <a:ext cx="2953309" cy="461665"/>
          </a:xfrm>
          <a:prstGeom prst="rect">
            <a:avLst/>
          </a:prstGeom>
          <a:noFill/>
        </p:spPr>
        <p:txBody>
          <a:bodyPr wrap="none" rtlCol="0">
            <a:spAutoFit/>
          </a:bodyPr>
          <a:lstStyle/>
          <a:p>
            <a:r>
              <a:rPr lang="en-US" sz="2400" dirty="0" smtClean="0">
                <a:solidFill>
                  <a:schemeClr val="accent1"/>
                </a:solidFill>
              </a:rPr>
              <a:t>Unused ECC capability</a:t>
            </a:r>
            <a:endParaRPr lang="en-US" sz="2400" dirty="0">
              <a:solidFill>
                <a:schemeClr val="accent1"/>
              </a:solidFill>
            </a:endParaRPr>
          </a:p>
        </p:txBody>
      </p:sp>
      <p:sp>
        <p:nvSpPr>
          <p:cNvPr id="32" name="Left Brace 31"/>
          <p:cNvSpPr/>
          <p:nvPr/>
        </p:nvSpPr>
        <p:spPr>
          <a:xfrm>
            <a:off x="4759960" y="1374019"/>
            <a:ext cx="218625" cy="744341"/>
          </a:xfrm>
          <a:prstGeom prst="leftBrace">
            <a:avLst>
              <a:gd name="adj1" fmla="val 8333"/>
              <a:gd name="adj2" fmla="val 29216"/>
            </a:avLst>
          </a:prstGeom>
          <a:ln w="38100">
            <a:solidFill>
              <a:schemeClr val="accent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 name="TextBox 3"/>
          <p:cNvSpPr txBox="1"/>
          <p:nvPr/>
        </p:nvSpPr>
        <p:spPr>
          <a:xfrm>
            <a:off x="577998" y="4267200"/>
            <a:ext cx="8161904" cy="954107"/>
          </a:xfrm>
          <a:prstGeom prst="rect">
            <a:avLst/>
          </a:prstGeom>
          <a:noFill/>
        </p:spPr>
        <p:txBody>
          <a:bodyPr wrap="square" rtlCol="0">
            <a:spAutoFit/>
          </a:bodyPr>
          <a:lstStyle/>
          <a:p>
            <a:pPr marL="342900" indent="-342900">
              <a:buAutoNum type="arabicPeriod"/>
            </a:pPr>
            <a:r>
              <a:rPr lang="en-US" sz="2800" dirty="0" smtClean="0">
                <a:solidFill>
                  <a:schemeClr val="accent1"/>
                </a:solidFill>
              </a:rPr>
              <a:t>Huge unused ECC correction capability can be used to tolerate read errors</a:t>
            </a:r>
            <a:endParaRPr lang="en-US" sz="2800" dirty="0">
              <a:solidFill>
                <a:schemeClr val="accent1"/>
              </a:solidFill>
            </a:endParaRPr>
          </a:p>
        </p:txBody>
      </p:sp>
      <p:sp>
        <p:nvSpPr>
          <p:cNvPr id="33" name="Rectangle 32"/>
          <p:cNvSpPr/>
          <p:nvPr/>
        </p:nvSpPr>
        <p:spPr>
          <a:xfrm>
            <a:off x="577998" y="5222615"/>
            <a:ext cx="7910682" cy="523220"/>
          </a:xfrm>
          <a:prstGeom prst="rect">
            <a:avLst/>
          </a:prstGeom>
        </p:spPr>
        <p:txBody>
          <a:bodyPr wrap="square">
            <a:spAutoFit/>
          </a:bodyPr>
          <a:lstStyle/>
          <a:p>
            <a:r>
              <a:rPr lang="en-US" sz="2800" dirty="0" smtClean="0">
                <a:solidFill>
                  <a:schemeClr val="accent1"/>
                </a:solidFill>
              </a:rPr>
              <a:t>2. Unused </a:t>
            </a:r>
            <a:r>
              <a:rPr lang="en-US" sz="2800" dirty="0">
                <a:solidFill>
                  <a:schemeClr val="accent1"/>
                </a:solidFill>
              </a:rPr>
              <a:t>ECC capability </a:t>
            </a:r>
            <a:r>
              <a:rPr lang="en-US" sz="2800" dirty="0" smtClean="0">
                <a:solidFill>
                  <a:schemeClr val="accent1"/>
                </a:solidFill>
              </a:rPr>
              <a:t>decreases over time</a:t>
            </a:r>
          </a:p>
        </p:txBody>
      </p:sp>
      <p:sp>
        <p:nvSpPr>
          <p:cNvPr id="38" name="Rectangle 37"/>
          <p:cNvSpPr/>
          <p:nvPr/>
        </p:nvSpPr>
        <p:spPr>
          <a:xfrm>
            <a:off x="577998" y="5706330"/>
            <a:ext cx="8161904" cy="954107"/>
          </a:xfrm>
          <a:prstGeom prst="rect">
            <a:avLst/>
          </a:prstGeom>
        </p:spPr>
        <p:txBody>
          <a:bodyPr wrap="square">
            <a:spAutoFit/>
          </a:bodyPr>
          <a:lstStyle/>
          <a:p>
            <a:r>
              <a:rPr lang="en-US" sz="2800" dirty="0" smtClean="0">
                <a:solidFill>
                  <a:schemeClr val="tx2"/>
                </a:solidFill>
              </a:rPr>
              <a:t>Dynamically adjust </a:t>
            </a:r>
            <a:r>
              <a:rPr lang="en-US" sz="2800" dirty="0" err="1" smtClean="0">
                <a:solidFill>
                  <a:schemeClr val="tx2"/>
                </a:solidFill>
              </a:rPr>
              <a:t>V</a:t>
            </a:r>
            <a:r>
              <a:rPr lang="en-US" sz="2800" baseline="-25000" dirty="0" err="1" smtClean="0">
                <a:solidFill>
                  <a:schemeClr val="tx2"/>
                </a:solidFill>
              </a:rPr>
              <a:t>pass</a:t>
            </a:r>
            <a:r>
              <a:rPr lang="en-US" sz="2800" dirty="0" smtClean="0">
                <a:solidFill>
                  <a:schemeClr val="tx2"/>
                </a:solidFill>
              </a:rPr>
              <a:t> so that read errors fully utilize the unused ECC capability</a:t>
            </a:r>
          </a:p>
        </p:txBody>
      </p:sp>
    </p:spTree>
    <p:extLst>
      <p:ext uri="{BB962C8B-B14F-4D97-AF65-F5344CB8AC3E}">
        <p14:creationId xmlns:p14="http://schemas.microsoft.com/office/powerpoint/2010/main" val="6860996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fade">
                                      <p:cBhvr>
                                        <p:cTn id="7" dur="500"/>
                                        <p:tgtEl>
                                          <p:spTgt spid="3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8"/>
                                        </p:tgtEl>
                                        <p:attrNameLst>
                                          <p:attrName>style.visibility</p:attrName>
                                        </p:attrNameLst>
                                      </p:cBhvr>
                                      <p:to>
                                        <p:strVal val="visible"/>
                                      </p:to>
                                    </p:set>
                                    <p:animEffect transition="in" filter="fade">
                                      <p:cBhvr>
                                        <p:cTn id="12" dur="500"/>
                                        <p:tgtEl>
                                          <p:spTgt spid="28"/>
                                        </p:tgtEl>
                                      </p:cBhvr>
                                    </p:animEffect>
                                  </p:childTnLst>
                                </p:cTn>
                              </p:par>
                              <p:par>
                                <p:cTn id="13" presetID="10" presetClass="entr" presetSubtype="0" fill="hold" nodeType="withEffect">
                                  <p:stCondLst>
                                    <p:cond delay="0"/>
                                  </p:stCondLst>
                                  <p:childTnLst>
                                    <p:set>
                                      <p:cBhvr>
                                        <p:cTn id="14" dur="1" fill="hold">
                                          <p:stCondLst>
                                            <p:cond delay="0"/>
                                          </p:stCondLst>
                                        </p:cTn>
                                        <p:tgtEl>
                                          <p:spTgt spid="21"/>
                                        </p:tgtEl>
                                        <p:attrNameLst>
                                          <p:attrName>style.visibility</p:attrName>
                                        </p:attrNameLst>
                                      </p:cBhvr>
                                      <p:to>
                                        <p:strVal val="visible"/>
                                      </p:to>
                                    </p:set>
                                    <p:animEffect transition="in" filter="fade">
                                      <p:cBhvr>
                                        <p:cTn id="15" dur="500"/>
                                        <p:tgtEl>
                                          <p:spTgt spid="21"/>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1"/>
                                        </p:tgtEl>
                                        <p:attrNameLst>
                                          <p:attrName>style.visibility</p:attrName>
                                        </p:attrNameLst>
                                      </p:cBhvr>
                                      <p:to>
                                        <p:strVal val="visible"/>
                                      </p:to>
                                    </p:set>
                                    <p:animEffect transition="in" filter="fade">
                                      <p:cBhvr>
                                        <p:cTn id="20" dur="500"/>
                                        <p:tgtEl>
                                          <p:spTgt spid="31"/>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0"/>
                                        </p:tgtEl>
                                        <p:attrNameLst>
                                          <p:attrName>style.visibility</p:attrName>
                                        </p:attrNameLst>
                                      </p:cBhvr>
                                      <p:to>
                                        <p:strVal val="visible"/>
                                      </p:to>
                                    </p:set>
                                    <p:animEffect transition="in" filter="fade">
                                      <p:cBhvr>
                                        <p:cTn id="23" dur="500"/>
                                        <p:tgtEl>
                                          <p:spTgt spid="30"/>
                                        </p:tgtEl>
                                      </p:cBhvr>
                                    </p:animEffect>
                                  </p:childTnLst>
                                </p:cTn>
                              </p:par>
                            </p:childTnLst>
                          </p:cTn>
                        </p:par>
                        <p:par>
                          <p:cTn id="24" fill="hold">
                            <p:stCondLst>
                              <p:cond delay="500"/>
                            </p:stCondLst>
                            <p:childTnLst>
                              <p:par>
                                <p:cTn id="25" presetID="10" presetClass="entr" presetSubtype="0" fill="hold" grpId="0" nodeType="after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fade">
                                      <p:cBhvr>
                                        <p:cTn id="27" dur="500"/>
                                        <p:tgtEl>
                                          <p:spTgt spid="4"/>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2"/>
                                        </p:tgtEl>
                                        <p:attrNameLst>
                                          <p:attrName>style.visibility</p:attrName>
                                        </p:attrNameLst>
                                      </p:cBhvr>
                                      <p:to>
                                        <p:strVal val="visible"/>
                                      </p:to>
                                    </p:set>
                                    <p:animEffect transition="in" filter="fade">
                                      <p:cBhvr>
                                        <p:cTn id="32" dur="500"/>
                                        <p:tgtEl>
                                          <p:spTgt spid="32"/>
                                        </p:tgtEl>
                                      </p:cBhvr>
                                    </p:animEffect>
                                  </p:childTnLst>
                                </p:cTn>
                              </p:par>
                            </p:childTnLst>
                          </p:cTn>
                        </p:par>
                        <p:par>
                          <p:cTn id="33" fill="hold">
                            <p:stCondLst>
                              <p:cond delay="500"/>
                            </p:stCondLst>
                            <p:childTnLst>
                              <p:par>
                                <p:cTn id="34" presetID="10" presetClass="entr" presetSubtype="0" fill="hold" grpId="0" nodeType="afterEffect">
                                  <p:stCondLst>
                                    <p:cond delay="0"/>
                                  </p:stCondLst>
                                  <p:childTnLst>
                                    <p:set>
                                      <p:cBhvr>
                                        <p:cTn id="35" dur="1" fill="hold">
                                          <p:stCondLst>
                                            <p:cond delay="0"/>
                                          </p:stCondLst>
                                        </p:cTn>
                                        <p:tgtEl>
                                          <p:spTgt spid="33"/>
                                        </p:tgtEl>
                                        <p:attrNameLst>
                                          <p:attrName>style.visibility</p:attrName>
                                        </p:attrNameLst>
                                      </p:cBhvr>
                                      <p:to>
                                        <p:strVal val="visible"/>
                                      </p:to>
                                    </p:set>
                                    <p:animEffect transition="in" filter="fade">
                                      <p:cBhvr>
                                        <p:cTn id="36" dur="500"/>
                                        <p:tgtEl>
                                          <p:spTgt spid="33"/>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38"/>
                                        </p:tgtEl>
                                        <p:attrNameLst>
                                          <p:attrName>style.visibility</p:attrName>
                                        </p:attrNameLst>
                                      </p:cBhvr>
                                      <p:to>
                                        <p:strVal val="visible"/>
                                      </p:to>
                                    </p:set>
                                    <p:animEffect transition="in" filter="fade">
                                      <p:cBhvr>
                                        <p:cTn id="41"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30" grpId="0" animBg="1"/>
      <p:bldP spid="31" grpId="0"/>
      <p:bldP spid="32" grpId="0" animBg="1"/>
      <p:bldP spid="4" grpId="0"/>
      <p:bldP spid="33" grpId="0"/>
      <p:bldP spid="38"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V</a:t>
            </a:r>
            <a:r>
              <a:rPr lang="en-US" baseline="-25000" dirty="0" err="1" smtClean="0"/>
              <a:t>pass</a:t>
            </a:r>
            <a:r>
              <a:rPr lang="en-US" dirty="0" smtClean="0"/>
              <a:t> Reduction Trade-Off Summary</a:t>
            </a:r>
            <a:endParaRPr lang="en-US" dirty="0"/>
          </a:p>
        </p:txBody>
      </p:sp>
      <p:sp>
        <p:nvSpPr>
          <p:cNvPr id="4" name="Content Placeholder 3"/>
          <p:cNvSpPr>
            <a:spLocks noGrp="1"/>
          </p:cNvSpPr>
          <p:nvPr>
            <p:ph idx="1"/>
          </p:nvPr>
        </p:nvSpPr>
        <p:spPr/>
        <p:txBody>
          <a:bodyPr/>
          <a:lstStyle/>
          <a:p>
            <a:r>
              <a:rPr lang="en-US" dirty="0" smtClean="0"/>
              <a:t>Conservatively set </a:t>
            </a:r>
            <a:r>
              <a:rPr lang="en-US" dirty="0" err="1" smtClean="0"/>
              <a:t>V</a:t>
            </a:r>
            <a:r>
              <a:rPr lang="en-US" baseline="-25000" dirty="0" err="1" smtClean="0"/>
              <a:t>pass</a:t>
            </a:r>
            <a:r>
              <a:rPr lang="en-US" dirty="0" smtClean="0"/>
              <a:t> to a high voltage</a:t>
            </a:r>
          </a:p>
          <a:p>
            <a:pPr lvl="1"/>
            <a:r>
              <a:rPr lang="en-US" dirty="0">
                <a:solidFill>
                  <a:schemeClr val="accent2"/>
                </a:solidFill>
              </a:rPr>
              <a:t>A</a:t>
            </a:r>
            <a:r>
              <a:rPr lang="en-US" dirty="0" smtClean="0">
                <a:solidFill>
                  <a:schemeClr val="accent2"/>
                </a:solidFill>
              </a:rPr>
              <a:t>ccumulates more read disturb errors at the end of each refresh interval</a:t>
            </a:r>
          </a:p>
          <a:p>
            <a:pPr lvl="1">
              <a:buFont typeface="Arial" panose="020B0604020202020204" pitchFamily="34" charset="0"/>
              <a:buChar char="+"/>
            </a:pPr>
            <a:r>
              <a:rPr lang="en-US" dirty="0" smtClean="0">
                <a:solidFill>
                  <a:schemeClr val="tx2"/>
                </a:solidFill>
              </a:rPr>
              <a:t>No read errors</a:t>
            </a:r>
          </a:p>
          <a:p>
            <a:r>
              <a:rPr lang="en-US" dirty="0" smtClean="0"/>
              <a:t>Dynamically adjust </a:t>
            </a:r>
            <a:r>
              <a:rPr lang="en-US" dirty="0" err="1" smtClean="0"/>
              <a:t>V</a:t>
            </a:r>
            <a:r>
              <a:rPr lang="en-US" baseline="-25000" dirty="0" err="1" smtClean="0"/>
              <a:t>pass</a:t>
            </a:r>
            <a:r>
              <a:rPr lang="en-US" dirty="0" smtClean="0"/>
              <a:t> to unused ECC capability</a:t>
            </a:r>
          </a:p>
          <a:p>
            <a:pPr lvl="1">
              <a:buFont typeface="Calibri" panose="020F0502020204030204" pitchFamily="34" charset="0"/>
              <a:buChar char="+"/>
            </a:pPr>
            <a:r>
              <a:rPr lang="en-US" dirty="0">
                <a:solidFill>
                  <a:schemeClr val="tx2"/>
                </a:solidFill>
              </a:rPr>
              <a:t>Minimize read disturb errors</a:t>
            </a:r>
            <a:endParaRPr lang="en-US" dirty="0"/>
          </a:p>
          <a:p>
            <a:pPr lvl="1">
              <a:buFont typeface="Courier New" panose="02070309020205020404" pitchFamily="49" charset="0"/>
              <a:buChar char="o"/>
            </a:pPr>
            <a:r>
              <a:rPr lang="en-US" dirty="0" smtClean="0"/>
              <a:t>Control read errors to be tolerable by ECC</a:t>
            </a:r>
          </a:p>
          <a:p>
            <a:pPr lvl="1">
              <a:buFont typeface="Courier New" panose="02070309020205020404" pitchFamily="49" charset="0"/>
              <a:buChar char="o"/>
            </a:pPr>
            <a:r>
              <a:rPr lang="en-US" dirty="0" smtClean="0"/>
              <a:t>If read errors exceed ECC capability, read again with a higher </a:t>
            </a:r>
            <a:r>
              <a:rPr lang="en-US" dirty="0" err="1" smtClean="0"/>
              <a:t>V</a:t>
            </a:r>
            <a:r>
              <a:rPr lang="en-US" baseline="-25000" dirty="0" err="1" smtClean="0"/>
              <a:t>pass</a:t>
            </a:r>
            <a:r>
              <a:rPr lang="en-US" dirty="0" smtClean="0"/>
              <a:t> to correct read errors</a:t>
            </a:r>
          </a:p>
        </p:txBody>
      </p:sp>
      <p:sp>
        <p:nvSpPr>
          <p:cNvPr id="3" name="Slide Number Placeholder 2"/>
          <p:cNvSpPr>
            <a:spLocks noGrp="1"/>
          </p:cNvSpPr>
          <p:nvPr>
            <p:ph type="sldNum" sz="quarter" idx="12"/>
          </p:nvPr>
        </p:nvSpPr>
        <p:spPr/>
        <p:txBody>
          <a:bodyPr/>
          <a:lstStyle/>
          <a:p>
            <a:fld id="{B9833DA7-59AA-43CA-B9D4-B4E6650B0945}" type="slidenum">
              <a:rPr lang="en-US" smtClean="0"/>
              <a:t>24</a:t>
            </a:fld>
            <a:endParaRPr lang="en-US"/>
          </a:p>
        </p:txBody>
      </p:sp>
    </p:spTree>
    <p:extLst>
      <p:ext uri="{BB962C8B-B14F-4D97-AF65-F5344CB8AC3E}">
        <p14:creationId xmlns:p14="http://schemas.microsoft.com/office/powerpoint/2010/main" val="42122385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Effect transition="in" filter="fade">
                                      <p:cBhvr>
                                        <p:cTn id="7" dur="500"/>
                                        <p:tgtEl>
                                          <p:spTgt spid="4">
                                            <p:txEl>
                                              <p:pRg st="3" end="3"/>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4" end="4"/>
                                            </p:txEl>
                                          </p:spTgt>
                                        </p:tgtEl>
                                        <p:attrNameLst>
                                          <p:attrName>style.visibility</p:attrName>
                                        </p:attrNameLst>
                                      </p:cBhvr>
                                      <p:to>
                                        <p:strVal val="visible"/>
                                      </p:to>
                                    </p:set>
                                    <p:animEffect transition="in" filter="fade">
                                      <p:cBhvr>
                                        <p:cTn id="10" dur="500"/>
                                        <p:tgtEl>
                                          <p:spTgt spid="4">
                                            <p:txEl>
                                              <p:pRg st="4" end="4"/>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
                                            <p:txEl>
                                              <p:pRg st="5" end="5"/>
                                            </p:txEl>
                                          </p:spTgt>
                                        </p:tgtEl>
                                        <p:attrNameLst>
                                          <p:attrName>style.visibility</p:attrName>
                                        </p:attrNameLst>
                                      </p:cBhvr>
                                      <p:to>
                                        <p:strVal val="visible"/>
                                      </p:to>
                                    </p:set>
                                    <p:animEffect transition="in" filter="fade">
                                      <p:cBhvr>
                                        <p:cTn id="13" dur="500"/>
                                        <p:tgtEl>
                                          <p:spTgt spid="4">
                                            <p:txEl>
                                              <p:pRg st="5" end="5"/>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4">
                                            <p:txEl>
                                              <p:pRg st="6" end="6"/>
                                            </p:txEl>
                                          </p:spTgt>
                                        </p:tgtEl>
                                        <p:attrNameLst>
                                          <p:attrName>style.visibility</p:attrName>
                                        </p:attrNameLst>
                                      </p:cBhvr>
                                      <p:to>
                                        <p:strVal val="visible"/>
                                      </p:to>
                                    </p:set>
                                    <p:animEffect transition="in" filter="fade">
                                      <p:cBhvr>
                                        <p:cTn id="16"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smtClean="0"/>
              <a:t>V</a:t>
            </a:r>
            <a:r>
              <a:rPr lang="en-US" baseline="-25000" dirty="0" err="1" smtClean="0"/>
              <a:t>pass</a:t>
            </a:r>
            <a:r>
              <a:rPr lang="en-US" dirty="0" smtClean="0"/>
              <a:t> Tuning Steps</a:t>
            </a:r>
            <a:endParaRPr lang="en-US" dirty="0"/>
          </a:p>
        </p:txBody>
      </p:sp>
      <p:sp>
        <p:nvSpPr>
          <p:cNvPr id="5" name="Content Placeholder 4"/>
          <p:cNvSpPr>
            <a:spLocks noGrp="1"/>
          </p:cNvSpPr>
          <p:nvPr>
            <p:ph idx="1"/>
          </p:nvPr>
        </p:nvSpPr>
        <p:spPr/>
        <p:txBody>
          <a:bodyPr/>
          <a:lstStyle/>
          <a:p>
            <a:r>
              <a:rPr lang="en-US" dirty="0" smtClean="0"/>
              <a:t>Perform </a:t>
            </a:r>
            <a:r>
              <a:rPr lang="en-US" dirty="0"/>
              <a:t>once for </a:t>
            </a:r>
            <a:r>
              <a:rPr lang="en-US" dirty="0" smtClean="0"/>
              <a:t>each block every day:</a:t>
            </a:r>
          </a:p>
          <a:p>
            <a:pPr marL="651510" lvl="1" indent="-514350">
              <a:buFont typeface="+mj-lt"/>
              <a:buAutoNum type="arabicPeriod"/>
            </a:pPr>
            <a:r>
              <a:rPr lang="en-US" dirty="0" smtClean="0">
                <a:solidFill>
                  <a:schemeClr val="accent1"/>
                </a:solidFill>
              </a:rPr>
              <a:t>Estimate</a:t>
            </a:r>
            <a:r>
              <a:rPr lang="en-US" dirty="0" smtClean="0"/>
              <a:t> </a:t>
            </a:r>
            <a:r>
              <a:rPr lang="en-US" i="1" dirty="0" smtClean="0"/>
              <a:t>unused ECC capability</a:t>
            </a:r>
          </a:p>
          <a:p>
            <a:pPr marL="651510" lvl="1" indent="-514350">
              <a:buFont typeface="+mj-lt"/>
              <a:buAutoNum type="arabicPeriod"/>
            </a:pPr>
            <a:r>
              <a:rPr lang="en-US" dirty="0" smtClean="0">
                <a:solidFill>
                  <a:schemeClr val="accent1"/>
                </a:solidFill>
              </a:rPr>
              <a:t>Aggressively reduce </a:t>
            </a:r>
            <a:r>
              <a:rPr lang="en-US" dirty="0" err="1" smtClean="0">
                <a:solidFill>
                  <a:schemeClr val="accent1"/>
                </a:solidFill>
              </a:rPr>
              <a:t>V</a:t>
            </a:r>
            <a:r>
              <a:rPr lang="en-US" baseline="-25000" dirty="0" err="1" smtClean="0">
                <a:solidFill>
                  <a:schemeClr val="accent1"/>
                </a:solidFill>
              </a:rPr>
              <a:t>pass</a:t>
            </a:r>
            <a:r>
              <a:rPr lang="en-US" dirty="0" smtClean="0"/>
              <a:t> until </a:t>
            </a:r>
            <a:r>
              <a:rPr lang="en-US" i="1" dirty="0" smtClean="0"/>
              <a:t>read errors exceeds ECC capability</a:t>
            </a:r>
            <a:endParaRPr lang="en-US" dirty="0" smtClean="0"/>
          </a:p>
          <a:p>
            <a:pPr marL="651510" lvl="1" indent="-514350">
              <a:buFont typeface="+mj-lt"/>
              <a:buAutoNum type="arabicPeriod"/>
            </a:pPr>
            <a:r>
              <a:rPr lang="en-US" dirty="0" smtClean="0">
                <a:solidFill>
                  <a:schemeClr val="accent1"/>
                </a:solidFill>
              </a:rPr>
              <a:t>Gradually increase </a:t>
            </a:r>
            <a:r>
              <a:rPr lang="en-US" dirty="0" err="1" smtClean="0">
                <a:solidFill>
                  <a:schemeClr val="accent1"/>
                </a:solidFill>
              </a:rPr>
              <a:t>V</a:t>
            </a:r>
            <a:r>
              <a:rPr lang="en-US" baseline="-25000" dirty="0" err="1" smtClean="0">
                <a:solidFill>
                  <a:schemeClr val="accent1"/>
                </a:solidFill>
              </a:rPr>
              <a:t>pass</a:t>
            </a:r>
            <a:r>
              <a:rPr lang="en-US" dirty="0" smtClean="0">
                <a:solidFill>
                  <a:schemeClr val="accent1"/>
                </a:solidFill>
              </a:rPr>
              <a:t> </a:t>
            </a:r>
            <a:r>
              <a:rPr lang="en-US" dirty="0" smtClean="0"/>
              <a:t>until read error just becomes less than ECC capability</a:t>
            </a:r>
          </a:p>
        </p:txBody>
      </p:sp>
      <p:sp>
        <p:nvSpPr>
          <p:cNvPr id="3" name="Slide Number Placeholder 2"/>
          <p:cNvSpPr>
            <a:spLocks noGrp="1"/>
          </p:cNvSpPr>
          <p:nvPr>
            <p:ph type="sldNum" sz="quarter" idx="12"/>
          </p:nvPr>
        </p:nvSpPr>
        <p:spPr/>
        <p:txBody>
          <a:bodyPr/>
          <a:lstStyle/>
          <a:p>
            <a:fld id="{B9833DA7-59AA-43CA-B9D4-B4E6650B0945}" type="slidenum">
              <a:rPr lang="en-US" smtClean="0"/>
              <a:t>25</a:t>
            </a:fld>
            <a:endParaRPr lang="en-US"/>
          </a:p>
        </p:txBody>
      </p:sp>
    </p:spTree>
    <p:extLst>
      <p:ext uri="{BB962C8B-B14F-4D97-AF65-F5344CB8AC3E}">
        <p14:creationId xmlns:p14="http://schemas.microsoft.com/office/powerpoint/2010/main" val="693223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fade">
                                      <p:cBhvr>
                                        <p:cTn id="17"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 of </a:t>
            </a:r>
            <a:r>
              <a:rPr lang="en-US" dirty="0" err="1" smtClean="0"/>
              <a:t>V</a:t>
            </a:r>
            <a:r>
              <a:rPr lang="en-US" baseline="-25000" dirty="0" err="1" smtClean="0"/>
              <a:t>pass</a:t>
            </a:r>
            <a:r>
              <a:rPr lang="en-US" dirty="0" smtClean="0"/>
              <a:t> Tuning</a:t>
            </a:r>
            <a:endParaRPr lang="en-US" dirty="0"/>
          </a:p>
        </p:txBody>
      </p:sp>
      <p:sp>
        <p:nvSpPr>
          <p:cNvPr id="4" name="Content Placeholder 3"/>
          <p:cNvSpPr>
            <a:spLocks noGrp="1"/>
          </p:cNvSpPr>
          <p:nvPr>
            <p:ph idx="1"/>
          </p:nvPr>
        </p:nvSpPr>
        <p:spPr/>
        <p:txBody>
          <a:bodyPr/>
          <a:lstStyle/>
          <a:p>
            <a:r>
              <a:rPr lang="en-US" dirty="0" smtClean="0"/>
              <a:t>19 real workload I/O traces</a:t>
            </a:r>
          </a:p>
          <a:p>
            <a:r>
              <a:rPr lang="en-US" dirty="0" smtClean="0"/>
              <a:t>Assume 7-day refresh period</a:t>
            </a:r>
          </a:p>
          <a:p>
            <a:r>
              <a:rPr lang="en-US" dirty="0" smtClean="0"/>
              <a:t>Similar methodology as before to determine acceptable </a:t>
            </a:r>
            <a:r>
              <a:rPr lang="en-US" dirty="0" err="1" smtClean="0"/>
              <a:t>V</a:t>
            </a:r>
            <a:r>
              <a:rPr lang="en-US" baseline="-25000" dirty="0" err="1" smtClean="0"/>
              <a:t>pass</a:t>
            </a:r>
            <a:r>
              <a:rPr lang="en-US" dirty="0" smtClean="0"/>
              <a:t> reduction</a:t>
            </a:r>
          </a:p>
          <a:p>
            <a:endParaRPr lang="en-US" dirty="0" smtClean="0"/>
          </a:p>
          <a:p>
            <a:r>
              <a:rPr lang="en-US" dirty="0" smtClean="0"/>
              <a:t>Overhead for a 512 GB flash drive:</a:t>
            </a:r>
            <a:endParaRPr lang="en-US" dirty="0"/>
          </a:p>
          <a:p>
            <a:pPr lvl="1"/>
            <a:r>
              <a:rPr lang="en-US" dirty="0" smtClean="0"/>
              <a:t>128 KB storage overhead for per-block </a:t>
            </a:r>
            <a:r>
              <a:rPr lang="en-US" dirty="0" err="1" smtClean="0"/>
              <a:t>V</a:t>
            </a:r>
            <a:r>
              <a:rPr lang="en-US" baseline="-25000" dirty="0" err="1" smtClean="0"/>
              <a:t>pass</a:t>
            </a:r>
            <a:r>
              <a:rPr lang="en-US" dirty="0" smtClean="0"/>
              <a:t> setting and worst-case page</a:t>
            </a:r>
          </a:p>
          <a:p>
            <a:pPr lvl="1"/>
            <a:r>
              <a:rPr lang="en-US" dirty="0" smtClean="0"/>
              <a:t>24.34 sec/day average </a:t>
            </a:r>
            <a:r>
              <a:rPr lang="en-US" dirty="0" err="1" smtClean="0"/>
              <a:t>V</a:t>
            </a:r>
            <a:r>
              <a:rPr lang="en-US" baseline="-25000" dirty="0" err="1" smtClean="0"/>
              <a:t>pass</a:t>
            </a:r>
            <a:r>
              <a:rPr lang="en-US" dirty="0" smtClean="0"/>
              <a:t> Tuning overhead</a:t>
            </a:r>
            <a:endParaRPr lang="en-US" dirty="0"/>
          </a:p>
        </p:txBody>
      </p:sp>
      <p:sp>
        <p:nvSpPr>
          <p:cNvPr id="3" name="Slide Number Placeholder 2"/>
          <p:cNvSpPr>
            <a:spLocks noGrp="1"/>
          </p:cNvSpPr>
          <p:nvPr>
            <p:ph type="sldNum" sz="quarter" idx="12"/>
          </p:nvPr>
        </p:nvSpPr>
        <p:spPr/>
        <p:txBody>
          <a:bodyPr/>
          <a:lstStyle/>
          <a:p>
            <a:fld id="{B9833DA7-59AA-43CA-B9D4-B4E6650B0945}" type="slidenum">
              <a:rPr lang="en-US" smtClean="0"/>
              <a:t>26</a:t>
            </a:fld>
            <a:endParaRPr lang="en-US"/>
          </a:p>
        </p:txBody>
      </p:sp>
    </p:spTree>
    <p:extLst>
      <p:ext uri="{BB962C8B-B14F-4D97-AF65-F5344CB8AC3E}">
        <p14:creationId xmlns:p14="http://schemas.microsoft.com/office/powerpoint/2010/main" val="22793342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Effect transition="in" filter="fade">
                                      <p:cBhvr>
                                        <p:cTn id="7" dur="500"/>
                                        <p:tgtEl>
                                          <p:spTgt spid="4">
                                            <p:txEl>
                                              <p:pRg st="4" end="4"/>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5" end="5"/>
                                            </p:txEl>
                                          </p:spTgt>
                                        </p:tgtEl>
                                        <p:attrNameLst>
                                          <p:attrName>style.visibility</p:attrName>
                                        </p:attrNameLst>
                                      </p:cBhvr>
                                      <p:to>
                                        <p:strVal val="visible"/>
                                      </p:to>
                                    </p:set>
                                    <p:animEffect transition="in" filter="fade">
                                      <p:cBhvr>
                                        <p:cTn id="10" dur="500"/>
                                        <p:tgtEl>
                                          <p:spTgt spid="4">
                                            <p:txEl>
                                              <p:pRg st="5" end="5"/>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
                                            <p:txEl>
                                              <p:pRg st="6" end="6"/>
                                            </p:txEl>
                                          </p:spTgt>
                                        </p:tgtEl>
                                        <p:attrNameLst>
                                          <p:attrName>style.visibility</p:attrName>
                                        </p:attrNameLst>
                                      </p:cBhvr>
                                      <p:to>
                                        <p:strVal val="visible"/>
                                      </p:to>
                                    </p:set>
                                    <p:animEffect transition="in" filter="fade">
                                      <p:cBhvr>
                                        <p:cTn id="13"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err="1" smtClean="0"/>
              <a:t>V</a:t>
            </a:r>
            <a:r>
              <a:rPr lang="en-US" baseline="-25000" dirty="0" err="1" smtClean="0"/>
              <a:t>pass</a:t>
            </a:r>
            <a:r>
              <a:rPr lang="en-US" dirty="0" smtClean="0"/>
              <a:t> Tuning Lifetime Improvements</a:t>
            </a:r>
            <a:endParaRPr lang="en-US" dirty="0"/>
          </a:p>
        </p:txBody>
      </p:sp>
      <p:sp>
        <p:nvSpPr>
          <p:cNvPr id="4" name="Slide Number Placeholder 3"/>
          <p:cNvSpPr>
            <a:spLocks noGrp="1"/>
          </p:cNvSpPr>
          <p:nvPr>
            <p:ph type="sldNum" sz="quarter" idx="12"/>
          </p:nvPr>
        </p:nvSpPr>
        <p:spPr/>
        <p:txBody>
          <a:bodyPr/>
          <a:lstStyle/>
          <a:p>
            <a:fld id="{B9833DA7-59AA-43CA-B9D4-B4E6650B0945}" type="slidenum">
              <a:rPr lang="en-US" smtClean="0"/>
              <a:t>27</a:t>
            </a:fld>
            <a:endParaRPr lang="en-US"/>
          </a:p>
        </p:txBody>
      </p:sp>
      <p:grpSp>
        <p:nvGrpSpPr>
          <p:cNvPr id="9" name="Group 8"/>
          <p:cNvGrpSpPr/>
          <p:nvPr/>
        </p:nvGrpSpPr>
        <p:grpSpPr>
          <a:xfrm>
            <a:off x="152400" y="1729810"/>
            <a:ext cx="8534400" cy="3691358"/>
            <a:chOff x="152400" y="1353275"/>
            <a:chExt cx="8534400" cy="3691358"/>
          </a:xfrm>
        </p:grpSpPr>
        <p:graphicFrame>
          <p:nvGraphicFramePr>
            <p:cNvPr id="6" name="Chart 5"/>
            <p:cNvGraphicFramePr/>
            <p:nvPr>
              <p:extLst>
                <p:ext uri="{D42A27DB-BD31-4B8C-83A1-F6EECF244321}">
                  <p14:modId xmlns:p14="http://schemas.microsoft.com/office/powerpoint/2010/main" val="1660888354"/>
                </p:ext>
              </p:extLst>
            </p:nvPr>
          </p:nvGraphicFramePr>
          <p:xfrm>
            <a:off x="152400" y="1371600"/>
            <a:ext cx="8534400" cy="3673033"/>
          </p:xfrm>
          <a:graphic>
            <a:graphicData uri="http://schemas.openxmlformats.org/drawingml/2006/chart">
              <c:chart xmlns:c="http://schemas.openxmlformats.org/drawingml/2006/chart" xmlns:r="http://schemas.openxmlformats.org/officeDocument/2006/relationships" r:id="rId3"/>
            </a:graphicData>
          </a:graphic>
        </p:graphicFrame>
        <p:sp>
          <p:nvSpPr>
            <p:cNvPr id="7" name="Rectangle 6"/>
            <p:cNvSpPr/>
            <p:nvPr/>
          </p:nvSpPr>
          <p:spPr>
            <a:xfrm>
              <a:off x="5574175" y="1353275"/>
              <a:ext cx="1713053" cy="3588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rtlCol="0" anchor="ctr"/>
            <a:lstStyle/>
            <a:p>
              <a:r>
                <a:rPr lang="en-US" sz="2400" dirty="0" err="1" smtClean="0">
                  <a:solidFill>
                    <a:schemeClr val="tx1"/>
                  </a:solidFill>
                </a:rPr>
                <a:t>V</a:t>
              </a:r>
              <a:r>
                <a:rPr lang="en-US" sz="2400" baseline="-25000" dirty="0" err="1" smtClean="0">
                  <a:solidFill>
                    <a:schemeClr val="tx1"/>
                  </a:solidFill>
                </a:rPr>
                <a:t>pass</a:t>
              </a:r>
              <a:r>
                <a:rPr lang="en-US" sz="2400" dirty="0" smtClean="0">
                  <a:solidFill>
                    <a:schemeClr val="tx1"/>
                  </a:solidFill>
                </a:rPr>
                <a:t> Tuning</a:t>
              </a:r>
              <a:endParaRPr lang="en-US" sz="2400" dirty="0">
                <a:solidFill>
                  <a:schemeClr val="tx1"/>
                </a:solidFill>
              </a:endParaRPr>
            </a:p>
          </p:txBody>
        </p:sp>
      </p:grpSp>
      <p:sp>
        <p:nvSpPr>
          <p:cNvPr id="8" name="TextBox 7"/>
          <p:cNvSpPr txBox="1"/>
          <p:nvPr/>
        </p:nvSpPr>
        <p:spPr>
          <a:xfrm>
            <a:off x="304800" y="5177135"/>
            <a:ext cx="5671040" cy="523220"/>
          </a:xfrm>
          <a:prstGeom prst="rect">
            <a:avLst/>
          </a:prstGeom>
          <a:noFill/>
        </p:spPr>
        <p:txBody>
          <a:bodyPr wrap="none" rtlCol="0">
            <a:spAutoFit/>
          </a:bodyPr>
          <a:lstStyle/>
          <a:p>
            <a:r>
              <a:rPr lang="en-US" sz="2800" dirty="0" smtClean="0">
                <a:solidFill>
                  <a:schemeClr val="accent1"/>
                </a:solidFill>
              </a:rPr>
              <a:t>Average lifetime improvement: 21.0%</a:t>
            </a:r>
            <a:endParaRPr lang="en-US" sz="2800" dirty="0">
              <a:solidFill>
                <a:schemeClr val="accent1"/>
              </a:solidFill>
            </a:endParaRPr>
          </a:p>
        </p:txBody>
      </p:sp>
    </p:spTree>
    <p:extLst>
      <p:ext uri="{BB962C8B-B14F-4D97-AF65-F5344CB8AC3E}">
        <p14:creationId xmlns:p14="http://schemas.microsoft.com/office/powerpoint/2010/main" val="38878353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a:solidFill>
                  <a:schemeClr val="bg1">
                    <a:lumMod val="75000"/>
                  </a:schemeClr>
                </a:solidFill>
              </a:rPr>
              <a:t>Background (Problem and Goal)</a:t>
            </a:r>
          </a:p>
          <a:p>
            <a:r>
              <a:rPr lang="en-US" dirty="0">
                <a:solidFill>
                  <a:schemeClr val="bg1">
                    <a:lumMod val="75000"/>
                  </a:schemeClr>
                </a:solidFill>
              </a:rPr>
              <a:t>Key Experimental Observations</a:t>
            </a:r>
          </a:p>
          <a:p>
            <a:r>
              <a:rPr lang="en-US" dirty="0">
                <a:solidFill>
                  <a:schemeClr val="bg1">
                    <a:lumMod val="75000"/>
                  </a:schemeClr>
                </a:solidFill>
              </a:rPr>
              <a:t>Mitigation: </a:t>
            </a:r>
            <a:r>
              <a:rPr lang="en-US" dirty="0" err="1">
                <a:solidFill>
                  <a:schemeClr val="bg1">
                    <a:lumMod val="75000"/>
                  </a:schemeClr>
                </a:solidFill>
              </a:rPr>
              <a:t>V</a:t>
            </a:r>
            <a:r>
              <a:rPr lang="en-US" baseline="-25000" dirty="0" err="1">
                <a:solidFill>
                  <a:schemeClr val="bg1">
                    <a:lumMod val="75000"/>
                  </a:schemeClr>
                </a:solidFill>
              </a:rPr>
              <a:t>pass</a:t>
            </a:r>
            <a:r>
              <a:rPr lang="en-US" dirty="0">
                <a:solidFill>
                  <a:schemeClr val="bg1">
                    <a:lumMod val="75000"/>
                  </a:schemeClr>
                </a:solidFill>
              </a:rPr>
              <a:t> Tuning</a:t>
            </a:r>
          </a:p>
          <a:p>
            <a:r>
              <a:rPr lang="en-US" dirty="0"/>
              <a:t>Recovery: Read Disturb Oriented Error Recovery</a:t>
            </a:r>
          </a:p>
          <a:p>
            <a:r>
              <a:rPr lang="en-US" dirty="0">
                <a:solidFill>
                  <a:schemeClr val="bg1">
                    <a:lumMod val="75000"/>
                  </a:schemeClr>
                </a:solidFill>
              </a:rPr>
              <a:t>Conclusion</a:t>
            </a:r>
          </a:p>
        </p:txBody>
      </p:sp>
      <p:sp>
        <p:nvSpPr>
          <p:cNvPr id="4" name="Slide Number Placeholder 3"/>
          <p:cNvSpPr>
            <a:spLocks noGrp="1"/>
          </p:cNvSpPr>
          <p:nvPr>
            <p:ph type="sldNum" sz="quarter" idx="12"/>
          </p:nvPr>
        </p:nvSpPr>
        <p:spPr/>
        <p:txBody>
          <a:bodyPr/>
          <a:lstStyle/>
          <a:p>
            <a:fld id="{B9833DA7-59AA-43CA-B9D4-B4E6650B0945}" type="slidenum">
              <a:rPr lang="en-US" smtClean="0"/>
              <a:t>28</a:t>
            </a:fld>
            <a:endParaRPr lang="en-US"/>
          </a:p>
        </p:txBody>
      </p:sp>
    </p:spTree>
    <p:extLst>
      <p:ext uri="{BB962C8B-B14F-4D97-AF65-F5344CB8AC3E}">
        <p14:creationId xmlns:p14="http://schemas.microsoft.com/office/powerpoint/2010/main" val="31933917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Read Disturb Resistance</a:t>
            </a:r>
            <a:endParaRPr lang="en-US" dirty="0"/>
          </a:p>
        </p:txBody>
      </p:sp>
      <p:sp>
        <p:nvSpPr>
          <p:cNvPr id="4" name="Slide Number Placeholder 3"/>
          <p:cNvSpPr>
            <a:spLocks noGrp="1"/>
          </p:cNvSpPr>
          <p:nvPr>
            <p:ph type="sldNum" sz="quarter" idx="12"/>
          </p:nvPr>
        </p:nvSpPr>
        <p:spPr/>
        <p:txBody>
          <a:bodyPr/>
          <a:lstStyle/>
          <a:p>
            <a:fld id="{B9833DA7-59AA-43CA-B9D4-B4E6650B0945}" type="slidenum">
              <a:rPr lang="en-US" smtClean="0"/>
              <a:t>29</a:t>
            </a:fld>
            <a:endParaRPr lang="en-US"/>
          </a:p>
        </p:txBody>
      </p:sp>
      <p:sp>
        <p:nvSpPr>
          <p:cNvPr id="10" name="Rounded Rectangle 9"/>
          <p:cNvSpPr/>
          <p:nvPr/>
        </p:nvSpPr>
        <p:spPr>
          <a:xfrm>
            <a:off x="3664057" y="2615531"/>
            <a:ext cx="457200" cy="457200"/>
          </a:xfrm>
          <a:prstGeom prst="roundRect">
            <a:avLst/>
          </a:prstGeom>
          <a:solidFill>
            <a:schemeClr val="bg1"/>
          </a:solidFill>
          <a:ln w="63500">
            <a:solidFill>
              <a:schemeClr val="bg1">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bg1">
                    <a:lumMod val="75000"/>
                  </a:schemeClr>
                </a:solidFill>
              </a:rPr>
              <a:t>R</a:t>
            </a:r>
          </a:p>
        </p:txBody>
      </p:sp>
      <p:sp>
        <p:nvSpPr>
          <p:cNvPr id="11" name="Rounded Rectangle 10"/>
          <p:cNvSpPr/>
          <p:nvPr/>
        </p:nvSpPr>
        <p:spPr>
          <a:xfrm>
            <a:off x="3664057" y="3939052"/>
            <a:ext cx="457200" cy="457200"/>
          </a:xfrm>
          <a:prstGeom prst="roundRect">
            <a:avLst/>
          </a:prstGeom>
          <a:solidFill>
            <a:schemeClr val="bg1"/>
          </a:solidFill>
          <a:ln w="63500">
            <a:solidFill>
              <a:schemeClr val="bg1">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bg1">
                    <a:lumMod val="75000"/>
                  </a:schemeClr>
                </a:solidFill>
              </a:rPr>
              <a:t>P</a:t>
            </a:r>
          </a:p>
        </p:txBody>
      </p:sp>
      <p:sp>
        <p:nvSpPr>
          <p:cNvPr id="12" name="Rectangle 11"/>
          <p:cNvSpPr/>
          <p:nvPr/>
        </p:nvSpPr>
        <p:spPr>
          <a:xfrm>
            <a:off x="468085" y="2513621"/>
            <a:ext cx="3227408" cy="584775"/>
          </a:xfrm>
          <a:prstGeom prst="rect">
            <a:avLst/>
          </a:prstGeom>
        </p:spPr>
        <p:txBody>
          <a:bodyPr wrap="square">
            <a:spAutoFit/>
          </a:bodyPr>
          <a:lstStyle/>
          <a:p>
            <a:r>
              <a:rPr lang="en-US" altLang="ko-KR" sz="3200" dirty="0" smtClean="0">
                <a:latin typeface="+mj-lt"/>
                <a:ea typeface="Dotum" pitchFamily="34" charset="-127"/>
              </a:rPr>
              <a:t>Disturb-</a:t>
            </a:r>
            <a:r>
              <a:rPr lang="en-US" altLang="ko-KR" sz="3200" dirty="0" smtClean="0">
                <a:solidFill>
                  <a:schemeClr val="tx2"/>
                </a:solidFill>
                <a:latin typeface="+mj-lt"/>
                <a:ea typeface="Dotum" pitchFamily="34" charset="-127"/>
              </a:rPr>
              <a:t>R</a:t>
            </a:r>
            <a:r>
              <a:rPr lang="en-US" altLang="ko-KR" sz="3200" dirty="0" smtClean="0">
                <a:latin typeface="+mj-lt"/>
                <a:ea typeface="Dotum" pitchFamily="34" charset="-127"/>
              </a:rPr>
              <a:t>esistant</a:t>
            </a:r>
            <a:endParaRPr lang="ko-KR" altLang="ko-KR" sz="3200" dirty="0">
              <a:latin typeface="+mj-lt"/>
              <a:ea typeface="Dotum" pitchFamily="34" charset="-127"/>
            </a:endParaRPr>
          </a:p>
        </p:txBody>
      </p:sp>
      <p:sp>
        <p:nvSpPr>
          <p:cNvPr id="13" name="Rectangle 12"/>
          <p:cNvSpPr/>
          <p:nvPr/>
        </p:nvSpPr>
        <p:spPr>
          <a:xfrm>
            <a:off x="468085" y="3828728"/>
            <a:ext cx="2750940" cy="584775"/>
          </a:xfrm>
          <a:prstGeom prst="rect">
            <a:avLst/>
          </a:prstGeom>
        </p:spPr>
        <p:txBody>
          <a:bodyPr wrap="square">
            <a:spAutoFit/>
          </a:bodyPr>
          <a:lstStyle/>
          <a:p>
            <a:r>
              <a:rPr lang="en-US" altLang="ko-KR" sz="3200" dirty="0" smtClean="0">
                <a:latin typeface="+mj-lt"/>
                <a:ea typeface="Dotum" pitchFamily="34" charset="-127"/>
              </a:rPr>
              <a:t>Disturb-</a:t>
            </a:r>
            <a:r>
              <a:rPr lang="en-US" altLang="ko-KR" sz="3200" dirty="0" smtClean="0">
                <a:solidFill>
                  <a:schemeClr val="accent2"/>
                </a:solidFill>
                <a:latin typeface="+mj-lt"/>
                <a:ea typeface="Dotum" pitchFamily="34" charset="-127"/>
              </a:rPr>
              <a:t>P</a:t>
            </a:r>
            <a:r>
              <a:rPr lang="en-US" altLang="ko-KR" sz="3200" dirty="0" smtClean="0">
                <a:latin typeface="+mj-lt"/>
                <a:ea typeface="Dotum" pitchFamily="34" charset="-127"/>
              </a:rPr>
              <a:t>rone</a:t>
            </a:r>
          </a:p>
        </p:txBody>
      </p:sp>
      <p:cxnSp>
        <p:nvCxnSpPr>
          <p:cNvPr id="15" name="Straight Arrow Connector 14"/>
          <p:cNvCxnSpPr/>
          <p:nvPr/>
        </p:nvCxnSpPr>
        <p:spPr>
          <a:xfrm>
            <a:off x="4121257" y="2846564"/>
            <a:ext cx="1283823" cy="0"/>
          </a:xfrm>
          <a:prstGeom prst="straightConnector1">
            <a:avLst/>
          </a:prstGeom>
          <a:ln w="63500">
            <a:solidFill>
              <a:schemeClr val="bg1">
                <a:lumMod val="75000"/>
              </a:schemeClr>
            </a:solidFill>
            <a:tailEnd type="triangle" w="med" len="med"/>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4121257" y="4180457"/>
            <a:ext cx="3556216" cy="2822"/>
          </a:xfrm>
          <a:prstGeom prst="straightConnector1">
            <a:avLst/>
          </a:prstGeom>
          <a:ln w="63500">
            <a:solidFill>
              <a:schemeClr val="bg1">
                <a:lumMod val="75000"/>
              </a:schemeClr>
            </a:solidFill>
            <a:tailEnd type="triangle" w="med" len="med"/>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5966825" y="6269094"/>
            <a:ext cx="3048000" cy="584775"/>
          </a:xfrm>
          <a:prstGeom prst="rect">
            <a:avLst/>
          </a:prstGeom>
        </p:spPr>
        <p:txBody>
          <a:bodyPr wrap="square">
            <a:spAutoFit/>
          </a:bodyPr>
          <a:lstStyle/>
          <a:p>
            <a:pPr algn="ctr"/>
            <a:r>
              <a:rPr lang="en-US" altLang="ko-KR" sz="3200" dirty="0" smtClean="0">
                <a:latin typeface="+mj-lt"/>
                <a:ea typeface="Dotum" pitchFamily="34" charset="-127"/>
              </a:rPr>
              <a:t>Normalized V</a:t>
            </a:r>
            <a:r>
              <a:rPr lang="en-US" altLang="ko-KR" sz="3200" baseline="-25000" dirty="0" smtClean="0">
                <a:latin typeface="+mj-lt"/>
                <a:ea typeface="Dotum" pitchFamily="34" charset="-127"/>
              </a:rPr>
              <a:t>th</a:t>
            </a:r>
            <a:endParaRPr lang="ko-KR" altLang="ko-KR" sz="3200" dirty="0">
              <a:latin typeface="+mj-lt"/>
              <a:ea typeface="Dotum" pitchFamily="34" charset="-127"/>
            </a:endParaRPr>
          </a:p>
        </p:txBody>
      </p:sp>
      <p:sp>
        <p:nvSpPr>
          <p:cNvPr id="21" name="Rectangle 20"/>
          <p:cNvSpPr/>
          <p:nvPr/>
        </p:nvSpPr>
        <p:spPr>
          <a:xfrm>
            <a:off x="-130626" y="1447800"/>
            <a:ext cx="901180" cy="584775"/>
          </a:xfrm>
          <a:prstGeom prst="rect">
            <a:avLst/>
          </a:prstGeom>
        </p:spPr>
        <p:txBody>
          <a:bodyPr wrap="square">
            <a:spAutoFit/>
          </a:bodyPr>
          <a:lstStyle/>
          <a:p>
            <a:pPr algn="ctr"/>
            <a:r>
              <a:rPr lang="en-US" altLang="ko-KR" sz="3200" dirty="0" smtClean="0">
                <a:latin typeface="+mj-lt"/>
                <a:ea typeface="Dotum" pitchFamily="34" charset="-127"/>
              </a:rPr>
              <a:t>PDF</a:t>
            </a:r>
            <a:endParaRPr lang="ko-KR" altLang="ko-KR" sz="3200" dirty="0">
              <a:latin typeface="+mj-lt"/>
              <a:ea typeface="Dotum" pitchFamily="34" charset="-127"/>
            </a:endParaRPr>
          </a:p>
        </p:txBody>
      </p:sp>
      <p:cxnSp>
        <p:nvCxnSpPr>
          <p:cNvPr id="22" name="Straight Arrow Connector 21"/>
          <p:cNvCxnSpPr/>
          <p:nvPr/>
        </p:nvCxnSpPr>
        <p:spPr>
          <a:xfrm flipV="1">
            <a:off x="87084" y="1912997"/>
            <a:ext cx="0" cy="4354291"/>
          </a:xfrm>
          <a:prstGeom prst="straightConnector1">
            <a:avLst/>
          </a:prstGeom>
          <a:ln w="635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54430" y="6267288"/>
            <a:ext cx="9089570" cy="0"/>
          </a:xfrm>
          <a:prstGeom prst="straightConnector1">
            <a:avLst/>
          </a:prstGeom>
          <a:ln w="635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6" name="Rectangle 25"/>
          <p:cNvSpPr/>
          <p:nvPr/>
        </p:nvSpPr>
        <p:spPr>
          <a:xfrm>
            <a:off x="3892657" y="1975012"/>
            <a:ext cx="1609704" cy="830997"/>
          </a:xfrm>
          <a:prstGeom prst="rect">
            <a:avLst/>
          </a:prstGeom>
        </p:spPr>
        <p:txBody>
          <a:bodyPr wrap="square">
            <a:spAutoFit/>
          </a:bodyPr>
          <a:lstStyle/>
          <a:p>
            <a:pPr algn="ctr"/>
            <a:r>
              <a:rPr lang="en-US" altLang="ko-KR" sz="2400" dirty="0" smtClean="0">
                <a:latin typeface="+mj-lt"/>
                <a:ea typeface="Dotum" pitchFamily="34" charset="-127"/>
              </a:rPr>
              <a:t>N read disturbs</a:t>
            </a:r>
            <a:endParaRPr lang="ko-KR" altLang="ko-KR" sz="2400" dirty="0">
              <a:latin typeface="+mj-lt"/>
              <a:ea typeface="Dotum" pitchFamily="34" charset="-127"/>
            </a:endParaRPr>
          </a:p>
        </p:txBody>
      </p:sp>
      <p:sp>
        <p:nvSpPr>
          <p:cNvPr id="27" name="Rectangle 26"/>
          <p:cNvSpPr/>
          <p:nvPr/>
        </p:nvSpPr>
        <p:spPr>
          <a:xfrm>
            <a:off x="4734865" y="3597268"/>
            <a:ext cx="2143840" cy="461665"/>
          </a:xfrm>
          <a:prstGeom prst="rect">
            <a:avLst/>
          </a:prstGeom>
        </p:spPr>
        <p:txBody>
          <a:bodyPr wrap="square">
            <a:spAutoFit/>
          </a:bodyPr>
          <a:lstStyle/>
          <a:p>
            <a:pPr algn="ctr"/>
            <a:r>
              <a:rPr lang="en-US" altLang="ko-KR" sz="2400" dirty="0" smtClean="0">
                <a:latin typeface="+mj-lt"/>
                <a:ea typeface="Dotum" pitchFamily="34" charset="-127"/>
              </a:rPr>
              <a:t>N read disturbs</a:t>
            </a:r>
            <a:endParaRPr lang="ko-KR" altLang="ko-KR" sz="2400" dirty="0">
              <a:latin typeface="+mj-lt"/>
              <a:ea typeface="Dotum" pitchFamily="34" charset="-127"/>
            </a:endParaRPr>
          </a:p>
        </p:txBody>
      </p:sp>
      <p:sp>
        <p:nvSpPr>
          <p:cNvPr id="25" name="Rounded Rectangle 24"/>
          <p:cNvSpPr/>
          <p:nvPr/>
        </p:nvSpPr>
        <p:spPr>
          <a:xfrm>
            <a:off x="3664057" y="2612847"/>
            <a:ext cx="457200" cy="457200"/>
          </a:xfrm>
          <a:prstGeom prst="roundRect">
            <a:avLst/>
          </a:prstGeom>
          <a:solidFill>
            <a:schemeClr val="bg1"/>
          </a:solidFill>
          <a:ln w="635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2"/>
                </a:solidFill>
              </a:rPr>
              <a:t>R</a:t>
            </a:r>
          </a:p>
        </p:txBody>
      </p:sp>
      <p:sp>
        <p:nvSpPr>
          <p:cNvPr id="31" name="Rounded Rectangle 30"/>
          <p:cNvSpPr/>
          <p:nvPr/>
        </p:nvSpPr>
        <p:spPr>
          <a:xfrm>
            <a:off x="3664057" y="3939052"/>
            <a:ext cx="457200" cy="457200"/>
          </a:xfrm>
          <a:prstGeom prst="roundRect">
            <a:avLst/>
          </a:prstGeom>
          <a:solidFill>
            <a:schemeClr val="bg1"/>
          </a:solidFill>
          <a:ln w="635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accent2"/>
                </a:solidFill>
              </a:rPr>
              <a:t>P</a:t>
            </a:r>
          </a:p>
        </p:txBody>
      </p:sp>
    </p:spTree>
    <p:extLst>
      <p:ext uri="{BB962C8B-B14F-4D97-AF65-F5344CB8AC3E}">
        <p14:creationId xmlns:p14="http://schemas.microsoft.com/office/powerpoint/2010/main" val="38167365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path" presetSubtype="0" accel="50000" decel="50000" fill="hold" grpId="0" nodeType="withEffect">
                                  <p:stCondLst>
                                    <p:cond delay="0"/>
                                  </p:stCondLst>
                                  <p:childTnLst>
                                    <p:animMotion origin="layout" path="M -4.44444E-6 -1.85185E-6 L 0.19098 0.00162 " pathEditMode="relative" rAng="0" ptsTypes="AA">
                                      <p:cBhvr>
                                        <p:cTn id="6" dur="2000" fill="hold"/>
                                        <p:tgtEl>
                                          <p:spTgt spid="25"/>
                                        </p:tgtEl>
                                        <p:attrNameLst>
                                          <p:attrName>ppt_x</p:attrName>
                                          <p:attrName>ppt_y</p:attrName>
                                        </p:attrNameLst>
                                      </p:cBhvr>
                                      <p:rCtr x="9549" y="69"/>
                                    </p:animMotion>
                                  </p:childTnLst>
                                </p:cTn>
                              </p:par>
                              <p:par>
                                <p:cTn id="7" presetID="42" presetClass="path" presetSubtype="0" accel="50000" decel="50000" fill="hold" grpId="0" nodeType="withEffect">
                                  <p:stCondLst>
                                    <p:cond delay="0"/>
                                  </p:stCondLst>
                                  <p:childTnLst>
                                    <p:animMotion origin="layout" path="M -4.44444E-6 1.11111E-6 L 0.44098 1.11111E-6 " pathEditMode="relative" rAng="0" ptsTypes="AA">
                                      <p:cBhvr>
                                        <p:cTn id="8" dur="2000" fill="hold"/>
                                        <p:tgtEl>
                                          <p:spTgt spid="31"/>
                                        </p:tgtEl>
                                        <p:attrNameLst>
                                          <p:attrName>ppt_x</p:attrName>
                                          <p:attrName>ppt_y</p:attrName>
                                        </p:attrNameLst>
                                      </p:cBhvr>
                                      <p:rCtr x="22049" y="0"/>
                                    </p:animMotion>
                                  </p:childTnLst>
                                </p:cTn>
                              </p:par>
                            </p:childTnLst>
                          </p:cTn>
                        </p:par>
                        <p:par>
                          <p:cTn id="9" fill="hold">
                            <p:stCondLst>
                              <p:cond delay="2000"/>
                            </p:stCondLst>
                            <p:childTnLst>
                              <p:par>
                                <p:cTn id="10" presetID="10" presetClass="entr" presetSubtype="0" fill="hold" grpId="0" nodeType="after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fade">
                                      <p:cBhvr>
                                        <p:cTn id="15" dur="500"/>
                                        <p:tgtEl>
                                          <p:spTgt spid="11"/>
                                        </p:tgtEl>
                                      </p:cBhvr>
                                    </p:animEffect>
                                  </p:childTnLst>
                                </p:cTn>
                              </p:par>
                              <p:par>
                                <p:cTn id="16" presetID="10" presetClass="entr" presetSubtype="0" fill="hold" nodeType="withEffect">
                                  <p:stCondLst>
                                    <p:cond delay="0"/>
                                  </p:stCondLst>
                                  <p:childTnLst>
                                    <p:set>
                                      <p:cBhvr>
                                        <p:cTn id="17" dur="1" fill="hold">
                                          <p:stCondLst>
                                            <p:cond delay="0"/>
                                          </p:stCondLst>
                                        </p:cTn>
                                        <p:tgtEl>
                                          <p:spTgt spid="15"/>
                                        </p:tgtEl>
                                        <p:attrNameLst>
                                          <p:attrName>style.visibility</p:attrName>
                                        </p:attrNameLst>
                                      </p:cBhvr>
                                      <p:to>
                                        <p:strVal val="visible"/>
                                      </p:to>
                                    </p:set>
                                    <p:animEffect transition="in" filter="fade">
                                      <p:cBhvr>
                                        <p:cTn id="18" dur="500"/>
                                        <p:tgtEl>
                                          <p:spTgt spid="15"/>
                                        </p:tgtEl>
                                      </p:cBhvr>
                                    </p:animEffect>
                                  </p:childTnLst>
                                </p:cTn>
                              </p:par>
                              <p:par>
                                <p:cTn id="19" presetID="10" presetClass="entr" presetSubtype="0" fill="hold" nodeType="withEffect">
                                  <p:stCondLst>
                                    <p:cond delay="0"/>
                                  </p:stCondLst>
                                  <p:childTnLst>
                                    <p:set>
                                      <p:cBhvr>
                                        <p:cTn id="20" dur="1" fill="hold">
                                          <p:stCondLst>
                                            <p:cond delay="0"/>
                                          </p:stCondLst>
                                        </p:cTn>
                                        <p:tgtEl>
                                          <p:spTgt spid="16"/>
                                        </p:tgtEl>
                                        <p:attrNameLst>
                                          <p:attrName>style.visibility</p:attrName>
                                        </p:attrNameLst>
                                      </p:cBhvr>
                                      <p:to>
                                        <p:strVal val="visible"/>
                                      </p:to>
                                    </p:set>
                                    <p:animEffect transition="in" filter="fade">
                                      <p:cBhvr>
                                        <p:cTn id="21" dur="500"/>
                                        <p:tgtEl>
                                          <p:spTgt spid="16"/>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26"/>
                                        </p:tgtEl>
                                        <p:attrNameLst>
                                          <p:attrName>style.visibility</p:attrName>
                                        </p:attrNameLst>
                                      </p:cBhvr>
                                      <p:to>
                                        <p:strVal val="visible"/>
                                      </p:to>
                                    </p:set>
                                    <p:animEffect transition="in" filter="fade">
                                      <p:cBhvr>
                                        <p:cTn id="24" dur="500"/>
                                        <p:tgtEl>
                                          <p:spTgt spid="26"/>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27"/>
                                        </p:tgtEl>
                                        <p:attrNameLst>
                                          <p:attrName>style.visibility</p:attrName>
                                        </p:attrNameLst>
                                      </p:cBhvr>
                                      <p:to>
                                        <p:strVal val="visible"/>
                                      </p:to>
                                    </p:set>
                                    <p:animEffect transition="in" filter="fade">
                                      <p:cBhvr>
                                        <p:cTn id="27"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26" grpId="0"/>
      <p:bldP spid="27" grpId="0"/>
      <p:bldP spid="25" grpId="0" animBg="1"/>
      <p:bldP spid="3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smtClean="0"/>
              <a:t>Background (Problem and Goal)</a:t>
            </a:r>
          </a:p>
          <a:p>
            <a:r>
              <a:rPr lang="en-US" dirty="0" smtClean="0"/>
              <a:t>Key Experimental Observations</a:t>
            </a:r>
          </a:p>
          <a:p>
            <a:r>
              <a:rPr lang="en-US" dirty="0" smtClean="0"/>
              <a:t>Mitigation: </a:t>
            </a:r>
            <a:r>
              <a:rPr lang="en-US" dirty="0" err="1" smtClean="0"/>
              <a:t>V</a:t>
            </a:r>
            <a:r>
              <a:rPr lang="en-US" baseline="-25000" dirty="0" err="1" smtClean="0"/>
              <a:t>pass</a:t>
            </a:r>
            <a:r>
              <a:rPr lang="en-US" dirty="0" smtClean="0"/>
              <a:t> Tuning</a:t>
            </a:r>
          </a:p>
          <a:p>
            <a:r>
              <a:rPr lang="en-US" dirty="0" smtClean="0"/>
              <a:t>Recovery: Read Disturb Oriented Error Recovery</a:t>
            </a:r>
          </a:p>
          <a:p>
            <a:r>
              <a:rPr lang="en-US" dirty="0" smtClean="0"/>
              <a:t>Conclusion</a:t>
            </a:r>
            <a:endParaRPr lang="en-US" dirty="0"/>
          </a:p>
        </p:txBody>
      </p:sp>
      <p:sp>
        <p:nvSpPr>
          <p:cNvPr id="4" name="Slide Number Placeholder 3"/>
          <p:cNvSpPr>
            <a:spLocks noGrp="1"/>
          </p:cNvSpPr>
          <p:nvPr>
            <p:ph type="sldNum" sz="quarter" idx="12"/>
          </p:nvPr>
        </p:nvSpPr>
        <p:spPr/>
        <p:txBody>
          <a:bodyPr/>
          <a:lstStyle/>
          <a:p>
            <a:fld id="{B9833DA7-59AA-43CA-B9D4-B4E6650B0945}" type="slidenum">
              <a:rPr lang="en-US" smtClean="0"/>
              <a:t>3</a:t>
            </a:fld>
            <a:endParaRPr lang="en-US"/>
          </a:p>
        </p:txBody>
      </p:sp>
    </p:spTree>
    <p:extLst>
      <p:ext uri="{BB962C8B-B14F-4D97-AF65-F5344CB8AC3E}">
        <p14:creationId xmlns:p14="http://schemas.microsoft.com/office/powerpoint/2010/main" val="11018322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80160"/>
          </a:xfrm>
        </p:spPr>
        <p:txBody>
          <a:bodyPr>
            <a:normAutofit fontScale="90000"/>
          </a:bodyPr>
          <a:lstStyle/>
          <a:p>
            <a:r>
              <a:rPr lang="en-US" dirty="0"/>
              <a:t>Observation 2</a:t>
            </a:r>
            <a:r>
              <a:rPr lang="en-US" dirty="0" smtClean="0"/>
              <a:t>: Some Flash Cells Are</a:t>
            </a:r>
            <a:r>
              <a:rPr lang="en-US" dirty="0"/>
              <a:t/>
            </a:r>
            <a:br>
              <a:rPr lang="en-US" dirty="0"/>
            </a:br>
            <a:r>
              <a:rPr lang="en-US" dirty="0"/>
              <a:t>More Prone to Read Disturb</a:t>
            </a:r>
          </a:p>
        </p:txBody>
      </p:sp>
      <p:sp>
        <p:nvSpPr>
          <p:cNvPr id="3" name="Slide Number Placeholder 2"/>
          <p:cNvSpPr>
            <a:spLocks noGrp="1"/>
          </p:cNvSpPr>
          <p:nvPr>
            <p:ph type="sldNum" sz="quarter" idx="12"/>
          </p:nvPr>
        </p:nvSpPr>
        <p:spPr/>
        <p:txBody>
          <a:bodyPr/>
          <a:lstStyle/>
          <a:p>
            <a:fld id="{B9833DA7-59AA-43CA-B9D4-B4E6650B0945}" type="slidenum">
              <a:rPr lang="en-US" smtClean="0"/>
              <a:t>30</a:t>
            </a:fld>
            <a:endParaRPr lang="en-US"/>
          </a:p>
        </p:txBody>
      </p:sp>
      <p:grpSp>
        <p:nvGrpSpPr>
          <p:cNvPr id="11" name="Group 10"/>
          <p:cNvGrpSpPr/>
          <p:nvPr/>
        </p:nvGrpSpPr>
        <p:grpSpPr>
          <a:xfrm>
            <a:off x="6923526" y="2579799"/>
            <a:ext cx="1366754" cy="584775"/>
            <a:chOff x="1959274" y="1776987"/>
            <a:chExt cx="1366754" cy="584775"/>
          </a:xfrm>
        </p:grpSpPr>
        <p:sp>
          <p:nvSpPr>
            <p:cNvPr id="13" name="Rectangle 12"/>
            <p:cNvSpPr/>
            <p:nvPr/>
          </p:nvSpPr>
          <p:spPr>
            <a:xfrm>
              <a:off x="1959274" y="1840775"/>
              <a:ext cx="457200" cy="457200"/>
            </a:xfrm>
            <a:prstGeom prst="rect">
              <a:avLst/>
            </a:prstGeom>
            <a:solidFill>
              <a:schemeClr val="tx1"/>
            </a:solidFill>
            <a:ln w="635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a:solidFill>
                  <a:schemeClr val="tx1"/>
                </a:solidFill>
              </a:endParaRPr>
            </a:p>
          </p:txBody>
        </p:sp>
        <p:sp>
          <p:nvSpPr>
            <p:cNvPr id="14" name="Rectangle 13"/>
            <p:cNvSpPr/>
            <p:nvPr/>
          </p:nvSpPr>
          <p:spPr>
            <a:xfrm>
              <a:off x="2368083" y="1776987"/>
              <a:ext cx="957945" cy="584775"/>
            </a:xfrm>
            <a:prstGeom prst="rect">
              <a:avLst/>
            </a:prstGeom>
          </p:spPr>
          <p:txBody>
            <a:bodyPr wrap="square">
              <a:spAutoFit/>
            </a:bodyPr>
            <a:lstStyle/>
            <a:p>
              <a:pPr algn="ctr"/>
              <a:r>
                <a:rPr lang="en-US" altLang="ko-KR" sz="3200" dirty="0" smtClean="0">
                  <a:latin typeface="+mj-lt"/>
                  <a:ea typeface="Dotum" pitchFamily="34" charset="-127"/>
                </a:rPr>
                <a:t>P1</a:t>
              </a:r>
              <a:endParaRPr lang="ko-KR" altLang="ko-KR" sz="3200" dirty="0">
                <a:latin typeface="+mj-lt"/>
                <a:ea typeface="Dotum" pitchFamily="34" charset="-127"/>
              </a:endParaRPr>
            </a:p>
          </p:txBody>
        </p:sp>
      </p:grpSp>
      <p:grpSp>
        <p:nvGrpSpPr>
          <p:cNvPr id="15" name="Group 14"/>
          <p:cNvGrpSpPr/>
          <p:nvPr/>
        </p:nvGrpSpPr>
        <p:grpSpPr>
          <a:xfrm>
            <a:off x="2763097" y="2579800"/>
            <a:ext cx="1366754" cy="584775"/>
            <a:chOff x="1959274" y="1776987"/>
            <a:chExt cx="1366754" cy="584775"/>
          </a:xfrm>
        </p:grpSpPr>
        <p:sp>
          <p:nvSpPr>
            <p:cNvPr id="16" name="Oval 15"/>
            <p:cNvSpPr/>
            <p:nvPr/>
          </p:nvSpPr>
          <p:spPr>
            <a:xfrm>
              <a:off x="1959274" y="1840775"/>
              <a:ext cx="457200" cy="457200"/>
            </a:xfrm>
            <a:prstGeom prst="ellipse">
              <a:avLst/>
            </a:prstGeom>
            <a:solidFill>
              <a:schemeClr val="bg1"/>
            </a:solidFill>
            <a:ln w="635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a:solidFill>
                  <a:schemeClr val="tx1"/>
                </a:solidFill>
              </a:endParaRPr>
            </a:p>
          </p:txBody>
        </p:sp>
        <p:sp>
          <p:nvSpPr>
            <p:cNvPr id="17" name="Rectangle 16"/>
            <p:cNvSpPr/>
            <p:nvPr/>
          </p:nvSpPr>
          <p:spPr>
            <a:xfrm>
              <a:off x="2368083" y="1776987"/>
              <a:ext cx="957945" cy="584775"/>
            </a:xfrm>
            <a:prstGeom prst="rect">
              <a:avLst/>
            </a:prstGeom>
          </p:spPr>
          <p:txBody>
            <a:bodyPr wrap="square">
              <a:spAutoFit/>
            </a:bodyPr>
            <a:lstStyle/>
            <a:p>
              <a:pPr algn="ctr"/>
              <a:r>
                <a:rPr lang="en-US" altLang="ko-KR" sz="3200" dirty="0" smtClean="0">
                  <a:latin typeface="+mj-lt"/>
                  <a:ea typeface="Dotum" pitchFamily="34" charset="-127"/>
                </a:rPr>
                <a:t>ER</a:t>
              </a:r>
              <a:endParaRPr lang="ko-KR" altLang="ko-KR" sz="3200" dirty="0">
                <a:latin typeface="+mj-lt"/>
                <a:ea typeface="Dotum" pitchFamily="34" charset="-127"/>
              </a:endParaRPr>
            </a:p>
          </p:txBody>
        </p:sp>
      </p:grpSp>
      <p:sp>
        <p:nvSpPr>
          <p:cNvPr id="26" name="Rectangle 25"/>
          <p:cNvSpPr/>
          <p:nvPr/>
        </p:nvSpPr>
        <p:spPr>
          <a:xfrm>
            <a:off x="5966825" y="6269094"/>
            <a:ext cx="3048000" cy="584775"/>
          </a:xfrm>
          <a:prstGeom prst="rect">
            <a:avLst/>
          </a:prstGeom>
        </p:spPr>
        <p:txBody>
          <a:bodyPr wrap="square">
            <a:spAutoFit/>
          </a:bodyPr>
          <a:lstStyle/>
          <a:p>
            <a:pPr algn="ctr"/>
            <a:r>
              <a:rPr lang="en-US" altLang="ko-KR" sz="3200" dirty="0" smtClean="0">
                <a:latin typeface="+mj-lt"/>
                <a:ea typeface="Dotum" pitchFamily="34" charset="-127"/>
              </a:rPr>
              <a:t>Normalized V</a:t>
            </a:r>
            <a:r>
              <a:rPr lang="en-US" altLang="ko-KR" sz="3200" baseline="-25000" dirty="0" smtClean="0">
                <a:latin typeface="+mj-lt"/>
                <a:ea typeface="Dotum" pitchFamily="34" charset="-127"/>
              </a:rPr>
              <a:t>th</a:t>
            </a:r>
            <a:endParaRPr lang="ko-KR" altLang="ko-KR" sz="3200" dirty="0">
              <a:latin typeface="+mj-lt"/>
              <a:ea typeface="Dotum" pitchFamily="34" charset="-127"/>
            </a:endParaRPr>
          </a:p>
        </p:txBody>
      </p:sp>
      <p:sp>
        <p:nvSpPr>
          <p:cNvPr id="27" name="Rectangle 26"/>
          <p:cNvSpPr/>
          <p:nvPr/>
        </p:nvSpPr>
        <p:spPr>
          <a:xfrm>
            <a:off x="-130626" y="1447800"/>
            <a:ext cx="901180" cy="584775"/>
          </a:xfrm>
          <a:prstGeom prst="rect">
            <a:avLst/>
          </a:prstGeom>
        </p:spPr>
        <p:txBody>
          <a:bodyPr wrap="square">
            <a:spAutoFit/>
          </a:bodyPr>
          <a:lstStyle/>
          <a:p>
            <a:pPr algn="ctr"/>
            <a:r>
              <a:rPr lang="en-US" altLang="ko-KR" sz="3200" dirty="0" smtClean="0">
                <a:latin typeface="+mj-lt"/>
                <a:ea typeface="Dotum" pitchFamily="34" charset="-127"/>
              </a:rPr>
              <a:t>PDF</a:t>
            </a:r>
            <a:endParaRPr lang="ko-KR" altLang="ko-KR" sz="3200" dirty="0">
              <a:latin typeface="+mj-lt"/>
              <a:ea typeface="Dotum" pitchFamily="34" charset="-127"/>
            </a:endParaRPr>
          </a:p>
        </p:txBody>
      </p:sp>
      <p:cxnSp>
        <p:nvCxnSpPr>
          <p:cNvPr id="18" name="Straight Arrow Connector 17"/>
          <p:cNvCxnSpPr/>
          <p:nvPr/>
        </p:nvCxnSpPr>
        <p:spPr>
          <a:xfrm>
            <a:off x="1664157" y="4854988"/>
            <a:ext cx="2283857" cy="0"/>
          </a:xfrm>
          <a:prstGeom prst="straightConnector1">
            <a:avLst/>
          </a:prstGeom>
          <a:ln w="63500">
            <a:solidFill>
              <a:schemeClr val="bg1">
                <a:lumMod val="75000"/>
              </a:schemeClr>
            </a:solidFill>
            <a:tailEnd type="triangle" w="med" len="med"/>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2714206" y="5703006"/>
            <a:ext cx="2924594" cy="0"/>
          </a:xfrm>
          <a:prstGeom prst="straightConnector1">
            <a:avLst/>
          </a:prstGeom>
          <a:ln w="63500">
            <a:solidFill>
              <a:schemeClr val="bg1">
                <a:lumMod val="75000"/>
              </a:schemeClr>
            </a:solidFill>
            <a:tailEnd type="triangle" w="med" len="med"/>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5855130" y="4852127"/>
            <a:ext cx="1743822" cy="0"/>
          </a:xfrm>
          <a:prstGeom prst="straightConnector1">
            <a:avLst/>
          </a:prstGeom>
          <a:ln w="63500">
            <a:solidFill>
              <a:schemeClr val="bg1">
                <a:lumMod val="75000"/>
              </a:schemeClr>
            </a:solidFill>
            <a:tailEnd type="triangle" w="med" len="med"/>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6923526" y="5688016"/>
            <a:ext cx="1134599" cy="0"/>
          </a:xfrm>
          <a:prstGeom prst="straightConnector1">
            <a:avLst/>
          </a:prstGeom>
          <a:ln w="63500">
            <a:solidFill>
              <a:schemeClr val="bg1">
                <a:lumMod val="75000"/>
              </a:schemeClr>
            </a:solidFill>
            <a:tailEnd type="triangle" w="med" len="med"/>
          </a:ln>
        </p:spPr>
        <p:style>
          <a:lnRef idx="1">
            <a:schemeClr val="accent1"/>
          </a:lnRef>
          <a:fillRef idx="0">
            <a:schemeClr val="accent1"/>
          </a:fillRef>
          <a:effectRef idx="0">
            <a:schemeClr val="accent1"/>
          </a:effectRef>
          <a:fontRef idx="minor">
            <a:schemeClr val="tx1"/>
          </a:fontRef>
        </p:style>
      </p:cxnSp>
      <p:sp>
        <p:nvSpPr>
          <p:cNvPr id="22" name="Rectangle 21"/>
          <p:cNvSpPr/>
          <p:nvPr/>
        </p:nvSpPr>
        <p:spPr>
          <a:xfrm flipH="1">
            <a:off x="5367822" y="4622478"/>
            <a:ext cx="457200" cy="457200"/>
          </a:xfrm>
          <a:prstGeom prst="rect">
            <a:avLst/>
          </a:prstGeom>
          <a:solidFill>
            <a:schemeClr val="bg1">
              <a:lumMod val="75000"/>
            </a:schemeClr>
          </a:solidFill>
          <a:ln w="635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bg1"/>
                </a:solidFill>
              </a:rPr>
              <a:t>P</a:t>
            </a:r>
            <a:endParaRPr lang="en-US" sz="3200" b="1" dirty="0">
              <a:solidFill>
                <a:schemeClr val="bg1"/>
              </a:solidFill>
            </a:endParaRPr>
          </a:p>
        </p:txBody>
      </p:sp>
      <p:sp>
        <p:nvSpPr>
          <p:cNvPr id="23" name="Rectangle 22"/>
          <p:cNvSpPr/>
          <p:nvPr/>
        </p:nvSpPr>
        <p:spPr>
          <a:xfrm flipH="1">
            <a:off x="6443324" y="5451090"/>
            <a:ext cx="457200" cy="457200"/>
          </a:xfrm>
          <a:prstGeom prst="rect">
            <a:avLst/>
          </a:prstGeom>
          <a:solidFill>
            <a:schemeClr val="bg1">
              <a:lumMod val="75000"/>
            </a:schemeClr>
          </a:solidFill>
          <a:ln w="635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bg1"/>
                </a:solidFill>
              </a:rPr>
              <a:t>P</a:t>
            </a:r>
            <a:endParaRPr lang="en-US" sz="3200" b="1" dirty="0">
              <a:solidFill>
                <a:schemeClr val="bg1"/>
              </a:solidFill>
            </a:endParaRPr>
          </a:p>
        </p:txBody>
      </p:sp>
      <p:sp>
        <p:nvSpPr>
          <p:cNvPr id="24" name="Oval 23"/>
          <p:cNvSpPr/>
          <p:nvPr/>
        </p:nvSpPr>
        <p:spPr>
          <a:xfrm flipH="1">
            <a:off x="1173491" y="4622478"/>
            <a:ext cx="457200" cy="457200"/>
          </a:xfrm>
          <a:prstGeom prst="ellipse">
            <a:avLst/>
          </a:prstGeom>
          <a:solidFill>
            <a:schemeClr val="bg1"/>
          </a:solidFill>
          <a:ln w="63500">
            <a:solidFill>
              <a:schemeClr val="bg1">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bg1">
                    <a:lumMod val="75000"/>
                  </a:schemeClr>
                </a:solidFill>
              </a:rPr>
              <a:t>P</a:t>
            </a:r>
            <a:endParaRPr lang="en-US" sz="3200" b="1" dirty="0">
              <a:solidFill>
                <a:schemeClr val="bg1">
                  <a:lumMod val="75000"/>
                </a:schemeClr>
              </a:solidFill>
            </a:endParaRPr>
          </a:p>
        </p:txBody>
      </p:sp>
      <p:sp>
        <p:nvSpPr>
          <p:cNvPr id="25" name="Oval 24"/>
          <p:cNvSpPr/>
          <p:nvPr/>
        </p:nvSpPr>
        <p:spPr>
          <a:xfrm flipH="1">
            <a:off x="2248993" y="5451090"/>
            <a:ext cx="457200" cy="457200"/>
          </a:xfrm>
          <a:prstGeom prst="ellipse">
            <a:avLst/>
          </a:prstGeom>
          <a:solidFill>
            <a:schemeClr val="bg1"/>
          </a:solidFill>
          <a:ln w="63500">
            <a:solidFill>
              <a:schemeClr val="bg1">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bg1">
                    <a:lumMod val="75000"/>
                  </a:schemeClr>
                </a:solidFill>
              </a:rPr>
              <a:t>P</a:t>
            </a:r>
            <a:endParaRPr lang="en-US" sz="3200" b="1" dirty="0">
              <a:solidFill>
                <a:schemeClr val="bg1">
                  <a:lumMod val="75000"/>
                </a:schemeClr>
              </a:solidFill>
            </a:endParaRPr>
          </a:p>
        </p:txBody>
      </p:sp>
      <p:sp>
        <p:nvSpPr>
          <p:cNvPr id="29" name="Freeform 28"/>
          <p:cNvSpPr/>
          <p:nvPr/>
        </p:nvSpPr>
        <p:spPr>
          <a:xfrm flipH="1">
            <a:off x="119039" y="2867571"/>
            <a:ext cx="3748114" cy="3399718"/>
          </a:xfrm>
          <a:custGeom>
            <a:avLst/>
            <a:gdLst>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1 h 1965304"/>
              <a:gd name="connsiteX1" fmla="*/ 1992573 w 3807725"/>
              <a:gd name="connsiteY1" fmla="*/ 26 h 1965304"/>
              <a:gd name="connsiteX2" fmla="*/ 3807725 w 3807725"/>
              <a:gd name="connsiteY2" fmla="*/ 1965304 h 1965304"/>
              <a:gd name="connsiteX0" fmla="*/ 0 w 3807725"/>
              <a:gd name="connsiteY0" fmla="*/ 1924358 h 1965301"/>
              <a:gd name="connsiteX1" fmla="*/ 1992573 w 3807725"/>
              <a:gd name="connsiteY1" fmla="*/ 23 h 1965301"/>
              <a:gd name="connsiteX2" fmla="*/ 3807725 w 3807725"/>
              <a:gd name="connsiteY2" fmla="*/ 1965301 h 1965301"/>
              <a:gd name="connsiteX0" fmla="*/ 0 w 3807725"/>
              <a:gd name="connsiteY0" fmla="*/ 1924360 h 1965303"/>
              <a:gd name="connsiteX1" fmla="*/ 1992573 w 3807725"/>
              <a:gd name="connsiteY1" fmla="*/ 25 h 1965303"/>
              <a:gd name="connsiteX2" fmla="*/ 3807725 w 3807725"/>
              <a:gd name="connsiteY2" fmla="*/ 1965303 h 1965303"/>
              <a:gd name="connsiteX0" fmla="*/ 0 w 3784113"/>
              <a:gd name="connsiteY0" fmla="*/ 1951633 h 1965281"/>
              <a:gd name="connsiteX1" fmla="*/ 1968961 w 3784113"/>
              <a:gd name="connsiteY1" fmla="*/ 3 h 1965281"/>
              <a:gd name="connsiteX2" fmla="*/ 3784113 w 3784113"/>
              <a:gd name="connsiteY2" fmla="*/ 1965281 h 1965281"/>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Lst>
            <a:ahLst/>
            <a:cxnLst>
              <a:cxn ang="0">
                <a:pos x="connsiteX0" y="connsiteY0"/>
              </a:cxn>
              <a:cxn ang="0">
                <a:pos x="connsiteX1" y="connsiteY1"/>
              </a:cxn>
              <a:cxn ang="0">
                <a:pos x="connsiteX2" y="connsiteY2"/>
              </a:cxn>
            </a:cxnLst>
            <a:rect l="l" t="t" r="r" b="b"/>
            <a:pathLst>
              <a:path w="3784113" h="1965278">
                <a:moveTo>
                  <a:pt x="0" y="1965277"/>
                </a:moveTo>
                <a:cubicBezTo>
                  <a:pt x="234630" y="1392071"/>
                  <a:pt x="724317" y="0"/>
                  <a:pt x="1968961" y="0"/>
                </a:cubicBezTo>
                <a:cubicBezTo>
                  <a:pt x="3213605" y="0"/>
                  <a:pt x="3584157" y="1405720"/>
                  <a:pt x="3784113" y="1965278"/>
                </a:cubicBezTo>
              </a:path>
            </a:pathLst>
          </a:custGeom>
          <a:noFill/>
          <a:ln w="63500">
            <a:solidFill>
              <a:schemeClr val="bg1">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0" name="Freeform 29"/>
          <p:cNvSpPr/>
          <p:nvPr/>
        </p:nvSpPr>
        <p:spPr>
          <a:xfrm flipH="1">
            <a:off x="4310011" y="2867571"/>
            <a:ext cx="3748114" cy="3399718"/>
          </a:xfrm>
          <a:custGeom>
            <a:avLst/>
            <a:gdLst>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1 h 1965304"/>
              <a:gd name="connsiteX1" fmla="*/ 1992573 w 3807725"/>
              <a:gd name="connsiteY1" fmla="*/ 26 h 1965304"/>
              <a:gd name="connsiteX2" fmla="*/ 3807725 w 3807725"/>
              <a:gd name="connsiteY2" fmla="*/ 1965304 h 1965304"/>
              <a:gd name="connsiteX0" fmla="*/ 0 w 3807725"/>
              <a:gd name="connsiteY0" fmla="*/ 1924358 h 1965301"/>
              <a:gd name="connsiteX1" fmla="*/ 1992573 w 3807725"/>
              <a:gd name="connsiteY1" fmla="*/ 23 h 1965301"/>
              <a:gd name="connsiteX2" fmla="*/ 3807725 w 3807725"/>
              <a:gd name="connsiteY2" fmla="*/ 1965301 h 1965301"/>
              <a:gd name="connsiteX0" fmla="*/ 0 w 3807725"/>
              <a:gd name="connsiteY0" fmla="*/ 1924360 h 1965303"/>
              <a:gd name="connsiteX1" fmla="*/ 1992573 w 3807725"/>
              <a:gd name="connsiteY1" fmla="*/ 25 h 1965303"/>
              <a:gd name="connsiteX2" fmla="*/ 3807725 w 3807725"/>
              <a:gd name="connsiteY2" fmla="*/ 1965303 h 1965303"/>
              <a:gd name="connsiteX0" fmla="*/ 0 w 3784113"/>
              <a:gd name="connsiteY0" fmla="*/ 1951633 h 1965281"/>
              <a:gd name="connsiteX1" fmla="*/ 1968961 w 3784113"/>
              <a:gd name="connsiteY1" fmla="*/ 3 h 1965281"/>
              <a:gd name="connsiteX2" fmla="*/ 3784113 w 3784113"/>
              <a:gd name="connsiteY2" fmla="*/ 1965281 h 1965281"/>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Lst>
            <a:ahLst/>
            <a:cxnLst>
              <a:cxn ang="0">
                <a:pos x="connsiteX0" y="connsiteY0"/>
              </a:cxn>
              <a:cxn ang="0">
                <a:pos x="connsiteX1" y="connsiteY1"/>
              </a:cxn>
              <a:cxn ang="0">
                <a:pos x="connsiteX2" y="connsiteY2"/>
              </a:cxn>
            </a:cxnLst>
            <a:rect l="l" t="t" r="r" b="b"/>
            <a:pathLst>
              <a:path w="3784113" h="1965278">
                <a:moveTo>
                  <a:pt x="0" y="1965277"/>
                </a:moveTo>
                <a:cubicBezTo>
                  <a:pt x="234630" y="1392071"/>
                  <a:pt x="724317" y="0"/>
                  <a:pt x="1968961" y="0"/>
                </a:cubicBezTo>
                <a:cubicBezTo>
                  <a:pt x="3213605" y="0"/>
                  <a:pt x="3584157" y="1405720"/>
                  <a:pt x="3784113" y="1965278"/>
                </a:cubicBezTo>
              </a:path>
            </a:pathLst>
          </a:custGeom>
          <a:noFill/>
          <a:ln w="63500">
            <a:solidFill>
              <a:schemeClr val="bg1">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2" name="Freeform 31"/>
          <p:cNvSpPr/>
          <p:nvPr/>
        </p:nvSpPr>
        <p:spPr>
          <a:xfrm flipH="1">
            <a:off x="373358" y="3441740"/>
            <a:ext cx="6222528" cy="2825549"/>
          </a:xfrm>
          <a:custGeom>
            <a:avLst/>
            <a:gdLst>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1 h 1965304"/>
              <a:gd name="connsiteX1" fmla="*/ 1992573 w 3807725"/>
              <a:gd name="connsiteY1" fmla="*/ 26 h 1965304"/>
              <a:gd name="connsiteX2" fmla="*/ 3807725 w 3807725"/>
              <a:gd name="connsiteY2" fmla="*/ 1965304 h 1965304"/>
              <a:gd name="connsiteX0" fmla="*/ 0 w 3807725"/>
              <a:gd name="connsiteY0" fmla="*/ 1924358 h 1965301"/>
              <a:gd name="connsiteX1" fmla="*/ 1992573 w 3807725"/>
              <a:gd name="connsiteY1" fmla="*/ 23 h 1965301"/>
              <a:gd name="connsiteX2" fmla="*/ 3807725 w 3807725"/>
              <a:gd name="connsiteY2" fmla="*/ 1965301 h 1965301"/>
              <a:gd name="connsiteX0" fmla="*/ 0 w 3807725"/>
              <a:gd name="connsiteY0" fmla="*/ 1924360 h 1965303"/>
              <a:gd name="connsiteX1" fmla="*/ 1992573 w 3807725"/>
              <a:gd name="connsiteY1" fmla="*/ 25 h 1965303"/>
              <a:gd name="connsiteX2" fmla="*/ 3807725 w 3807725"/>
              <a:gd name="connsiteY2" fmla="*/ 1965303 h 1965303"/>
              <a:gd name="connsiteX0" fmla="*/ 0 w 3784113"/>
              <a:gd name="connsiteY0" fmla="*/ 1951633 h 1965281"/>
              <a:gd name="connsiteX1" fmla="*/ 1968961 w 3784113"/>
              <a:gd name="connsiteY1" fmla="*/ 3 h 1965281"/>
              <a:gd name="connsiteX2" fmla="*/ 3784113 w 3784113"/>
              <a:gd name="connsiteY2" fmla="*/ 1965281 h 1965281"/>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Lst>
            <a:ahLst/>
            <a:cxnLst>
              <a:cxn ang="0">
                <a:pos x="connsiteX0" y="connsiteY0"/>
              </a:cxn>
              <a:cxn ang="0">
                <a:pos x="connsiteX1" y="connsiteY1"/>
              </a:cxn>
              <a:cxn ang="0">
                <a:pos x="connsiteX2" y="connsiteY2"/>
              </a:cxn>
            </a:cxnLst>
            <a:rect l="l" t="t" r="r" b="b"/>
            <a:pathLst>
              <a:path w="3784113" h="1965278">
                <a:moveTo>
                  <a:pt x="0" y="1965277"/>
                </a:moveTo>
                <a:cubicBezTo>
                  <a:pt x="234630" y="1392071"/>
                  <a:pt x="724317" y="0"/>
                  <a:pt x="1968961" y="0"/>
                </a:cubicBezTo>
                <a:cubicBezTo>
                  <a:pt x="3213605" y="0"/>
                  <a:pt x="3584157" y="1405720"/>
                  <a:pt x="3784113" y="1965278"/>
                </a:cubicBezTo>
              </a:path>
            </a:pathLst>
          </a:custGeom>
          <a:noFill/>
          <a:ln w="635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3" name="Freeform 32"/>
          <p:cNvSpPr/>
          <p:nvPr/>
        </p:nvSpPr>
        <p:spPr>
          <a:xfrm flipH="1">
            <a:off x="4654316" y="3284604"/>
            <a:ext cx="4822496" cy="2982685"/>
          </a:xfrm>
          <a:custGeom>
            <a:avLst/>
            <a:gdLst>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70 h 1965313"/>
              <a:gd name="connsiteX1" fmla="*/ 1992573 w 3807725"/>
              <a:gd name="connsiteY1" fmla="*/ 35 h 1965313"/>
              <a:gd name="connsiteX2" fmla="*/ 3807725 w 3807725"/>
              <a:gd name="connsiteY2" fmla="*/ 1965313 h 1965313"/>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2 h 1965305"/>
              <a:gd name="connsiteX1" fmla="*/ 1992573 w 3807725"/>
              <a:gd name="connsiteY1" fmla="*/ 27 h 1965305"/>
              <a:gd name="connsiteX2" fmla="*/ 3807725 w 3807725"/>
              <a:gd name="connsiteY2" fmla="*/ 1965305 h 1965305"/>
              <a:gd name="connsiteX0" fmla="*/ 0 w 3807725"/>
              <a:gd name="connsiteY0" fmla="*/ 1924361 h 1965304"/>
              <a:gd name="connsiteX1" fmla="*/ 1992573 w 3807725"/>
              <a:gd name="connsiteY1" fmla="*/ 26 h 1965304"/>
              <a:gd name="connsiteX2" fmla="*/ 3807725 w 3807725"/>
              <a:gd name="connsiteY2" fmla="*/ 1965304 h 1965304"/>
              <a:gd name="connsiteX0" fmla="*/ 0 w 3807725"/>
              <a:gd name="connsiteY0" fmla="*/ 1924358 h 1965301"/>
              <a:gd name="connsiteX1" fmla="*/ 1992573 w 3807725"/>
              <a:gd name="connsiteY1" fmla="*/ 23 h 1965301"/>
              <a:gd name="connsiteX2" fmla="*/ 3807725 w 3807725"/>
              <a:gd name="connsiteY2" fmla="*/ 1965301 h 1965301"/>
              <a:gd name="connsiteX0" fmla="*/ 0 w 3807725"/>
              <a:gd name="connsiteY0" fmla="*/ 1924360 h 1965303"/>
              <a:gd name="connsiteX1" fmla="*/ 1992573 w 3807725"/>
              <a:gd name="connsiteY1" fmla="*/ 25 h 1965303"/>
              <a:gd name="connsiteX2" fmla="*/ 3807725 w 3807725"/>
              <a:gd name="connsiteY2" fmla="*/ 1965303 h 1965303"/>
              <a:gd name="connsiteX0" fmla="*/ 0 w 3784113"/>
              <a:gd name="connsiteY0" fmla="*/ 1951633 h 1965281"/>
              <a:gd name="connsiteX1" fmla="*/ 1968961 w 3784113"/>
              <a:gd name="connsiteY1" fmla="*/ 3 h 1965281"/>
              <a:gd name="connsiteX2" fmla="*/ 3784113 w 3784113"/>
              <a:gd name="connsiteY2" fmla="*/ 1965281 h 1965281"/>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 name="connsiteX0" fmla="*/ 0 w 3784113"/>
              <a:gd name="connsiteY0" fmla="*/ 1965277 h 1965278"/>
              <a:gd name="connsiteX1" fmla="*/ 1968961 w 3784113"/>
              <a:gd name="connsiteY1" fmla="*/ 0 h 1965278"/>
              <a:gd name="connsiteX2" fmla="*/ 3784113 w 3784113"/>
              <a:gd name="connsiteY2" fmla="*/ 1965278 h 1965278"/>
            </a:gdLst>
            <a:ahLst/>
            <a:cxnLst>
              <a:cxn ang="0">
                <a:pos x="connsiteX0" y="connsiteY0"/>
              </a:cxn>
              <a:cxn ang="0">
                <a:pos x="connsiteX1" y="connsiteY1"/>
              </a:cxn>
              <a:cxn ang="0">
                <a:pos x="connsiteX2" y="connsiteY2"/>
              </a:cxn>
            </a:cxnLst>
            <a:rect l="l" t="t" r="r" b="b"/>
            <a:pathLst>
              <a:path w="3784113" h="1965278">
                <a:moveTo>
                  <a:pt x="0" y="1965277"/>
                </a:moveTo>
                <a:cubicBezTo>
                  <a:pt x="234630" y="1392071"/>
                  <a:pt x="724317" y="0"/>
                  <a:pt x="1968961" y="0"/>
                </a:cubicBezTo>
                <a:cubicBezTo>
                  <a:pt x="3213605" y="0"/>
                  <a:pt x="3584157" y="1405720"/>
                  <a:pt x="3784113" y="1965278"/>
                </a:cubicBezTo>
              </a:path>
            </a:pathLst>
          </a:custGeom>
          <a:noFill/>
          <a:ln w="635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4" name="Rectangle 33"/>
          <p:cNvSpPr/>
          <p:nvPr/>
        </p:nvSpPr>
        <p:spPr>
          <a:xfrm flipH="1">
            <a:off x="6214724" y="4081512"/>
            <a:ext cx="457200" cy="457200"/>
          </a:xfrm>
          <a:prstGeom prst="rect">
            <a:avLst/>
          </a:prstGeom>
          <a:solidFill>
            <a:schemeClr val="tx2"/>
          </a:solidFill>
          <a:ln w="635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bg1"/>
                </a:solidFill>
              </a:rPr>
              <a:t>R</a:t>
            </a:r>
            <a:endParaRPr lang="en-US" sz="3200" b="1" dirty="0">
              <a:solidFill>
                <a:schemeClr val="bg1"/>
              </a:solidFill>
            </a:endParaRPr>
          </a:p>
        </p:txBody>
      </p:sp>
      <p:sp>
        <p:nvSpPr>
          <p:cNvPr id="35" name="Rectangle 34"/>
          <p:cNvSpPr/>
          <p:nvPr/>
        </p:nvSpPr>
        <p:spPr>
          <a:xfrm flipH="1">
            <a:off x="5367822" y="4617643"/>
            <a:ext cx="457200" cy="457200"/>
          </a:xfrm>
          <a:prstGeom prst="rect">
            <a:avLst/>
          </a:prstGeom>
          <a:solidFill>
            <a:schemeClr val="accent2"/>
          </a:solidFill>
          <a:ln w="635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bg1"/>
                </a:solidFill>
              </a:rPr>
              <a:t>P</a:t>
            </a:r>
          </a:p>
        </p:txBody>
      </p:sp>
      <p:sp>
        <p:nvSpPr>
          <p:cNvPr id="36" name="Rectangle 35"/>
          <p:cNvSpPr/>
          <p:nvPr/>
        </p:nvSpPr>
        <p:spPr>
          <a:xfrm flipH="1">
            <a:off x="4760814" y="5750837"/>
            <a:ext cx="457200" cy="457200"/>
          </a:xfrm>
          <a:prstGeom prst="rect">
            <a:avLst/>
          </a:prstGeom>
          <a:solidFill>
            <a:schemeClr val="tx2"/>
          </a:solidFill>
          <a:ln w="635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bg1"/>
                </a:solidFill>
              </a:rPr>
              <a:t>R</a:t>
            </a:r>
            <a:endParaRPr lang="en-US" sz="3200" b="1" dirty="0">
              <a:solidFill>
                <a:schemeClr val="bg1"/>
              </a:solidFill>
            </a:endParaRPr>
          </a:p>
        </p:txBody>
      </p:sp>
      <p:sp>
        <p:nvSpPr>
          <p:cNvPr id="37" name="Rectangle 36"/>
          <p:cNvSpPr/>
          <p:nvPr/>
        </p:nvSpPr>
        <p:spPr>
          <a:xfrm flipH="1">
            <a:off x="6443324" y="5451993"/>
            <a:ext cx="457200" cy="457200"/>
          </a:xfrm>
          <a:prstGeom prst="rect">
            <a:avLst/>
          </a:prstGeom>
          <a:solidFill>
            <a:schemeClr val="accent2"/>
          </a:solidFill>
          <a:ln w="635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bg1"/>
                </a:solidFill>
              </a:rPr>
              <a:t>P</a:t>
            </a:r>
          </a:p>
        </p:txBody>
      </p:sp>
      <p:sp>
        <p:nvSpPr>
          <p:cNvPr id="38" name="Oval 37"/>
          <p:cNvSpPr/>
          <p:nvPr/>
        </p:nvSpPr>
        <p:spPr>
          <a:xfrm flipH="1">
            <a:off x="2020393" y="4081512"/>
            <a:ext cx="457200" cy="457200"/>
          </a:xfrm>
          <a:prstGeom prst="ellipse">
            <a:avLst/>
          </a:prstGeom>
          <a:solidFill>
            <a:schemeClr val="bg1"/>
          </a:solidFill>
          <a:ln w="635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2"/>
                </a:solidFill>
              </a:rPr>
              <a:t>R</a:t>
            </a:r>
          </a:p>
        </p:txBody>
      </p:sp>
      <p:sp>
        <p:nvSpPr>
          <p:cNvPr id="39" name="Oval 38"/>
          <p:cNvSpPr/>
          <p:nvPr/>
        </p:nvSpPr>
        <p:spPr>
          <a:xfrm flipH="1">
            <a:off x="1171780" y="4622478"/>
            <a:ext cx="457200" cy="457200"/>
          </a:xfrm>
          <a:prstGeom prst="ellipse">
            <a:avLst/>
          </a:prstGeom>
          <a:solidFill>
            <a:schemeClr val="bg1"/>
          </a:solidFill>
          <a:ln w="635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accent2"/>
                </a:solidFill>
              </a:rPr>
              <a:t>P</a:t>
            </a:r>
          </a:p>
        </p:txBody>
      </p:sp>
      <p:sp>
        <p:nvSpPr>
          <p:cNvPr id="40" name="Oval 39"/>
          <p:cNvSpPr/>
          <p:nvPr/>
        </p:nvSpPr>
        <p:spPr>
          <a:xfrm flipH="1">
            <a:off x="566483" y="5750837"/>
            <a:ext cx="457200" cy="457200"/>
          </a:xfrm>
          <a:prstGeom prst="ellipse">
            <a:avLst/>
          </a:prstGeom>
          <a:solidFill>
            <a:schemeClr val="bg1"/>
          </a:solidFill>
          <a:ln w="635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2"/>
                </a:solidFill>
              </a:rPr>
              <a:t>R</a:t>
            </a:r>
          </a:p>
        </p:txBody>
      </p:sp>
      <p:sp>
        <p:nvSpPr>
          <p:cNvPr id="41" name="Oval 40"/>
          <p:cNvSpPr/>
          <p:nvPr/>
        </p:nvSpPr>
        <p:spPr>
          <a:xfrm flipH="1">
            <a:off x="2246817" y="5451037"/>
            <a:ext cx="457200" cy="457200"/>
          </a:xfrm>
          <a:prstGeom prst="ellipse">
            <a:avLst/>
          </a:prstGeom>
          <a:solidFill>
            <a:schemeClr val="bg1"/>
          </a:solidFill>
          <a:ln w="635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accent2"/>
                </a:solidFill>
              </a:rPr>
              <a:t>P</a:t>
            </a:r>
          </a:p>
        </p:txBody>
      </p:sp>
      <p:cxnSp>
        <p:nvCxnSpPr>
          <p:cNvPr id="28" name="Straight Arrow Connector 27"/>
          <p:cNvCxnSpPr/>
          <p:nvPr/>
        </p:nvCxnSpPr>
        <p:spPr>
          <a:xfrm flipV="1">
            <a:off x="87084" y="1912997"/>
            <a:ext cx="0" cy="4354291"/>
          </a:xfrm>
          <a:prstGeom prst="straightConnector1">
            <a:avLst/>
          </a:prstGeom>
          <a:ln w="6350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a:off x="54430" y="6267288"/>
            <a:ext cx="9089570" cy="0"/>
          </a:xfrm>
          <a:prstGeom prst="straightConnector1">
            <a:avLst/>
          </a:prstGeom>
          <a:ln w="6350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8" name="Rounded Rectangle 7"/>
          <p:cNvSpPr/>
          <p:nvPr/>
        </p:nvSpPr>
        <p:spPr>
          <a:xfrm>
            <a:off x="726321" y="1628106"/>
            <a:ext cx="7855990" cy="746658"/>
          </a:xfrm>
          <a:prstGeom prst="round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Disturb-prone cells have higher threshold voltages</a:t>
            </a:r>
            <a:endParaRPr lang="en-US" sz="2800" dirty="0"/>
          </a:p>
        </p:txBody>
      </p:sp>
      <p:sp>
        <p:nvSpPr>
          <p:cNvPr id="44" name="Rounded Rectangle 43"/>
          <p:cNvSpPr/>
          <p:nvPr/>
        </p:nvSpPr>
        <p:spPr>
          <a:xfrm>
            <a:off x="726321" y="2460660"/>
            <a:ext cx="7855990" cy="746658"/>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Disturb-resistant cells have lower threshold voltages</a:t>
            </a:r>
            <a:endParaRPr lang="en-US" sz="2800" dirty="0"/>
          </a:p>
        </p:txBody>
      </p:sp>
      <p:sp>
        <p:nvSpPr>
          <p:cNvPr id="46" name="Rectangle 45"/>
          <p:cNvSpPr/>
          <p:nvPr/>
        </p:nvSpPr>
        <p:spPr>
          <a:xfrm>
            <a:off x="764178" y="1113991"/>
            <a:ext cx="3731622" cy="523220"/>
          </a:xfrm>
          <a:prstGeom prst="rect">
            <a:avLst/>
          </a:prstGeom>
        </p:spPr>
        <p:txBody>
          <a:bodyPr wrap="square">
            <a:spAutoFit/>
          </a:bodyPr>
          <a:lstStyle/>
          <a:p>
            <a:r>
              <a:rPr lang="en-US" altLang="ko-KR" sz="2800" dirty="0" smtClean="0">
                <a:solidFill>
                  <a:schemeClr val="accent1"/>
                </a:solidFill>
                <a:latin typeface="+mj-lt"/>
                <a:ea typeface="Dotum" pitchFamily="34" charset="-127"/>
              </a:rPr>
              <a:t>After 250K read disturb:</a:t>
            </a:r>
            <a:endParaRPr lang="ko-KR" altLang="ko-KR" sz="2800" dirty="0">
              <a:solidFill>
                <a:schemeClr val="accent1"/>
              </a:solidFill>
              <a:latin typeface="+mj-lt"/>
              <a:ea typeface="Dotum" pitchFamily="34" charset="-127"/>
            </a:endParaRPr>
          </a:p>
        </p:txBody>
      </p:sp>
      <p:sp>
        <p:nvSpPr>
          <p:cNvPr id="5" name="Freeform 4"/>
          <p:cNvSpPr/>
          <p:nvPr/>
        </p:nvSpPr>
        <p:spPr>
          <a:xfrm>
            <a:off x="3667332" y="4518105"/>
            <a:ext cx="2531414" cy="1685549"/>
          </a:xfrm>
          <a:custGeom>
            <a:avLst/>
            <a:gdLst>
              <a:gd name="connsiteX0" fmla="*/ 843708 w 2531414"/>
              <a:gd name="connsiteY0" fmla="*/ 69135 h 1685549"/>
              <a:gd name="connsiteX1" fmla="*/ 20748 w 2531414"/>
              <a:gd name="connsiteY1" fmla="*/ 114855 h 1685549"/>
              <a:gd name="connsiteX2" fmla="*/ 340788 w 2531414"/>
              <a:gd name="connsiteY2" fmla="*/ 770175 h 1685549"/>
              <a:gd name="connsiteX3" fmla="*/ 1346628 w 2531414"/>
              <a:gd name="connsiteY3" fmla="*/ 876855 h 1685549"/>
              <a:gd name="connsiteX4" fmla="*/ 2001948 w 2531414"/>
              <a:gd name="connsiteY4" fmla="*/ 1593135 h 1685549"/>
              <a:gd name="connsiteX5" fmla="*/ 2474388 w 2531414"/>
              <a:gd name="connsiteY5" fmla="*/ 1593135 h 1685549"/>
              <a:gd name="connsiteX6" fmla="*/ 2337228 w 2531414"/>
              <a:gd name="connsiteY6" fmla="*/ 831135 h 1685549"/>
              <a:gd name="connsiteX7" fmla="*/ 843708 w 2531414"/>
              <a:gd name="connsiteY7" fmla="*/ 69135 h 16855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531414" h="1685549">
                <a:moveTo>
                  <a:pt x="843708" y="69135"/>
                </a:moveTo>
                <a:cubicBezTo>
                  <a:pt x="457628" y="-50245"/>
                  <a:pt x="104568" y="-1985"/>
                  <a:pt x="20748" y="114855"/>
                </a:cubicBezTo>
                <a:cubicBezTo>
                  <a:pt x="-63072" y="231695"/>
                  <a:pt x="119808" y="643175"/>
                  <a:pt x="340788" y="770175"/>
                </a:cubicBezTo>
                <a:cubicBezTo>
                  <a:pt x="561768" y="897175"/>
                  <a:pt x="1069768" y="739695"/>
                  <a:pt x="1346628" y="876855"/>
                </a:cubicBezTo>
                <a:cubicBezTo>
                  <a:pt x="1623488" y="1014015"/>
                  <a:pt x="1813988" y="1473755"/>
                  <a:pt x="2001948" y="1593135"/>
                </a:cubicBezTo>
                <a:cubicBezTo>
                  <a:pt x="2189908" y="1712515"/>
                  <a:pt x="2418508" y="1720135"/>
                  <a:pt x="2474388" y="1593135"/>
                </a:cubicBezTo>
                <a:cubicBezTo>
                  <a:pt x="2530268" y="1466135"/>
                  <a:pt x="2614088" y="1080055"/>
                  <a:pt x="2337228" y="831135"/>
                </a:cubicBezTo>
                <a:cubicBezTo>
                  <a:pt x="2060368" y="582215"/>
                  <a:pt x="1229788" y="188515"/>
                  <a:pt x="843708" y="69135"/>
                </a:cubicBezTo>
                <a:close/>
              </a:path>
            </a:pathLst>
          </a:cu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2236973" y="5196430"/>
            <a:ext cx="2362242" cy="954107"/>
          </a:xfrm>
          <a:prstGeom prst="rect">
            <a:avLst/>
          </a:prstGeom>
          <a:noFill/>
        </p:spPr>
        <p:txBody>
          <a:bodyPr wrap="square" rtlCol="0">
            <a:spAutoFit/>
          </a:bodyPr>
          <a:lstStyle/>
          <a:p>
            <a:pPr algn="ctr"/>
            <a:r>
              <a:rPr lang="en-US" sz="2800" dirty="0" smtClean="0">
                <a:solidFill>
                  <a:schemeClr val="accent2"/>
                </a:solidFill>
              </a:rPr>
              <a:t>Disturb-prone</a:t>
            </a:r>
            <a:br>
              <a:rPr lang="en-US" sz="2800" dirty="0" smtClean="0">
                <a:solidFill>
                  <a:schemeClr val="accent2"/>
                </a:solidFill>
              </a:rPr>
            </a:br>
            <a:r>
              <a:rPr lang="en-US" sz="2800" dirty="0" smtClean="0">
                <a:solidFill>
                  <a:schemeClr val="accent2"/>
                </a:solidFill>
                <a:sym typeface="Wingdings" panose="05000000000000000000" pitchFamily="2" charset="2"/>
              </a:rPr>
              <a:t>ER state</a:t>
            </a:r>
            <a:endParaRPr lang="en-US" sz="2800" dirty="0">
              <a:solidFill>
                <a:schemeClr val="accent2"/>
              </a:solidFill>
            </a:endParaRPr>
          </a:p>
        </p:txBody>
      </p:sp>
      <p:sp>
        <p:nvSpPr>
          <p:cNvPr id="7" name="Freeform 6"/>
          <p:cNvSpPr/>
          <p:nvPr/>
        </p:nvSpPr>
        <p:spPr>
          <a:xfrm>
            <a:off x="4443117" y="3775153"/>
            <a:ext cx="2496268" cy="2778119"/>
          </a:xfrm>
          <a:custGeom>
            <a:avLst/>
            <a:gdLst>
              <a:gd name="connsiteX0" fmla="*/ 327003 w 2496268"/>
              <a:gd name="connsiteY0" fmla="*/ 2640887 h 2778119"/>
              <a:gd name="connsiteX1" fmla="*/ 67923 w 2496268"/>
              <a:gd name="connsiteY1" fmla="*/ 1741727 h 2778119"/>
              <a:gd name="connsiteX2" fmla="*/ 1546203 w 2496268"/>
              <a:gd name="connsiteY2" fmla="*/ 202487 h 2778119"/>
              <a:gd name="connsiteX3" fmla="*/ 2460603 w 2496268"/>
              <a:gd name="connsiteY3" fmla="*/ 126287 h 2778119"/>
              <a:gd name="connsiteX4" fmla="*/ 2216763 w 2496268"/>
              <a:gd name="connsiteY4" fmla="*/ 1208327 h 2778119"/>
              <a:gd name="connsiteX5" fmla="*/ 1348083 w 2496268"/>
              <a:gd name="connsiteY5" fmla="*/ 1360727 h 2778119"/>
              <a:gd name="connsiteX6" fmla="*/ 1028043 w 2496268"/>
              <a:gd name="connsiteY6" fmla="*/ 2640887 h 2778119"/>
              <a:gd name="connsiteX7" fmla="*/ 327003 w 2496268"/>
              <a:gd name="connsiteY7" fmla="*/ 2640887 h 2778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496268" h="2778119">
                <a:moveTo>
                  <a:pt x="327003" y="2640887"/>
                </a:moveTo>
                <a:cubicBezTo>
                  <a:pt x="166983" y="2491027"/>
                  <a:pt x="-135277" y="2148127"/>
                  <a:pt x="67923" y="1741727"/>
                </a:cubicBezTo>
                <a:cubicBezTo>
                  <a:pt x="271123" y="1335327"/>
                  <a:pt x="1147423" y="471727"/>
                  <a:pt x="1546203" y="202487"/>
                </a:cubicBezTo>
                <a:cubicBezTo>
                  <a:pt x="1944983" y="-66753"/>
                  <a:pt x="2348843" y="-41353"/>
                  <a:pt x="2460603" y="126287"/>
                </a:cubicBezTo>
                <a:cubicBezTo>
                  <a:pt x="2572363" y="293927"/>
                  <a:pt x="2402183" y="1002587"/>
                  <a:pt x="2216763" y="1208327"/>
                </a:cubicBezTo>
                <a:cubicBezTo>
                  <a:pt x="2031343" y="1414067"/>
                  <a:pt x="1546203" y="1121967"/>
                  <a:pt x="1348083" y="1360727"/>
                </a:cubicBezTo>
                <a:cubicBezTo>
                  <a:pt x="1149963" y="1599487"/>
                  <a:pt x="1200763" y="2427527"/>
                  <a:pt x="1028043" y="2640887"/>
                </a:cubicBezTo>
                <a:cubicBezTo>
                  <a:pt x="855323" y="2854247"/>
                  <a:pt x="487023" y="2790747"/>
                  <a:pt x="327003" y="2640887"/>
                </a:cubicBezTo>
                <a:close/>
              </a:path>
            </a:pathLst>
          </a:custGeom>
          <a:no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p:cNvSpPr txBox="1"/>
          <p:nvPr/>
        </p:nvSpPr>
        <p:spPr>
          <a:xfrm>
            <a:off x="6106893" y="5009264"/>
            <a:ext cx="2660576" cy="954107"/>
          </a:xfrm>
          <a:prstGeom prst="rect">
            <a:avLst/>
          </a:prstGeom>
          <a:noFill/>
        </p:spPr>
        <p:txBody>
          <a:bodyPr wrap="square" rtlCol="0">
            <a:spAutoFit/>
          </a:bodyPr>
          <a:lstStyle/>
          <a:p>
            <a:pPr algn="ctr"/>
            <a:r>
              <a:rPr lang="en-US" sz="2800" dirty="0" smtClean="0">
                <a:solidFill>
                  <a:schemeClr val="tx2"/>
                </a:solidFill>
              </a:rPr>
              <a:t>Disturb-resistant</a:t>
            </a:r>
            <a:br>
              <a:rPr lang="en-US" sz="2800" dirty="0" smtClean="0">
                <a:solidFill>
                  <a:schemeClr val="tx2"/>
                </a:solidFill>
              </a:rPr>
            </a:br>
            <a:r>
              <a:rPr lang="en-US" sz="2800" dirty="0" smtClean="0">
                <a:solidFill>
                  <a:schemeClr val="tx2"/>
                </a:solidFill>
                <a:sym typeface="Wingdings" panose="05000000000000000000" pitchFamily="2" charset="2"/>
              </a:rPr>
              <a:t>P1 state</a:t>
            </a:r>
            <a:endParaRPr lang="en-US" sz="2800" dirty="0">
              <a:solidFill>
                <a:schemeClr val="tx2"/>
              </a:solidFill>
            </a:endParaRPr>
          </a:p>
        </p:txBody>
      </p:sp>
      <p:cxnSp>
        <p:nvCxnSpPr>
          <p:cNvPr id="10" name="Straight Connector 9"/>
          <p:cNvCxnSpPr/>
          <p:nvPr/>
        </p:nvCxnSpPr>
        <p:spPr>
          <a:xfrm>
            <a:off x="5383062" y="3284604"/>
            <a:ext cx="0" cy="2982684"/>
          </a:xfrm>
          <a:prstGeom prst="line">
            <a:avLst/>
          </a:prstGeom>
          <a:ln w="38100">
            <a:solidFill>
              <a:schemeClr val="tx1"/>
            </a:solidFill>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549405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fade">
                                      <p:cBhvr>
                                        <p:cTn id="7" dur="500"/>
                                        <p:tgtEl>
                                          <p:spTgt spid="46"/>
                                        </p:tgtEl>
                                      </p:cBhvr>
                                    </p:animEffect>
                                  </p:childTnLst>
                                </p:cTn>
                              </p:par>
                            </p:childTnLst>
                          </p:cTn>
                        </p:par>
                        <p:par>
                          <p:cTn id="8" fill="hold">
                            <p:stCondLst>
                              <p:cond delay="500"/>
                            </p:stCondLst>
                            <p:childTnLst>
                              <p:par>
                                <p:cTn id="9" presetID="42" presetClass="path" presetSubtype="0" accel="50000" decel="50000" fill="hold" grpId="0" nodeType="afterEffect">
                                  <p:stCondLst>
                                    <p:cond delay="0"/>
                                  </p:stCondLst>
                                  <p:childTnLst>
                                    <p:animMotion origin="layout" path="M 3.05556E-6 -2.22222E-6 L 0.025 -0.00764 " pathEditMode="relative" rAng="0" ptsTypes="AA">
                                      <p:cBhvr>
                                        <p:cTn id="10" dur="2000" fill="hold"/>
                                        <p:tgtEl>
                                          <p:spTgt spid="38"/>
                                        </p:tgtEl>
                                        <p:attrNameLst>
                                          <p:attrName>ppt_x</p:attrName>
                                          <p:attrName>ppt_y</p:attrName>
                                        </p:attrNameLst>
                                      </p:cBhvr>
                                      <p:rCtr x="1250" y="-394"/>
                                    </p:animMotion>
                                  </p:childTnLst>
                                </p:cTn>
                              </p:par>
                              <p:par>
                                <p:cTn id="11" presetID="42" presetClass="path" presetSubtype="0" accel="50000" decel="50000" fill="hold" grpId="0" nodeType="withEffect">
                                  <p:stCondLst>
                                    <p:cond delay="0"/>
                                  </p:stCondLst>
                                  <p:childTnLst>
                                    <p:animMotion origin="layout" path="M 5E-6 2.59259E-6 L 0.30556 0.00023 " pathEditMode="relative" rAng="0" ptsTypes="AA">
                                      <p:cBhvr>
                                        <p:cTn id="12" dur="2000" fill="hold"/>
                                        <p:tgtEl>
                                          <p:spTgt spid="39"/>
                                        </p:tgtEl>
                                        <p:attrNameLst>
                                          <p:attrName>ppt_x</p:attrName>
                                          <p:attrName>ppt_y</p:attrName>
                                        </p:attrNameLst>
                                      </p:cBhvr>
                                      <p:rCtr x="15278" y="0"/>
                                    </p:animMotion>
                                  </p:childTnLst>
                                </p:cTn>
                              </p:par>
                              <p:par>
                                <p:cTn id="13" presetID="42" presetClass="path" presetSubtype="0" accel="50000" decel="50000" fill="hold" grpId="0" nodeType="withEffect">
                                  <p:stCondLst>
                                    <p:cond delay="0"/>
                                  </p:stCondLst>
                                  <p:childTnLst>
                                    <p:animMotion origin="layout" path="M 8.33333E-7 -7.40741E-7 L 0.04132 -0.00949 " pathEditMode="relative" rAng="0" ptsTypes="AA">
                                      <p:cBhvr>
                                        <p:cTn id="14" dur="2000" fill="hold"/>
                                        <p:tgtEl>
                                          <p:spTgt spid="40"/>
                                        </p:tgtEl>
                                        <p:attrNameLst>
                                          <p:attrName>ppt_x</p:attrName>
                                          <p:attrName>ppt_y</p:attrName>
                                        </p:attrNameLst>
                                      </p:cBhvr>
                                      <p:rCtr x="2066" y="-486"/>
                                    </p:animMotion>
                                  </p:childTnLst>
                                </p:cTn>
                              </p:par>
                              <p:par>
                                <p:cTn id="15" presetID="42" presetClass="path" presetSubtype="0" accel="50000" decel="50000" fill="hold" grpId="0" nodeType="withEffect">
                                  <p:stCondLst>
                                    <p:cond delay="0"/>
                                  </p:stCondLst>
                                  <p:childTnLst>
                                    <p:animMotion origin="layout" path="M 2.77778E-7 -7.40741E-7 L 0.3684 -7.40741E-7 " pathEditMode="relative" rAng="0" ptsTypes="AA">
                                      <p:cBhvr>
                                        <p:cTn id="16" dur="2000" fill="hold"/>
                                        <p:tgtEl>
                                          <p:spTgt spid="41"/>
                                        </p:tgtEl>
                                        <p:attrNameLst>
                                          <p:attrName>ppt_x</p:attrName>
                                          <p:attrName>ppt_y</p:attrName>
                                        </p:attrNameLst>
                                      </p:cBhvr>
                                      <p:rCtr x="18420" y="0"/>
                                    </p:animMotion>
                                  </p:childTnLst>
                                </p:cTn>
                              </p:par>
                              <p:par>
                                <p:cTn id="17" presetID="42" presetClass="path" presetSubtype="0" accel="50000" decel="50000" fill="hold" grpId="0" nodeType="withEffect">
                                  <p:stCondLst>
                                    <p:cond delay="0"/>
                                  </p:stCondLst>
                                  <p:childTnLst>
                                    <p:animMotion origin="layout" path="M 2.5E-6 -2.22222E-6 L 0.01666 -0.00694 " pathEditMode="relative" rAng="0" ptsTypes="AA">
                                      <p:cBhvr>
                                        <p:cTn id="18" dur="2000" fill="hold"/>
                                        <p:tgtEl>
                                          <p:spTgt spid="34"/>
                                        </p:tgtEl>
                                        <p:attrNameLst>
                                          <p:attrName>ppt_x</p:attrName>
                                          <p:attrName>ppt_y</p:attrName>
                                        </p:attrNameLst>
                                      </p:cBhvr>
                                      <p:rCtr x="833" y="-347"/>
                                    </p:animMotion>
                                  </p:childTnLst>
                                </p:cTn>
                              </p:par>
                              <p:par>
                                <p:cTn id="19" presetID="42" presetClass="path" presetSubtype="0" accel="50000" decel="50000" fill="hold" grpId="0" nodeType="withEffect">
                                  <p:stCondLst>
                                    <p:cond delay="0"/>
                                  </p:stCondLst>
                                  <p:childTnLst>
                                    <p:animMotion origin="layout" path="M 8.33333E-7 -2.96296E-6 L 0.24635 0.00023 " pathEditMode="relative" rAng="0" ptsTypes="AA">
                                      <p:cBhvr>
                                        <p:cTn id="20" dur="2000" fill="hold"/>
                                        <p:tgtEl>
                                          <p:spTgt spid="35"/>
                                        </p:tgtEl>
                                        <p:attrNameLst>
                                          <p:attrName>ppt_x</p:attrName>
                                          <p:attrName>ppt_y</p:attrName>
                                        </p:attrNameLst>
                                      </p:cBhvr>
                                      <p:rCtr x="12309" y="0"/>
                                    </p:animMotion>
                                  </p:childTnLst>
                                </p:cTn>
                              </p:par>
                              <p:par>
                                <p:cTn id="21" presetID="42" presetClass="path" presetSubtype="0" accel="50000" decel="50000" fill="hold" grpId="0" nodeType="withEffect">
                                  <p:stCondLst>
                                    <p:cond delay="0"/>
                                  </p:stCondLst>
                                  <p:childTnLst>
                                    <p:animMotion origin="layout" path="M 2.5E-6 -7.40741E-7 L 0.17778 -7.40741E-7 " pathEditMode="relative" rAng="0" ptsTypes="AA">
                                      <p:cBhvr>
                                        <p:cTn id="22" dur="2000" fill="hold"/>
                                        <p:tgtEl>
                                          <p:spTgt spid="37"/>
                                        </p:tgtEl>
                                        <p:attrNameLst>
                                          <p:attrName>ppt_x</p:attrName>
                                          <p:attrName>ppt_y</p:attrName>
                                        </p:attrNameLst>
                                      </p:cBhvr>
                                      <p:rCtr x="8889" y="0"/>
                                    </p:animMotion>
                                  </p:childTnLst>
                                </p:cTn>
                              </p:par>
                              <p:par>
                                <p:cTn id="23" presetID="42" presetClass="path" presetSubtype="0" accel="50000" decel="50000" fill="hold" grpId="0" nodeType="withEffect">
                                  <p:stCondLst>
                                    <p:cond delay="0"/>
                                  </p:stCondLst>
                                  <p:childTnLst>
                                    <p:animMotion origin="layout" path="M 2.77778E-7 -7.40741E-7 L 0.025 -0.00347 " pathEditMode="relative" rAng="0" ptsTypes="AA">
                                      <p:cBhvr>
                                        <p:cTn id="24" dur="2000" fill="hold"/>
                                        <p:tgtEl>
                                          <p:spTgt spid="36"/>
                                        </p:tgtEl>
                                        <p:attrNameLst>
                                          <p:attrName>ppt_x</p:attrName>
                                          <p:attrName>ppt_y</p:attrName>
                                        </p:attrNameLst>
                                      </p:cBhvr>
                                      <p:rCtr x="1250" y="-185"/>
                                    </p:animMotion>
                                  </p:childTnLst>
                                </p:cTn>
                              </p:par>
                            </p:childTnLst>
                          </p:cTn>
                        </p:par>
                        <p:par>
                          <p:cTn id="25" fill="hold">
                            <p:stCondLst>
                              <p:cond delay="2500"/>
                            </p:stCondLst>
                            <p:childTnLst>
                              <p:par>
                                <p:cTn id="26" presetID="10" presetClass="entr" presetSubtype="0" fill="hold" grpId="0" nodeType="afterEffect">
                                  <p:stCondLst>
                                    <p:cond delay="0"/>
                                  </p:stCondLst>
                                  <p:childTnLst>
                                    <p:set>
                                      <p:cBhvr>
                                        <p:cTn id="27" dur="1" fill="hold">
                                          <p:stCondLst>
                                            <p:cond delay="0"/>
                                          </p:stCondLst>
                                        </p:cTn>
                                        <p:tgtEl>
                                          <p:spTgt spid="32"/>
                                        </p:tgtEl>
                                        <p:attrNameLst>
                                          <p:attrName>style.visibility</p:attrName>
                                        </p:attrNameLst>
                                      </p:cBhvr>
                                      <p:to>
                                        <p:strVal val="visible"/>
                                      </p:to>
                                    </p:set>
                                    <p:animEffect transition="in" filter="fade">
                                      <p:cBhvr>
                                        <p:cTn id="28" dur="500"/>
                                        <p:tgtEl>
                                          <p:spTgt spid="32"/>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3"/>
                                        </p:tgtEl>
                                        <p:attrNameLst>
                                          <p:attrName>style.visibility</p:attrName>
                                        </p:attrNameLst>
                                      </p:cBhvr>
                                      <p:to>
                                        <p:strVal val="visible"/>
                                      </p:to>
                                    </p:set>
                                    <p:animEffect transition="in" filter="fade">
                                      <p:cBhvr>
                                        <p:cTn id="31" dur="500"/>
                                        <p:tgtEl>
                                          <p:spTgt spid="33"/>
                                        </p:tgtEl>
                                      </p:cBhvr>
                                    </p:animEffect>
                                  </p:childTnLst>
                                </p:cTn>
                              </p:par>
                              <p:par>
                                <p:cTn id="32" presetID="10" presetClass="entr" presetSubtype="0" fill="hold" nodeType="withEffect">
                                  <p:stCondLst>
                                    <p:cond delay="0"/>
                                  </p:stCondLst>
                                  <p:childTnLst>
                                    <p:set>
                                      <p:cBhvr>
                                        <p:cTn id="33" dur="1" fill="hold">
                                          <p:stCondLst>
                                            <p:cond delay="0"/>
                                          </p:stCondLst>
                                        </p:cTn>
                                        <p:tgtEl>
                                          <p:spTgt spid="18"/>
                                        </p:tgtEl>
                                        <p:attrNameLst>
                                          <p:attrName>style.visibility</p:attrName>
                                        </p:attrNameLst>
                                      </p:cBhvr>
                                      <p:to>
                                        <p:strVal val="visible"/>
                                      </p:to>
                                    </p:set>
                                    <p:animEffect transition="in" filter="fade">
                                      <p:cBhvr>
                                        <p:cTn id="34" dur="500"/>
                                        <p:tgtEl>
                                          <p:spTgt spid="18"/>
                                        </p:tgtEl>
                                      </p:cBhvr>
                                    </p:animEffect>
                                  </p:childTnLst>
                                </p:cTn>
                              </p:par>
                              <p:par>
                                <p:cTn id="35" presetID="10" presetClass="entr" presetSubtype="0" fill="hold" nodeType="withEffect">
                                  <p:stCondLst>
                                    <p:cond delay="0"/>
                                  </p:stCondLst>
                                  <p:childTnLst>
                                    <p:set>
                                      <p:cBhvr>
                                        <p:cTn id="36" dur="1" fill="hold">
                                          <p:stCondLst>
                                            <p:cond delay="0"/>
                                          </p:stCondLst>
                                        </p:cTn>
                                        <p:tgtEl>
                                          <p:spTgt spid="19"/>
                                        </p:tgtEl>
                                        <p:attrNameLst>
                                          <p:attrName>style.visibility</p:attrName>
                                        </p:attrNameLst>
                                      </p:cBhvr>
                                      <p:to>
                                        <p:strVal val="visible"/>
                                      </p:to>
                                    </p:set>
                                    <p:animEffect transition="in" filter="fade">
                                      <p:cBhvr>
                                        <p:cTn id="37" dur="500"/>
                                        <p:tgtEl>
                                          <p:spTgt spid="19"/>
                                        </p:tgtEl>
                                      </p:cBhvr>
                                    </p:animEffect>
                                  </p:childTnLst>
                                </p:cTn>
                              </p:par>
                              <p:par>
                                <p:cTn id="38" presetID="10" presetClass="entr" presetSubtype="0" fill="hold" nodeType="withEffect">
                                  <p:stCondLst>
                                    <p:cond delay="0"/>
                                  </p:stCondLst>
                                  <p:childTnLst>
                                    <p:set>
                                      <p:cBhvr>
                                        <p:cTn id="39" dur="1" fill="hold">
                                          <p:stCondLst>
                                            <p:cond delay="0"/>
                                          </p:stCondLst>
                                        </p:cTn>
                                        <p:tgtEl>
                                          <p:spTgt spid="20"/>
                                        </p:tgtEl>
                                        <p:attrNameLst>
                                          <p:attrName>style.visibility</p:attrName>
                                        </p:attrNameLst>
                                      </p:cBhvr>
                                      <p:to>
                                        <p:strVal val="visible"/>
                                      </p:to>
                                    </p:set>
                                    <p:animEffect transition="in" filter="fade">
                                      <p:cBhvr>
                                        <p:cTn id="40" dur="500"/>
                                        <p:tgtEl>
                                          <p:spTgt spid="20"/>
                                        </p:tgtEl>
                                      </p:cBhvr>
                                    </p:animEffect>
                                  </p:childTnLst>
                                </p:cTn>
                              </p:par>
                              <p:par>
                                <p:cTn id="41" presetID="10" presetClass="entr" presetSubtype="0" fill="hold" nodeType="withEffect">
                                  <p:stCondLst>
                                    <p:cond delay="0"/>
                                  </p:stCondLst>
                                  <p:childTnLst>
                                    <p:set>
                                      <p:cBhvr>
                                        <p:cTn id="42" dur="1" fill="hold">
                                          <p:stCondLst>
                                            <p:cond delay="0"/>
                                          </p:stCondLst>
                                        </p:cTn>
                                        <p:tgtEl>
                                          <p:spTgt spid="21"/>
                                        </p:tgtEl>
                                        <p:attrNameLst>
                                          <p:attrName>style.visibility</p:attrName>
                                        </p:attrNameLst>
                                      </p:cBhvr>
                                      <p:to>
                                        <p:strVal val="visible"/>
                                      </p:to>
                                    </p:set>
                                    <p:animEffect transition="in" filter="fade">
                                      <p:cBhvr>
                                        <p:cTn id="43" dur="500"/>
                                        <p:tgtEl>
                                          <p:spTgt spid="21"/>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24"/>
                                        </p:tgtEl>
                                        <p:attrNameLst>
                                          <p:attrName>style.visibility</p:attrName>
                                        </p:attrNameLst>
                                      </p:cBhvr>
                                      <p:to>
                                        <p:strVal val="visible"/>
                                      </p:to>
                                    </p:set>
                                    <p:animEffect transition="in" filter="fade">
                                      <p:cBhvr>
                                        <p:cTn id="46" dur="500"/>
                                        <p:tgtEl>
                                          <p:spTgt spid="24"/>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25"/>
                                        </p:tgtEl>
                                        <p:attrNameLst>
                                          <p:attrName>style.visibility</p:attrName>
                                        </p:attrNameLst>
                                      </p:cBhvr>
                                      <p:to>
                                        <p:strVal val="visible"/>
                                      </p:to>
                                    </p:set>
                                    <p:animEffect transition="in" filter="fade">
                                      <p:cBhvr>
                                        <p:cTn id="49" dur="500"/>
                                        <p:tgtEl>
                                          <p:spTgt spid="25"/>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22"/>
                                        </p:tgtEl>
                                        <p:attrNameLst>
                                          <p:attrName>style.visibility</p:attrName>
                                        </p:attrNameLst>
                                      </p:cBhvr>
                                      <p:to>
                                        <p:strVal val="visible"/>
                                      </p:to>
                                    </p:set>
                                    <p:animEffect transition="in" filter="fade">
                                      <p:cBhvr>
                                        <p:cTn id="52" dur="500"/>
                                        <p:tgtEl>
                                          <p:spTgt spid="22"/>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23"/>
                                        </p:tgtEl>
                                        <p:attrNameLst>
                                          <p:attrName>style.visibility</p:attrName>
                                        </p:attrNameLst>
                                      </p:cBhvr>
                                      <p:to>
                                        <p:strVal val="visible"/>
                                      </p:to>
                                    </p:set>
                                    <p:animEffect transition="in" filter="fade">
                                      <p:cBhvr>
                                        <p:cTn id="55" dur="500"/>
                                        <p:tgtEl>
                                          <p:spTgt spid="23"/>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xit" presetSubtype="0" fill="hold" grpId="1" nodeType="clickEffect">
                                  <p:stCondLst>
                                    <p:cond delay="0"/>
                                  </p:stCondLst>
                                  <p:childTnLst>
                                    <p:animEffect transition="out" filter="fade">
                                      <p:cBhvr>
                                        <p:cTn id="59" dur="500"/>
                                        <p:tgtEl>
                                          <p:spTgt spid="38"/>
                                        </p:tgtEl>
                                      </p:cBhvr>
                                    </p:animEffect>
                                    <p:set>
                                      <p:cBhvr>
                                        <p:cTn id="60" dur="1" fill="hold">
                                          <p:stCondLst>
                                            <p:cond delay="499"/>
                                          </p:stCondLst>
                                        </p:cTn>
                                        <p:tgtEl>
                                          <p:spTgt spid="38"/>
                                        </p:tgtEl>
                                        <p:attrNameLst>
                                          <p:attrName>style.visibility</p:attrName>
                                        </p:attrNameLst>
                                      </p:cBhvr>
                                      <p:to>
                                        <p:strVal val="hidden"/>
                                      </p:to>
                                    </p:set>
                                  </p:childTnLst>
                                </p:cTn>
                              </p:par>
                              <p:par>
                                <p:cTn id="61" presetID="10" presetClass="exit" presetSubtype="0" fill="hold" grpId="1" nodeType="withEffect">
                                  <p:stCondLst>
                                    <p:cond delay="0"/>
                                  </p:stCondLst>
                                  <p:childTnLst>
                                    <p:animEffect transition="out" filter="fade">
                                      <p:cBhvr>
                                        <p:cTn id="62" dur="500"/>
                                        <p:tgtEl>
                                          <p:spTgt spid="40"/>
                                        </p:tgtEl>
                                      </p:cBhvr>
                                    </p:animEffect>
                                    <p:set>
                                      <p:cBhvr>
                                        <p:cTn id="63" dur="1" fill="hold">
                                          <p:stCondLst>
                                            <p:cond delay="499"/>
                                          </p:stCondLst>
                                        </p:cTn>
                                        <p:tgtEl>
                                          <p:spTgt spid="40"/>
                                        </p:tgtEl>
                                        <p:attrNameLst>
                                          <p:attrName>style.visibility</p:attrName>
                                        </p:attrNameLst>
                                      </p:cBhvr>
                                      <p:to>
                                        <p:strVal val="hidden"/>
                                      </p:to>
                                    </p:set>
                                  </p:childTnLst>
                                </p:cTn>
                              </p:par>
                              <p:par>
                                <p:cTn id="64" presetID="10" presetClass="exit" presetSubtype="0" fill="hold" grpId="1" nodeType="withEffect">
                                  <p:stCondLst>
                                    <p:cond delay="0"/>
                                  </p:stCondLst>
                                  <p:childTnLst>
                                    <p:animEffect transition="out" filter="fade">
                                      <p:cBhvr>
                                        <p:cTn id="65" dur="500"/>
                                        <p:tgtEl>
                                          <p:spTgt spid="34"/>
                                        </p:tgtEl>
                                      </p:cBhvr>
                                    </p:animEffect>
                                    <p:set>
                                      <p:cBhvr>
                                        <p:cTn id="66" dur="1" fill="hold">
                                          <p:stCondLst>
                                            <p:cond delay="499"/>
                                          </p:stCondLst>
                                        </p:cTn>
                                        <p:tgtEl>
                                          <p:spTgt spid="34"/>
                                        </p:tgtEl>
                                        <p:attrNameLst>
                                          <p:attrName>style.visibility</p:attrName>
                                        </p:attrNameLst>
                                      </p:cBhvr>
                                      <p:to>
                                        <p:strVal val="hidden"/>
                                      </p:to>
                                    </p:set>
                                  </p:childTnLst>
                                </p:cTn>
                              </p:par>
                              <p:par>
                                <p:cTn id="67" presetID="10" presetClass="exit" presetSubtype="0" fill="hold" grpId="1" nodeType="withEffect">
                                  <p:stCondLst>
                                    <p:cond delay="0"/>
                                  </p:stCondLst>
                                  <p:childTnLst>
                                    <p:animEffect transition="out" filter="fade">
                                      <p:cBhvr>
                                        <p:cTn id="68" dur="500"/>
                                        <p:tgtEl>
                                          <p:spTgt spid="36"/>
                                        </p:tgtEl>
                                      </p:cBhvr>
                                    </p:animEffect>
                                    <p:set>
                                      <p:cBhvr>
                                        <p:cTn id="69" dur="1" fill="hold">
                                          <p:stCondLst>
                                            <p:cond delay="499"/>
                                          </p:stCondLst>
                                        </p:cTn>
                                        <p:tgtEl>
                                          <p:spTgt spid="36"/>
                                        </p:tgtEl>
                                        <p:attrNameLst>
                                          <p:attrName>style.visibility</p:attrName>
                                        </p:attrNameLst>
                                      </p:cBhvr>
                                      <p:to>
                                        <p:strVal val="hidden"/>
                                      </p:to>
                                    </p:set>
                                  </p:childTnLst>
                                </p:cTn>
                              </p:par>
                              <p:par>
                                <p:cTn id="70" presetID="10" presetClass="exit" presetSubtype="0" fill="hold" nodeType="withEffect">
                                  <p:stCondLst>
                                    <p:cond delay="0"/>
                                  </p:stCondLst>
                                  <p:childTnLst>
                                    <p:animEffect transition="out" filter="fade">
                                      <p:cBhvr>
                                        <p:cTn id="71" dur="500"/>
                                        <p:tgtEl>
                                          <p:spTgt spid="18"/>
                                        </p:tgtEl>
                                      </p:cBhvr>
                                    </p:animEffect>
                                    <p:set>
                                      <p:cBhvr>
                                        <p:cTn id="72" dur="1" fill="hold">
                                          <p:stCondLst>
                                            <p:cond delay="499"/>
                                          </p:stCondLst>
                                        </p:cTn>
                                        <p:tgtEl>
                                          <p:spTgt spid="18"/>
                                        </p:tgtEl>
                                        <p:attrNameLst>
                                          <p:attrName>style.visibility</p:attrName>
                                        </p:attrNameLst>
                                      </p:cBhvr>
                                      <p:to>
                                        <p:strVal val="hidden"/>
                                      </p:to>
                                    </p:set>
                                  </p:childTnLst>
                                </p:cTn>
                              </p:par>
                              <p:par>
                                <p:cTn id="73" presetID="10" presetClass="exit" presetSubtype="0" fill="hold" nodeType="withEffect">
                                  <p:stCondLst>
                                    <p:cond delay="0"/>
                                  </p:stCondLst>
                                  <p:childTnLst>
                                    <p:animEffect transition="out" filter="fade">
                                      <p:cBhvr>
                                        <p:cTn id="74" dur="500"/>
                                        <p:tgtEl>
                                          <p:spTgt spid="19"/>
                                        </p:tgtEl>
                                      </p:cBhvr>
                                    </p:animEffect>
                                    <p:set>
                                      <p:cBhvr>
                                        <p:cTn id="75" dur="1" fill="hold">
                                          <p:stCondLst>
                                            <p:cond delay="499"/>
                                          </p:stCondLst>
                                        </p:cTn>
                                        <p:tgtEl>
                                          <p:spTgt spid="19"/>
                                        </p:tgtEl>
                                        <p:attrNameLst>
                                          <p:attrName>style.visibility</p:attrName>
                                        </p:attrNameLst>
                                      </p:cBhvr>
                                      <p:to>
                                        <p:strVal val="hidden"/>
                                      </p:to>
                                    </p:set>
                                  </p:childTnLst>
                                </p:cTn>
                              </p:par>
                              <p:par>
                                <p:cTn id="76" presetID="10" presetClass="exit" presetSubtype="0" fill="hold" nodeType="withEffect">
                                  <p:stCondLst>
                                    <p:cond delay="0"/>
                                  </p:stCondLst>
                                  <p:childTnLst>
                                    <p:animEffect transition="out" filter="fade">
                                      <p:cBhvr>
                                        <p:cTn id="77" dur="500"/>
                                        <p:tgtEl>
                                          <p:spTgt spid="20"/>
                                        </p:tgtEl>
                                      </p:cBhvr>
                                    </p:animEffect>
                                    <p:set>
                                      <p:cBhvr>
                                        <p:cTn id="78" dur="1" fill="hold">
                                          <p:stCondLst>
                                            <p:cond delay="499"/>
                                          </p:stCondLst>
                                        </p:cTn>
                                        <p:tgtEl>
                                          <p:spTgt spid="20"/>
                                        </p:tgtEl>
                                        <p:attrNameLst>
                                          <p:attrName>style.visibility</p:attrName>
                                        </p:attrNameLst>
                                      </p:cBhvr>
                                      <p:to>
                                        <p:strVal val="hidden"/>
                                      </p:to>
                                    </p:set>
                                  </p:childTnLst>
                                </p:cTn>
                              </p:par>
                              <p:par>
                                <p:cTn id="79" presetID="10" presetClass="exit" presetSubtype="0" fill="hold" nodeType="withEffect">
                                  <p:stCondLst>
                                    <p:cond delay="0"/>
                                  </p:stCondLst>
                                  <p:childTnLst>
                                    <p:animEffect transition="out" filter="fade">
                                      <p:cBhvr>
                                        <p:cTn id="80" dur="500"/>
                                        <p:tgtEl>
                                          <p:spTgt spid="21"/>
                                        </p:tgtEl>
                                      </p:cBhvr>
                                    </p:animEffect>
                                    <p:set>
                                      <p:cBhvr>
                                        <p:cTn id="81" dur="1" fill="hold">
                                          <p:stCondLst>
                                            <p:cond delay="499"/>
                                          </p:stCondLst>
                                        </p:cTn>
                                        <p:tgtEl>
                                          <p:spTgt spid="21"/>
                                        </p:tgtEl>
                                        <p:attrNameLst>
                                          <p:attrName>style.visibility</p:attrName>
                                        </p:attrNameLst>
                                      </p:cBhvr>
                                      <p:to>
                                        <p:strVal val="hidden"/>
                                      </p:to>
                                    </p:set>
                                  </p:childTnLst>
                                </p:cTn>
                              </p:par>
                              <p:par>
                                <p:cTn id="82" presetID="10" presetClass="exit" presetSubtype="0" fill="hold" grpId="1" nodeType="withEffect">
                                  <p:stCondLst>
                                    <p:cond delay="0"/>
                                  </p:stCondLst>
                                  <p:childTnLst>
                                    <p:animEffect transition="out" filter="fade">
                                      <p:cBhvr>
                                        <p:cTn id="83" dur="500"/>
                                        <p:tgtEl>
                                          <p:spTgt spid="24"/>
                                        </p:tgtEl>
                                      </p:cBhvr>
                                    </p:animEffect>
                                    <p:set>
                                      <p:cBhvr>
                                        <p:cTn id="84" dur="1" fill="hold">
                                          <p:stCondLst>
                                            <p:cond delay="499"/>
                                          </p:stCondLst>
                                        </p:cTn>
                                        <p:tgtEl>
                                          <p:spTgt spid="24"/>
                                        </p:tgtEl>
                                        <p:attrNameLst>
                                          <p:attrName>style.visibility</p:attrName>
                                        </p:attrNameLst>
                                      </p:cBhvr>
                                      <p:to>
                                        <p:strVal val="hidden"/>
                                      </p:to>
                                    </p:set>
                                  </p:childTnLst>
                                </p:cTn>
                              </p:par>
                              <p:par>
                                <p:cTn id="85" presetID="10" presetClass="exit" presetSubtype="0" fill="hold" grpId="1" nodeType="withEffect">
                                  <p:stCondLst>
                                    <p:cond delay="0"/>
                                  </p:stCondLst>
                                  <p:childTnLst>
                                    <p:animEffect transition="out" filter="fade">
                                      <p:cBhvr>
                                        <p:cTn id="86" dur="500"/>
                                        <p:tgtEl>
                                          <p:spTgt spid="25"/>
                                        </p:tgtEl>
                                      </p:cBhvr>
                                    </p:animEffect>
                                    <p:set>
                                      <p:cBhvr>
                                        <p:cTn id="87" dur="1" fill="hold">
                                          <p:stCondLst>
                                            <p:cond delay="499"/>
                                          </p:stCondLst>
                                        </p:cTn>
                                        <p:tgtEl>
                                          <p:spTgt spid="25"/>
                                        </p:tgtEl>
                                        <p:attrNameLst>
                                          <p:attrName>style.visibility</p:attrName>
                                        </p:attrNameLst>
                                      </p:cBhvr>
                                      <p:to>
                                        <p:strVal val="hidden"/>
                                      </p:to>
                                    </p:set>
                                  </p:childTnLst>
                                </p:cTn>
                              </p:par>
                              <p:par>
                                <p:cTn id="88" presetID="10" presetClass="exit" presetSubtype="0" fill="hold" grpId="1" nodeType="withEffect">
                                  <p:stCondLst>
                                    <p:cond delay="0"/>
                                  </p:stCondLst>
                                  <p:childTnLst>
                                    <p:animEffect transition="out" filter="fade">
                                      <p:cBhvr>
                                        <p:cTn id="89" dur="500"/>
                                        <p:tgtEl>
                                          <p:spTgt spid="22"/>
                                        </p:tgtEl>
                                      </p:cBhvr>
                                    </p:animEffect>
                                    <p:set>
                                      <p:cBhvr>
                                        <p:cTn id="90" dur="1" fill="hold">
                                          <p:stCondLst>
                                            <p:cond delay="499"/>
                                          </p:stCondLst>
                                        </p:cTn>
                                        <p:tgtEl>
                                          <p:spTgt spid="22"/>
                                        </p:tgtEl>
                                        <p:attrNameLst>
                                          <p:attrName>style.visibility</p:attrName>
                                        </p:attrNameLst>
                                      </p:cBhvr>
                                      <p:to>
                                        <p:strVal val="hidden"/>
                                      </p:to>
                                    </p:set>
                                  </p:childTnLst>
                                </p:cTn>
                              </p:par>
                              <p:par>
                                <p:cTn id="91" presetID="10" presetClass="exit" presetSubtype="0" fill="hold" grpId="1" nodeType="withEffect">
                                  <p:stCondLst>
                                    <p:cond delay="0"/>
                                  </p:stCondLst>
                                  <p:childTnLst>
                                    <p:animEffect transition="out" filter="fade">
                                      <p:cBhvr>
                                        <p:cTn id="92" dur="500"/>
                                        <p:tgtEl>
                                          <p:spTgt spid="23"/>
                                        </p:tgtEl>
                                      </p:cBhvr>
                                    </p:animEffect>
                                    <p:set>
                                      <p:cBhvr>
                                        <p:cTn id="93" dur="1" fill="hold">
                                          <p:stCondLst>
                                            <p:cond delay="499"/>
                                          </p:stCondLst>
                                        </p:cTn>
                                        <p:tgtEl>
                                          <p:spTgt spid="23"/>
                                        </p:tgtEl>
                                        <p:attrNameLst>
                                          <p:attrName>style.visibility</p:attrName>
                                        </p:attrNameLst>
                                      </p:cBhvr>
                                      <p:to>
                                        <p:strVal val="hidden"/>
                                      </p:to>
                                    </p:set>
                                  </p:childTnLst>
                                </p:cTn>
                              </p:par>
                              <p:par>
                                <p:cTn id="94" presetID="10" presetClass="entr" presetSubtype="0" fill="hold" grpId="0" nodeType="withEffect">
                                  <p:stCondLst>
                                    <p:cond delay="0"/>
                                  </p:stCondLst>
                                  <p:childTnLst>
                                    <p:set>
                                      <p:cBhvr>
                                        <p:cTn id="95" dur="1" fill="hold">
                                          <p:stCondLst>
                                            <p:cond delay="0"/>
                                          </p:stCondLst>
                                        </p:cTn>
                                        <p:tgtEl>
                                          <p:spTgt spid="8"/>
                                        </p:tgtEl>
                                        <p:attrNameLst>
                                          <p:attrName>style.visibility</p:attrName>
                                        </p:attrNameLst>
                                      </p:cBhvr>
                                      <p:to>
                                        <p:strVal val="visible"/>
                                      </p:to>
                                    </p:set>
                                    <p:animEffect transition="in" filter="fade">
                                      <p:cBhvr>
                                        <p:cTn id="96" dur="500"/>
                                        <p:tgtEl>
                                          <p:spTgt spid="8"/>
                                        </p:tgtEl>
                                      </p:cBhvr>
                                    </p:animEffect>
                                  </p:childTnLst>
                                </p:cTn>
                              </p:par>
                            </p:childTnLst>
                          </p:cTn>
                        </p:par>
                      </p:childTnLst>
                    </p:cTn>
                  </p:par>
                  <p:par>
                    <p:cTn id="97" fill="hold">
                      <p:stCondLst>
                        <p:cond delay="indefinite"/>
                      </p:stCondLst>
                      <p:childTnLst>
                        <p:par>
                          <p:cTn id="98" fill="hold">
                            <p:stCondLst>
                              <p:cond delay="0"/>
                            </p:stCondLst>
                            <p:childTnLst>
                              <p:par>
                                <p:cTn id="99" presetID="10" presetClass="entr" presetSubtype="0" fill="hold" grpId="2" nodeType="clickEffect">
                                  <p:stCondLst>
                                    <p:cond delay="0"/>
                                  </p:stCondLst>
                                  <p:childTnLst>
                                    <p:set>
                                      <p:cBhvr>
                                        <p:cTn id="100" dur="1" fill="hold">
                                          <p:stCondLst>
                                            <p:cond delay="0"/>
                                          </p:stCondLst>
                                        </p:cTn>
                                        <p:tgtEl>
                                          <p:spTgt spid="38"/>
                                        </p:tgtEl>
                                        <p:attrNameLst>
                                          <p:attrName>style.visibility</p:attrName>
                                        </p:attrNameLst>
                                      </p:cBhvr>
                                      <p:to>
                                        <p:strVal val="visible"/>
                                      </p:to>
                                    </p:set>
                                    <p:animEffect transition="in" filter="fade">
                                      <p:cBhvr>
                                        <p:cTn id="101" dur="500"/>
                                        <p:tgtEl>
                                          <p:spTgt spid="38"/>
                                        </p:tgtEl>
                                      </p:cBhvr>
                                    </p:animEffect>
                                  </p:childTnLst>
                                </p:cTn>
                              </p:par>
                              <p:par>
                                <p:cTn id="102" presetID="10" presetClass="entr" presetSubtype="0" fill="hold" grpId="2" nodeType="withEffect">
                                  <p:stCondLst>
                                    <p:cond delay="0"/>
                                  </p:stCondLst>
                                  <p:childTnLst>
                                    <p:set>
                                      <p:cBhvr>
                                        <p:cTn id="103" dur="1" fill="hold">
                                          <p:stCondLst>
                                            <p:cond delay="0"/>
                                          </p:stCondLst>
                                        </p:cTn>
                                        <p:tgtEl>
                                          <p:spTgt spid="40"/>
                                        </p:tgtEl>
                                        <p:attrNameLst>
                                          <p:attrName>style.visibility</p:attrName>
                                        </p:attrNameLst>
                                      </p:cBhvr>
                                      <p:to>
                                        <p:strVal val="visible"/>
                                      </p:to>
                                    </p:set>
                                    <p:animEffect transition="in" filter="fade">
                                      <p:cBhvr>
                                        <p:cTn id="104" dur="500"/>
                                        <p:tgtEl>
                                          <p:spTgt spid="40"/>
                                        </p:tgtEl>
                                      </p:cBhvr>
                                    </p:animEffect>
                                  </p:childTnLst>
                                </p:cTn>
                              </p:par>
                              <p:par>
                                <p:cTn id="105" presetID="10" presetClass="entr" presetSubtype="0" fill="hold" grpId="2" nodeType="withEffect">
                                  <p:stCondLst>
                                    <p:cond delay="0"/>
                                  </p:stCondLst>
                                  <p:childTnLst>
                                    <p:set>
                                      <p:cBhvr>
                                        <p:cTn id="106" dur="1" fill="hold">
                                          <p:stCondLst>
                                            <p:cond delay="0"/>
                                          </p:stCondLst>
                                        </p:cTn>
                                        <p:tgtEl>
                                          <p:spTgt spid="34"/>
                                        </p:tgtEl>
                                        <p:attrNameLst>
                                          <p:attrName>style.visibility</p:attrName>
                                        </p:attrNameLst>
                                      </p:cBhvr>
                                      <p:to>
                                        <p:strVal val="visible"/>
                                      </p:to>
                                    </p:set>
                                    <p:animEffect transition="in" filter="fade">
                                      <p:cBhvr>
                                        <p:cTn id="107" dur="500"/>
                                        <p:tgtEl>
                                          <p:spTgt spid="34"/>
                                        </p:tgtEl>
                                      </p:cBhvr>
                                    </p:animEffect>
                                  </p:childTnLst>
                                </p:cTn>
                              </p:par>
                              <p:par>
                                <p:cTn id="108" presetID="10" presetClass="entr" presetSubtype="0" fill="hold" grpId="2" nodeType="withEffect">
                                  <p:stCondLst>
                                    <p:cond delay="0"/>
                                  </p:stCondLst>
                                  <p:childTnLst>
                                    <p:set>
                                      <p:cBhvr>
                                        <p:cTn id="109" dur="1" fill="hold">
                                          <p:stCondLst>
                                            <p:cond delay="0"/>
                                          </p:stCondLst>
                                        </p:cTn>
                                        <p:tgtEl>
                                          <p:spTgt spid="36"/>
                                        </p:tgtEl>
                                        <p:attrNameLst>
                                          <p:attrName>style.visibility</p:attrName>
                                        </p:attrNameLst>
                                      </p:cBhvr>
                                      <p:to>
                                        <p:strVal val="visible"/>
                                      </p:to>
                                    </p:set>
                                    <p:animEffect transition="in" filter="fade">
                                      <p:cBhvr>
                                        <p:cTn id="110" dur="500"/>
                                        <p:tgtEl>
                                          <p:spTgt spid="36"/>
                                        </p:tgtEl>
                                      </p:cBhvr>
                                    </p:animEffect>
                                  </p:childTnLst>
                                </p:cTn>
                              </p:par>
                              <p:par>
                                <p:cTn id="111" presetID="10" presetClass="exit" presetSubtype="0" fill="hold" grpId="1" nodeType="withEffect">
                                  <p:stCondLst>
                                    <p:cond delay="0"/>
                                  </p:stCondLst>
                                  <p:childTnLst>
                                    <p:animEffect transition="out" filter="fade">
                                      <p:cBhvr>
                                        <p:cTn id="112" dur="500"/>
                                        <p:tgtEl>
                                          <p:spTgt spid="39"/>
                                        </p:tgtEl>
                                      </p:cBhvr>
                                    </p:animEffect>
                                    <p:set>
                                      <p:cBhvr>
                                        <p:cTn id="113" dur="1" fill="hold">
                                          <p:stCondLst>
                                            <p:cond delay="499"/>
                                          </p:stCondLst>
                                        </p:cTn>
                                        <p:tgtEl>
                                          <p:spTgt spid="39"/>
                                        </p:tgtEl>
                                        <p:attrNameLst>
                                          <p:attrName>style.visibility</p:attrName>
                                        </p:attrNameLst>
                                      </p:cBhvr>
                                      <p:to>
                                        <p:strVal val="hidden"/>
                                      </p:to>
                                    </p:set>
                                  </p:childTnLst>
                                </p:cTn>
                              </p:par>
                              <p:par>
                                <p:cTn id="114" presetID="10" presetClass="exit" presetSubtype="0" fill="hold" grpId="1" nodeType="withEffect">
                                  <p:stCondLst>
                                    <p:cond delay="0"/>
                                  </p:stCondLst>
                                  <p:childTnLst>
                                    <p:animEffect transition="out" filter="fade">
                                      <p:cBhvr>
                                        <p:cTn id="115" dur="500"/>
                                        <p:tgtEl>
                                          <p:spTgt spid="41"/>
                                        </p:tgtEl>
                                      </p:cBhvr>
                                    </p:animEffect>
                                    <p:set>
                                      <p:cBhvr>
                                        <p:cTn id="116" dur="1" fill="hold">
                                          <p:stCondLst>
                                            <p:cond delay="499"/>
                                          </p:stCondLst>
                                        </p:cTn>
                                        <p:tgtEl>
                                          <p:spTgt spid="41"/>
                                        </p:tgtEl>
                                        <p:attrNameLst>
                                          <p:attrName>style.visibility</p:attrName>
                                        </p:attrNameLst>
                                      </p:cBhvr>
                                      <p:to>
                                        <p:strVal val="hidden"/>
                                      </p:to>
                                    </p:set>
                                  </p:childTnLst>
                                </p:cTn>
                              </p:par>
                              <p:par>
                                <p:cTn id="117" presetID="10" presetClass="exit" presetSubtype="0" fill="hold" grpId="1" nodeType="withEffect">
                                  <p:stCondLst>
                                    <p:cond delay="0"/>
                                  </p:stCondLst>
                                  <p:childTnLst>
                                    <p:animEffect transition="out" filter="fade">
                                      <p:cBhvr>
                                        <p:cTn id="118" dur="500"/>
                                        <p:tgtEl>
                                          <p:spTgt spid="35"/>
                                        </p:tgtEl>
                                      </p:cBhvr>
                                    </p:animEffect>
                                    <p:set>
                                      <p:cBhvr>
                                        <p:cTn id="119" dur="1" fill="hold">
                                          <p:stCondLst>
                                            <p:cond delay="499"/>
                                          </p:stCondLst>
                                        </p:cTn>
                                        <p:tgtEl>
                                          <p:spTgt spid="35"/>
                                        </p:tgtEl>
                                        <p:attrNameLst>
                                          <p:attrName>style.visibility</p:attrName>
                                        </p:attrNameLst>
                                      </p:cBhvr>
                                      <p:to>
                                        <p:strVal val="hidden"/>
                                      </p:to>
                                    </p:set>
                                  </p:childTnLst>
                                </p:cTn>
                              </p:par>
                              <p:par>
                                <p:cTn id="120" presetID="10" presetClass="exit" presetSubtype="0" fill="hold" grpId="1" nodeType="withEffect">
                                  <p:stCondLst>
                                    <p:cond delay="0"/>
                                  </p:stCondLst>
                                  <p:childTnLst>
                                    <p:animEffect transition="out" filter="fade">
                                      <p:cBhvr>
                                        <p:cTn id="121" dur="500"/>
                                        <p:tgtEl>
                                          <p:spTgt spid="37"/>
                                        </p:tgtEl>
                                      </p:cBhvr>
                                    </p:animEffect>
                                    <p:set>
                                      <p:cBhvr>
                                        <p:cTn id="122" dur="1" fill="hold">
                                          <p:stCondLst>
                                            <p:cond delay="499"/>
                                          </p:stCondLst>
                                        </p:cTn>
                                        <p:tgtEl>
                                          <p:spTgt spid="37"/>
                                        </p:tgtEl>
                                        <p:attrNameLst>
                                          <p:attrName>style.visibility</p:attrName>
                                        </p:attrNameLst>
                                      </p:cBhvr>
                                      <p:to>
                                        <p:strVal val="hidden"/>
                                      </p:to>
                                    </p:set>
                                  </p:childTnLst>
                                </p:cTn>
                              </p:par>
                              <p:par>
                                <p:cTn id="123" presetID="10" presetClass="entr" presetSubtype="0" fill="hold" grpId="0" nodeType="withEffect">
                                  <p:stCondLst>
                                    <p:cond delay="0"/>
                                  </p:stCondLst>
                                  <p:childTnLst>
                                    <p:set>
                                      <p:cBhvr>
                                        <p:cTn id="124" dur="1" fill="hold">
                                          <p:stCondLst>
                                            <p:cond delay="0"/>
                                          </p:stCondLst>
                                        </p:cTn>
                                        <p:tgtEl>
                                          <p:spTgt spid="44"/>
                                        </p:tgtEl>
                                        <p:attrNameLst>
                                          <p:attrName>style.visibility</p:attrName>
                                        </p:attrNameLst>
                                      </p:cBhvr>
                                      <p:to>
                                        <p:strVal val="visible"/>
                                      </p:to>
                                    </p:set>
                                    <p:animEffect transition="in" filter="fade">
                                      <p:cBhvr>
                                        <p:cTn id="125" dur="500"/>
                                        <p:tgtEl>
                                          <p:spTgt spid="44"/>
                                        </p:tgtEl>
                                      </p:cBhvr>
                                    </p:animEffect>
                                  </p:childTnLst>
                                </p:cTn>
                              </p:par>
                            </p:childTnLst>
                          </p:cTn>
                        </p:par>
                      </p:childTnLst>
                    </p:cTn>
                  </p:par>
                  <p:par>
                    <p:cTn id="126" fill="hold">
                      <p:stCondLst>
                        <p:cond delay="indefinite"/>
                      </p:stCondLst>
                      <p:childTnLst>
                        <p:par>
                          <p:cTn id="127" fill="hold">
                            <p:stCondLst>
                              <p:cond delay="0"/>
                            </p:stCondLst>
                            <p:childTnLst>
                              <p:par>
                                <p:cTn id="128" presetID="10" presetClass="exit" presetSubtype="0" fill="hold" grpId="3" nodeType="clickEffect">
                                  <p:stCondLst>
                                    <p:cond delay="0"/>
                                  </p:stCondLst>
                                  <p:childTnLst>
                                    <p:animEffect transition="out" filter="fade">
                                      <p:cBhvr>
                                        <p:cTn id="129" dur="500"/>
                                        <p:tgtEl>
                                          <p:spTgt spid="38"/>
                                        </p:tgtEl>
                                      </p:cBhvr>
                                    </p:animEffect>
                                    <p:set>
                                      <p:cBhvr>
                                        <p:cTn id="130" dur="1" fill="hold">
                                          <p:stCondLst>
                                            <p:cond delay="499"/>
                                          </p:stCondLst>
                                        </p:cTn>
                                        <p:tgtEl>
                                          <p:spTgt spid="38"/>
                                        </p:tgtEl>
                                        <p:attrNameLst>
                                          <p:attrName>style.visibility</p:attrName>
                                        </p:attrNameLst>
                                      </p:cBhvr>
                                      <p:to>
                                        <p:strVal val="hidden"/>
                                      </p:to>
                                    </p:set>
                                  </p:childTnLst>
                                </p:cTn>
                              </p:par>
                              <p:par>
                                <p:cTn id="131" presetID="10" presetClass="exit" presetSubtype="0" fill="hold" grpId="3" nodeType="withEffect">
                                  <p:stCondLst>
                                    <p:cond delay="0"/>
                                  </p:stCondLst>
                                  <p:childTnLst>
                                    <p:animEffect transition="out" filter="fade">
                                      <p:cBhvr>
                                        <p:cTn id="132" dur="500"/>
                                        <p:tgtEl>
                                          <p:spTgt spid="40"/>
                                        </p:tgtEl>
                                      </p:cBhvr>
                                    </p:animEffect>
                                    <p:set>
                                      <p:cBhvr>
                                        <p:cTn id="133" dur="1" fill="hold">
                                          <p:stCondLst>
                                            <p:cond delay="499"/>
                                          </p:stCondLst>
                                        </p:cTn>
                                        <p:tgtEl>
                                          <p:spTgt spid="40"/>
                                        </p:tgtEl>
                                        <p:attrNameLst>
                                          <p:attrName>style.visibility</p:attrName>
                                        </p:attrNameLst>
                                      </p:cBhvr>
                                      <p:to>
                                        <p:strVal val="hidden"/>
                                      </p:to>
                                    </p:set>
                                  </p:childTnLst>
                                </p:cTn>
                              </p:par>
                              <p:par>
                                <p:cTn id="134" presetID="10" presetClass="entr" presetSubtype="0" fill="hold" grpId="2" nodeType="withEffect">
                                  <p:stCondLst>
                                    <p:cond delay="0"/>
                                  </p:stCondLst>
                                  <p:childTnLst>
                                    <p:set>
                                      <p:cBhvr>
                                        <p:cTn id="135" dur="1" fill="hold">
                                          <p:stCondLst>
                                            <p:cond delay="0"/>
                                          </p:stCondLst>
                                        </p:cTn>
                                        <p:tgtEl>
                                          <p:spTgt spid="39"/>
                                        </p:tgtEl>
                                        <p:attrNameLst>
                                          <p:attrName>style.visibility</p:attrName>
                                        </p:attrNameLst>
                                      </p:cBhvr>
                                      <p:to>
                                        <p:strVal val="visible"/>
                                      </p:to>
                                    </p:set>
                                    <p:animEffect transition="in" filter="fade">
                                      <p:cBhvr>
                                        <p:cTn id="136" dur="500"/>
                                        <p:tgtEl>
                                          <p:spTgt spid="39"/>
                                        </p:tgtEl>
                                      </p:cBhvr>
                                    </p:animEffect>
                                  </p:childTnLst>
                                </p:cTn>
                              </p:par>
                              <p:par>
                                <p:cTn id="137" presetID="10" presetClass="entr" presetSubtype="0" fill="hold" grpId="2" nodeType="withEffect">
                                  <p:stCondLst>
                                    <p:cond delay="0"/>
                                  </p:stCondLst>
                                  <p:childTnLst>
                                    <p:set>
                                      <p:cBhvr>
                                        <p:cTn id="138" dur="1" fill="hold">
                                          <p:stCondLst>
                                            <p:cond delay="0"/>
                                          </p:stCondLst>
                                        </p:cTn>
                                        <p:tgtEl>
                                          <p:spTgt spid="41"/>
                                        </p:tgtEl>
                                        <p:attrNameLst>
                                          <p:attrName>style.visibility</p:attrName>
                                        </p:attrNameLst>
                                      </p:cBhvr>
                                      <p:to>
                                        <p:strVal val="visible"/>
                                      </p:to>
                                    </p:set>
                                    <p:animEffect transition="in" filter="fade">
                                      <p:cBhvr>
                                        <p:cTn id="139" dur="500"/>
                                        <p:tgtEl>
                                          <p:spTgt spid="41"/>
                                        </p:tgtEl>
                                      </p:cBhvr>
                                    </p:animEffect>
                                  </p:childTnLst>
                                </p:cTn>
                              </p:par>
                              <p:par>
                                <p:cTn id="140" presetID="10" presetClass="entr" presetSubtype="0" fill="hold" grpId="0" nodeType="withEffect">
                                  <p:stCondLst>
                                    <p:cond delay="0"/>
                                  </p:stCondLst>
                                  <p:childTnLst>
                                    <p:set>
                                      <p:cBhvr>
                                        <p:cTn id="141" dur="1" fill="hold">
                                          <p:stCondLst>
                                            <p:cond delay="0"/>
                                          </p:stCondLst>
                                        </p:cTn>
                                        <p:tgtEl>
                                          <p:spTgt spid="6"/>
                                        </p:tgtEl>
                                        <p:attrNameLst>
                                          <p:attrName>style.visibility</p:attrName>
                                        </p:attrNameLst>
                                      </p:cBhvr>
                                      <p:to>
                                        <p:strVal val="visible"/>
                                      </p:to>
                                    </p:set>
                                    <p:animEffect transition="in" filter="fade">
                                      <p:cBhvr>
                                        <p:cTn id="142" dur="500"/>
                                        <p:tgtEl>
                                          <p:spTgt spid="6"/>
                                        </p:tgtEl>
                                      </p:cBhvr>
                                    </p:animEffect>
                                  </p:childTnLst>
                                </p:cTn>
                              </p:par>
                              <p:par>
                                <p:cTn id="143" presetID="10" presetClass="entr" presetSubtype="0" fill="hold" grpId="0" nodeType="withEffect">
                                  <p:stCondLst>
                                    <p:cond delay="0"/>
                                  </p:stCondLst>
                                  <p:childTnLst>
                                    <p:set>
                                      <p:cBhvr>
                                        <p:cTn id="144" dur="1" fill="hold">
                                          <p:stCondLst>
                                            <p:cond delay="0"/>
                                          </p:stCondLst>
                                        </p:cTn>
                                        <p:tgtEl>
                                          <p:spTgt spid="5"/>
                                        </p:tgtEl>
                                        <p:attrNameLst>
                                          <p:attrName>style.visibility</p:attrName>
                                        </p:attrNameLst>
                                      </p:cBhvr>
                                      <p:to>
                                        <p:strVal val="visible"/>
                                      </p:to>
                                    </p:set>
                                    <p:animEffect transition="in" filter="fade">
                                      <p:cBhvr>
                                        <p:cTn id="145" dur="500"/>
                                        <p:tgtEl>
                                          <p:spTgt spid="5"/>
                                        </p:tgtEl>
                                      </p:cBhvr>
                                    </p:animEffect>
                                  </p:childTnLst>
                                </p:cTn>
                              </p:par>
                              <p:par>
                                <p:cTn id="146" presetID="10" presetClass="entr" presetSubtype="0" fill="hold" grpId="0" nodeType="withEffect">
                                  <p:stCondLst>
                                    <p:cond delay="0"/>
                                  </p:stCondLst>
                                  <p:childTnLst>
                                    <p:set>
                                      <p:cBhvr>
                                        <p:cTn id="147" dur="1" fill="hold">
                                          <p:stCondLst>
                                            <p:cond delay="0"/>
                                          </p:stCondLst>
                                        </p:cTn>
                                        <p:tgtEl>
                                          <p:spTgt spid="7"/>
                                        </p:tgtEl>
                                        <p:attrNameLst>
                                          <p:attrName>style.visibility</p:attrName>
                                        </p:attrNameLst>
                                      </p:cBhvr>
                                      <p:to>
                                        <p:strVal val="visible"/>
                                      </p:to>
                                    </p:set>
                                    <p:animEffect transition="in" filter="fade">
                                      <p:cBhvr>
                                        <p:cTn id="148" dur="500"/>
                                        <p:tgtEl>
                                          <p:spTgt spid="7"/>
                                        </p:tgtEl>
                                      </p:cBhvr>
                                    </p:animEffect>
                                  </p:childTnLst>
                                </p:cTn>
                              </p:par>
                              <p:par>
                                <p:cTn id="149" presetID="10" presetClass="entr" presetSubtype="0" fill="hold" grpId="0" nodeType="withEffect">
                                  <p:stCondLst>
                                    <p:cond delay="0"/>
                                  </p:stCondLst>
                                  <p:childTnLst>
                                    <p:set>
                                      <p:cBhvr>
                                        <p:cTn id="150" dur="1" fill="hold">
                                          <p:stCondLst>
                                            <p:cond delay="0"/>
                                          </p:stCondLst>
                                        </p:cTn>
                                        <p:tgtEl>
                                          <p:spTgt spid="42"/>
                                        </p:tgtEl>
                                        <p:attrNameLst>
                                          <p:attrName>style.visibility</p:attrName>
                                        </p:attrNameLst>
                                      </p:cBhvr>
                                      <p:to>
                                        <p:strVal val="visible"/>
                                      </p:to>
                                    </p:set>
                                    <p:animEffect transition="in" filter="fade">
                                      <p:cBhvr>
                                        <p:cTn id="151" dur="500"/>
                                        <p:tgtEl>
                                          <p:spTgt spid="42"/>
                                        </p:tgtEl>
                                      </p:cBhvr>
                                    </p:animEffect>
                                  </p:childTnLst>
                                </p:cTn>
                              </p:par>
                              <p:par>
                                <p:cTn id="152" presetID="10" presetClass="entr" presetSubtype="0" fill="hold" nodeType="withEffect">
                                  <p:stCondLst>
                                    <p:cond delay="0"/>
                                  </p:stCondLst>
                                  <p:childTnLst>
                                    <p:set>
                                      <p:cBhvr>
                                        <p:cTn id="153" dur="1" fill="hold">
                                          <p:stCondLst>
                                            <p:cond delay="0"/>
                                          </p:stCondLst>
                                        </p:cTn>
                                        <p:tgtEl>
                                          <p:spTgt spid="10"/>
                                        </p:tgtEl>
                                        <p:attrNameLst>
                                          <p:attrName>style.visibility</p:attrName>
                                        </p:attrNameLst>
                                      </p:cBhvr>
                                      <p:to>
                                        <p:strVal val="visible"/>
                                      </p:to>
                                    </p:set>
                                    <p:animEffect transition="in" filter="fade">
                                      <p:cBhvr>
                                        <p:cTn id="154"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2" grpId="1" animBg="1"/>
      <p:bldP spid="23" grpId="0" animBg="1"/>
      <p:bldP spid="23" grpId="1" animBg="1"/>
      <p:bldP spid="24" grpId="0" animBg="1"/>
      <p:bldP spid="24" grpId="1" animBg="1"/>
      <p:bldP spid="25" grpId="0" animBg="1"/>
      <p:bldP spid="25" grpId="1" animBg="1"/>
      <p:bldP spid="32" grpId="0" animBg="1"/>
      <p:bldP spid="33" grpId="0" animBg="1"/>
      <p:bldP spid="34" grpId="0" animBg="1"/>
      <p:bldP spid="34" grpId="1" animBg="1"/>
      <p:bldP spid="34" grpId="2" animBg="1"/>
      <p:bldP spid="35" grpId="0" animBg="1"/>
      <p:bldP spid="35" grpId="1" animBg="1"/>
      <p:bldP spid="36" grpId="0" animBg="1"/>
      <p:bldP spid="36" grpId="1" animBg="1"/>
      <p:bldP spid="36" grpId="2" animBg="1"/>
      <p:bldP spid="37" grpId="0" animBg="1"/>
      <p:bldP spid="37" grpId="1" animBg="1"/>
      <p:bldP spid="38" grpId="0" animBg="1"/>
      <p:bldP spid="38" grpId="1" animBg="1"/>
      <p:bldP spid="38" grpId="2" animBg="1"/>
      <p:bldP spid="38" grpId="3" animBg="1"/>
      <p:bldP spid="39" grpId="0" animBg="1"/>
      <p:bldP spid="39" grpId="1" animBg="1"/>
      <p:bldP spid="39" grpId="2" animBg="1"/>
      <p:bldP spid="40" grpId="0" animBg="1"/>
      <p:bldP spid="40" grpId="1" animBg="1"/>
      <p:bldP spid="40" grpId="2" animBg="1"/>
      <p:bldP spid="40" grpId="3" animBg="1"/>
      <p:bldP spid="41" grpId="0" animBg="1"/>
      <p:bldP spid="41" grpId="1" animBg="1"/>
      <p:bldP spid="41" grpId="2" animBg="1"/>
      <p:bldP spid="8" grpId="0" animBg="1"/>
      <p:bldP spid="44" grpId="0" animBg="1"/>
      <p:bldP spid="46" grpId="0"/>
      <p:bldP spid="5" grpId="0" animBg="1"/>
      <p:bldP spid="6" grpId="0"/>
      <p:bldP spid="7" grpId="0" animBg="1"/>
      <p:bldP spid="4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Read Disturb Oriented Error Recovery (RDR)</a:t>
            </a:r>
            <a:endParaRPr lang="en-US" dirty="0"/>
          </a:p>
        </p:txBody>
      </p:sp>
      <p:sp>
        <p:nvSpPr>
          <p:cNvPr id="4" name="Content Placeholder 3"/>
          <p:cNvSpPr>
            <a:spLocks noGrp="1"/>
          </p:cNvSpPr>
          <p:nvPr>
            <p:ph idx="1"/>
          </p:nvPr>
        </p:nvSpPr>
        <p:spPr/>
        <p:txBody>
          <a:bodyPr/>
          <a:lstStyle/>
          <a:p>
            <a:r>
              <a:rPr lang="en-US" dirty="0" smtClean="0"/>
              <a:t>Triggered by an uncorrectable flash error</a:t>
            </a:r>
          </a:p>
          <a:p>
            <a:pPr lvl="1"/>
            <a:r>
              <a:rPr lang="en-US" dirty="0" smtClean="0">
                <a:solidFill>
                  <a:schemeClr val="accent1"/>
                </a:solidFill>
              </a:rPr>
              <a:t>Back up </a:t>
            </a:r>
            <a:r>
              <a:rPr lang="en-US" dirty="0" smtClean="0"/>
              <a:t>all valid data in the faulty block</a:t>
            </a:r>
          </a:p>
          <a:p>
            <a:pPr lvl="1"/>
            <a:r>
              <a:rPr lang="en-US" dirty="0" smtClean="0">
                <a:solidFill>
                  <a:schemeClr val="accent1"/>
                </a:solidFill>
              </a:rPr>
              <a:t>Disturb </a:t>
            </a:r>
            <a:r>
              <a:rPr lang="en-US" dirty="0" smtClean="0"/>
              <a:t>the faulty page </a:t>
            </a:r>
            <a:r>
              <a:rPr lang="en-US" dirty="0" smtClean="0">
                <a:solidFill>
                  <a:schemeClr val="accent1"/>
                </a:solidFill>
              </a:rPr>
              <a:t>100K</a:t>
            </a:r>
            <a:r>
              <a:rPr lang="en-US" dirty="0" smtClean="0"/>
              <a:t> times (more)</a:t>
            </a:r>
          </a:p>
          <a:p>
            <a:pPr lvl="1"/>
            <a:r>
              <a:rPr lang="en-US" dirty="0" smtClean="0">
                <a:solidFill>
                  <a:schemeClr val="accent1"/>
                </a:solidFill>
              </a:rPr>
              <a:t>Compare</a:t>
            </a:r>
            <a:r>
              <a:rPr lang="en-US" dirty="0" smtClean="0"/>
              <a:t> V</a:t>
            </a:r>
            <a:r>
              <a:rPr lang="en-US" baseline="-25000" dirty="0" smtClean="0"/>
              <a:t>th</a:t>
            </a:r>
            <a:r>
              <a:rPr lang="en-US" dirty="0" smtClean="0"/>
              <a:t>’s before and after read disturb</a:t>
            </a:r>
          </a:p>
          <a:p>
            <a:pPr lvl="1"/>
            <a:r>
              <a:rPr lang="en-US" dirty="0" smtClean="0">
                <a:solidFill>
                  <a:schemeClr val="accent1"/>
                </a:solidFill>
              </a:rPr>
              <a:t>Select</a:t>
            </a:r>
            <a:r>
              <a:rPr lang="en-US" dirty="0" smtClean="0"/>
              <a:t> cells susceptible to flash errors (</a:t>
            </a:r>
            <a:r>
              <a:rPr lang="en-US" dirty="0" err="1" smtClean="0"/>
              <a:t>V</a:t>
            </a:r>
            <a:r>
              <a:rPr lang="en-US" baseline="-25000" dirty="0" err="1" smtClean="0"/>
              <a:t>ref</a:t>
            </a:r>
            <a:r>
              <a:rPr lang="en-US" dirty="0" smtClean="0"/>
              <a:t>−</a:t>
            </a:r>
            <a:r>
              <a:rPr lang="el-GR" dirty="0" smtClean="0"/>
              <a:t>σ</a:t>
            </a:r>
            <a:r>
              <a:rPr lang="en-US" dirty="0" smtClean="0"/>
              <a:t>&lt;V</a:t>
            </a:r>
            <a:r>
              <a:rPr lang="en-US" baseline="-25000" dirty="0" smtClean="0"/>
              <a:t>th</a:t>
            </a:r>
            <a:r>
              <a:rPr lang="en-US" dirty="0" smtClean="0"/>
              <a:t>&lt;</a:t>
            </a:r>
            <a:r>
              <a:rPr lang="en-US" dirty="0" err="1" smtClean="0"/>
              <a:t>V</a:t>
            </a:r>
            <a:r>
              <a:rPr lang="en-US" baseline="-25000" dirty="0" err="1" smtClean="0"/>
              <a:t>ref</a:t>
            </a:r>
            <a:r>
              <a:rPr lang="en-US" dirty="0" smtClean="0"/>
              <a:t>−</a:t>
            </a:r>
            <a:r>
              <a:rPr lang="el-GR" dirty="0" smtClean="0"/>
              <a:t>σ</a:t>
            </a:r>
            <a:r>
              <a:rPr lang="en-US" dirty="0" smtClean="0"/>
              <a:t>)</a:t>
            </a:r>
          </a:p>
          <a:p>
            <a:pPr lvl="1"/>
            <a:r>
              <a:rPr lang="en-US" dirty="0" smtClean="0">
                <a:solidFill>
                  <a:schemeClr val="accent1"/>
                </a:solidFill>
              </a:rPr>
              <a:t>Predict</a:t>
            </a:r>
            <a:r>
              <a:rPr lang="en-US" dirty="0" smtClean="0"/>
              <a:t> among these susceptible cells</a:t>
            </a:r>
          </a:p>
          <a:p>
            <a:pPr lvl="2"/>
            <a:r>
              <a:rPr lang="en-US" dirty="0" smtClean="0"/>
              <a:t>Cells with more V</a:t>
            </a:r>
            <a:r>
              <a:rPr lang="en-US" baseline="-25000" dirty="0" smtClean="0"/>
              <a:t>th</a:t>
            </a:r>
            <a:r>
              <a:rPr lang="en-US" dirty="0" smtClean="0"/>
              <a:t> shifts are </a:t>
            </a:r>
            <a:r>
              <a:rPr lang="en-US" dirty="0" smtClean="0">
                <a:solidFill>
                  <a:schemeClr val="accent1"/>
                </a:solidFill>
              </a:rPr>
              <a:t>disturb-prone </a:t>
            </a:r>
            <a:r>
              <a:rPr lang="en-US" dirty="0" smtClean="0">
                <a:solidFill>
                  <a:schemeClr val="accent1"/>
                </a:solidFill>
                <a:sym typeface="Wingdings" panose="05000000000000000000" pitchFamily="2" charset="2"/>
              </a:rPr>
              <a:t> Higher V</a:t>
            </a:r>
            <a:r>
              <a:rPr lang="en-US" baseline="-25000" dirty="0" smtClean="0">
                <a:solidFill>
                  <a:schemeClr val="accent1"/>
                </a:solidFill>
                <a:sym typeface="Wingdings" panose="05000000000000000000" pitchFamily="2" charset="2"/>
              </a:rPr>
              <a:t>th</a:t>
            </a:r>
            <a:r>
              <a:rPr lang="en-US" dirty="0" smtClean="0">
                <a:solidFill>
                  <a:schemeClr val="accent1"/>
                </a:solidFill>
                <a:sym typeface="Wingdings" panose="05000000000000000000" pitchFamily="2" charset="2"/>
              </a:rPr>
              <a:t> state</a:t>
            </a:r>
            <a:endParaRPr lang="en-US" dirty="0" smtClean="0">
              <a:solidFill>
                <a:schemeClr val="accent1"/>
              </a:solidFill>
            </a:endParaRPr>
          </a:p>
          <a:p>
            <a:pPr lvl="2"/>
            <a:r>
              <a:rPr lang="en-US" dirty="0" smtClean="0"/>
              <a:t>Cells with less V</a:t>
            </a:r>
            <a:r>
              <a:rPr lang="en-US" baseline="-25000" dirty="0" smtClean="0"/>
              <a:t>th</a:t>
            </a:r>
            <a:r>
              <a:rPr lang="en-US" dirty="0" smtClean="0"/>
              <a:t> shifts are </a:t>
            </a:r>
            <a:r>
              <a:rPr lang="en-US" dirty="0" smtClean="0">
                <a:solidFill>
                  <a:schemeClr val="accent1"/>
                </a:solidFill>
              </a:rPr>
              <a:t>disturb-resistant </a:t>
            </a:r>
            <a:r>
              <a:rPr lang="en-US" dirty="0" smtClean="0">
                <a:solidFill>
                  <a:schemeClr val="accent1"/>
                </a:solidFill>
                <a:sym typeface="Wingdings" panose="05000000000000000000" pitchFamily="2" charset="2"/>
              </a:rPr>
              <a:t> Lower V</a:t>
            </a:r>
            <a:r>
              <a:rPr lang="en-US" baseline="-25000" dirty="0" smtClean="0">
                <a:solidFill>
                  <a:schemeClr val="accent1"/>
                </a:solidFill>
                <a:sym typeface="Wingdings" panose="05000000000000000000" pitchFamily="2" charset="2"/>
              </a:rPr>
              <a:t>th</a:t>
            </a:r>
            <a:r>
              <a:rPr lang="en-US" dirty="0" smtClean="0">
                <a:solidFill>
                  <a:schemeClr val="accent1"/>
                </a:solidFill>
                <a:sym typeface="Wingdings" panose="05000000000000000000" pitchFamily="2" charset="2"/>
              </a:rPr>
              <a:t> state</a:t>
            </a:r>
            <a:endParaRPr lang="en-US" dirty="0">
              <a:solidFill>
                <a:schemeClr val="accent1"/>
              </a:solidFill>
            </a:endParaRPr>
          </a:p>
        </p:txBody>
      </p:sp>
      <p:sp>
        <p:nvSpPr>
          <p:cNvPr id="3" name="Slide Number Placeholder 2"/>
          <p:cNvSpPr>
            <a:spLocks noGrp="1"/>
          </p:cNvSpPr>
          <p:nvPr>
            <p:ph type="sldNum" sz="quarter" idx="12"/>
          </p:nvPr>
        </p:nvSpPr>
        <p:spPr/>
        <p:txBody>
          <a:bodyPr/>
          <a:lstStyle/>
          <a:p>
            <a:fld id="{B9833DA7-59AA-43CA-B9D4-B4E6650B0945}" type="slidenum">
              <a:rPr lang="en-US" smtClean="0"/>
              <a:t>31</a:t>
            </a:fld>
            <a:endParaRPr lang="en-US"/>
          </a:p>
        </p:txBody>
      </p:sp>
    </p:spTree>
    <p:extLst>
      <p:ext uri="{BB962C8B-B14F-4D97-AF65-F5344CB8AC3E}">
        <p14:creationId xmlns:p14="http://schemas.microsoft.com/office/powerpoint/2010/main" val="8584341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fade">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fade">
                                      <p:cBhvr>
                                        <p:cTn id="42"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RDR Evaluation</a:t>
            </a:r>
            <a:endParaRPr lang="en-US" dirty="0"/>
          </a:p>
        </p:txBody>
      </p:sp>
      <p:sp>
        <p:nvSpPr>
          <p:cNvPr id="3" name="Slide Number Placeholder 2"/>
          <p:cNvSpPr>
            <a:spLocks noGrp="1"/>
          </p:cNvSpPr>
          <p:nvPr>
            <p:ph type="sldNum" sz="quarter" idx="12"/>
          </p:nvPr>
        </p:nvSpPr>
        <p:spPr/>
        <p:txBody>
          <a:bodyPr/>
          <a:lstStyle/>
          <a:p>
            <a:fld id="{B9833DA7-59AA-43CA-B9D4-B4E6650B0945}" type="slidenum">
              <a:rPr lang="en-US" smtClean="0"/>
              <a:t>32</a:t>
            </a:fld>
            <a:endParaRPr lang="en-US"/>
          </a:p>
        </p:txBody>
      </p:sp>
      <p:grpSp>
        <p:nvGrpSpPr>
          <p:cNvPr id="5" name="Group 4"/>
          <p:cNvGrpSpPr/>
          <p:nvPr/>
        </p:nvGrpSpPr>
        <p:grpSpPr>
          <a:xfrm>
            <a:off x="76200" y="1600200"/>
            <a:ext cx="8969076" cy="3581400"/>
            <a:chOff x="-66674" y="0"/>
            <a:chExt cx="6225987" cy="2486070"/>
          </a:xfrm>
        </p:grpSpPr>
        <p:grpSp>
          <p:nvGrpSpPr>
            <p:cNvPr id="6" name="Group 5"/>
            <p:cNvGrpSpPr/>
            <p:nvPr/>
          </p:nvGrpSpPr>
          <p:grpSpPr>
            <a:xfrm>
              <a:off x="-66674" y="0"/>
              <a:ext cx="6225987" cy="2486070"/>
              <a:chOff x="123826" y="0"/>
              <a:chExt cx="6225987" cy="2486070"/>
            </a:xfrm>
          </p:grpSpPr>
          <p:pic>
            <p:nvPicPr>
              <p:cNvPr id="8" name="Picture 1"/>
              <p:cNvPicPr>
                <a:picLocks noChangeAspect="1" noChangeArrowheads="1"/>
              </p:cNvPicPr>
              <p:nvPr/>
            </p:nvPicPr>
            <p:blipFill rotWithShape="1">
              <a:blip r:embed="rId3">
                <a:extLst>
                  <a:ext uri="{28A0092B-C50C-407E-A947-70E740481C1C}">
                    <a14:useLocalDpi xmlns:a14="http://schemas.microsoft.com/office/drawing/2010/main" val="0"/>
                  </a:ext>
                </a:extLst>
              </a:blip>
              <a:srcRect l="3197" t="15305" r="1683" b="6216"/>
              <a:stretch/>
            </p:blipFill>
            <p:spPr bwMode="auto">
              <a:xfrm>
                <a:off x="123826" y="161925"/>
                <a:ext cx="6225987" cy="222572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1"/>
              <p:cNvPicPr>
                <a:picLocks noChangeAspect="1" noChangeArrowheads="1"/>
              </p:cNvPicPr>
              <p:nvPr/>
            </p:nvPicPr>
            <p:blipFill rotWithShape="1">
              <a:blip r:embed="rId3">
                <a:extLst>
                  <a:ext uri="{28A0092B-C50C-407E-A947-70E740481C1C}">
                    <a14:useLocalDpi xmlns:a14="http://schemas.microsoft.com/office/drawing/2010/main" val="0"/>
                  </a:ext>
                </a:extLst>
              </a:blip>
              <a:srcRect l="28372" t="4894" r="27534" b="88725"/>
              <a:stretch/>
            </p:blipFill>
            <p:spPr bwMode="auto">
              <a:xfrm>
                <a:off x="1088364" y="277463"/>
                <a:ext cx="3606083" cy="226124"/>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p:cNvSpPr/>
              <p:nvPr/>
            </p:nvSpPr>
            <p:spPr>
              <a:xfrm>
                <a:off x="804688" y="0"/>
                <a:ext cx="490712"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ctr"/>
                <a:r>
                  <a:rPr lang="en-US" sz="2000" dirty="0">
                    <a:solidFill>
                      <a:schemeClr val="tx1"/>
                    </a:solidFill>
                  </a:rPr>
                  <a:t>× </a:t>
                </a:r>
                <a:r>
                  <a:rPr lang="en-US" sz="2000" dirty="0" smtClean="0">
                    <a:solidFill>
                      <a:schemeClr val="tx1"/>
                    </a:solidFill>
                  </a:rPr>
                  <a:t>10</a:t>
                </a:r>
                <a:r>
                  <a:rPr lang="en-US" sz="2000" baseline="30000" dirty="0" smtClean="0">
                    <a:solidFill>
                      <a:schemeClr val="tx1"/>
                    </a:solidFill>
                  </a:rPr>
                  <a:t>-3</a:t>
                </a:r>
                <a:endParaRPr lang="en-US" sz="2000" dirty="0">
                  <a:solidFill>
                    <a:schemeClr val="tx1"/>
                  </a:solidFill>
                </a:endParaRPr>
              </a:p>
            </p:txBody>
          </p:sp>
          <p:sp>
            <p:nvSpPr>
              <p:cNvPr id="11" name="Rectangle 10"/>
              <p:cNvSpPr/>
              <p:nvPr/>
            </p:nvSpPr>
            <p:spPr>
              <a:xfrm>
                <a:off x="238831" y="180181"/>
                <a:ext cx="450849" cy="16937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r"/>
                <a:r>
                  <a:rPr lang="en-US" sz="2000" dirty="0" smtClean="0">
                    <a:solidFill>
                      <a:schemeClr val="tx1"/>
                    </a:solidFill>
                  </a:rPr>
                  <a:t>12</a:t>
                </a:r>
                <a:endParaRPr lang="en-US" sz="2000" dirty="0">
                  <a:solidFill>
                    <a:schemeClr val="tx1"/>
                  </a:solidFill>
                </a:endParaRPr>
              </a:p>
            </p:txBody>
          </p:sp>
          <p:sp>
            <p:nvSpPr>
              <p:cNvPr id="12" name="Rectangle 11"/>
              <p:cNvSpPr/>
              <p:nvPr/>
            </p:nvSpPr>
            <p:spPr>
              <a:xfrm>
                <a:off x="238831" y="443776"/>
                <a:ext cx="450849" cy="16937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r"/>
                <a:r>
                  <a:rPr lang="en-US" sz="2000" dirty="0" smtClean="0">
                    <a:solidFill>
                      <a:schemeClr val="tx1"/>
                    </a:solidFill>
                  </a:rPr>
                  <a:t>10</a:t>
                </a:r>
                <a:endParaRPr lang="en-US" sz="2000" dirty="0">
                  <a:solidFill>
                    <a:schemeClr val="tx1"/>
                  </a:solidFill>
                </a:endParaRPr>
              </a:p>
            </p:txBody>
          </p:sp>
          <p:sp>
            <p:nvSpPr>
              <p:cNvPr id="13" name="Rectangle 12"/>
              <p:cNvSpPr/>
              <p:nvPr/>
            </p:nvSpPr>
            <p:spPr>
              <a:xfrm>
                <a:off x="238831" y="707371"/>
                <a:ext cx="450849" cy="16937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r"/>
                <a:r>
                  <a:rPr lang="en-US" sz="2000" dirty="0" smtClean="0">
                    <a:solidFill>
                      <a:schemeClr val="tx1"/>
                    </a:solidFill>
                  </a:rPr>
                  <a:t>8</a:t>
                </a:r>
                <a:endParaRPr lang="en-US" sz="2000" dirty="0">
                  <a:solidFill>
                    <a:schemeClr val="tx1"/>
                  </a:solidFill>
                </a:endParaRPr>
              </a:p>
            </p:txBody>
          </p:sp>
          <p:sp>
            <p:nvSpPr>
              <p:cNvPr id="14" name="Rectangle 13"/>
              <p:cNvSpPr/>
              <p:nvPr/>
            </p:nvSpPr>
            <p:spPr>
              <a:xfrm>
                <a:off x="238831" y="970966"/>
                <a:ext cx="450849" cy="16937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r"/>
                <a:r>
                  <a:rPr lang="en-US" sz="2000" dirty="0" smtClean="0">
                    <a:solidFill>
                      <a:schemeClr val="tx1"/>
                    </a:solidFill>
                  </a:rPr>
                  <a:t>6</a:t>
                </a:r>
                <a:endParaRPr lang="en-US" sz="2000" dirty="0">
                  <a:solidFill>
                    <a:schemeClr val="tx1"/>
                  </a:solidFill>
                </a:endParaRPr>
              </a:p>
            </p:txBody>
          </p:sp>
          <p:sp>
            <p:nvSpPr>
              <p:cNvPr id="15" name="Rectangle 14"/>
              <p:cNvSpPr/>
              <p:nvPr/>
            </p:nvSpPr>
            <p:spPr>
              <a:xfrm>
                <a:off x="238831" y="1234561"/>
                <a:ext cx="450849" cy="16937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r"/>
                <a:r>
                  <a:rPr lang="en-US" sz="2000" dirty="0" smtClean="0">
                    <a:solidFill>
                      <a:schemeClr val="tx1"/>
                    </a:solidFill>
                  </a:rPr>
                  <a:t>4</a:t>
                </a:r>
                <a:endParaRPr lang="en-US" sz="2000" dirty="0">
                  <a:solidFill>
                    <a:schemeClr val="tx1"/>
                  </a:solidFill>
                </a:endParaRPr>
              </a:p>
            </p:txBody>
          </p:sp>
          <p:sp>
            <p:nvSpPr>
              <p:cNvPr id="16" name="Rectangle 15"/>
              <p:cNvSpPr/>
              <p:nvPr/>
            </p:nvSpPr>
            <p:spPr>
              <a:xfrm>
                <a:off x="238831" y="1498156"/>
                <a:ext cx="450849" cy="16937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r"/>
                <a:r>
                  <a:rPr lang="en-US" sz="2000" dirty="0" smtClean="0">
                    <a:solidFill>
                      <a:schemeClr val="tx1"/>
                    </a:solidFill>
                  </a:rPr>
                  <a:t>2</a:t>
                </a:r>
                <a:endParaRPr lang="en-US" sz="2000" dirty="0">
                  <a:solidFill>
                    <a:schemeClr val="tx1"/>
                  </a:solidFill>
                </a:endParaRPr>
              </a:p>
            </p:txBody>
          </p:sp>
          <p:sp>
            <p:nvSpPr>
              <p:cNvPr id="17" name="Rectangle 16"/>
              <p:cNvSpPr/>
              <p:nvPr/>
            </p:nvSpPr>
            <p:spPr>
              <a:xfrm>
                <a:off x="238831" y="1761750"/>
                <a:ext cx="450849" cy="16937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r"/>
                <a:r>
                  <a:rPr lang="en-US" sz="2000" dirty="0" smtClean="0">
                    <a:solidFill>
                      <a:schemeClr val="tx1"/>
                    </a:solidFill>
                  </a:rPr>
                  <a:t>0</a:t>
                </a:r>
                <a:endParaRPr lang="en-US" sz="2000" dirty="0">
                  <a:solidFill>
                    <a:schemeClr val="tx1"/>
                  </a:solidFill>
                </a:endParaRPr>
              </a:p>
            </p:txBody>
          </p:sp>
          <p:sp>
            <p:nvSpPr>
              <p:cNvPr id="18" name="Rectangle 17"/>
              <p:cNvSpPr/>
              <p:nvPr/>
            </p:nvSpPr>
            <p:spPr>
              <a:xfrm>
                <a:off x="149226" y="744081"/>
                <a:ext cx="352199" cy="65985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rtlCol="0" anchor="b"/>
              <a:lstStyle/>
              <a:p>
                <a:pPr algn="ctr"/>
                <a:r>
                  <a:rPr lang="en-US" sz="2400" b="1" dirty="0" smtClean="0">
                    <a:solidFill>
                      <a:schemeClr val="tx1"/>
                    </a:solidFill>
                  </a:rPr>
                  <a:t>RBER</a:t>
                </a:r>
                <a:endParaRPr lang="en-US" sz="2400" b="1" dirty="0">
                  <a:solidFill>
                    <a:schemeClr val="tx1"/>
                  </a:solidFill>
                </a:endParaRPr>
              </a:p>
            </p:txBody>
          </p:sp>
          <p:sp>
            <p:nvSpPr>
              <p:cNvPr id="19" name="Rectangle 18"/>
              <p:cNvSpPr/>
              <p:nvPr/>
            </p:nvSpPr>
            <p:spPr>
              <a:xfrm>
                <a:off x="1875663" y="2022698"/>
                <a:ext cx="3133990" cy="46337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400" b="1" dirty="0" smtClean="0">
                    <a:solidFill>
                      <a:schemeClr val="tx1"/>
                    </a:solidFill>
                  </a:rPr>
                  <a:t>Read Disturb Count</a:t>
                </a:r>
                <a:endParaRPr lang="en-US" sz="2400" b="1" dirty="0">
                  <a:solidFill>
                    <a:schemeClr val="tx1"/>
                  </a:solidFill>
                </a:endParaRPr>
              </a:p>
            </p:txBody>
          </p:sp>
          <p:sp>
            <p:nvSpPr>
              <p:cNvPr id="20" name="Rectangle 19"/>
              <p:cNvSpPr/>
              <p:nvPr/>
            </p:nvSpPr>
            <p:spPr>
              <a:xfrm>
                <a:off x="602370" y="1943159"/>
                <a:ext cx="450849" cy="16937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dirty="0" smtClean="0">
                    <a:solidFill>
                      <a:schemeClr val="tx1"/>
                    </a:solidFill>
                  </a:rPr>
                  <a:t>0</a:t>
                </a:r>
                <a:endParaRPr lang="en-US" sz="2000" dirty="0">
                  <a:solidFill>
                    <a:schemeClr val="tx1"/>
                  </a:solidFill>
                </a:endParaRPr>
              </a:p>
            </p:txBody>
          </p:sp>
          <p:sp>
            <p:nvSpPr>
              <p:cNvPr id="21" name="Rectangle 20"/>
              <p:cNvSpPr/>
              <p:nvPr/>
            </p:nvSpPr>
            <p:spPr>
              <a:xfrm>
                <a:off x="1547867" y="1943159"/>
                <a:ext cx="554212" cy="16937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dirty="0" smtClean="0">
                    <a:solidFill>
                      <a:schemeClr val="tx1"/>
                    </a:solidFill>
                  </a:rPr>
                  <a:t>0.2M</a:t>
                </a:r>
                <a:endParaRPr lang="en-US" sz="2000" dirty="0">
                  <a:solidFill>
                    <a:schemeClr val="tx1"/>
                  </a:solidFill>
                </a:endParaRPr>
              </a:p>
            </p:txBody>
          </p:sp>
          <p:sp>
            <p:nvSpPr>
              <p:cNvPr id="22" name="Rectangle 21"/>
              <p:cNvSpPr/>
              <p:nvPr/>
            </p:nvSpPr>
            <p:spPr>
              <a:xfrm>
                <a:off x="2596727" y="1943159"/>
                <a:ext cx="554212" cy="16937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dirty="0" smtClean="0">
                    <a:solidFill>
                      <a:schemeClr val="tx1"/>
                    </a:solidFill>
                  </a:rPr>
                  <a:t>0.4M</a:t>
                </a:r>
                <a:endParaRPr lang="en-US" sz="2000" dirty="0">
                  <a:solidFill>
                    <a:schemeClr val="tx1"/>
                  </a:solidFill>
                </a:endParaRPr>
              </a:p>
            </p:txBody>
          </p:sp>
          <p:sp>
            <p:nvSpPr>
              <p:cNvPr id="23" name="Rectangle 22"/>
              <p:cNvSpPr/>
              <p:nvPr/>
            </p:nvSpPr>
            <p:spPr>
              <a:xfrm>
                <a:off x="3645587" y="1943159"/>
                <a:ext cx="554212" cy="16937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dirty="0" smtClean="0">
                    <a:solidFill>
                      <a:schemeClr val="tx1"/>
                    </a:solidFill>
                  </a:rPr>
                  <a:t>0.6M</a:t>
                </a:r>
                <a:endParaRPr lang="en-US" sz="2000" dirty="0">
                  <a:solidFill>
                    <a:schemeClr val="tx1"/>
                  </a:solidFill>
                </a:endParaRPr>
              </a:p>
            </p:txBody>
          </p:sp>
          <p:sp>
            <p:nvSpPr>
              <p:cNvPr id="24" name="Rectangle 23"/>
              <p:cNvSpPr/>
              <p:nvPr/>
            </p:nvSpPr>
            <p:spPr>
              <a:xfrm>
                <a:off x="4694447" y="1943159"/>
                <a:ext cx="554212" cy="16937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dirty="0" smtClean="0">
                    <a:solidFill>
                      <a:schemeClr val="tx1"/>
                    </a:solidFill>
                  </a:rPr>
                  <a:t>0.8M</a:t>
                </a:r>
                <a:endParaRPr lang="en-US" sz="2000" dirty="0">
                  <a:solidFill>
                    <a:schemeClr val="tx1"/>
                  </a:solidFill>
                </a:endParaRPr>
              </a:p>
            </p:txBody>
          </p:sp>
          <p:sp>
            <p:nvSpPr>
              <p:cNvPr id="25" name="Rectangle 24"/>
              <p:cNvSpPr/>
              <p:nvPr/>
            </p:nvSpPr>
            <p:spPr>
              <a:xfrm>
                <a:off x="5743307" y="1943159"/>
                <a:ext cx="554212" cy="16937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dirty="0">
                    <a:solidFill>
                      <a:schemeClr val="tx1"/>
                    </a:solidFill>
                  </a:rPr>
                  <a:t>1</a:t>
                </a:r>
                <a:r>
                  <a:rPr lang="en-US" sz="2000" dirty="0" smtClean="0">
                    <a:solidFill>
                      <a:schemeClr val="tx1"/>
                    </a:solidFill>
                  </a:rPr>
                  <a:t>M</a:t>
                </a:r>
                <a:endParaRPr lang="en-US" sz="2000" dirty="0">
                  <a:solidFill>
                    <a:schemeClr val="tx1"/>
                  </a:solidFill>
                </a:endParaRPr>
              </a:p>
            </p:txBody>
          </p:sp>
          <p:sp>
            <p:nvSpPr>
              <p:cNvPr id="26" name="Rectangle 25"/>
              <p:cNvSpPr/>
              <p:nvPr/>
            </p:nvSpPr>
            <p:spPr>
              <a:xfrm>
                <a:off x="1679618" y="286033"/>
                <a:ext cx="1082632" cy="20485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lang="en-US" sz="2000" dirty="0" smtClean="0">
                    <a:solidFill>
                      <a:schemeClr val="tx1"/>
                    </a:solidFill>
                  </a:rPr>
                  <a:t>No Recovery</a:t>
                </a:r>
                <a:endParaRPr lang="en-US" sz="2000" dirty="0">
                  <a:solidFill>
                    <a:schemeClr val="tx1"/>
                  </a:solidFill>
                </a:endParaRPr>
              </a:p>
            </p:txBody>
          </p:sp>
        </p:grpSp>
        <p:sp>
          <p:nvSpPr>
            <p:cNvPr id="7" name="Rectangle 6"/>
            <p:cNvSpPr/>
            <p:nvPr/>
          </p:nvSpPr>
          <p:spPr>
            <a:xfrm>
              <a:off x="3317917" y="283813"/>
              <a:ext cx="1298533" cy="20485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lang="en-US" sz="2000" dirty="0" smtClean="0">
                  <a:solidFill>
                    <a:schemeClr val="tx1"/>
                  </a:solidFill>
                </a:rPr>
                <a:t>RDR</a:t>
              </a:r>
              <a:endParaRPr lang="en-US" sz="2000" dirty="0">
                <a:solidFill>
                  <a:schemeClr val="tx1"/>
                </a:solidFill>
              </a:endParaRPr>
            </a:p>
          </p:txBody>
        </p:sp>
      </p:grpSp>
      <p:sp>
        <p:nvSpPr>
          <p:cNvPr id="27" name="TextBox 26"/>
          <p:cNvSpPr txBox="1"/>
          <p:nvPr/>
        </p:nvSpPr>
        <p:spPr>
          <a:xfrm>
            <a:off x="231481" y="5416791"/>
            <a:ext cx="7219349" cy="830997"/>
          </a:xfrm>
          <a:prstGeom prst="rect">
            <a:avLst/>
          </a:prstGeom>
          <a:noFill/>
        </p:spPr>
        <p:txBody>
          <a:bodyPr wrap="none" rtlCol="0">
            <a:spAutoFit/>
          </a:bodyPr>
          <a:lstStyle/>
          <a:p>
            <a:r>
              <a:rPr lang="en-US" sz="2400" dirty="0" smtClean="0">
                <a:solidFill>
                  <a:schemeClr val="accent1"/>
                </a:solidFill>
              </a:rPr>
              <a:t>Reduce total error counts up to 36% @ 1M read disturbs</a:t>
            </a:r>
          </a:p>
          <a:p>
            <a:r>
              <a:rPr lang="en-US" sz="2400" dirty="0" smtClean="0">
                <a:solidFill>
                  <a:schemeClr val="accent1"/>
                </a:solidFill>
              </a:rPr>
              <a:t>ECC can be used to correct the remaining errors</a:t>
            </a:r>
            <a:endParaRPr lang="en-US" sz="2400" dirty="0">
              <a:solidFill>
                <a:schemeClr val="accent1"/>
              </a:solidFill>
            </a:endParaRPr>
          </a:p>
        </p:txBody>
      </p:sp>
    </p:spTree>
    <p:extLst>
      <p:ext uri="{BB962C8B-B14F-4D97-AF65-F5344CB8AC3E}">
        <p14:creationId xmlns:p14="http://schemas.microsoft.com/office/powerpoint/2010/main" val="26081914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a:solidFill>
                  <a:schemeClr val="bg1">
                    <a:lumMod val="75000"/>
                  </a:schemeClr>
                </a:solidFill>
              </a:rPr>
              <a:t>Background (Problem and Goal)</a:t>
            </a:r>
          </a:p>
          <a:p>
            <a:r>
              <a:rPr lang="en-US" dirty="0">
                <a:solidFill>
                  <a:schemeClr val="bg1">
                    <a:lumMod val="75000"/>
                  </a:schemeClr>
                </a:solidFill>
              </a:rPr>
              <a:t>Key Experimental Observations</a:t>
            </a:r>
          </a:p>
          <a:p>
            <a:r>
              <a:rPr lang="en-US" dirty="0">
                <a:solidFill>
                  <a:schemeClr val="bg1">
                    <a:lumMod val="75000"/>
                  </a:schemeClr>
                </a:solidFill>
              </a:rPr>
              <a:t>Mitigation: </a:t>
            </a:r>
            <a:r>
              <a:rPr lang="en-US" dirty="0" err="1">
                <a:solidFill>
                  <a:schemeClr val="bg1">
                    <a:lumMod val="75000"/>
                  </a:schemeClr>
                </a:solidFill>
              </a:rPr>
              <a:t>V</a:t>
            </a:r>
            <a:r>
              <a:rPr lang="en-US" baseline="-25000" dirty="0" err="1">
                <a:solidFill>
                  <a:schemeClr val="bg1">
                    <a:lumMod val="75000"/>
                  </a:schemeClr>
                </a:solidFill>
              </a:rPr>
              <a:t>pass</a:t>
            </a:r>
            <a:r>
              <a:rPr lang="en-US" dirty="0">
                <a:solidFill>
                  <a:schemeClr val="bg1">
                    <a:lumMod val="75000"/>
                  </a:schemeClr>
                </a:solidFill>
              </a:rPr>
              <a:t> Tuning</a:t>
            </a:r>
          </a:p>
          <a:p>
            <a:r>
              <a:rPr lang="en-US" dirty="0">
                <a:solidFill>
                  <a:schemeClr val="bg1">
                    <a:lumMod val="75000"/>
                  </a:schemeClr>
                </a:solidFill>
              </a:rPr>
              <a:t>Recovery: Read Disturb Oriented Error Recovery</a:t>
            </a:r>
          </a:p>
          <a:p>
            <a:r>
              <a:rPr lang="en-US" dirty="0"/>
              <a:t>Conclusion</a:t>
            </a:r>
          </a:p>
        </p:txBody>
      </p:sp>
      <p:sp>
        <p:nvSpPr>
          <p:cNvPr id="4" name="Slide Number Placeholder 3"/>
          <p:cNvSpPr>
            <a:spLocks noGrp="1"/>
          </p:cNvSpPr>
          <p:nvPr>
            <p:ph type="sldNum" sz="quarter" idx="12"/>
          </p:nvPr>
        </p:nvSpPr>
        <p:spPr/>
        <p:txBody>
          <a:bodyPr/>
          <a:lstStyle/>
          <a:p>
            <a:fld id="{B9833DA7-59AA-43CA-B9D4-B4E6650B0945}" type="slidenum">
              <a:rPr lang="en-US" smtClean="0"/>
              <a:t>33</a:t>
            </a:fld>
            <a:endParaRPr lang="en-US"/>
          </a:p>
        </p:txBody>
      </p:sp>
    </p:spTree>
    <p:extLst>
      <p:ext uri="{BB962C8B-B14F-4D97-AF65-F5344CB8AC3E}">
        <p14:creationId xmlns:p14="http://schemas.microsoft.com/office/powerpoint/2010/main" val="24571345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Executive Summary</a:t>
            </a:r>
            <a:endParaRPr lang="en-US" dirty="0"/>
          </a:p>
        </p:txBody>
      </p:sp>
      <p:sp>
        <p:nvSpPr>
          <p:cNvPr id="3" name="Content Placeholder 2"/>
          <p:cNvSpPr>
            <a:spLocks noGrp="1"/>
          </p:cNvSpPr>
          <p:nvPr>
            <p:ph idx="1"/>
          </p:nvPr>
        </p:nvSpPr>
        <p:spPr/>
        <p:txBody>
          <a:bodyPr>
            <a:normAutofit lnSpcReduction="10000"/>
          </a:bodyPr>
          <a:lstStyle/>
          <a:p>
            <a:pPr lvl="0">
              <a:buClr>
                <a:prstClr val="black"/>
              </a:buClr>
            </a:pPr>
            <a:r>
              <a:rPr lang="en-US" sz="2800" b="1" i="1" dirty="0">
                <a:solidFill>
                  <a:srgbClr val="FF0000"/>
                </a:solidFill>
              </a:rPr>
              <a:t>Read disturb errors</a:t>
            </a:r>
            <a:r>
              <a:rPr lang="en-US" sz="2800" b="1" dirty="0">
                <a:solidFill>
                  <a:srgbClr val="FF0000"/>
                </a:solidFill>
              </a:rPr>
              <a:t> </a:t>
            </a:r>
            <a:r>
              <a:rPr lang="en-US" sz="2800" dirty="0">
                <a:solidFill>
                  <a:srgbClr val="FF0000"/>
                </a:solidFill>
              </a:rPr>
              <a:t>limit flash memory lifetime today</a:t>
            </a:r>
          </a:p>
          <a:p>
            <a:pPr lvl="1">
              <a:buClr>
                <a:prstClr val="black"/>
              </a:buClr>
            </a:pPr>
            <a:r>
              <a:rPr lang="en-US" sz="2600" spc="-150" dirty="0">
                <a:solidFill>
                  <a:prstClr val="black"/>
                </a:solidFill>
                <a:sym typeface="Wingdings" panose="05000000000000000000" pitchFamily="2" charset="2"/>
              </a:rPr>
              <a:t>Apply a </a:t>
            </a:r>
            <a:r>
              <a:rPr lang="en-US" sz="2600" i="1" spc="-150" dirty="0">
                <a:solidFill>
                  <a:srgbClr val="FF0000"/>
                </a:solidFill>
                <a:sym typeface="Wingdings" panose="05000000000000000000" pitchFamily="2" charset="2"/>
              </a:rPr>
              <a:t>high pass-through voltage (</a:t>
            </a:r>
            <a:r>
              <a:rPr lang="en-US" sz="2600" i="1" spc="-150" dirty="0" err="1">
                <a:solidFill>
                  <a:srgbClr val="FF0000"/>
                </a:solidFill>
                <a:sym typeface="Wingdings" panose="05000000000000000000" pitchFamily="2" charset="2"/>
              </a:rPr>
              <a:t>V</a:t>
            </a:r>
            <a:r>
              <a:rPr lang="en-US" sz="2600" i="1" spc="-150" baseline="-25000" dirty="0" err="1">
                <a:solidFill>
                  <a:srgbClr val="FF0000"/>
                </a:solidFill>
                <a:sym typeface="Wingdings" panose="05000000000000000000" pitchFamily="2" charset="2"/>
              </a:rPr>
              <a:t>pass</a:t>
            </a:r>
            <a:r>
              <a:rPr lang="en-US" sz="2600" i="1" spc="-150" dirty="0">
                <a:solidFill>
                  <a:srgbClr val="FF0000"/>
                </a:solidFill>
                <a:sym typeface="Wingdings" panose="05000000000000000000" pitchFamily="2" charset="2"/>
              </a:rPr>
              <a:t>)</a:t>
            </a:r>
            <a:r>
              <a:rPr lang="en-US" sz="2600" spc="-150" dirty="0">
                <a:solidFill>
                  <a:prstClr val="black"/>
                </a:solidFill>
                <a:sym typeface="Wingdings" panose="05000000000000000000" pitchFamily="2" charset="2"/>
              </a:rPr>
              <a:t> to multiple pages on a read</a:t>
            </a:r>
            <a:endParaRPr lang="en-US" sz="2600" spc="-150" dirty="0">
              <a:solidFill>
                <a:prstClr val="black"/>
              </a:solidFill>
            </a:endParaRPr>
          </a:p>
          <a:p>
            <a:pPr lvl="0">
              <a:buClr>
                <a:prstClr val="black"/>
              </a:buClr>
            </a:pPr>
            <a:r>
              <a:rPr lang="en-US" sz="2800" dirty="0">
                <a:solidFill>
                  <a:prstClr val="black"/>
                </a:solidFill>
              </a:rPr>
              <a:t>We </a:t>
            </a:r>
            <a:r>
              <a:rPr lang="en-US" sz="2800" b="1" dirty="0">
                <a:solidFill>
                  <a:srgbClr val="0000FF"/>
                </a:solidFill>
              </a:rPr>
              <a:t>characterize read disturb </a:t>
            </a:r>
            <a:r>
              <a:rPr lang="en-US" sz="2800" dirty="0">
                <a:solidFill>
                  <a:prstClr val="black"/>
                </a:solidFill>
              </a:rPr>
              <a:t>on real NAND flash chips</a:t>
            </a:r>
          </a:p>
          <a:p>
            <a:pPr lvl="1">
              <a:buClr>
                <a:prstClr val="black"/>
              </a:buClr>
            </a:pPr>
            <a:r>
              <a:rPr lang="en-US" sz="2600" dirty="0">
                <a:solidFill>
                  <a:prstClr val="black"/>
                </a:solidFill>
              </a:rPr>
              <a:t>Slightly </a:t>
            </a:r>
            <a:r>
              <a:rPr lang="en-US" sz="2600" dirty="0">
                <a:solidFill>
                  <a:srgbClr val="0000FF"/>
                </a:solidFill>
              </a:rPr>
              <a:t>lowering </a:t>
            </a:r>
            <a:r>
              <a:rPr lang="en-US" sz="2600" dirty="0" err="1">
                <a:solidFill>
                  <a:srgbClr val="0000FF"/>
                </a:solidFill>
              </a:rPr>
              <a:t>V</a:t>
            </a:r>
            <a:r>
              <a:rPr lang="en-US" sz="2600" baseline="-25000" dirty="0" err="1">
                <a:solidFill>
                  <a:srgbClr val="0000FF"/>
                </a:solidFill>
              </a:rPr>
              <a:t>pass</a:t>
            </a:r>
            <a:r>
              <a:rPr lang="en-US" sz="2600" dirty="0">
                <a:solidFill>
                  <a:prstClr val="black"/>
                </a:solidFill>
              </a:rPr>
              <a:t> </a:t>
            </a:r>
            <a:r>
              <a:rPr lang="en-US" sz="2600" dirty="0">
                <a:solidFill>
                  <a:srgbClr val="0000FF"/>
                </a:solidFill>
              </a:rPr>
              <a:t>greatly reduces read disturb errors</a:t>
            </a:r>
          </a:p>
          <a:p>
            <a:pPr lvl="1">
              <a:buClr>
                <a:prstClr val="black"/>
              </a:buClr>
            </a:pPr>
            <a:r>
              <a:rPr lang="en-US" sz="2600" dirty="0">
                <a:solidFill>
                  <a:prstClr val="black"/>
                </a:solidFill>
              </a:rPr>
              <a:t>Some flash cells are </a:t>
            </a:r>
            <a:r>
              <a:rPr lang="en-US" sz="2600" dirty="0">
                <a:solidFill>
                  <a:srgbClr val="0000FF"/>
                </a:solidFill>
              </a:rPr>
              <a:t>more </a:t>
            </a:r>
            <a:r>
              <a:rPr lang="en-US" sz="2600" dirty="0" smtClean="0">
                <a:solidFill>
                  <a:srgbClr val="0000FF"/>
                </a:solidFill>
              </a:rPr>
              <a:t>prone to </a:t>
            </a:r>
            <a:r>
              <a:rPr lang="en-US" sz="2600" dirty="0">
                <a:solidFill>
                  <a:srgbClr val="0000FF"/>
                </a:solidFill>
              </a:rPr>
              <a:t>read disturb</a:t>
            </a:r>
            <a:endParaRPr lang="en-US" sz="2600" dirty="0">
              <a:solidFill>
                <a:prstClr val="black"/>
              </a:solidFill>
            </a:endParaRPr>
          </a:p>
          <a:p>
            <a:pPr lvl="0">
              <a:buClr>
                <a:prstClr val="black"/>
              </a:buClr>
            </a:pPr>
            <a:r>
              <a:rPr lang="en-US" sz="2800" dirty="0">
                <a:solidFill>
                  <a:srgbClr val="00B050"/>
                </a:solidFill>
              </a:rPr>
              <a:t>Technique 1: Mitigate</a:t>
            </a:r>
            <a:r>
              <a:rPr lang="en-US" sz="2800" dirty="0">
                <a:solidFill>
                  <a:prstClr val="black"/>
                </a:solidFill>
              </a:rPr>
              <a:t> read disturb errors online</a:t>
            </a:r>
          </a:p>
          <a:p>
            <a:pPr lvl="1">
              <a:buClr>
                <a:prstClr val="black"/>
              </a:buClr>
            </a:pPr>
            <a:r>
              <a:rPr lang="en-US" sz="2600" b="1" i="1" dirty="0" err="1">
                <a:solidFill>
                  <a:srgbClr val="00B050"/>
                </a:solidFill>
              </a:rPr>
              <a:t>V</a:t>
            </a:r>
            <a:r>
              <a:rPr lang="en-US" sz="2600" b="1" i="1" baseline="-25000" dirty="0" err="1">
                <a:solidFill>
                  <a:srgbClr val="00B050"/>
                </a:solidFill>
              </a:rPr>
              <a:t>pass</a:t>
            </a:r>
            <a:r>
              <a:rPr lang="en-US" sz="2600" b="1" i="1" dirty="0">
                <a:solidFill>
                  <a:srgbClr val="00B050"/>
                </a:solidFill>
              </a:rPr>
              <a:t> Tuning</a:t>
            </a:r>
            <a:r>
              <a:rPr lang="en-US" sz="2600" dirty="0">
                <a:solidFill>
                  <a:prstClr val="black"/>
                </a:solidFill>
              </a:rPr>
              <a:t> dynamically finds and applies a lowered </a:t>
            </a:r>
            <a:r>
              <a:rPr lang="en-US" sz="2600" dirty="0" err="1">
                <a:solidFill>
                  <a:prstClr val="black"/>
                </a:solidFill>
              </a:rPr>
              <a:t>V</a:t>
            </a:r>
            <a:r>
              <a:rPr lang="en-US" sz="2600" baseline="-25000" dirty="0" err="1">
                <a:solidFill>
                  <a:prstClr val="black"/>
                </a:solidFill>
              </a:rPr>
              <a:t>pass</a:t>
            </a:r>
            <a:endParaRPr lang="en-US" sz="2600" dirty="0">
              <a:solidFill>
                <a:prstClr val="black"/>
              </a:solidFill>
            </a:endParaRPr>
          </a:p>
          <a:p>
            <a:pPr lvl="1">
              <a:buClr>
                <a:prstClr val="black"/>
              </a:buClr>
            </a:pPr>
            <a:r>
              <a:rPr lang="en-US" sz="2600" dirty="0">
                <a:solidFill>
                  <a:prstClr val="black"/>
                </a:solidFill>
              </a:rPr>
              <a:t>Flash memory </a:t>
            </a:r>
            <a:r>
              <a:rPr lang="en-US" sz="2600" dirty="0">
                <a:solidFill>
                  <a:srgbClr val="00B050"/>
                </a:solidFill>
              </a:rPr>
              <a:t>lifetime improves by 21%</a:t>
            </a:r>
          </a:p>
          <a:p>
            <a:pPr lvl="0">
              <a:buClr>
                <a:prstClr val="black"/>
              </a:buClr>
            </a:pPr>
            <a:r>
              <a:rPr lang="en-US" sz="2800" dirty="0">
                <a:solidFill>
                  <a:srgbClr val="00B050"/>
                </a:solidFill>
              </a:rPr>
              <a:t>Technique 2: Recover </a:t>
            </a:r>
            <a:r>
              <a:rPr lang="en-US" sz="2800" dirty="0">
                <a:solidFill>
                  <a:prstClr val="black"/>
                </a:solidFill>
              </a:rPr>
              <a:t>after failure to prevent data loss</a:t>
            </a:r>
          </a:p>
          <a:p>
            <a:pPr lvl="1">
              <a:buClr>
                <a:prstClr val="black"/>
              </a:buClr>
            </a:pPr>
            <a:r>
              <a:rPr lang="en-US" sz="2600" b="1" i="1" dirty="0">
                <a:solidFill>
                  <a:srgbClr val="00B050"/>
                </a:solidFill>
              </a:rPr>
              <a:t>Read Disturb Oriented Error Recovery</a:t>
            </a:r>
            <a:r>
              <a:rPr lang="en-US" sz="2600" dirty="0">
                <a:solidFill>
                  <a:srgbClr val="00B050"/>
                </a:solidFill>
              </a:rPr>
              <a:t> </a:t>
            </a:r>
            <a:r>
              <a:rPr lang="en-US" sz="2600" dirty="0">
                <a:solidFill>
                  <a:prstClr val="black"/>
                </a:solidFill>
              </a:rPr>
              <a:t>(RDR) selectively corrects cells more susceptible to read disturb errors</a:t>
            </a:r>
          </a:p>
          <a:p>
            <a:pPr lvl="1">
              <a:buClr>
                <a:prstClr val="black"/>
              </a:buClr>
            </a:pPr>
            <a:r>
              <a:rPr lang="en-US" sz="2600" dirty="0">
                <a:solidFill>
                  <a:srgbClr val="00B050"/>
                </a:solidFill>
              </a:rPr>
              <a:t>Reduces raw bit error rate</a:t>
            </a:r>
            <a:r>
              <a:rPr lang="en-US" sz="2600" b="1" dirty="0">
                <a:solidFill>
                  <a:srgbClr val="00B050"/>
                </a:solidFill>
              </a:rPr>
              <a:t> </a:t>
            </a:r>
            <a:r>
              <a:rPr lang="en-US" sz="2600" dirty="0">
                <a:solidFill>
                  <a:srgbClr val="00B050"/>
                </a:solidFill>
              </a:rPr>
              <a:t>(RBER) by up to 36%</a:t>
            </a:r>
          </a:p>
        </p:txBody>
      </p:sp>
      <p:sp>
        <p:nvSpPr>
          <p:cNvPr id="4" name="Slide Number Placeholder 3"/>
          <p:cNvSpPr>
            <a:spLocks noGrp="1"/>
          </p:cNvSpPr>
          <p:nvPr>
            <p:ph type="sldNum" sz="quarter" idx="12"/>
          </p:nvPr>
        </p:nvSpPr>
        <p:spPr/>
        <p:txBody>
          <a:bodyPr/>
          <a:lstStyle/>
          <a:p>
            <a:fld id="{B9833DA7-59AA-43CA-B9D4-B4E6650B0945}" type="slidenum">
              <a:rPr lang="en-US" smtClean="0"/>
              <a:t>34</a:t>
            </a:fld>
            <a:endParaRPr lang="en-US"/>
          </a:p>
        </p:txBody>
      </p:sp>
    </p:spTree>
    <p:extLst>
      <p:ext uri="{BB962C8B-B14F-4D97-AF65-F5344CB8AC3E}">
        <p14:creationId xmlns:p14="http://schemas.microsoft.com/office/powerpoint/2010/main" val="39307903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600200"/>
            <a:ext cx="9144000" cy="2000251"/>
          </a:xfrm>
        </p:spPr>
        <p:txBody>
          <a:bodyPr>
            <a:noAutofit/>
          </a:bodyPr>
          <a:lstStyle/>
          <a:p>
            <a:r>
              <a:rPr lang="en-US" sz="5400" b="1" dirty="0" smtClean="0">
                <a:solidFill>
                  <a:srgbClr val="FF0000"/>
                </a:solidFill>
              </a:rPr>
              <a:t>Read Disturb Errors </a:t>
            </a:r>
            <a:r>
              <a:rPr lang="en-US" sz="4400" b="1" dirty="0" smtClean="0">
                <a:solidFill>
                  <a:srgbClr val="FF0000"/>
                </a:solidFill>
              </a:rPr>
              <a:t/>
            </a:r>
            <a:br>
              <a:rPr lang="en-US" sz="4400" b="1" dirty="0" smtClean="0">
                <a:solidFill>
                  <a:srgbClr val="FF0000"/>
                </a:solidFill>
              </a:rPr>
            </a:br>
            <a:r>
              <a:rPr lang="en-US" dirty="0" smtClean="0"/>
              <a:t>in MLC NAND Flash Memory:</a:t>
            </a:r>
            <a:r>
              <a:rPr lang="en-US" sz="4000" dirty="0" smtClean="0"/>
              <a:t/>
            </a:r>
            <a:br>
              <a:rPr lang="en-US" sz="4000" dirty="0" smtClean="0"/>
            </a:br>
            <a:r>
              <a:rPr lang="en-US" spc="-150" dirty="0" smtClean="0"/>
              <a:t>Characterization, Mitigation, and Recovery</a:t>
            </a:r>
            <a:endParaRPr lang="en-US" sz="4000" spc="-150" dirty="0"/>
          </a:p>
        </p:txBody>
      </p:sp>
      <p:sp>
        <p:nvSpPr>
          <p:cNvPr id="3" name="Subtitle 2"/>
          <p:cNvSpPr>
            <a:spLocks noGrp="1"/>
          </p:cNvSpPr>
          <p:nvPr>
            <p:ph type="subTitle" idx="1"/>
          </p:nvPr>
        </p:nvSpPr>
        <p:spPr>
          <a:xfrm>
            <a:off x="0" y="3886200"/>
            <a:ext cx="9144000" cy="1752600"/>
          </a:xfrm>
        </p:spPr>
        <p:txBody>
          <a:bodyPr>
            <a:normAutofit/>
          </a:bodyPr>
          <a:lstStyle/>
          <a:p>
            <a:r>
              <a:rPr lang="en-US" sz="2800" i="1" dirty="0" smtClean="0">
                <a:solidFill>
                  <a:schemeClr val="tx1"/>
                </a:solidFill>
              </a:rPr>
              <a:t>Yu </a:t>
            </a:r>
            <a:r>
              <a:rPr lang="en-US" sz="2800" i="1" dirty="0" err="1" smtClean="0">
                <a:solidFill>
                  <a:schemeClr val="tx1"/>
                </a:solidFill>
              </a:rPr>
              <a:t>Cai</a:t>
            </a:r>
            <a:r>
              <a:rPr lang="en-US" sz="2800" i="1" dirty="0" smtClean="0">
                <a:solidFill>
                  <a:schemeClr val="tx1"/>
                </a:solidFill>
              </a:rPr>
              <a:t>, </a:t>
            </a:r>
            <a:r>
              <a:rPr lang="en-US" sz="2800" b="1" i="1" dirty="0" smtClean="0">
                <a:solidFill>
                  <a:schemeClr val="tx1"/>
                </a:solidFill>
              </a:rPr>
              <a:t>Yixin Luo</a:t>
            </a:r>
            <a:r>
              <a:rPr lang="en-US" sz="2800" i="1" dirty="0" smtClean="0">
                <a:solidFill>
                  <a:schemeClr val="tx1"/>
                </a:solidFill>
              </a:rPr>
              <a:t>, Saugata Ghose, </a:t>
            </a:r>
            <a:br>
              <a:rPr lang="en-US" sz="2800" i="1" dirty="0" smtClean="0">
                <a:solidFill>
                  <a:schemeClr val="tx1"/>
                </a:solidFill>
              </a:rPr>
            </a:br>
            <a:r>
              <a:rPr lang="en-US" sz="2800" i="1" dirty="0" smtClean="0">
                <a:solidFill>
                  <a:schemeClr val="tx1"/>
                </a:solidFill>
              </a:rPr>
              <a:t>Erich F. </a:t>
            </a:r>
            <a:r>
              <a:rPr lang="en-US" sz="2800" i="1" dirty="0" err="1" smtClean="0">
                <a:solidFill>
                  <a:schemeClr val="tx1"/>
                </a:solidFill>
              </a:rPr>
              <a:t>Haratsch</a:t>
            </a:r>
            <a:r>
              <a:rPr lang="en-US" sz="2800" i="1" dirty="0" smtClean="0">
                <a:solidFill>
                  <a:schemeClr val="tx1"/>
                </a:solidFill>
              </a:rPr>
              <a:t>*, Ken Mai, Onur Mutlu</a:t>
            </a:r>
          </a:p>
          <a:p>
            <a:r>
              <a:rPr lang="en-US" sz="2800" i="1" dirty="0" smtClean="0">
                <a:solidFill>
                  <a:schemeClr val="tx1"/>
                </a:solidFill>
              </a:rPr>
              <a:t>Carnegie Mellon University, *Seagate Technology</a:t>
            </a:r>
            <a:endParaRPr lang="en-US" sz="2800" i="1" dirty="0">
              <a:solidFill>
                <a:schemeClr val="tx1"/>
              </a:solidFill>
            </a:endParaRPr>
          </a:p>
        </p:txBody>
      </p:sp>
      <p:pic>
        <p:nvPicPr>
          <p:cNvPr id="7" name="Picture 6" descr="Burgundy_CMU_JPG_Logo.jpg"/>
          <p:cNvPicPr>
            <a:picLocks noChangeAspect="1"/>
          </p:cNvPicPr>
          <p:nvPr/>
        </p:nvPicPr>
        <p:blipFill>
          <a:blip r:embed="rId3" cstate="print"/>
          <a:stretch>
            <a:fillRect/>
          </a:stretch>
        </p:blipFill>
        <p:spPr>
          <a:xfrm>
            <a:off x="3079820" y="5492492"/>
            <a:ext cx="2984360" cy="1077684"/>
          </a:xfrm>
          <a:prstGeom prst="rect">
            <a:avLst/>
          </a:prstGeom>
        </p:spPr>
      </p:pic>
      <p:pic>
        <p:nvPicPr>
          <p:cNvPr id="8" name="Picture 7" descr="safari.png"/>
          <p:cNvPicPr>
            <a:picLocks noChangeAspect="1"/>
          </p:cNvPicPr>
          <p:nvPr/>
        </p:nvPicPr>
        <p:blipFill>
          <a:blip r:embed="rId4" cstate="print"/>
          <a:stretch>
            <a:fillRect/>
          </a:stretch>
        </p:blipFill>
        <p:spPr>
          <a:xfrm>
            <a:off x="762000" y="5765431"/>
            <a:ext cx="1838000" cy="531806"/>
          </a:xfrm>
          <a:prstGeom prst="rect">
            <a:avLst/>
          </a:prstGeom>
        </p:spPr>
      </p:pic>
      <p:pic>
        <p:nvPicPr>
          <p:cNvPr id="9" name="Picture 2" descr="http://media.glassdoor.com/sqll/1864/seagate-technology-squarelogo-1420455158884.png"/>
          <p:cNvPicPr>
            <a:picLocks noChangeAspect="1" noChangeArrowheads="1"/>
          </p:cNvPicPr>
          <p:nvPr/>
        </p:nvPicPr>
        <p:blipFill rotWithShape="1">
          <a:blip r:embed="rId5">
            <a:extLst>
              <a:ext uri="{28A0092B-C50C-407E-A947-70E740481C1C}">
                <a14:useLocalDpi xmlns:a14="http://schemas.microsoft.com/office/drawing/2010/main" val="0"/>
              </a:ext>
            </a:extLst>
          </a:blip>
          <a:srcRect t="13649" b="10794"/>
          <a:stretch/>
        </p:blipFill>
        <p:spPr bwMode="auto">
          <a:xfrm>
            <a:off x="6451460" y="5385707"/>
            <a:ext cx="1714500" cy="12954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01728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a:t>Background (Problem and Goal)</a:t>
            </a:r>
          </a:p>
          <a:p>
            <a:r>
              <a:rPr lang="en-US" dirty="0">
                <a:solidFill>
                  <a:schemeClr val="bg1">
                    <a:lumMod val="75000"/>
                  </a:schemeClr>
                </a:solidFill>
              </a:rPr>
              <a:t>Key Experimental Observations</a:t>
            </a:r>
          </a:p>
          <a:p>
            <a:r>
              <a:rPr lang="en-US" dirty="0">
                <a:solidFill>
                  <a:schemeClr val="bg1">
                    <a:lumMod val="75000"/>
                  </a:schemeClr>
                </a:solidFill>
              </a:rPr>
              <a:t>Mitigation: </a:t>
            </a:r>
            <a:r>
              <a:rPr lang="en-US" dirty="0" err="1">
                <a:solidFill>
                  <a:schemeClr val="bg1">
                    <a:lumMod val="75000"/>
                  </a:schemeClr>
                </a:solidFill>
              </a:rPr>
              <a:t>V</a:t>
            </a:r>
            <a:r>
              <a:rPr lang="en-US" baseline="-25000" dirty="0" err="1">
                <a:solidFill>
                  <a:schemeClr val="bg1">
                    <a:lumMod val="75000"/>
                  </a:schemeClr>
                </a:solidFill>
              </a:rPr>
              <a:t>pass</a:t>
            </a:r>
            <a:r>
              <a:rPr lang="en-US" dirty="0">
                <a:solidFill>
                  <a:schemeClr val="bg1">
                    <a:lumMod val="75000"/>
                  </a:schemeClr>
                </a:solidFill>
              </a:rPr>
              <a:t> Tuning</a:t>
            </a:r>
          </a:p>
          <a:p>
            <a:r>
              <a:rPr lang="en-US" dirty="0">
                <a:solidFill>
                  <a:schemeClr val="bg1">
                    <a:lumMod val="75000"/>
                  </a:schemeClr>
                </a:solidFill>
              </a:rPr>
              <a:t>Recovery: Read Disturb Oriented Error Recovery</a:t>
            </a:r>
          </a:p>
          <a:p>
            <a:r>
              <a:rPr lang="en-US" dirty="0">
                <a:solidFill>
                  <a:schemeClr val="bg1">
                    <a:lumMod val="75000"/>
                  </a:schemeClr>
                </a:solidFill>
              </a:rPr>
              <a:t>Conclusion</a:t>
            </a:r>
          </a:p>
        </p:txBody>
      </p:sp>
      <p:sp>
        <p:nvSpPr>
          <p:cNvPr id="4" name="Slide Number Placeholder 3"/>
          <p:cNvSpPr>
            <a:spLocks noGrp="1"/>
          </p:cNvSpPr>
          <p:nvPr>
            <p:ph type="sldNum" sz="quarter" idx="12"/>
          </p:nvPr>
        </p:nvSpPr>
        <p:spPr/>
        <p:txBody>
          <a:bodyPr/>
          <a:lstStyle/>
          <a:p>
            <a:fld id="{B9833DA7-59AA-43CA-B9D4-B4E6650B0945}" type="slidenum">
              <a:rPr lang="en-US" smtClean="0"/>
              <a:t>4</a:t>
            </a:fld>
            <a:endParaRPr lang="en-US"/>
          </a:p>
        </p:txBody>
      </p:sp>
    </p:spTree>
    <p:extLst>
      <p:ext uri="{BB962C8B-B14F-4D97-AF65-F5344CB8AC3E}">
        <p14:creationId xmlns:p14="http://schemas.microsoft.com/office/powerpoint/2010/main" val="39266210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NAND Flash Memory Background</a:t>
            </a:r>
            <a:endParaRPr lang="en-US" dirty="0"/>
          </a:p>
        </p:txBody>
      </p:sp>
      <p:sp>
        <p:nvSpPr>
          <p:cNvPr id="43" name="Rectangle 42"/>
          <p:cNvSpPr/>
          <p:nvPr/>
        </p:nvSpPr>
        <p:spPr>
          <a:xfrm>
            <a:off x="738554" y="1085851"/>
            <a:ext cx="7693270" cy="3638550"/>
          </a:xfrm>
          <a:prstGeom prst="rect">
            <a:avLst/>
          </a:prstGeom>
          <a:solidFill>
            <a:sysClr val="window" lastClr="FFFFFF">
              <a:lumMod val="65000"/>
            </a:sysClr>
          </a:solidFill>
          <a:ln w="12700" cap="flat" cmpd="sng" algn="ctr">
            <a:solidFill>
              <a:sysClr val="windowText" lastClr="000000"/>
            </a:solidFill>
            <a:prstDash val="solid"/>
            <a:miter lim="800000"/>
          </a:ln>
          <a:effectLst/>
        </p:spPr>
        <p:txBody>
          <a:bodyPr vert="horz" rtlCol="0" anchor="t"/>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smtClean="0">
                <a:ln>
                  <a:noFill/>
                </a:ln>
                <a:solidFill>
                  <a:prstClr val="black"/>
                </a:solidFill>
                <a:effectLst/>
                <a:uLnTx/>
                <a:uFillTx/>
                <a:latin typeface="Calibri"/>
                <a:ea typeface="+mn-ea"/>
                <a:cs typeface="+mn-cs"/>
              </a:rPr>
              <a:t>Flash Memory</a:t>
            </a:r>
          </a:p>
        </p:txBody>
      </p:sp>
      <p:grpSp>
        <p:nvGrpSpPr>
          <p:cNvPr id="44" name="Group 43"/>
          <p:cNvGrpSpPr/>
          <p:nvPr/>
        </p:nvGrpSpPr>
        <p:grpSpPr>
          <a:xfrm>
            <a:off x="874834" y="1734281"/>
            <a:ext cx="7420709" cy="2800352"/>
            <a:chOff x="1195753" y="1480770"/>
            <a:chExt cx="9894279" cy="2800352"/>
          </a:xfrm>
          <a:solidFill>
            <a:sysClr val="window" lastClr="FFFFFF"/>
          </a:solidFill>
        </p:grpSpPr>
        <p:sp>
          <p:nvSpPr>
            <p:cNvPr id="45" name="Rectangle 44"/>
            <p:cNvSpPr/>
            <p:nvPr/>
          </p:nvSpPr>
          <p:spPr>
            <a:xfrm>
              <a:off x="1195753" y="1879355"/>
              <a:ext cx="1946031" cy="398585"/>
            </a:xfrm>
            <a:prstGeom prst="rect">
              <a:avLst/>
            </a:prstGeom>
            <a:grp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noProof="0" dirty="0" smtClean="0">
                  <a:ln>
                    <a:noFill/>
                  </a:ln>
                  <a:solidFill>
                    <a:prstClr val="black"/>
                  </a:solidFill>
                  <a:effectLst/>
                  <a:uLnTx/>
                  <a:uFillTx/>
                  <a:latin typeface="Calibri"/>
                  <a:ea typeface="+mn-ea"/>
                  <a:cs typeface="+mn-cs"/>
                </a:rPr>
                <a:t>Page 1</a:t>
              </a:r>
            </a:p>
          </p:txBody>
        </p:sp>
        <p:sp>
          <p:nvSpPr>
            <p:cNvPr id="46" name="Rectangle 45"/>
            <p:cNvSpPr/>
            <p:nvPr/>
          </p:nvSpPr>
          <p:spPr>
            <a:xfrm>
              <a:off x="1195754" y="1480770"/>
              <a:ext cx="1946031" cy="398585"/>
            </a:xfrm>
            <a:prstGeom prst="rect">
              <a:avLst/>
            </a:prstGeom>
            <a:grp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noProof="0" dirty="0" smtClean="0">
                  <a:ln>
                    <a:noFill/>
                  </a:ln>
                  <a:solidFill>
                    <a:prstClr val="black"/>
                  </a:solidFill>
                  <a:effectLst/>
                  <a:uLnTx/>
                  <a:uFillTx/>
                  <a:latin typeface="Calibri"/>
                  <a:ea typeface="+mn-ea"/>
                  <a:cs typeface="+mn-cs"/>
                </a:rPr>
                <a:t>Page 0</a:t>
              </a:r>
            </a:p>
          </p:txBody>
        </p:sp>
        <p:sp>
          <p:nvSpPr>
            <p:cNvPr id="47" name="Rectangle 46"/>
            <p:cNvSpPr/>
            <p:nvPr/>
          </p:nvSpPr>
          <p:spPr>
            <a:xfrm>
              <a:off x="1195754" y="2277940"/>
              <a:ext cx="1946031" cy="398585"/>
            </a:xfrm>
            <a:prstGeom prst="rect">
              <a:avLst/>
            </a:prstGeom>
            <a:grp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noProof="0" dirty="0" smtClean="0">
                  <a:ln>
                    <a:noFill/>
                  </a:ln>
                  <a:solidFill>
                    <a:prstClr val="black"/>
                  </a:solidFill>
                  <a:effectLst/>
                  <a:uLnTx/>
                  <a:uFillTx/>
                  <a:latin typeface="Calibri"/>
                  <a:ea typeface="+mn-ea"/>
                  <a:cs typeface="+mn-cs"/>
                </a:rPr>
                <a:t>Page 2</a:t>
              </a:r>
            </a:p>
          </p:txBody>
        </p:sp>
        <p:sp>
          <p:nvSpPr>
            <p:cNvPr id="48" name="Rectangle 47"/>
            <p:cNvSpPr/>
            <p:nvPr/>
          </p:nvSpPr>
          <p:spPr>
            <a:xfrm>
              <a:off x="1195753" y="3882536"/>
              <a:ext cx="1946031" cy="398585"/>
            </a:xfrm>
            <a:prstGeom prst="rect">
              <a:avLst/>
            </a:prstGeom>
            <a:grp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noProof="0" dirty="0" smtClean="0">
                  <a:ln>
                    <a:noFill/>
                  </a:ln>
                  <a:solidFill>
                    <a:prstClr val="black"/>
                  </a:solidFill>
                  <a:effectLst/>
                  <a:uLnTx/>
                  <a:uFillTx/>
                  <a:latin typeface="Calibri"/>
                  <a:ea typeface="+mn-ea"/>
                  <a:cs typeface="+mn-cs"/>
                </a:rPr>
                <a:t>Page 255</a:t>
              </a:r>
            </a:p>
          </p:txBody>
        </p:sp>
        <p:sp>
          <p:nvSpPr>
            <p:cNvPr id="49" name="Rectangle 48"/>
            <p:cNvSpPr/>
            <p:nvPr/>
          </p:nvSpPr>
          <p:spPr>
            <a:xfrm>
              <a:off x="1195753" y="2667000"/>
              <a:ext cx="1946031" cy="1202332"/>
            </a:xfrm>
            <a:prstGeom prst="rect">
              <a:avLst/>
            </a:prstGeom>
            <a:grpFill/>
            <a:ln w="12700" cap="flat" cmpd="sng" algn="ctr">
              <a:solidFill>
                <a:sysClr val="windowText" lastClr="000000"/>
              </a:solidFill>
              <a:prstDash val="solid"/>
              <a:miter lim="800000"/>
            </a:ln>
            <a:effectLst/>
          </p:spPr>
          <p:txBody>
            <a:bodyPr vert="vert27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latin typeface="Calibri"/>
                  <a:ea typeface="+mn-ea"/>
                  <a:cs typeface="+mn-cs"/>
                </a:rPr>
                <a:t>……</a:t>
              </a:r>
            </a:p>
          </p:txBody>
        </p:sp>
        <p:sp>
          <p:nvSpPr>
            <p:cNvPr id="50" name="Rectangle 49"/>
            <p:cNvSpPr/>
            <p:nvPr/>
          </p:nvSpPr>
          <p:spPr>
            <a:xfrm>
              <a:off x="3141784" y="1879355"/>
              <a:ext cx="1946031" cy="398585"/>
            </a:xfrm>
            <a:prstGeom prst="rect">
              <a:avLst/>
            </a:prstGeom>
            <a:grp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noProof="0" dirty="0" smtClean="0">
                  <a:ln>
                    <a:noFill/>
                  </a:ln>
                  <a:solidFill>
                    <a:prstClr val="black"/>
                  </a:solidFill>
                  <a:effectLst/>
                  <a:uLnTx/>
                  <a:uFillTx/>
                  <a:latin typeface="Calibri"/>
                  <a:ea typeface="+mn-ea"/>
                  <a:cs typeface="+mn-cs"/>
                </a:rPr>
                <a:t>Page 257</a:t>
              </a:r>
            </a:p>
          </p:txBody>
        </p:sp>
        <p:sp>
          <p:nvSpPr>
            <p:cNvPr id="51" name="Rectangle 50"/>
            <p:cNvSpPr/>
            <p:nvPr/>
          </p:nvSpPr>
          <p:spPr>
            <a:xfrm>
              <a:off x="3141785" y="1480770"/>
              <a:ext cx="1946031" cy="398585"/>
            </a:xfrm>
            <a:prstGeom prst="rect">
              <a:avLst/>
            </a:prstGeom>
            <a:grp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noProof="0" dirty="0" smtClean="0">
                  <a:ln>
                    <a:noFill/>
                  </a:ln>
                  <a:solidFill>
                    <a:prstClr val="black"/>
                  </a:solidFill>
                  <a:effectLst/>
                  <a:uLnTx/>
                  <a:uFillTx/>
                  <a:latin typeface="Calibri"/>
                  <a:ea typeface="+mn-ea"/>
                  <a:cs typeface="+mn-cs"/>
                </a:rPr>
                <a:t>Page 256</a:t>
              </a:r>
            </a:p>
          </p:txBody>
        </p:sp>
        <p:sp>
          <p:nvSpPr>
            <p:cNvPr id="52" name="Rectangle 51"/>
            <p:cNvSpPr/>
            <p:nvPr/>
          </p:nvSpPr>
          <p:spPr>
            <a:xfrm>
              <a:off x="3141785" y="2277940"/>
              <a:ext cx="1946031" cy="398585"/>
            </a:xfrm>
            <a:prstGeom prst="rect">
              <a:avLst/>
            </a:prstGeom>
            <a:grp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noProof="0" dirty="0" smtClean="0">
                  <a:ln>
                    <a:noFill/>
                  </a:ln>
                  <a:solidFill>
                    <a:prstClr val="black"/>
                  </a:solidFill>
                  <a:effectLst/>
                  <a:uLnTx/>
                  <a:uFillTx/>
                  <a:latin typeface="Calibri"/>
                  <a:ea typeface="+mn-ea"/>
                  <a:cs typeface="+mn-cs"/>
                </a:rPr>
                <a:t>Page 258</a:t>
              </a:r>
            </a:p>
          </p:txBody>
        </p:sp>
        <p:sp>
          <p:nvSpPr>
            <p:cNvPr id="53" name="Rectangle 52"/>
            <p:cNvSpPr/>
            <p:nvPr/>
          </p:nvSpPr>
          <p:spPr>
            <a:xfrm>
              <a:off x="3141784" y="3882536"/>
              <a:ext cx="1946031" cy="398585"/>
            </a:xfrm>
            <a:prstGeom prst="rect">
              <a:avLst/>
            </a:prstGeom>
            <a:grp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noProof="0" dirty="0" smtClean="0">
                  <a:ln>
                    <a:noFill/>
                  </a:ln>
                  <a:solidFill>
                    <a:prstClr val="black"/>
                  </a:solidFill>
                  <a:effectLst/>
                  <a:uLnTx/>
                  <a:uFillTx/>
                  <a:latin typeface="Calibri"/>
                  <a:ea typeface="+mn-ea"/>
                  <a:cs typeface="+mn-cs"/>
                </a:rPr>
                <a:t>Page 511</a:t>
              </a:r>
            </a:p>
          </p:txBody>
        </p:sp>
        <p:sp>
          <p:nvSpPr>
            <p:cNvPr id="54" name="Rectangle 53"/>
            <p:cNvSpPr/>
            <p:nvPr/>
          </p:nvSpPr>
          <p:spPr>
            <a:xfrm>
              <a:off x="3141784" y="2667000"/>
              <a:ext cx="1946031" cy="1202332"/>
            </a:xfrm>
            <a:prstGeom prst="rect">
              <a:avLst/>
            </a:prstGeom>
            <a:grpFill/>
            <a:ln w="12700" cap="flat" cmpd="sng" algn="ctr">
              <a:solidFill>
                <a:sysClr val="windowText" lastClr="000000"/>
              </a:solidFill>
              <a:prstDash val="solid"/>
              <a:miter lim="800000"/>
            </a:ln>
            <a:effectLst/>
          </p:spPr>
          <p:txBody>
            <a:bodyPr vert="vert27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latin typeface="Calibri"/>
                  <a:ea typeface="+mn-ea"/>
                  <a:cs typeface="+mn-cs"/>
                </a:rPr>
                <a:t>……</a:t>
              </a:r>
            </a:p>
          </p:txBody>
        </p:sp>
        <p:sp>
          <p:nvSpPr>
            <p:cNvPr id="55" name="Rectangle 54"/>
            <p:cNvSpPr/>
            <p:nvPr/>
          </p:nvSpPr>
          <p:spPr>
            <a:xfrm>
              <a:off x="5087815" y="1480770"/>
              <a:ext cx="4056185" cy="2800352"/>
            </a:xfrm>
            <a:prstGeom prst="rect">
              <a:avLst/>
            </a:prstGeom>
            <a:grpFill/>
            <a:ln w="12700" cap="flat" cmpd="sng" algn="ctr">
              <a:solidFill>
                <a:sysClr val="windowText" lastClr="000000"/>
              </a:solidFill>
              <a:prstDash val="solid"/>
              <a:miter lim="800000"/>
            </a:ln>
            <a:effectLst/>
          </p:spPr>
          <p:txBody>
            <a:bodyPr vert="horz"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latin typeface="Calibri"/>
                  <a:ea typeface="+mn-ea"/>
                  <a:cs typeface="+mn-cs"/>
                </a:rPr>
                <a:t>……</a:t>
              </a:r>
            </a:p>
          </p:txBody>
        </p:sp>
        <p:sp>
          <p:nvSpPr>
            <p:cNvPr id="56" name="Rectangle 55"/>
            <p:cNvSpPr/>
            <p:nvPr/>
          </p:nvSpPr>
          <p:spPr>
            <a:xfrm>
              <a:off x="9144000" y="1879355"/>
              <a:ext cx="1946031" cy="398585"/>
            </a:xfrm>
            <a:prstGeom prst="rect">
              <a:avLst/>
            </a:prstGeom>
            <a:grp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noProof="0" dirty="0" smtClean="0">
                  <a:ln>
                    <a:noFill/>
                  </a:ln>
                  <a:solidFill>
                    <a:prstClr val="black"/>
                  </a:solidFill>
                  <a:effectLst/>
                  <a:uLnTx/>
                  <a:uFillTx/>
                  <a:latin typeface="Calibri"/>
                  <a:ea typeface="+mn-ea"/>
                  <a:cs typeface="+mn-cs"/>
                </a:rPr>
                <a:t>Page M+1</a:t>
              </a:r>
            </a:p>
          </p:txBody>
        </p:sp>
        <p:sp>
          <p:nvSpPr>
            <p:cNvPr id="57" name="Rectangle 56"/>
            <p:cNvSpPr/>
            <p:nvPr/>
          </p:nvSpPr>
          <p:spPr>
            <a:xfrm>
              <a:off x="9144001" y="1480770"/>
              <a:ext cx="1946031" cy="398585"/>
            </a:xfrm>
            <a:prstGeom prst="rect">
              <a:avLst/>
            </a:prstGeom>
            <a:grp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noProof="0" dirty="0" smtClean="0">
                  <a:ln>
                    <a:noFill/>
                  </a:ln>
                  <a:solidFill>
                    <a:prstClr val="black"/>
                  </a:solidFill>
                  <a:effectLst/>
                  <a:uLnTx/>
                  <a:uFillTx/>
                  <a:latin typeface="Calibri"/>
                  <a:ea typeface="+mn-ea"/>
                  <a:cs typeface="+mn-cs"/>
                </a:rPr>
                <a:t>Page M</a:t>
              </a:r>
            </a:p>
          </p:txBody>
        </p:sp>
        <p:sp>
          <p:nvSpPr>
            <p:cNvPr id="58" name="Rectangle 57"/>
            <p:cNvSpPr/>
            <p:nvPr/>
          </p:nvSpPr>
          <p:spPr>
            <a:xfrm>
              <a:off x="9144001" y="2277940"/>
              <a:ext cx="1946031" cy="398585"/>
            </a:xfrm>
            <a:prstGeom prst="rect">
              <a:avLst/>
            </a:prstGeom>
            <a:grp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noProof="0" dirty="0" smtClean="0">
                  <a:ln>
                    <a:noFill/>
                  </a:ln>
                  <a:solidFill>
                    <a:prstClr val="black"/>
                  </a:solidFill>
                  <a:effectLst/>
                  <a:uLnTx/>
                  <a:uFillTx/>
                  <a:latin typeface="Calibri"/>
                  <a:ea typeface="+mn-ea"/>
                  <a:cs typeface="+mn-cs"/>
                </a:rPr>
                <a:t>Page M+2</a:t>
              </a:r>
            </a:p>
          </p:txBody>
        </p:sp>
        <p:sp>
          <p:nvSpPr>
            <p:cNvPr id="59" name="Rectangle 58"/>
            <p:cNvSpPr/>
            <p:nvPr/>
          </p:nvSpPr>
          <p:spPr>
            <a:xfrm>
              <a:off x="9144000" y="3882536"/>
              <a:ext cx="1946031" cy="398585"/>
            </a:xfrm>
            <a:prstGeom prst="rect">
              <a:avLst/>
            </a:prstGeom>
            <a:grp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noProof="0" dirty="0" smtClean="0">
                  <a:ln>
                    <a:noFill/>
                  </a:ln>
                  <a:solidFill>
                    <a:prstClr val="black"/>
                  </a:solidFill>
                  <a:effectLst/>
                  <a:uLnTx/>
                  <a:uFillTx/>
                  <a:latin typeface="Calibri"/>
                  <a:ea typeface="+mn-ea"/>
                  <a:cs typeface="+mn-cs"/>
                </a:rPr>
                <a:t>Page M+255</a:t>
              </a:r>
            </a:p>
          </p:txBody>
        </p:sp>
        <p:sp>
          <p:nvSpPr>
            <p:cNvPr id="60" name="Rectangle 59"/>
            <p:cNvSpPr/>
            <p:nvPr/>
          </p:nvSpPr>
          <p:spPr>
            <a:xfrm>
              <a:off x="9144000" y="2667000"/>
              <a:ext cx="1946031" cy="1202332"/>
            </a:xfrm>
            <a:prstGeom prst="rect">
              <a:avLst/>
            </a:prstGeom>
            <a:grpFill/>
            <a:ln w="12700" cap="flat" cmpd="sng" algn="ctr">
              <a:solidFill>
                <a:sysClr val="windowText" lastClr="000000"/>
              </a:solidFill>
              <a:prstDash val="solid"/>
              <a:miter lim="800000"/>
            </a:ln>
            <a:effectLst/>
          </p:spPr>
          <p:txBody>
            <a:bodyPr vert="vert27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latin typeface="Calibri"/>
                  <a:ea typeface="+mn-ea"/>
                  <a:cs typeface="+mn-cs"/>
                </a:rPr>
                <a:t>……</a:t>
              </a:r>
            </a:p>
          </p:txBody>
        </p:sp>
      </p:grpSp>
      <p:cxnSp>
        <p:nvCxnSpPr>
          <p:cNvPr id="61" name="Straight Connector 60"/>
          <p:cNvCxnSpPr/>
          <p:nvPr/>
        </p:nvCxnSpPr>
        <p:spPr>
          <a:xfrm>
            <a:off x="1134208" y="4724401"/>
            <a:ext cx="0" cy="1254368"/>
          </a:xfrm>
          <a:prstGeom prst="line">
            <a:avLst/>
          </a:prstGeom>
          <a:noFill/>
          <a:ln w="38100" cap="flat" cmpd="sng" algn="ctr">
            <a:solidFill>
              <a:sysClr val="windowText" lastClr="000000"/>
            </a:solidFill>
            <a:prstDash val="solid"/>
            <a:miter lim="800000"/>
          </a:ln>
          <a:effectLst/>
        </p:spPr>
      </p:cxnSp>
      <p:cxnSp>
        <p:nvCxnSpPr>
          <p:cNvPr id="62" name="Straight Connector 61"/>
          <p:cNvCxnSpPr>
            <a:endCxn id="63" idx="1"/>
          </p:cNvCxnSpPr>
          <p:nvPr/>
        </p:nvCxnSpPr>
        <p:spPr>
          <a:xfrm>
            <a:off x="1134208" y="5978769"/>
            <a:ext cx="968912" cy="0"/>
          </a:xfrm>
          <a:prstGeom prst="line">
            <a:avLst/>
          </a:prstGeom>
          <a:noFill/>
          <a:ln w="38100" cap="flat" cmpd="sng" algn="ctr">
            <a:solidFill>
              <a:sysClr val="windowText" lastClr="000000"/>
            </a:solidFill>
            <a:prstDash val="solid"/>
            <a:miter lim="800000"/>
          </a:ln>
          <a:effectLst/>
        </p:spPr>
      </p:cxnSp>
      <p:sp>
        <p:nvSpPr>
          <p:cNvPr id="63" name="Rectangle 62"/>
          <p:cNvSpPr/>
          <p:nvPr/>
        </p:nvSpPr>
        <p:spPr>
          <a:xfrm>
            <a:off x="2103120" y="5562600"/>
            <a:ext cx="1554480" cy="832338"/>
          </a:xfrm>
          <a:prstGeom prst="rect">
            <a:avLst/>
          </a:prstGeom>
          <a:solidFill>
            <a:sysClr val="window" lastClr="FFFFFF">
              <a:lumMod val="65000"/>
            </a:sysClr>
          </a:solidFill>
          <a:ln w="12700" cap="flat" cmpd="sng" algn="ctr">
            <a:solidFill>
              <a:sysClr val="windowText" lastClr="000000"/>
            </a:solidFill>
            <a:prstDash val="solid"/>
            <a:miter lim="800000"/>
          </a:ln>
          <a:effectLst/>
        </p:spPr>
        <p:txBody>
          <a:bodyPr vert="horz"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latin typeface="Calibri"/>
                <a:ea typeface="+mn-ea"/>
                <a:cs typeface="+mn-cs"/>
              </a:rPr>
              <a:t>Flash Controller</a:t>
            </a:r>
          </a:p>
        </p:txBody>
      </p:sp>
      <p:cxnSp>
        <p:nvCxnSpPr>
          <p:cNvPr id="64" name="Straight Connector 63"/>
          <p:cNvCxnSpPr>
            <a:stCxn id="63" idx="3"/>
          </p:cNvCxnSpPr>
          <p:nvPr/>
        </p:nvCxnSpPr>
        <p:spPr>
          <a:xfrm>
            <a:off x="3657600" y="5978769"/>
            <a:ext cx="3566160" cy="0"/>
          </a:xfrm>
          <a:prstGeom prst="line">
            <a:avLst/>
          </a:prstGeom>
          <a:noFill/>
          <a:ln w="38100" cap="flat" cmpd="sng" algn="ctr">
            <a:solidFill>
              <a:sysClr val="windowText" lastClr="000000"/>
            </a:solidFill>
            <a:prstDash val="solid"/>
            <a:miter lim="800000"/>
          </a:ln>
          <a:effectLst/>
        </p:spPr>
      </p:cxnSp>
      <p:pic>
        <p:nvPicPr>
          <p:cNvPr id="42" name="Picture 2" descr="http://www.computerclipart.com/computer_clipart_images/netbook_or_notebook_computer_cartoon_character_waving_0521-1004-3015-4036_SMU.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49208" y="4962331"/>
            <a:ext cx="1837592" cy="1856836"/>
          </a:xfrm>
          <a:prstGeom prst="rect">
            <a:avLst/>
          </a:prstGeom>
          <a:noFill/>
          <a:extLst>
            <a:ext uri="{909E8E84-426E-40DD-AFC4-6F175D3DCCD1}">
              <a14:hiddenFill xmlns:a14="http://schemas.microsoft.com/office/drawing/2010/main">
                <a:solidFill>
                  <a:srgbClr val="FFFFFF"/>
                </a:solidFill>
              </a14:hiddenFill>
            </a:ext>
          </a:extLst>
        </p:spPr>
      </p:pic>
      <p:sp>
        <p:nvSpPr>
          <p:cNvPr id="3" name="Slide Number Placeholder 2"/>
          <p:cNvSpPr>
            <a:spLocks noGrp="1"/>
          </p:cNvSpPr>
          <p:nvPr>
            <p:ph type="sldNum" sz="quarter" idx="12"/>
          </p:nvPr>
        </p:nvSpPr>
        <p:spPr/>
        <p:txBody>
          <a:bodyPr/>
          <a:lstStyle/>
          <a:p>
            <a:fld id="{B9833DA7-59AA-43CA-B9D4-B4E6650B0945}" type="slidenum">
              <a:rPr lang="en-US" smtClean="0"/>
              <a:t>5</a:t>
            </a:fld>
            <a:endParaRPr lang="en-US"/>
          </a:p>
        </p:txBody>
      </p:sp>
      <p:sp>
        <p:nvSpPr>
          <p:cNvPr id="4" name="Rectangle 3"/>
          <p:cNvSpPr/>
          <p:nvPr/>
        </p:nvSpPr>
        <p:spPr>
          <a:xfrm>
            <a:off x="874834" y="1752599"/>
            <a:ext cx="1459523" cy="278203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400" dirty="0" smtClean="0"/>
              <a:t>Block 0</a:t>
            </a:r>
            <a:endParaRPr lang="en-US" sz="2400" dirty="0"/>
          </a:p>
        </p:txBody>
      </p:sp>
      <p:sp>
        <p:nvSpPr>
          <p:cNvPr id="31" name="Rectangle 30"/>
          <p:cNvSpPr/>
          <p:nvPr/>
        </p:nvSpPr>
        <p:spPr>
          <a:xfrm>
            <a:off x="2329806" y="1752599"/>
            <a:ext cx="1459523" cy="278203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400" dirty="0" smtClean="0"/>
              <a:t>Block 1</a:t>
            </a:r>
            <a:endParaRPr lang="en-US" sz="2400" dirty="0"/>
          </a:p>
        </p:txBody>
      </p:sp>
      <p:sp>
        <p:nvSpPr>
          <p:cNvPr id="32" name="Rectangle 31"/>
          <p:cNvSpPr/>
          <p:nvPr/>
        </p:nvSpPr>
        <p:spPr>
          <a:xfrm>
            <a:off x="6836019" y="1752599"/>
            <a:ext cx="1459523" cy="278203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400" dirty="0" smtClean="0"/>
              <a:t>Block N</a:t>
            </a:r>
            <a:endParaRPr lang="en-US" sz="2400" dirty="0"/>
          </a:p>
        </p:txBody>
      </p:sp>
      <p:grpSp>
        <p:nvGrpSpPr>
          <p:cNvPr id="5" name="Group 4"/>
          <p:cNvGrpSpPr/>
          <p:nvPr/>
        </p:nvGrpSpPr>
        <p:grpSpPr>
          <a:xfrm>
            <a:off x="2329807" y="1734280"/>
            <a:ext cx="1464072" cy="2795939"/>
            <a:chOff x="2329807" y="1734280"/>
            <a:chExt cx="1464072" cy="2795939"/>
          </a:xfrm>
        </p:grpSpPr>
        <p:sp>
          <p:nvSpPr>
            <p:cNvPr id="33" name="Rectangle 32"/>
            <p:cNvSpPr/>
            <p:nvPr/>
          </p:nvSpPr>
          <p:spPr>
            <a:xfrm>
              <a:off x="2334356" y="1734280"/>
              <a:ext cx="1459523" cy="398585"/>
            </a:xfrm>
            <a:prstGeom prst="rect">
              <a:avLst/>
            </a:prstGeom>
            <a:solidFill>
              <a:schemeClr val="tx2"/>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800" i="0" u="none" strike="noStrike" kern="0" cap="none" spc="0" normalizeH="0" baseline="0" noProof="0" dirty="0" smtClean="0">
                  <a:ln>
                    <a:noFill/>
                  </a:ln>
                  <a:solidFill>
                    <a:schemeClr val="bg1"/>
                  </a:solidFill>
                  <a:effectLst/>
                  <a:uLnTx/>
                  <a:uFillTx/>
                  <a:latin typeface="Calibri"/>
                  <a:ea typeface="+mn-ea"/>
                  <a:cs typeface="+mn-cs"/>
                </a:rPr>
                <a:t>Read</a:t>
              </a:r>
            </a:p>
          </p:txBody>
        </p:sp>
        <p:sp>
          <p:nvSpPr>
            <p:cNvPr id="35" name="Rectangle 34"/>
            <p:cNvSpPr/>
            <p:nvPr/>
          </p:nvSpPr>
          <p:spPr>
            <a:xfrm>
              <a:off x="2334355" y="2134930"/>
              <a:ext cx="1459523" cy="398585"/>
            </a:xfrm>
            <a:prstGeom prst="rect">
              <a:avLst/>
            </a:prstGeom>
            <a:solidFill>
              <a:schemeClr val="accent1"/>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800" i="0" u="none" strike="noStrike" kern="0" cap="none" spc="0" normalizeH="0" baseline="0" noProof="0" dirty="0" smtClean="0">
                  <a:ln>
                    <a:noFill/>
                  </a:ln>
                  <a:solidFill>
                    <a:schemeClr val="bg1"/>
                  </a:solidFill>
                  <a:effectLst/>
                  <a:uLnTx/>
                  <a:uFillTx/>
                  <a:latin typeface="Calibri"/>
                  <a:ea typeface="+mn-ea"/>
                  <a:cs typeface="+mn-cs"/>
                </a:rPr>
                <a:t>Pass</a:t>
              </a:r>
            </a:p>
          </p:txBody>
        </p:sp>
        <p:sp>
          <p:nvSpPr>
            <p:cNvPr id="37" name="Rectangle 36"/>
            <p:cNvSpPr/>
            <p:nvPr/>
          </p:nvSpPr>
          <p:spPr>
            <a:xfrm>
              <a:off x="2334354" y="2536579"/>
              <a:ext cx="1459523" cy="398585"/>
            </a:xfrm>
            <a:prstGeom prst="rect">
              <a:avLst/>
            </a:prstGeom>
            <a:solidFill>
              <a:schemeClr val="accent1"/>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800" i="0" u="none" strike="noStrike" kern="0" cap="none" spc="0" normalizeH="0" baseline="0" noProof="0" dirty="0" smtClean="0">
                  <a:ln>
                    <a:noFill/>
                  </a:ln>
                  <a:solidFill>
                    <a:schemeClr val="bg1"/>
                  </a:solidFill>
                  <a:effectLst/>
                  <a:uLnTx/>
                  <a:uFillTx/>
                  <a:latin typeface="Calibri"/>
                  <a:ea typeface="+mn-ea"/>
                  <a:cs typeface="+mn-cs"/>
                </a:rPr>
                <a:t>Pass</a:t>
              </a:r>
            </a:p>
          </p:txBody>
        </p:sp>
        <p:sp>
          <p:nvSpPr>
            <p:cNvPr id="38" name="Rectangle 37"/>
            <p:cNvSpPr/>
            <p:nvPr/>
          </p:nvSpPr>
          <p:spPr>
            <a:xfrm>
              <a:off x="2332082" y="2924141"/>
              <a:ext cx="1459523" cy="1198702"/>
            </a:xfrm>
            <a:prstGeom prst="rect">
              <a:avLst/>
            </a:prstGeom>
            <a:solidFill>
              <a:schemeClr val="accent1"/>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800" i="0" u="none" strike="noStrike" kern="0" cap="none" spc="0" normalizeH="0" baseline="0" noProof="0" dirty="0" smtClean="0">
                  <a:ln>
                    <a:noFill/>
                  </a:ln>
                  <a:solidFill>
                    <a:schemeClr val="bg1"/>
                  </a:solidFill>
                  <a:effectLst/>
                  <a:uLnTx/>
                  <a:uFillTx/>
                  <a:latin typeface="Calibri"/>
                  <a:ea typeface="+mn-ea"/>
                  <a:cs typeface="+mn-cs"/>
                </a:rPr>
                <a:t>…</a:t>
              </a:r>
            </a:p>
          </p:txBody>
        </p:sp>
        <p:sp>
          <p:nvSpPr>
            <p:cNvPr id="39" name="Rectangle 38"/>
            <p:cNvSpPr/>
            <p:nvPr/>
          </p:nvSpPr>
          <p:spPr>
            <a:xfrm>
              <a:off x="2329807" y="4131634"/>
              <a:ext cx="1459523" cy="398585"/>
            </a:xfrm>
            <a:prstGeom prst="rect">
              <a:avLst/>
            </a:prstGeom>
            <a:solidFill>
              <a:schemeClr val="accent1"/>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800" i="0" u="none" strike="noStrike" kern="0" cap="none" spc="0" normalizeH="0" baseline="0" noProof="0" dirty="0" smtClean="0">
                  <a:ln>
                    <a:noFill/>
                  </a:ln>
                  <a:solidFill>
                    <a:schemeClr val="bg1"/>
                  </a:solidFill>
                  <a:effectLst/>
                  <a:uLnTx/>
                  <a:uFillTx/>
                  <a:latin typeface="Calibri"/>
                  <a:ea typeface="+mn-ea"/>
                  <a:cs typeface="+mn-cs"/>
                </a:rPr>
                <a:t>Pass</a:t>
              </a:r>
            </a:p>
          </p:txBody>
        </p:sp>
      </p:grpSp>
    </p:spTree>
    <p:custDataLst>
      <p:tags r:id="rId1"/>
    </p:custDataLst>
    <p:extLst>
      <p:ext uri="{BB962C8B-B14F-4D97-AF65-F5344CB8AC3E}">
        <p14:creationId xmlns:p14="http://schemas.microsoft.com/office/powerpoint/2010/main" val="42072599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32"/>
                                        </p:tgtEl>
                                      </p:cBhvr>
                                    </p:animEffect>
                                    <p:set>
                                      <p:cBhvr>
                                        <p:cTn id="7" dur="1" fill="hold">
                                          <p:stCondLst>
                                            <p:cond delay="499"/>
                                          </p:stCondLst>
                                        </p:cTn>
                                        <p:tgtEl>
                                          <p:spTgt spid="32"/>
                                        </p:tgtEl>
                                        <p:attrNameLst>
                                          <p:attrName>style.visibility</p:attrName>
                                        </p:attrNameLst>
                                      </p:cBhvr>
                                      <p:to>
                                        <p:strVal val="hidden"/>
                                      </p:to>
                                    </p:set>
                                  </p:childTnLst>
                                </p:cTn>
                              </p:par>
                              <p:par>
                                <p:cTn id="8" presetID="10" presetClass="exit" presetSubtype="0" fill="hold" grpId="0" nodeType="withEffect">
                                  <p:stCondLst>
                                    <p:cond delay="0"/>
                                  </p:stCondLst>
                                  <p:childTnLst>
                                    <p:animEffect transition="out" filter="fade">
                                      <p:cBhvr>
                                        <p:cTn id="9" dur="500"/>
                                        <p:tgtEl>
                                          <p:spTgt spid="31"/>
                                        </p:tgtEl>
                                      </p:cBhvr>
                                    </p:animEffect>
                                    <p:set>
                                      <p:cBhvr>
                                        <p:cTn id="10" dur="1" fill="hold">
                                          <p:stCondLst>
                                            <p:cond delay="499"/>
                                          </p:stCondLst>
                                        </p:cTn>
                                        <p:tgtEl>
                                          <p:spTgt spid="31"/>
                                        </p:tgtEl>
                                        <p:attrNameLst>
                                          <p:attrName>style.visibility</p:attrName>
                                        </p:attrNameLst>
                                      </p:cBhvr>
                                      <p:to>
                                        <p:strVal val="hidden"/>
                                      </p:to>
                                    </p:set>
                                  </p:childTnLst>
                                </p:cTn>
                              </p:par>
                              <p:par>
                                <p:cTn id="11" presetID="10" presetClass="exit" presetSubtype="0" fill="hold" grpId="0" nodeType="withEffect">
                                  <p:stCondLst>
                                    <p:cond delay="0"/>
                                  </p:stCondLst>
                                  <p:childTnLst>
                                    <p:animEffect transition="out" filter="fade">
                                      <p:cBhvr>
                                        <p:cTn id="12" dur="500"/>
                                        <p:tgtEl>
                                          <p:spTgt spid="4"/>
                                        </p:tgtEl>
                                      </p:cBhvr>
                                    </p:animEffect>
                                    <p:set>
                                      <p:cBhvr>
                                        <p:cTn id="13" dur="1" fill="hold">
                                          <p:stCondLst>
                                            <p:cond delay="499"/>
                                          </p:stCondLst>
                                        </p:cTn>
                                        <p:tgtEl>
                                          <p:spTgt spid="4"/>
                                        </p:tgtEl>
                                        <p:attrNameLst>
                                          <p:attrName>style.visibility</p:attrName>
                                        </p:attrNameLst>
                                      </p:cBhvr>
                                      <p:to>
                                        <p:strVal val="hidden"/>
                                      </p:to>
                                    </p:se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fade">
                                      <p:cBhvr>
                                        <p:cTn id="18"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31" grpId="0" animBg="1"/>
      <p:bldP spid="3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 name="Rectangle 233"/>
          <p:cNvSpPr/>
          <p:nvPr/>
        </p:nvSpPr>
        <p:spPr>
          <a:xfrm>
            <a:off x="3532502" y="6374521"/>
            <a:ext cx="5143011" cy="42571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rPr>
              <a:t>Sense Amplifiers</a:t>
            </a:r>
            <a:endParaRPr lang="en-US" sz="2800" dirty="0">
              <a:solidFill>
                <a:schemeClr val="tx1"/>
              </a:solidFill>
            </a:endParaRPr>
          </a:p>
        </p:txBody>
      </p:sp>
      <p:cxnSp>
        <p:nvCxnSpPr>
          <p:cNvPr id="17" name="Straight Connector 16"/>
          <p:cNvCxnSpPr/>
          <p:nvPr/>
        </p:nvCxnSpPr>
        <p:spPr>
          <a:xfrm>
            <a:off x="2886853" y="2068333"/>
            <a:ext cx="6096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a:off x="2886853" y="3184223"/>
            <a:ext cx="6096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a:off x="2886853" y="4299610"/>
            <a:ext cx="6096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a:off x="2886853" y="5416691"/>
            <a:ext cx="6096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dirty="0" smtClean="0"/>
              <a:t>Flash Cell Array</a:t>
            </a:r>
            <a:endParaRPr lang="en-US" dirty="0"/>
          </a:p>
        </p:txBody>
      </p:sp>
      <p:grpSp>
        <p:nvGrpSpPr>
          <p:cNvPr id="177" name="Group 176"/>
          <p:cNvGrpSpPr/>
          <p:nvPr/>
        </p:nvGrpSpPr>
        <p:grpSpPr>
          <a:xfrm>
            <a:off x="3346052" y="1269776"/>
            <a:ext cx="970237" cy="1602133"/>
            <a:chOff x="3079798" y="1981201"/>
            <a:chExt cx="1631998" cy="2694885"/>
          </a:xfrm>
        </p:grpSpPr>
        <p:cxnSp>
          <p:nvCxnSpPr>
            <p:cNvPr id="30" name="Straight Connector 29"/>
            <p:cNvCxnSpPr/>
            <p:nvPr/>
          </p:nvCxnSpPr>
          <p:spPr>
            <a:xfrm>
              <a:off x="4711792" y="198120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flipH="1">
              <a:off x="4201594" y="287769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4201594"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H="1">
              <a:off x="4201594" y="377418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4711792" y="3779596"/>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3954320"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3707046"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6" name="Straight Connector 155"/>
            <p:cNvCxnSpPr/>
            <p:nvPr/>
          </p:nvCxnSpPr>
          <p:spPr>
            <a:xfrm rot="16200000">
              <a:off x="3393422" y="3027601"/>
              <a:ext cx="0" cy="6272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1" name="Group 40"/>
          <p:cNvGrpSpPr/>
          <p:nvPr/>
        </p:nvGrpSpPr>
        <p:grpSpPr>
          <a:xfrm>
            <a:off x="4640100" y="1259787"/>
            <a:ext cx="970237" cy="1602133"/>
            <a:chOff x="3079798" y="1981201"/>
            <a:chExt cx="1631998" cy="2694885"/>
          </a:xfrm>
        </p:grpSpPr>
        <p:cxnSp>
          <p:nvCxnSpPr>
            <p:cNvPr id="42" name="Straight Connector 41"/>
            <p:cNvCxnSpPr/>
            <p:nvPr/>
          </p:nvCxnSpPr>
          <p:spPr>
            <a:xfrm>
              <a:off x="4711792" y="198120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flipH="1">
              <a:off x="4201594" y="287769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4201594"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flipH="1">
              <a:off x="4201594" y="377418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4711792" y="3779596"/>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3954320"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3707046"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a:off x="3393422" y="3027601"/>
              <a:ext cx="0" cy="6272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51" name="Group 50"/>
          <p:cNvGrpSpPr/>
          <p:nvPr/>
        </p:nvGrpSpPr>
        <p:grpSpPr>
          <a:xfrm>
            <a:off x="5934854" y="1269776"/>
            <a:ext cx="970237" cy="1602133"/>
            <a:chOff x="3079798" y="1981201"/>
            <a:chExt cx="1631998" cy="2694885"/>
          </a:xfrm>
        </p:grpSpPr>
        <p:cxnSp>
          <p:nvCxnSpPr>
            <p:cNvPr id="52" name="Straight Connector 51"/>
            <p:cNvCxnSpPr/>
            <p:nvPr/>
          </p:nvCxnSpPr>
          <p:spPr>
            <a:xfrm>
              <a:off x="4711792" y="198120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flipH="1">
              <a:off x="4201594" y="287769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4201594"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flipH="1">
              <a:off x="4201594" y="377418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a:off x="4711792" y="3779596"/>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3954320"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a:off x="3707046"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16200000">
              <a:off x="3393422" y="3027601"/>
              <a:ext cx="0" cy="6272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61" name="Group 60"/>
          <p:cNvGrpSpPr/>
          <p:nvPr/>
        </p:nvGrpSpPr>
        <p:grpSpPr>
          <a:xfrm>
            <a:off x="7228903" y="1259787"/>
            <a:ext cx="970237" cy="1602133"/>
            <a:chOff x="3079798" y="1981201"/>
            <a:chExt cx="1631998" cy="2694885"/>
          </a:xfrm>
        </p:grpSpPr>
        <p:cxnSp>
          <p:nvCxnSpPr>
            <p:cNvPr id="62" name="Straight Connector 61"/>
            <p:cNvCxnSpPr/>
            <p:nvPr/>
          </p:nvCxnSpPr>
          <p:spPr>
            <a:xfrm>
              <a:off x="4711792" y="198120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flipH="1">
              <a:off x="4201594" y="287769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a:off x="4201594"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flipH="1">
              <a:off x="4201594" y="377418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a:off x="4711792" y="3779596"/>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a:off x="3954320"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a:off x="3707046"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a:off x="3393422" y="3027601"/>
              <a:ext cx="0" cy="6272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71" name="Group 70"/>
          <p:cNvGrpSpPr/>
          <p:nvPr/>
        </p:nvGrpSpPr>
        <p:grpSpPr>
          <a:xfrm>
            <a:off x="3346052" y="2388859"/>
            <a:ext cx="970237" cy="1602133"/>
            <a:chOff x="3079798" y="1981201"/>
            <a:chExt cx="1631998" cy="2694885"/>
          </a:xfrm>
        </p:grpSpPr>
        <p:cxnSp>
          <p:nvCxnSpPr>
            <p:cNvPr id="72" name="Straight Connector 71"/>
            <p:cNvCxnSpPr/>
            <p:nvPr/>
          </p:nvCxnSpPr>
          <p:spPr>
            <a:xfrm>
              <a:off x="4711792" y="198120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flipH="1">
              <a:off x="4201594" y="287769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a:off x="4201594"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flipH="1">
              <a:off x="4201594" y="377418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a:off x="4711792" y="3779596"/>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a:off x="3954320"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a:off x="3707046"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16200000">
              <a:off x="3393422" y="3027601"/>
              <a:ext cx="0" cy="6272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81" name="Group 80"/>
          <p:cNvGrpSpPr/>
          <p:nvPr/>
        </p:nvGrpSpPr>
        <p:grpSpPr>
          <a:xfrm>
            <a:off x="4640100" y="2378870"/>
            <a:ext cx="970237" cy="1602133"/>
            <a:chOff x="3079798" y="1981201"/>
            <a:chExt cx="1631998" cy="2694885"/>
          </a:xfrm>
        </p:grpSpPr>
        <p:cxnSp>
          <p:nvCxnSpPr>
            <p:cNvPr id="82" name="Straight Connector 81"/>
            <p:cNvCxnSpPr/>
            <p:nvPr/>
          </p:nvCxnSpPr>
          <p:spPr>
            <a:xfrm>
              <a:off x="4711792" y="198120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flipH="1">
              <a:off x="4201594" y="287769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a:off x="4201594"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flipH="1">
              <a:off x="4201594" y="377418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a:off x="4711792" y="3779596"/>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a:off x="3954320"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a:off x="3707046"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16200000">
              <a:off x="3393422" y="3027601"/>
              <a:ext cx="0" cy="6272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91" name="Group 90"/>
          <p:cNvGrpSpPr/>
          <p:nvPr/>
        </p:nvGrpSpPr>
        <p:grpSpPr>
          <a:xfrm>
            <a:off x="5934854" y="2388859"/>
            <a:ext cx="970237" cy="1602133"/>
            <a:chOff x="3079798" y="1981201"/>
            <a:chExt cx="1631998" cy="2694885"/>
          </a:xfrm>
        </p:grpSpPr>
        <p:cxnSp>
          <p:nvCxnSpPr>
            <p:cNvPr id="92" name="Straight Connector 91"/>
            <p:cNvCxnSpPr/>
            <p:nvPr/>
          </p:nvCxnSpPr>
          <p:spPr>
            <a:xfrm>
              <a:off x="4711792" y="198120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3" name="Straight Connector 92"/>
            <p:cNvCxnSpPr/>
            <p:nvPr/>
          </p:nvCxnSpPr>
          <p:spPr>
            <a:xfrm flipH="1">
              <a:off x="4201594" y="287769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4" name="Straight Connector 93"/>
            <p:cNvCxnSpPr/>
            <p:nvPr/>
          </p:nvCxnSpPr>
          <p:spPr>
            <a:xfrm>
              <a:off x="4201594"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5" name="Straight Connector 94"/>
            <p:cNvCxnSpPr/>
            <p:nvPr/>
          </p:nvCxnSpPr>
          <p:spPr>
            <a:xfrm flipH="1">
              <a:off x="4201594" y="377418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6" name="Straight Connector 95"/>
            <p:cNvCxnSpPr/>
            <p:nvPr/>
          </p:nvCxnSpPr>
          <p:spPr>
            <a:xfrm>
              <a:off x="4711792" y="3779596"/>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3954320"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a:xfrm>
              <a:off x="3707046"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a:xfrm rot="16200000">
              <a:off x="3393422" y="3027601"/>
              <a:ext cx="0" cy="6272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01" name="Group 100"/>
          <p:cNvGrpSpPr/>
          <p:nvPr/>
        </p:nvGrpSpPr>
        <p:grpSpPr>
          <a:xfrm>
            <a:off x="7228903" y="2378870"/>
            <a:ext cx="970237" cy="1602133"/>
            <a:chOff x="3079798" y="1981201"/>
            <a:chExt cx="1631998" cy="2694885"/>
          </a:xfrm>
        </p:grpSpPr>
        <p:cxnSp>
          <p:nvCxnSpPr>
            <p:cNvPr id="102" name="Straight Connector 101"/>
            <p:cNvCxnSpPr/>
            <p:nvPr/>
          </p:nvCxnSpPr>
          <p:spPr>
            <a:xfrm>
              <a:off x="4711792" y="198120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3" name="Straight Connector 102"/>
            <p:cNvCxnSpPr/>
            <p:nvPr/>
          </p:nvCxnSpPr>
          <p:spPr>
            <a:xfrm flipH="1">
              <a:off x="4201594" y="287769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a:xfrm>
              <a:off x="4201594"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p:nvCxnSpPr>
          <p:spPr>
            <a:xfrm flipH="1">
              <a:off x="4201594" y="377418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p:cNvCxnSpPr/>
            <p:nvPr/>
          </p:nvCxnSpPr>
          <p:spPr>
            <a:xfrm>
              <a:off x="4711792" y="3779596"/>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a:xfrm>
              <a:off x="3954320"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a:off x="3707046"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a:xfrm rot="16200000">
              <a:off x="3393422" y="3027601"/>
              <a:ext cx="0" cy="6272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11" name="Group 110"/>
          <p:cNvGrpSpPr/>
          <p:nvPr/>
        </p:nvGrpSpPr>
        <p:grpSpPr>
          <a:xfrm>
            <a:off x="3346051" y="3501054"/>
            <a:ext cx="970237" cy="1602133"/>
            <a:chOff x="3079798" y="1981201"/>
            <a:chExt cx="1631998" cy="2694885"/>
          </a:xfrm>
        </p:grpSpPr>
        <p:cxnSp>
          <p:nvCxnSpPr>
            <p:cNvPr id="112" name="Straight Connector 111"/>
            <p:cNvCxnSpPr/>
            <p:nvPr/>
          </p:nvCxnSpPr>
          <p:spPr>
            <a:xfrm>
              <a:off x="4711792" y="198120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3" name="Straight Connector 112"/>
            <p:cNvCxnSpPr/>
            <p:nvPr/>
          </p:nvCxnSpPr>
          <p:spPr>
            <a:xfrm flipH="1">
              <a:off x="4201594" y="287769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4" name="Straight Connector 113"/>
            <p:cNvCxnSpPr/>
            <p:nvPr/>
          </p:nvCxnSpPr>
          <p:spPr>
            <a:xfrm>
              <a:off x="4201594"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5" name="Straight Connector 114"/>
            <p:cNvCxnSpPr/>
            <p:nvPr/>
          </p:nvCxnSpPr>
          <p:spPr>
            <a:xfrm flipH="1">
              <a:off x="4201594" y="377418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6" name="Straight Connector 115"/>
            <p:cNvCxnSpPr/>
            <p:nvPr/>
          </p:nvCxnSpPr>
          <p:spPr>
            <a:xfrm>
              <a:off x="4711792" y="3779596"/>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p:cNvCxnSpPr/>
            <p:nvPr/>
          </p:nvCxnSpPr>
          <p:spPr>
            <a:xfrm>
              <a:off x="3954320"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3707046"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9" name="Straight Connector 118"/>
            <p:cNvCxnSpPr/>
            <p:nvPr/>
          </p:nvCxnSpPr>
          <p:spPr>
            <a:xfrm rot="16200000">
              <a:off x="3393422" y="3027601"/>
              <a:ext cx="0" cy="6272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21" name="Group 120"/>
          <p:cNvGrpSpPr/>
          <p:nvPr/>
        </p:nvGrpSpPr>
        <p:grpSpPr>
          <a:xfrm>
            <a:off x="4640099" y="3491065"/>
            <a:ext cx="970237" cy="1602133"/>
            <a:chOff x="3079798" y="1981201"/>
            <a:chExt cx="1631998" cy="2694885"/>
          </a:xfrm>
        </p:grpSpPr>
        <p:cxnSp>
          <p:nvCxnSpPr>
            <p:cNvPr id="122" name="Straight Connector 121"/>
            <p:cNvCxnSpPr/>
            <p:nvPr/>
          </p:nvCxnSpPr>
          <p:spPr>
            <a:xfrm>
              <a:off x="4711792" y="198120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3" name="Straight Connector 122"/>
            <p:cNvCxnSpPr/>
            <p:nvPr/>
          </p:nvCxnSpPr>
          <p:spPr>
            <a:xfrm flipH="1">
              <a:off x="4201594" y="287769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4" name="Straight Connector 123"/>
            <p:cNvCxnSpPr/>
            <p:nvPr/>
          </p:nvCxnSpPr>
          <p:spPr>
            <a:xfrm>
              <a:off x="4201594"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5" name="Straight Connector 124"/>
            <p:cNvCxnSpPr/>
            <p:nvPr/>
          </p:nvCxnSpPr>
          <p:spPr>
            <a:xfrm flipH="1">
              <a:off x="4201594" y="377418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6" name="Straight Connector 125"/>
            <p:cNvCxnSpPr/>
            <p:nvPr/>
          </p:nvCxnSpPr>
          <p:spPr>
            <a:xfrm>
              <a:off x="4711792" y="3779596"/>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a:xfrm>
              <a:off x="3954320"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a:xfrm>
              <a:off x="3707046"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a:xfrm rot="16200000">
              <a:off x="3393422" y="3027601"/>
              <a:ext cx="0" cy="6272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31" name="Group 130"/>
          <p:cNvGrpSpPr/>
          <p:nvPr/>
        </p:nvGrpSpPr>
        <p:grpSpPr>
          <a:xfrm>
            <a:off x="5934854" y="3501054"/>
            <a:ext cx="970237" cy="1602133"/>
            <a:chOff x="3079798" y="1981201"/>
            <a:chExt cx="1631998" cy="2694885"/>
          </a:xfrm>
        </p:grpSpPr>
        <p:cxnSp>
          <p:nvCxnSpPr>
            <p:cNvPr id="132" name="Straight Connector 131"/>
            <p:cNvCxnSpPr/>
            <p:nvPr/>
          </p:nvCxnSpPr>
          <p:spPr>
            <a:xfrm>
              <a:off x="4711792" y="198120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3" name="Straight Connector 132"/>
            <p:cNvCxnSpPr/>
            <p:nvPr/>
          </p:nvCxnSpPr>
          <p:spPr>
            <a:xfrm flipH="1">
              <a:off x="4201594" y="287769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4" name="Straight Connector 133"/>
            <p:cNvCxnSpPr/>
            <p:nvPr/>
          </p:nvCxnSpPr>
          <p:spPr>
            <a:xfrm>
              <a:off x="4201594"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5" name="Straight Connector 134"/>
            <p:cNvCxnSpPr/>
            <p:nvPr/>
          </p:nvCxnSpPr>
          <p:spPr>
            <a:xfrm flipH="1">
              <a:off x="4201594" y="377418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6" name="Straight Connector 135"/>
            <p:cNvCxnSpPr/>
            <p:nvPr/>
          </p:nvCxnSpPr>
          <p:spPr>
            <a:xfrm>
              <a:off x="4711792" y="3779596"/>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7" name="Straight Connector 136"/>
            <p:cNvCxnSpPr/>
            <p:nvPr/>
          </p:nvCxnSpPr>
          <p:spPr>
            <a:xfrm>
              <a:off x="3954320"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8" name="Straight Connector 137"/>
            <p:cNvCxnSpPr/>
            <p:nvPr/>
          </p:nvCxnSpPr>
          <p:spPr>
            <a:xfrm>
              <a:off x="3707046"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9" name="Straight Connector 138"/>
            <p:cNvCxnSpPr/>
            <p:nvPr/>
          </p:nvCxnSpPr>
          <p:spPr>
            <a:xfrm rot="16200000">
              <a:off x="3393422" y="3027601"/>
              <a:ext cx="0" cy="6272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41" name="Group 140"/>
          <p:cNvGrpSpPr/>
          <p:nvPr/>
        </p:nvGrpSpPr>
        <p:grpSpPr>
          <a:xfrm>
            <a:off x="7228902" y="3491065"/>
            <a:ext cx="970237" cy="1602133"/>
            <a:chOff x="3079798" y="1981201"/>
            <a:chExt cx="1631998" cy="2694885"/>
          </a:xfrm>
        </p:grpSpPr>
        <p:cxnSp>
          <p:nvCxnSpPr>
            <p:cNvPr id="142" name="Straight Connector 141"/>
            <p:cNvCxnSpPr/>
            <p:nvPr/>
          </p:nvCxnSpPr>
          <p:spPr>
            <a:xfrm>
              <a:off x="4711792" y="198120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3" name="Straight Connector 142"/>
            <p:cNvCxnSpPr/>
            <p:nvPr/>
          </p:nvCxnSpPr>
          <p:spPr>
            <a:xfrm flipH="1">
              <a:off x="4201594" y="287769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4" name="Straight Connector 143"/>
            <p:cNvCxnSpPr/>
            <p:nvPr/>
          </p:nvCxnSpPr>
          <p:spPr>
            <a:xfrm>
              <a:off x="4201594"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flipH="1">
              <a:off x="4201594" y="377418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6" name="Straight Connector 145"/>
            <p:cNvCxnSpPr/>
            <p:nvPr/>
          </p:nvCxnSpPr>
          <p:spPr>
            <a:xfrm>
              <a:off x="4711792" y="3779596"/>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7" name="Straight Connector 146"/>
            <p:cNvCxnSpPr/>
            <p:nvPr/>
          </p:nvCxnSpPr>
          <p:spPr>
            <a:xfrm>
              <a:off x="3954320"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8" name="Straight Connector 147"/>
            <p:cNvCxnSpPr/>
            <p:nvPr/>
          </p:nvCxnSpPr>
          <p:spPr>
            <a:xfrm>
              <a:off x="3707046"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9" name="Straight Connector 148"/>
            <p:cNvCxnSpPr/>
            <p:nvPr/>
          </p:nvCxnSpPr>
          <p:spPr>
            <a:xfrm rot="16200000">
              <a:off x="3393422" y="3027601"/>
              <a:ext cx="0" cy="6272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51" name="Group 150"/>
          <p:cNvGrpSpPr/>
          <p:nvPr/>
        </p:nvGrpSpPr>
        <p:grpSpPr>
          <a:xfrm>
            <a:off x="3346050" y="4622377"/>
            <a:ext cx="970237" cy="1602133"/>
            <a:chOff x="3079798" y="1981201"/>
            <a:chExt cx="1631998" cy="2694885"/>
          </a:xfrm>
        </p:grpSpPr>
        <p:cxnSp>
          <p:nvCxnSpPr>
            <p:cNvPr id="152" name="Straight Connector 151"/>
            <p:cNvCxnSpPr/>
            <p:nvPr/>
          </p:nvCxnSpPr>
          <p:spPr>
            <a:xfrm>
              <a:off x="4711792" y="198120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3" name="Straight Connector 152"/>
            <p:cNvCxnSpPr/>
            <p:nvPr/>
          </p:nvCxnSpPr>
          <p:spPr>
            <a:xfrm flipH="1">
              <a:off x="4201594" y="287769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4" name="Straight Connector 153"/>
            <p:cNvCxnSpPr/>
            <p:nvPr/>
          </p:nvCxnSpPr>
          <p:spPr>
            <a:xfrm>
              <a:off x="4201594"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5" name="Straight Connector 154"/>
            <p:cNvCxnSpPr/>
            <p:nvPr/>
          </p:nvCxnSpPr>
          <p:spPr>
            <a:xfrm flipH="1">
              <a:off x="4201594" y="377418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7" name="Straight Connector 156"/>
            <p:cNvCxnSpPr/>
            <p:nvPr/>
          </p:nvCxnSpPr>
          <p:spPr>
            <a:xfrm>
              <a:off x="4711792" y="3779596"/>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8" name="Straight Connector 157"/>
            <p:cNvCxnSpPr/>
            <p:nvPr/>
          </p:nvCxnSpPr>
          <p:spPr>
            <a:xfrm>
              <a:off x="3954320"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9" name="Straight Connector 158"/>
            <p:cNvCxnSpPr/>
            <p:nvPr/>
          </p:nvCxnSpPr>
          <p:spPr>
            <a:xfrm>
              <a:off x="3707046"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0" name="Straight Connector 159"/>
            <p:cNvCxnSpPr/>
            <p:nvPr/>
          </p:nvCxnSpPr>
          <p:spPr>
            <a:xfrm rot="16200000">
              <a:off x="3393422" y="3027601"/>
              <a:ext cx="0" cy="6272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62" name="Group 161"/>
          <p:cNvGrpSpPr/>
          <p:nvPr/>
        </p:nvGrpSpPr>
        <p:grpSpPr>
          <a:xfrm>
            <a:off x="4640098" y="4612389"/>
            <a:ext cx="970237" cy="1602133"/>
            <a:chOff x="3079798" y="1981201"/>
            <a:chExt cx="1631998" cy="2694885"/>
          </a:xfrm>
        </p:grpSpPr>
        <p:cxnSp>
          <p:nvCxnSpPr>
            <p:cNvPr id="163" name="Straight Connector 162"/>
            <p:cNvCxnSpPr/>
            <p:nvPr/>
          </p:nvCxnSpPr>
          <p:spPr>
            <a:xfrm>
              <a:off x="4711792" y="198120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4" name="Straight Connector 163"/>
            <p:cNvCxnSpPr/>
            <p:nvPr/>
          </p:nvCxnSpPr>
          <p:spPr>
            <a:xfrm flipH="1">
              <a:off x="4201594" y="287769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a:off x="4201594"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flipH="1">
              <a:off x="4201594" y="377418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7" name="Straight Connector 166"/>
            <p:cNvCxnSpPr/>
            <p:nvPr/>
          </p:nvCxnSpPr>
          <p:spPr>
            <a:xfrm>
              <a:off x="4711792" y="3779596"/>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8" name="Straight Connector 167"/>
            <p:cNvCxnSpPr/>
            <p:nvPr/>
          </p:nvCxnSpPr>
          <p:spPr>
            <a:xfrm>
              <a:off x="3954320"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a:off x="3707046"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0" name="Straight Connector 169"/>
            <p:cNvCxnSpPr/>
            <p:nvPr/>
          </p:nvCxnSpPr>
          <p:spPr>
            <a:xfrm rot="16200000">
              <a:off x="3393422" y="3027601"/>
              <a:ext cx="0" cy="6272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72" name="Group 171"/>
          <p:cNvGrpSpPr/>
          <p:nvPr/>
        </p:nvGrpSpPr>
        <p:grpSpPr>
          <a:xfrm>
            <a:off x="5934853" y="4622377"/>
            <a:ext cx="970237" cy="1602133"/>
            <a:chOff x="3079798" y="1981201"/>
            <a:chExt cx="1631998" cy="2694885"/>
          </a:xfrm>
        </p:grpSpPr>
        <p:cxnSp>
          <p:nvCxnSpPr>
            <p:cNvPr id="173" name="Straight Connector 172"/>
            <p:cNvCxnSpPr/>
            <p:nvPr/>
          </p:nvCxnSpPr>
          <p:spPr>
            <a:xfrm>
              <a:off x="4711792" y="198120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4" name="Straight Connector 173"/>
            <p:cNvCxnSpPr/>
            <p:nvPr/>
          </p:nvCxnSpPr>
          <p:spPr>
            <a:xfrm flipH="1">
              <a:off x="4201594" y="287769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5" name="Straight Connector 174"/>
            <p:cNvCxnSpPr/>
            <p:nvPr/>
          </p:nvCxnSpPr>
          <p:spPr>
            <a:xfrm>
              <a:off x="4201594"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6" name="Straight Connector 175"/>
            <p:cNvCxnSpPr/>
            <p:nvPr/>
          </p:nvCxnSpPr>
          <p:spPr>
            <a:xfrm flipH="1">
              <a:off x="4201594" y="377418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9" name="Straight Connector 178"/>
            <p:cNvCxnSpPr/>
            <p:nvPr/>
          </p:nvCxnSpPr>
          <p:spPr>
            <a:xfrm>
              <a:off x="4711792" y="3779596"/>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0" name="Straight Connector 179"/>
            <p:cNvCxnSpPr/>
            <p:nvPr/>
          </p:nvCxnSpPr>
          <p:spPr>
            <a:xfrm>
              <a:off x="3954320"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a:off x="3707046"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a:off x="3393422" y="3027601"/>
              <a:ext cx="0" cy="6272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84" name="Group 183"/>
          <p:cNvGrpSpPr/>
          <p:nvPr/>
        </p:nvGrpSpPr>
        <p:grpSpPr>
          <a:xfrm>
            <a:off x="7228901" y="4612389"/>
            <a:ext cx="970237" cy="1602133"/>
            <a:chOff x="3079798" y="1981201"/>
            <a:chExt cx="1631998" cy="2694885"/>
          </a:xfrm>
        </p:grpSpPr>
        <p:cxnSp>
          <p:nvCxnSpPr>
            <p:cNvPr id="185" name="Straight Connector 184"/>
            <p:cNvCxnSpPr/>
            <p:nvPr/>
          </p:nvCxnSpPr>
          <p:spPr>
            <a:xfrm>
              <a:off x="4711792" y="198120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flipH="1">
              <a:off x="4201594" y="287769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a:off x="4201594"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flipH="1">
              <a:off x="4201594" y="377418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a:off x="4711792" y="3779596"/>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a:off x="3954320"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1" name="Straight Connector 190"/>
            <p:cNvCxnSpPr/>
            <p:nvPr/>
          </p:nvCxnSpPr>
          <p:spPr>
            <a:xfrm>
              <a:off x="3707046"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2" name="Straight Connector 191"/>
            <p:cNvCxnSpPr/>
            <p:nvPr/>
          </p:nvCxnSpPr>
          <p:spPr>
            <a:xfrm rot="16200000">
              <a:off x="3393422" y="3027601"/>
              <a:ext cx="0" cy="6272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aphicFrame>
        <p:nvGraphicFramePr>
          <p:cNvPr id="4" name="Table 3"/>
          <p:cNvGraphicFramePr>
            <a:graphicFrameLocks noGrp="1"/>
          </p:cNvGraphicFramePr>
          <p:nvPr>
            <p:extLst>
              <p:ext uri="{D42A27DB-BD31-4B8C-83A1-F6EECF244321}">
                <p14:modId xmlns:p14="http://schemas.microsoft.com/office/powerpoint/2010/main" val="1655493256"/>
              </p:ext>
            </p:extLst>
          </p:nvPr>
        </p:nvGraphicFramePr>
        <p:xfrm>
          <a:off x="322272" y="2636932"/>
          <a:ext cx="2082800" cy="1950720"/>
        </p:xfrm>
        <a:graphic>
          <a:graphicData uri="http://schemas.openxmlformats.org/drawingml/2006/table">
            <a:tbl>
              <a:tblPr firstRow="1" bandRow="1">
                <a:tableStyleId>{5940675A-B579-460E-94D1-54222C63F5DA}</a:tableStyleId>
              </a:tblPr>
              <a:tblGrid>
                <a:gridCol w="208280"/>
                <a:gridCol w="208280"/>
                <a:gridCol w="208280"/>
                <a:gridCol w="208280"/>
                <a:gridCol w="208280"/>
                <a:gridCol w="208280"/>
                <a:gridCol w="208280"/>
                <a:gridCol w="208280"/>
                <a:gridCol w="208280"/>
                <a:gridCol w="208280"/>
              </a:tblGrid>
              <a:tr h="192692">
                <a:tc>
                  <a:txBody>
                    <a:bodyPr/>
                    <a:lstStyle/>
                    <a:p>
                      <a:endParaRPr lang="en-US" sz="1000" dirty="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r>
              <a:tr h="192692">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r>
              <a:tr h="192692">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r>
              <a:tr h="192692">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r>
              <a:tr h="192692">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dirty="0"/>
                    </a:p>
                  </a:txBody>
                  <a:tcPr/>
                </a:tc>
              </a:tr>
              <a:tr h="192692">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r>
              <a:tr h="192692">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r>
              <a:tr h="192692">
                <a:tc>
                  <a:txBody>
                    <a:bodyPr/>
                    <a:lstStyle/>
                    <a:p>
                      <a:endParaRPr lang="en-US" sz="1000" dirty="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dirty="0"/>
                    </a:p>
                  </a:txBody>
                  <a:tcPr/>
                </a:tc>
                <a:tc>
                  <a:txBody>
                    <a:bodyPr/>
                    <a:lstStyle/>
                    <a:p>
                      <a:endParaRPr lang="en-US" sz="1000" dirty="0"/>
                    </a:p>
                  </a:txBody>
                  <a:tcPr/>
                </a:tc>
              </a:tr>
            </a:tbl>
          </a:graphicData>
        </a:graphic>
      </p:graphicFrame>
      <p:sp>
        <p:nvSpPr>
          <p:cNvPr id="6" name="TextBox 5"/>
          <p:cNvSpPr txBox="1"/>
          <p:nvPr/>
        </p:nvSpPr>
        <p:spPr>
          <a:xfrm>
            <a:off x="896328" y="2266890"/>
            <a:ext cx="934871" cy="400110"/>
          </a:xfrm>
          <a:prstGeom prst="rect">
            <a:avLst/>
          </a:prstGeom>
          <a:noFill/>
        </p:spPr>
        <p:txBody>
          <a:bodyPr wrap="none" rtlCol="0">
            <a:spAutoFit/>
          </a:bodyPr>
          <a:lstStyle/>
          <a:p>
            <a:r>
              <a:rPr lang="en-US" sz="2000" dirty="0" smtClean="0"/>
              <a:t>Block X</a:t>
            </a:r>
            <a:endParaRPr lang="en-US" sz="2000" dirty="0"/>
          </a:p>
        </p:txBody>
      </p:sp>
      <p:sp>
        <p:nvSpPr>
          <p:cNvPr id="7" name="Rectangle 6"/>
          <p:cNvSpPr/>
          <p:nvPr/>
        </p:nvSpPr>
        <p:spPr>
          <a:xfrm>
            <a:off x="330641" y="2880360"/>
            <a:ext cx="2066544" cy="23774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tx1"/>
                </a:solidFill>
              </a:rPr>
              <a:t>Page Y</a:t>
            </a:r>
            <a:endParaRPr lang="en-US" sz="2000" dirty="0">
              <a:solidFill>
                <a:schemeClr val="tx1"/>
              </a:solidFill>
            </a:endParaRPr>
          </a:p>
        </p:txBody>
      </p:sp>
      <p:sp>
        <p:nvSpPr>
          <p:cNvPr id="8" name="Rectangle 7"/>
          <p:cNvSpPr/>
          <p:nvPr/>
        </p:nvSpPr>
        <p:spPr>
          <a:xfrm>
            <a:off x="1356977" y="3121769"/>
            <a:ext cx="841248" cy="969264"/>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p:cNvCxnSpPr/>
          <p:nvPr/>
        </p:nvCxnSpPr>
        <p:spPr>
          <a:xfrm flipV="1">
            <a:off x="2198225" y="1155354"/>
            <a:ext cx="1014240" cy="1977992"/>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215" name="Rectangle 214"/>
          <p:cNvSpPr/>
          <p:nvPr/>
        </p:nvSpPr>
        <p:spPr>
          <a:xfrm>
            <a:off x="3224040" y="1155354"/>
            <a:ext cx="5462760" cy="5169246"/>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16" name="Straight Connector 215"/>
          <p:cNvCxnSpPr/>
          <p:nvPr/>
        </p:nvCxnSpPr>
        <p:spPr>
          <a:xfrm>
            <a:off x="2218720" y="4102608"/>
            <a:ext cx="993745" cy="2221992"/>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217" name="Rectangle 216"/>
          <p:cNvSpPr/>
          <p:nvPr/>
        </p:nvSpPr>
        <p:spPr>
          <a:xfrm>
            <a:off x="330641" y="4715256"/>
            <a:ext cx="2066544" cy="23774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tx1"/>
                </a:solidFill>
              </a:rPr>
              <a:t>Sense Amplifiers</a:t>
            </a:r>
            <a:endParaRPr lang="en-US" sz="2000" dirty="0">
              <a:solidFill>
                <a:schemeClr val="tx1"/>
              </a:solidFill>
            </a:endParaRPr>
          </a:p>
        </p:txBody>
      </p:sp>
      <p:cxnSp>
        <p:nvCxnSpPr>
          <p:cNvPr id="20" name="Straight Connector 19"/>
          <p:cNvCxnSpPr/>
          <p:nvPr/>
        </p:nvCxnSpPr>
        <p:spPr>
          <a:xfrm>
            <a:off x="426720" y="4586224"/>
            <a:ext cx="0" cy="12801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a:off x="635000" y="4586224"/>
            <a:ext cx="0" cy="12801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a:off x="843280" y="4586224"/>
            <a:ext cx="0" cy="12801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a:off x="1051560" y="4586224"/>
            <a:ext cx="0" cy="12801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a:off x="1259840" y="4586224"/>
            <a:ext cx="0" cy="12801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a:off x="1468120" y="4586224"/>
            <a:ext cx="0" cy="12801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a:off x="1676400" y="4586224"/>
            <a:ext cx="0" cy="12801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a:off x="1884680" y="4586224"/>
            <a:ext cx="0" cy="12801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a:off x="2098040" y="4586224"/>
            <a:ext cx="0" cy="12801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1" name="Straight Connector 230"/>
          <p:cNvCxnSpPr/>
          <p:nvPr/>
        </p:nvCxnSpPr>
        <p:spPr>
          <a:xfrm>
            <a:off x="2306320" y="4586224"/>
            <a:ext cx="0" cy="12801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5" name="Straight Connector 234"/>
          <p:cNvCxnSpPr/>
          <p:nvPr/>
        </p:nvCxnSpPr>
        <p:spPr>
          <a:xfrm>
            <a:off x="4304710" y="6201341"/>
            <a:ext cx="0" cy="173180"/>
          </a:xfrm>
          <a:prstGeom prst="line">
            <a:avLst/>
          </a:prstGeom>
          <a:ln w="381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36" name="Straight Connector 235"/>
          <p:cNvCxnSpPr/>
          <p:nvPr/>
        </p:nvCxnSpPr>
        <p:spPr>
          <a:xfrm>
            <a:off x="5598758" y="6202947"/>
            <a:ext cx="0" cy="173180"/>
          </a:xfrm>
          <a:prstGeom prst="line">
            <a:avLst/>
          </a:prstGeom>
          <a:ln w="381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a:off x="6894370" y="6202947"/>
            <a:ext cx="0" cy="173180"/>
          </a:xfrm>
          <a:prstGeom prst="line">
            <a:avLst/>
          </a:prstGeom>
          <a:ln w="381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a:off x="8187561" y="6201360"/>
            <a:ext cx="0" cy="173180"/>
          </a:xfrm>
          <a:prstGeom prst="line">
            <a:avLst/>
          </a:prstGeom>
          <a:ln w="381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 name="Slide Number Placeholder 2"/>
          <p:cNvSpPr>
            <a:spLocks noGrp="1"/>
          </p:cNvSpPr>
          <p:nvPr>
            <p:ph type="sldNum" sz="quarter" idx="12"/>
          </p:nvPr>
        </p:nvSpPr>
        <p:spPr/>
        <p:txBody>
          <a:bodyPr/>
          <a:lstStyle/>
          <a:p>
            <a:fld id="{B9833DA7-59AA-43CA-B9D4-B4E6650B0945}" type="slidenum">
              <a:rPr lang="en-US" smtClean="0"/>
              <a:t>6</a:t>
            </a:fld>
            <a:endParaRPr lang="en-US"/>
          </a:p>
        </p:txBody>
      </p:sp>
      <p:cxnSp>
        <p:nvCxnSpPr>
          <p:cNvPr id="197" name="Straight Connector 196"/>
          <p:cNvCxnSpPr/>
          <p:nvPr/>
        </p:nvCxnSpPr>
        <p:spPr>
          <a:xfrm>
            <a:off x="2886853" y="2078321"/>
            <a:ext cx="6096000" cy="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83" name="Rectangle 182"/>
          <p:cNvSpPr/>
          <p:nvPr/>
        </p:nvSpPr>
        <p:spPr>
          <a:xfrm>
            <a:off x="3224040" y="1741205"/>
            <a:ext cx="5451473" cy="65923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Row</a:t>
            </a:r>
            <a:endParaRPr lang="en-US" sz="2800" dirty="0"/>
          </a:p>
        </p:txBody>
      </p:sp>
      <p:sp>
        <p:nvSpPr>
          <p:cNvPr id="198" name="Rectangle 197"/>
          <p:cNvSpPr/>
          <p:nvPr/>
        </p:nvSpPr>
        <p:spPr>
          <a:xfrm rot="16200000">
            <a:off x="1438692" y="3401476"/>
            <a:ext cx="5151476" cy="65923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Column</a:t>
            </a:r>
            <a:endParaRPr lang="en-US" sz="2800" dirty="0"/>
          </a:p>
        </p:txBody>
      </p:sp>
    </p:spTree>
    <p:custDataLst>
      <p:tags r:id="rId1"/>
    </p:custDataLst>
    <p:extLst>
      <p:ext uri="{BB962C8B-B14F-4D97-AF65-F5344CB8AC3E}">
        <p14:creationId xmlns:p14="http://schemas.microsoft.com/office/powerpoint/2010/main" val="36056797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83"/>
                                        </p:tgtEl>
                                        <p:attrNameLst>
                                          <p:attrName>style.visibility</p:attrName>
                                        </p:attrNameLst>
                                      </p:cBhvr>
                                      <p:to>
                                        <p:strVal val="visible"/>
                                      </p:to>
                                    </p:set>
                                    <p:animEffect transition="in" filter="fade">
                                      <p:cBhvr>
                                        <p:cTn id="7" dur="500"/>
                                        <p:tgtEl>
                                          <p:spTgt spid="18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1" nodeType="clickEffect">
                                  <p:stCondLst>
                                    <p:cond delay="0"/>
                                  </p:stCondLst>
                                  <p:childTnLst>
                                    <p:animEffect transition="out" filter="fade">
                                      <p:cBhvr>
                                        <p:cTn id="11" dur="500"/>
                                        <p:tgtEl>
                                          <p:spTgt spid="183"/>
                                        </p:tgtEl>
                                      </p:cBhvr>
                                    </p:animEffect>
                                    <p:set>
                                      <p:cBhvr>
                                        <p:cTn id="12" dur="1" fill="hold">
                                          <p:stCondLst>
                                            <p:cond delay="499"/>
                                          </p:stCondLst>
                                        </p:cTn>
                                        <p:tgtEl>
                                          <p:spTgt spid="183"/>
                                        </p:tgtEl>
                                        <p:attrNameLst>
                                          <p:attrName>style.visibility</p:attrName>
                                        </p:attrNameLst>
                                      </p:cBhvr>
                                      <p:to>
                                        <p:strVal val="hidden"/>
                                      </p:to>
                                    </p:set>
                                  </p:childTnLst>
                                </p:cTn>
                              </p:par>
                            </p:childTnLst>
                          </p:cTn>
                        </p:par>
                        <p:par>
                          <p:cTn id="13" fill="hold">
                            <p:stCondLst>
                              <p:cond delay="500"/>
                            </p:stCondLst>
                            <p:childTnLst>
                              <p:par>
                                <p:cTn id="14" presetID="10" presetClass="entr" presetSubtype="0" fill="hold" nodeType="afterEffect">
                                  <p:stCondLst>
                                    <p:cond delay="0"/>
                                  </p:stCondLst>
                                  <p:childTnLst>
                                    <p:set>
                                      <p:cBhvr>
                                        <p:cTn id="15" dur="1" fill="hold">
                                          <p:stCondLst>
                                            <p:cond delay="0"/>
                                          </p:stCondLst>
                                        </p:cTn>
                                        <p:tgtEl>
                                          <p:spTgt spid="197"/>
                                        </p:tgtEl>
                                        <p:attrNameLst>
                                          <p:attrName>style.visibility</p:attrName>
                                        </p:attrNameLst>
                                      </p:cBhvr>
                                      <p:to>
                                        <p:strVal val="visible"/>
                                      </p:to>
                                    </p:set>
                                    <p:animEffect transition="in" filter="fade">
                                      <p:cBhvr>
                                        <p:cTn id="16" dur="500"/>
                                        <p:tgtEl>
                                          <p:spTgt spid="197"/>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xit" presetSubtype="0" fill="hold" nodeType="clickEffect">
                                  <p:stCondLst>
                                    <p:cond delay="0"/>
                                  </p:stCondLst>
                                  <p:childTnLst>
                                    <p:animEffect transition="out" filter="fade">
                                      <p:cBhvr>
                                        <p:cTn id="20" dur="500"/>
                                        <p:tgtEl>
                                          <p:spTgt spid="197"/>
                                        </p:tgtEl>
                                      </p:cBhvr>
                                    </p:animEffect>
                                    <p:set>
                                      <p:cBhvr>
                                        <p:cTn id="21" dur="1" fill="hold">
                                          <p:stCondLst>
                                            <p:cond delay="499"/>
                                          </p:stCondLst>
                                        </p:cTn>
                                        <p:tgtEl>
                                          <p:spTgt spid="197"/>
                                        </p:tgtEl>
                                        <p:attrNameLst>
                                          <p:attrName>style.visibility</p:attrName>
                                        </p:attrNameLst>
                                      </p:cBhvr>
                                      <p:to>
                                        <p:strVal val="hidden"/>
                                      </p:to>
                                    </p:set>
                                  </p:childTnLst>
                                </p:cTn>
                              </p:par>
                            </p:childTnLst>
                          </p:cTn>
                        </p:par>
                        <p:par>
                          <p:cTn id="22" fill="hold">
                            <p:stCondLst>
                              <p:cond delay="500"/>
                            </p:stCondLst>
                            <p:childTnLst>
                              <p:par>
                                <p:cTn id="23" presetID="10" presetClass="entr" presetSubtype="0" fill="hold" grpId="0" nodeType="afterEffect">
                                  <p:stCondLst>
                                    <p:cond delay="0"/>
                                  </p:stCondLst>
                                  <p:childTnLst>
                                    <p:set>
                                      <p:cBhvr>
                                        <p:cTn id="24" dur="1" fill="hold">
                                          <p:stCondLst>
                                            <p:cond delay="0"/>
                                          </p:stCondLst>
                                        </p:cTn>
                                        <p:tgtEl>
                                          <p:spTgt spid="198"/>
                                        </p:tgtEl>
                                        <p:attrNameLst>
                                          <p:attrName>style.visibility</p:attrName>
                                        </p:attrNameLst>
                                      </p:cBhvr>
                                      <p:to>
                                        <p:strVal val="visible"/>
                                      </p:to>
                                    </p:set>
                                    <p:animEffect transition="in" filter="fade">
                                      <p:cBhvr>
                                        <p:cTn id="25" dur="500"/>
                                        <p:tgtEl>
                                          <p:spTgt spid="1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3" grpId="0" animBg="1"/>
      <p:bldP spid="183" grpId="1" animBg="1"/>
      <p:bldP spid="19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Flash Cell</a:t>
            </a:r>
            <a:endParaRPr lang="en-US" dirty="0"/>
          </a:p>
        </p:txBody>
      </p:sp>
      <p:grpSp>
        <p:nvGrpSpPr>
          <p:cNvPr id="177" name="Group 176"/>
          <p:cNvGrpSpPr/>
          <p:nvPr/>
        </p:nvGrpSpPr>
        <p:grpSpPr>
          <a:xfrm>
            <a:off x="3079798" y="1981201"/>
            <a:ext cx="1631998" cy="2694885"/>
            <a:chOff x="3079798" y="1981201"/>
            <a:chExt cx="1631998" cy="2694885"/>
          </a:xfrm>
        </p:grpSpPr>
        <p:cxnSp>
          <p:nvCxnSpPr>
            <p:cNvPr id="30" name="Straight Connector 29"/>
            <p:cNvCxnSpPr/>
            <p:nvPr/>
          </p:nvCxnSpPr>
          <p:spPr>
            <a:xfrm>
              <a:off x="4711792" y="198120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flipH="1">
              <a:off x="4201594" y="287769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4201594"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H="1">
              <a:off x="4201594" y="377418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4711792" y="3779596"/>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3954320"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3707046"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6" name="Straight Connector 155"/>
            <p:cNvCxnSpPr/>
            <p:nvPr/>
          </p:nvCxnSpPr>
          <p:spPr>
            <a:xfrm rot="16200000">
              <a:off x="3393422" y="3027601"/>
              <a:ext cx="0" cy="6272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59" name="Straight Arrow Connector 158"/>
          <p:cNvCxnSpPr>
            <a:stCxn id="161" idx="2"/>
          </p:cNvCxnSpPr>
          <p:nvPr/>
        </p:nvCxnSpPr>
        <p:spPr>
          <a:xfrm flipH="1">
            <a:off x="3954321" y="2258704"/>
            <a:ext cx="10116" cy="575978"/>
          </a:xfrm>
          <a:prstGeom prst="straightConnector1">
            <a:avLst/>
          </a:prstGeom>
          <a:ln w="28575">
            <a:solidFill>
              <a:schemeClr val="accent1"/>
            </a:solidFill>
            <a:tailEnd type="arrow"/>
          </a:ln>
        </p:spPr>
        <p:style>
          <a:lnRef idx="1">
            <a:schemeClr val="accent1"/>
          </a:lnRef>
          <a:fillRef idx="0">
            <a:schemeClr val="accent1"/>
          </a:fillRef>
          <a:effectRef idx="0">
            <a:schemeClr val="accent1"/>
          </a:effectRef>
          <a:fontRef idx="minor">
            <a:schemeClr val="tx1"/>
          </a:fontRef>
        </p:style>
      </p:cxnSp>
      <p:sp>
        <p:nvSpPr>
          <p:cNvPr id="161" name="TextBox 160"/>
          <p:cNvSpPr txBox="1"/>
          <p:nvPr/>
        </p:nvSpPr>
        <p:spPr>
          <a:xfrm>
            <a:off x="3235885" y="1427707"/>
            <a:ext cx="1457103" cy="830997"/>
          </a:xfrm>
          <a:prstGeom prst="rect">
            <a:avLst/>
          </a:prstGeom>
          <a:noFill/>
        </p:spPr>
        <p:txBody>
          <a:bodyPr wrap="square" rtlCol="0">
            <a:spAutoFit/>
          </a:bodyPr>
          <a:lstStyle/>
          <a:p>
            <a:pPr algn="ctr"/>
            <a:r>
              <a:rPr lang="en-US" sz="2400" dirty="0" smtClean="0">
                <a:solidFill>
                  <a:schemeClr val="accent1"/>
                </a:solidFill>
              </a:rPr>
              <a:t>Floating Gate</a:t>
            </a:r>
            <a:endParaRPr lang="en-US" sz="2400" dirty="0">
              <a:solidFill>
                <a:schemeClr val="accent1"/>
              </a:solidFill>
            </a:endParaRPr>
          </a:p>
        </p:txBody>
      </p:sp>
      <p:cxnSp>
        <p:nvCxnSpPr>
          <p:cNvPr id="167" name="Straight Arrow Connector 166"/>
          <p:cNvCxnSpPr>
            <a:stCxn id="168" idx="2"/>
          </p:cNvCxnSpPr>
          <p:nvPr/>
        </p:nvCxnSpPr>
        <p:spPr>
          <a:xfrm>
            <a:off x="2709752" y="2823865"/>
            <a:ext cx="364275" cy="405023"/>
          </a:xfrm>
          <a:prstGeom prst="straightConnector1">
            <a:avLst/>
          </a:prstGeom>
          <a:ln w="28575">
            <a:solidFill>
              <a:schemeClr val="accent1"/>
            </a:solidFill>
            <a:tailEnd type="arrow"/>
          </a:ln>
        </p:spPr>
        <p:style>
          <a:lnRef idx="1">
            <a:schemeClr val="accent1"/>
          </a:lnRef>
          <a:fillRef idx="0">
            <a:schemeClr val="accent1"/>
          </a:fillRef>
          <a:effectRef idx="0">
            <a:schemeClr val="accent1"/>
          </a:effectRef>
          <a:fontRef idx="minor">
            <a:schemeClr val="tx1"/>
          </a:fontRef>
        </p:style>
      </p:cxnSp>
      <p:sp>
        <p:nvSpPr>
          <p:cNvPr id="168" name="TextBox 167"/>
          <p:cNvSpPr txBox="1"/>
          <p:nvPr/>
        </p:nvSpPr>
        <p:spPr>
          <a:xfrm>
            <a:off x="1981200" y="2362200"/>
            <a:ext cx="1457103" cy="461665"/>
          </a:xfrm>
          <a:prstGeom prst="rect">
            <a:avLst/>
          </a:prstGeom>
          <a:noFill/>
        </p:spPr>
        <p:txBody>
          <a:bodyPr wrap="square" rtlCol="0">
            <a:spAutoFit/>
          </a:bodyPr>
          <a:lstStyle/>
          <a:p>
            <a:pPr algn="ctr"/>
            <a:r>
              <a:rPr lang="en-US" sz="2400" dirty="0" smtClean="0">
                <a:solidFill>
                  <a:schemeClr val="accent1"/>
                </a:solidFill>
              </a:rPr>
              <a:t>Gate</a:t>
            </a:r>
            <a:endParaRPr lang="en-US" sz="2400" dirty="0">
              <a:solidFill>
                <a:schemeClr val="accent1"/>
              </a:solidFill>
            </a:endParaRPr>
          </a:p>
        </p:txBody>
      </p:sp>
      <p:cxnSp>
        <p:nvCxnSpPr>
          <p:cNvPr id="171" name="Straight Arrow Connector 170"/>
          <p:cNvCxnSpPr>
            <a:stCxn id="172" idx="2"/>
          </p:cNvCxnSpPr>
          <p:nvPr/>
        </p:nvCxnSpPr>
        <p:spPr>
          <a:xfrm flipH="1">
            <a:off x="4800600" y="1652377"/>
            <a:ext cx="804752" cy="405023"/>
          </a:xfrm>
          <a:prstGeom prst="straightConnector1">
            <a:avLst/>
          </a:prstGeom>
          <a:ln w="28575">
            <a:solidFill>
              <a:schemeClr val="accent1"/>
            </a:solidFill>
            <a:tailEnd type="arrow"/>
          </a:ln>
        </p:spPr>
        <p:style>
          <a:lnRef idx="1">
            <a:schemeClr val="accent1"/>
          </a:lnRef>
          <a:fillRef idx="0">
            <a:schemeClr val="accent1"/>
          </a:fillRef>
          <a:effectRef idx="0">
            <a:schemeClr val="accent1"/>
          </a:effectRef>
          <a:fontRef idx="minor">
            <a:schemeClr val="tx1"/>
          </a:fontRef>
        </p:style>
      </p:cxnSp>
      <p:sp>
        <p:nvSpPr>
          <p:cNvPr id="172" name="TextBox 171"/>
          <p:cNvSpPr txBox="1"/>
          <p:nvPr/>
        </p:nvSpPr>
        <p:spPr>
          <a:xfrm>
            <a:off x="4876800" y="1190712"/>
            <a:ext cx="1457103" cy="461665"/>
          </a:xfrm>
          <a:prstGeom prst="rect">
            <a:avLst/>
          </a:prstGeom>
          <a:noFill/>
        </p:spPr>
        <p:txBody>
          <a:bodyPr wrap="square" rtlCol="0">
            <a:spAutoFit/>
          </a:bodyPr>
          <a:lstStyle/>
          <a:p>
            <a:pPr algn="ctr"/>
            <a:r>
              <a:rPr lang="en-US" sz="2400" dirty="0" smtClean="0">
                <a:solidFill>
                  <a:schemeClr val="accent1"/>
                </a:solidFill>
              </a:rPr>
              <a:t>Drain</a:t>
            </a:r>
            <a:endParaRPr lang="en-US" sz="2400" dirty="0">
              <a:solidFill>
                <a:schemeClr val="accent1"/>
              </a:solidFill>
            </a:endParaRPr>
          </a:p>
        </p:txBody>
      </p:sp>
      <p:cxnSp>
        <p:nvCxnSpPr>
          <p:cNvPr id="174" name="Straight Arrow Connector 173"/>
          <p:cNvCxnSpPr>
            <a:stCxn id="175" idx="2"/>
          </p:cNvCxnSpPr>
          <p:nvPr/>
        </p:nvCxnSpPr>
        <p:spPr>
          <a:xfrm flipH="1">
            <a:off x="4867497" y="4166977"/>
            <a:ext cx="804752" cy="405023"/>
          </a:xfrm>
          <a:prstGeom prst="straightConnector1">
            <a:avLst/>
          </a:prstGeom>
          <a:ln w="28575">
            <a:solidFill>
              <a:schemeClr val="accent1"/>
            </a:solidFill>
            <a:tailEnd type="arrow"/>
          </a:ln>
        </p:spPr>
        <p:style>
          <a:lnRef idx="1">
            <a:schemeClr val="accent1"/>
          </a:lnRef>
          <a:fillRef idx="0">
            <a:schemeClr val="accent1"/>
          </a:fillRef>
          <a:effectRef idx="0">
            <a:schemeClr val="accent1"/>
          </a:effectRef>
          <a:fontRef idx="minor">
            <a:schemeClr val="tx1"/>
          </a:fontRef>
        </p:style>
      </p:cxnSp>
      <p:sp>
        <p:nvSpPr>
          <p:cNvPr id="175" name="TextBox 174"/>
          <p:cNvSpPr txBox="1"/>
          <p:nvPr/>
        </p:nvSpPr>
        <p:spPr>
          <a:xfrm>
            <a:off x="4943697" y="3705312"/>
            <a:ext cx="1457103" cy="461665"/>
          </a:xfrm>
          <a:prstGeom prst="rect">
            <a:avLst/>
          </a:prstGeom>
          <a:noFill/>
        </p:spPr>
        <p:txBody>
          <a:bodyPr wrap="square" rtlCol="0">
            <a:spAutoFit/>
          </a:bodyPr>
          <a:lstStyle/>
          <a:p>
            <a:pPr algn="ctr"/>
            <a:r>
              <a:rPr lang="en-US" sz="2400" dirty="0" smtClean="0">
                <a:solidFill>
                  <a:schemeClr val="accent1"/>
                </a:solidFill>
              </a:rPr>
              <a:t>Source</a:t>
            </a:r>
            <a:endParaRPr lang="en-US" sz="2400" dirty="0">
              <a:solidFill>
                <a:schemeClr val="accent1"/>
              </a:solidFill>
            </a:endParaRPr>
          </a:p>
        </p:txBody>
      </p:sp>
      <p:sp>
        <p:nvSpPr>
          <p:cNvPr id="176" name="TextBox 175"/>
          <p:cNvSpPr txBox="1"/>
          <p:nvPr/>
        </p:nvSpPr>
        <p:spPr>
          <a:xfrm>
            <a:off x="2891651" y="5223300"/>
            <a:ext cx="3130088" cy="830997"/>
          </a:xfrm>
          <a:prstGeom prst="rect">
            <a:avLst/>
          </a:prstGeom>
          <a:noFill/>
        </p:spPr>
        <p:txBody>
          <a:bodyPr wrap="none" rtlCol="0">
            <a:spAutoFit/>
          </a:bodyPr>
          <a:lstStyle/>
          <a:p>
            <a:pPr algn="ctr"/>
            <a:r>
              <a:rPr lang="en-US" sz="2400" dirty="0" smtClean="0"/>
              <a:t>Floating Gate Transistor</a:t>
            </a:r>
          </a:p>
          <a:p>
            <a:pPr algn="ctr"/>
            <a:r>
              <a:rPr lang="en-US" sz="2400" dirty="0"/>
              <a:t>(</a:t>
            </a:r>
            <a:r>
              <a:rPr lang="en-US" sz="2400" dirty="0" smtClean="0"/>
              <a:t>Flash Cell)</a:t>
            </a:r>
            <a:endParaRPr lang="en-US" sz="2400" dirty="0"/>
          </a:p>
        </p:txBody>
      </p:sp>
      <p:sp>
        <p:nvSpPr>
          <p:cNvPr id="178" name="Oval 177"/>
          <p:cNvSpPr/>
          <p:nvPr/>
        </p:nvSpPr>
        <p:spPr>
          <a:xfrm>
            <a:off x="4167118" y="2775272"/>
            <a:ext cx="1097280" cy="1097280"/>
          </a:xfrm>
          <a:prstGeom prst="ellipse">
            <a:avLst/>
          </a:prstGeom>
          <a:solidFill>
            <a:schemeClr val="accent1"/>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2400" spc="-150" dirty="0" err="1" smtClean="0"/>
              <a:t>V</a:t>
            </a:r>
            <a:r>
              <a:rPr lang="en-US" sz="2400" spc="-150" baseline="-25000" dirty="0" err="1" smtClean="0"/>
              <a:t>th</a:t>
            </a:r>
            <a:r>
              <a:rPr lang="en-US" sz="2400" spc="-150" dirty="0" smtClean="0"/>
              <a:t> = 2.5 V</a:t>
            </a:r>
            <a:endParaRPr lang="en-US" sz="2400" spc="-150" dirty="0"/>
          </a:p>
        </p:txBody>
      </p:sp>
      <p:sp>
        <p:nvSpPr>
          <p:cNvPr id="3" name="Slide Number Placeholder 2"/>
          <p:cNvSpPr>
            <a:spLocks noGrp="1"/>
          </p:cNvSpPr>
          <p:nvPr>
            <p:ph type="sldNum" sz="quarter" idx="12"/>
          </p:nvPr>
        </p:nvSpPr>
        <p:spPr/>
        <p:txBody>
          <a:bodyPr/>
          <a:lstStyle/>
          <a:p>
            <a:fld id="{B9833DA7-59AA-43CA-B9D4-B4E6650B0945}" type="slidenum">
              <a:rPr lang="en-US" smtClean="0"/>
              <a:t>7</a:t>
            </a:fld>
            <a:endParaRPr lang="en-US"/>
          </a:p>
        </p:txBody>
      </p:sp>
    </p:spTree>
    <p:custDataLst>
      <p:tags r:id="rId1"/>
    </p:custDataLst>
    <p:extLst>
      <p:ext uri="{BB962C8B-B14F-4D97-AF65-F5344CB8AC3E}">
        <p14:creationId xmlns:p14="http://schemas.microsoft.com/office/powerpoint/2010/main" val="36059094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8"/>
                                        </p:tgtEl>
                                        <p:attrNameLst>
                                          <p:attrName>style.visibility</p:attrName>
                                        </p:attrNameLst>
                                      </p:cBhvr>
                                      <p:to>
                                        <p:strVal val="visible"/>
                                      </p:to>
                                    </p:set>
                                    <p:animEffect transition="in" filter="fade">
                                      <p:cBhvr>
                                        <p:cTn id="7" dur="500"/>
                                        <p:tgtEl>
                                          <p:spTgt spid="1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Flash Read</a:t>
            </a:r>
            <a:endParaRPr lang="en-US" dirty="0"/>
          </a:p>
        </p:txBody>
      </p:sp>
      <p:grpSp>
        <p:nvGrpSpPr>
          <p:cNvPr id="177" name="Group 176"/>
          <p:cNvGrpSpPr/>
          <p:nvPr/>
        </p:nvGrpSpPr>
        <p:grpSpPr>
          <a:xfrm>
            <a:off x="2232885" y="1959850"/>
            <a:ext cx="1631998" cy="2694885"/>
            <a:chOff x="3079798" y="1981201"/>
            <a:chExt cx="1631998" cy="2694885"/>
          </a:xfrm>
        </p:grpSpPr>
        <p:cxnSp>
          <p:nvCxnSpPr>
            <p:cNvPr id="30" name="Straight Connector 29"/>
            <p:cNvCxnSpPr/>
            <p:nvPr/>
          </p:nvCxnSpPr>
          <p:spPr>
            <a:xfrm>
              <a:off x="4711792" y="198120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flipH="1">
              <a:off x="4201594" y="287769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4201594"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H="1">
              <a:off x="4201594" y="377418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4711792" y="3779596"/>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3954320"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3707046"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6" name="Straight Connector 155"/>
            <p:cNvCxnSpPr/>
            <p:nvPr/>
          </p:nvCxnSpPr>
          <p:spPr>
            <a:xfrm rot="16200000">
              <a:off x="3393422" y="3027601"/>
              <a:ext cx="0" cy="6272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1" name="TextBox 20"/>
          <p:cNvSpPr txBox="1"/>
          <p:nvPr/>
        </p:nvSpPr>
        <p:spPr>
          <a:xfrm>
            <a:off x="1066800" y="2837155"/>
            <a:ext cx="1793333" cy="461665"/>
          </a:xfrm>
          <a:prstGeom prst="rect">
            <a:avLst/>
          </a:prstGeom>
          <a:noFill/>
        </p:spPr>
        <p:txBody>
          <a:bodyPr wrap="square" rtlCol="0">
            <a:spAutoFit/>
          </a:bodyPr>
          <a:lstStyle/>
          <a:p>
            <a:pPr algn="ctr"/>
            <a:r>
              <a:rPr lang="en-US" sz="2400" dirty="0" err="1" smtClean="0">
                <a:solidFill>
                  <a:schemeClr val="accent1"/>
                </a:solidFill>
              </a:rPr>
              <a:t>V</a:t>
            </a:r>
            <a:r>
              <a:rPr lang="en-US" sz="2400" baseline="-25000" dirty="0" err="1" smtClean="0">
                <a:solidFill>
                  <a:schemeClr val="accent1"/>
                </a:solidFill>
              </a:rPr>
              <a:t>read</a:t>
            </a:r>
            <a:r>
              <a:rPr lang="en-US" sz="2400" dirty="0" smtClean="0">
                <a:solidFill>
                  <a:schemeClr val="accent1"/>
                </a:solidFill>
              </a:rPr>
              <a:t> = 2.5 V</a:t>
            </a:r>
            <a:endParaRPr lang="en-US" sz="2400" dirty="0">
              <a:solidFill>
                <a:schemeClr val="accent1"/>
              </a:solidFill>
            </a:endParaRPr>
          </a:p>
        </p:txBody>
      </p:sp>
      <p:grpSp>
        <p:nvGrpSpPr>
          <p:cNvPr id="22" name="Group 21"/>
          <p:cNvGrpSpPr/>
          <p:nvPr/>
        </p:nvGrpSpPr>
        <p:grpSpPr>
          <a:xfrm>
            <a:off x="5796368" y="1961874"/>
            <a:ext cx="1631998" cy="2694885"/>
            <a:chOff x="3079798" y="1981201"/>
            <a:chExt cx="1631998" cy="2694885"/>
          </a:xfrm>
        </p:grpSpPr>
        <p:cxnSp>
          <p:nvCxnSpPr>
            <p:cNvPr id="23" name="Straight Connector 22"/>
            <p:cNvCxnSpPr/>
            <p:nvPr/>
          </p:nvCxnSpPr>
          <p:spPr>
            <a:xfrm>
              <a:off x="4711792" y="198120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flipH="1">
              <a:off x="4201594" y="287769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4201594"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H="1">
              <a:off x="4201594" y="377418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4711792" y="3779596"/>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3954320"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3707046"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a:off x="3393422" y="3027601"/>
              <a:ext cx="0" cy="6272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8" name="Oval 37"/>
          <p:cNvSpPr/>
          <p:nvPr/>
        </p:nvSpPr>
        <p:spPr>
          <a:xfrm>
            <a:off x="6883688" y="2755945"/>
            <a:ext cx="1097280" cy="1097280"/>
          </a:xfrm>
          <a:prstGeom prst="ellipse">
            <a:avLst/>
          </a:prstGeom>
          <a:solidFill>
            <a:schemeClr val="accent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2400" spc="-150" dirty="0"/>
              <a:t>V</a:t>
            </a:r>
            <a:r>
              <a:rPr lang="en-US" sz="2400" spc="-150" baseline="-25000" dirty="0"/>
              <a:t>th</a:t>
            </a:r>
            <a:r>
              <a:rPr lang="en-US" sz="2400" spc="-150" dirty="0"/>
              <a:t> = 3</a:t>
            </a:r>
            <a:r>
              <a:rPr lang="en-US" sz="2400" spc="-150" dirty="0" smtClean="0"/>
              <a:t> </a:t>
            </a:r>
            <a:r>
              <a:rPr lang="en-US" sz="2400" spc="-150" dirty="0"/>
              <a:t>V</a:t>
            </a:r>
          </a:p>
        </p:txBody>
      </p:sp>
      <p:cxnSp>
        <p:nvCxnSpPr>
          <p:cNvPr id="4" name="Straight Arrow Connector 3"/>
          <p:cNvCxnSpPr/>
          <p:nvPr/>
        </p:nvCxnSpPr>
        <p:spPr>
          <a:xfrm>
            <a:off x="3864879" y="1942916"/>
            <a:ext cx="0" cy="2800442"/>
          </a:xfrm>
          <a:prstGeom prst="straightConnector1">
            <a:avLst/>
          </a:prstGeom>
          <a:ln w="76200">
            <a:solidFill>
              <a:schemeClr val="tx2"/>
            </a:solidFill>
            <a:tailEnd type="arrow"/>
          </a:ln>
        </p:spPr>
        <p:style>
          <a:lnRef idx="1">
            <a:schemeClr val="accent1"/>
          </a:lnRef>
          <a:fillRef idx="0">
            <a:schemeClr val="accent1"/>
          </a:fillRef>
          <a:effectRef idx="0">
            <a:schemeClr val="accent1"/>
          </a:effectRef>
          <a:fontRef idx="minor">
            <a:schemeClr val="tx1"/>
          </a:fontRef>
        </p:style>
      </p:cxnSp>
      <p:sp>
        <p:nvSpPr>
          <p:cNvPr id="178" name="Oval 177"/>
          <p:cNvSpPr/>
          <p:nvPr/>
        </p:nvSpPr>
        <p:spPr>
          <a:xfrm>
            <a:off x="3320205" y="2753921"/>
            <a:ext cx="1097280" cy="1097280"/>
          </a:xfrm>
          <a:prstGeom prst="ellipse">
            <a:avLst/>
          </a:prstGeom>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2400" spc="-150" dirty="0"/>
              <a:t>V</a:t>
            </a:r>
            <a:r>
              <a:rPr lang="en-US" sz="2400" spc="-150" baseline="-25000" dirty="0"/>
              <a:t>th</a:t>
            </a:r>
            <a:r>
              <a:rPr lang="en-US" sz="2400" spc="-150" dirty="0"/>
              <a:t> = </a:t>
            </a:r>
            <a:r>
              <a:rPr lang="en-US" sz="2400" spc="-150" dirty="0" smtClean="0"/>
              <a:t>2 </a:t>
            </a:r>
            <a:r>
              <a:rPr lang="en-US" sz="2400" spc="-150" dirty="0"/>
              <a:t>V</a:t>
            </a:r>
          </a:p>
        </p:txBody>
      </p:sp>
      <p:cxnSp>
        <p:nvCxnSpPr>
          <p:cNvPr id="40" name="Straight Arrow Connector 39"/>
          <p:cNvCxnSpPr/>
          <p:nvPr/>
        </p:nvCxnSpPr>
        <p:spPr>
          <a:xfrm>
            <a:off x="7416796" y="1942916"/>
            <a:ext cx="0" cy="915448"/>
          </a:xfrm>
          <a:prstGeom prst="straightConnector1">
            <a:avLst/>
          </a:prstGeom>
          <a:ln w="76200">
            <a:solidFill>
              <a:schemeClr val="accent2"/>
            </a:solidFill>
            <a:tailEnd type="arrow"/>
          </a:ln>
        </p:spPr>
        <p:style>
          <a:lnRef idx="1">
            <a:schemeClr val="accent1"/>
          </a:lnRef>
          <a:fillRef idx="0">
            <a:schemeClr val="accent1"/>
          </a:fillRef>
          <a:effectRef idx="0">
            <a:schemeClr val="accent1"/>
          </a:effectRef>
          <a:fontRef idx="minor">
            <a:schemeClr val="tx1"/>
          </a:fontRef>
        </p:style>
      </p:cxnSp>
      <p:sp>
        <p:nvSpPr>
          <p:cNvPr id="41" name="TextBox 40"/>
          <p:cNvSpPr txBox="1"/>
          <p:nvPr/>
        </p:nvSpPr>
        <p:spPr>
          <a:xfrm>
            <a:off x="3442222" y="4825425"/>
            <a:ext cx="845313" cy="584775"/>
          </a:xfrm>
          <a:prstGeom prst="rect">
            <a:avLst/>
          </a:prstGeom>
          <a:noFill/>
        </p:spPr>
        <p:txBody>
          <a:bodyPr wrap="square" rtlCol="0">
            <a:spAutoFit/>
          </a:bodyPr>
          <a:lstStyle/>
          <a:p>
            <a:pPr algn="ctr"/>
            <a:r>
              <a:rPr lang="en-US" sz="3200" dirty="0" smtClean="0">
                <a:solidFill>
                  <a:schemeClr val="tx2">
                    <a:lumMod val="75000"/>
                  </a:schemeClr>
                </a:solidFill>
              </a:rPr>
              <a:t>1</a:t>
            </a:r>
            <a:endParaRPr lang="en-US" sz="3200" dirty="0">
              <a:solidFill>
                <a:schemeClr val="tx2">
                  <a:lumMod val="75000"/>
                </a:schemeClr>
              </a:solidFill>
            </a:endParaRPr>
          </a:p>
        </p:txBody>
      </p:sp>
      <p:sp>
        <p:nvSpPr>
          <p:cNvPr id="42" name="TextBox 41"/>
          <p:cNvSpPr txBox="1"/>
          <p:nvPr/>
        </p:nvSpPr>
        <p:spPr>
          <a:xfrm>
            <a:off x="7005705" y="4825424"/>
            <a:ext cx="845313" cy="584775"/>
          </a:xfrm>
          <a:prstGeom prst="rect">
            <a:avLst/>
          </a:prstGeom>
          <a:noFill/>
        </p:spPr>
        <p:txBody>
          <a:bodyPr wrap="square" rtlCol="0">
            <a:spAutoFit/>
          </a:bodyPr>
          <a:lstStyle/>
          <a:p>
            <a:pPr algn="ctr"/>
            <a:r>
              <a:rPr lang="en-US" sz="3200" dirty="0" smtClean="0">
                <a:solidFill>
                  <a:schemeClr val="accent2"/>
                </a:solidFill>
              </a:rPr>
              <a:t>0</a:t>
            </a:r>
            <a:endParaRPr lang="en-US" sz="3200" dirty="0">
              <a:solidFill>
                <a:schemeClr val="accent2"/>
              </a:solidFill>
            </a:endParaRPr>
          </a:p>
        </p:txBody>
      </p:sp>
      <p:sp>
        <p:nvSpPr>
          <p:cNvPr id="43" name="TextBox 42"/>
          <p:cNvSpPr txBox="1"/>
          <p:nvPr/>
        </p:nvSpPr>
        <p:spPr>
          <a:xfrm>
            <a:off x="4611003" y="2837155"/>
            <a:ext cx="1793333" cy="461665"/>
          </a:xfrm>
          <a:prstGeom prst="rect">
            <a:avLst/>
          </a:prstGeom>
          <a:noFill/>
        </p:spPr>
        <p:txBody>
          <a:bodyPr wrap="square" rtlCol="0">
            <a:spAutoFit/>
          </a:bodyPr>
          <a:lstStyle/>
          <a:p>
            <a:pPr algn="ctr"/>
            <a:r>
              <a:rPr lang="en-US" sz="2400" dirty="0" err="1" smtClean="0">
                <a:solidFill>
                  <a:schemeClr val="accent1"/>
                </a:solidFill>
              </a:rPr>
              <a:t>V</a:t>
            </a:r>
            <a:r>
              <a:rPr lang="en-US" sz="2400" baseline="-25000" dirty="0" err="1" smtClean="0">
                <a:solidFill>
                  <a:schemeClr val="accent1"/>
                </a:solidFill>
              </a:rPr>
              <a:t>read</a:t>
            </a:r>
            <a:r>
              <a:rPr lang="en-US" sz="2400" dirty="0" smtClean="0">
                <a:solidFill>
                  <a:schemeClr val="accent1"/>
                </a:solidFill>
              </a:rPr>
              <a:t> = 2.5 V</a:t>
            </a:r>
            <a:endParaRPr lang="en-US" sz="2400" dirty="0">
              <a:solidFill>
                <a:schemeClr val="accent1"/>
              </a:solidFill>
            </a:endParaRPr>
          </a:p>
        </p:txBody>
      </p:sp>
      <p:sp>
        <p:nvSpPr>
          <p:cNvPr id="3" name="Slide Number Placeholder 2"/>
          <p:cNvSpPr>
            <a:spLocks noGrp="1"/>
          </p:cNvSpPr>
          <p:nvPr>
            <p:ph type="sldNum" sz="quarter" idx="12"/>
          </p:nvPr>
        </p:nvSpPr>
        <p:spPr/>
        <p:txBody>
          <a:bodyPr/>
          <a:lstStyle/>
          <a:p>
            <a:fld id="{B9833DA7-59AA-43CA-B9D4-B4E6650B0945}" type="slidenum">
              <a:rPr lang="en-US" smtClean="0"/>
              <a:t>8</a:t>
            </a:fld>
            <a:endParaRPr lang="en-US"/>
          </a:p>
        </p:txBody>
      </p:sp>
      <p:cxnSp>
        <p:nvCxnSpPr>
          <p:cNvPr id="39" name="Straight Arrow Connector 38"/>
          <p:cNvCxnSpPr>
            <a:stCxn id="44" idx="0"/>
          </p:cNvCxnSpPr>
          <p:nvPr/>
        </p:nvCxnSpPr>
        <p:spPr>
          <a:xfrm flipV="1">
            <a:off x="1810802" y="3335300"/>
            <a:ext cx="422083" cy="434303"/>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4" name="TextBox 43"/>
          <p:cNvSpPr txBox="1"/>
          <p:nvPr/>
        </p:nvSpPr>
        <p:spPr>
          <a:xfrm>
            <a:off x="1082250" y="3769603"/>
            <a:ext cx="1457103" cy="461665"/>
          </a:xfrm>
          <a:prstGeom prst="rect">
            <a:avLst/>
          </a:prstGeom>
          <a:noFill/>
        </p:spPr>
        <p:txBody>
          <a:bodyPr wrap="square" rtlCol="0">
            <a:spAutoFit/>
          </a:bodyPr>
          <a:lstStyle/>
          <a:p>
            <a:pPr algn="ctr"/>
            <a:r>
              <a:rPr lang="en-US" sz="2400" dirty="0" smtClean="0"/>
              <a:t>Gate</a:t>
            </a:r>
            <a:endParaRPr lang="en-US" sz="2400" dirty="0"/>
          </a:p>
        </p:txBody>
      </p:sp>
    </p:spTree>
    <p:extLst>
      <p:ext uri="{BB962C8B-B14F-4D97-AF65-F5344CB8AC3E}">
        <p14:creationId xmlns:p14="http://schemas.microsoft.com/office/powerpoint/2010/main" val="21694845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22"/>
                                        </p:tgtEl>
                                      </p:cBhvr>
                                    </p:animEffect>
                                    <p:set>
                                      <p:cBhvr>
                                        <p:cTn id="7" dur="1" fill="hold">
                                          <p:stCondLst>
                                            <p:cond delay="499"/>
                                          </p:stCondLst>
                                        </p:cTn>
                                        <p:tgtEl>
                                          <p:spTgt spid="22"/>
                                        </p:tgtEl>
                                        <p:attrNameLst>
                                          <p:attrName>style.visibility</p:attrName>
                                        </p:attrNameLst>
                                      </p:cBhvr>
                                      <p:to>
                                        <p:strVal val="hidden"/>
                                      </p:to>
                                    </p:set>
                                  </p:childTnLst>
                                </p:cTn>
                              </p:par>
                              <p:par>
                                <p:cTn id="8" presetID="10" presetClass="exit" presetSubtype="0" fill="hold" grpId="0" nodeType="withEffect">
                                  <p:stCondLst>
                                    <p:cond delay="0"/>
                                  </p:stCondLst>
                                  <p:childTnLst>
                                    <p:animEffect transition="out" filter="fade">
                                      <p:cBhvr>
                                        <p:cTn id="9" dur="500"/>
                                        <p:tgtEl>
                                          <p:spTgt spid="38"/>
                                        </p:tgtEl>
                                      </p:cBhvr>
                                    </p:animEffect>
                                    <p:set>
                                      <p:cBhvr>
                                        <p:cTn id="10" dur="1" fill="hold">
                                          <p:stCondLst>
                                            <p:cond delay="499"/>
                                          </p:stCondLst>
                                        </p:cTn>
                                        <p:tgtEl>
                                          <p:spTgt spid="38"/>
                                        </p:tgtEl>
                                        <p:attrNameLst>
                                          <p:attrName>style.visibility</p:attrName>
                                        </p:attrNameLst>
                                      </p:cBhvr>
                                      <p:to>
                                        <p:strVal val="hidden"/>
                                      </p:to>
                                    </p:set>
                                  </p:childTnLst>
                                </p:cTn>
                              </p:par>
                              <p:par>
                                <p:cTn id="11" presetID="10" presetClass="entr" presetSubtype="0" fill="hold" grpId="0" nodeType="withEffect">
                                  <p:stCondLst>
                                    <p:cond delay="0"/>
                                  </p:stCondLst>
                                  <p:childTnLst>
                                    <p:set>
                                      <p:cBhvr>
                                        <p:cTn id="12" dur="1" fill="hold">
                                          <p:stCondLst>
                                            <p:cond delay="0"/>
                                          </p:stCondLst>
                                        </p:cTn>
                                        <p:tgtEl>
                                          <p:spTgt spid="21"/>
                                        </p:tgtEl>
                                        <p:attrNameLst>
                                          <p:attrName>style.visibility</p:attrName>
                                        </p:attrNameLst>
                                      </p:cBhvr>
                                      <p:to>
                                        <p:strVal val="visible"/>
                                      </p:to>
                                    </p:set>
                                    <p:animEffect transition="in" filter="fade">
                                      <p:cBhvr>
                                        <p:cTn id="13" dur="500"/>
                                        <p:tgtEl>
                                          <p:spTgt spid="21"/>
                                        </p:tgtEl>
                                      </p:cBhvr>
                                    </p:animEffect>
                                  </p:childTnLst>
                                </p:cTn>
                              </p:par>
                              <p:par>
                                <p:cTn id="14" presetID="10" presetClass="entr" presetSubtype="0" fill="hold" nodeType="withEffect">
                                  <p:stCondLst>
                                    <p:cond delay="0"/>
                                  </p:stCondLst>
                                  <p:childTnLst>
                                    <p:set>
                                      <p:cBhvr>
                                        <p:cTn id="15" dur="1" fill="hold">
                                          <p:stCondLst>
                                            <p:cond delay="0"/>
                                          </p:stCondLst>
                                        </p:cTn>
                                        <p:tgtEl>
                                          <p:spTgt spid="39"/>
                                        </p:tgtEl>
                                        <p:attrNameLst>
                                          <p:attrName>style.visibility</p:attrName>
                                        </p:attrNameLst>
                                      </p:cBhvr>
                                      <p:to>
                                        <p:strVal val="visible"/>
                                      </p:to>
                                    </p:set>
                                    <p:animEffect transition="in" filter="fade">
                                      <p:cBhvr>
                                        <p:cTn id="16" dur="500"/>
                                        <p:tgtEl>
                                          <p:spTgt spid="39"/>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44"/>
                                        </p:tgtEl>
                                        <p:attrNameLst>
                                          <p:attrName>style.visibility</p:attrName>
                                        </p:attrNameLst>
                                      </p:cBhvr>
                                      <p:to>
                                        <p:strVal val="visible"/>
                                      </p:to>
                                    </p:set>
                                    <p:animEffect transition="in" filter="fade">
                                      <p:cBhvr>
                                        <p:cTn id="19" dur="500"/>
                                        <p:tgtEl>
                                          <p:spTgt spid="44"/>
                                        </p:tgtEl>
                                      </p:cBhvr>
                                    </p:animEffect>
                                  </p:childTnLst>
                                </p:cTn>
                              </p:par>
                              <p:par>
                                <p:cTn id="20" presetID="10" presetClass="entr" presetSubtype="0" fill="hold" nodeType="with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500"/>
                                        <p:tgtEl>
                                          <p:spTgt spid="4"/>
                                        </p:tgtEl>
                                      </p:cBhvr>
                                    </p:animEffect>
                                  </p:childTnLst>
                                </p:cTn>
                              </p:par>
                              <p:par>
                                <p:cTn id="23" presetID="10" presetClass="entr" presetSubtype="0" fill="hold" grpId="1" nodeType="withEffect">
                                  <p:stCondLst>
                                    <p:cond delay="0"/>
                                  </p:stCondLst>
                                  <p:childTnLst>
                                    <p:set>
                                      <p:cBhvr>
                                        <p:cTn id="24" dur="1" fill="hold">
                                          <p:stCondLst>
                                            <p:cond delay="0"/>
                                          </p:stCondLst>
                                        </p:cTn>
                                        <p:tgtEl>
                                          <p:spTgt spid="41"/>
                                        </p:tgtEl>
                                        <p:attrNameLst>
                                          <p:attrName>style.visibility</p:attrName>
                                        </p:attrNameLst>
                                      </p:cBhvr>
                                      <p:to>
                                        <p:strVal val="visible"/>
                                      </p:to>
                                    </p:set>
                                    <p:animEffect transition="in" filter="fade">
                                      <p:cBhvr>
                                        <p:cTn id="25" dur="500"/>
                                        <p:tgtEl>
                                          <p:spTgt spid="41"/>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22"/>
                                        </p:tgtEl>
                                        <p:attrNameLst>
                                          <p:attrName>style.visibility</p:attrName>
                                        </p:attrNameLst>
                                      </p:cBhvr>
                                      <p:to>
                                        <p:strVal val="visible"/>
                                      </p:to>
                                    </p:set>
                                    <p:animEffect transition="in" filter="fade">
                                      <p:cBhvr>
                                        <p:cTn id="30" dur="500"/>
                                        <p:tgtEl>
                                          <p:spTgt spid="22"/>
                                        </p:tgtEl>
                                      </p:cBhvr>
                                    </p:animEffect>
                                  </p:childTnLst>
                                </p:cTn>
                              </p:par>
                              <p:par>
                                <p:cTn id="31" presetID="10" presetClass="entr" presetSubtype="0" fill="hold" grpId="1" nodeType="withEffect">
                                  <p:stCondLst>
                                    <p:cond delay="0"/>
                                  </p:stCondLst>
                                  <p:childTnLst>
                                    <p:set>
                                      <p:cBhvr>
                                        <p:cTn id="32" dur="1" fill="hold">
                                          <p:stCondLst>
                                            <p:cond delay="0"/>
                                          </p:stCondLst>
                                        </p:cTn>
                                        <p:tgtEl>
                                          <p:spTgt spid="38"/>
                                        </p:tgtEl>
                                        <p:attrNameLst>
                                          <p:attrName>style.visibility</p:attrName>
                                        </p:attrNameLst>
                                      </p:cBhvr>
                                      <p:to>
                                        <p:strVal val="visible"/>
                                      </p:to>
                                    </p:set>
                                    <p:animEffect transition="in" filter="fade">
                                      <p:cBhvr>
                                        <p:cTn id="33" dur="500"/>
                                        <p:tgtEl>
                                          <p:spTgt spid="38"/>
                                        </p:tgtEl>
                                      </p:cBhvr>
                                    </p:animEffect>
                                  </p:childTnLst>
                                </p:cTn>
                              </p:par>
                              <p:par>
                                <p:cTn id="34" presetID="10" presetClass="entr" presetSubtype="0" fill="hold" nodeType="withEffect">
                                  <p:stCondLst>
                                    <p:cond delay="0"/>
                                  </p:stCondLst>
                                  <p:childTnLst>
                                    <p:set>
                                      <p:cBhvr>
                                        <p:cTn id="35" dur="1" fill="hold">
                                          <p:stCondLst>
                                            <p:cond delay="0"/>
                                          </p:stCondLst>
                                        </p:cTn>
                                        <p:tgtEl>
                                          <p:spTgt spid="40"/>
                                        </p:tgtEl>
                                        <p:attrNameLst>
                                          <p:attrName>style.visibility</p:attrName>
                                        </p:attrNameLst>
                                      </p:cBhvr>
                                      <p:to>
                                        <p:strVal val="visible"/>
                                      </p:to>
                                    </p:set>
                                    <p:animEffect transition="in" filter="fade">
                                      <p:cBhvr>
                                        <p:cTn id="36" dur="500"/>
                                        <p:tgtEl>
                                          <p:spTgt spid="40"/>
                                        </p:tgtEl>
                                      </p:cBhvr>
                                    </p:animEffect>
                                  </p:childTnLst>
                                </p:cTn>
                              </p:par>
                              <p:par>
                                <p:cTn id="37" presetID="10" presetClass="entr" presetSubtype="0" fill="hold" grpId="1" nodeType="withEffect">
                                  <p:stCondLst>
                                    <p:cond delay="0"/>
                                  </p:stCondLst>
                                  <p:childTnLst>
                                    <p:set>
                                      <p:cBhvr>
                                        <p:cTn id="38" dur="1" fill="hold">
                                          <p:stCondLst>
                                            <p:cond delay="0"/>
                                          </p:stCondLst>
                                        </p:cTn>
                                        <p:tgtEl>
                                          <p:spTgt spid="42"/>
                                        </p:tgtEl>
                                        <p:attrNameLst>
                                          <p:attrName>style.visibility</p:attrName>
                                        </p:attrNameLst>
                                      </p:cBhvr>
                                      <p:to>
                                        <p:strVal val="visible"/>
                                      </p:to>
                                    </p:set>
                                    <p:animEffect transition="in" filter="fade">
                                      <p:cBhvr>
                                        <p:cTn id="39" dur="500"/>
                                        <p:tgtEl>
                                          <p:spTgt spid="42"/>
                                        </p:tgtEl>
                                      </p:cBhvr>
                                    </p:animEffect>
                                  </p:childTnLst>
                                </p:cTn>
                              </p:par>
                              <p:par>
                                <p:cTn id="40" presetID="10" presetClass="exit" presetSubtype="0" fill="hold" nodeType="withEffect">
                                  <p:stCondLst>
                                    <p:cond delay="0"/>
                                  </p:stCondLst>
                                  <p:childTnLst>
                                    <p:animEffect transition="out" filter="fade">
                                      <p:cBhvr>
                                        <p:cTn id="41" dur="500"/>
                                        <p:tgtEl>
                                          <p:spTgt spid="177"/>
                                        </p:tgtEl>
                                      </p:cBhvr>
                                    </p:animEffect>
                                    <p:set>
                                      <p:cBhvr>
                                        <p:cTn id="42" dur="1" fill="hold">
                                          <p:stCondLst>
                                            <p:cond delay="499"/>
                                          </p:stCondLst>
                                        </p:cTn>
                                        <p:tgtEl>
                                          <p:spTgt spid="177"/>
                                        </p:tgtEl>
                                        <p:attrNameLst>
                                          <p:attrName>style.visibility</p:attrName>
                                        </p:attrNameLst>
                                      </p:cBhvr>
                                      <p:to>
                                        <p:strVal val="hidden"/>
                                      </p:to>
                                    </p:set>
                                  </p:childTnLst>
                                </p:cTn>
                              </p:par>
                              <p:par>
                                <p:cTn id="43" presetID="10" presetClass="exit" presetSubtype="0" fill="hold" nodeType="withEffect">
                                  <p:stCondLst>
                                    <p:cond delay="0"/>
                                  </p:stCondLst>
                                  <p:childTnLst>
                                    <p:animEffect transition="out" filter="fade">
                                      <p:cBhvr>
                                        <p:cTn id="44" dur="500"/>
                                        <p:tgtEl>
                                          <p:spTgt spid="4"/>
                                        </p:tgtEl>
                                      </p:cBhvr>
                                    </p:animEffect>
                                    <p:set>
                                      <p:cBhvr>
                                        <p:cTn id="45" dur="1" fill="hold">
                                          <p:stCondLst>
                                            <p:cond delay="499"/>
                                          </p:stCondLst>
                                        </p:cTn>
                                        <p:tgtEl>
                                          <p:spTgt spid="4"/>
                                        </p:tgtEl>
                                        <p:attrNameLst>
                                          <p:attrName>style.visibility</p:attrName>
                                        </p:attrNameLst>
                                      </p:cBhvr>
                                      <p:to>
                                        <p:strVal val="hidden"/>
                                      </p:to>
                                    </p:set>
                                  </p:childTnLst>
                                </p:cTn>
                              </p:par>
                              <p:par>
                                <p:cTn id="46" presetID="10" presetClass="exit" presetSubtype="0" fill="hold" grpId="0" nodeType="withEffect">
                                  <p:stCondLst>
                                    <p:cond delay="0"/>
                                  </p:stCondLst>
                                  <p:childTnLst>
                                    <p:animEffect transition="out" filter="fade">
                                      <p:cBhvr>
                                        <p:cTn id="47" dur="500"/>
                                        <p:tgtEl>
                                          <p:spTgt spid="178"/>
                                        </p:tgtEl>
                                      </p:cBhvr>
                                    </p:animEffect>
                                    <p:set>
                                      <p:cBhvr>
                                        <p:cTn id="48" dur="1" fill="hold">
                                          <p:stCondLst>
                                            <p:cond delay="499"/>
                                          </p:stCondLst>
                                        </p:cTn>
                                        <p:tgtEl>
                                          <p:spTgt spid="178"/>
                                        </p:tgtEl>
                                        <p:attrNameLst>
                                          <p:attrName>style.visibility</p:attrName>
                                        </p:attrNameLst>
                                      </p:cBhvr>
                                      <p:to>
                                        <p:strVal val="hidden"/>
                                      </p:to>
                                    </p:set>
                                  </p:childTnLst>
                                </p:cTn>
                              </p:par>
                              <p:par>
                                <p:cTn id="49" presetID="10" presetClass="exit" presetSubtype="0" fill="hold" grpId="0" nodeType="withEffect">
                                  <p:stCondLst>
                                    <p:cond delay="0"/>
                                  </p:stCondLst>
                                  <p:childTnLst>
                                    <p:animEffect transition="out" filter="fade">
                                      <p:cBhvr>
                                        <p:cTn id="50" dur="500"/>
                                        <p:tgtEl>
                                          <p:spTgt spid="41"/>
                                        </p:tgtEl>
                                      </p:cBhvr>
                                    </p:animEffect>
                                    <p:set>
                                      <p:cBhvr>
                                        <p:cTn id="51" dur="1" fill="hold">
                                          <p:stCondLst>
                                            <p:cond delay="499"/>
                                          </p:stCondLst>
                                        </p:cTn>
                                        <p:tgtEl>
                                          <p:spTgt spid="41"/>
                                        </p:tgtEl>
                                        <p:attrNameLst>
                                          <p:attrName>style.visibility</p:attrName>
                                        </p:attrNameLst>
                                      </p:cBhvr>
                                      <p:to>
                                        <p:strVal val="hidden"/>
                                      </p:to>
                                    </p:set>
                                  </p:childTnLst>
                                </p:cTn>
                              </p:par>
                              <p:par>
                                <p:cTn id="52" presetID="10" presetClass="entr" presetSubtype="0" fill="hold" grpId="0" nodeType="withEffect">
                                  <p:stCondLst>
                                    <p:cond delay="0"/>
                                  </p:stCondLst>
                                  <p:childTnLst>
                                    <p:set>
                                      <p:cBhvr>
                                        <p:cTn id="53" dur="1" fill="hold">
                                          <p:stCondLst>
                                            <p:cond delay="0"/>
                                          </p:stCondLst>
                                        </p:cTn>
                                        <p:tgtEl>
                                          <p:spTgt spid="43"/>
                                        </p:tgtEl>
                                        <p:attrNameLst>
                                          <p:attrName>style.visibility</p:attrName>
                                        </p:attrNameLst>
                                      </p:cBhvr>
                                      <p:to>
                                        <p:strVal val="visible"/>
                                      </p:to>
                                    </p:set>
                                    <p:animEffect transition="in" filter="fade">
                                      <p:cBhvr>
                                        <p:cTn id="54" dur="500"/>
                                        <p:tgtEl>
                                          <p:spTgt spid="43"/>
                                        </p:tgtEl>
                                      </p:cBhvr>
                                    </p:animEffect>
                                  </p:childTnLst>
                                </p:cTn>
                              </p:par>
                              <p:par>
                                <p:cTn id="55" presetID="10" presetClass="exit" presetSubtype="0" fill="hold" grpId="1" nodeType="withEffect">
                                  <p:stCondLst>
                                    <p:cond delay="0"/>
                                  </p:stCondLst>
                                  <p:childTnLst>
                                    <p:animEffect transition="out" filter="fade">
                                      <p:cBhvr>
                                        <p:cTn id="56" dur="500"/>
                                        <p:tgtEl>
                                          <p:spTgt spid="21"/>
                                        </p:tgtEl>
                                      </p:cBhvr>
                                    </p:animEffect>
                                    <p:set>
                                      <p:cBhvr>
                                        <p:cTn id="57" dur="1" fill="hold">
                                          <p:stCondLst>
                                            <p:cond delay="499"/>
                                          </p:stCondLst>
                                        </p:cTn>
                                        <p:tgtEl>
                                          <p:spTgt spid="21"/>
                                        </p:tgtEl>
                                        <p:attrNameLst>
                                          <p:attrName>style.visibility</p:attrName>
                                        </p:attrNameLst>
                                      </p:cBhvr>
                                      <p:to>
                                        <p:strVal val="hidden"/>
                                      </p:to>
                                    </p:set>
                                  </p:childTnLst>
                                </p:cTn>
                              </p:par>
                              <p:par>
                                <p:cTn id="58" presetID="10" presetClass="exit" presetSubtype="0" fill="hold" nodeType="withEffect">
                                  <p:stCondLst>
                                    <p:cond delay="0"/>
                                  </p:stCondLst>
                                  <p:childTnLst>
                                    <p:animEffect transition="out" filter="fade">
                                      <p:cBhvr>
                                        <p:cTn id="59" dur="500"/>
                                        <p:tgtEl>
                                          <p:spTgt spid="39"/>
                                        </p:tgtEl>
                                      </p:cBhvr>
                                    </p:animEffect>
                                    <p:set>
                                      <p:cBhvr>
                                        <p:cTn id="60" dur="1" fill="hold">
                                          <p:stCondLst>
                                            <p:cond delay="499"/>
                                          </p:stCondLst>
                                        </p:cTn>
                                        <p:tgtEl>
                                          <p:spTgt spid="39"/>
                                        </p:tgtEl>
                                        <p:attrNameLst>
                                          <p:attrName>style.visibility</p:attrName>
                                        </p:attrNameLst>
                                      </p:cBhvr>
                                      <p:to>
                                        <p:strVal val="hidden"/>
                                      </p:to>
                                    </p:set>
                                  </p:childTnLst>
                                </p:cTn>
                              </p:par>
                              <p:par>
                                <p:cTn id="61" presetID="10" presetClass="exit" presetSubtype="0" fill="hold" grpId="1" nodeType="withEffect">
                                  <p:stCondLst>
                                    <p:cond delay="0"/>
                                  </p:stCondLst>
                                  <p:childTnLst>
                                    <p:animEffect transition="out" filter="fade">
                                      <p:cBhvr>
                                        <p:cTn id="62" dur="500"/>
                                        <p:tgtEl>
                                          <p:spTgt spid="44"/>
                                        </p:tgtEl>
                                      </p:cBhvr>
                                    </p:animEffect>
                                    <p:set>
                                      <p:cBhvr>
                                        <p:cTn id="63" dur="1" fill="hold">
                                          <p:stCondLst>
                                            <p:cond delay="499"/>
                                          </p:stCondLst>
                                        </p:cTn>
                                        <p:tgtEl>
                                          <p:spTgt spid="44"/>
                                        </p:tgtEl>
                                        <p:attrNameLst>
                                          <p:attrName>style.visibility</p:attrName>
                                        </p:attrNameLst>
                                      </p:cBhvr>
                                      <p:to>
                                        <p:strVal val="hidden"/>
                                      </p:to>
                                    </p:set>
                                  </p:childTnLst>
                                </p:cTn>
                              </p:par>
                            </p:childTnLst>
                          </p:cTn>
                        </p:par>
                      </p:childTnLst>
                    </p:cTn>
                  </p:par>
                  <p:par>
                    <p:cTn id="64" fill="hold">
                      <p:stCondLst>
                        <p:cond delay="indefinite"/>
                      </p:stCondLst>
                      <p:childTnLst>
                        <p:par>
                          <p:cTn id="65" fill="hold">
                            <p:stCondLst>
                              <p:cond delay="0"/>
                            </p:stCondLst>
                            <p:childTnLst>
                              <p:par>
                                <p:cTn id="66" presetID="10" presetClass="entr" presetSubtype="0" fill="hold" grpId="2" nodeType="clickEffect">
                                  <p:stCondLst>
                                    <p:cond delay="0"/>
                                  </p:stCondLst>
                                  <p:childTnLst>
                                    <p:set>
                                      <p:cBhvr>
                                        <p:cTn id="67" dur="1" fill="hold">
                                          <p:stCondLst>
                                            <p:cond delay="0"/>
                                          </p:stCondLst>
                                        </p:cTn>
                                        <p:tgtEl>
                                          <p:spTgt spid="21"/>
                                        </p:tgtEl>
                                        <p:attrNameLst>
                                          <p:attrName>style.visibility</p:attrName>
                                        </p:attrNameLst>
                                      </p:cBhvr>
                                      <p:to>
                                        <p:strVal val="visible"/>
                                      </p:to>
                                    </p:set>
                                    <p:animEffect transition="in" filter="fade">
                                      <p:cBhvr>
                                        <p:cTn id="68" dur="500"/>
                                        <p:tgtEl>
                                          <p:spTgt spid="21"/>
                                        </p:tgtEl>
                                      </p:cBhvr>
                                    </p:animEffect>
                                  </p:childTnLst>
                                </p:cTn>
                              </p:par>
                              <p:par>
                                <p:cTn id="69" presetID="10" presetClass="entr" presetSubtype="0" fill="hold" nodeType="withEffect">
                                  <p:stCondLst>
                                    <p:cond delay="0"/>
                                  </p:stCondLst>
                                  <p:childTnLst>
                                    <p:set>
                                      <p:cBhvr>
                                        <p:cTn id="70" dur="1" fill="hold">
                                          <p:stCondLst>
                                            <p:cond delay="0"/>
                                          </p:stCondLst>
                                        </p:cTn>
                                        <p:tgtEl>
                                          <p:spTgt spid="39"/>
                                        </p:tgtEl>
                                        <p:attrNameLst>
                                          <p:attrName>style.visibility</p:attrName>
                                        </p:attrNameLst>
                                      </p:cBhvr>
                                      <p:to>
                                        <p:strVal val="visible"/>
                                      </p:to>
                                    </p:set>
                                    <p:animEffect transition="in" filter="fade">
                                      <p:cBhvr>
                                        <p:cTn id="71" dur="500"/>
                                        <p:tgtEl>
                                          <p:spTgt spid="39"/>
                                        </p:tgtEl>
                                      </p:cBhvr>
                                    </p:animEffect>
                                  </p:childTnLst>
                                </p:cTn>
                              </p:par>
                              <p:par>
                                <p:cTn id="72" presetID="10" presetClass="entr" presetSubtype="0" fill="hold" grpId="2" nodeType="withEffect">
                                  <p:stCondLst>
                                    <p:cond delay="0"/>
                                  </p:stCondLst>
                                  <p:childTnLst>
                                    <p:set>
                                      <p:cBhvr>
                                        <p:cTn id="73" dur="1" fill="hold">
                                          <p:stCondLst>
                                            <p:cond delay="0"/>
                                          </p:stCondLst>
                                        </p:cTn>
                                        <p:tgtEl>
                                          <p:spTgt spid="44"/>
                                        </p:tgtEl>
                                        <p:attrNameLst>
                                          <p:attrName>style.visibility</p:attrName>
                                        </p:attrNameLst>
                                      </p:cBhvr>
                                      <p:to>
                                        <p:strVal val="visible"/>
                                      </p:to>
                                    </p:set>
                                    <p:animEffect transition="in" filter="fade">
                                      <p:cBhvr>
                                        <p:cTn id="74" dur="500"/>
                                        <p:tgtEl>
                                          <p:spTgt spid="44"/>
                                        </p:tgtEl>
                                      </p:cBhvr>
                                    </p:animEffect>
                                  </p:childTnLst>
                                </p:cTn>
                              </p:par>
                              <p:par>
                                <p:cTn id="75" presetID="10" presetClass="entr" presetSubtype="0" fill="hold" nodeType="withEffect">
                                  <p:stCondLst>
                                    <p:cond delay="0"/>
                                  </p:stCondLst>
                                  <p:childTnLst>
                                    <p:set>
                                      <p:cBhvr>
                                        <p:cTn id="76" dur="1" fill="hold">
                                          <p:stCondLst>
                                            <p:cond delay="0"/>
                                          </p:stCondLst>
                                        </p:cTn>
                                        <p:tgtEl>
                                          <p:spTgt spid="4"/>
                                        </p:tgtEl>
                                        <p:attrNameLst>
                                          <p:attrName>style.visibility</p:attrName>
                                        </p:attrNameLst>
                                      </p:cBhvr>
                                      <p:to>
                                        <p:strVal val="visible"/>
                                      </p:to>
                                    </p:set>
                                    <p:animEffect transition="in" filter="fade">
                                      <p:cBhvr>
                                        <p:cTn id="77" dur="500"/>
                                        <p:tgtEl>
                                          <p:spTgt spid="4"/>
                                        </p:tgtEl>
                                      </p:cBhvr>
                                    </p:animEffect>
                                  </p:childTnLst>
                                </p:cTn>
                              </p:par>
                              <p:par>
                                <p:cTn id="78" presetID="10" presetClass="entr" presetSubtype="0" fill="hold" grpId="2" nodeType="withEffect">
                                  <p:stCondLst>
                                    <p:cond delay="0"/>
                                  </p:stCondLst>
                                  <p:childTnLst>
                                    <p:set>
                                      <p:cBhvr>
                                        <p:cTn id="79" dur="1" fill="hold">
                                          <p:stCondLst>
                                            <p:cond delay="0"/>
                                          </p:stCondLst>
                                        </p:cTn>
                                        <p:tgtEl>
                                          <p:spTgt spid="41"/>
                                        </p:tgtEl>
                                        <p:attrNameLst>
                                          <p:attrName>style.visibility</p:attrName>
                                        </p:attrNameLst>
                                      </p:cBhvr>
                                      <p:to>
                                        <p:strVal val="visible"/>
                                      </p:to>
                                    </p:set>
                                    <p:animEffect transition="in" filter="fade">
                                      <p:cBhvr>
                                        <p:cTn id="80" dur="500"/>
                                        <p:tgtEl>
                                          <p:spTgt spid="41"/>
                                        </p:tgtEl>
                                      </p:cBhvr>
                                    </p:animEffect>
                                  </p:childTnLst>
                                </p:cTn>
                              </p:par>
                              <p:par>
                                <p:cTn id="81" presetID="10" presetClass="entr" presetSubtype="0" fill="hold" nodeType="withEffect">
                                  <p:stCondLst>
                                    <p:cond delay="0"/>
                                  </p:stCondLst>
                                  <p:childTnLst>
                                    <p:set>
                                      <p:cBhvr>
                                        <p:cTn id="82" dur="1" fill="hold">
                                          <p:stCondLst>
                                            <p:cond delay="0"/>
                                          </p:stCondLst>
                                        </p:cTn>
                                        <p:tgtEl>
                                          <p:spTgt spid="177"/>
                                        </p:tgtEl>
                                        <p:attrNameLst>
                                          <p:attrName>style.visibility</p:attrName>
                                        </p:attrNameLst>
                                      </p:cBhvr>
                                      <p:to>
                                        <p:strVal val="visible"/>
                                      </p:to>
                                    </p:set>
                                    <p:animEffect transition="in" filter="fade">
                                      <p:cBhvr>
                                        <p:cTn id="83" dur="500"/>
                                        <p:tgtEl>
                                          <p:spTgt spid="177"/>
                                        </p:tgtEl>
                                      </p:cBhvr>
                                    </p:animEffect>
                                  </p:childTnLst>
                                </p:cTn>
                              </p:par>
                              <p:par>
                                <p:cTn id="84" presetID="10" presetClass="entr" presetSubtype="0" fill="hold" grpId="1" nodeType="withEffect">
                                  <p:stCondLst>
                                    <p:cond delay="0"/>
                                  </p:stCondLst>
                                  <p:childTnLst>
                                    <p:set>
                                      <p:cBhvr>
                                        <p:cTn id="85" dur="1" fill="hold">
                                          <p:stCondLst>
                                            <p:cond delay="0"/>
                                          </p:stCondLst>
                                        </p:cTn>
                                        <p:tgtEl>
                                          <p:spTgt spid="178"/>
                                        </p:tgtEl>
                                        <p:attrNameLst>
                                          <p:attrName>style.visibility</p:attrName>
                                        </p:attrNameLst>
                                      </p:cBhvr>
                                      <p:to>
                                        <p:strVal val="visible"/>
                                      </p:to>
                                    </p:set>
                                    <p:animEffect transition="in" filter="fade">
                                      <p:cBhvr>
                                        <p:cTn id="86" dur="500"/>
                                        <p:tgtEl>
                                          <p:spTgt spid="1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1" grpId="1"/>
      <p:bldP spid="21" grpId="2"/>
      <p:bldP spid="38" grpId="0" animBg="1"/>
      <p:bldP spid="38" grpId="1" animBg="1"/>
      <p:bldP spid="178" grpId="0" animBg="1"/>
      <p:bldP spid="178" grpId="1" animBg="1"/>
      <p:bldP spid="41" grpId="0"/>
      <p:bldP spid="41" grpId="1"/>
      <p:bldP spid="41" grpId="2"/>
      <p:bldP spid="42" grpId="1"/>
      <p:bldP spid="43" grpId="0"/>
      <p:bldP spid="44" grpId="0"/>
      <p:bldP spid="44" grpId="1"/>
      <p:bldP spid="44" grpId="2"/>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Flash Pass-Through</a:t>
            </a:r>
            <a:endParaRPr lang="en-US" dirty="0"/>
          </a:p>
        </p:txBody>
      </p:sp>
      <p:grpSp>
        <p:nvGrpSpPr>
          <p:cNvPr id="177" name="Group 176"/>
          <p:cNvGrpSpPr/>
          <p:nvPr/>
        </p:nvGrpSpPr>
        <p:grpSpPr>
          <a:xfrm>
            <a:off x="2232885" y="1959850"/>
            <a:ext cx="1631998" cy="2694885"/>
            <a:chOff x="3079798" y="1981201"/>
            <a:chExt cx="1631998" cy="2694885"/>
          </a:xfrm>
        </p:grpSpPr>
        <p:cxnSp>
          <p:nvCxnSpPr>
            <p:cNvPr id="30" name="Straight Connector 29"/>
            <p:cNvCxnSpPr/>
            <p:nvPr/>
          </p:nvCxnSpPr>
          <p:spPr>
            <a:xfrm>
              <a:off x="4711792" y="198120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flipH="1">
              <a:off x="4201594" y="287769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4201594"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H="1">
              <a:off x="4201594" y="377418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4711792" y="3779596"/>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3954320"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3707046"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6" name="Straight Connector 155"/>
            <p:cNvCxnSpPr/>
            <p:nvPr/>
          </p:nvCxnSpPr>
          <p:spPr>
            <a:xfrm rot="16200000">
              <a:off x="3393422" y="3027601"/>
              <a:ext cx="0" cy="6272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1" name="TextBox 20"/>
          <p:cNvSpPr txBox="1"/>
          <p:nvPr/>
        </p:nvSpPr>
        <p:spPr>
          <a:xfrm>
            <a:off x="1066800" y="2837155"/>
            <a:ext cx="1793333" cy="461665"/>
          </a:xfrm>
          <a:prstGeom prst="rect">
            <a:avLst/>
          </a:prstGeom>
          <a:noFill/>
        </p:spPr>
        <p:txBody>
          <a:bodyPr wrap="square" rtlCol="0">
            <a:spAutoFit/>
          </a:bodyPr>
          <a:lstStyle/>
          <a:p>
            <a:pPr algn="ctr"/>
            <a:r>
              <a:rPr lang="en-US" sz="2400" dirty="0" err="1" smtClean="0">
                <a:solidFill>
                  <a:schemeClr val="accent1"/>
                </a:solidFill>
              </a:rPr>
              <a:t>V</a:t>
            </a:r>
            <a:r>
              <a:rPr lang="en-US" sz="2400" baseline="-25000" dirty="0" err="1" smtClean="0">
                <a:solidFill>
                  <a:schemeClr val="accent1"/>
                </a:solidFill>
              </a:rPr>
              <a:t>pass</a:t>
            </a:r>
            <a:r>
              <a:rPr lang="en-US" sz="2400" dirty="0" smtClean="0">
                <a:solidFill>
                  <a:schemeClr val="accent1"/>
                </a:solidFill>
              </a:rPr>
              <a:t> = 5 V</a:t>
            </a:r>
            <a:endParaRPr lang="en-US" sz="2400" dirty="0">
              <a:solidFill>
                <a:schemeClr val="accent1"/>
              </a:solidFill>
            </a:endParaRPr>
          </a:p>
        </p:txBody>
      </p:sp>
      <p:grpSp>
        <p:nvGrpSpPr>
          <p:cNvPr id="22" name="Group 21"/>
          <p:cNvGrpSpPr/>
          <p:nvPr/>
        </p:nvGrpSpPr>
        <p:grpSpPr>
          <a:xfrm>
            <a:off x="5796368" y="1961874"/>
            <a:ext cx="1631998" cy="2694885"/>
            <a:chOff x="3079798" y="1981201"/>
            <a:chExt cx="1631998" cy="2694885"/>
          </a:xfrm>
        </p:grpSpPr>
        <p:cxnSp>
          <p:nvCxnSpPr>
            <p:cNvPr id="23" name="Straight Connector 22"/>
            <p:cNvCxnSpPr/>
            <p:nvPr/>
          </p:nvCxnSpPr>
          <p:spPr>
            <a:xfrm>
              <a:off x="4711792" y="198120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flipH="1">
              <a:off x="4201594" y="287769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4201594"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H="1">
              <a:off x="4201594" y="3774181"/>
              <a:ext cx="51020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4711792" y="3779596"/>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3954320"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3707046" y="2877691"/>
              <a:ext cx="0" cy="8964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a:off x="3393422" y="3027601"/>
              <a:ext cx="0" cy="6272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4" name="Straight Arrow Connector 3"/>
          <p:cNvCxnSpPr/>
          <p:nvPr/>
        </p:nvCxnSpPr>
        <p:spPr>
          <a:xfrm>
            <a:off x="3864879" y="1942916"/>
            <a:ext cx="0" cy="2800442"/>
          </a:xfrm>
          <a:prstGeom prst="straightConnector1">
            <a:avLst/>
          </a:prstGeom>
          <a:ln w="76200">
            <a:solidFill>
              <a:schemeClr val="tx2"/>
            </a:solidFill>
            <a:tailEnd type="arrow"/>
          </a:ln>
        </p:spPr>
        <p:style>
          <a:lnRef idx="1">
            <a:schemeClr val="accent1"/>
          </a:lnRef>
          <a:fillRef idx="0">
            <a:schemeClr val="accent1"/>
          </a:fillRef>
          <a:effectRef idx="0">
            <a:schemeClr val="accent1"/>
          </a:effectRef>
          <a:fontRef idx="minor">
            <a:schemeClr val="tx1"/>
          </a:fontRef>
        </p:style>
      </p:cxnSp>
      <p:sp>
        <p:nvSpPr>
          <p:cNvPr id="178" name="Oval 177"/>
          <p:cNvSpPr/>
          <p:nvPr/>
        </p:nvSpPr>
        <p:spPr>
          <a:xfrm>
            <a:off x="3320205" y="2753921"/>
            <a:ext cx="1097280" cy="1097280"/>
          </a:xfrm>
          <a:prstGeom prst="ellipse">
            <a:avLst/>
          </a:prstGeom>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2400" spc="-150" dirty="0"/>
              <a:t>V</a:t>
            </a:r>
            <a:r>
              <a:rPr lang="en-US" sz="2400" spc="-150" baseline="-25000" dirty="0"/>
              <a:t>th</a:t>
            </a:r>
            <a:r>
              <a:rPr lang="en-US" sz="2400" spc="-150" dirty="0"/>
              <a:t> = </a:t>
            </a:r>
            <a:r>
              <a:rPr lang="en-US" sz="2400" spc="-150" dirty="0" smtClean="0"/>
              <a:t>2 </a:t>
            </a:r>
            <a:r>
              <a:rPr lang="en-US" sz="2400" spc="-150" dirty="0"/>
              <a:t>V</a:t>
            </a:r>
          </a:p>
        </p:txBody>
      </p:sp>
      <p:sp>
        <p:nvSpPr>
          <p:cNvPr id="41" name="TextBox 40"/>
          <p:cNvSpPr txBox="1"/>
          <p:nvPr/>
        </p:nvSpPr>
        <p:spPr>
          <a:xfrm>
            <a:off x="3442222" y="4825425"/>
            <a:ext cx="845313" cy="584775"/>
          </a:xfrm>
          <a:prstGeom prst="rect">
            <a:avLst/>
          </a:prstGeom>
          <a:noFill/>
        </p:spPr>
        <p:txBody>
          <a:bodyPr wrap="square" rtlCol="0">
            <a:spAutoFit/>
          </a:bodyPr>
          <a:lstStyle/>
          <a:p>
            <a:pPr algn="ctr"/>
            <a:r>
              <a:rPr lang="en-US" sz="3200" dirty="0" smtClean="0">
                <a:solidFill>
                  <a:schemeClr val="tx2">
                    <a:lumMod val="75000"/>
                  </a:schemeClr>
                </a:solidFill>
              </a:rPr>
              <a:t>1</a:t>
            </a:r>
            <a:endParaRPr lang="en-US" sz="3200" dirty="0">
              <a:solidFill>
                <a:schemeClr val="tx2">
                  <a:lumMod val="75000"/>
                </a:schemeClr>
              </a:solidFill>
            </a:endParaRPr>
          </a:p>
        </p:txBody>
      </p:sp>
      <p:sp>
        <p:nvSpPr>
          <p:cNvPr id="43" name="TextBox 42"/>
          <p:cNvSpPr txBox="1"/>
          <p:nvPr/>
        </p:nvSpPr>
        <p:spPr>
          <a:xfrm>
            <a:off x="4611003" y="2837155"/>
            <a:ext cx="1793333" cy="461665"/>
          </a:xfrm>
          <a:prstGeom prst="rect">
            <a:avLst/>
          </a:prstGeom>
          <a:noFill/>
        </p:spPr>
        <p:txBody>
          <a:bodyPr wrap="square" rtlCol="0">
            <a:spAutoFit/>
          </a:bodyPr>
          <a:lstStyle/>
          <a:p>
            <a:pPr algn="ctr"/>
            <a:r>
              <a:rPr lang="en-US" sz="2400" dirty="0" err="1" smtClean="0">
                <a:solidFill>
                  <a:schemeClr val="accent1"/>
                </a:solidFill>
              </a:rPr>
              <a:t>V</a:t>
            </a:r>
            <a:r>
              <a:rPr lang="en-US" sz="2400" baseline="-25000" dirty="0" err="1" smtClean="0">
                <a:solidFill>
                  <a:schemeClr val="accent1"/>
                </a:solidFill>
              </a:rPr>
              <a:t>pass</a:t>
            </a:r>
            <a:r>
              <a:rPr lang="en-US" sz="2400" dirty="0" smtClean="0">
                <a:solidFill>
                  <a:schemeClr val="accent1"/>
                </a:solidFill>
              </a:rPr>
              <a:t> = 5 V</a:t>
            </a:r>
            <a:endParaRPr lang="en-US" sz="2400" dirty="0">
              <a:solidFill>
                <a:schemeClr val="accent1"/>
              </a:solidFill>
            </a:endParaRPr>
          </a:p>
        </p:txBody>
      </p:sp>
      <p:sp>
        <p:nvSpPr>
          <p:cNvPr id="3" name="Slide Number Placeholder 2"/>
          <p:cNvSpPr>
            <a:spLocks noGrp="1"/>
          </p:cNvSpPr>
          <p:nvPr>
            <p:ph type="sldNum" sz="quarter" idx="12"/>
          </p:nvPr>
        </p:nvSpPr>
        <p:spPr/>
        <p:txBody>
          <a:bodyPr/>
          <a:lstStyle/>
          <a:p>
            <a:fld id="{B9833DA7-59AA-43CA-B9D4-B4E6650B0945}" type="slidenum">
              <a:rPr lang="en-US" smtClean="0"/>
              <a:t>9</a:t>
            </a:fld>
            <a:endParaRPr lang="en-US"/>
          </a:p>
        </p:txBody>
      </p:sp>
      <p:cxnSp>
        <p:nvCxnSpPr>
          <p:cNvPr id="39" name="Straight Arrow Connector 38"/>
          <p:cNvCxnSpPr>
            <a:stCxn id="44" idx="0"/>
          </p:cNvCxnSpPr>
          <p:nvPr/>
        </p:nvCxnSpPr>
        <p:spPr>
          <a:xfrm flipV="1">
            <a:off x="1810802" y="3335300"/>
            <a:ext cx="422083" cy="434303"/>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4" name="TextBox 43"/>
          <p:cNvSpPr txBox="1"/>
          <p:nvPr/>
        </p:nvSpPr>
        <p:spPr>
          <a:xfrm>
            <a:off x="1082250" y="3769603"/>
            <a:ext cx="1457103" cy="461665"/>
          </a:xfrm>
          <a:prstGeom prst="rect">
            <a:avLst/>
          </a:prstGeom>
          <a:noFill/>
        </p:spPr>
        <p:txBody>
          <a:bodyPr wrap="square" rtlCol="0">
            <a:spAutoFit/>
          </a:bodyPr>
          <a:lstStyle/>
          <a:p>
            <a:pPr algn="ctr"/>
            <a:r>
              <a:rPr lang="en-US" sz="2400" dirty="0" smtClean="0"/>
              <a:t>Gate</a:t>
            </a:r>
            <a:endParaRPr lang="en-US" sz="2400" dirty="0"/>
          </a:p>
        </p:txBody>
      </p:sp>
      <p:cxnSp>
        <p:nvCxnSpPr>
          <p:cNvPr id="45" name="Straight Arrow Connector 44"/>
          <p:cNvCxnSpPr/>
          <p:nvPr/>
        </p:nvCxnSpPr>
        <p:spPr>
          <a:xfrm>
            <a:off x="7453839" y="1942916"/>
            <a:ext cx="0" cy="2800442"/>
          </a:xfrm>
          <a:prstGeom prst="straightConnector1">
            <a:avLst/>
          </a:prstGeom>
          <a:ln w="76200">
            <a:solidFill>
              <a:schemeClr val="tx2"/>
            </a:solidFill>
            <a:tailEnd type="arrow"/>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7031182" y="4825425"/>
            <a:ext cx="845313" cy="584775"/>
          </a:xfrm>
          <a:prstGeom prst="rect">
            <a:avLst/>
          </a:prstGeom>
          <a:noFill/>
        </p:spPr>
        <p:txBody>
          <a:bodyPr wrap="square" rtlCol="0">
            <a:spAutoFit/>
          </a:bodyPr>
          <a:lstStyle/>
          <a:p>
            <a:pPr algn="ctr"/>
            <a:r>
              <a:rPr lang="en-US" sz="3200" dirty="0" smtClean="0">
                <a:solidFill>
                  <a:schemeClr val="tx2">
                    <a:lumMod val="75000"/>
                  </a:schemeClr>
                </a:solidFill>
              </a:rPr>
              <a:t>1</a:t>
            </a:r>
            <a:endParaRPr lang="en-US" sz="3200" dirty="0">
              <a:solidFill>
                <a:schemeClr val="tx2">
                  <a:lumMod val="75000"/>
                </a:schemeClr>
              </a:solidFill>
            </a:endParaRPr>
          </a:p>
        </p:txBody>
      </p:sp>
      <p:sp>
        <p:nvSpPr>
          <p:cNvPr id="38" name="Oval 37"/>
          <p:cNvSpPr/>
          <p:nvPr/>
        </p:nvSpPr>
        <p:spPr>
          <a:xfrm>
            <a:off x="6883688" y="2755945"/>
            <a:ext cx="1097280" cy="1097280"/>
          </a:xfrm>
          <a:prstGeom prst="ellipse">
            <a:avLst/>
          </a:prstGeom>
          <a:solidFill>
            <a:schemeClr val="tx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2400" spc="-150" dirty="0"/>
              <a:t>V</a:t>
            </a:r>
            <a:r>
              <a:rPr lang="en-US" sz="2400" spc="-150" baseline="-25000" dirty="0"/>
              <a:t>th</a:t>
            </a:r>
            <a:r>
              <a:rPr lang="en-US" sz="2400" spc="-150" dirty="0"/>
              <a:t> = 3</a:t>
            </a:r>
            <a:r>
              <a:rPr lang="en-US" sz="2400" spc="-150" dirty="0" smtClean="0"/>
              <a:t> </a:t>
            </a:r>
            <a:r>
              <a:rPr lang="en-US" sz="2400" spc="-150" dirty="0"/>
              <a:t>V</a:t>
            </a:r>
          </a:p>
        </p:txBody>
      </p:sp>
    </p:spTree>
    <p:extLst>
      <p:ext uri="{BB962C8B-B14F-4D97-AF65-F5344CB8AC3E}">
        <p14:creationId xmlns:p14="http://schemas.microsoft.com/office/powerpoint/2010/main" val="5005131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14.8|50.9"/>
</p:tagLst>
</file>

<file path=ppt/tags/tag2.xml><?xml version="1.0" encoding="utf-8"?>
<p:tagLst xmlns:a="http://schemas.openxmlformats.org/drawingml/2006/main" xmlns:r="http://schemas.openxmlformats.org/officeDocument/2006/relationships" xmlns:p="http://schemas.openxmlformats.org/presentationml/2006/main">
  <p:tag name="TIMING" val="|15|8.3"/>
</p:tagLst>
</file>

<file path=ppt/tags/tag3.xml><?xml version="1.0" encoding="utf-8"?>
<p:tagLst xmlns:a="http://schemas.openxmlformats.org/drawingml/2006/main" xmlns:r="http://schemas.openxmlformats.org/officeDocument/2006/relationships" xmlns:p="http://schemas.openxmlformats.org/presentationml/2006/main">
  <p:tag name="TIMING" val="|24.9|0.8|1.5|1|1"/>
</p:tagLst>
</file>

<file path=ppt/tags/tag4.xml><?xml version="1.0" encoding="utf-8"?>
<p:tagLst xmlns:a="http://schemas.openxmlformats.org/drawingml/2006/main" xmlns:r="http://schemas.openxmlformats.org/officeDocument/2006/relationships" xmlns:p="http://schemas.openxmlformats.org/presentationml/2006/main">
  <p:tag name="TIMING" val="|37.7"/>
</p:tagLst>
</file>

<file path=ppt/tags/tag5.xml><?xml version="1.0" encoding="utf-8"?>
<p:tagLst xmlns:a="http://schemas.openxmlformats.org/drawingml/2006/main" xmlns:r="http://schemas.openxmlformats.org/officeDocument/2006/relationships" xmlns:p="http://schemas.openxmlformats.org/presentationml/2006/main">
  <p:tag name="TIMING" val="|14.4|20.5|11.3"/>
</p:tagLst>
</file>

<file path=ppt/tags/tag6.xml><?xml version="1.0" encoding="utf-8"?>
<p:tagLst xmlns:a="http://schemas.openxmlformats.org/drawingml/2006/main" xmlns:r="http://schemas.openxmlformats.org/officeDocument/2006/relationships" xmlns:p="http://schemas.openxmlformats.org/presentationml/2006/main">
  <p:tag name="TIMING" val="|12.8|11.1"/>
</p:tagLst>
</file>

<file path=ppt/tags/tag7.xml><?xml version="1.0" encoding="utf-8"?>
<p:tagLst xmlns:a="http://schemas.openxmlformats.org/drawingml/2006/main" xmlns:r="http://schemas.openxmlformats.org/officeDocument/2006/relationships" xmlns:p="http://schemas.openxmlformats.org/presentationml/2006/main">
  <p:tag name="TIMING" val="|3.7|3.2"/>
</p:tagLst>
</file>

<file path=ppt/tags/tag8.xml><?xml version="1.0" encoding="utf-8"?>
<p:tagLst xmlns:a="http://schemas.openxmlformats.org/drawingml/2006/main" xmlns:r="http://schemas.openxmlformats.org/officeDocument/2006/relationships" xmlns:p="http://schemas.openxmlformats.org/presentationml/2006/main">
  <p:tag name="TIMING" val="|85.6"/>
</p:tagLst>
</file>

<file path=ppt/theme/theme1.xml><?xml version="1.0" encoding="utf-8"?>
<a:theme xmlns:a="http://schemas.openxmlformats.org/drawingml/2006/main" name="Office Theme">
  <a:themeElements>
    <a:clrScheme name="SAFARI">
      <a:dk1>
        <a:sysClr val="windowText" lastClr="000000"/>
      </a:dk1>
      <a:lt1>
        <a:sysClr val="window" lastClr="FFFFFF"/>
      </a:lt1>
      <a:dk2>
        <a:srgbClr val="00B050"/>
      </a:dk2>
      <a:lt2>
        <a:srgbClr val="EEECE1"/>
      </a:lt2>
      <a:accent1>
        <a:srgbClr val="0000FF"/>
      </a:accent1>
      <a:accent2>
        <a:srgbClr val="FF0000"/>
      </a:accent2>
      <a:accent3>
        <a:srgbClr val="00B050"/>
      </a:accent3>
      <a:accent4>
        <a:srgbClr val="7030A0"/>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etropolitan_bullet">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Presentation1" id="{A8ACA0D9-A384-4858-9FCC-2505F264A948}" vid="{6AE8C0EA-499D-4586-A497-DF22E9D58294}"/>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22576</TotalTime>
  <Words>3422</Words>
  <Application>Microsoft Office PowerPoint</Application>
  <PresentationFormat>On-screen Show (4:3)</PresentationFormat>
  <Paragraphs>614</Paragraphs>
  <Slides>35</Slides>
  <Notes>34</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35</vt:i4>
      </vt:variant>
    </vt:vector>
  </HeadingPairs>
  <TitlesOfParts>
    <vt:vector size="44" baseType="lpstr">
      <vt:lpstr>Dotum</vt:lpstr>
      <vt:lpstr>Arial</vt:lpstr>
      <vt:lpstr>Calibri</vt:lpstr>
      <vt:lpstr>Calibri Light</vt:lpstr>
      <vt:lpstr>Courier New</vt:lpstr>
      <vt:lpstr>Times New Roman</vt:lpstr>
      <vt:lpstr>Wingdings</vt:lpstr>
      <vt:lpstr>Office Theme</vt:lpstr>
      <vt:lpstr>Metropolitan_bullet</vt:lpstr>
      <vt:lpstr>Read Disturb Errors  in MLC NAND Flash Memory: Characterization, Mitigation, and Recovery</vt:lpstr>
      <vt:lpstr>Executive Summary</vt:lpstr>
      <vt:lpstr>Outline</vt:lpstr>
      <vt:lpstr>Outline</vt:lpstr>
      <vt:lpstr>NAND Flash Memory Background</vt:lpstr>
      <vt:lpstr>Flash Cell Array</vt:lpstr>
      <vt:lpstr>Flash Cell</vt:lpstr>
      <vt:lpstr>Flash Read</vt:lpstr>
      <vt:lpstr>Flash Pass-Through</vt:lpstr>
      <vt:lpstr>Read from Flash Cell Array</vt:lpstr>
      <vt:lpstr>Read Disturb Problem: “Weak Programming” Effect</vt:lpstr>
      <vt:lpstr>Read Disturb Problem: “Weak Programming” Effect</vt:lpstr>
      <vt:lpstr>Goal: Mitigate and Recover Read Disturb Errors</vt:lpstr>
      <vt:lpstr>Outline</vt:lpstr>
      <vt:lpstr>Methodology</vt:lpstr>
      <vt:lpstr>Read Disturb Effect on Vth Distribution</vt:lpstr>
      <vt:lpstr>Other Experimental Observations</vt:lpstr>
      <vt:lpstr>Reducing The Pass-Through Voltage</vt:lpstr>
      <vt:lpstr>Outline</vt:lpstr>
      <vt:lpstr>Read Disturb Mitigation: Vpass Tuning</vt:lpstr>
      <vt:lpstr>Read Errors Induced by Vpass Reduction</vt:lpstr>
      <vt:lpstr>Read Errors Induced by Vpass Reduction</vt:lpstr>
      <vt:lpstr>Utilizing the Unused ECC Capability</vt:lpstr>
      <vt:lpstr>Vpass Reduction Trade-Off Summary</vt:lpstr>
      <vt:lpstr>Vpass Tuning Steps</vt:lpstr>
      <vt:lpstr>Evaluation of Vpass Tuning</vt:lpstr>
      <vt:lpstr>Vpass Tuning Lifetime Improvements</vt:lpstr>
      <vt:lpstr>Outline</vt:lpstr>
      <vt:lpstr>Read Disturb Resistance</vt:lpstr>
      <vt:lpstr>Observation 2: Some Flash Cells Are More Prone to Read Disturb</vt:lpstr>
      <vt:lpstr>Read Disturb Oriented Error Recovery (RDR)</vt:lpstr>
      <vt:lpstr>RDR Evaluation</vt:lpstr>
      <vt:lpstr>Outline</vt:lpstr>
      <vt:lpstr>Executive Summary</vt:lpstr>
      <vt:lpstr>Read Disturb Errors  in MLC NAND Flash Memory: Characterization, Mitigation, and Recovery</vt:lpstr>
    </vt:vector>
  </TitlesOfParts>
  <Company>Seagate Technology LLC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Yixin Luo</dc:creator>
  <cp:lastModifiedBy>Yixin Luo</cp:lastModifiedBy>
  <cp:revision>368</cp:revision>
  <dcterms:created xsi:type="dcterms:W3CDTF">2015-06-06T21:48:47Z</dcterms:created>
  <dcterms:modified xsi:type="dcterms:W3CDTF">2015-06-25T02:36:57Z</dcterms:modified>
</cp:coreProperties>
</file>