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sldIdLst>
    <p:sldId id="316" r:id="rId3"/>
    <p:sldId id="259" r:id="rId4"/>
    <p:sldId id="260" r:id="rId5"/>
    <p:sldId id="303" r:id="rId6"/>
    <p:sldId id="261" r:id="rId7"/>
    <p:sldId id="267" r:id="rId8"/>
    <p:sldId id="262" r:id="rId9"/>
    <p:sldId id="266" r:id="rId10"/>
    <p:sldId id="312" r:id="rId11"/>
    <p:sldId id="270" r:id="rId12"/>
    <p:sldId id="268" r:id="rId13"/>
    <p:sldId id="282" r:id="rId14"/>
    <p:sldId id="283" r:id="rId15"/>
    <p:sldId id="304" r:id="rId16"/>
    <p:sldId id="272" r:id="rId17"/>
    <p:sldId id="275" r:id="rId18"/>
    <p:sldId id="313" r:id="rId19"/>
    <p:sldId id="277" r:id="rId20"/>
    <p:sldId id="305" r:id="rId21"/>
    <p:sldId id="284" r:id="rId22"/>
    <p:sldId id="286" r:id="rId23"/>
    <p:sldId id="287" r:id="rId24"/>
    <p:sldId id="289" r:id="rId25"/>
    <p:sldId id="314" r:id="rId26"/>
    <p:sldId id="294" r:id="rId27"/>
    <p:sldId id="292" r:id="rId28"/>
    <p:sldId id="293" r:id="rId29"/>
    <p:sldId id="306" r:id="rId30"/>
    <p:sldId id="311" r:id="rId31"/>
    <p:sldId id="298" r:id="rId32"/>
    <p:sldId id="297" r:id="rId33"/>
    <p:sldId id="295" r:id="rId34"/>
    <p:sldId id="307" r:id="rId35"/>
    <p:sldId id="300" r:id="rId36"/>
    <p:sldId id="31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E298B6D-340D-4A3F-9CE6-B29E67CA86C1}">
          <p14:sldIdLst>
            <p14:sldId id="316"/>
            <p14:sldId id="259"/>
            <p14:sldId id="260"/>
            <p14:sldId id="303"/>
            <p14:sldId id="261"/>
            <p14:sldId id="267"/>
            <p14:sldId id="262"/>
            <p14:sldId id="266"/>
            <p14:sldId id="312"/>
            <p14:sldId id="270"/>
            <p14:sldId id="268"/>
            <p14:sldId id="282"/>
            <p14:sldId id="283"/>
            <p14:sldId id="304"/>
            <p14:sldId id="272"/>
            <p14:sldId id="275"/>
            <p14:sldId id="313"/>
            <p14:sldId id="277"/>
            <p14:sldId id="305"/>
            <p14:sldId id="284"/>
            <p14:sldId id="286"/>
            <p14:sldId id="287"/>
            <p14:sldId id="289"/>
            <p14:sldId id="314"/>
            <p14:sldId id="294"/>
            <p14:sldId id="292"/>
            <p14:sldId id="293"/>
            <p14:sldId id="306"/>
            <p14:sldId id="311"/>
            <p14:sldId id="298"/>
            <p14:sldId id="297"/>
            <p14:sldId id="295"/>
            <p14:sldId id="307"/>
            <p14:sldId id="300"/>
            <p14:sldId id="3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F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78" autoAdjust="0"/>
    <p:restoredTop sz="78825" autoAdjust="0"/>
  </p:normalViewPr>
  <p:slideViewPr>
    <p:cSldViewPr>
      <p:cViewPr varScale="1">
        <p:scale>
          <a:sx n="55" d="100"/>
          <a:sy n="55" d="100"/>
        </p:scale>
        <p:origin x="1373"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Y-Values</c:v>
                </c:pt>
              </c:strCache>
            </c:strRef>
          </c:tx>
          <c:spPr>
            <a:ln w="28575" cap="rnd">
              <a:solidFill>
                <a:schemeClr val="accent1"/>
              </a:solidFill>
              <a:round/>
            </a:ln>
            <a:effectLst>
              <a:outerShdw blurRad="40000" dist="23000" dir="5400000" rotWithShape="0">
                <a:srgbClr val="000000">
                  <a:alpha val="35000"/>
                </a:srgbClr>
              </a:outerShdw>
            </a:effectLst>
          </c:spPr>
          <c:marker>
            <c:symbol val="circle"/>
            <c:size val="6"/>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rnd">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Sheet1!$A$2:$A$8</c:f>
              <c:numCache>
                <c:formatCode>0%</c:formatCode>
                <c:ptCount val="7"/>
                <c:pt idx="0">
                  <c:v>0</c:v>
                </c:pt>
                <c:pt idx="1">
                  <c:v>0.01</c:v>
                </c:pt>
                <c:pt idx="2">
                  <c:v>0.02</c:v>
                </c:pt>
                <c:pt idx="3">
                  <c:v>0.03</c:v>
                </c:pt>
                <c:pt idx="4">
                  <c:v>0.04</c:v>
                </c:pt>
                <c:pt idx="5">
                  <c:v>0.05</c:v>
                </c:pt>
                <c:pt idx="6">
                  <c:v>0.06</c:v>
                </c:pt>
              </c:numCache>
            </c:numRef>
          </c:xVal>
          <c:yVal>
            <c:numRef>
              <c:f>Sheet1!$B$2:$B$8</c:f>
              <c:numCache>
                <c:formatCode>General</c:formatCode>
                <c:ptCount val="7"/>
                <c:pt idx="0">
                  <c:v>1</c:v>
                </c:pt>
                <c:pt idx="1">
                  <c:v>1.7</c:v>
                </c:pt>
                <c:pt idx="2">
                  <c:v>6.8</c:v>
                </c:pt>
                <c:pt idx="3">
                  <c:v>22</c:v>
                </c:pt>
                <c:pt idx="4">
                  <c:v>100</c:v>
                </c:pt>
                <c:pt idx="5">
                  <c:v>470</c:v>
                </c:pt>
                <c:pt idx="6">
                  <c:v>1300</c:v>
                </c:pt>
              </c:numCache>
            </c:numRef>
          </c:yVal>
          <c:smooth val="1"/>
        </c:ser>
        <c:dLbls>
          <c:showLegendKey val="0"/>
          <c:showVal val="0"/>
          <c:showCatName val="0"/>
          <c:showSerName val="0"/>
          <c:showPercent val="0"/>
          <c:showBubbleSize val="0"/>
        </c:dLbls>
        <c:axId val="338349328"/>
        <c:axId val="338356400"/>
      </c:scatterChart>
      <c:valAx>
        <c:axId val="338349328"/>
        <c:scaling>
          <c:orientation val="minMax"/>
          <c:max val="6.0000000000000012E-2"/>
        </c:scaling>
        <c:delete val="0"/>
        <c:axPos val="b"/>
        <c:title>
          <c:tx>
            <c:rich>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b="1"/>
                  <a:t>Percentage of Vpass Reduction</a:t>
                </a:r>
              </a:p>
            </c:rich>
          </c:tx>
          <c:layou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38356400"/>
        <c:crosses val="autoZero"/>
        <c:crossBetween val="midCat"/>
        <c:majorUnit val="1.0000000000000002E-2"/>
      </c:valAx>
      <c:valAx>
        <c:axId val="3383564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r>
                  <a:rPr lang="en-US" b="1" dirty="0"/>
                  <a:t>Normalized Tolerable </a:t>
                </a:r>
                <a:r>
                  <a:rPr lang="en-US" b="1" dirty="0" smtClean="0"/>
                  <a:t/>
                </a:r>
                <a:br>
                  <a:rPr lang="en-US" b="1" dirty="0" smtClean="0"/>
                </a:br>
                <a:r>
                  <a:rPr lang="en-US" b="1" dirty="0" smtClean="0"/>
                  <a:t>Read </a:t>
                </a:r>
                <a:r>
                  <a:rPr lang="en-US" b="1" dirty="0"/>
                  <a:t>Disturb Count</a:t>
                </a:r>
              </a:p>
            </c:rich>
          </c:tx>
          <c:layout/>
          <c:overlay val="0"/>
          <c:spPr>
            <a:noFill/>
            <a:ln>
              <a:noFill/>
            </a:ln>
            <a:effectLst/>
          </c:spPr>
          <c:txPr>
            <a:bodyPr rot="-54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38349328"/>
        <c:crosses val="autoZero"/>
        <c:crossBetween val="midCat"/>
      </c:valAx>
      <c:spPr>
        <a:noFill/>
        <a:ln>
          <a:noFill/>
        </a:ln>
        <a:effectLst/>
      </c:spPr>
    </c:plotArea>
    <c:plotVisOnly val="1"/>
    <c:dispBlanksAs val="gap"/>
    <c:showDLblsOverMax val="0"/>
  </c:chart>
  <c:spPr>
    <a:noFill/>
    <a:ln>
      <a:noFill/>
    </a:ln>
    <a:effectLst/>
  </c:spPr>
  <c:txPr>
    <a:bodyPr/>
    <a:lstStyle/>
    <a:p>
      <a:pPr>
        <a:defRPr sz="24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90044994375703"/>
          <c:y val="5.8913063806604278E-2"/>
          <c:w val="0.83042440007499063"/>
          <c:h val="0.45212268561810354"/>
        </c:manualLayout>
      </c:layout>
      <c:barChart>
        <c:barDir val="col"/>
        <c:grouping val="clustered"/>
        <c:varyColors val="0"/>
        <c:ser>
          <c:idx val="0"/>
          <c:order val="0"/>
          <c:tx>
            <c:strRef>
              <c:f>Sheet1!$B$1</c:f>
              <c:strCache>
                <c:ptCount val="1"/>
                <c:pt idx="0">
                  <c:v>Baseline</c:v>
                </c:pt>
              </c:strCache>
            </c:strRef>
          </c:tx>
          <c:spPr>
            <a:solidFill>
              <a:srgbClr val="0070C0"/>
            </a:solidFill>
            <a:ln>
              <a:solidFill>
                <a:schemeClr val="tx1"/>
              </a:solidFill>
            </a:ln>
            <a:effectLst/>
          </c:spPr>
          <c:invertIfNegative val="0"/>
          <c:cat>
            <c:strRef>
              <c:f>Sheet1!$A$2:$A$20</c:f>
              <c:strCache>
                <c:ptCount val="19"/>
                <c:pt idx="0">
                  <c:v>homes</c:v>
                </c:pt>
                <c:pt idx="1">
                  <c:v>web-vm</c:v>
                </c:pt>
                <c:pt idx="2">
                  <c:v>mail</c:v>
                </c:pt>
                <c:pt idx="3">
                  <c:v>mds</c:v>
                </c:pt>
                <c:pt idx="4">
                  <c:v>rsrch</c:v>
                </c:pt>
                <c:pt idx="5">
                  <c:v>prn</c:v>
                </c:pt>
                <c:pt idx="6">
                  <c:v>web</c:v>
                </c:pt>
                <c:pt idx="7">
                  <c:v>stg</c:v>
                </c:pt>
                <c:pt idx="8">
                  <c:v>ts</c:v>
                </c:pt>
                <c:pt idx="9">
                  <c:v>proj</c:v>
                </c:pt>
                <c:pt idx="10">
                  <c:v>src</c:v>
                </c:pt>
                <c:pt idx="11">
                  <c:v>wdev</c:v>
                </c:pt>
                <c:pt idx="12">
                  <c:v>usr</c:v>
                </c:pt>
                <c:pt idx="13">
                  <c:v>postmark</c:v>
                </c:pt>
                <c:pt idx="14">
                  <c:v>hm</c:v>
                </c:pt>
                <c:pt idx="15">
                  <c:v>cello99</c:v>
                </c:pt>
                <c:pt idx="16">
                  <c:v>webSearch</c:v>
                </c:pt>
                <c:pt idx="17">
                  <c:v>financial</c:v>
                </c:pt>
                <c:pt idx="18">
                  <c:v>prxy</c:v>
                </c:pt>
              </c:strCache>
            </c:strRef>
          </c:cat>
          <c:val>
            <c:numRef>
              <c:f>Sheet1!$B$2:$B$20</c:f>
              <c:numCache>
                <c:formatCode>General</c:formatCode>
                <c:ptCount val="19"/>
                <c:pt idx="0">
                  <c:v>11632.3133875</c:v>
                </c:pt>
                <c:pt idx="1">
                  <c:v>11609.548156000001</c:v>
                </c:pt>
                <c:pt idx="2">
                  <c:v>11364.8979523</c:v>
                </c:pt>
                <c:pt idx="3">
                  <c:v>11223.1615463</c:v>
                </c:pt>
                <c:pt idx="4">
                  <c:v>11187.9872177</c:v>
                </c:pt>
                <c:pt idx="5">
                  <c:v>11175.673107099999</c:v>
                </c:pt>
                <c:pt idx="6">
                  <c:v>11166.6513572</c:v>
                </c:pt>
                <c:pt idx="7">
                  <c:v>11084.1416625</c:v>
                </c:pt>
                <c:pt idx="8">
                  <c:v>11032.8916646</c:v>
                </c:pt>
                <c:pt idx="9">
                  <c:v>10933.636710299999</c:v>
                </c:pt>
                <c:pt idx="10">
                  <c:v>10911.3238697</c:v>
                </c:pt>
                <c:pt idx="11">
                  <c:v>10910.591774</c:v>
                </c:pt>
                <c:pt idx="12">
                  <c:v>10132.275387600001</c:v>
                </c:pt>
                <c:pt idx="13">
                  <c:v>9084.9097350299999</c:v>
                </c:pt>
                <c:pt idx="14">
                  <c:v>8885.6607600999996</c:v>
                </c:pt>
                <c:pt idx="15">
                  <c:v>8779.1512335400002</c:v>
                </c:pt>
                <c:pt idx="16">
                  <c:v>7682.6842013200003</c:v>
                </c:pt>
                <c:pt idx="17">
                  <c:v>5218.0041444899998</c:v>
                </c:pt>
                <c:pt idx="18">
                  <c:v>3999.9908812600002</c:v>
                </c:pt>
              </c:numCache>
            </c:numRef>
          </c:val>
        </c:ser>
        <c:ser>
          <c:idx val="1"/>
          <c:order val="1"/>
          <c:tx>
            <c:strRef>
              <c:f>Sheet1!$C$1</c:f>
              <c:strCache>
                <c:ptCount val="1"/>
                <c:pt idx="0">
                  <c:v>Vpass Tuning</c:v>
                </c:pt>
              </c:strCache>
            </c:strRef>
          </c:tx>
          <c:spPr>
            <a:solidFill>
              <a:srgbClr val="FF0000"/>
            </a:solidFill>
            <a:ln>
              <a:solidFill>
                <a:schemeClr val="tx1"/>
              </a:solidFill>
            </a:ln>
            <a:effectLst/>
          </c:spPr>
          <c:invertIfNegative val="0"/>
          <c:cat>
            <c:strRef>
              <c:f>Sheet1!$A$2:$A$20</c:f>
              <c:strCache>
                <c:ptCount val="19"/>
                <c:pt idx="0">
                  <c:v>homes</c:v>
                </c:pt>
                <c:pt idx="1">
                  <c:v>web-vm</c:v>
                </c:pt>
                <c:pt idx="2">
                  <c:v>mail</c:v>
                </c:pt>
                <c:pt idx="3">
                  <c:v>mds</c:v>
                </c:pt>
                <c:pt idx="4">
                  <c:v>rsrch</c:v>
                </c:pt>
                <c:pt idx="5">
                  <c:v>prn</c:v>
                </c:pt>
                <c:pt idx="6">
                  <c:v>web</c:v>
                </c:pt>
                <c:pt idx="7">
                  <c:v>stg</c:v>
                </c:pt>
                <c:pt idx="8">
                  <c:v>ts</c:v>
                </c:pt>
                <c:pt idx="9">
                  <c:v>proj</c:v>
                </c:pt>
                <c:pt idx="10">
                  <c:v>src</c:v>
                </c:pt>
                <c:pt idx="11">
                  <c:v>wdev</c:v>
                </c:pt>
                <c:pt idx="12">
                  <c:v>usr</c:v>
                </c:pt>
                <c:pt idx="13">
                  <c:v>postmark</c:v>
                </c:pt>
                <c:pt idx="14">
                  <c:v>hm</c:v>
                </c:pt>
                <c:pt idx="15">
                  <c:v>cello99</c:v>
                </c:pt>
                <c:pt idx="16">
                  <c:v>webSearch</c:v>
                </c:pt>
                <c:pt idx="17">
                  <c:v>financial</c:v>
                </c:pt>
                <c:pt idx="18">
                  <c:v>prxy</c:v>
                </c:pt>
              </c:strCache>
            </c:strRef>
          </c:cat>
          <c:val>
            <c:numRef>
              <c:f>Sheet1!$C$2:$C$20</c:f>
              <c:numCache>
                <c:formatCode>General</c:formatCode>
                <c:ptCount val="19"/>
                <c:pt idx="0">
                  <c:v>11638.369396</c:v>
                </c:pt>
                <c:pt idx="1">
                  <c:v>11638.0900867</c:v>
                </c:pt>
                <c:pt idx="2">
                  <c:v>11634.9829599</c:v>
                </c:pt>
                <c:pt idx="3">
                  <c:v>11633.0906399</c:v>
                </c:pt>
                <c:pt idx="4">
                  <c:v>11632.6100687</c:v>
                </c:pt>
                <c:pt idx="5">
                  <c:v>11632.440775499999</c:v>
                </c:pt>
                <c:pt idx="6">
                  <c:v>11632.3163972</c:v>
                </c:pt>
                <c:pt idx="7">
                  <c:v>11631.165066899999</c:v>
                </c:pt>
                <c:pt idx="8">
                  <c:v>11630.437197900001</c:v>
                </c:pt>
                <c:pt idx="9">
                  <c:v>11628.9990868</c:v>
                </c:pt>
                <c:pt idx="10">
                  <c:v>11628.6705282</c:v>
                </c:pt>
                <c:pt idx="11">
                  <c:v>11628.6597148</c:v>
                </c:pt>
                <c:pt idx="12">
                  <c:v>11615.8563698</c:v>
                </c:pt>
                <c:pt idx="13">
                  <c:v>11593.5016712</c:v>
                </c:pt>
                <c:pt idx="14">
                  <c:v>11588.403192199999</c:v>
                </c:pt>
                <c:pt idx="15">
                  <c:v>11585.547042800001</c:v>
                </c:pt>
                <c:pt idx="16">
                  <c:v>11549.737923000001</c:v>
                </c:pt>
                <c:pt idx="17">
                  <c:v>11392.869848300001</c:v>
                </c:pt>
                <c:pt idx="18">
                  <c:v>11228.4881656</c:v>
                </c:pt>
              </c:numCache>
            </c:numRef>
          </c:val>
        </c:ser>
        <c:dLbls>
          <c:showLegendKey val="0"/>
          <c:showVal val="0"/>
          <c:showCatName val="0"/>
          <c:showSerName val="0"/>
          <c:showPercent val="0"/>
          <c:showBubbleSize val="0"/>
        </c:dLbls>
        <c:gapWidth val="80"/>
        <c:axId val="338341712"/>
        <c:axId val="338349872"/>
      </c:barChart>
      <c:catAx>
        <c:axId val="33834171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Arial" panose="020B0604020202020204" pitchFamily="34" charset="0"/>
              </a:defRPr>
            </a:pPr>
            <a:endParaRPr lang="en-US"/>
          </a:p>
        </c:txPr>
        <c:crossAx val="338349872"/>
        <c:crosses val="autoZero"/>
        <c:auto val="1"/>
        <c:lblAlgn val="ctr"/>
        <c:lblOffset val="0"/>
        <c:noMultiLvlLbl val="0"/>
      </c:catAx>
      <c:valAx>
        <c:axId val="338349872"/>
        <c:scaling>
          <c:orientation val="minMax"/>
          <c:max val="13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solidFill>
                    <a:latin typeface="+mn-lt"/>
                    <a:ea typeface="+mn-ea"/>
                    <a:cs typeface="Arial" panose="020B0604020202020204" pitchFamily="34" charset="0"/>
                  </a:defRPr>
                </a:pPr>
                <a:r>
                  <a:rPr lang="en-US" b="1" dirty="0"/>
                  <a:t>P/E Cycle </a:t>
                </a:r>
                <a:r>
                  <a:rPr lang="en-US" b="1" dirty="0" smtClean="0"/>
                  <a:t>Lifetime</a:t>
                </a:r>
                <a:endParaRPr lang="en-US" b="1" dirty="0"/>
              </a:p>
            </c:rich>
          </c:tx>
          <c:layout>
            <c:manualLayout>
              <c:xMode val="edge"/>
              <c:yMode val="edge"/>
              <c:x val="0"/>
              <c:y val="8.2482253356209491E-4"/>
            </c:manualLayout>
          </c:layout>
          <c:overlay val="0"/>
          <c:spPr>
            <a:noFill/>
            <a:ln>
              <a:noFill/>
            </a:ln>
            <a:effectLst/>
          </c:spPr>
          <c:txPr>
            <a:bodyPr rot="-5400000" spcFirstLastPara="1" vertOverflow="ellipsis" vert="horz" wrap="square" anchor="ctr" anchorCtr="1"/>
            <a:lstStyle/>
            <a:p>
              <a:pPr>
                <a:defRPr sz="2400" b="1" i="0" u="none" strike="noStrike" kern="1200" baseline="0">
                  <a:solidFill>
                    <a:schemeClr val="tx1"/>
                  </a:solidFill>
                  <a:latin typeface="+mn-lt"/>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Arial" panose="020B0604020202020204" pitchFamily="34" charset="0"/>
              </a:defRPr>
            </a:pPr>
            <a:endParaRPr lang="en-US"/>
          </a:p>
        </c:txPr>
        <c:crossAx val="338341712"/>
        <c:crosses val="autoZero"/>
        <c:crossBetween val="between"/>
      </c:valAx>
      <c:spPr>
        <a:noFill/>
        <a:ln>
          <a:noFill/>
        </a:ln>
        <a:effectLst/>
      </c:spPr>
    </c:plotArea>
    <c:legend>
      <c:legendPos val="t"/>
      <c:layout>
        <c:manualLayout>
          <c:xMode val="edge"/>
          <c:yMode val="edge"/>
          <c:x val="0.16389524976982173"/>
          <c:y val="3.9894373927679887E-4"/>
          <c:w val="0.8011228411914495"/>
          <c:h val="9.665148092218713E-2"/>
        </c:manualLayout>
      </c:layout>
      <c:overlay val="1"/>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2400">
          <a:solidFill>
            <a:schemeClr val="tx1"/>
          </a:solidFill>
          <a:latin typeface="+mn-lt"/>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00030-57E7-42B7-A5E0-704202EB3DAB}" type="datetimeFigureOut">
              <a:rPr lang="en-US" smtClean="0"/>
              <a:t>6/24/2015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FB8B1-7E9A-4AE2-9851-8F1BC315A967}" type="slidenum">
              <a:rPr lang="en-US" smtClean="0"/>
              <a:t>‹#›</a:t>
            </a:fld>
            <a:endParaRPr lang="en-US"/>
          </a:p>
        </p:txBody>
      </p:sp>
    </p:spTree>
    <p:extLst>
      <p:ext uri="{BB962C8B-B14F-4D97-AF65-F5344CB8AC3E}">
        <p14:creationId xmlns:p14="http://schemas.microsoft.com/office/powerpoint/2010/main" val="281604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1</a:t>
            </a:fld>
            <a:endParaRPr lang="en-US"/>
          </a:p>
        </p:txBody>
      </p:sp>
    </p:spTree>
    <p:extLst>
      <p:ext uri="{BB962C8B-B14F-4D97-AF65-F5344CB8AC3E}">
        <p14:creationId xmlns:p14="http://schemas.microsoft.com/office/powerpoint/2010/main" val="1330557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look at an example</a:t>
            </a:r>
            <a:r>
              <a:rPr lang="en-US" baseline="0" dirty="0" smtClean="0"/>
              <a:t> array of flash cells. </a:t>
            </a:r>
          </a:p>
          <a:p>
            <a:r>
              <a:rPr lang="en-US" baseline="0" dirty="0" smtClean="0"/>
              <a:t>In this example, we make up threshold voltage numbers for each cell. </a:t>
            </a:r>
          </a:p>
          <a:p>
            <a:r>
              <a:rPr lang="en-US" baseline="0" dirty="0" smtClean="0"/>
              <a:t>Let’s say we want to read from the second page in this array. </a:t>
            </a:r>
          </a:p>
          <a:p>
            <a:r>
              <a:rPr lang="en-US" baseline="0" dirty="0" smtClean="0"/>
              <a:t>So we apply a read voltage of 2.5 V to the second page</a:t>
            </a:r>
          </a:p>
          <a:p>
            <a:r>
              <a:rPr lang="en-US" baseline="0" dirty="0" smtClean="0"/>
              <a:t>And since all the other pages are connected in series, we apply a high pass-through voltage of 5 V to the other pages.</a:t>
            </a:r>
          </a:p>
          <a:p>
            <a:r>
              <a:rPr lang="en-US" baseline="0" dirty="0" smtClean="0"/>
              <a:t>As we can see, the high pass through voltage switches on all the flash pages being passed-through, allowing the sense amplifier to read the values stored in the second page.</a:t>
            </a:r>
          </a:p>
          <a:p>
            <a:r>
              <a:rPr lang="en-US" baseline="0" dirty="0" smtClean="0"/>
              <a:t>In this case, the correct values …</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10</a:t>
            </a:fld>
            <a:endParaRPr lang="en-US"/>
          </a:p>
        </p:txBody>
      </p:sp>
    </p:spTree>
    <p:extLst>
      <p:ext uri="{BB962C8B-B14F-4D97-AF65-F5344CB8AC3E}">
        <p14:creationId xmlns:p14="http://schemas.microsoft.com/office/powerpoint/2010/main" val="819621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the high pass through voltage can generate</a:t>
            </a:r>
            <a:r>
              <a:rPr lang="en-US" baseline="0" dirty="0" smtClean="0"/>
              <a:t> read disturb </a:t>
            </a:r>
            <a:r>
              <a:rPr lang="en-US" dirty="0" smtClean="0"/>
              <a:t>problem,</a:t>
            </a:r>
            <a:r>
              <a:rPr lang="en-US" baseline="0" dirty="0" smtClean="0"/>
              <a:t> which we will introduce now.</a:t>
            </a:r>
          </a:p>
          <a:p>
            <a:r>
              <a:rPr lang="en-US" baseline="0" dirty="0" smtClean="0"/>
              <a:t>When we want to read page 3, instead of page 2, this high pass through voltage now needs to be applied on the 2</a:t>
            </a:r>
            <a:r>
              <a:rPr lang="en-US" baseline="30000" dirty="0" smtClean="0"/>
              <a:t>nd</a:t>
            </a:r>
            <a:r>
              <a:rPr lang="en-US" baseline="0" dirty="0" smtClean="0"/>
              <a:t> page. </a:t>
            </a:r>
          </a:p>
          <a:p>
            <a:r>
              <a:rPr lang="en-US" baseline="0" dirty="0" smtClean="0"/>
              <a:t>When we repeatedly read page 3, the pass through voltage induces a weak programming effect on the second page.</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11</a:t>
            </a:fld>
            <a:endParaRPr lang="en-US"/>
          </a:p>
        </p:txBody>
      </p:sp>
    </p:spTree>
    <p:extLst>
      <p:ext uri="{BB962C8B-B14F-4D97-AF65-F5344CB8AC3E}">
        <p14:creationId xmlns:p14="http://schemas.microsoft.com/office/powerpoint/2010/main" val="1812945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the weak programming effect accumulates, the threshold voltage of each flash cell increases, and the threshold voltage state of a cell can be altered.</a:t>
            </a:r>
            <a:endParaRPr lang="en-US" dirty="0" smtClean="0"/>
          </a:p>
          <a:p>
            <a:r>
              <a:rPr lang="en-US" dirty="0" smtClean="0"/>
              <a:t>In this case, when we read page 2 again, we will</a:t>
            </a:r>
            <a:r>
              <a:rPr lang="en-US" baseline="0" dirty="0" smtClean="0"/>
              <a:t> read incorrect values from page 2, 0001</a:t>
            </a:r>
          </a:p>
          <a:p>
            <a:r>
              <a:rPr lang="en-US" baseline="0" dirty="0" smtClean="0"/>
              <a:t>Flash vendors conservatively set this pass-through voltage to a high voltage.</a:t>
            </a:r>
          </a:p>
          <a:p>
            <a:r>
              <a:rPr lang="en-US" baseline="0" dirty="0" smtClean="0"/>
              <a:t>However, we find in the paper that it is unnecessary to set to this high, and that reducing this voltage by just a bit will reduce read disturb errors significantly in the future.</a:t>
            </a:r>
          </a:p>
          <a:p>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12</a:t>
            </a:fld>
            <a:endParaRPr lang="en-US"/>
          </a:p>
        </p:txBody>
      </p:sp>
    </p:spTree>
    <p:extLst>
      <p:ext uri="{BB962C8B-B14F-4D97-AF65-F5344CB8AC3E}">
        <p14:creationId xmlns:p14="http://schemas.microsoft.com/office/powerpoint/2010/main" val="1262644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this point,</a:t>
            </a:r>
            <a:r>
              <a:rPr lang="en-US" baseline="0" dirty="0" smtClean="0"/>
              <a:t> we have identified the problem that …</a:t>
            </a:r>
          </a:p>
          <a:p>
            <a:r>
              <a:rPr lang="en-US" baseline="0" dirty="0" smtClean="0"/>
              <a:t>So we set our goal to mitigate and recover these read disturb errors.</a:t>
            </a:r>
          </a:p>
          <a:p>
            <a:endParaRPr lang="en-US" baseline="0" dirty="0" smtClean="0"/>
          </a:p>
          <a:p>
            <a:r>
              <a:rPr lang="en-US" baseline="0" dirty="0" err="1" smtClean="0"/>
              <a:t>Vpass</a:t>
            </a:r>
            <a:r>
              <a:rPr lang="en-US" baseline="0" dirty="0" smtClean="0"/>
              <a:t> is set conservatively</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13</a:t>
            </a:fld>
            <a:endParaRPr lang="en-US"/>
          </a:p>
        </p:txBody>
      </p:sp>
    </p:spTree>
    <p:extLst>
      <p:ext uri="{BB962C8B-B14F-4D97-AF65-F5344CB8AC3E}">
        <p14:creationId xmlns:p14="http://schemas.microsoft.com/office/powerpoint/2010/main" val="2343655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understand read disturb errors, we perform the first</a:t>
            </a:r>
            <a:r>
              <a:rPr lang="en-US" baseline="0" dirty="0" smtClean="0"/>
              <a:t> experimental study on read disturb errors.</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14</a:t>
            </a:fld>
            <a:endParaRPr lang="en-US"/>
          </a:p>
        </p:txBody>
      </p:sp>
    </p:spTree>
    <p:extLst>
      <p:ext uri="{BB962C8B-B14F-4D97-AF65-F5344CB8AC3E}">
        <p14:creationId xmlns:p14="http://schemas.microsoft.com/office/powerpoint/2010/main" val="1176789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our paper, we</a:t>
            </a:r>
            <a:r>
              <a:rPr lang="en-US" baseline="0" dirty="0" smtClean="0"/>
              <a:t> characterize the threshold voltage distribution of flash cells before and after read disturb. </a:t>
            </a:r>
          </a:p>
          <a:p>
            <a:r>
              <a:rPr lang="en-US" baseline="0" dirty="0" smtClean="0"/>
              <a:t>The x-axis is normalized threshold voltage, the y-axis is probability density function.</a:t>
            </a:r>
          </a:p>
          <a:p>
            <a:r>
              <a:rPr lang="en-US" dirty="0" smtClean="0"/>
              <a:t>Overall,</a:t>
            </a:r>
            <a:r>
              <a:rPr lang="en-US" baseline="0" dirty="0" smtClean="0"/>
              <a:t> we can see roughly 3.1 states of threshold voltages, and we call them the ER, P1, P2, and P3 states. </a:t>
            </a:r>
          </a:p>
          <a:p>
            <a:r>
              <a:rPr lang="en-US" baseline="0" dirty="0" smtClean="0"/>
              <a:t>This shows our MLC device has 4 states, and each flash cell can store 2 bits.</a:t>
            </a:r>
          </a:p>
          <a:p>
            <a:r>
              <a:rPr lang="en-US" dirty="0" smtClean="0"/>
              <a:t>Note that only</a:t>
            </a:r>
            <a:r>
              <a:rPr lang="en-US" baseline="0" dirty="0" smtClean="0"/>
              <a:t> a small fraction of the erased state is visible because the erased state can have negative threshold voltages. </a:t>
            </a:r>
          </a:p>
          <a:p>
            <a:endParaRPr lang="en-US" baseline="0" dirty="0" smtClean="0"/>
          </a:p>
          <a:p>
            <a:r>
              <a:rPr lang="en-US" baseline="0" dirty="0" smtClean="0"/>
              <a:t>In this figure, we plot 4 lines, each represents the threshold voltage distribution with no read disturbs, after .25M read disturbs, …</a:t>
            </a:r>
          </a:p>
          <a:p>
            <a:r>
              <a:rPr lang="en-US" baseline="0" dirty="0" smtClean="0"/>
              <a:t>The threshold voltage shifts are not very dramatic, so let’s zoom in and take a look. </a:t>
            </a:r>
          </a:p>
          <a:p>
            <a:r>
              <a:rPr lang="en-US" baseline="0" dirty="0" smtClean="0"/>
              <a:t>Now we can see that Vth gradually…</a:t>
            </a:r>
          </a:p>
          <a:p>
            <a:r>
              <a:rPr lang="en-US" baseline="0" dirty="0" smtClean="0"/>
              <a:t>In the paper, we have lots of other results derived from this characterization that we will not cover in this presentation.</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16</a:t>
            </a:fld>
            <a:endParaRPr lang="en-US"/>
          </a:p>
        </p:txBody>
      </p:sp>
    </p:spTree>
    <p:extLst>
      <p:ext uri="{BB962C8B-B14F-4D97-AF65-F5344CB8AC3E}">
        <p14:creationId xmlns:p14="http://schemas.microsoft.com/office/powerpoint/2010/main" val="1639038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a:t>
            </a:r>
            <a:r>
              <a:rPr lang="en-US" baseline="0" dirty="0" smtClean="0"/>
              <a:t> here</a:t>
            </a:r>
            <a:r>
              <a:rPr lang="en-US" dirty="0" smtClean="0"/>
              <a:t> we list our key conclusions</a:t>
            </a:r>
            <a:r>
              <a:rPr lang="en-US" baseline="0" dirty="0" smtClean="0"/>
              <a:t> from these results.</a:t>
            </a:r>
          </a:p>
          <a:p>
            <a:r>
              <a:rPr lang="en-US" dirty="0" smtClean="0"/>
              <a:t>These</a:t>
            </a:r>
            <a:r>
              <a:rPr lang="en-US" baseline="0" dirty="0" smtClean="0"/>
              <a:t> new observations help us to understand the read disturb effects better.</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17</a:t>
            </a:fld>
            <a:endParaRPr lang="en-US"/>
          </a:p>
        </p:txBody>
      </p:sp>
    </p:spTree>
    <p:extLst>
      <p:ext uri="{BB962C8B-B14F-4D97-AF65-F5344CB8AC3E}">
        <p14:creationId xmlns:p14="http://schemas.microsoft.com/office/powerpoint/2010/main" val="2914344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look</a:t>
            </a:r>
            <a:r>
              <a:rPr lang="en-US" baseline="0" dirty="0" smtClean="0"/>
              <a:t> at the effect of reducing pass-through voltage, because, as we have introduced earlier, high pass-through voltage is the main reason for read disturb errors.</a:t>
            </a:r>
            <a:r>
              <a:rPr lang="en-US" dirty="0" smtClean="0"/>
              <a:t> </a:t>
            </a:r>
          </a:p>
          <a:p>
            <a:r>
              <a:rPr lang="en-US" dirty="0" smtClean="0"/>
              <a:t>We set up an experiment that emulates a</a:t>
            </a:r>
            <a:r>
              <a:rPr lang="en-US" baseline="0" dirty="0" smtClean="0"/>
              <a:t> </a:t>
            </a:r>
            <a:r>
              <a:rPr lang="en-US" dirty="0" smtClean="0"/>
              <a:t>reduced the pass through voltage.</a:t>
            </a:r>
            <a:r>
              <a:rPr lang="en-US" baseline="0" dirty="0" smtClean="0"/>
              <a:t> </a:t>
            </a:r>
          </a:p>
          <a:p>
            <a:r>
              <a:rPr lang="en-US" dirty="0" smtClean="0"/>
              <a:t>We</a:t>
            </a:r>
            <a:r>
              <a:rPr lang="en-US" baseline="0" dirty="0" smtClean="0"/>
              <a:t> assume an acceptable raw bit error rate of 10^-3, which is typical amount for a flash memory.</a:t>
            </a:r>
          </a:p>
          <a:p>
            <a:r>
              <a:rPr lang="en-US" baseline="0" dirty="0" smtClean="0"/>
              <a:t>And we record the tolerable read disturb count before the raw bit error rate exceeds this amount. </a:t>
            </a:r>
          </a:p>
          <a:p>
            <a:r>
              <a:rPr lang="en-US" baseline="0" dirty="0" smtClean="0"/>
              <a:t>In this figure, the x axis is … y axis is …</a:t>
            </a:r>
          </a:p>
          <a:p>
            <a:r>
              <a:rPr lang="en-US" baseline="0" dirty="0" smtClean="0"/>
              <a:t>We normalize tolerable read disturb count to that of the default pass through voltage, which is 0% on this figure. </a:t>
            </a:r>
          </a:p>
          <a:p>
            <a:r>
              <a:rPr lang="en-US" baseline="0" dirty="0" smtClean="0"/>
              <a:t>As we can see, as we continue to reduce the pass through voltage by 6%, the tolerable read disturb count increases significantly up to 1300x.</a:t>
            </a:r>
          </a:p>
        </p:txBody>
      </p:sp>
      <p:sp>
        <p:nvSpPr>
          <p:cNvPr id="4" name="Slide Number Placeholder 3"/>
          <p:cNvSpPr>
            <a:spLocks noGrp="1"/>
          </p:cNvSpPr>
          <p:nvPr>
            <p:ph type="sldNum" sz="quarter" idx="10"/>
          </p:nvPr>
        </p:nvSpPr>
        <p:spPr/>
        <p:txBody>
          <a:bodyPr/>
          <a:lstStyle/>
          <a:p>
            <a:fld id="{A8EFB8B1-7E9A-4AE2-9851-8F1BC315A967}" type="slidenum">
              <a:rPr lang="en-US" smtClean="0"/>
              <a:t>18</a:t>
            </a:fld>
            <a:endParaRPr lang="en-US"/>
          </a:p>
        </p:txBody>
      </p:sp>
    </p:spTree>
    <p:extLst>
      <p:ext uri="{BB962C8B-B14F-4D97-AF65-F5344CB8AC3E}">
        <p14:creationId xmlns:p14="http://schemas.microsoft.com/office/powerpoint/2010/main" val="4212534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developed</a:t>
            </a:r>
            <a:r>
              <a:rPr lang="en-US" baseline="0" dirty="0" smtClean="0"/>
              <a:t> an understanding of the read disturb phenomenon in flash memory.</a:t>
            </a:r>
          </a:p>
          <a:p>
            <a:r>
              <a:rPr lang="en-US" baseline="0" dirty="0" smtClean="0"/>
              <a:t>Let’s look at how we exploit these observations to mitigate read disturb errors.</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19</a:t>
            </a:fld>
            <a:endParaRPr lang="en-US"/>
          </a:p>
        </p:txBody>
      </p:sp>
    </p:spTree>
    <p:extLst>
      <p:ext uri="{BB962C8B-B14F-4D97-AF65-F5344CB8AC3E}">
        <p14:creationId xmlns:p14="http://schemas.microsoft.com/office/powerpoint/2010/main" val="2395018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mitigate</a:t>
            </a:r>
            <a:r>
              <a:rPr lang="en-US" baseline="0" dirty="0" smtClean="0"/>
              <a:t> read disturb errors, we propose </a:t>
            </a:r>
            <a:r>
              <a:rPr lang="en-US" baseline="0" dirty="0" err="1" smtClean="0"/>
              <a:t>Vpass</a:t>
            </a:r>
            <a:r>
              <a:rPr lang="en-US" baseline="0" dirty="0" smtClean="0"/>
              <a:t> Tuning, whose key idea is to dynamically find and apply a lowered pass-through voltage.</a:t>
            </a:r>
            <a:endParaRPr lang="en-US" dirty="0" smtClean="0"/>
          </a:p>
          <a:p>
            <a:r>
              <a:rPr lang="en-US" baseline="0" dirty="0" smtClean="0"/>
              <a:t>However, lowering the pass through voltage presents a trade off.</a:t>
            </a:r>
          </a:p>
          <a:p>
            <a:r>
              <a:rPr lang="en-US" baseline="0" dirty="0" smtClean="0"/>
              <a:t>First, as we have just described, lowering pass through voltage by a little significantly reduces the read disturb effect.</a:t>
            </a:r>
          </a:p>
          <a:p>
            <a:r>
              <a:rPr lang="en-US" baseline="0" dirty="0" smtClean="0"/>
              <a:t>However, lowering </a:t>
            </a:r>
            <a:r>
              <a:rPr lang="en-US" baseline="0" dirty="0" err="1" smtClean="0"/>
              <a:t>Vpass</a:t>
            </a:r>
            <a:r>
              <a:rPr lang="en-US" baseline="0" dirty="0" smtClean="0"/>
              <a:t> also induces more read errors, which we will introduce next.</a:t>
            </a:r>
          </a:p>
          <a:p>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20</a:t>
            </a:fld>
            <a:endParaRPr lang="en-US"/>
          </a:p>
        </p:txBody>
      </p:sp>
    </p:spTree>
    <p:extLst>
      <p:ext uri="{BB962C8B-B14F-4D97-AF65-F5344CB8AC3E}">
        <p14:creationId xmlns:p14="http://schemas.microsoft.com/office/powerpoint/2010/main" val="678426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dirty="0" smtClean="0"/>
              <a:t>When</a:t>
            </a:r>
            <a:r>
              <a:rPr lang="en-US" baseline="0" dirty="0" smtClean="0"/>
              <a:t> we read data from one page, we have to apply a high voltage to multiple other flash pages that are connected to this page, and we call this high pass-through voltage.</a:t>
            </a:r>
          </a:p>
          <a:p>
            <a:pPr marL="171450" lvl="0" indent="-171450">
              <a:buFontTx/>
              <a:buChar char="-"/>
            </a:pPr>
            <a:r>
              <a:rPr lang="en-US" baseline="0" dirty="0" smtClean="0"/>
              <a:t>Over time this high pass-through voltage can alter the values stored in unread flash pages.  We call this a read disturb error. </a:t>
            </a:r>
          </a:p>
          <a:p>
            <a:pPr marL="171450" lvl="0" indent="-171450">
              <a:buFontTx/>
              <a:buChar char="-"/>
            </a:pPr>
            <a:r>
              <a:rPr lang="en-US" baseline="0" dirty="0" smtClean="0"/>
              <a:t>For the first time in open literature, we characterize read disturb on real NAND flash chips, and show that read disturb errors exist in today’s flash chips and is expected to increase in the future.</a:t>
            </a:r>
          </a:p>
          <a:p>
            <a:pPr marL="171450" lvl="0" indent="-171450">
              <a:buFontTx/>
              <a:buChar char="-"/>
            </a:pPr>
            <a:r>
              <a:rPr lang="en-US" baseline="0" dirty="0" smtClean="0"/>
              <a:t>We make two key observations from the characterization.</a:t>
            </a:r>
          </a:p>
          <a:p>
            <a:pPr marL="171450" lvl="0" indent="-171450">
              <a:buFontTx/>
              <a:buChar char="-"/>
            </a:pPr>
            <a:r>
              <a:rPr lang="en-US" baseline="0" dirty="0" smtClean="0"/>
              <a:t>Using our characterization, we develop two techniques that can help flash memory tolerate such read disturb errors.</a:t>
            </a:r>
            <a:endParaRPr lang="en-US" dirty="0" smtClean="0"/>
          </a:p>
        </p:txBody>
      </p:sp>
      <p:sp>
        <p:nvSpPr>
          <p:cNvPr id="4" name="Slide Number Placeholder 3"/>
          <p:cNvSpPr>
            <a:spLocks noGrp="1"/>
          </p:cNvSpPr>
          <p:nvPr>
            <p:ph type="sldNum" sz="quarter" idx="10"/>
          </p:nvPr>
        </p:nvSpPr>
        <p:spPr/>
        <p:txBody>
          <a:bodyPr/>
          <a:lstStyle/>
          <a:p>
            <a:fld id="{A8EFB8B1-7E9A-4AE2-9851-8F1BC315A967}" type="slidenum">
              <a:rPr lang="en-US" smtClean="0"/>
              <a:t>2</a:t>
            </a:fld>
            <a:endParaRPr lang="en-US"/>
          </a:p>
        </p:txBody>
      </p:sp>
    </p:spTree>
    <p:extLst>
      <p:ext uri="{BB962C8B-B14F-4D97-AF65-F5344CB8AC3E}">
        <p14:creationId xmlns:p14="http://schemas.microsoft.com/office/powerpoint/2010/main" val="156830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only reduce the pass-through voltage by a little, very</a:t>
            </a:r>
            <a:r>
              <a:rPr lang="en-US" baseline="0" dirty="0" smtClean="0"/>
              <a:t> few read errors will be generated. </a:t>
            </a:r>
          </a:p>
          <a:p>
            <a:r>
              <a:rPr lang="en-US" baseline="0" dirty="0" smtClean="0"/>
              <a:t>In this example, we reduce </a:t>
            </a:r>
            <a:r>
              <a:rPr lang="en-US" baseline="0" dirty="0" err="1" smtClean="0"/>
              <a:t>Vpass</a:t>
            </a:r>
            <a:r>
              <a:rPr lang="en-US" baseline="0" dirty="0" smtClean="0"/>
              <a:t> to 4.9V, which is higher than the threshold voltage of any cell that we want to pass through.</a:t>
            </a:r>
          </a:p>
          <a:p>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21</a:t>
            </a:fld>
            <a:endParaRPr lang="en-US"/>
          </a:p>
        </p:txBody>
      </p:sp>
    </p:spTree>
    <p:extLst>
      <p:ext uri="{BB962C8B-B14F-4D97-AF65-F5344CB8AC3E}">
        <p14:creationId xmlns:p14="http://schemas.microsoft.com/office/powerpoint/2010/main" val="29188324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as we</a:t>
            </a:r>
            <a:r>
              <a:rPr lang="en-US" baseline="0" dirty="0" smtClean="0"/>
              <a:t> further reduce the pass through voltage to 4.7V, some cell with higher threshold voltage cannot be correctly passed through, and thus will generate a read error. </a:t>
            </a:r>
          </a:p>
          <a:p>
            <a:r>
              <a:rPr lang="en-US" baseline="0" dirty="0" smtClean="0"/>
              <a:t>In this case, incorrect values are being read from page 2.</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22</a:t>
            </a:fld>
            <a:endParaRPr lang="en-US"/>
          </a:p>
        </p:txBody>
      </p:sp>
    </p:spTree>
    <p:extLst>
      <p:ext uri="{BB962C8B-B14F-4D97-AF65-F5344CB8AC3E}">
        <p14:creationId xmlns:p14="http://schemas.microsoft.com/office/powerpoint/2010/main" val="1762541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However, these read errors can be tolerated by the unused ECC capability when the error rate is low, allowing us to reduce read disturb errors when the error rate is high.</a:t>
            </a:r>
          </a:p>
          <a:p>
            <a:r>
              <a:rPr lang="en-US" baseline="0" dirty="0" smtClean="0"/>
              <a:t>In this figure, we plot how raw bit error rate increases over retention age, the time since the data is last programmed.</a:t>
            </a:r>
          </a:p>
          <a:p>
            <a:r>
              <a:rPr lang="en-US" baseline="0" dirty="0" smtClean="0"/>
              <a:t>The x-axis is … y-axis is …</a:t>
            </a:r>
          </a:p>
          <a:p>
            <a:r>
              <a:rPr lang="en-US" dirty="0" smtClean="0"/>
              <a:t>Over</a:t>
            </a:r>
            <a:r>
              <a:rPr lang="en-US" baseline="0" dirty="0" smtClean="0"/>
              <a:t> time, flash retention errors and read disturb errors are accumulated, so the error rate keeps increasing.</a:t>
            </a:r>
            <a:endParaRPr lang="en-US" dirty="0" smtClean="0"/>
          </a:p>
          <a:p>
            <a:r>
              <a:rPr lang="en-US" dirty="0" smtClean="0"/>
              <a:t>The red line shows</a:t>
            </a:r>
            <a:r>
              <a:rPr lang="en-US" baseline="0" dirty="0" smtClean="0"/>
              <a:t> …</a:t>
            </a:r>
          </a:p>
          <a:p>
            <a:r>
              <a:rPr lang="en-US" dirty="0" smtClean="0"/>
              <a:t>As</a:t>
            </a:r>
            <a:r>
              <a:rPr lang="en-US" baseline="0" dirty="0" smtClean="0"/>
              <a:t> we can see, in early retention age, there is huge unused ECC correction capability that can be used to tolerate read errors.</a:t>
            </a:r>
          </a:p>
          <a:p>
            <a:r>
              <a:rPr lang="en-US" dirty="0" smtClean="0"/>
              <a:t>Then</a:t>
            </a:r>
            <a:r>
              <a:rPr lang="en-US" baseline="0" dirty="0" smtClean="0"/>
              <a:t> over time, the unused ECC capability decreases so we need to readjust </a:t>
            </a:r>
            <a:r>
              <a:rPr lang="en-US" baseline="0" dirty="0" err="1" smtClean="0"/>
              <a:t>Vpass</a:t>
            </a:r>
            <a:r>
              <a:rPr lang="en-US" baseline="0" dirty="0" smtClean="0"/>
              <a:t> reduction to reduce read errors.</a:t>
            </a:r>
          </a:p>
          <a:p>
            <a:r>
              <a:rPr lang="en-US" baseline="0" dirty="0" smtClean="0"/>
              <a:t>This leads to our </a:t>
            </a:r>
            <a:r>
              <a:rPr lang="en-US" baseline="0" dirty="0" err="1" smtClean="0"/>
              <a:t>Vpass</a:t>
            </a:r>
            <a:r>
              <a:rPr lang="en-US" baseline="0" dirty="0" smtClean="0"/>
              <a:t> tuning technique that …</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23</a:t>
            </a:fld>
            <a:endParaRPr lang="en-US"/>
          </a:p>
        </p:txBody>
      </p:sp>
    </p:spTree>
    <p:extLst>
      <p:ext uri="{BB962C8B-B14F-4D97-AF65-F5344CB8AC3E}">
        <p14:creationId xmlns:p14="http://schemas.microsoft.com/office/powerpoint/2010/main" val="47786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let’s summarize and compare the trade-offs for </a:t>
            </a:r>
            <a:r>
              <a:rPr lang="en-US" baseline="0" dirty="0" err="1" smtClean="0"/>
              <a:t>Vpass</a:t>
            </a:r>
            <a:r>
              <a:rPr lang="en-US" baseline="0" dirty="0" smtClean="0"/>
              <a:t> Reduction.</a:t>
            </a:r>
          </a:p>
          <a:p>
            <a:r>
              <a:rPr lang="en-US" baseline="0" dirty="0" smtClean="0"/>
              <a:t>If we conservatively …, which is what flash vendors do today, we will accumulate lots of read disturb errors at the end of each refresh interval, but we don’t trade-off read errors.</a:t>
            </a:r>
          </a:p>
          <a:p>
            <a:r>
              <a:rPr lang="en-US" baseline="0" dirty="0" smtClean="0"/>
              <a:t>If we dynamically …, we can minimize read disturb errors, and in the mean time control the number of read errors to be tolerable by ECC. </a:t>
            </a:r>
          </a:p>
          <a:p>
            <a:r>
              <a:rPr lang="en-US" baseline="0" dirty="0" smtClean="0"/>
              <a:t>Even if we tune the </a:t>
            </a:r>
            <a:r>
              <a:rPr lang="en-US" baseline="0" dirty="0" err="1" smtClean="0"/>
              <a:t>Vpass</a:t>
            </a:r>
            <a:r>
              <a:rPr lang="en-US" baseline="0" dirty="0" smtClean="0"/>
              <a:t> too aggressively that the read errors …</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24</a:t>
            </a:fld>
            <a:endParaRPr lang="en-US"/>
          </a:p>
        </p:txBody>
      </p:sp>
    </p:spTree>
    <p:extLst>
      <p:ext uri="{BB962C8B-B14F-4D97-AF65-F5344CB8AC3E}">
        <p14:creationId xmlns:p14="http://schemas.microsoft.com/office/powerpoint/2010/main" val="192491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we listed the detailed steps for pass-through voltage tuning.</a:t>
            </a:r>
          </a:p>
          <a:p>
            <a:r>
              <a:rPr lang="en-US" baseline="0" dirty="0" smtClean="0"/>
              <a:t>These steps are performed once for each block every day.</a:t>
            </a:r>
          </a:p>
          <a:p>
            <a:endParaRPr lang="en-US" baseline="0" dirty="0" smtClean="0"/>
          </a:p>
          <a:p>
            <a:r>
              <a:rPr lang="en-US" baseline="0" dirty="0" smtClean="0"/>
              <a:t>Using these steps, we can maximize the utilization of the unused ECC capability such that read disturb errors are minimized when the error rate is high.</a:t>
            </a:r>
          </a:p>
        </p:txBody>
      </p:sp>
      <p:sp>
        <p:nvSpPr>
          <p:cNvPr id="4" name="Slide Number Placeholder 3"/>
          <p:cNvSpPr>
            <a:spLocks noGrp="1"/>
          </p:cNvSpPr>
          <p:nvPr>
            <p:ph type="sldNum" sz="quarter" idx="10"/>
          </p:nvPr>
        </p:nvSpPr>
        <p:spPr/>
        <p:txBody>
          <a:bodyPr/>
          <a:lstStyle/>
          <a:p>
            <a:fld id="{A8EFB8B1-7E9A-4AE2-9851-8F1BC315A967}" type="slidenum">
              <a:rPr lang="en-US" smtClean="0"/>
              <a:t>25</a:t>
            </a:fld>
            <a:endParaRPr lang="en-US"/>
          </a:p>
        </p:txBody>
      </p:sp>
    </p:spTree>
    <p:extLst>
      <p:ext uri="{BB962C8B-B14F-4D97-AF65-F5344CB8AC3E}">
        <p14:creationId xmlns:p14="http://schemas.microsoft.com/office/powerpoint/2010/main" val="3185491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which can be hidden by</a:t>
            </a:r>
            <a:r>
              <a:rPr lang="en-US" baseline="0" dirty="0" smtClean="0"/>
              <a:t> performing in the background.</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26</a:t>
            </a:fld>
            <a:endParaRPr lang="en-US"/>
          </a:p>
        </p:txBody>
      </p:sp>
    </p:spTree>
    <p:extLst>
      <p:ext uri="{BB962C8B-B14F-4D97-AF65-F5344CB8AC3E}">
        <p14:creationId xmlns:p14="http://schemas.microsoft.com/office/powerpoint/2010/main" val="36063102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figure shows the </a:t>
            </a:r>
            <a:r>
              <a:rPr lang="en-US" baseline="0" dirty="0" err="1" smtClean="0"/>
              <a:t>Vpass</a:t>
            </a:r>
            <a:r>
              <a:rPr lang="en-US" baseline="0" dirty="0" smtClean="0"/>
              <a:t> tuning lifetime improvements.</a:t>
            </a:r>
          </a:p>
          <a:p>
            <a:r>
              <a:rPr lang="en-US" baseline="0" dirty="0" smtClean="0"/>
              <a:t>The length of each bar shows the PE cycle lifetime for each configuration.</a:t>
            </a:r>
          </a:p>
          <a:p>
            <a:r>
              <a:rPr lang="en-US" baseline="0" dirty="0" smtClean="0"/>
              <a:t>The blue bars show our baseline system without </a:t>
            </a:r>
            <a:r>
              <a:rPr lang="en-US" baseline="0" dirty="0" err="1" smtClean="0"/>
              <a:t>Vpass</a:t>
            </a:r>
            <a:r>
              <a:rPr lang="en-US" baseline="0" dirty="0" smtClean="0"/>
              <a:t> tuning.</a:t>
            </a:r>
          </a:p>
          <a:p>
            <a:r>
              <a:rPr lang="en-US" baseline="0" dirty="0" smtClean="0"/>
              <a:t>The red bars show the lifetime after applying </a:t>
            </a:r>
            <a:r>
              <a:rPr lang="en-US" baseline="0" dirty="0" err="1" smtClean="0"/>
              <a:t>Vpass</a:t>
            </a:r>
            <a:r>
              <a:rPr lang="en-US" baseline="0" dirty="0" smtClean="0"/>
              <a:t> tuning for each workload.</a:t>
            </a:r>
          </a:p>
          <a:p>
            <a:r>
              <a:rPr lang="en-US" dirty="0" smtClean="0"/>
              <a:t>On</a:t>
            </a:r>
            <a:r>
              <a:rPr lang="en-US" baseline="0" dirty="0" smtClean="0"/>
              <a:t> average, </a:t>
            </a:r>
            <a:r>
              <a:rPr lang="en-US" baseline="0" dirty="0" err="1" smtClean="0"/>
              <a:t>Vpass</a:t>
            </a:r>
            <a:r>
              <a:rPr lang="en-US" baseline="0" dirty="0" smtClean="0"/>
              <a:t> tuning improves lifetime by 21%.</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27</a:t>
            </a:fld>
            <a:endParaRPr lang="en-US"/>
          </a:p>
        </p:txBody>
      </p:sp>
    </p:spTree>
    <p:extLst>
      <p:ext uri="{BB962C8B-B14F-4D97-AF65-F5344CB8AC3E}">
        <p14:creationId xmlns:p14="http://schemas.microsoft.com/office/powerpoint/2010/main" val="1863183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disturb errors not only affects</a:t>
            </a:r>
            <a:r>
              <a:rPr lang="en-US" baseline="0" dirty="0" smtClean="0"/>
              <a:t> flash lifetime, but also increases the risk for data loss. </a:t>
            </a:r>
          </a:p>
          <a:p>
            <a:r>
              <a:rPr lang="en-US" baseline="0" dirty="0" smtClean="0"/>
              <a:t>To recover from read disturb errors, we propose a mechanism call RDR.</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28</a:t>
            </a:fld>
            <a:endParaRPr lang="en-US"/>
          </a:p>
        </p:txBody>
      </p:sp>
    </p:spTree>
    <p:extLst>
      <p:ext uri="{BB962C8B-B14F-4D97-AF65-F5344CB8AC3E}">
        <p14:creationId xmlns:p14="http://schemas.microsoft.com/office/powerpoint/2010/main" val="34914330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RDR exploits each cell’s read disturb resistance.</a:t>
            </a:r>
            <a:r>
              <a:rPr lang="en-US" baseline="0" dirty="0" smtClean="0"/>
              <a:t> </a:t>
            </a:r>
          </a:p>
          <a:p>
            <a:r>
              <a:rPr lang="en-US" baseline="0" dirty="0" smtClean="0"/>
              <a:t>Because of process variation, each cell can be classified as either disturb resistant or disturb prone.</a:t>
            </a:r>
          </a:p>
          <a:p>
            <a:r>
              <a:rPr lang="en-US" dirty="0" smtClean="0"/>
              <a:t>After</a:t>
            </a:r>
            <a:r>
              <a:rPr lang="en-US" baseline="0" dirty="0" smtClean="0"/>
              <a:t> the same amount of read disturbs, the threshold voltage of a disturb-resistant cell does not change much, but the threshold voltage change of a disturb-prone cell is high.</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29</a:t>
            </a:fld>
            <a:endParaRPr lang="en-US"/>
          </a:p>
        </p:txBody>
      </p:sp>
    </p:spTree>
    <p:extLst>
      <p:ext uri="{BB962C8B-B14F-4D97-AF65-F5344CB8AC3E}">
        <p14:creationId xmlns:p14="http://schemas.microsoft.com/office/powerpoint/2010/main" val="1558225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our fourth observation</a:t>
            </a:r>
            <a:r>
              <a:rPr lang="en-US" baseline="0" dirty="0" smtClean="0"/>
              <a:t>, we find some flash cells are more prone to read disturb.</a:t>
            </a:r>
            <a:endParaRPr lang="en-US" dirty="0" smtClean="0"/>
          </a:p>
          <a:p>
            <a:r>
              <a:rPr lang="en-US" dirty="0" smtClean="0"/>
              <a:t>Now lets look at an example of the erased and P1 state.</a:t>
            </a:r>
          </a:p>
          <a:p>
            <a:r>
              <a:rPr lang="en-US" dirty="0" smtClean="0"/>
              <a:t>With</a:t>
            </a:r>
            <a:r>
              <a:rPr lang="en-US" baseline="0" dirty="0" smtClean="0"/>
              <a:t> no </a:t>
            </a:r>
            <a:r>
              <a:rPr lang="en-US" dirty="0" smtClean="0"/>
              <a:t>read disturb, the threshold voltage of</a:t>
            </a:r>
            <a:r>
              <a:rPr lang="en-US" baseline="0" dirty="0" smtClean="0"/>
              <a:t> disturb prone and resistant cells are randomly distributed.</a:t>
            </a:r>
          </a:p>
          <a:p>
            <a:r>
              <a:rPr lang="en-US" baseline="0" dirty="0" smtClean="0"/>
              <a:t>After a significant amount of read disturb, the cells redistribute because of read disturb.</a:t>
            </a:r>
          </a:p>
          <a:p>
            <a:r>
              <a:rPr lang="en-US" baseline="0" dirty="0" smtClean="0"/>
              <a:t>At this point, we can see that disturb-prone cells have higher threshold voltages within each state,</a:t>
            </a:r>
          </a:p>
          <a:p>
            <a:r>
              <a:rPr lang="en-US" baseline="0" dirty="0" smtClean="0"/>
              <a:t>And disturb-resistant cells have lower threshold voltages.</a:t>
            </a:r>
          </a:p>
          <a:p>
            <a:r>
              <a:rPr lang="en-US" baseline="0" dirty="0" smtClean="0"/>
              <a:t>Now, if we look at the cells susceptible to errors, which are cells with threshold voltage closer to the boundary.</a:t>
            </a:r>
          </a:p>
          <a:p>
            <a:r>
              <a:rPr lang="en-US" baseline="0" dirty="0" smtClean="0"/>
              <a:t>The disturb-prone cells are from the erased state, and the disturb-resistant cells are from the P1 state.</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30</a:t>
            </a:fld>
            <a:endParaRPr lang="en-US"/>
          </a:p>
        </p:txBody>
      </p:sp>
    </p:spTree>
    <p:extLst>
      <p:ext uri="{BB962C8B-B14F-4D97-AF65-F5344CB8AC3E}">
        <p14:creationId xmlns:p14="http://schemas.microsoft.com/office/powerpoint/2010/main" val="2215754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3</a:t>
            </a:fld>
            <a:endParaRPr lang="en-US"/>
          </a:p>
        </p:txBody>
      </p:sp>
    </p:spTree>
    <p:extLst>
      <p:ext uri="{BB962C8B-B14F-4D97-AF65-F5344CB8AC3E}">
        <p14:creationId xmlns:p14="http://schemas.microsoft.com/office/powerpoint/2010/main" val="32598736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this finding, we propose read disturb oriented error recovery</a:t>
            </a:r>
            <a:r>
              <a:rPr lang="en-US" baseline="0" dirty="0" smtClean="0"/>
              <a:t> to identify disturb-prone and resistant cells after a failure has happened to recover from read disturb errors.</a:t>
            </a:r>
          </a:p>
          <a:p>
            <a:r>
              <a:rPr lang="en-US" baseline="0" dirty="0" smtClean="0"/>
              <a:t>After an uncorrectable flash error, the following steps are triggered.</a:t>
            </a:r>
          </a:p>
          <a:p>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31</a:t>
            </a:fld>
            <a:endParaRPr lang="en-US"/>
          </a:p>
        </p:txBody>
      </p:sp>
    </p:spTree>
    <p:extLst>
      <p:ext uri="{BB962C8B-B14F-4D97-AF65-F5344CB8AC3E}">
        <p14:creationId xmlns:p14="http://schemas.microsoft.com/office/powerpoint/2010/main" val="23058494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we evaluate RDR</a:t>
            </a:r>
            <a:r>
              <a:rPr lang="en-US" baseline="0" dirty="0" smtClean="0"/>
              <a:t> from 0 to 1M read disturbs.</a:t>
            </a:r>
          </a:p>
          <a:p>
            <a:r>
              <a:rPr lang="en-US" baseline="0" dirty="0" smtClean="0"/>
              <a:t>The x-axis shows the read disturb count, The y-axis shows the raw bit error rate.</a:t>
            </a:r>
          </a:p>
          <a:p>
            <a:r>
              <a:rPr lang="en-US" baseline="0" dirty="0" smtClean="0"/>
              <a:t>The blue curve shows the RBER without RDR, the dotted red curve shows the RBER with RDR.</a:t>
            </a:r>
          </a:p>
          <a:p>
            <a:r>
              <a:rPr lang="en-US" baseline="0" dirty="0" smtClean="0"/>
              <a:t>On average, RDR reduces RBER by 36% and the ECC can be used to correct the remaining errors.</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32</a:t>
            </a:fld>
            <a:endParaRPr lang="en-US"/>
          </a:p>
        </p:txBody>
      </p:sp>
    </p:spTree>
    <p:extLst>
      <p:ext uri="{BB962C8B-B14F-4D97-AF65-F5344CB8AC3E}">
        <p14:creationId xmlns:p14="http://schemas.microsoft.com/office/powerpoint/2010/main" val="37127179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EFB8B1-7E9A-4AE2-9851-8F1BC315A967}" type="slidenum">
              <a:rPr lang="en-US" smtClean="0"/>
              <a:t>33</a:t>
            </a:fld>
            <a:endParaRPr lang="en-US"/>
          </a:p>
        </p:txBody>
      </p:sp>
    </p:spTree>
    <p:extLst>
      <p:ext uri="{BB962C8B-B14F-4D97-AF65-F5344CB8AC3E}">
        <p14:creationId xmlns:p14="http://schemas.microsoft.com/office/powerpoint/2010/main" val="3151047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online</a:t>
            </a:r>
            <a:r>
              <a:rPr lang="en-US" baseline="0" dirty="0" smtClean="0"/>
              <a:t> and after failure</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34</a:t>
            </a:fld>
            <a:endParaRPr lang="en-US"/>
          </a:p>
        </p:txBody>
      </p:sp>
    </p:spTree>
    <p:extLst>
      <p:ext uri="{BB962C8B-B14F-4D97-AF65-F5344CB8AC3E}">
        <p14:creationId xmlns:p14="http://schemas.microsoft.com/office/powerpoint/2010/main" val="3085399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35</a:t>
            </a:fld>
            <a:endParaRPr lang="en-US"/>
          </a:p>
        </p:txBody>
      </p:sp>
    </p:spTree>
    <p:extLst>
      <p:ext uri="{BB962C8B-B14F-4D97-AF65-F5344CB8AC3E}">
        <p14:creationId xmlns:p14="http://schemas.microsoft.com/office/powerpoint/2010/main" val="729318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EFB8B1-7E9A-4AE2-9851-8F1BC315A967}" type="slidenum">
              <a:rPr lang="en-US" smtClean="0"/>
              <a:t>4</a:t>
            </a:fld>
            <a:endParaRPr lang="en-US"/>
          </a:p>
        </p:txBody>
      </p:sp>
    </p:spTree>
    <p:extLst>
      <p:ext uri="{BB962C8B-B14F-4D97-AF65-F5344CB8AC3E}">
        <p14:creationId xmlns:p14="http://schemas.microsoft.com/office/powerpoint/2010/main" val="791694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read from one page in a block, we apply a high</a:t>
            </a:r>
            <a:r>
              <a:rPr lang="en-US" baseline="0" dirty="0" smtClean="0"/>
              <a:t> voltage to all the other pages in the same block. We will explain why later</a:t>
            </a:r>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5</a:t>
            </a:fld>
            <a:endParaRPr lang="en-US"/>
          </a:p>
        </p:txBody>
      </p:sp>
    </p:spTree>
    <p:extLst>
      <p:ext uri="{BB962C8B-B14F-4D97-AF65-F5344CB8AC3E}">
        <p14:creationId xmlns:p14="http://schemas.microsoft.com/office/powerpoint/2010/main" val="3831731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let’s zoom in to a single block of flash memory, which consists of an array of flash pages.</a:t>
            </a:r>
          </a:p>
          <a:p>
            <a:r>
              <a:rPr lang="en-US" baseline="0" dirty="0" smtClean="0"/>
              <a:t>Each flash page is written to flash cells located in the same row.</a:t>
            </a:r>
          </a:p>
          <a:p>
            <a:r>
              <a:rPr lang="en-US" baseline="0" dirty="0" smtClean="0"/>
              <a:t>Each row of cells are controlled by the same horizontal wire.</a:t>
            </a:r>
          </a:p>
          <a:p>
            <a:r>
              <a:rPr lang="en-US" dirty="0" smtClean="0"/>
              <a:t>Each</a:t>
            </a:r>
            <a:r>
              <a:rPr lang="en-US" baseline="0" dirty="0" smtClean="0"/>
              <a:t> column of cells are connected in series with a sense amplifier at the bottom. </a:t>
            </a:r>
          </a:p>
        </p:txBody>
      </p:sp>
      <p:sp>
        <p:nvSpPr>
          <p:cNvPr id="4" name="Slide Number Placeholder 3"/>
          <p:cNvSpPr>
            <a:spLocks noGrp="1"/>
          </p:cNvSpPr>
          <p:nvPr>
            <p:ph type="sldNum" sz="quarter" idx="10"/>
          </p:nvPr>
        </p:nvSpPr>
        <p:spPr/>
        <p:txBody>
          <a:bodyPr/>
          <a:lstStyle/>
          <a:p>
            <a:fld id="{A8EFB8B1-7E9A-4AE2-9851-8F1BC315A967}" type="slidenum">
              <a:rPr lang="en-US" smtClean="0"/>
              <a:t>6</a:t>
            </a:fld>
            <a:endParaRPr lang="en-US"/>
          </a:p>
        </p:txBody>
      </p:sp>
    </p:spTree>
    <p:extLst>
      <p:ext uri="{BB962C8B-B14F-4D97-AF65-F5344CB8AC3E}">
        <p14:creationId xmlns:p14="http://schemas.microsoft.com/office/powerpoint/2010/main" val="2549112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zoom in again to look at a single flash cell,</a:t>
            </a:r>
            <a:r>
              <a:rPr lang="en-US" baseline="0" dirty="0" smtClean="0"/>
              <a:t> or, it can also be called, a floating gate transistor.</a:t>
            </a:r>
          </a:p>
          <a:p>
            <a:endParaRPr lang="en-US" dirty="0"/>
          </a:p>
        </p:txBody>
      </p:sp>
      <p:sp>
        <p:nvSpPr>
          <p:cNvPr id="4" name="Slide Number Placeholder 3"/>
          <p:cNvSpPr>
            <a:spLocks noGrp="1"/>
          </p:cNvSpPr>
          <p:nvPr>
            <p:ph type="sldNum" sz="quarter" idx="10"/>
          </p:nvPr>
        </p:nvSpPr>
        <p:spPr/>
        <p:txBody>
          <a:bodyPr/>
          <a:lstStyle/>
          <a:p>
            <a:fld id="{A8EFB8B1-7E9A-4AE2-9851-8F1BC315A967}" type="slidenum">
              <a:rPr lang="en-US" smtClean="0"/>
              <a:t>7</a:t>
            </a:fld>
            <a:endParaRPr lang="en-US"/>
          </a:p>
        </p:txBody>
      </p:sp>
    </p:spTree>
    <p:extLst>
      <p:ext uri="{BB962C8B-B14F-4D97-AF65-F5344CB8AC3E}">
        <p14:creationId xmlns:p14="http://schemas.microsoft.com/office/powerpoint/2010/main" val="4215995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if we have two flash</a:t>
            </a:r>
            <a:r>
              <a:rPr lang="en-US" baseline="0" dirty="0" smtClean="0"/>
              <a:t> cells programmed to different threshold voltages, 2V and 3V, we can distinguish them with a read voltage of 2.5V.</a:t>
            </a:r>
          </a:p>
          <a:p>
            <a:r>
              <a:rPr lang="en-US" baseline="0" dirty="0" smtClean="0"/>
              <a:t>When we apply 2.5V to the gate, since the read voltage is higher than the threshold voltage, …</a:t>
            </a:r>
          </a:p>
          <a:p>
            <a:r>
              <a:rPr lang="en-US" baseline="0" dirty="0" smtClean="0"/>
              <a:t>Now if we look back at this example, we can see that the threshold voltage of each flash cell actually represents the value being stored.</a:t>
            </a:r>
          </a:p>
        </p:txBody>
      </p:sp>
      <p:sp>
        <p:nvSpPr>
          <p:cNvPr id="4" name="Slide Number Placeholder 3"/>
          <p:cNvSpPr>
            <a:spLocks noGrp="1"/>
          </p:cNvSpPr>
          <p:nvPr>
            <p:ph type="sldNum" sz="quarter" idx="10"/>
          </p:nvPr>
        </p:nvSpPr>
        <p:spPr/>
        <p:txBody>
          <a:bodyPr/>
          <a:lstStyle/>
          <a:p>
            <a:fld id="{A8EFB8B1-7E9A-4AE2-9851-8F1BC315A967}" type="slidenum">
              <a:rPr lang="en-US" smtClean="0"/>
              <a:t>8</a:t>
            </a:fld>
            <a:endParaRPr lang="en-US"/>
          </a:p>
        </p:txBody>
      </p:sp>
    </p:spTree>
    <p:extLst>
      <p:ext uri="{BB962C8B-B14F-4D97-AF65-F5344CB8AC3E}">
        <p14:creationId xmlns:p14="http://schemas.microsoft.com/office/powerpoint/2010/main" val="962274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a:t>
            </a:r>
            <a:r>
              <a:rPr lang="en-US" baseline="0" dirty="0" smtClean="0"/>
              <a:t> for the same cells, when we apply a high voltage to them, regardless of the threshold voltage, any cell will be passed-through.</a:t>
            </a:r>
          </a:p>
          <a:p>
            <a:r>
              <a:rPr lang="en-US" baseline="0" dirty="0" smtClean="0"/>
              <a:t>So we call this voltage pass-through voltage or </a:t>
            </a:r>
            <a:r>
              <a:rPr lang="en-US" baseline="0" dirty="0" err="1" smtClean="0"/>
              <a:t>Vpass</a:t>
            </a:r>
            <a:endParaRPr lang="en-US" baseline="0" dirty="0" smtClean="0"/>
          </a:p>
        </p:txBody>
      </p:sp>
      <p:sp>
        <p:nvSpPr>
          <p:cNvPr id="4" name="Slide Number Placeholder 3"/>
          <p:cNvSpPr>
            <a:spLocks noGrp="1"/>
          </p:cNvSpPr>
          <p:nvPr>
            <p:ph type="sldNum" sz="quarter" idx="10"/>
          </p:nvPr>
        </p:nvSpPr>
        <p:spPr/>
        <p:txBody>
          <a:bodyPr/>
          <a:lstStyle/>
          <a:p>
            <a:fld id="{A8EFB8B1-7E9A-4AE2-9851-8F1BC315A967}" type="slidenum">
              <a:rPr lang="en-US" smtClean="0"/>
              <a:t>9</a:t>
            </a:fld>
            <a:endParaRPr lang="en-US"/>
          </a:p>
        </p:txBody>
      </p:sp>
    </p:spTree>
    <p:extLst>
      <p:ext uri="{BB962C8B-B14F-4D97-AF65-F5344CB8AC3E}">
        <p14:creationId xmlns:p14="http://schemas.microsoft.com/office/powerpoint/2010/main" val="324865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304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180363-CC94-4870-B80A-D2EB1C5F0A30}" type="datetime1">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33DA7-59AA-43CA-B9D4-B4E6650B0945}" type="slidenum">
              <a:rPr lang="en-US" smtClean="0"/>
              <a:t>‹#›</a:t>
            </a:fld>
            <a:endParaRPr lang="en-US"/>
          </a:p>
        </p:txBody>
      </p:sp>
      <p:sp>
        <p:nvSpPr>
          <p:cNvPr id="7" name="Rectangle 6"/>
          <p:cNvSpPr/>
          <p:nvPr userDrawn="1"/>
        </p:nvSpPr>
        <p:spPr>
          <a:xfrm>
            <a:off x="-1" y="6544373"/>
            <a:ext cx="1596572" cy="313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697413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95A4A-EB2A-40AC-9D37-E12BB899E737}" type="datetime1">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2120808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9A5A8-058C-4265-B33A-C2BFE178C4C1}" type="datetime1">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3206667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30" y="770467"/>
            <a:ext cx="8086725" cy="3352800"/>
          </a:xfrm>
        </p:spPr>
        <p:txBody>
          <a:bodyPr anchor="b">
            <a:noAutofit/>
          </a:bodyPr>
          <a:lstStyle>
            <a:lvl1pPr algn="l">
              <a:lnSpc>
                <a:spcPct val="80000"/>
              </a:lnSpc>
              <a:defRPr sz="80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6"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Date Placeholder 5"/>
          <p:cNvSpPr>
            <a:spLocks noGrp="1"/>
          </p:cNvSpPr>
          <p:nvPr>
            <p:ph type="dt" sz="half" idx="10"/>
          </p:nvPr>
        </p:nvSpPr>
        <p:spPr/>
        <p:txBody>
          <a:bodyPr/>
          <a:lstStyle/>
          <a:p>
            <a:fld id="{59B78016-30F6-47A7-860E-5B5D94EF3B58}" type="datetime1">
              <a:rPr lang="en-US" smtClean="0">
                <a:solidFill>
                  <a:prstClr val="black">
                    <a:alpha val="75000"/>
                  </a:prstClr>
                </a:solidFill>
              </a:rPr>
              <a:t>6/24/2015</a:t>
            </a:fld>
            <a:endParaRPr lang="en-US">
              <a:solidFill>
                <a:prstClr val="black">
                  <a:alpha val="75000"/>
                </a:prstClr>
              </a:solidFill>
            </a:endParaRPr>
          </a:p>
        </p:txBody>
      </p:sp>
      <p:sp>
        <p:nvSpPr>
          <p:cNvPr id="10" name="Footer Placeholder 9"/>
          <p:cNvSpPr>
            <a:spLocks noGrp="1"/>
          </p:cNvSpPr>
          <p:nvPr>
            <p:ph type="ftr" sz="quarter" idx="11"/>
          </p:nvPr>
        </p:nvSpPr>
        <p:spPr/>
        <p:txBody>
          <a:bodyPr/>
          <a:lstStyle/>
          <a:p>
            <a:endParaRPr lang="en-US">
              <a:solidFill>
                <a:prstClr val="black">
                  <a:alpha val="75000"/>
                </a:prstClr>
              </a:solidFill>
            </a:endParaRPr>
          </a:p>
        </p:txBody>
      </p:sp>
      <p:sp>
        <p:nvSpPr>
          <p:cNvPr id="11" name="Slide Number Placeholder 10"/>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299936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28638" y="712594"/>
            <a:ext cx="8086725" cy="2898708"/>
          </a:xfrm>
          <a:noFill/>
        </p:spPr>
        <p:txBody>
          <a:bodyPr anchor="b">
            <a:noAutofit/>
          </a:bodyPr>
          <a:lstStyle>
            <a:lvl1pPr algn="ctr">
              <a:lnSpc>
                <a:spcPct val="80000"/>
              </a:lnSpc>
              <a:defRPr sz="80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28640" y="3897565"/>
            <a:ext cx="8086724" cy="1645920"/>
          </a:xfrm>
        </p:spPr>
        <p:txBody>
          <a:bodyPr>
            <a:normAutofit/>
          </a:bodyPr>
          <a:lstStyle>
            <a:lvl1pPr marL="0" indent="0" algn="ctr">
              <a:buNone/>
              <a:defRPr sz="28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Footer Placeholder 5"/>
          <p:cNvSpPr>
            <a:spLocks noGrp="1"/>
          </p:cNvSpPr>
          <p:nvPr>
            <p:ph type="ftr" sz="quarter" idx="11"/>
          </p:nvPr>
        </p:nvSpPr>
        <p:spPr/>
        <p:txBody>
          <a:bodyPr/>
          <a:lstStyle/>
          <a:p>
            <a:endParaRPr lang="en-US">
              <a:solidFill>
                <a:prstClr val="black">
                  <a:alpha val="75000"/>
                </a:prstClr>
              </a:solidFill>
            </a:endParaRPr>
          </a:p>
        </p:txBody>
      </p:sp>
      <p:sp>
        <p:nvSpPr>
          <p:cNvPr id="10" name="Slide Number Placeholder 9"/>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4" name="Rectangle 3"/>
          <p:cNvSpPr/>
          <p:nvPr/>
        </p:nvSpPr>
        <p:spPr>
          <a:xfrm>
            <a:off x="-1" y="6544373"/>
            <a:ext cx="1197429" cy="313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E1F2E591-C462-43D9-B258-F67244CB92C1}" type="datetime1">
              <a:rPr lang="en-US" smtClean="0">
                <a:solidFill>
                  <a:prstClr val="black">
                    <a:alpha val="75000"/>
                  </a:prstClr>
                </a:solidFill>
              </a:rPr>
              <a:t>6/24/2015</a:t>
            </a:fld>
            <a:endParaRPr lang="en-US">
              <a:solidFill>
                <a:prstClr val="black">
                  <a:alpha val="75000"/>
                </a:prstClr>
              </a:solidFill>
            </a:endParaRPr>
          </a:p>
        </p:txBody>
      </p:sp>
    </p:spTree>
    <p:extLst>
      <p:ext uri="{BB962C8B-B14F-4D97-AF65-F5344CB8AC3E}">
        <p14:creationId xmlns:p14="http://schemas.microsoft.com/office/powerpoint/2010/main" val="27534837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0" y="0"/>
            <a:ext cx="9144000" cy="1085850"/>
          </a:xfrm>
          <a:prstGeom prst="rect">
            <a:avLst/>
          </a:prstGeom>
        </p:spPr>
        <p:txBody>
          <a:bodyPr vert="horz" lIns="91440" tIns="45720" rIns="91440" bIns="45720" rtlCol="0" anchor="ctr">
            <a:normAutofit/>
          </a:bodyPr>
          <a:lstStyle>
            <a:lvl1pPr marL="0">
              <a:defRPr/>
            </a:lvl1pPr>
          </a:lstStyle>
          <a:p>
            <a:r>
              <a:rPr lang="en-US" smtClean="0"/>
              <a:t>Click to edit Master title style</a:t>
            </a:r>
            <a:endParaRPr lang="en-US" dirty="0"/>
          </a:p>
        </p:txBody>
      </p:sp>
      <p:sp>
        <p:nvSpPr>
          <p:cNvPr id="24" name="Content Placeholder 22"/>
          <p:cNvSpPr>
            <a:spLocks noGrp="1"/>
          </p:cNvSpPr>
          <p:nvPr>
            <p:ph sz="quarter" idx="11"/>
          </p:nvPr>
        </p:nvSpPr>
        <p:spPr>
          <a:xfrm>
            <a:off x="123825" y="1241652"/>
            <a:ext cx="8897938" cy="5224462"/>
          </a:xfrm>
        </p:spPr>
        <p:txBody>
          <a:bodyPr>
            <a:normAutofit/>
          </a:bodyPr>
          <a:lstStyle>
            <a:lvl1pPr>
              <a:defRPr sz="3600">
                <a:solidFill>
                  <a:schemeClr val="tx1">
                    <a:lumMod val="65000"/>
                    <a:lumOff val="35000"/>
                  </a:schemeClr>
                </a:solidFill>
                <a:latin typeface="Calibri Light" panose="020F0302020204030204" pitchFamily="34" charset="0"/>
              </a:defRPr>
            </a:lvl1pPr>
            <a:lvl2pPr>
              <a:defRPr sz="3200">
                <a:solidFill>
                  <a:schemeClr val="tx1">
                    <a:lumMod val="65000"/>
                    <a:lumOff val="35000"/>
                  </a:schemeClr>
                </a:solidFill>
                <a:latin typeface="Calibri Light" panose="020F0302020204030204" pitchFamily="34" charset="0"/>
              </a:defRPr>
            </a:lvl2pPr>
            <a:lvl3pPr>
              <a:defRPr sz="2800">
                <a:solidFill>
                  <a:schemeClr val="tx1">
                    <a:lumMod val="65000"/>
                    <a:lumOff val="35000"/>
                  </a:schemeClr>
                </a:solidFill>
                <a:latin typeface="Calibri Light" panose="020F0302020204030204" pitchFamily="34" charset="0"/>
              </a:defRPr>
            </a:lvl3pPr>
            <a:lvl4pPr>
              <a:defRPr sz="2400">
                <a:solidFill>
                  <a:schemeClr val="tx1">
                    <a:lumMod val="65000"/>
                    <a:lumOff val="35000"/>
                  </a:schemeClr>
                </a:solidFill>
                <a:latin typeface="Calibri Light" panose="020F0302020204030204" pitchFamily="34" charset="0"/>
              </a:defRPr>
            </a:lvl4pPr>
            <a:lvl5pPr>
              <a:defRPr sz="2400">
                <a:solidFill>
                  <a:schemeClr val="tx1">
                    <a:lumMod val="65000"/>
                    <a:lumOff val="35000"/>
                  </a:schemeClr>
                </a:solidFill>
                <a:latin typeface="Calibri Light" panose="020F03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2"/>
          </p:nvPr>
        </p:nvSpPr>
        <p:spPr/>
        <p:txBody>
          <a:bodyPr/>
          <a:lstStyle/>
          <a:p>
            <a:fld id="{EEF3EEE9-6AB3-4DFC-A68C-D959887C5F17}" type="datetime1">
              <a:rPr lang="en-US" smtClean="0">
                <a:solidFill>
                  <a:prstClr val="black">
                    <a:alpha val="75000"/>
                  </a:prstClr>
                </a:solidFill>
              </a:rPr>
              <a:t>6/24/2015</a:t>
            </a:fld>
            <a:endParaRPr lang="en-US">
              <a:solidFill>
                <a:prstClr val="black">
                  <a:alpha val="75000"/>
                </a:prstClr>
              </a:solidFill>
            </a:endParaRPr>
          </a:p>
        </p:txBody>
      </p:sp>
      <p:sp>
        <p:nvSpPr>
          <p:cNvPr id="6" name="Footer Placeholder 5"/>
          <p:cNvSpPr>
            <a:spLocks noGrp="1"/>
          </p:cNvSpPr>
          <p:nvPr>
            <p:ph type="ftr" sz="quarter" idx="13"/>
          </p:nvPr>
        </p:nvSpPr>
        <p:spPr/>
        <p:txBody>
          <a:bodyPr/>
          <a:lstStyle/>
          <a:p>
            <a:endParaRPr lang="en-US">
              <a:solidFill>
                <a:prstClr val="black">
                  <a:alpha val="75000"/>
                </a:prstClr>
              </a:solidFill>
            </a:endParaRPr>
          </a:p>
        </p:txBody>
      </p:sp>
      <p:sp>
        <p:nvSpPr>
          <p:cNvPr id="7" name="Slide Number Placeholder 6"/>
          <p:cNvSpPr>
            <a:spLocks noGrp="1"/>
          </p:cNvSpPr>
          <p:nvPr>
            <p:ph type="sldNum" sz="quarter" idx="14"/>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0236504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a:solidFill>
            <a:schemeClr val="bg1"/>
          </a:solidFill>
        </p:spPr>
        <p:txBody>
          <a:bodyPr anchor="b">
            <a:normAutofit/>
          </a:bodyPr>
          <a:lstStyle>
            <a:lvl1pPr>
              <a:lnSpc>
                <a:spcPct val="80000"/>
              </a:lnSpc>
              <a:defRPr sz="80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31A88A-0543-4D72-9887-951730912BF3}" type="datetime1">
              <a:rPr lang="en-US" smtClean="0">
                <a:solidFill>
                  <a:prstClr val="black">
                    <a:alpha val="75000"/>
                  </a:prstClr>
                </a:solidFill>
              </a:rPr>
              <a:t>6/24/2015</a:t>
            </a:fld>
            <a:endParaRPr lang="en-US">
              <a:solidFill>
                <a:prstClr val="black">
                  <a:alpha val="75000"/>
                </a:prstClr>
              </a:solidFill>
            </a:endParaRPr>
          </a:p>
        </p:txBody>
      </p:sp>
      <p:sp>
        <p:nvSpPr>
          <p:cNvPr id="5" name="Footer Placeholder 4"/>
          <p:cNvSpPr>
            <a:spLocks noGrp="1"/>
          </p:cNvSpPr>
          <p:nvPr>
            <p:ph type="ftr" sz="quarter" idx="11"/>
          </p:nvPr>
        </p:nvSpPr>
        <p:spPr/>
        <p:txBody>
          <a:bodyPr/>
          <a:lstStyle/>
          <a:p>
            <a:endParaRPr lang="en-US">
              <a:solidFill>
                <a:prstClr val="black">
                  <a:alpha val="75000"/>
                </a:prstClr>
              </a:solidFill>
            </a:endParaRPr>
          </a:p>
        </p:txBody>
      </p:sp>
      <p:sp>
        <p:nvSpPr>
          <p:cNvPr id="9" name="Slide Number Placeholder 8"/>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503001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88799" y="1208316"/>
            <a:ext cx="4271962" cy="5053693"/>
          </a:xfrm>
        </p:spPr>
        <p:txBody>
          <a:bodyPr/>
          <a:lstStyle>
            <a:lvl1pPr>
              <a:defRPr sz="2200">
                <a:latin typeface="Calibri Light" panose="020F0302020204030204" pitchFamily="34" charset="0"/>
              </a:defRPr>
            </a:lvl1pPr>
            <a:lvl2pPr>
              <a:defRPr sz="1900">
                <a:latin typeface="Calibri Light" panose="020F0302020204030204" pitchFamily="34" charset="0"/>
              </a:defRPr>
            </a:lvl2pPr>
            <a:lvl3pPr>
              <a:defRPr sz="1700">
                <a:latin typeface="Calibri Light" panose="020F0302020204030204" pitchFamily="34" charset="0"/>
              </a:defRPr>
            </a:lvl3pPr>
            <a:lvl4pPr>
              <a:defRPr sz="1500">
                <a:latin typeface="Calibri Light" panose="020F0302020204030204" pitchFamily="34" charset="0"/>
              </a:defRPr>
            </a:lvl4pPr>
            <a:lvl5pPr>
              <a:defRPr sz="1400">
                <a:latin typeface="Calibri Light" panose="020F0302020204030204" pitchFamily="34" charset="0"/>
              </a:defRPr>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51604" y="1208316"/>
            <a:ext cx="4271962" cy="5053693"/>
          </a:xfrm>
        </p:spPr>
        <p:txBody>
          <a:bodyPr/>
          <a:lstStyle>
            <a:lvl1pPr>
              <a:defRPr sz="2200">
                <a:latin typeface="Calibri Light" panose="020F0302020204030204" pitchFamily="34" charset="0"/>
              </a:defRPr>
            </a:lvl1pPr>
            <a:lvl2pPr>
              <a:defRPr sz="1900">
                <a:latin typeface="Calibri Light" panose="020F0302020204030204" pitchFamily="34" charset="0"/>
              </a:defRPr>
            </a:lvl2pPr>
            <a:lvl3pPr>
              <a:defRPr sz="1700">
                <a:latin typeface="Calibri Light" panose="020F0302020204030204" pitchFamily="34" charset="0"/>
              </a:defRPr>
            </a:lvl3pPr>
            <a:lvl4pPr>
              <a:defRPr sz="1500">
                <a:latin typeface="Calibri Light" panose="020F0302020204030204" pitchFamily="34" charset="0"/>
              </a:defRPr>
            </a:lvl4pPr>
            <a:lvl5pPr>
              <a:defRPr sz="1400">
                <a:latin typeface="Calibri Light" panose="020F0302020204030204" pitchFamily="34" charset="0"/>
              </a:defRPr>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26463C7-5A2B-4427-A0FA-B66BAAB8CF4E}" type="datetime1">
              <a:rPr lang="en-US" smtClean="0">
                <a:solidFill>
                  <a:prstClr val="black">
                    <a:alpha val="75000"/>
                  </a:prstClr>
                </a:solidFill>
              </a:rPr>
              <a:t>6/24/2015</a:t>
            </a:fld>
            <a:endParaRPr lang="en-US">
              <a:solidFill>
                <a:prstClr val="black">
                  <a:alpha val="75000"/>
                </a:prstClr>
              </a:solidFill>
            </a:endParaRPr>
          </a:p>
        </p:txBody>
      </p:sp>
      <p:sp>
        <p:nvSpPr>
          <p:cNvPr id="6" name="Footer Placeholder 5"/>
          <p:cNvSpPr>
            <a:spLocks noGrp="1"/>
          </p:cNvSpPr>
          <p:nvPr>
            <p:ph type="ftr" sz="quarter" idx="11"/>
          </p:nvPr>
        </p:nvSpPr>
        <p:spPr/>
        <p:txBody>
          <a:bodyPr/>
          <a:lstStyle/>
          <a:p>
            <a:endParaRPr lang="en-US">
              <a:solidFill>
                <a:prstClr val="black">
                  <a:alpha val="75000"/>
                </a:prstClr>
              </a:solidFill>
            </a:endParaRPr>
          </a:p>
        </p:txBody>
      </p:sp>
      <p:sp>
        <p:nvSpPr>
          <p:cNvPr id="10" name="Slide Number Placeholder 9"/>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1330394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88799" y="1197209"/>
            <a:ext cx="4271962" cy="723400"/>
          </a:xfrm>
        </p:spPr>
        <p:txBody>
          <a:bodyPr anchor="ctr">
            <a:normAutofit/>
          </a:bodyPr>
          <a:lstStyle>
            <a:lvl1pPr marL="0" indent="0">
              <a:spcBef>
                <a:spcPts val="0"/>
              </a:spcBef>
              <a:buNone/>
              <a:defRPr sz="2000" b="0" cap="all"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8799" y="2029972"/>
            <a:ext cx="4271962" cy="4231057"/>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51604" y="1194345"/>
            <a:ext cx="4271962" cy="722376"/>
          </a:xfrm>
        </p:spPr>
        <p:txBody>
          <a:bodyPr anchor="ctr">
            <a:normAutofit/>
          </a:bodyPr>
          <a:lstStyle>
            <a:lvl1pPr marL="0" indent="0">
              <a:spcBef>
                <a:spcPts val="0"/>
              </a:spcBef>
              <a:buNone/>
              <a:defRPr sz="2000" b="0" cap="all"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1604" y="2025220"/>
            <a:ext cx="4271962" cy="4235809"/>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9C7A2DF8-67BA-4A2A-8F04-F587128DD176}" type="datetime1">
              <a:rPr lang="en-US" smtClean="0">
                <a:solidFill>
                  <a:prstClr val="black">
                    <a:alpha val="75000"/>
                  </a:prstClr>
                </a:solidFill>
              </a:rPr>
              <a:t>6/24/2015</a:t>
            </a:fld>
            <a:endParaRPr lang="en-US">
              <a:solidFill>
                <a:prstClr val="black">
                  <a:alpha val="75000"/>
                </a:prstClr>
              </a:solidFill>
            </a:endParaRPr>
          </a:p>
        </p:txBody>
      </p:sp>
      <p:sp>
        <p:nvSpPr>
          <p:cNvPr id="7" name="Footer Placeholder 6"/>
          <p:cNvSpPr>
            <a:spLocks noGrp="1"/>
          </p:cNvSpPr>
          <p:nvPr>
            <p:ph type="ftr" sz="quarter" idx="11"/>
          </p:nvPr>
        </p:nvSpPr>
        <p:spPr/>
        <p:txBody>
          <a:bodyPr/>
          <a:lstStyle/>
          <a:p>
            <a:endParaRPr lang="en-US">
              <a:solidFill>
                <a:prstClr val="black">
                  <a:alpha val="75000"/>
                </a:prstClr>
              </a:solidFill>
            </a:endParaRPr>
          </a:p>
        </p:txBody>
      </p:sp>
      <p:sp>
        <p:nvSpPr>
          <p:cNvPr id="8" name="Slide Number Placeholder 7"/>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93492217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7408F159-49C8-412E-A703-6602E266CC77}" type="datetime1">
              <a:rPr lang="en-US" smtClean="0">
                <a:solidFill>
                  <a:prstClr val="black">
                    <a:alpha val="75000"/>
                  </a:prstClr>
                </a:solidFill>
              </a:rPr>
              <a:t>6/24/2015</a:t>
            </a:fld>
            <a:endParaRPr lang="en-US">
              <a:solidFill>
                <a:prstClr val="black">
                  <a:alpha val="75000"/>
                </a:prstClr>
              </a:solidFill>
            </a:endParaRPr>
          </a:p>
        </p:txBody>
      </p:sp>
      <p:sp>
        <p:nvSpPr>
          <p:cNvPr id="7" name="Footer Placeholder 6"/>
          <p:cNvSpPr>
            <a:spLocks noGrp="1"/>
          </p:cNvSpPr>
          <p:nvPr>
            <p:ph type="ftr" sz="quarter" idx="11"/>
          </p:nvPr>
        </p:nvSpPr>
        <p:spPr/>
        <p:txBody>
          <a:bodyPr/>
          <a:lstStyle/>
          <a:p>
            <a:endParaRPr lang="en-US">
              <a:solidFill>
                <a:prstClr val="black">
                  <a:alpha val="75000"/>
                </a:prstClr>
              </a:solidFill>
            </a:endParaRPr>
          </a:p>
        </p:txBody>
      </p:sp>
      <p:sp>
        <p:nvSpPr>
          <p:cNvPr id="8" name="Slide Number Placeholder 7"/>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33541003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5898180-393D-482B-B440-D3BB71378AB0}" type="datetime1">
              <a:rPr lang="en-US" smtClean="0">
                <a:solidFill>
                  <a:prstClr val="black">
                    <a:alpha val="75000"/>
                  </a:prstClr>
                </a:solidFill>
              </a:rPr>
              <a:t>6/24/2015</a:t>
            </a:fld>
            <a:endParaRPr lang="en-US">
              <a:solidFill>
                <a:prstClr val="black">
                  <a:alpha val="75000"/>
                </a:prstClr>
              </a:solidFill>
            </a:endParaRPr>
          </a:p>
        </p:txBody>
      </p:sp>
      <p:sp>
        <p:nvSpPr>
          <p:cNvPr id="6" name="Footer Placeholder 5"/>
          <p:cNvSpPr>
            <a:spLocks noGrp="1"/>
          </p:cNvSpPr>
          <p:nvPr>
            <p:ph type="ftr" sz="quarter" idx="11"/>
          </p:nvPr>
        </p:nvSpPr>
        <p:spPr/>
        <p:txBody>
          <a:bodyPr/>
          <a:lstStyle/>
          <a:p>
            <a:endParaRPr lang="en-US">
              <a:solidFill>
                <a:prstClr val="black">
                  <a:alpha val="75000"/>
                </a:prstClr>
              </a:solidFill>
            </a:endParaRPr>
          </a:p>
        </p:txBody>
      </p:sp>
      <p:sp>
        <p:nvSpPr>
          <p:cNvPr id="7" name="Slide Number Placeholder 6"/>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3126795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978BCC-F2C3-46CF-AD2F-7CF8379A161F}" type="datetime1">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401437159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8" name="Date Placeholder 7"/>
          <p:cNvSpPr>
            <a:spLocks noGrp="1"/>
          </p:cNvSpPr>
          <p:nvPr>
            <p:ph type="dt" sz="half" idx="10"/>
          </p:nvPr>
        </p:nvSpPr>
        <p:spPr/>
        <p:txBody>
          <a:bodyPr/>
          <a:lstStyle/>
          <a:p>
            <a:fld id="{9F717201-75CB-4334-8248-BDE56E0AC364}" type="datetime1">
              <a:rPr lang="en-US" smtClean="0">
                <a:solidFill>
                  <a:prstClr val="black">
                    <a:alpha val="75000"/>
                  </a:prstClr>
                </a:solidFill>
              </a:rPr>
              <a:t>6/24/2015</a:t>
            </a:fld>
            <a:endParaRPr lang="en-US">
              <a:solidFill>
                <a:prstClr val="black">
                  <a:alpha val="75000"/>
                </a:prstClr>
              </a:solidFill>
            </a:endParaRPr>
          </a:p>
        </p:txBody>
      </p:sp>
      <p:sp>
        <p:nvSpPr>
          <p:cNvPr id="10" name="Footer Placeholder 9"/>
          <p:cNvSpPr>
            <a:spLocks noGrp="1"/>
          </p:cNvSpPr>
          <p:nvPr>
            <p:ph type="ftr" sz="quarter" idx="11"/>
          </p:nvPr>
        </p:nvSpPr>
        <p:spPr/>
        <p:txBody>
          <a:bodyPr/>
          <a:lstStyle/>
          <a:p>
            <a:endParaRPr lang="en-US">
              <a:solidFill>
                <a:prstClr val="black">
                  <a:alpha val="75000"/>
                </a:prstClr>
              </a:solidFill>
            </a:endParaRPr>
          </a:p>
        </p:txBody>
      </p:sp>
      <p:sp>
        <p:nvSpPr>
          <p:cNvPr id="11" name="Slide Number Placeholder 10"/>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94114931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72"/>
            <a:ext cx="8085582" cy="613283"/>
          </a:xfrm>
        </p:spPr>
        <p:txBody>
          <a:bodyPr anchor="b">
            <a:normAutofit/>
          </a:bodyPr>
          <a:lstStyle>
            <a:lvl1pPr>
              <a:lnSpc>
                <a:spcPct val="85000"/>
              </a:lnSpc>
              <a:defRPr sz="28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07492" y="6031951"/>
            <a:ext cx="6922008" cy="411184"/>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BF37ACA-03D2-4197-AC1B-D54105987E48}" type="datetime1">
              <a:rPr lang="en-US" smtClean="0">
                <a:solidFill>
                  <a:prstClr val="white">
                    <a:alpha val="75000"/>
                  </a:prstClr>
                </a:solidFill>
              </a:rPr>
              <a:t>6/24/2015</a:t>
            </a:fld>
            <a:endParaRPr lang="en-US">
              <a:solidFill>
                <a:prstClr val="white">
                  <a:alpha val="75000"/>
                </a:prstClr>
              </a:solidFill>
            </a:endParaRPr>
          </a:p>
        </p:txBody>
      </p:sp>
      <p:sp>
        <p:nvSpPr>
          <p:cNvPr id="9" name="Footer Placeholder 8"/>
          <p:cNvSpPr>
            <a:spLocks noGrp="1"/>
          </p:cNvSpPr>
          <p:nvPr>
            <p:ph type="ftr" sz="quarter" idx="11"/>
          </p:nvPr>
        </p:nvSpPr>
        <p:spPr/>
        <p:txBody>
          <a:bodyPr/>
          <a:lstStyle/>
          <a:p>
            <a:endParaRPr lang="en-US">
              <a:solidFill>
                <a:prstClr val="white">
                  <a:alpha val="75000"/>
                </a:prstClr>
              </a:solidFill>
            </a:endParaRPr>
          </a:p>
        </p:txBody>
      </p:sp>
      <p:sp>
        <p:nvSpPr>
          <p:cNvPr id="10" name="Slide Number Placeholder 9"/>
          <p:cNvSpPr>
            <a:spLocks noGrp="1"/>
          </p:cNvSpPr>
          <p:nvPr>
            <p:ph type="sldNum" sz="quarter" idx="12"/>
          </p:nvPr>
        </p:nvSpPr>
        <p:spPr/>
        <p:txBody>
          <a:bodyPr/>
          <a:lstStyle/>
          <a:p>
            <a:fld id="{774DEB4F-0601-454C-8126-130431B58208}" type="slidenum">
              <a:rPr lang="en-US" smtClean="0">
                <a:solidFill>
                  <a:prstClr val="white">
                    <a:lumMod val="65000"/>
                    <a:lumOff val="35000"/>
                  </a:prstClr>
                </a:solidFill>
              </a:rPr>
              <a:pPr/>
              <a:t>‹#›</a:t>
            </a:fld>
            <a:endParaRPr lang="en-US">
              <a:solidFill>
                <a:prstClr val="white">
                  <a:lumMod val="65000"/>
                  <a:lumOff val="35000"/>
                </a:prstClr>
              </a:solidFill>
            </a:endParaRPr>
          </a:p>
        </p:txBody>
      </p:sp>
    </p:spTree>
    <p:extLst>
      <p:ext uri="{BB962C8B-B14F-4D97-AF65-F5344CB8AC3E}">
        <p14:creationId xmlns:p14="http://schemas.microsoft.com/office/powerpoint/2010/main" val="1580254470"/>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848098-43A7-4A74-9AE2-9358F305A7B2}" type="datetime1">
              <a:rPr lang="en-US" smtClean="0">
                <a:solidFill>
                  <a:prstClr val="black">
                    <a:alpha val="75000"/>
                  </a:prstClr>
                </a:solidFill>
              </a:rPr>
              <a:t>6/24/2015</a:t>
            </a:fld>
            <a:endParaRPr lang="en-US">
              <a:solidFill>
                <a:prstClr val="black">
                  <a:alpha val="75000"/>
                </a:prstClr>
              </a:solidFill>
            </a:endParaRPr>
          </a:p>
        </p:txBody>
      </p:sp>
      <p:sp>
        <p:nvSpPr>
          <p:cNvPr id="8" name="Footer Placeholder 7"/>
          <p:cNvSpPr>
            <a:spLocks noGrp="1"/>
          </p:cNvSpPr>
          <p:nvPr>
            <p:ph type="ftr" sz="quarter" idx="11"/>
          </p:nvPr>
        </p:nvSpPr>
        <p:spPr/>
        <p:txBody>
          <a:bodyPr/>
          <a:lstStyle/>
          <a:p>
            <a:endParaRPr lang="en-US">
              <a:solidFill>
                <a:prstClr val="black">
                  <a:alpha val="75000"/>
                </a:prstClr>
              </a:solidFill>
            </a:endParaRPr>
          </a:p>
        </p:txBody>
      </p:sp>
      <p:sp>
        <p:nvSpPr>
          <p:cNvPr id="9" name="Slide Number Placeholder 8"/>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507307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80"/>
            <a:ext cx="5800725"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901D86-0F86-4152-86D3-9D93199C2880}" type="datetime1">
              <a:rPr lang="en-US" smtClean="0">
                <a:solidFill>
                  <a:prstClr val="black">
                    <a:alpha val="75000"/>
                  </a:prstClr>
                </a:solidFill>
              </a:rPr>
              <a:t>6/24/2015</a:t>
            </a:fld>
            <a:endParaRPr lang="en-US">
              <a:solidFill>
                <a:prstClr val="black">
                  <a:alpha val="75000"/>
                </a:prstClr>
              </a:solidFill>
            </a:endParaRPr>
          </a:p>
        </p:txBody>
      </p:sp>
      <p:sp>
        <p:nvSpPr>
          <p:cNvPr id="8" name="Footer Placeholder 7"/>
          <p:cNvSpPr>
            <a:spLocks noGrp="1"/>
          </p:cNvSpPr>
          <p:nvPr>
            <p:ph type="ftr" sz="quarter" idx="11"/>
          </p:nvPr>
        </p:nvSpPr>
        <p:spPr/>
        <p:txBody>
          <a:bodyPr/>
          <a:lstStyle/>
          <a:p>
            <a:endParaRPr lang="en-US">
              <a:solidFill>
                <a:prstClr val="black">
                  <a:alpha val="75000"/>
                </a:prstClr>
              </a:solidFill>
            </a:endParaRPr>
          </a:p>
        </p:txBody>
      </p:sp>
      <p:sp>
        <p:nvSpPr>
          <p:cNvPr id="9" name="Slide Number Placeholder 8"/>
          <p:cNvSpPr>
            <a:spLocks noGrp="1"/>
          </p:cNvSpPr>
          <p:nvPr>
            <p:ph type="sldNum" sz="quarter" idx="12"/>
          </p:nvPr>
        </p:nvSpPr>
        <p:spPr/>
        <p:txBody>
          <a:body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9345337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2188D-9600-408D-9640-94897F72536B}" type="datetime1">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246011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87A0D9-8859-43E8-8281-CB6ECC9BA340}" type="datetime1">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181484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50D93B-5675-4BFC-A6DF-EE81266B0276}" type="datetime1">
              <a:rPr lang="en-US" smtClean="0"/>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2247458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FA78B6-A5A1-4C71-8806-7D75A328C856}" type="datetime1">
              <a:rPr lang="en-US" smtClean="0"/>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69339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5B289-EA17-4A30-A03B-19DACFACB18D}" type="datetime1">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296186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6C420-5063-43B0-AD35-5F941492A55B}" type="datetime1">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702996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E5144-690D-4917-A957-27CDA2AE22BF}" type="datetime1">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33DA7-59AA-43CA-B9D4-B4E6650B0945}" type="slidenum">
              <a:rPr lang="en-US" smtClean="0"/>
              <a:t>‹#›</a:t>
            </a:fld>
            <a:endParaRPr lang="en-US"/>
          </a:p>
        </p:txBody>
      </p:sp>
    </p:spTree>
    <p:extLst>
      <p:ext uri="{BB962C8B-B14F-4D97-AF65-F5344CB8AC3E}">
        <p14:creationId xmlns:p14="http://schemas.microsoft.com/office/powerpoint/2010/main" val="121462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914400"/>
            <a:ext cx="8686800" cy="55234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0" y="64877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0DD49-B153-4D2B-A396-285AD61C6C37}" type="datetime1">
              <a:rPr lang="en-US" smtClean="0"/>
              <a:t>6/24/2015</a:t>
            </a:fld>
            <a:endParaRPr lang="en-US"/>
          </a:p>
        </p:txBody>
      </p:sp>
      <p:sp>
        <p:nvSpPr>
          <p:cNvPr id="5" name="Footer Placeholder 4"/>
          <p:cNvSpPr>
            <a:spLocks noGrp="1"/>
          </p:cNvSpPr>
          <p:nvPr>
            <p:ph type="ftr" sz="quarter" idx="3"/>
          </p:nvPr>
        </p:nvSpPr>
        <p:spPr>
          <a:xfrm>
            <a:off x="3124200" y="648776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10400" y="64877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33DA7-59AA-43CA-B9D4-B4E6650B0945}" type="slidenum">
              <a:rPr lang="en-US" smtClean="0"/>
              <a:t>‹#›</a:t>
            </a:fld>
            <a:endParaRPr lang="en-US"/>
          </a:p>
        </p:txBody>
      </p:sp>
      <p:pic>
        <p:nvPicPr>
          <p:cNvPr id="7" name="Picture 6" descr="safari.png"/>
          <p:cNvPicPr>
            <a:picLocks noChangeAspect="1"/>
          </p:cNvPicPr>
          <p:nvPr userDrawn="1"/>
        </p:nvPicPr>
        <p:blipFill>
          <a:blip r:embed="rId13" cstate="print"/>
          <a:stretch>
            <a:fillRect/>
          </a:stretch>
        </p:blipFill>
        <p:spPr>
          <a:xfrm>
            <a:off x="0" y="6617102"/>
            <a:ext cx="1043940" cy="285703"/>
          </a:xfrm>
          <a:prstGeom prst="rect">
            <a:avLst/>
          </a:prstGeom>
        </p:spPr>
      </p:pic>
    </p:spTree>
    <p:extLst>
      <p:ext uri="{BB962C8B-B14F-4D97-AF65-F5344CB8AC3E}">
        <p14:creationId xmlns:p14="http://schemas.microsoft.com/office/powerpoint/2010/main" val="322934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182880" indent="-18288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36576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548640" indent="-18288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73152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914400" indent="-18288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85850"/>
          </a:xfrm>
          <a:prstGeom prst="rect">
            <a:avLst/>
          </a:prstGeom>
          <a:no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4035" y="1250443"/>
            <a:ext cx="8897503" cy="52238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4033" y="6544372"/>
            <a:ext cx="1820636"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6E0206B4-7117-418D-A2F3-BB061F46F32A}" type="datetime1">
              <a:rPr lang="en-US" smtClean="0">
                <a:solidFill>
                  <a:prstClr val="black">
                    <a:alpha val="75000"/>
                  </a:prstClr>
                </a:solidFill>
              </a:rPr>
              <a:t>6/24/2015</a:t>
            </a:fld>
            <a:endParaRPr lang="en-US">
              <a:solidFill>
                <a:prstClr val="black">
                  <a:alpha val="75000"/>
                </a:prstClr>
              </a:solidFill>
            </a:endParaRPr>
          </a:p>
        </p:txBody>
      </p:sp>
      <p:sp>
        <p:nvSpPr>
          <p:cNvPr id="5" name="Footer Placeholder 4"/>
          <p:cNvSpPr>
            <a:spLocks noGrp="1"/>
          </p:cNvSpPr>
          <p:nvPr>
            <p:ph type="ftr" sz="quarter" idx="3"/>
          </p:nvPr>
        </p:nvSpPr>
        <p:spPr>
          <a:xfrm>
            <a:off x="2548826" y="6544372"/>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solidFill>
                <a:prstClr val="black">
                  <a:alpha val="75000"/>
                </a:prstClr>
              </a:solidFill>
            </a:endParaRPr>
          </a:p>
        </p:txBody>
      </p:sp>
      <p:sp>
        <p:nvSpPr>
          <p:cNvPr id="8" name="Slide Number Placeholder 7"/>
          <p:cNvSpPr>
            <a:spLocks noGrp="1"/>
          </p:cNvSpPr>
          <p:nvPr>
            <p:ph type="sldNum" sz="quarter" idx="4"/>
          </p:nvPr>
        </p:nvSpPr>
        <p:spPr>
          <a:xfrm>
            <a:off x="6924883" y="6456313"/>
            <a:ext cx="2057400" cy="365125"/>
          </a:xfrm>
          <a:prstGeom prst="rect">
            <a:avLst/>
          </a:prstGeom>
        </p:spPr>
        <p:txBody>
          <a:bodyPr vert="horz" lIns="91440" tIns="45720" rIns="91440" bIns="45720" rtlCol="0" anchor="ctr"/>
          <a:lstStyle>
            <a:lvl1pPr algn="r">
              <a:defRPr sz="1800">
                <a:solidFill>
                  <a:schemeClr val="tx1">
                    <a:lumMod val="65000"/>
                    <a:lumOff val="35000"/>
                  </a:schemeClr>
                </a:solidFill>
              </a:defRPr>
            </a:lvl1pPr>
          </a:lstStyle>
          <a:p>
            <a:fld id="{774DEB4F-0601-454C-8126-130431B58208}" type="slidenum">
              <a:rPr lang="en-US" smtClean="0">
                <a:solidFill>
                  <a:prstClr val="black">
                    <a:lumMod val="65000"/>
                    <a:lumOff val="35000"/>
                  </a:prstClr>
                </a:solidFill>
              </a:rPr>
              <a:pPr/>
              <a:t>‹#›</a:t>
            </a:fld>
            <a:endParaRPr lang="en-US">
              <a:solidFill>
                <a:prstClr val="black">
                  <a:lumMod val="65000"/>
                  <a:lumOff val="35000"/>
                </a:prstClr>
              </a:solidFill>
            </a:endParaRPr>
          </a:p>
        </p:txBody>
      </p:sp>
      <p:pic>
        <p:nvPicPr>
          <p:cNvPr id="7" name="Picture 6" descr="safari.png"/>
          <p:cNvPicPr>
            <a:picLocks noChangeAspect="1"/>
          </p:cNvPicPr>
          <p:nvPr/>
        </p:nvPicPr>
        <p:blipFill>
          <a:blip r:embed="rId14" cstate="print"/>
          <a:stretch>
            <a:fillRect/>
          </a:stretch>
        </p:blipFill>
        <p:spPr>
          <a:xfrm>
            <a:off x="0" y="6617103"/>
            <a:ext cx="782955" cy="285703"/>
          </a:xfrm>
          <a:prstGeom prst="rect">
            <a:avLst/>
          </a:prstGeom>
        </p:spPr>
      </p:pic>
    </p:spTree>
    <p:extLst>
      <p:ext uri="{BB962C8B-B14F-4D97-AF65-F5344CB8AC3E}">
        <p14:creationId xmlns:p14="http://schemas.microsoft.com/office/powerpoint/2010/main" val="2300882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marL="0" algn="ctr" defTabSz="914400" rtl="0" eaLnBrk="1" latinLnBrk="0" hangingPunct="1">
        <a:lnSpc>
          <a:spcPct val="90000"/>
        </a:lnSpc>
        <a:spcBef>
          <a:spcPct val="0"/>
        </a:spcBef>
        <a:buNone/>
        <a:defRPr sz="4800" kern="1200" spc="-120" baseline="0">
          <a:solidFill>
            <a:schemeClr val="tx1"/>
          </a:solidFill>
          <a:latin typeface="+mj-lt"/>
          <a:ea typeface="+mj-ea"/>
          <a:cs typeface="+mj-cs"/>
        </a:defRPr>
      </a:lvl1pPr>
    </p:titleStyle>
    <p:bodyStyle>
      <a:lvl1pPr marL="182880" indent="-182880" algn="l" defTabSz="914400" rtl="0" eaLnBrk="1" latinLnBrk="0" hangingPunct="1">
        <a:lnSpc>
          <a:spcPct val="85000"/>
        </a:lnSpc>
        <a:spcBef>
          <a:spcPts val="1300"/>
        </a:spcBef>
        <a:buFont typeface="Arial" panose="020B0604020202020204" pitchFamily="34" charset="0"/>
        <a:buChar char="•"/>
        <a:defRPr sz="2800" i="1" kern="1200">
          <a:solidFill>
            <a:schemeClr val="tx1">
              <a:lumMod val="65000"/>
              <a:lumOff val="35000"/>
            </a:schemeClr>
          </a:solidFill>
          <a:latin typeface="+mn-lt"/>
          <a:ea typeface="+mn-ea"/>
          <a:cs typeface="+mn-cs"/>
        </a:defRPr>
      </a:lvl1pPr>
      <a:lvl2pPr marL="365760" indent="-182880" algn="l" defTabSz="914400" rtl="0" eaLnBrk="1" latinLnBrk="0" hangingPunct="1">
        <a:lnSpc>
          <a:spcPct val="85000"/>
        </a:lnSpc>
        <a:spcBef>
          <a:spcPts val="600"/>
        </a:spcBef>
        <a:buFont typeface="Calibri" panose="020F0502020204030204" pitchFamily="34" charset="0"/>
        <a:buChar char="‐"/>
        <a:defRPr sz="2400" kern="1200">
          <a:solidFill>
            <a:schemeClr val="tx1">
              <a:lumMod val="65000"/>
              <a:lumOff val="35000"/>
            </a:schemeClr>
          </a:solidFill>
          <a:latin typeface="+mn-lt"/>
          <a:ea typeface="+mn-ea"/>
          <a:cs typeface="+mn-cs"/>
        </a:defRPr>
      </a:lvl2pPr>
      <a:lvl3pPr marL="548640" indent="-182880" algn="l" defTabSz="914400" rtl="0" eaLnBrk="1" latinLnBrk="0" hangingPunct="1">
        <a:lnSpc>
          <a:spcPct val="85000"/>
        </a:lnSpc>
        <a:spcBef>
          <a:spcPts val="600"/>
        </a:spcBef>
        <a:buFont typeface="Arial" panose="020B0604020202020204" pitchFamily="34" charset="0"/>
        <a:buChar char="•"/>
        <a:defRPr sz="2000" i="1" kern="1200">
          <a:solidFill>
            <a:schemeClr val="tx1">
              <a:lumMod val="65000"/>
              <a:lumOff val="35000"/>
            </a:schemeClr>
          </a:solidFill>
          <a:latin typeface="+mn-lt"/>
          <a:ea typeface="+mn-ea"/>
          <a:cs typeface="+mn-cs"/>
        </a:defRPr>
      </a:lvl3pPr>
      <a:lvl4pPr marL="731520" indent="-182880" algn="l" defTabSz="914400" rtl="0" eaLnBrk="1" latinLnBrk="0" hangingPunct="1">
        <a:lnSpc>
          <a:spcPct val="85000"/>
        </a:lnSpc>
        <a:spcBef>
          <a:spcPts val="6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914400" indent="-182880" algn="l" defTabSz="914400" rtl="0" eaLnBrk="1" latinLnBrk="0" hangingPunct="1">
        <a:lnSpc>
          <a:spcPct val="85000"/>
        </a:lnSpc>
        <a:spcBef>
          <a:spcPts val="6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00200"/>
            <a:ext cx="9144000" cy="2000251"/>
          </a:xfrm>
        </p:spPr>
        <p:txBody>
          <a:bodyPr>
            <a:noAutofit/>
          </a:bodyPr>
          <a:lstStyle/>
          <a:p>
            <a:r>
              <a:rPr lang="en-US" sz="5400" b="1" dirty="0" smtClean="0">
                <a:solidFill>
                  <a:srgbClr val="FF0000"/>
                </a:solidFill>
              </a:rPr>
              <a:t>Read Disturb Errors </a:t>
            </a:r>
            <a:r>
              <a:rPr lang="en-US" sz="4400" b="1" dirty="0" smtClean="0">
                <a:solidFill>
                  <a:srgbClr val="FF0000"/>
                </a:solidFill>
              </a:rPr>
              <a:t/>
            </a:r>
            <a:br>
              <a:rPr lang="en-US" sz="4400" b="1" dirty="0" smtClean="0">
                <a:solidFill>
                  <a:srgbClr val="FF0000"/>
                </a:solidFill>
              </a:rPr>
            </a:br>
            <a:r>
              <a:rPr lang="en-US" dirty="0" smtClean="0"/>
              <a:t>in MLC NAND Flash Memory:</a:t>
            </a:r>
            <a:r>
              <a:rPr lang="en-US" sz="4000" dirty="0" smtClean="0"/>
              <a:t/>
            </a:r>
            <a:br>
              <a:rPr lang="en-US" sz="4000" dirty="0" smtClean="0"/>
            </a:br>
            <a:r>
              <a:rPr lang="en-US" spc="-150" dirty="0" smtClean="0"/>
              <a:t>Characterization, Mitigation, and Recovery</a:t>
            </a:r>
            <a:endParaRPr lang="en-US" sz="4000" spc="-150" dirty="0"/>
          </a:p>
        </p:txBody>
      </p:sp>
      <p:sp>
        <p:nvSpPr>
          <p:cNvPr id="3" name="Subtitle 2"/>
          <p:cNvSpPr>
            <a:spLocks noGrp="1"/>
          </p:cNvSpPr>
          <p:nvPr>
            <p:ph type="subTitle" idx="1"/>
          </p:nvPr>
        </p:nvSpPr>
        <p:spPr>
          <a:xfrm>
            <a:off x="0" y="3886200"/>
            <a:ext cx="9144000" cy="1752600"/>
          </a:xfrm>
        </p:spPr>
        <p:txBody>
          <a:bodyPr>
            <a:normAutofit/>
          </a:bodyPr>
          <a:lstStyle/>
          <a:p>
            <a:r>
              <a:rPr lang="en-US" sz="2800" i="1" dirty="0" smtClean="0">
                <a:solidFill>
                  <a:schemeClr val="tx1"/>
                </a:solidFill>
              </a:rPr>
              <a:t>Yu </a:t>
            </a:r>
            <a:r>
              <a:rPr lang="en-US" sz="2800" i="1" dirty="0" err="1" smtClean="0">
                <a:solidFill>
                  <a:schemeClr val="tx1"/>
                </a:solidFill>
              </a:rPr>
              <a:t>Cai</a:t>
            </a:r>
            <a:r>
              <a:rPr lang="en-US" sz="2800" i="1" dirty="0" smtClean="0">
                <a:solidFill>
                  <a:schemeClr val="tx1"/>
                </a:solidFill>
              </a:rPr>
              <a:t>, </a:t>
            </a:r>
            <a:r>
              <a:rPr lang="en-US" sz="2800" b="1" i="1" dirty="0" smtClean="0">
                <a:solidFill>
                  <a:schemeClr val="tx1"/>
                </a:solidFill>
              </a:rPr>
              <a:t>Yixin Luo</a:t>
            </a:r>
            <a:r>
              <a:rPr lang="en-US" sz="2800" i="1" dirty="0" smtClean="0">
                <a:solidFill>
                  <a:schemeClr val="tx1"/>
                </a:solidFill>
              </a:rPr>
              <a:t>, Saugata Ghose, </a:t>
            </a:r>
            <a:br>
              <a:rPr lang="en-US" sz="2800" i="1" dirty="0" smtClean="0">
                <a:solidFill>
                  <a:schemeClr val="tx1"/>
                </a:solidFill>
              </a:rPr>
            </a:br>
            <a:r>
              <a:rPr lang="en-US" sz="2800" i="1" dirty="0" smtClean="0">
                <a:solidFill>
                  <a:schemeClr val="tx1"/>
                </a:solidFill>
              </a:rPr>
              <a:t>Erich F. </a:t>
            </a:r>
            <a:r>
              <a:rPr lang="en-US" sz="2800" i="1" dirty="0" err="1" smtClean="0">
                <a:solidFill>
                  <a:schemeClr val="tx1"/>
                </a:solidFill>
              </a:rPr>
              <a:t>Haratsch</a:t>
            </a:r>
            <a:r>
              <a:rPr lang="en-US" sz="2800" i="1" dirty="0" smtClean="0">
                <a:solidFill>
                  <a:schemeClr val="tx1"/>
                </a:solidFill>
              </a:rPr>
              <a:t>*, Ken Mai, Onur Mutlu</a:t>
            </a:r>
          </a:p>
          <a:p>
            <a:r>
              <a:rPr lang="en-US" sz="2800" i="1" dirty="0" smtClean="0">
                <a:solidFill>
                  <a:schemeClr val="tx1"/>
                </a:solidFill>
              </a:rPr>
              <a:t>Carnegie Mellon University, *Seagate Technology</a:t>
            </a:r>
            <a:endParaRPr lang="en-US" sz="2800" i="1" dirty="0">
              <a:solidFill>
                <a:schemeClr val="tx1"/>
              </a:solidFill>
            </a:endParaRPr>
          </a:p>
        </p:txBody>
      </p:sp>
      <p:pic>
        <p:nvPicPr>
          <p:cNvPr id="7" name="Picture 6" descr="Burgundy_CMU_JPG_Logo.jpg"/>
          <p:cNvPicPr>
            <a:picLocks noChangeAspect="1"/>
          </p:cNvPicPr>
          <p:nvPr/>
        </p:nvPicPr>
        <p:blipFill>
          <a:blip r:embed="rId3" cstate="print"/>
          <a:stretch>
            <a:fillRect/>
          </a:stretch>
        </p:blipFill>
        <p:spPr>
          <a:xfrm>
            <a:off x="3079820" y="5492492"/>
            <a:ext cx="2984360" cy="1077684"/>
          </a:xfrm>
          <a:prstGeom prst="rect">
            <a:avLst/>
          </a:prstGeom>
        </p:spPr>
      </p:pic>
      <p:pic>
        <p:nvPicPr>
          <p:cNvPr id="8" name="Picture 7" descr="safari.png"/>
          <p:cNvPicPr>
            <a:picLocks noChangeAspect="1"/>
          </p:cNvPicPr>
          <p:nvPr/>
        </p:nvPicPr>
        <p:blipFill>
          <a:blip r:embed="rId4" cstate="print"/>
          <a:stretch>
            <a:fillRect/>
          </a:stretch>
        </p:blipFill>
        <p:spPr>
          <a:xfrm>
            <a:off x="762000" y="5765431"/>
            <a:ext cx="1838000" cy="531806"/>
          </a:xfrm>
          <a:prstGeom prst="rect">
            <a:avLst/>
          </a:prstGeom>
        </p:spPr>
      </p:pic>
      <p:pic>
        <p:nvPicPr>
          <p:cNvPr id="9" name="Picture 2" descr="http://media.glassdoor.com/sqll/1864/seagate-technology-squarelogo-1420455158884.png"/>
          <p:cNvPicPr>
            <a:picLocks noChangeAspect="1" noChangeArrowheads="1"/>
          </p:cNvPicPr>
          <p:nvPr/>
        </p:nvPicPr>
        <p:blipFill rotWithShape="1">
          <a:blip r:embed="rId5">
            <a:extLst>
              <a:ext uri="{28A0092B-C50C-407E-A947-70E740481C1C}">
                <a14:useLocalDpi xmlns:a14="http://schemas.microsoft.com/office/drawing/2010/main" val="0"/>
              </a:ext>
            </a:extLst>
          </a:blip>
          <a:srcRect t="13649" b="10794"/>
          <a:stretch/>
        </p:blipFill>
        <p:spPr bwMode="auto">
          <a:xfrm>
            <a:off x="6451460" y="5385707"/>
            <a:ext cx="1714500" cy="1295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31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246"/>
          <p:cNvSpPr/>
          <p:nvPr/>
        </p:nvSpPr>
        <p:spPr>
          <a:xfrm>
            <a:off x="2655508" y="6147259"/>
            <a:ext cx="4758189" cy="3260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3" name="Straight Connector 242"/>
          <p:cNvCxnSpPr/>
          <p:nvPr/>
        </p:nvCxnSpPr>
        <p:spPr>
          <a:xfrm>
            <a:off x="1676400" y="1981199"/>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1676400" y="3103185"/>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a:off x="1676400" y="4217556"/>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a:off x="1676400" y="5341132"/>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2135597" y="1172654"/>
            <a:ext cx="4853090" cy="4964723"/>
            <a:chOff x="2135597" y="1172654"/>
            <a:chExt cx="4853090" cy="4964723"/>
          </a:xfrm>
        </p:grpSpPr>
        <p:grpSp>
          <p:nvGrpSpPr>
            <p:cNvPr id="177" name="Group 176"/>
            <p:cNvGrpSpPr/>
            <p:nvPr/>
          </p:nvGrpSpPr>
          <p:grpSpPr>
            <a:xfrm>
              <a:off x="2135599" y="1182643"/>
              <a:ext cx="970237" cy="1602133"/>
              <a:chOff x="3079798" y="1981201"/>
              <a:chExt cx="1631998" cy="2694885"/>
            </a:xfrm>
          </p:grpSpPr>
          <p:cxnSp>
            <p:nvCxnSpPr>
              <p:cNvPr id="30" name="Straight Connector 2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3429647" y="1172654"/>
              <a:ext cx="970237" cy="1602133"/>
              <a:chOff x="3079798" y="1981201"/>
              <a:chExt cx="1631998" cy="2694885"/>
            </a:xfrm>
          </p:grpSpPr>
          <p:cxnSp>
            <p:nvCxnSpPr>
              <p:cNvPr id="42" name="Straight Connector 4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4724401" y="1182643"/>
              <a:ext cx="970237" cy="1602133"/>
              <a:chOff x="3079798" y="1981201"/>
              <a:chExt cx="1631998" cy="2694885"/>
            </a:xfrm>
          </p:grpSpPr>
          <p:cxnSp>
            <p:nvCxnSpPr>
              <p:cNvPr id="52" name="Straight Connector 5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6018450" y="1172654"/>
              <a:ext cx="970237" cy="1602133"/>
              <a:chOff x="3079798" y="1981201"/>
              <a:chExt cx="1631998" cy="2694885"/>
            </a:xfrm>
          </p:grpSpPr>
          <p:cxnSp>
            <p:nvCxnSpPr>
              <p:cNvPr id="62" name="Straight Connector 6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2135599" y="2301726"/>
              <a:ext cx="970237" cy="1602133"/>
              <a:chOff x="3079798" y="1981201"/>
              <a:chExt cx="1631998" cy="2694885"/>
            </a:xfrm>
          </p:grpSpPr>
          <p:cxnSp>
            <p:nvCxnSpPr>
              <p:cNvPr id="72" name="Straight Connector 7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3429647" y="2291737"/>
              <a:ext cx="970237" cy="1602133"/>
              <a:chOff x="3079798" y="1981201"/>
              <a:chExt cx="1631998" cy="2694885"/>
            </a:xfrm>
          </p:grpSpPr>
          <p:cxnSp>
            <p:nvCxnSpPr>
              <p:cNvPr id="82" name="Straight Connector 8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 name="Group 90"/>
            <p:cNvGrpSpPr/>
            <p:nvPr/>
          </p:nvGrpSpPr>
          <p:grpSpPr>
            <a:xfrm>
              <a:off x="4724401" y="2301726"/>
              <a:ext cx="970237" cy="1602133"/>
              <a:chOff x="3079798" y="1981201"/>
              <a:chExt cx="1631998" cy="2694885"/>
            </a:xfrm>
          </p:grpSpPr>
          <p:cxnSp>
            <p:nvCxnSpPr>
              <p:cNvPr id="92" name="Straight Connector 9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6018450" y="2291737"/>
              <a:ext cx="970237" cy="1602133"/>
              <a:chOff x="3079798" y="1981201"/>
              <a:chExt cx="1631998" cy="2694885"/>
            </a:xfrm>
          </p:grpSpPr>
          <p:cxnSp>
            <p:nvCxnSpPr>
              <p:cNvPr id="102" name="Straight Connector 10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1" name="Group 110"/>
            <p:cNvGrpSpPr/>
            <p:nvPr/>
          </p:nvGrpSpPr>
          <p:grpSpPr>
            <a:xfrm>
              <a:off x="2135598" y="3413921"/>
              <a:ext cx="970237" cy="1602133"/>
              <a:chOff x="3079798" y="1981201"/>
              <a:chExt cx="1631998" cy="2694885"/>
            </a:xfrm>
          </p:grpSpPr>
          <p:cxnSp>
            <p:nvCxnSpPr>
              <p:cNvPr id="112" name="Straight Connector 11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p:nvGrpSpPr>
          <p:grpSpPr>
            <a:xfrm>
              <a:off x="3429646" y="3403932"/>
              <a:ext cx="970237" cy="1602133"/>
              <a:chOff x="3079798" y="1981201"/>
              <a:chExt cx="1631998" cy="2694885"/>
            </a:xfrm>
          </p:grpSpPr>
          <p:cxnSp>
            <p:nvCxnSpPr>
              <p:cNvPr id="122" name="Straight Connector 12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1" name="Group 130"/>
            <p:cNvGrpSpPr/>
            <p:nvPr/>
          </p:nvGrpSpPr>
          <p:grpSpPr>
            <a:xfrm>
              <a:off x="4724401" y="3413921"/>
              <a:ext cx="970237" cy="1602133"/>
              <a:chOff x="3079798" y="1981201"/>
              <a:chExt cx="1631998" cy="2694885"/>
            </a:xfrm>
          </p:grpSpPr>
          <p:cxnSp>
            <p:nvCxnSpPr>
              <p:cNvPr id="132" name="Straight Connector 13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1" name="Group 140"/>
            <p:cNvGrpSpPr/>
            <p:nvPr/>
          </p:nvGrpSpPr>
          <p:grpSpPr>
            <a:xfrm>
              <a:off x="6018449" y="3403932"/>
              <a:ext cx="970237" cy="1602133"/>
              <a:chOff x="3079798" y="1981201"/>
              <a:chExt cx="1631998" cy="2694885"/>
            </a:xfrm>
          </p:grpSpPr>
          <p:cxnSp>
            <p:nvCxnSpPr>
              <p:cNvPr id="142" name="Straight Connector 14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2135597" y="4535244"/>
              <a:ext cx="970237" cy="1602133"/>
              <a:chOff x="3079798" y="1981201"/>
              <a:chExt cx="1631998" cy="2694885"/>
            </a:xfrm>
          </p:grpSpPr>
          <p:cxnSp>
            <p:nvCxnSpPr>
              <p:cNvPr id="152" name="Straight Connector 15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2" name="Group 161"/>
            <p:cNvGrpSpPr/>
            <p:nvPr/>
          </p:nvGrpSpPr>
          <p:grpSpPr>
            <a:xfrm>
              <a:off x="3429645" y="4525256"/>
              <a:ext cx="970237" cy="1602133"/>
              <a:chOff x="3079798" y="1981201"/>
              <a:chExt cx="1631998" cy="2694885"/>
            </a:xfrm>
          </p:grpSpPr>
          <p:cxnSp>
            <p:nvCxnSpPr>
              <p:cNvPr id="163" name="Straight Connector 16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2" name="Group 171"/>
            <p:cNvGrpSpPr/>
            <p:nvPr/>
          </p:nvGrpSpPr>
          <p:grpSpPr>
            <a:xfrm>
              <a:off x="4724400" y="4535244"/>
              <a:ext cx="970237" cy="1602133"/>
              <a:chOff x="3079798" y="1981201"/>
              <a:chExt cx="1631998" cy="2694885"/>
            </a:xfrm>
          </p:grpSpPr>
          <p:cxnSp>
            <p:nvCxnSpPr>
              <p:cNvPr id="173" name="Straight Connector 17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 name="Group 183"/>
            <p:cNvGrpSpPr/>
            <p:nvPr/>
          </p:nvGrpSpPr>
          <p:grpSpPr>
            <a:xfrm>
              <a:off x="6018448" y="4525256"/>
              <a:ext cx="970237" cy="1602133"/>
              <a:chOff x="3079798" y="1981201"/>
              <a:chExt cx="1631998" cy="2694885"/>
            </a:xfrm>
          </p:grpSpPr>
          <p:cxnSp>
            <p:nvCxnSpPr>
              <p:cNvPr id="185" name="Straight Connector 184"/>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209" name="Straight Connector 208"/>
          <p:cNvCxnSpPr/>
          <p:nvPr/>
        </p:nvCxnSpPr>
        <p:spPr>
          <a:xfrm>
            <a:off x="1676400" y="1981200"/>
            <a:ext cx="6096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1676400" y="3103186"/>
            <a:ext cx="609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1676400" y="4217557"/>
            <a:ext cx="6096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1676400" y="5341133"/>
            <a:ext cx="6096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5" name="Group 224"/>
          <p:cNvGrpSpPr/>
          <p:nvPr/>
        </p:nvGrpSpPr>
        <p:grpSpPr>
          <a:xfrm>
            <a:off x="2782018" y="1643804"/>
            <a:ext cx="4535195" cy="4014933"/>
            <a:chOff x="3851647" y="1427070"/>
            <a:chExt cx="4535195" cy="4014933"/>
          </a:xfrm>
        </p:grpSpPr>
        <p:sp>
          <p:nvSpPr>
            <p:cNvPr id="226" name="Oval 225"/>
            <p:cNvSpPr/>
            <p:nvPr/>
          </p:nvSpPr>
          <p:spPr>
            <a:xfrm>
              <a:off x="3851648"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0"/>
              <a:endParaRPr lang="en-US" sz="2000" spc="-150" dirty="0"/>
            </a:p>
          </p:txBody>
        </p:sp>
        <p:sp>
          <p:nvSpPr>
            <p:cNvPr id="227" name="Oval 226"/>
            <p:cNvSpPr/>
            <p:nvPr/>
          </p:nvSpPr>
          <p:spPr>
            <a:xfrm>
              <a:off x="5145697"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28" name="Oval 227"/>
            <p:cNvSpPr/>
            <p:nvPr/>
          </p:nvSpPr>
          <p:spPr>
            <a:xfrm>
              <a:off x="6440451"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29" name="Oval 228"/>
            <p:cNvSpPr/>
            <p:nvPr/>
          </p:nvSpPr>
          <p:spPr>
            <a:xfrm>
              <a:off x="7734499"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0" name="Oval 229"/>
            <p:cNvSpPr/>
            <p:nvPr/>
          </p:nvSpPr>
          <p:spPr>
            <a:xfrm>
              <a:off x="3851648"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1" name="Oval 230"/>
            <p:cNvSpPr/>
            <p:nvPr/>
          </p:nvSpPr>
          <p:spPr>
            <a:xfrm>
              <a:off x="5145697"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2" name="Oval 231"/>
            <p:cNvSpPr/>
            <p:nvPr/>
          </p:nvSpPr>
          <p:spPr>
            <a:xfrm>
              <a:off x="6440451"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3" name="Oval 232"/>
            <p:cNvSpPr/>
            <p:nvPr/>
          </p:nvSpPr>
          <p:spPr>
            <a:xfrm>
              <a:off x="7734499"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4" name="Oval 233"/>
            <p:cNvSpPr/>
            <p:nvPr/>
          </p:nvSpPr>
          <p:spPr>
            <a:xfrm>
              <a:off x="3851648"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5" name="Oval 234"/>
            <p:cNvSpPr/>
            <p:nvPr/>
          </p:nvSpPr>
          <p:spPr>
            <a:xfrm>
              <a:off x="5145696"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6" name="Oval 235"/>
            <p:cNvSpPr/>
            <p:nvPr/>
          </p:nvSpPr>
          <p:spPr>
            <a:xfrm>
              <a:off x="6440450"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7" name="Oval 236"/>
            <p:cNvSpPr/>
            <p:nvPr/>
          </p:nvSpPr>
          <p:spPr>
            <a:xfrm>
              <a:off x="7734498"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8" name="Oval 237"/>
            <p:cNvSpPr/>
            <p:nvPr/>
          </p:nvSpPr>
          <p:spPr>
            <a:xfrm>
              <a:off x="3851647"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39" name="Oval 238"/>
            <p:cNvSpPr/>
            <p:nvPr/>
          </p:nvSpPr>
          <p:spPr>
            <a:xfrm>
              <a:off x="5145695"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40" name="Oval 239"/>
            <p:cNvSpPr/>
            <p:nvPr/>
          </p:nvSpPr>
          <p:spPr>
            <a:xfrm>
              <a:off x="6440449"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41" name="Oval 240"/>
            <p:cNvSpPr/>
            <p:nvPr/>
          </p:nvSpPr>
          <p:spPr>
            <a:xfrm>
              <a:off x="7734498"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grpSp>
      <p:cxnSp>
        <p:nvCxnSpPr>
          <p:cNvPr id="215" name="Straight Arrow Connector 214"/>
          <p:cNvCxnSpPr/>
          <p:nvPr/>
        </p:nvCxnSpPr>
        <p:spPr>
          <a:xfrm>
            <a:off x="6973850" y="1164715"/>
            <a:ext cx="5578" cy="502920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p:nvPr/>
        </p:nvCxnSpPr>
        <p:spPr>
          <a:xfrm>
            <a:off x="4384056" y="1164561"/>
            <a:ext cx="5578" cy="164592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a:off x="3093496" y="1152334"/>
            <a:ext cx="5578" cy="164592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p:nvPr/>
        </p:nvCxnSpPr>
        <p:spPr>
          <a:xfrm>
            <a:off x="5694635" y="1172483"/>
            <a:ext cx="0" cy="502920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Read from Flash Cell Array</a:t>
            </a:r>
            <a:endParaRPr lang="en-US" dirty="0"/>
          </a:p>
        </p:txBody>
      </p:sp>
      <p:grpSp>
        <p:nvGrpSpPr>
          <p:cNvPr id="15" name="Group 14"/>
          <p:cNvGrpSpPr/>
          <p:nvPr/>
        </p:nvGrpSpPr>
        <p:grpSpPr>
          <a:xfrm>
            <a:off x="2782019" y="1644737"/>
            <a:ext cx="4535195" cy="4014933"/>
            <a:chOff x="3851647" y="1427070"/>
            <a:chExt cx="4535195" cy="4014933"/>
          </a:xfrm>
        </p:grpSpPr>
        <p:sp>
          <p:nvSpPr>
            <p:cNvPr id="178" name="Oval 177"/>
            <p:cNvSpPr/>
            <p:nvPr/>
          </p:nvSpPr>
          <p:spPr>
            <a:xfrm>
              <a:off x="3851648" y="1437059"/>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0"/>
              <a:endParaRPr lang="en-US" sz="2000" spc="-150" dirty="0"/>
            </a:p>
          </p:txBody>
        </p:sp>
        <p:sp>
          <p:nvSpPr>
            <p:cNvPr id="50" name="Oval 49"/>
            <p:cNvSpPr/>
            <p:nvPr/>
          </p:nvSpPr>
          <p:spPr>
            <a:xfrm>
              <a:off x="5145697" y="142707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60" name="Oval 59"/>
            <p:cNvSpPr/>
            <p:nvPr/>
          </p:nvSpPr>
          <p:spPr>
            <a:xfrm>
              <a:off x="6440451" y="1437059"/>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70" name="Oval 69"/>
            <p:cNvSpPr/>
            <p:nvPr/>
          </p:nvSpPr>
          <p:spPr>
            <a:xfrm>
              <a:off x="7734499" y="142707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80" name="Oval 79"/>
            <p:cNvSpPr/>
            <p:nvPr/>
          </p:nvSpPr>
          <p:spPr>
            <a:xfrm>
              <a:off x="3851648" y="2556141"/>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90" name="Oval 89"/>
            <p:cNvSpPr/>
            <p:nvPr/>
          </p:nvSpPr>
          <p:spPr>
            <a:xfrm>
              <a:off x="5145697" y="2546153"/>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00" name="Oval 99"/>
            <p:cNvSpPr/>
            <p:nvPr/>
          </p:nvSpPr>
          <p:spPr>
            <a:xfrm>
              <a:off x="6440451" y="255614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10" name="Oval 109"/>
            <p:cNvSpPr/>
            <p:nvPr/>
          </p:nvSpPr>
          <p:spPr>
            <a:xfrm>
              <a:off x="7734499" y="2546153"/>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20" name="Oval 119"/>
            <p:cNvSpPr/>
            <p:nvPr/>
          </p:nvSpPr>
          <p:spPr>
            <a:xfrm>
              <a:off x="3851648" y="3668336"/>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30" name="Oval 129"/>
            <p:cNvSpPr/>
            <p:nvPr/>
          </p:nvSpPr>
          <p:spPr>
            <a:xfrm>
              <a:off x="5145696" y="3658347"/>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40" name="Oval 139"/>
            <p:cNvSpPr/>
            <p:nvPr/>
          </p:nvSpPr>
          <p:spPr>
            <a:xfrm>
              <a:off x="6440450" y="3668336"/>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0" name="Oval 149"/>
            <p:cNvSpPr/>
            <p:nvPr/>
          </p:nvSpPr>
          <p:spPr>
            <a:xfrm>
              <a:off x="7734498" y="3658347"/>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1" name="Oval 160"/>
            <p:cNvSpPr/>
            <p:nvPr/>
          </p:nvSpPr>
          <p:spPr>
            <a:xfrm>
              <a:off x="3851647" y="478966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71" name="Oval 170"/>
            <p:cNvSpPr/>
            <p:nvPr/>
          </p:nvSpPr>
          <p:spPr>
            <a:xfrm>
              <a:off x="5145695" y="477967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3" name="Oval 182"/>
            <p:cNvSpPr/>
            <p:nvPr/>
          </p:nvSpPr>
          <p:spPr>
            <a:xfrm>
              <a:off x="6440449" y="478966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3" name="Oval 192"/>
            <p:cNvSpPr/>
            <p:nvPr/>
          </p:nvSpPr>
          <p:spPr>
            <a:xfrm>
              <a:off x="7734498" y="477967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grpSp>
      <p:sp>
        <p:nvSpPr>
          <p:cNvPr id="3" name="TextBox 2"/>
          <p:cNvSpPr txBox="1"/>
          <p:nvPr/>
        </p:nvSpPr>
        <p:spPr>
          <a:xfrm>
            <a:off x="2732118" y="1727840"/>
            <a:ext cx="747320" cy="461665"/>
          </a:xfrm>
          <a:prstGeom prst="rect">
            <a:avLst/>
          </a:prstGeom>
          <a:noFill/>
        </p:spPr>
        <p:txBody>
          <a:bodyPr wrap="none" rtlCol="0">
            <a:spAutoFit/>
          </a:bodyPr>
          <a:lstStyle/>
          <a:p>
            <a:r>
              <a:rPr lang="en-US" sz="2400" dirty="0" smtClean="0">
                <a:solidFill>
                  <a:schemeClr val="bg1"/>
                </a:solidFill>
              </a:rPr>
              <a:t>3.0V</a:t>
            </a:r>
            <a:endParaRPr lang="en-US" sz="2400" dirty="0">
              <a:solidFill>
                <a:schemeClr val="bg1"/>
              </a:solidFill>
            </a:endParaRPr>
          </a:p>
        </p:txBody>
      </p:sp>
      <p:sp>
        <p:nvSpPr>
          <p:cNvPr id="194" name="TextBox 193"/>
          <p:cNvSpPr txBox="1"/>
          <p:nvPr/>
        </p:nvSpPr>
        <p:spPr>
          <a:xfrm>
            <a:off x="4035772" y="1727840"/>
            <a:ext cx="747320" cy="461665"/>
          </a:xfrm>
          <a:prstGeom prst="rect">
            <a:avLst/>
          </a:prstGeom>
          <a:noFill/>
        </p:spPr>
        <p:txBody>
          <a:bodyPr wrap="none" rtlCol="0">
            <a:spAutoFit/>
          </a:bodyPr>
          <a:lstStyle/>
          <a:p>
            <a:r>
              <a:rPr lang="en-US" sz="2400" dirty="0" smtClean="0">
                <a:solidFill>
                  <a:schemeClr val="bg1"/>
                </a:solidFill>
              </a:rPr>
              <a:t>3.8V</a:t>
            </a:r>
            <a:endParaRPr lang="en-US" sz="2400" dirty="0">
              <a:solidFill>
                <a:schemeClr val="bg1"/>
              </a:solidFill>
            </a:endParaRPr>
          </a:p>
        </p:txBody>
      </p:sp>
      <p:sp>
        <p:nvSpPr>
          <p:cNvPr id="195" name="TextBox 194"/>
          <p:cNvSpPr txBox="1"/>
          <p:nvPr/>
        </p:nvSpPr>
        <p:spPr>
          <a:xfrm>
            <a:off x="5322687" y="1727840"/>
            <a:ext cx="747320" cy="461665"/>
          </a:xfrm>
          <a:prstGeom prst="rect">
            <a:avLst/>
          </a:prstGeom>
          <a:noFill/>
        </p:spPr>
        <p:txBody>
          <a:bodyPr wrap="none" rtlCol="0">
            <a:spAutoFit/>
          </a:bodyPr>
          <a:lstStyle/>
          <a:p>
            <a:r>
              <a:rPr lang="en-US" sz="2400" dirty="0" smtClean="0">
                <a:solidFill>
                  <a:schemeClr val="bg1"/>
                </a:solidFill>
              </a:rPr>
              <a:t>3.9V</a:t>
            </a:r>
            <a:endParaRPr lang="en-US" sz="2400" dirty="0">
              <a:solidFill>
                <a:schemeClr val="bg1"/>
              </a:solidFill>
            </a:endParaRPr>
          </a:p>
        </p:txBody>
      </p:sp>
      <p:sp>
        <p:nvSpPr>
          <p:cNvPr id="196" name="TextBox 195"/>
          <p:cNvSpPr txBox="1"/>
          <p:nvPr/>
        </p:nvSpPr>
        <p:spPr>
          <a:xfrm>
            <a:off x="6610186" y="1727840"/>
            <a:ext cx="747320" cy="461665"/>
          </a:xfrm>
          <a:prstGeom prst="rect">
            <a:avLst/>
          </a:prstGeom>
          <a:noFill/>
        </p:spPr>
        <p:txBody>
          <a:bodyPr wrap="none" rtlCol="0">
            <a:spAutoFit/>
          </a:bodyPr>
          <a:lstStyle/>
          <a:p>
            <a:r>
              <a:rPr lang="en-US" sz="2400" dirty="0" smtClean="0">
                <a:solidFill>
                  <a:schemeClr val="bg1"/>
                </a:solidFill>
              </a:rPr>
              <a:t>4.8V</a:t>
            </a:r>
            <a:endParaRPr lang="en-US" sz="2400" dirty="0">
              <a:solidFill>
                <a:schemeClr val="bg1"/>
              </a:solidFill>
            </a:endParaRPr>
          </a:p>
        </p:txBody>
      </p:sp>
      <p:sp>
        <p:nvSpPr>
          <p:cNvPr id="197" name="TextBox 196"/>
          <p:cNvSpPr txBox="1"/>
          <p:nvPr/>
        </p:nvSpPr>
        <p:spPr>
          <a:xfrm>
            <a:off x="2732172" y="2863676"/>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198" name="TextBox 197"/>
          <p:cNvSpPr txBox="1"/>
          <p:nvPr/>
        </p:nvSpPr>
        <p:spPr>
          <a:xfrm>
            <a:off x="4035826" y="2863676"/>
            <a:ext cx="747320" cy="461665"/>
          </a:xfrm>
          <a:prstGeom prst="rect">
            <a:avLst/>
          </a:prstGeom>
          <a:noFill/>
        </p:spPr>
        <p:txBody>
          <a:bodyPr wrap="none" rtlCol="0">
            <a:spAutoFit/>
          </a:bodyPr>
          <a:lstStyle/>
          <a:p>
            <a:r>
              <a:rPr lang="en-US" sz="2400" dirty="0" smtClean="0">
                <a:solidFill>
                  <a:schemeClr val="bg1"/>
                </a:solidFill>
              </a:rPr>
              <a:t>2.9V</a:t>
            </a:r>
            <a:endParaRPr lang="en-US" sz="2400" dirty="0">
              <a:solidFill>
                <a:schemeClr val="bg1"/>
              </a:solidFill>
            </a:endParaRPr>
          </a:p>
        </p:txBody>
      </p:sp>
      <p:sp>
        <p:nvSpPr>
          <p:cNvPr id="199" name="TextBox 198"/>
          <p:cNvSpPr txBox="1"/>
          <p:nvPr/>
        </p:nvSpPr>
        <p:spPr>
          <a:xfrm>
            <a:off x="5322741" y="2863676"/>
            <a:ext cx="747320" cy="461665"/>
          </a:xfrm>
          <a:prstGeom prst="rect">
            <a:avLst/>
          </a:prstGeom>
          <a:noFill/>
        </p:spPr>
        <p:txBody>
          <a:bodyPr wrap="none" rtlCol="0">
            <a:spAutoFit/>
          </a:bodyPr>
          <a:lstStyle/>
          <a:p>
            <a:r>
              <a:rPr lang="en-US" sz="2400" dirty="0" smtClean="0">
                <a:solidFill>
                  <a:schemeClr val="bg1"/>
                </a:solidFill>
              </a:rPr>
              <a:t>2.4V</a:t>
            </a:r>
            <a:endParaRPr lang="en-US" sz="2400" dirty="0">
              <a:solidFill>
                <a:schemeClr val="bg1"/>
              </a:solidFill>
            </a:endParaRPr>
          </a:p>
        </p:txBody>
      </p:sp>
      <p:sp>
        <p:nvSpPr>
          <p:cNvPr id="200" name="TextBox 199"/>
          <p:cNvSpPr txBox="1"/>
          <p:nvPr/>
        </p:nvSpPr>
        <p:spPr>
          <a:xfrm>
            <a:off x="6610240" y="2863676"/>
            <a:ext cx="747320" cy="461665"/>
          </a:xfrm>
          <a:prstGeom prst="rect">
            <a:avLst/>
          </a:prstGeom>
          <a:noFill/>
        </p:spPr>
        <p:txBody>
          <a:bodyPr wrap="none" rtlCol="0">
            <a:spAutoFit/>
          </a:bodyPr>
          <a:lstStyle/>
          <a:p>
            <a:r>
              <a:rPr lang="en-US" sz="2400" dirty="0" smtClean="0">
                <a:solidFill>
                  <a:schemeClr val="bg1"/>
                </a:solidFill>
              </a:rPr>
              <a:t>2.1V</a:t>
            </a:r>
            <a:endParaRPr lang="en-US" sz="2400" dirty="0">
              <a:solidFill>
                <a:schemeClr val="bg1"/>
              </a:solidFill>
            </a:endParaRPr>
          </a:p>
        </p:txBody>
      </p:sp>
      <p:sp>
        <p:nvSpPr>
          <p:cNvPr id="201" name="TextBox 200"/>
          <p:cNvSpPr txBox="1"/>
          <p:nvPr/>
        </p:nvSpPr>
        <p:spPr>
          <a:xfrm>
            <a:off x="2733579" y="3976252"/>
            <a:ext cx="747320" cy="461665"/>
          </a:xfrm>
          <a:prstGeom prst="rect">
            <a:avLst/>
          </a:prstGeom>
          <a:noFill/>
        </p:spPr>
        <p:txBody>
          <a:bodyPr wrap="none" rtlCol="0">
            <a:spAutoFit/>
          </a:bodyPr>
          <a:lstStyle/>
          <a:p>
            <a:r>
              <a:rPr lang="en-US" sz="2400" dirty="0" smtClean="0">
                <a:solidFill>
                  <a:schemeClr val="bg1"/>
                </a:solidFill>
              </a:rPr>
              <a:t>2.2V</a:t>
            </a:r>
            <a:endParaRPr lang="en-US" sz="2400" dirty="0">
              <a:solidFill>
                <a:schemeClr val="bg1"/>
              </a:solidFill>
            </a:endParaRPr>
          </a:p>
        </p:txBody>
      </p:sp>
      <p:sp>
        <p:nvSpPr>
          <p:cNvPr id="202" name="TextBox 201"/>
          <p:cNvSpPr txBox="1"/>
          <p:nvPr/>
        </p:nvSpPr>
        <p:spPr>
          <a:xfrm>
            <a:off x="4037233" y="3976252"/>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203" name="TextBox 202"/>
          <p:cNvSpPr txBox="1"/>
          <p:nvPr/>
        </p:nvSpPr>
        <p:spPr>
          <a:xfrm>
            <a:off x="5324148" y="3976252"/>
            <a:ext cx="747320" cy="461665"/>
          </a:xfrm>
          <a:prstGeom prst="rect">
            <a:avLst/>
          </a:prstGeom>
          <a:noFill/>
        </p:spPr>
        <p:txBody>
          <a:bodyPr wrap="none" rtlCol="0">
            <a:spAutoFit/>
          </a:bodyPr>
          <a:lstStyle/>
          <a:p>
            <a:r>
              <a:rPr lang="en-US" sz="2400" dirty="0" smtClean="0">
                <a:solidFill>
                  <a:schemeClr val="bg1"/>
                </a:solidFill>
              </a:rPr>
              <a:t>4.6V</a:t>
            </a:r>
            <a:endParaRPr lang="en-US" sz="2400" dirty="0">
              <a:solidFill>
                <a:schemeClr val="bg1"/>
              </a:solidFill>
            </a:endParaRPr>
          </a:p>
        </p:txBody>
      </p:sp>
      <p:sp>
        <p:nvSpPr>
          <p:cNvPr id="204" name="TextBox 203"/>
          <p:cNvSpPr txBox="1"/>
          <p:nvPr/>
        </p:nvSpPr>
        <p:spPr>
          <a:xfrm>
            <a:off x="6611647" y="3976252"/>
            <a:ext cx="747320" cy="461665"/>
          </a:xfrm>
          <a:prstGeom prst="rect">
            <a:avLst/>
          </a:prstGeom>
          <a:noFill/>
        </p:spPr>
        <p:txBody>
          <a:bodyPr wrap="none" rtlCol="0">
            <a:spAutoFit/>
          </a:bodyPr>
          <a:lstStyle/>
          <a:p>
            <a:r>
              <a:rPr lang="en-US" sz="2400" dirty="0" smtClean="0">
                <a:solidFill>
                  <a:schemeClr val="bg1"/>
                </a:solidFill>
              </a:rPr>
              <a:t>1.8V</a:t>
            </a:r>
            <a:endParaRPr lang="en-US" sz="2400" dirty="0">
              <a:solidFill>
                <a:schemeClr val="bg1"/>
              </a:solidFill>
            </a:endParaRPr>
          </a:p>
        </p:txBody>
      </p:sp>
      <p:sp>
        <p:nvSpPr>
          <p:cNvPr id="205" name="TextBox 204"/>
          <p:cNvSpPr txBox="1"/>
          <p:nvPr/>
        </p:nvSpPr>
        <p:spPr>
          <a:xfrm>
            <a:off x="2732118" y="5097420"/>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206" name="TextBox 205"/>
          <p:cNvSpPr txBox="1"/>
          <p:nvPr/>
        </p:nvSpPr>
        <p:spPr>
          <a:xfrm>
            <a:off x="4035772" y="5097420"/>
            <a:ext cx="747320" cy="461665"/>
          </a:xfrm>
          <a:prstGeom prst="rect">
            <a:avLst/>
          </a:prstGeom>
          <a:noFill/>
        </p:spPr>
        <p:txBody>
          <a:bodyPr wrap="none" rtlCol="0">
            <a:spAutoFit/>
          </a:bodyPr>
          <a:lstStyle/>
          <a:p>
            <a:r>
              <a:rPr lang="en-US" sz="2400" dirty="0" smtClean="0">
                <a:solidFill>
                  <a:schemeClr val="bg1"/>
                </a:solidFill>
              </a:rPr>
              <a:t>2.3V</a:t>
            </a:r>
            <a:endParaRPr lang="en-US" sz="2400" dirty="0">
              <a:solidFill>
                <a:schemeClr val="bg1"/>
              </a:solidFill>
            </a:endParaRPr>
          </a:p>
        </p:txBody>
      </p:sp>
      <p:sp>
        <p:nvSpPr>
          <p:cNvPr id="207" name="TextBox 206"/>
          <p:cNvSpPr txBox="1"/>
          <p:nvPr/>
        </p:nvSpPr>
        <p:spPr>
          <a:xfrm>
            <a:off x="5322687" y="5097420"/>
            <a:ext cx="747320" cy="461665"/>
          </a:xfrm>
          <a:prstGeom prst="rect">
            <a:avLst/>
          </a:prstGeom>
          <a:noFill/>
        </p:spPr>
        <p:txBody>
          <a:bodyPr wrap="none" rtlCol="0">
            <a:spAutoFit/>
          </a:bodyPr>
          <a:lstStyle/>
          <a:p>
            <a:r>
              <a:rPr lang="en-US" sz="2400" dirty="0" smtClean="0">
                <a:solidFill>
                  <a:schemeClr val="bg1"/>
                </a:solidFill>
              </a:rPr>
              <a:t>1.9V</a:t>
            </a:r>
            <a:endParaRPr lang="en-US" sz="2400" dirty="0">
              <a:solidFill>
                <a:schemeClr val="bg1"/>
              </a:solidFill>
            </a:endParaRPr>
          </a:p>
        </p:txBody>
      </p:sp>
      <p:sp>
        <p:nvSpPr>
          <p:cNvPr id="208" name="TextBox 207"/>
          <p:cNvSpPr txBox="1"/>
          <p:nvPr/>
        </p:nvSpPr>
        <p:spPr>
          <a:xfrm>
            <a:off x="6610186" y="5097420"/>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213" name="TextBox 212"/>
          <p:cNvSpPr txBox="1"/>
          <p:nvPr/>
        </p:nvSpPr>
        <p:spPr>
          <a:xfrm>
            <a:off x="253569" y="2656712"/>
            <a:ext cx="1836192" cy="461665"/>
          </a:xfrm>
          <a:prstGeom prst="rect">
            <a:avLst/>
          </a:prstGeom>
          <a:noFill/>
        </p:spPr>
        <p:txBody>
          <a:bodyPr wrap="square" rtlCol="0">
            <a:spAutoFit/>
          </a:bodyPr>
          <a:lstStyle/>
          <a:p>
            <a:pPr algn="ctr"/>
            <a:r>
              <a:rPr lang="en-US" sz="2400" dirty="0" err="1" smtClean="0">
                <a:solidFill>
                  <a:schemeClr val="accent1"/>
                </a:solidFill>
              </a:rPr>
              <a:t>V</a:t>
            </a:r>
            <a:r>
              <a:rPr lang="en-US" sz="2400" baseline="-25000" dirty="0" err="1" smtClean="0">
                <a:solidFill>
                  <a:schemeClr val="accent1"/>
                </a:solidFill>
              </a:rPr>
              <a:t>read</a:t>
            </a:r>
            <a:r>
              <a:rPr lang="en-US" sz="2400" dirty="0" smtClean="0">
                <a:solidFill>
                  <a:schemeClr val="accent1"/>
                </a:solidFill>
              </a:rPr>
              <a:t> = 2.5 V</a:t>
            </a:r>
            <a:endParaRPr lang="en-US" sz="2400" dirty="0">
              <a:solidFill>
                <a:schemeClr val="accent1"/>
              </a:solidFill>
            </a:endParaRPr>
          </a:p>
        </p:txBody>
      </p:sp>
      <p:sp>
        <p:nvSpPr>
          <p:cNvPr id="219" name="TextBox 218"/>
          <p:cNvSpPr txBox="1"/>
          <p:nvPr/>
        </p:nvSpPr>
        <p:spPr>
          <a:xfrm>
            <a:off x="253569" y="1529705"/>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5.0 V</a:t>
            </a:r>
            <a:endParaRPr lang="en-US" sz="2400" dirty="0">
              <a:solidFill>
                <a:schemeClr val="tx2">
                  <a:lumMod val="75000"/>
                </a:schemeClr>
              </a:solidFill>
            </a:endParaRPr>
          </a:p>
        </p:txBody>
      </p:sp>
      <p:sp>
        <p:nvSpPr>
          <p:cNvPr id="220" name="TextBox 219"/>
          <p:cNvSpPr txBox="1"/>
          <p:nvPr/>
        </p:nvSpPr>
        <p:spPr>
          <a:xfrm>
            <a:off x="253569" y="3751711"/>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5.0 V</a:t>
            </a:r>
            <a:endParaRPr lang="en-US" sz="2400" dirty="0">
              <a:solidFill>
                <a:schemeClr val="tx2">
                  <a:lumMod val="75000"/>
                </a:schemeClr>
              </a:solidFill>
            </a:endParaRPr>
          </a:p>
        </p:txBody>
      </p:sp>
      <p:sp>
        <p:nvSpPr>
          <p:cNvPr id="221" name="TextBox 220"/>
          <p:cNvSpPr txBox="1"/>
          <p:nvPr/>
        </p:nvSpPr>
        <p:spPr>
          <a:xfrm>
            <a:off x="253569" y="4861844"/>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5.0 V</a:t>
            </a:r>
            <a:endParaRPr lang="en-US" sz="2400" dirty="0">
              <a:solidFill>
                <a:schemeClr val="tx2">
                  <a:lumMod val="75000"/>
                </a:schemeClr>
              </a:solidFill>
            </a:endParaRPr>
          </a:p>
        </p:txBody>
      </p:sp>
      <p:sp>
        <p:nvSpPr>
          <p:cNvPr id="218" name="TextBox 217"/>
          <p:cNvSpPr txBox="1"/>
          <p:nvPr/>
        </p:nvSpPr>
        <p:spPr>
          <a:xfrm>
            <a:off x="5271978" y="6030234"/>
            <a:ext cx="845313" cy="584775"/>
          </a:xfrm>
          <a:prstGeom prst="rect">
            <a:avLst/>
          </a:prstGeom>
          <a:noFill/>
        </p:spPr>
        <p:txBody>
          <a:bodyPr wrap="square" rtlCol="0">
            <a:spAutoFit/>
          </a:bodyPr>
          <a:lstStyle/>
          <a:p>
            <a:pPr algn="ctr"/>
            <a:r>
              <a:rPr lang="en-US" sz="3200" dirty="0" smtClean="0">
                <a:solidFill>
                  <a:schemeClr val="tx2"/>
                </a:solidFill>
              </a:rPr>
              <a:t>1</a:t>
            </a:r>
            <a:endParaRPr lang="en-US" sz="3200" dirty="0">
              <a:solidFill>
                <a:schemeClr val="tx2"/>
              </a:solidFill>
            </a:endParaRPr>
          </a:p>
        </p:txBody>
      </p:sp>
      <p:sp>
        <p:nvSpPr>
          <p:cNvPr id="222" name="TextBox 221"/>
          <p:cNvSpPr txBox="1"/>
          <p:nvPr/>
        </p:nvSpPr>
        <p:spPr>
          <a:xfrm>
            <a:off x="6568384" y="6030234"/>
            <a:ext cx="845313" cy="584775"/>
          </a:xfrm>
          <a:prstGeom prst="rect">
            <a:avLst/>
          </a:prstGeom>
          <a:noFill/>
        </p:spPr>
        <p:txBody>
          <a:bodyPr wrap="square" rtlCol="0">
            <a:spAutoFit/>
          </a:bodyPr>
          <a:lstStyle/>
          <a:p>
            <a:pPr algn="ctr"/>
            <a:r>
              <a:rPr lang="en-US" sz="3200" dirty="0">
                <a:solidFill>
                  <a:schemeClr val="tx2"/>
                </a:solidFill>
              </a:rPr>
              <a:t>1</a:t>
            </a:r>
          </a:p>
        </p:txBody>
      </p:sp>
      <p:sp>
        <p:nvSpPr>
          <p:cNvPr id="223" name="TextBox 222"/>
          <p:cNvSpPr txBox="1"/>
          <p:nvPr/>
        </p:nvSpPr>
        <p:spPr>
          <a:xfrm>
            <a:off x="3977577" y="6030234"/>
            <a:ext cx="845313" cy="584775"/>
          </a:xfrm>
          <a:prstGeom prst="rect">
            <a:avLst/>
          </a:prstGeom>
          <a:noFill/>
        </p:spPr>
        <p:txBody>
          <a:bodyPr wrap="square" rtlCol="0">
            <a:spAutoFit/>
          </a:bodyPr>
          <a:lstStyle/>
          <a:p>
            <a:pPr algn="ctr"/>
            <a:r>
              <a:rPr lang="en-US" sz="3200" dirty="0" smtClean="0">
                <a:solidFill>
                  <a:schemeClr val="accent2"/>
                </a:solidFill>
              </a:rPr>
              <a:t>0</a:t>
            </a:r>
            <a:endParaRPr lang="en-US" sz="3200" dirty="0">
              <a:solidFill>
                <a:schemeClr val="accent2"/>
              </a:solidFill>
            </a:endParaRPr>
          </a:p>
        </p:txBody>
      </p:sp>
      <p:sp>
        <p:nvSpPr>
          <p:cNvPr id="224" name="TextBox 223"/>
          <p:cNvSpPr txBox="1"/>
          <p:nvPr/>
        </p:nvSpPr>
        <p:spPr>
          <a:xfrm>
            <a:off x="2667975" y="6030234"/>
            <a:ext cx="845313" cy="584775"/>
          </a:xfrm>
          <a:prstGeom prst="rect">
            <a:avLst/>
          </a:prstGeom>
          <a:noFill/>
        </p:spPr>
        <p:txBody>
          <a:bodyPr wrap="square" rtlCol="0">
            <a:spAutoFit/>
          </a:bodyPr>
          <a:lstStyle/>
          <a:p>
            <a:pPr algn="ctr"/>
            <a:r>
              <a:rPr lang="en-US" sz="3200" dirty="0" smtClean="0">
                <a:solidFill>
                  <a:schemeClr val="accent2"/>
                </a:solidFill>
              </a:rPr>
              <a:t>0</a:t>
            </a:r>
            <a:endParaRPr lang="en-US" sz="3200" dirty="0">
              <a:solidFill>
                <a:schemeClr val="accent2"/>
              </a:solidFill>
            </a:endParaRPr>
          </a:p>
        </p:txBody>
      </p:sp>
      <p:sp>
        <p:nvSpPr>
          <p:cNvPr id="242" name="TextBox 241"/>
          <p:cNvSpPr txBox="1"/>
          <p:nvPr/>
        </p:nvSpPr>
        <p:spPr>
          <a:xfrm>
            <a:off x="464322" y="5968544"/>
            <a:ext cx="2267796" cy="830997"/>
          </a:xfrm>
          <a:prstGeom prst="rect">
            <a:avLst/>
          </a:prstGeom>
          <a:noFill/>
        </p:spPr>
        <p:txBody>
          <a:bodyPr wrap="square" rtlCol="0">
            <a:spAutoFit/>
          </a:bodyPr>
          <a:lstStyle/>
          <a:p>
            <a:pPr algn="ctr"/>
            <a:r>
              <a:rPr lang="en-US" sz="2400" dirty="0" smtClean="0">
                <a:solidFill>
                  <a:schemeClr val="accent1"/>
                </a:solidFill>
              </a:rPr>
              <a:t>Correct values for page 2:</a:t>
            </a:r>
            <a:endParaRPr lang="en-US" sz="2400" dirty="0">
              <a:solidFill>
                <a:schemeClr val="accent1"/>
              </a:solidFill>
            </a:endParaRPr>
          </a:p>
        </p:txBody>
      </p:sp>
      <p:sp>
        <p:nvSpPr>
          <p:cNvPr id="7" name="Slide Number Placeholder 6"/>
          <p:cNvSpPr>
            <a:spLocks noGrp="1"/>
          </p:cNvSpPr>
          <p:nvPr>
            <p:ph type="sldNum" sz="quarter" idx="12"/>
          </p:nvPr>
        </p:nvSpPr>
        <p:spPr/>
        <p:txBody>
          <a:bodyPr/>
          <a:lstStyle/>
          <a:p>
            <a:fld id="{B9833DA7-59AA-43CA-B9D4-B4E6650B0945}" type="slidenum">
              <a:rPr lang="en-US" smtClean="0"/>
              <a:t>10</a:t>
            </a:fld>
            <a:endParaRPr lang="en-US" dirty="0"/>
          </a:p>
        </p:txBody>
      </p:sp>
      <p:sp>
        <p:nvSpPr>
          <p:cNvPr id="251" name="TextBox 250"/>
          <p:cNvSpPr txBox="1"/>
          <p:nvPr/>
        </p:nvSpPr>
        <p:spPr>
          <a:xfrm>
            <a:off x="7772400" y="1762088"/>
            <a:ext cx="1004249" cy="461665"/>
          </a:xfrm>
          <a:prstGeom prst="rect">
            <a:avLst/>
          </a:prstGeom>
          <a:noFill/>
        </p:spPr>
        <p:txBody>
          <a:bodyPr wrap="none" rtlCol="0">
            <a:spAutoFit/>
          </a:bodyPr>
          <a:lstStyle/>
          <a:p>
            <a:r>
              <a:rPr lang="en-US" sz="2400" dirty="0" smtClean="0"/>
              <a:t>Page 1</a:t>
            </a:r>
            <a:endParaRPr lang="en-US" sz="2400" dirty="0"/>
          </a:p>
        </p:txBody>
      </p:sp>
      <p:sp>
        <p:nvSpPr>
          <p:cNvPr id="252" name="TextBox 251"/>
          <p:cNvSpPr txBox="1"/>
          <p:nvPr/>
        </p:nvSpPr>
        <p:spPr>
          <a:xfrm>
            <a:off x="7772400" y="2873967"/>
            <a:ext cx="1004249" cy="461665"/>
          </a:xfrm>
          <a:prstGeom prst="rect">
            <a:avLst/>
          </a:prstGeom>
          <a:noFill/>
        </p:spPr>
        <p:txBody>
          <a:bodyPr wrap="none" rtlCol="0">
            <a:spAutoFit/>
          </a:bodyPr>
          <a:lstStyle/>
          <a:p>
            <a:r>
              <a:rPr lang="en-US" sz="2400" dirty="0" smtClean="0"/>
              <a:t>Page 2</a:t>
            </a:r>
            <a:endParaRPr lang="en-US" sz="2400" dirty="0"/>
          </a:p>
        </p:txBody>
      </p:sp>
      <p:sp>
        <p:nvSpPr>
          <p:cNvPr id="253" name="TextBox 252"/>
          <p:cNvSpPr txBox="1"/>
          <p:nvPr/>
        </p:nvSpPr>
        <p:spPr>
          <a:xfrm>
            <a:off x="7772400" y="4010420"/>
            <a:ext cx="1004249" cy="461665"/>
          </a:xfrm>
          <a:prstGeom prst="rect">
            <a:avLst/>
          </a:prstGeom>
          <a:noFill/>
        </p:spPr>
        <p:txBody>
          <a:bodyPr wrap="none" rtlCol="0">
            <a:spAutoFit/>
          </a:bodyPr>
          <a:lstStyle/>
          <a:p>
            <a:r>
              <a:rPr lang="en-US" sz="2400" dirty="0"/>
              <a:t>Page </a:t>
            </a:r>
            <a:r>
              <a:rPr lang="en-US" sz="2400" dirty="0" smtClean="0"/>
              <a:t>3</a:t>
            </a:r>
            <a:endParaRPr lang="en-US" sz="2400" dirty="0"/>
          </a:p>
        </p:txBody>
      </p:sp>
      <p:sp>
        <p:nvSpPr>
          <p:cNvPr id="254" name="TextBox 253"/>
          <p:cNvSpPr txBox="1"/>
          <p:nvPr/>
        </p:nvSpPr>
        <p:spPr>
          <a:xfrm>
            <a:off x="7772400" y="5100935"/>
            <a:ext cx="1004249" cy="461665"/>
          </a:xfrm>
          <a:prstGeom prst="rect">
            <a:avLst/>
          </a:prstGeom>
          <a:noFill/>
        </p:spPr>
        <p:txBody>
          <a:bodyPr wrap="none" rtlCol="0">
            <a:spAutoFit/>
          </a:bodyPr>
          <a:lstStyle/>
          <a:p>
            <a:r>
              <a:rPr lang="en-US" sz="2400" dirty="0"/>
              <a:t>Page </a:t>
            </a:r>
            <a:r>
              <a:rPr lang="en-US" sz="2400" dirty="0" smtClean="0"/>
              <a:t>4</a:t>
            </a:r>
            <a:endParaRPr lang="en-US" sz="2400" dirty="0"/>
          </a:p>
        </p:txBody>
      </p:sp>
      <p:sp>
        <p:nvSpPr>
          <p:cNvPr id="259" name="Rectangle 258"/>
          <p:cNvSpPr/>
          <p:nvPr/>
        </p:nvSpPr>
        <p:spPr>
          <a:xfrm>
            <a:off x="1676400" y="3875052"/>
            <a:ext cx="6096000" cy="6592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Pass (5V)</a:t>
            </a:r>
            <a:endParaRPr lang="en-US" sz="2800" dirty="0"/>
          </a:p>
        </p:txBody>
      </p:sp>
      <p:sp>
        <p:nvSpPr>
          <p:cNvPr id="260" name="Rectangle 259"/>
          <p:cNvSpPr/>
          <p:nvPr/>
        </p:nvSpPr>
        <p:spPr>
          <a:xfrm>
            <a:off x="1676400" y="2766514"/>
            <a:ext cx="6096000" cy="6592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Read (2.5V)</a:t>
            </a:r>
            <a:endParaRPr lang="en-US" sz="2800" dirty="0"/>
          </a:p>
        </p:txBody>
      </p:sp>
      <p:sp>
        <p:nvSpPr>
          <p:cNvPr id="261" name="Rectangle 260"/>
          <p:cNvSpPr/>
          <p:nvPr/>
        </p:nvSpPr>
        <p:spPr>
          <a:xfrm>
            <a:off x="1676400" y="1645710"/>
            <a:ext cx="6096000" cy="6592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Pass (5V)</a:t>
            </a:r>
            <a:endParaRPr lang="en-US" sz="2800" dirty="0"/>
          </a:p>
        </p:txBody>
      </p:sp>
      <p:sp>
        <p:nvSpPr>
          <p:cNvPr id="262" name="Rectangle 261"/>
          <p:cNvSpPr/>
          <p:nvPr/>
        </p:nvSpPr>
        <p:spPr>
          <a:xfrm>
            <a:off x="1676400" y="4996547"/>
            <a:ext cx="6096000" cy="6592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Pass (5V)</a:t>
            </a:r>
            <a:endParaRPr lang="en-US" sz="2800" dirty="0"/>
          </a:p>
        </p:txBody>
      </p:sp>
    </p:spTree>
    <p:custDataLst>
      <p:tags r:id="rId1"/>
    </p:custDataLst>
    <p:extLst>
      <p:ext uri="{BB962C8B-B14F-4D97-AF65-F5344CB8AC3E}">
        <p14:creationId xmlns:p14="http://schemas.microsoft.com/office/powerpoint/2010/main" val="2297487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2"/>
                                        </p:tgtEl>
                                        <p:attrNameLst>
                                          <p:attrName>style.visibility</p:attrName>
                                        </p:attrNameLst>
                                      </p:cBhvr>
                                      <p:to>
                                        <p:strVal val="visible"/>
                                      </p:to>
                                    </p:set>
                                    <p:animEffect transition="in" filter="fade">
                                      <p:cBhvr>
                                        <p:cTn id="7" dur="500"/>
                                        <p:tgtEl>
                                          <p:spTgt spid="2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0"/>
                                        </p:tgtEl>
                                        <p:attrNameLst>
                                          <p:attrName>style.visibility</p:attrName>
                                        </p:attrNameLst>
                                      </p:cBhvr>
                                      <p:to>
                                        <p:strVal val="visible"/>
                                      </p:to>
                                    </p:set>
                                    <p:animEffect transition="in" filter="fade">
                                      <p:cBhvr>
                                        <p:cTn id="10" dur="500"/>
                                        <p:tgtEl>
                                          <p:spTgt spid="26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1"/>
                                        </p:tgtEl>
                                        <p:attrNameLst>
                                          <p:attrName>style.visibility</p:attrName>
                                        </p:attrNameLst>
                                      </p:cBhvr>
                                      <p:to>
                                        <p:strVal val="visible"/>
                                      </p:to>
                                    </p:set>
                                    <p:animEffect transition="in" filter="fade">
                                      <p:cBhvr>
                                        <p:cTn id="13" dur="500"/>
                                        <p:tgtEl>
                                          <p:spTgt spid="26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9"/>
                                        </p:tgtEl>
                                        <p:attrNameLst>
                                          <p:attrName>style.visibility</p:attrName>
                                        </p:attrNameLst>
                                      </p:cBhvr>
                                      <p:to>
                                        <p:strVal val="visible"/>
                                      </p:to>
                                    </p:set>
                                    <p:animEffect transition="in" filter="fade">
                                      <p:cBhvr>
                                        <p:cTn id="16" dur="500"/>
                                        <p:tgtEl>
                                          <p:spTgt spid="25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62"/>
                                        </p:tgtEl>
                                      </p:cBhvr>
                                    </p:animEffect>
                                    <p:set>
                                      <p:cBhvr>
                                        <p:cTn id="21" dur="1" fill="hold">
                                          <p:stCondLst>
                                            <p:cond delay="499"/>
                                          </p:stCondLst>
                                        </p:cTn>
                                        <p:tgtEl>
                                          <p:spTgt spid="26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260"/>
                                        </p:tgtEl>
                                      </p:cBhvr>
                                    </p:animEffect>
                                    <p:set>
                                      <p:cBhvr>
                                        <p:cTn id="24" dur="1" fill="hold">
                                          <p:stCondLst>
                                            <p:cond delay="499"/>
                                          </p:stCondLst>
                                        </p:cTn>
                                        <p:tgtEl>
                                          <p:spTgt spid="260"/>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261"/>
                                        </p:tgtEl>
                                      </p:cBhvr>
                                    </p:animEffect>
                                    <p:set>
                                      <p:cBhvr>
                                        <p:cTn id="27" dur="1" fill="hold">
                                          <p:stCondLst>
                                            <p:cond delay="499"/>
                                          </p:stCondLst>
                                        </p:cTn>
                                        <p:tgtEl>
                                          <p:spTgt spid="261"/>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259"/>
                                        </p:tgtEl>
                                      </p:cBhvr>
                                    </p:animEffect>
                                    <p:set>
                                      <p:cBhvr>
                                        <p:cTn id="30" dur="1" fill="hold">
                                          <p:stCondLst>
                                            <p:cond delay="499"/>
                                          </p:stCondLst>
                                        </p:cTn>
                                        <p:tgtEl>
                                          <p:spTgt spid="259"/>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219"/>
                                        </p:tgtEl>
                                        <p:attrNameLst>
                                          <p:attrName>style.visibility</p:attrName>
                                        </p:attrNameLst>
                                      </p:cBhvr>
                                      <p:to>
                                        <p:strVal val="visible"/>
                                      </p:to>
                                    </p:set>
                                    <p:animEffect transition="in" filter="fade">
                                      <p:cBhvr>
                                        <p:cTn id="34" dur="500"/>
                                        <p:tgtEl>
                                          <p:spTgt spid="21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13"/>
                                        </p:tgtEl>
                                        <p:attrNameLst>
                                          <p:attrName>style.visibility</p:attrName>
                                        </p:attrNameLst>
                                      </p:cBhvr>
                                      <p:to>
                                        <p:strVal val="visible"/>
                                      </p:to>
                                    </p:set>
                                    <p:animEffect transition="in" filter="fade">
                                      <p:cBhvr>
                                        <p:cTn id="37" dur="500"/>
                                        <p:tgtEl>
                                          <p:spTgt spid="21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20"/>
                                        </p:tgtEl>
                                        <p:attrNameLst>
                                          <p:attrName>style.visibility</p:attrName>
                                        </p:attrNameLst>
                                      </p:cBhvr>
                                      <p:to>
                                        <p:strVal val="visible"/>
                                      </p:to>
                                    </p:set>
                                    <p:animEffect transition="in" filter="fade">
                                      <p:cBhvr>
                                        <p:cTn id="40" dur="500"/>
                                        <p:tgtEl>
                                          <p:spTgt spid="2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21"/>
                                        </p:tgtEl>
                                        <p:attrNameLst>
                                          <p:attrName>style.visibility</p:attrName>
                                        </p:attrNameLst>
                                      </p:cBhvr>
                                      <p:to>
                                        <p:strVal val="visible"/>
                                      </p:to>
                                    </p:set>
                                    <p:animEffect transition="in" filter="fade">
                                      <p:cBhvr>
                                        <p:cTn id="43" dur="500"/>
                                        <p:tgtEl>
                                          <p:spTgt spid="221"/>
                                        </p:tgtEl>
                                      </p:cBhvr>
                                    </p:animEffect>
                                  </p:childTnLst>
                                </p:cTn>
                              </p:par>
                              <p:par>
                                <p:cTn id="44" presetID="10" presetClass="entr" presetSubtype="0" fill="hold" nodeType="withEffect">
                                  <p:stCondLst>
                                    <p:cond delay="0"/>
                                  </p:stCondLst>
                                  <p:childTnLst>
                                    <p:set>
                                      <p:cBhvr>
                                        <p:cTn id="45" dur="1" fill="hold">
                                          <p:stCondLst>
                                            <p:cond delay="0"/>
                                          </p:stCondLst>
                                        </p:cTn>
                                        <p:tgtEl>
                                          <p:spTgt spid="209"/>
                                        </p:tgtEl>
                                        <p:attrNameLst>
                                          <p:attrName>style.visibility</p:attrName>
                                        </p:attrNameLst>
                                      </p:cBhvr>
                                      <p:to>
                                        <p:strVal val="visible"/>
                                      </p:to>
                                    </p:set>
                                    <p:animEffect transition="in" filter="fade">
                                      <p:cBhvr>
                                        <p:cTn id="46" dur="500"/>
                                        <p:tgtEl>
                                          <p:spTgt spid="209"/>
                                        </p:tgtEl>
                                      </p:cBhvr>
                                    </p:animEffect>
                                  </p:childTnLst>
                                </p:cTn>
                              </p:par>
                              <p:par>
                                <p:cTn id="47" presetID="10" presetClass="entr" presetSubtype="0" fill="hold" nodeType="withEffect">
                                  <p:stCondLst>
                                    <p:cond delay="0"/>
                                  </p:stCondLst>
                                  <p:childTnLst>
                                    <p:set>
                                      <p:cBhvr>
                                        <p:cTn id="48" dur="1" fill="hold">
                                          <p:stCondLst>
                                            <p:cond delay="0"/>
                                          </p:stCondLst>
                                        </p:cTn>
                                        <p:tgtEl>
                                          <p:spTgt spid="210"/>
                                        </p:tgtEl>
                                        <p:attrNameLst>
                                          <p:attrName>style.visibility</p:attrName>
                                        </p:attrNameLst>
                                      </p:cBhvr>
                                      <p:to>
                                        <p:strVal val="visible"/>
                                      </p:to>
                                    </p:set>
                                    <p:animEffect transition="in" filter="fade">
                                      <p:cBhvr>
                                        <p:cTn id="49" dur="500"/>
                                        <p:tgtEl>
                                          <p:spTgt spid="210"/>
                                        </p:tgtEl>
                                      </p:cBhvr>
                                    </p:animEffect>
                                  </p:childTnLst>
                                </p:cTn>
                              </p:par>
                              <p:par>
                                <p:cTn id="50" presetID="10" presetClass="entr" presetSubtype="0" fill="hold" nodeType="withEffect">
                                  <p:stCondLst>
                                    <p:cond delay="0"/>
                                  </p:stCondLst>
                                  <p:childTnLst>
                                    <p:set>
                                      <p:cBhvr>
                                        <p:cTn id="51" dur="1" fill="hold">
                                          <p:stCondLst>
                                            <p:cond delay="0"/>
                                          </p:stCondLst>
                                        </p:cTn>
                                        <p:tgtEl>
                                          <p:spTgt spid="211"/>
                                        </p:tgtEl>
                                        <p:attrNameLst>
                                          <p:attrName>style.visibility</p:attrName>
                                        </p:attrNameLst>
                                      </p:cBhvr>
                                      <p:to>
                                        <p:strVal val="visible"/>
                                      </p:to>
                                    </p:set>
                                    <p:animEffect transition="in" filter="fade">
                                      <p:cBhvr>
                                        <p:cTn id="52" dur="500"/>
                                        <p:tgtEl>
                                          <p:spTgt spid="211"/>
                                        </p:tgtEl>
                                      </p:cBhvr>
                                    </p:animEffect>
                                  </p:childTnLst>
                                </p:cTn>
                              </p:par>
                              <p:par>
                                <p:cTn id="53" presetID="10" presetClass="entr" presetSubtype="0" fill="hold" nodeType="withEffect">
                                  <p:stCondLst>
                                    <p:cond delay="0"/>
                                  </p:stCondLst>
                                  <p:childTnLst>
                                    <p:set>
                                      <p:cBhvr>
                                        <p:cTn id="54" dur="1" fill="hold">
                                          <p:stCondLst>
                                            <p:cond delay="0"/>
                                          </p:stCondLst>
                                        </p:cTn>
                                        <p:tgtEl>
                                          <p:spTgt spid="212"/>
                                        </p:tgtEl>
                                        <p:attrNameLst>
                                          <p:attrName>style.visibility</p:attrName>
                                        </p:attrNameLst>
                                      </p:cBhvr>
                                      <p:to>
                                        <p:strVal val="visible"/>
                                      </p:to>
                                    </p:set>
                                    <p:animEffect transition="in" filter="fade">
                                      <p:cBhvr>
                                        <p:cTn id="55" dur="500"/>
                                        <p:tgtEl>
                                          <p:spTgt spid="212"/>
                                        </p:tgtEl>
                                      </p:cBhvr>
                                    </p:animEffect>
                                  </p:childTnLst>
                                </p:cTn>
                              </p:par>
                            </p:childTnLst>
                          </p:cTn>
                        </p:par>
                        <p:par>
                          <p:cTn id="56" fill="hold">
                            <p:stCondLst>
                              <p:cond delay="1000"/>
                            </p:stCondLst>
                            <p:childTnLst>
                              <p:par>
                                <p:cTn id="57" presetID="10" presetClass="entr" presetSubtype="0"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217"/>
                                        </p:tgtEl>
                                        <p:attrNameLst>
                                          <p:attrName>style.visibility</p:attrName>
                                        </p:attrNameLst>
                                      </p:cBhvr>
                                      <p:to>
                                        <p:strVal val="visible"/>
                                      </p:to>
                                    </p:set>
                                    <p:animEffect transition="in" filter="wipe(up)">
                                      <p:cBhvr>
                                        <p:cTn id="64" dur="500"/>
                                        <p:tgtEl>
                                          <p:spTgt spid="217"/>
                                        </p:tgtEl>
                                      </p:cBhvr>
                                    </p:animEffect>
                                  </p:childTnLst>
                                </p:cTn>
                              </p:par>
                              <p:par>
                                <p:cTn id="65" presetID="22" presetClass="entr" presetSubtype="1" fill="hold" nodeType="withEffect">
                                  <p:stCondLst>
                                    <p:cond delay="0"/>
                                  </p:stCondLst>
                                  <p:childTnLst>
                                    <p:set>
                                      <p:cBhvr>
                                        <p:cTn id="66" dur="1" fill="hold">
                                          <p:stCondLst>
                                            <p:cond delay="0"/>
                                          </p:stCondLst>
                                        </p:cTn>
                                        <p:tgtEl>
                                          <p:spTgt spid="216"/>
                                        </p:tgtEl>
                                        <p:attrNameLst>
                                          <p:attrName>style.visibility</p:attrName>
                                        </p:attrNameLst>
                                      </p:cBhvr>
                                      <p:to>
                                        <p:strVal val="visible"/>
                                      </p:to>
                                    </p:set>
                                    <p:animEffect transition="in" filter="wipe(up)">
                                      <p:cBhvr>
                                        <p:cTn id="67" dur="500"/>
                                        <p:tgtEl>
                                          <p:spTgt spid="216"/>
                                        </p:tgtEl>
                                      </p:cBhvr>
                                    </p:animEffect>
                                  </p:childTnLst>
                                </p:cTn>
                              </p:par>
                              <p:par>
                                <p:cTn id="68" presetID="22" presetClass="entr" presetSubtype="1" fill="hold" nodeType="withEffect">
                                  <p:stCondLst>
                                    <p:cond delay="0"/>
                                  </p:stCondLst>
                                  <p:childTnLst>
                                    <p:set>
                                      <p:cBhvr>
                                        <p:cTn id="69" dur="1" fill="hold">
                                          <p:stCondLst>
                                            <p:cond delay="0"/>
                                          </p:stCondLst>
                                        </p:cTn>
                                        <p:tgtEl>
                                          <p:spTgt spid="214"/>
                                        </p:tgtEl>
                                        <p:attrNameLst>
                                          <p:attrName>style.visibility</p:attrName>
                                        </p:attrNameLst>
                                      </p:cBhvr>
                                      <p:to>
                                        <p:strVal val="visible"/>
                                      </p:to>
                                    </p:set>
                                    <p:animEffect transition="in" filter="wipe(up)">
                                      <p:cBhvr>
                                        <p:cTn id="70" dur="500"/>
                                        <p:tgtEl>
                                          <p:spTgt spid="214"/>
                                        </p:tgtEl>
                                      </p:cBhvr>
                                    </p:animEffect>
                                  </p:childTnLst>
                                </p:cTn>
                              </p:par>
                              <p:par>
                                <p:cTn id="71" presetID="22" presetClass="entr" presetSubtype="1" fill="hold" nodeType="withEffect">
                                  <p:stCondLst>
                                    <p:cond delay="0"/>
                                  </p:stCondLst>
                                  <p:childTnLst>
                                    <p:set>
                                      <p:cBhvr>
                                        <p:cTn id="72" dur="1" fill="hold">
                                          <p:stCondLst>
                                            <p:cond delay="0"/>
                                          </p:stCondLst>
                                        </p:cTn>
                                        <p:tgtEl>
                                          <p:spTgt spid="215"/>
                                        </p:tgtEl>
                                        <p:attrNameLst>
                                          <p:attrName>style.visibility</p:attrName>
                                        </p:attrNameLst>
                                      </p:cBhvr>
                                      <p:to>
                                        <p:strVal val="visible"/>
                                      </p:to>
                                    </p:set>
                                    <p:animEffect transition="in" filter="wipe(up)">
                                      <p:cBhvr>
                                        <p:cTn id="73" dur="500"/>
                                        <p:tgtEl>
                                          <p:spTgt spid="215"/>
                                        </p:tgtEl>
                                      </p:cBhvr>
                                    </p:animEffect>
                                  </p:childTnLst>
                                </p:cTn>
                              </p:par>
                            </p:childTnLst>
                          </p:cTn>
                        </p:par>
                        <p:par>
                          <p:cTn id="74" fill="hold">
                            <p:stCondLst>
                              <p:cond delay="500"/>
                            </p:stCondLst>
                            <p:childTnLst>
                              <p:par>
                                <p:cTn id="75" presetID="22" presetClass="entr" presetSubtype="1" fill="hold" grpId="0" nodeType="afterEffect">
                                  <p:stCondLst>
                                    <p:cond delay="0"/>
                                  </p:stCondLst>
                                  <p:childTnLst>
                                    <p:set>
                                      <p:cBhvr>
                                        <p:cTn id="76" dur="1" fill="hold">
                                          <p:stCondLst>
                                            <p:cond delay="0"/>
                                          </p:stCondLst>
                                        </p:cTn>
                                        <p:tgtEl>
                                          <p:spTgt spid="222"/>
                                        </p:tgtEl>
                                        <p:attrNameLst>
                                          <p:attrName>style.visibility</p:attrName>
                                        </p:attrNameLst>
                                      </p:cBhvr>
                                      <p:to>
                                        <p:strVal val="visible"/>
                                      </p:to>
                                    </p:set>
                                    <p:animEffect transition="in" filter="wipe(up)">
                                      <p:cBhvr>
                                        <p:cTn id="77" dur="500"/>
                                        <p:tgtEl>
                                          <p:spTgt spid="222"/>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218"/>
                                        </p:tgtEl>
                                        <p:attrNameLst>
                                          <p:attrName>style.visibility</p:attrName>
                                        </p:attrNameLst>
                                      </p:cBhvr>
                                      <p:to>
                                        <p:strVal val="visible"/>
                                      </p:to>
                                    </p:set>
                                    <p:animEffect transition="in" filter="wipe(up)">
                                      <p:cBhvr>
                                        <p:cTn id="80" dur="500"/>
                                        <p:tgtEl>
                                          <p:spTgt spid="218"/>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223"/>
                                        </p:tgtEl>
                                        <p:attrNameLst>
                                          <p:attrName>style.visibility</p:attrName>
                                        </p:attrNameLst>
                                      </p:cBhvr>
                                      <p:to>
                                        <p:strVal val="visible"/>
                                      </p:to>
                                    </p:set>
                                    <p:animEffect transition="in" filter="wipe(up)">
                                      <p:cBhvr>
                                        <p:cTn id="83" dur="500"/>
                                        <p:tgtEl>
                                          <p:spTgt spid="223"/>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224"/>
                                        </p:tgtEl>
                                        <p:attrNameLst>
                                          <p:attrName>style.visibility</p:attrName>
                                        </p:attrNameLst>
                                      </p:cBhvr>
                                      <p:to>
                                        <p:strVal val="visible"/>
                                      </p:to>
                                    </p:set>
                                    <p:animEffect transition="in" filter="wipe(up)">
                                      <p:cBhvr>
                                        <p:cTn id="86" dur="500"/>
                                        <p:tgtEl>
                                          <p:spTgt spid="224"/>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42"/>
                                        </p:tgtEl>
                                        <p:attrNameLst>
                                          <p:attrName>style.visibility</p:attrName>
                                        </p:attrNameLst>
                                      </p:cBhvr>
                                      <p:to>
                                        <p:strVal val="visible"/>
                                      </p:to>
                                    </p:set>
                                    <p:animEffect transition="in" filter="fade">
                                      <p:cBhvr>
                                        <p:cTn id="89" dur="500"/>
                                        <p:tgtEl>
                                          <p:spTgt spid="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 grpId="0"/>
      <p:bldP spid="219" grpId="0"/>
      <p:bldP spid="220" grpId="0"/>
      <p:bldP spid="221" grpId="0"/>
      <p:bldP spid="218" grpId="0"/>
      <p:bldP spid="222" grpId="0"/>
      <p:bldP spid="223" grpId="0"/>
      <p:bldP spid="224" grpId="0"/>
      <p:bldP spid="242" grpId="0"/>
      <p:bldP spid="259" grpId="0" animBg="1"/>
      <p:bldP spid="259" grpId="1" animBg="1"/>
      <p:bldP spid="260" grpId="0" animBg="1"/>
      <p:bldP spid="260" grpId="1" animBg="1"/>
      <p:bldP spid="261" grpId="0" animBg="1"/>
      <p:bldP spid="261" grpId="1" animBg="1"/>
      <p:bldP spid="262" grpId="0" animBg="1"/>
      <p:bldP spid="26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150" dirty="0" smtClean="0"/>
              <a:t>Read Disturb Problem: “Weak Programming” Effect</a:t>
            </a:r>
            <a:endParaRPr lang="en-US" spc="-150" dirty="0"/>
          </a:p>
        </p:txBody>
      </p:sp>
      <p:cxnSp>
        <p:nvCxnSpPr>
          <p:cNvPr id="3" name="Straight Connector 2"/>
          <p:cNvCxnSpPr/>
          <p:nvPr/>
        </p:nvCxnSpPr>
        <p:spPr>
          <a:xfrm>
            <a:off x="1676400" y="1981200"/>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676400" y="3097090"/>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212477"/>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676400" y="5341133"/>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2135599" y="1182643"/>
            <a:ext cx="970237" cy="1602133"/>
            <a:chOff x="3079798" y="1981201"/>
            <a:chExt cx="1631998" cy="2694885"/>
          </a:xfrm>
        </p:grpSpPr>
        <p:cxnSp>
          <p:nvCxnSpPr>
            <p:cNvPr id="8" name="Straight Connector 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3429647" y="1172654"/>
            <a:ext cx="970237" cy="1602133"/>
            <a:chOff x="3079798" y="1981201"/>
            <a:chExt cx="1631998" cy="2694885"/>
          </a:xfrm>
        </p:grpSpPr>
        <p:cxnSp>
          <p:nvCxnSpPr>
            <p:cNvPr id="17" name="Straight Connector 16"/>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24401" y="1182643"/>
            <a:ext cx="970237" cy="1602133"/>
            <a:chOff x="3079798" y="1981201"/>
            <a:chExt cx="1631998" cy="2694885"/>
          </a:xfrm>
        </p:grpSpPr>
        <p:cxnSp>
          <p:nvCxnSpPr>
            <p:cNvPr id="26" name="Straight Connector 2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6018450" y="1172654"/>
            <a:ext cx="970237" cy="1602133"/>
            <a:chOff x="3079798" y="1981201"/>
            <a:chExt cx="1631998" cy="2694885"/>
          </a:xfrm>
        </p:grpSpPr>
        <p:cxnSp>
          <p:nvCxnSpPr>
            <p:cNvPr id="35" name="Straight Connector 34"/>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2135599" y="2301726"/>
            <a:ext cx="970237" cy="1602133"/>
            <a:chOff x="3079798" y="1981201"/>
            <a:chExt cx="1631998" cy="2694885"/>
          </a:xfrm>
        </p:grpSpPr>
        <p:cxnSp>
          <p:nvCxnSpPr>
            <p:cNvPr id="44" name="Straight Connector 4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3429647" y="2291737"/>
            <a:ext cx="970237" cy="1602133"/>
            <a:chOff x="3079798" y="1981201"/>
            <a:chExt cx="1631998" cy="2694885"/>
          </a:xfrm>
        </p:grpSpPr>
        <p:cxnSp>
          <p:nvCxnSpPr>
            <p:cNvPr id="53" name="Straight Connector 5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4724401" y="2301726"/>
            <a:ext cx="970237" cy="1602133"/>
            <a:chOff x="3079798" y="1981201"/>
            <a:chExt cx="1631998" cy="2694885"/>
          </a:xfrm>
        </p:grpSpPr>
        <p:cxnSp>
          <p:nvCxnSpPr>
            <p:cNvPr id="62" name="Straight Connector 6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6018450" y="2291737"/>
            <a:ext cx="970237" cy="1602133"/>
            <a:chOff x="3079798" y="1981201"/>
            <a:chExt cx="1631998" cy="2694885"/>
          </a:xfrm>
        </p:grpSpPr>
        <p:cxnSp>
          <p:nvCxnSpPr>
            <p:cNvPr id="71" name="Straight Connector 70"/>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2135598" y="3413921"/>
            <a:ext cx="970237" cy="1602133"/>
            <a:chOff x="3079798" y="1981201"/>
            <a:chExt cx="1631998" cy="2694885"/>
          </a:xfrm>
        </p:grpSpPr>
        <p:cxnSp>
          <p:nvCxnSpPr>
            <p:cNvPr id="80" name="Straight Connector 7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p:nvGrpSpPr>
        <p:grpSpPr>
          <a:xfrm>
            <a:off x="3429646" y="3403932"/>
            <a:ext cx="970237" cy="1602133"/>
            <a:chOff x="3079798" y="1981201"/>
            <a:chExt cx="1631998" cy="2694885"/>
          </a:xfrm>
        </p:grpSpPr>
        <p:cxnSp>
          <p:nvCxnSpPr>
            <p:cNvPr id="89" name="Straight Connector 88"/>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4724401" y="3413921"/>
            <a:ext cx="970237" cy="1602133"/>
            <a:chOff x="3079798" y="1981201"/>
            <a:chExt cx="1631998" cy="2694885"/>
          </a:xfrm>
        </p:grpSpPr>
        <p:cxnSp>
          <p:nvCxnSpPr>
            <p:cNvPr id="98" name="Straight Connector 9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 name="Group 105"/>
          <p:cNvGrpSpPr/>
          <p:nvPr/>
        </p:nvGrpSpPr>
        <p:grpSpPr>
          <a:xfrm>
            <a:off x="6018449" y="3403932"/>
            <a:ext cx="970237" cy="1602133"/>
            <a:chOff x="3079798" y="1981201"/>
            <a:chExt cx="1631998" cy="2694885"/>
          </a:xfrm>
        </p:grpSpPr>
        <p:cxnSp>
          <p:nvCxnSpPr>
            <p:cNvPr id="107" name="Straight Connector 106"/>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Group 114"/>
          <p:cNvGrpSpPr/>
          <p:nvPr/>
        </p:nvGrpSpPr>
        <p:grpSpPr>
          <a:xfrm>
            <a:off x="2135597" y="4535244"/>
            <a:ext cx="970237" cy="1602133"/>
            <a:chOff x="3079798" y="1981201"/>
            <a:chExt cx="1631998" cy="2694885"/>
          </a:xfrm>
        </p:grpSpPr>
        <p:cxnSp>
          <p:nvCxnSpPr>
            <p:cNvPr id="116" name="Straight Connector 11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p:nvGrpSpPr>
        <p:grpSpPr>
          <a:xfrm>
            <a:off x="3429645" y="4525256"/>
            <a:ext cx="970237" cy="1602133"/>
            <a:chOff x="3079798" y="1981201"/>
            <a:chExt cx="1631998" cy="2694885"/>
          </a:xfrm>
        </p:grpSpPr>
        <p:cxnSp>
          <p:nvCxnSpPr>
            <p:cNvPr id="125" name="Straight Connector 124"/>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3" name="Group 132"/>
          <p:cNvGrpSpPr/>
          <p:nvPr/>
        </p:nvGrpSpPr>
        <p:grpSpPr>
          <a:xfrm>
            <a:off x="4724400" y="4535244"/>
            <a:ext cx="970237" cy="1602133"/>
            <a:chOff x="3079798" y="1981201"/>
            <a:chExt cx="1631998" cy="2694885"/>
          </a:xfrm>
        </p:grpSpPr>
        <p:cxnSp>
          <p:nvCxnSpPr>
            <p:cNvPr id="134" name="Straight Connector 13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2" name="Group 141"/>
          <p:cNvGrpSpPr/>
          <p:nvPr/>
        </p:nvGrpSpPr>
        <p:grpSpPr>
          <a:xfrm>
            <a:off x="6018448" y="4525256"/>
            <a:ext cx="970237" cy="1602133"/>
            <a:chOff x="3079798" y="1981201"/>
            <a:chExt cx="1631998" cy="2694885"/>
          </a:xfrm>
        </p:grpSpPr>
        <p:cxnSp>
          <p:nvCxnSpPr>
            <p:cNvPr id="143" name="Straight Connector 14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2782019" y="1644737"/>
            <a:ext cx="4535195" cy="4014933"/>
            <a:chOff x="3851647" y="1427070"/>
            <a:chExt cx="4535195" cy="4014933"/>
          </a:xfrm>
        </p:grpSpPr>
        <p:sp>
          <p:nvSpPr>
            <p:cNvPr id="152" name="Oval 151"/>
            <p:cNvSpPr/>
            <p:nvPr/>
          </p:nvSpPr>
          <p:spPr>
            <a:xfrm>
              <a:off x="3851648"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0"/>
              <a:endParaRPr lang="en-US" sz="2000" spc="-150" dirty="0"/>
            </a:p>
          </p:txBody>
        </p:sp>
        <p:sp>
          <p:nvSpPr>
            <p:cNvPr id="153" name="Oval 152"/>
            <p:cNvSpPr/>
            <p:nvPr/>
          </p:nvSpPr>
          <p:spPr>
            <a:xfrm>
              <a:off x="5145697"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4" name="Oval 153"/>
            <p:cNvSpPr/>
            <p:nvPr/>
          </p:nvSpPr>
          <p:spPr>
            <a:xfrm>
              <a:off x="6440451"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5" name="Oval 154"/>
            <p:cNvSpPr/>
            <p:nvPr/>
          </p:nvSpPr>
          <p:spPr>
            <a:xfrm>
              <a:off x="7734499"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6" name="Oval 155"/>
            <p:cNvSpPr/>
            <p:nvPr/>
          </p:nvSpPr>
          <p:spPr>
            <a:xfrm>
              <a:off x="3851648"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7" name="Oval 156"/>
            <p:cNvSpPr/>
            <p:nvPr/>
          </p:nvSpPr>
          <p:spPr>
            <a:xfrm>
              <a:off x="5145697"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8" name="Oval 157"/>
            <p:cNvSpPr/>
            <p:nvPr/>
          </p:nvSpPr>
          <p:spPr>
            <a:xfrm>
              <a:off x="6440451"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9" name="Oval 158"/>
            <p:cNvSpPr/>
            <p:nvPr/>
          </p:nvSpPr>
          <p:spPr>
            <a:xfrm>
              <a:off x="7734499"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0" name="Oval 159"/>
            <p:cNvSpPr/>
            <p:nvPr/>
          </p:nvSpPr>
          <p:spPr>
            <a:xfrm>
              <a:off x="3851648"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1" name="Oval 160"/>
            <p:cNvSpPr/>
            <p:nvPr/>
          </p:nvSpPr>
          <p:spPr>
            <a:xfrm>
              <a:off x="5145696"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2" name="Oval 161"/>
            <p:cNvSpPr/>
            <p:nvPr/>
          </p:nvSpPr>
          <p:spPr>
            <a:xfrm>
              <a:off x="6440450"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3" name="Oval 162"/>
            <p:cNvSpPr/>
            <p:nvPr/>
          </p:nvSpPr>
          <p:spPr>
            <a:xfrm>
              <a:off x="7734498"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4" name="Oval 163"/>
            <p:cNvSpPr/>
            <p:nvPr/>
          </p:nvSpPr>
          <p:spPr>
            <a:xfrm>
              <a:off x="3851647"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5" name="Oval 164"/>
            <p:cNvSpPr/>
            <p:nvPr/>
          </p:nvSpPr>
          <p:spPr>
            <a:xfrm>
              <a:off x="5145695"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6" name="Oval 165"/>
            <p:cNvSpPr/>
            <p:nvPr/>
          </p:nvSpPr>
          <p:spPr>
            <a:xfrm>
              <a:off x="6440449"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7" name="Oval 166"/>
            <p:cNvSpPr/>
            <p:nvPr/>
          </p:nvSpPr>
          <p:spPr>
            <a:xfrm>
              <a:off x="7734498"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grpSp>
      <p:sp>
        <p:nvSpPr>
          <p:cNvPr id="168" name="TextBox 167"/>
          <p:cNvSpPr txBox="1"/>
          <p:nvPr/>
        </p:nvSpPr>
        <p:spPr>
          <a:xfrm>
            <a:off x="2732118" y="1727840"/>
            <a:ext cx="747320" cy="461665"/>
          </a:xfrm>
          <a:prstGeom prst="rect">
            <a:avLst/>
          </a:prstGeom>
          <a:noFill/>
        </p:spPr>
        <p:txBody>
          <a:bodyPr wrap="none" rtlCol="0">
            <a:spAutoFit/>
          </a:bodyPr>
          <a:lstStyle/>
          <a:p>
            <a:r>
              <a:rPr lang="en-US" sz="2400" dirty="0" smtClean="0">
                <a:solidFill>
                  <a:schemeClr val="bg1"/>
                </a:solidFill>
              </a:rPr>
              <a:t>3.0V</a:t>
            </a:r>
            <a:endParaRPr lang="en-US" sz="2400" dirty="0">
              <a:solidFill>
                <a:schemeClr val="bg1"/>
              </a:solidFill>
            </a:endParaRPr>
          </a:p>
        </p:txBody>
      </p:sp>
      <p:sp>
        <p:nvSpPr>
          <p:cNvPr id="169" name="TextBox 168"/>
          <p:cNvSpPr txBox="1"/>
          <p:nvPr/>
        </p:nvSpPr>
        <p:spPr>
          <a:xfrm>
            <a:off x="4035772" y="1727840"/>
            <a:ext cx="747320" cy="461665"/>
          </a:xfrm>
          <a:prstGeom prst="rect">
            <a:avLst/>
          </a:prstGeom>
          <a:noFill/>
        </p:spPr>
        <p:txBody>
          <a:bodyPr wrap="none" rtlCol="0">
            <a:spAutoFit/>
          </a:bodyPr>
          <a:lstStyle/>
          <a:p>
            <a:r>
              <a:rPr lang="en-US" sz="2400" dirty="0" smtClean="0">
                <a:solidFill>
                  <a:schemeClr val="bg1"/>
                </a:solidFill>
              </a:rPr>
              <a:t>3.8V</a:t>
            </a:r>
            <a:endParaRPr lang="en-US" sz="2400" dirty="0">
              <a:solidFill>
                <a:schemeClr val="bg1"/>
              </a:solidFill>
            </a:endParaRPr>
          </a:p>
        </p:txBody>
      </p:sp>
      <p:sp>
        <p:nvSpPr>
          <p:cNvPr id="170" name="TextBox 169"/>
          <p:cNvSpPr txBox="1"/>
          <p:nvPr/>
        </p:nvSpPr>
        <p:spPr>
          <a:xfrm>
            <a:off x="5322687" y="1727840"/>
            <a:ext cx="747320" cy="461665"/>
          </a:xfrm>
          <a:prstGeom prst="rect">
            <a:avLst/>
          </a:prstGeom>
          <a:noFill/>
        </p:spPr>
        <p:txBody>
          <a:bodyPr wrap="none" rtlCol="0">
            <a:spAutoFit/>
          </a:bodyPr>
          <a:lstStyle/>
          <a:p>
            <a:r>
              <a:rPr lang="en-US" sz="2400" dirty="0" smtClean="0">
                <a:solidFill>
                  <a:schemeClr val="bg1"/>
                </a:solidFill>
              </a:rPr>
              <a:t>3.9V</a:t>
            </a:r>
            <a:endParaRPr lang="en-US" sz="2400" dirty="0">
              <a:solidFill>
                <a:schemeClr val="bg1"/>
              </a:solidFill>
            </a:endParaRPr>
          </a:p>
        </p:txBody>
      </p:sp>
      <p:sp>
        <p:nvSpPr>
          <p:cNvPr id="171" name="TextBox 170"/>
          <p:cNvSpPr txBox="1"/>
          <p:nvPr/>
        </p:nvSpPr>
        <p:spPr>
          <a:xfrm>
            <a:off x="6610186" y="1727840"/>
            <a:ext cx="747320" cy="461665"/>
          </a:xfrm>
          <a:prstGeom prst="rect">
            <a:avLst/>
          </a:prstGeom>
          <a:noFill/>
        </p:spPr>
        <p:txBody>
          <a:bodyPr wrap="none" rtlCol="0">
            <a:spAutoFit/>
          </a:bodyPr>
          <a:lstStyle/>
          <a:p>
            <a:r>
              <a:rPr lang="en-US" sz="2400" dirty="0" smtClean="0">
                <a:solidFill>
                  <a:schemeClr val="bg1"/>
                </a:solidFill>
              </a:rPr>
              <a:t>4.8V</a:t>
            </a:r>
            <a:endParaRPr lang="en-US" sz="2400" dirty="0">
              <a:solidFill>
                <a:schemeClr val="bg1"/>
              </a:solidFill>
            </a:endParaRPr>
          </a:p>
        </p:txBody>
      </p:sp>
      <p:sp>
        <p:nvSpPr>
          <p:cNvPr id="172" name="TextBox 171"/>
          <p:cNvSpPr txBox="1"/>
          <p:nvPr/>
        </p:nvSpPr>
        <p:spPr>
          <a:xfrm>
            <a:off x="2732172" y="2863676"/>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173" name="TextBox 172"/>
          <p:cNvSpPr txBox="1"/>
          <p:nvPr/>
        </p:nvSpPr>
        <p:spPr>
          <a:xfrm>
            <a:off x="4035826" y="2863676"/>
            <a:ext cx="747320" cy="461665"/>
          </a:xfrm>
          <a:prstGeom prst="rect">
            <a:avLst/>
          </a:prstGeom>
          <a:noFill/>
        </p:spPr>
        <p:txBody>
          <a:bodyPr wrap="none" rtlCol="0">
            <a:spAutoFit/>
          </a:bodyPr>
          <a:lstStyle/>
          <a:p>
            <a:r>
              <a:rPr lang="en-US" sz="2400" dirty="0" smtClean="0">
                <a:solidFill>
                  <a:schemeClr val="bg1"/>
                </a:solidFill>
              </a:rPr>
              <a:t>2.9V</a:t>
            </a:r>
            <a:endParaRPr lang="en-US" sz="2400" dirty="0">
              <a:solidFill>
                <a:schemeClr val="bg1"/>
              </a:solidFill>
            </a:endParaRPr>
          </a:p>
        </p:txBody>
      </p:sp>
      <p:sp>
        <p:nvSpPr>
          <p:cNvPr id="174" name="TextBox 173"/>
          <p:cNvSpPr txBox="1"/>
          <p:nvPr/>
        </p:nvSpPr>
        <p:spPr>
          <a:xfrm>
            <a:off x="5322741" y="2863676"/>
            <a:ext cx="747320" cy="461665"/>
          </a:xfrm>
          <a:prstGeom prst="rect">
            <a:avLst/>
          </a:prstGeom>
          <a:noFill/>
        </p:spPr>
        <p:txBody>
          <a:bodyPr wrap="none" rtlCol="0">
            <a:spAutoFit/>
          </a:bodyPr>
          <a:lstStyle/>
          <a:p>
            <a:r>
              <a:rPr lang="en-US" sz="2400" dirty="0" smtClean="0">
                <a:solidFill>
                  <a:schemeClr val="bg1"/>
                </a:solidFill>
              </a:rPr>
              <a:t>2.4V</a:t>
            </a:r>
            <a:endParaRPr lang="en-US" sz="2400" dirty="0">
              <a:solidFill>
                <a:schemeClr val="bg1"/>
              </a:solidFill>
            </a:endParaRPr>
          </a:p>
        </p:txBody>
      </p:sp>
      <p:sp>
        <p:nvSpPr>
          <p:cNvPr id="175" name="TextBox 174"/>
          <p:cNvSpPr txBox="1"/>
          <p:nvPr/>
        </p:nvSpPr>
        <p:spPr>
          <a:xfrm>
            <a:off x="6610240" y="2863676"/>
            <a:ext cx="747320" cy="461665"/>
          </a:xfrm>
          <a:prstGeom prst="rect">
            <a:avLst/>
          </a:prstGeom>
          <a:noFill/>
        </p:spPr>
        <p:txBody>
          <a:bodyPr wrap="none" rtlCol="0">
            <a:spAutoFit/>
          </a:bodyPr>
          <a:lstStyle/>
          <a:p>
            <a:r>
              <a:rPr lang="en-US" sz="2400" dirty="0" smtClean="0">
                <a:solidFill>
                  <a:schemeClr val="bg1"/>
                </a:solidFill>
              </a:rPr>
              <a:t>2.1V</a:t>
            </a:r>
            <a:endParaRPr lang="en-US" sz="2400" dirty="0">
              <a:solidFill>
                <a:schemeClr val="bg1"/>
              </a:solidFill>
            </a:endParaRPr>
          </a:p>
        </p:txBody>
      </p:sp>
      <p:sp>
        <p:nvSpPr>
          <p:cNvPr id="176" name="TextBox 175"/>
          <p:cNvSpPr txBox="1"/>
          <p:nvPr/>
        </p:nvSpPr>
        <p:spPr>
          <a:xfrm>
            <a:off x="2733579" y="3976252"/>
            <a:ext cx="747320" cy="461665"/>
          </a:xfrm>
          <a:prstGeom prst="rect">
            <a:avLst/>
          </a:prstGeom>
          <a:noFill/>
        </p:spPr>
        <p:txBody>
          <a:bodyPr wrap="none" rtlCol="0">
            <a:spAutoFit/>
          </a:bodyPr>
          <a:lstStyle/>
          <a:p>
            <a:r>
              <a:rPr lang="en-US" sz="2400" dirty="0" smtClean="0">
                <a:solidFill>
                  <a:schemeClr val="bg1"/>
                </a:solidFill>
              </a:rPr>
              <a:t>2.2V</a:t>
            </a:r>
            <a:endParaRPr lang="en-US" sz="2400" dirty="0">
              <a:solidFill>
                <a:schemeClr val="bg1"/>
              </a:solidFill>
            </a:endParaRPr>
          </a:p>
        </p:txBody>
      </p:sp>
      <p:sp>
        <p:nvSpPr>
          <p:cNvPr id="177" name="TextBox 176"/>
          <p:cNvSpPr txBox="1"/>
          <p:nvPr/>
        </p:nvSpPr>
        <p:spPr>
          <a:xfrm>
            <a:off x="4037233" y="3976252"/>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178" name="TextBox 177"/>
          <p:cNvSpPr txBox="1"/>
          <p:nvPr/>
        </p:nvSpPr>
        <p:spPr>
          <a:xfrm>
            <a:off x="5324148" y="3976252"/>
            <a:ext cx="747320" cy="461665"/>
          </a:xfrm>
          <a:prstGeom prst="rect">
            <a:avLst/>
          </a:prstGeom>
          <a:noFill/>
        </p:spPr>
        <p:txBody>
          <a:bodyPr wrap="none" rtlCol="0">
            <a:spAutoFit/>
          </a:bodyPr>
          <a:lstStyle/>
          <a:p>
            <a:r>
              <a:rPr lang="en-US" sz="2400" dirty="0" smtClean="0">
                <a:solidFill>
                  <a:schemeClr val="bg1"/>
                </a:solidFill>
              </a:rPr>
              <a:t>4.6V</a:t>
            </a:r>
            <a:endParaRPr lang="en-US" sz="2400" dirty="0">
              <a:solidFill>
                <a:schemeClr val="bg1"/>
              </a:solidFill>
            </a:endParaRPr>
          </a:p>
        </p:txBody>
      </p:sp>
      <p:sp>
        <p:nvSpPr>
          <p:cNvPr id="179" name="TextBox 178"/>
          <p:cNvSpPr txBox="1"/>
          <p:nvPr/>
        </p:nvSpPr>
        <p:spPr>
          <a:xfrm>
            <a:off x="6611647" y="3976252"/>
            <a:ext cx="747320" cy="461665"/>
          </a:xfrm>
          <a:prstGeom prst="rect">
            <a:avLst/>
          </a:prstGeom>
          <a:noFill/>
        </p:spPr>
        <p:txBody>
          <a:bodyPr wrap="none" rtlCol="0">
            <a:spAutoFit/>
          </a:bodyPr>
          <a:lstStyle/>
          <a:p>
            <a:r>
              <a:rPr lang="en-US" sz="2400" dirty="0" smtClean="0">
                <a:solidFill>
                  <a:schemeClr val="bg1"/>
                </a:solidFill>
              </a:rPr>
              <a:t>1.8V</a:t>
            </a:r>
            <a:endParaRPr lang="en-US" sz="2400" dirty="0">
              <a:solidFill>
                <a:schemeClr val="bg1"/>
              </a:solidFill>
            </a:endParaRPr>
          </a:p>
        </p:txBody>
      </p:sp>
      <p:sp>
        <p:nvSpPr>
          <p:cNvPr id="180" name="TextBox 179"/>
          <p:cNvSpPr txBox="1"/>
          <p:nvPr/>
        </p:nvSpPr>
        <p:spPr>
          <a:xfrm>
            <a:off x="2732118" y="5097420"/>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181" name="TextBox 180"/>
          <p:cNvSpPr txBox="1"/>
          <p:nvPr/>
        </p:nvSpPr>
        <p:spPr>
          <a:xfrm>
            <a:off x="4035772" y="5097420"/>
            <a:ext cx="747320" cy="461665"/>
          </a:xfrm>
          <a:prstGeom prst="rect">
            <a:avLst/>
          </a:prstGeom>
          <a:noFill/>
        </p:spPr>
        <p:txBody>
          <a:bodyPr wrap="none" rtlCol="0">
            <a:spAutoFit/>
          </a:bodyPr>
          <a:lstStyle/>
          <a:p>
            <a:r>
              <a:rPr lang="en-US" sz="2400" dirty="0" smtClean="0">
                <a:solidFill>
                  <a:schemeClr val="bg1"/>
                </a:solidFill>
              </a:rPr>
              <a:t>2.3V</a:t>
            </a:r>
            <a:endParaRPr lang="en-US" sz="2400" dirty="0">
              <a:solidFill>
                <a:schemeClr val="bg1"/>
              </a:solidFill>
            </a:endParaRPr>
          </a:p>
        </p:txBody>
      </p:sp>
      <p:sp>
        <p:nvSpPr>
          <p:cNvPr id="182" name="TextBox 181"/>
          <p:cNvSpPr txBox="1"/>
          <p:nvPr/>
        </p:nvSpPr>
        <p:spPr>
          <a:xfrm>
            <a:off x="5322687" y="5097420"/>
            <a:ext cx="747320" cy="461665"/>
          </a:xfrm>
          <a:prstGeom prst="rect">
            <a:avLst/>
          </a:prstGeom>
          <a:noFill/>
        </p:spPr>
        <p:txBody>
          <a:bodyPr wrap="none" rtlCol="0">
            <a:spAutoFit/>
          </a:bodyPr>
          <a:lstStyle/>
          <a:p>
            <a:r>
              <a:rPr lang="en-US" sz="2400" dirty="0" smtClean="0">
                <a:solidFill>
                  <a:schemeClr val="bg1"/>
                </a:solidFill>
              </a:rPr>
              <a:t>1.9V</a:t>
            </a:r>
            <a:endParaRPr lang="en-US" sz="2400" dirty="0">
              <a:solidFill>
                <a:schemeClr val="bg1"/>
              </a:solidFill>
            </a:endParaRPr>
          </a:p>
        </p:txBody>
      </p:sp>
      <p:sp>
        <p:nvSpPr>
          <p:cNvPr id="183" name="TextBox 182"/>
          <p:cNvSpPr txBox="1"/>
          <p:nvPr/>
        </p:nvSpPr>
        <p:spPr>
          <a:xfrm>
            <a:off x="6610186" y="5097420"/>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188" name="TextBox 187"/>
          <p:cNvSpPr txBox="1"/>
          <p:nvPr/>
        </p:nvSpPr>
        <p:spPr>
          <a:xfrm>
            <a:off x="990600" y="6396335"/>
            <a:ext cx="7479034" cy="461665"/>
          </a:xfrm>
          <a:prstGeom prst="rect">
            <a:avLst/>
          </a:prstGeom>
          <a:noFill/>
        </p:spPr>
        <p:txBody>
          <a:bodyPr wrap="square" rtlCol="0">
            <a:spAutoFit/>
          </a:bodyPr>
          <a:lstStyle/>
          <a:p>
            <a:r>
              <a:rPr lang="en-US" sz="2400" dirty="0" smtClean="0">
                <a:solidFill>
                  <a:schemeClr val="accent1"/>
                </a:solidFill>
              </a:rPr>
              <a:t>Repeatedly read page 3 (or any page other than page 2)</a:t>
            </a:r>
            <a:endParaRPr lang="en-US" sz="2400" dirty="0">
              <a:solidFill>
                <a:schemeClr val="accent1"/>
              </a:solidFill>
            </a:endParaRPr>
          </a:p>
        </p:txBody>
      </p:sp>
      <p:sp>
        <p:nvSpPr>
          <p:cNvPr id="189" name="Slide Number Placeholder 188"/>
          <p:cNvSpPr>
            <a:spLocks noGrp="1"/>
          </p:cNvSpPr>
          <p:nvPr>
            <p:ph type="sldNum" sz="quarter" idx="12"/>
          </p:nvPr>
        </p:nvSpPr>
        <p:spPr/>
        <p:txBody>
          <a:bodyPr/>
          <a:lstStyle/>
          <a:p>
            <a:fld id="{B9833DA7-59AA-43CA-B9D4-B4E6650B0945}" type="slidenum">
              <a:rPr lang="en-US" smtClean="0"/>
              <a:t>11</a:t>
            </a:fld>
            <a:endParaRPr lang="en-US"/>
          </a:p>
        </p:txBody>
      </p:sp>
      <p:sp>
        <p:nvSpPr>
          <p:cNvPr id="194" name="Rectangle 193"/>
          <p:cNvSpPr/>
          <p:nvPr/>
        </p:nvSpPr>
        <p:spPr>
          <a:xfrm>
            <a:off x="1676400" y="3875052"/>
            <a:ext cx="6096000" cy="6592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Read (2.5V)</a:t>
            </a:r>
            <a:endParaRPr lang="en-US" sz="2800" dirty="0"/>
          </a:p>
        </p:txBody>
      </p:sp>
      <p:sp>
        <p:nvSpPr>
          <p:cNvPr id="195" name="Rectangle 194"/>
          <p:cNvSpPr/>
          <p:nvPr/>
        </p:nvSpPr>
        <p:spPr>
          <a:xfrm>
            <a:off x="1676400" y="2766514"/>
            <a:ext cx="6096000" cy="6592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Pass (5V)</a:t>
            </a:r>
            <a:endParaRPr lang="en-US" sz="2800" dirty="0"/>
          </a:p>
        </p:txBody>
      </p:sp>
      <p:sp>
        <p:nvSpPr>
          <p:cNvPr id="196" name="Rectangle 195"/>
          <p:cNvSpPr/>
          <p:nvPr/>
        </p:nvSpPr>
        <p:spPr>
          <a:xfrm>
            <a:off x="1676400" y="1645710"/>
            <a:ext cx="6096000" cy="6592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Pass (5V)</a:t>
            </a:r>
            <a:endParaRPr lang="en-US" sz="2800" dirty="0"/>
          </a:p>
        </p:txBody>
      </p:sp>
      <p:sp>
        <p:nvSpPr>
          <p:cNvPr id="197" name="Rectangle 196"/>
          <p:cNvSpPr/>
          <p:nvPr/>
        </p:nvSpPr>
        <p:spPr>
          <a:xfrm>
            <a:off x="1676400" y="4996547"/>
            <a:ext cx="6096000" cy="6592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Pass (5V)</a:t>
            </a:r>
            <a:endParaRPr lang="en-US" sz="2800" dirty="0"/>
          </a:p>
        </p:txBody>
      </p:sp>
      <p:grpSp>
        <p:nvGrpSpPr>
          <p:cNvPr id="187" name="Group 186"/>
          <p:cNvGrpSpPr/>
          <p:nvPr/>
        </p:nvGrpSpPr>
        <p:grpSpPr>
          <a:xfrm>
            <a:off x="5474003" y="1643758"/>
            <a:ext cx="588273" cy="4010786"/>
            <a:chOff x="5474003" y="1643758"/>
            <a:chExt cx="588273" cy="4010786"/>
          </a:xfrm>
        </p:grpSpPr>
        <p:sp>
          <p:nvSpPr>
            <p:cNvPr id="186" name="Lightning Bolt 185"/>
            <p:cNvSpPr/>
            <p:nvPr/>
          </p:nvSpPr>
          <p:spPr>
            <a:xfrm>
              <a:off x="5474003" y="1643758"/>
              <a:ext cx="523952" cy="656989"/>
            </a:xfrm>
            <a:prstGeom prst="lightningBol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Lightning Bolt 192"/>
            <p:cNvSpPr/>
            <p:nvPr/>
          </p:nvSpPr>
          <p:spPr>
            <a:xfrm>
              <a:off x="5493278" y="2763013"/>
              <a:ext cx="523952" cy="656989"/>
            </a:xfrm>
            <a:prstGeom prst="lightningBol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Lightning Bolt 198"/>
            <p:cNvSpPr/>
            <p:nvPr/>
          </p:nvSpPr>
          <p:spPr>
            <a:xfrm>
              <a:off x="5538324" y="4997555"/>
              <a:ext cx="523952" cy="656989"/>
            </a:xfrm>
            <a:prstGeom prst="lightningBol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6" name="TextBox 215"/>
          <p:cNvSpPr txBox="1"/>
          <p:nvPr/>
        </p:nvSpPr>
        <p:spPr>
          <a:xfrm>
            <a:off x="7772400" y="1762088"/>
            <a:ext cx="1004249" cy="461665"/>
          </a:xfrm>
          <a:prstGeom prst="rect">
            <a:avLst/>
          </a:prstGeom>
          <a:noFill/>
        </p:spPr>
        <p:txBody>
          <a:bodyPr wrap="none" rtlCol="0">
            <a:spAutoFit/>
          </a:bodyPr>
          <a:lstStyle/>
          <a:p>
            <a:r>
              <a:rPr lang="en-US" sz="2400" dirty="0" smtClean="0"/>
              <a:t>Page 1</a:t>
            </a:r>
            <a:endParaRPr lang="en-US" sz="2400" dirty="0"/>
          </a:p>
        </p:txBody>
      </p:sp>
      <p:sp>
        <p:nvSpPr>
          <p:cNvPr id="217" name="TextBox 216"/>
          <p:cNvSpPr txBox="1"/>
          <p:nvPr/>
        </p:nvSpPr>
        <p:spPr>
          <a:xfrm>
            <a:off x="7772400" y="2873967"/>
            <a:ext cx="1004249" cy="461665"/>
          </a:xfrm>
          <a:prstGeom prst="rect">
            <a:avLst/>
          </a:prstGeom>
          <a:noFill/>
        </p:spPr>
        <p:txBody>
          <a:bodyPr wrap="none" rtlCol="0">
            <a:spAutoFit/>
          </a:bodyPr>
          <a:lstStyle/>
          <a:p>
            <a:r>
              <a:rPr lang="en-US" sz="2400" dirty="0" smtClean="0"/>
              <a:t>Page 2</a:t>
            </a:r>
            <a:endParaRPr lang="en-US" sz="2400" dirty="0"/>
          </a:p>
        </p:txBody>
      </p:sp>
      <p:sp>
        <p:nvSpPr>
          <p:cNvPr id="218" name="TextBox 217"/>
          <p:cNvSpPr txBox="1"/>
          <p:nvPr/>
        </p:nvSpPr>
        <p:spPr>
          <a:xfrm>
            <a:off x="7772400" y="4010420"/>
            <a:ext cx="1004249" cy="461665"/>
          </a:xfrm>
          <a:prstGeom prst="rect">
            <a:avLst/>
          </a:prstGeom>
          <a:noFill/>
        </p:spPr>
        <p:txBody>
          <a:bodyPr wrap="none" rtlCol="0">
            <a:spAutoFit/>
          </a:bodyPr>
          <a:lstStyle/>
          <a:p>
            <a:r>
              <a:rPr lang="en-US" sz="2400" dirty="0"/>
              <a:t>Page </a:t>
            </a:r>
            <a:r>
              <a:rPr lang="en-US" sz="2400" dirty="0" smtClean="0"/>
              <a:t>3</a:t>
            </a:r>
            <a:endParaRPr lang="en-US" sz="2400" dirty="0"/>
          </a:p>
        </p:txBody>
      </p:sp>
      <p:sp>
        <p:nvSpPr>
          <p:cNvPr id="219" name="TextBox 218"/>
          <p:cNvSpPr txBox="1"/>
          <p:nvPr/>
        </p:nvSpPr>
        <p:spPr>
          <a:xfrm>
            <a:off x="7772400" y="5100935"/>
            <a:ext cx="1004249" cy="461665"/>
          </a:xfrm>
          <a:prstGeom prst="rect">
            <a:avLst/>
          </a:prstGeom>
          <a:noFill/>
        </p:spPr>
        <p:txBody>
          <a:bodyPr wrap="none" rtlCol="0">
            <a:spAutoFit/>
          </a:bodyPr>
          <a:lstStyle/>
          <a:p>
            <a:r>
              <a:rPr lang="en-US" sz="2400" dirty="0"/>
              <a:t>Page </a:t>
            </a:r>
            <a:r>
              <a:rPr lang="en-US" sz="2400" dirty="0" smtClean="0"/>
              <a:t>4</a:t>
            </a:r>
            <a:endParaRPr lang="en-US" sz="2400" dirty="0"/>
          </a:p>
        </p:txBody>
      </p:sp>
      <p:sp>
        <p:nvSpPr>
          <p:cNvPr id="198" name="Rectangle 197"/>
          <p:cNvSpPr/>
          <p:nvPr/>
        </p:nvSpPr>
        <p:spPr>
          <a:xfrm>
            <a:off x="2655508" y="6147259"/>
            <a:ext cx="4758189" cy="3260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71036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8"/>
                                        </p:tgtEl>
                                        <p:attrNameLst>
                                          <p:attrName>style.visibility</p:attrName>
                                        </p:attrNameLst>
                                      </p:cBhvr>
                                      <p:to>
                                        <p:strVal val="visible"/>
                                      </p:to>
                                    </p:set>
                                    <p:animEffect transition="in" filter="fade">
                                      <p:cBhvr>
                                        <p:cTn id="7" dur="500"/>
                                        <p:tgtEl>
                                          <p:spTgt spid="18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7"/>
                                        </p:tgtEl>
                                        <p:attrNameLst>
                                          <p:attrName>style.visibility</p:attrName>
                                        </p:attrNameLst>
                                      </p:cBhvr>
                                      <p:to>
                                        <p:strVal val="visible"/>
                                      </p:to>
                                    </p:set>
                                    <p:animEffect transition="in" filter="fade">
                                      <p:cBhvr>
                                        <p:cTn id="12" dur="500"/>
                                        <p:tgtEl>
                                          <p:spTgt spid="19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5"/>
                                        </p:tgtEl>
                                        <p:attrNameLst>
                                          <p:attrName>style.visibility</p:attrName>
                                        </p:attrNameLst>
                                      </p:cBhvr>
                                      <p:to>
                                        <p:strVal val="visible"/>
                                      </p:to>
                                    </p:set>
                                    <p:animEffect transition="in" filter="fade">
                                      <p:cBhvr>
                                        <p:cTn id="15" dur="500"/>
                                        <p:tgtEl>
                                          <p:spTgt spid="19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6"/>
                                        </p:tgtEl>
                                        <p:attrNameLst>
                                          <p:attrName>style.visibility</p:attrName>
                                        </p:attrNameLst>
                                      </p:cBhvr>
                                      <p:to>
                                        <p:strVal val="visible"/>
                                      </p:to>
                                    </p:set>
                                    <p:animEffect transition="in" filter="fade">
                                      <p:cBhvr>
                                        <p:cTn id="18" dur="500"/>
                                        <p:tgtEl>
                                          <p:spTgt spid="19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4"/>
                                        </p:tgtEl>
                                        <p:attrNameLst>
                                          <p:attrName>style.visibility</p:attrName>
                                        </p:attrNameLst>
                                      </p:cBhvr>
                                      <p:to>
                                        <p:strVal val="visible"/>
                                      </p:to>
                                    </p:set>
                                    <p:animEffect transition="in" filter="fade">
                                      <p:cBhvr>
                                        <p:cTn id="21" dur="500"/>
                                        <p:tgtEl>
                                          <p:spTgt spid="19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97"/>
                                        </p:tgtEl>
                                      </p:cBhvr>
                                    </p:animEffect>
                                    <p:set>
                                      <p:cBhvr>
                                        <p:cTn id="26" dur="1" fill="hold">
                                          <p:stCondLst>
                                            <p:cond delay="499"/>
                                          </p:stCondLst>
                                        </p:cTn>
                                        <p:tgtEl>
                                          <p:spTgt spid="197"/>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95"/>
                                        </p:tgtEl>
                                      </p:cBhvr>
                                    </p:animEffect>
                                    <p:set>
                                      <p:cBhvr>
                                        <p:cTn id="29" dur="1" fill="hold">
                                          <p:stCondLst>
                                            <p:cond delay="499"/>
                                          </p:stCondLst>
                                        </p:cTn>
                                        <p:tgtEl>
                                          <p:spTgt spid="195"/>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96"/>
                                        </p:tgtEl>
                                      </p:cBhvr>
                                    </p:animEffect>
                                    <p:set>
                                      <p:cBhvr>
                                        <p:cTn id="32" dur="1" fill="hold">
                                          <p:stCondLst>
                                            <p:cond delay="499"/>
                                          </p:stCondLst>
                                        </p:cTn>
                                        <p:tgtEl>
                                          <p:spTgt spid="196"/>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194"/>
                                        </p:tgtEl>
                                      </p:cBhvr>
                                    </p:animEffect>
                                    <p:set>
                                      <p:cBhvr>
                                        <p:cTn id="35" dur="1" fill="hold">
                                          <p:stCondLst>
                                            <p:cond delay="499"/>
                                          </p:stCondLst>
                                        </p:cTn>
                                        <p:tgtEl>
                                          <p:spTgt spid="194"/>
                                        </p:tgtEl>
                                        <p:attrNameLst>
                                          <p:attrName>style.visibility</p:attrName>
                                        </p:attrNameLst>
                                      </p:cBhvr>
                                      <p:to>
                                        <p:strVal val="hidden"/>
                                      </p:to>
                                    </p:set>
                                  </p:childTnLst>
                                </p:cTn>
                              </p:par>
                            </p:childTnLst>
                          </p:cTn>
                        </p:par>
                        <p:par>
                          <p:cTn id="36" fill="hold">
                            <p:stCondLst>
                              <p:cond delay="500"/>
                            </p:stCondLst>
                            <p:childTnLst>
                              <p:par>
                                <p:cTn id="37" presetID="10" presetClass="entr" presetSubtype="0" fill="hold" grpId="2" nodeType="afterEffect">
                                  <p:stCondLst>
                                    <p:cond delay="0"/>
                                  </p:stCondLst>
                                  <p:childTnLst>
                                    <p:set>
                                      <p:cBhvr>
                                        <p:cTn id="38" dur="1" fill="hold">
                                          <p:stCondLst>
                                            <p:cond delay="0"/>
                                          </p:stCondLst>
                                        </p:cTn>
                                        <p:tgtEl>
                                          <p:spTgt spid="197"/>
                                        </p:tgtEl>
                                        <p:attrNameLst>
                                          <p:attrName>style.visibility</p:attrName>
                                        </p:attrNameLst>
                                      </p:cBhvr>
                                      <p:to>
                                        <p:strVal val="visible"/>
                                      </p:to>
                                    </p:set>
                                    <p:animEffect transition="in" filter="fade">
                                      <p:cBhvr>
                                        <p:cTn id="39" dur="500"/>
                                        <p:tgtEl>
                                          <p:spTgt spid="197"/>
                                        </p:tgtEl>
                                      </p:cBhvr>
                                    </p:animEffect>
                                  </p:childTnLst>
                                </p:cTn>
                              </p:par>
                              <p:par>
                                <p:cTn id="40" presetID="10" presetClass="entr" presetSubtype="0" fill="hold" grpId="2" nodeType="withEffect">
                                  <p:stCondLst>
                                    <p:cond delay="0"/>
                                  </p:stCondLst>
                                  <p:childTnLst>
                                    <p:set>
                                      <p:cBhvr>
                                        <p:cTn id="41" dur="1" fill="hold">
                                          <p:stCondLst>
                                            <p:cond delay="0"/>
                                          </p:stCondLst>
                                        </p:cTn>
                                        <p:tgtEl>
                                          <p:spTgt spid="195"/>
                                        </p:tgtEl>
                                        <p:attrNameLst>
                                          <p:attrName>style.visibility</p:attrName>
                                        </p:attrNameLst>
                                      </p:cBhvr>
                                      <p:to>
                                        <p:strVal val="visible"/>
                                      </p:to>
                                    </p:set>
                                    <p:animEffect transition="in" filter="fade">
                                      <p:cBhvr>
                                        <p:cTn id="42" dur="500"/>
                                        <p:tgtEl>
                                          <p:spTgt spid="195"/>
                                        </p:tgtEl>
                                      </p:cBhvr>
                                    </p:animEffect>
                                  </p:childTnLst>
                                </p:cTn>
                              </p:par>
                              <p:par>
                                <p:cTn id="43" presetID="10" presetClass="entr" presetSubtype="0" fill="hold" grpId="2" nodeType="withEffect">
                                  <p:stCondLst>
                                    <p:cond delay="0"/>
                                  </p:stCondLst>
                                  <p:childTnLst>
                                    <p:set>
                                      <p:cBhvr>
                                        <p:cTn id="44" dur="1" fill="hold">
                                          <p:stCondLst>
                                            <p:cond delay="0"/>
                                          </p:stCondLst>
                                        </p:cTn>
                                        <p:tgtEl>
                                          <p:spTgt spid="196"/>
                                        </p:tgtEl>
                                        <p:attrNameLst>
                                          <p:attrName>style.visibility</p:attrName>
                                        </p:attrNameLst>
                                      </p:cBhvr>
                                      <p:to>
                                        <p:strVal val="visible"/>
                                      </p:to>
                                    </p:set>
                                    <p:animEffect transition="in" filter="fade">
                                      <p:cBhvr>
                                        <p:cTn id="45" dur="500"/>
                                        <p:tgtEl>
                                          <p:spTgt spid="196"/>
                                        </p:tgtEl>
                                      </p:cBhvr>
                                    </p:animEffect>
                                  </p:childTnLst>
                                </p:cTn>
                              </p:par>
                              <p:par>
                                <p:cTn id="46" presetID="10" presetClass="entr" presetSubtype="0" fill="hold" grpId="2" nodeType="withEffect">
                                  <p:stCondLst>
                                    <p:cond delay="0"/>
                                  </p:stCondLst>
                                  <p:childTnLst>
                                    <p:set>
                                      <p:cBhvr>
                                        <p:cTn id="47" dur="1" fill="hold">
                                          <p:stCondLst>
                                            <p:cond delay="0"/>
                                          </p:stCondLst>
                                        </p:cTn>
                                        <p:tgtEl>
                                          <p:spTgt spid="194"/>
                                        </p:tgtEl>
                                        <p:attrNameLst>
                                          <p:attrName>style.visibility</p:attrName>
                                        </p:attrNameLst>
                                      </p:cBhvr>
                                      <p:to>
                                        <p:strVal val="visible"/>
                                      </p:to>
                                    </p:set>
                                    <p:animEffect transition="in" filter="fade">
                                      <p:cBhvr>
                                        <p:cTn id="48" dur="500"/>
                                        <p:tgtEl>
                                          <p:spTgt spid="194"/>
                                        </p:tgtEl>
                                      </p:cBhvr>
                                    </p:animEffect>
                                  </p:childTnLst>
                                </p:cTn>
                              </p:par>
                            </p:childTnLst>
                          </p:cTn>
                        </p:par>
                        <p:par>
                          <p:cTn id="49" fill="hold">
                            <p:stCondLst>
                              <p:cond delay="1000"/>
                            </p:stCondLst>
                            <p:childTnLst>
                              <p:par>
                                <p:cTn id="50" presetID="10" presetClass="exit" presetSubtype="0" fill="hold" grpId="3" nodeType="afterEffect">
                                  <p:stCondLst>
                                    <p:cond delay="0"/>
                                  </p:stCondLst>
                                  <p:childTnLst>
                                    <p:animEffect transition="out" filter="fade">
                                      <p:cBhvr>
                                        <p:cTn id="51" dur="500"/>
                                        <p:tgtEl>
                                          <p:spTgt spid="197"/>
                                        </p:tgtEl>
                                      </p:cBhvr>
                                    </p:animEffect>
                                    <p:set>
                                      <p:cBhvr>
                                        <p:cTn id="52" dur="1" fill="hold">
                                          <p:stCondLst>
                                            <p:cond delay="499"/>
                                          </p:stCondLst>
                                        </p:cTn>
                                        <p:tgtEl>
                                          <p:spTgt spid="197"/>
                                        </p:tgtEl>
                                        <p:attrNameLst>
                                          <p:attrName>style.visibility</p:attrName>
                                        </p:attrNameLst>
                                      </p:cBhvr>
                                      <p:to>
                                        <p:strVal val="hidden"/>
                                      </p:to>
                                    </p:set>
                                  </p:childTnLst>
                                </p:cTn>
                              </p:par>
                              <p:par>
                                <p:cTn id="53" presetID="10" presetClass="exit" presetSubtype="0" fill="hold" grpId="3" nodeType="withEffect">
                                  <p:stCondLst>
                                    <p:cond delay="0"/>
                                  </p:stCondLst>
                                  <p:childTnLst>
                                    <p:animEffect transition="out" filter="fade">
                                      <p:cBhvr>
                                        <p:cTn id="54" dur="500"/>
                                        <p:tgtEl>
                                          <p:spTgt spid="195"/>
                                        </p:tgtEl>
                                      </p:cBhvr>
                                    </p:animEffect>
                                    <p:set>
                                      <p:cBhvr>
                                        <p:cTn id="55" dur="1" fill="hold">
                                          <p:stCondLst>
                                            <p:cond delay="499"/>
                                          </p:stCondLst>
                                        </p:cTn>
                                        <p:tgtEl>
                                          <p:spTgt spid="195"/>
                                        </p:tgtEl>
                                        <p:attrNameLst>
                                          <p:attrName>style.visibility</p:attrName>
                                        </p:attrNameLst>
                                      </p:cBhvr>
                                      <p:to>
                                        <p:strVal val="hidden"/>
                                      </p:to>
                                    </p:set>
                                  </p:childTnLst>
                                </p:cTn>
                              </p:par>
                              <p:par>
                                <p:cTn id="56" presetID="10" presetClass="exit" presetSubtype="0" fill="hold" grpId="3" nodeType="withEffect">
                                  <p:stCondLst>
                                    <p:cond delay="0"/>
                                  </p:stCondLst>
                                  <p:childTnLst>
                                    <p:animEffect transition="out" filter="fade">
                                      <p:cBhvr>
                                        <p:cTn id="57" dur="500"/>
                                        <p:tgtEl>
                                          <p:spTgt spid="196"/>
                                        </p:tgtEl>
                                      </p:cBhvr>
                                    </p:animEffect>
                                    <p:set>
                                      <p:cBhvr>
                                        <p:cTn id="58" dur="1" fill="hold">
                                          <p:stCondLst>
                                            <p:cond delay="499"/>
                                          </p:stCondLst>
                                        </p:cTn>
                                        <p:tgtEl>
                                          <p:spTgt spid="196"/>
                                        </p:tgtEl>
                                        <p:attrNameLst>
                                          <p:attrName>style.visibility</p:attrName>
                                        </p:attrNameLst>
                                      </p:cBhvr>
                                      <p:to>
                                        <p:strVal val="hidden"/>
                                      </p:to>
                                    </p:set>
                                  </p:childTnLst>
                                </p:cTn>
                              </p:par>
                              <p:par>
                                <p:cTn id="59" presetID="10" presetClass="exit" presetSubtype="0" fill="hold" grpId="3" nodeType="withEffect">
                                  <p:stCondLst>
                                    <p:cond delay="0"/>
                                  </p:stCondLst>
                                  <p:childTnLst>
                                    <p:animEffect transition="out" filter="fade">
                                      <p:cBhvr>
                                        <p:cTn id="60" dur="500"/>
                                        <p:tgtEl>
                                          <p:spTgt spid="194"/>
                                        </p:tgtEl>
                                      </p:cBhvr>
                                    </p:animEffect>
                                    <p:set>
                                      <p:cBhvr>
                                        <p:cTn id="61" dur="1" fill="hold">
                                          <p:stCondLst>
                                            <p:cond delay="499"/>
                                          </p:stCondLst>
                                        </p:cTn>
                                        <p:tgtEl>
                                          <p:spTgt spid="194"/>
                                        </p:tgtEl>
                                        <p:attrNameLst>
                                          <p:attrName>style.visibility</p:attrName>
                                        </p:attrNameLst>
                                      </p:cBhvr>
                                      <p:to>
                                        <p:strVal val="hidden"/>
                                      </p:to>
                                    </p:set>
                                  </p:childTnLst>
                                </p:cTn>
                              </p:par>
                            </p:childTnLst>
                          </p:cTn>
                        </p:par>
                        <p:par>
                          <p:cTn id="62" fill="hold">
                            <p:stCondLst>
                              <p:cond delay="1500"/>
                            </p:stCondLst>
                            <p:childTnLst>
                              <p:par>
                                <p:cTn id="63" presetID="10" presetClass="entr" presetSubtype="0" fill="hold" grpId="4" nodeType="afterEffect">
                                  <p:stCondLst>
                                    <p:cond delay="0"/>
                                  </p:stCondLst>
                                  <p:childTnLst>
                                    <p:set>
                                      <p:cBhvr>
                                        <p:cTn id="64" dur="1" fill="hold">
                                          <p:stCondLst>
                                            <p:cond delay="0"/>
                                          </p:stCondLst>
                                        </p:cTn>
                                        <p:tgtEl>
                                          <p:spTgt spid="197"/>
                                        </p:tgtEl>
                                        <p:attrNameLst>
                                          <p:attrName>style.visibility</p:attrName>
                                        </p:attrNameLst>
                                      </p:cBhvr>
                                      <p:to>
                                        <p:strVal val="visible"/>
                                      </p:to>
                                    </p:set>
                                    <p:animEffect transition="in" filter="fade">
                                      <p:cBhvr>
                                        <p:cTn id="65" dur="500"/>
                                        <p:tgtEl>
                                          <p:spTgt spid="197"/>
                                        </p:tgtEl>
                                      </p:cBhvr>
                                    </p:animEffect>
                                  </p:childTnLst>
                                </p:cTn>
                              </p:par>
                              <p:par>
                                <p:cTn id="66" presetID="10" presetClass="entr" presetSubtype="0" fill="hold" grpId="4" nodeType="withEffect">
                                  <p:stCondLst>
                                    <p:cond delay="0"/>
                                  </p:stCondLst>
                                  <p:childTnLst>
                                    <p:set>
                                      <p:cBhvr>
                                        <p:cTn id="67" dur="1" fill="hold">
                                          <p:stCondLst>
                                            <p:cond delay="0"/>
                                          </p:stCondLst>
                                        </p:cTn>
                                        <p:tgtEl>
                                          <p:spTgt spid="195"/>
                                        </p:tgtEl>
                                        <p:attrNameLst>
                                          <p:attrName>style.visibility</p:attrName>
                                        </p:attrNameLst>
                                      </p:cBhvr>
                                      <p:to>
                                        <p:strVal val="visible"/>
                                      </p:to>
                                    </p:set>
                                    <p:animEffect transition="in" filter="fade">
                                      <p:cBhvr>
                                        <p:cTn id="68" dur="500"/>
                                        <p:tgtEl>
                                          <p:spTgt spid="195"/>
                                        </p:tgtEl>
                                      </p:cBhvr>
                                    </p:animEffect>
                                  </p:childTnLst>
                                </p:cTn>
                              </p:par>
                              <p:par>
                                <p:cTn id="69" presetID="10" presetClass="entr" presetSubtype="0" fill="hold" grpId="4" nodeType="withEffect">
                                  <p:stCondLst>
                                    <p:cond delay="0"/>
                                  </p:stCondLst>
                                  <p:childTnLst>
                                    <p:set>
                                      <p:cBhvr>
                                        <p:cTn id="70" dur="1" fill="hold">
                                          <p:stCondLst>
                                            <p:cond delay="0"/>
                                          </p:stCondLst>
                                        </p:cTn>
                                        <p:tgtEl>
                                          <p:spTgt spid="196"/>
                                        </p:tgtEl>
                                        <p:attrNameLst>
                                          <p:attrName>style.visibility</p:attrName>
                                        </p:attrNameLst>
                                      </p:cBhvr>
                                      <p:to>
                                        <p:strVal val="visible"/>
                                      </p:to>
                                    </p:set>
                                    <p:animEffect transition="in" filter="fade">
                                      <p:cBhvr>
                                        <p:cTn id="71" dur="500"/>
                                        <p:tgtEl>
                                          <p:spTgt spid="196"/>
                                        </p:tgtEl>
                                      </p:cBhvr>
                                    </p:animEffect>
                                  </p:childTnLst>
                                </p:cTn>
                              </p:par>
                              <p:par>
                                <p:cTn id="72" presetID="10" presetClass="entr" presetSubtype="0" fill="hold" grpId="4" nodeType="withEffect">
                                  <p:stCondLst>
                                    <p:cond delay="0"/>
                                  </p:stCondLst>
                                  <p:childTnLst>
                                    <p:set>
                                      <p:cBhvr>
                                        <p:cTn id="73" dur="1" fill="hold">
                                          <p:stCondLst>
                                            <p:cond delay="0"/>
                                          </p:stCondLst>
                                        </p:cTn>
                                        <p:tgtEl>
                                          <p:spTgt spid="194"/>
                                        </p:tgtEl>
                                        <p:attrNameLst>
                                          <p:attrName>style.visibility</p:attrName>
                                        </p:attrNameLst>
                                      </p:cBhvr>
                                      <p:to>
                                        <p:strVal val="visible"/>
                                      </p:to>
                                    </p:set>
                                    <p:animEffect transition="in" filter="fade">
                                      <p:cBhvr>
                                        <p:cTn id="74" dur="500"/>
                                        <p:tgtEl>
                                          <p:spTgt spid="194"/>
                                        </p:tgtEl>
                                      </p:cBhvr>
                                    </p:animEffect>
                                  </p:childTnLst>
                                </p:cTn>
                              </p:par>
                            </p:childTnLst>
                          </p:cTn>
                        </p:par>
                        <p:par>
                          <p:cTn id="75" fill="hold">
                            <p:stCondLst>
                              <p:cond delay="2000"/>
                            </p:stCondLst>
                            <p:childTnLst>
                              <p:par>
                                <p:cTn id="76" presetID="10" presetClass="entr" presetSubtype="0" fill="hold" nodeType="afterEffect">
                                  <p:stCondLst>
                                    <p:cond delay="0"/>
                                  </p:stCondLst>
                                  <p:childTnLst>
                                    <p:set>
                                      <p:cBhvr>
                                        <p:cTn id="77" dur="1" fill="hold">
                                          <p:stCondLst>
                                            <p:cond delay="0"/>
                                          </p:stCondLst>
                                        </p:cTn>
                                        <p:tgtEl>
                                          <p:spTgt spid="187"/>
                                        </p:tgtEl>
                                        <p:attrNameLst>
                                          <p:attrName>style.visibility</p:attrName>
                                        </p:attrNameLst>
                                      </p:cBhvr>
                                      <p:to>
                                        <p:strVal val="visible"/>
                                      </p:to>
                                    </p:set>
                                    <p:animEffect transition="in" filter="fade">
                                      <p:cBhvr>
                                        <p:cTn id="78" dur="500"/>
                                        <p:tgtEl>
                                          <p:spTgt spid="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p:bldP spid="194" grpId="0" animBg="1"/>
      <p:bldP spid="194" grpId="1" animBg="1"/>
      <p:bldP spid="194" grpId="2" animBg="1"/>
      <p:bldP spid="194" grpId="3" animBg="1"/>
      <p:bldP spid="194" grpId="4" animBg="1"/>
      <p:bldP spid="195" grpId="0" animBg="1"/>
      <p:bldP spid="195" grpId="1" animBg="1"/>
      <p:bldP spid="195" grpId="2" animBg="1"/>
      <p:bldP spid="195" grpId="3" animBg="1"/>
      <p:bldP spid="195" grpId="4" animBg="1"/>
      <p:bldP spid="196" grpId="0" animBg="1"/>
      <p:bldP spid="196" grpId="1" animBg="1"/>
      <p:bldP spid="196" grpId="2" animBg="1"/>
      <p:bldP spid="196" grpId="3" animBg="1"/>
      <p:bldP spid="196" grpId="4" animBg="1"/>
      <p:bldP spid="197" grpId="0" animBg="1"/>
      <p:bldP spid="197" grpId="1" animBg="1"/>
      <p:bldP spid="197" grpId="2" animBg="1"/>
      <p:bldP spid="197" grpId="3" animBg="1"/>
      <p:bldP spid="197" grpId="4"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Rectangle 183"/>
          <p:cNvSpPr/>
          <p:nvPr/>
        </p:nvSpPr>
        <p:spPr>
          <a:xfrm>
            <a:off x="2655508" y="6147259"/>
            <a:ext cx="4758189" cy="3260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2135599" y="1182643"/>
            <a:ext cx="970237" cy="1602133"/>
            <a:chOff x="3079798" y="1981201"/>
            <a:chExt cx="1631998" cy="2694885"/>
          </a:xfrm>
        </p:grpSpPr>
        <p:cxnSp>
          <p:nvCxnSpPr>
            <p:cNvPr id="8" name="Straight Connector 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3429647" y="1172654"/>
            <a:ext cx="970237" cy="1602133"/>
            <a:chOff x="3079798" y="1981201"/>
            <a:chExt cx="1631998" cy="2694885"/>
          </a:xfrm>
        </p:grpSpPr>
        <p:cxnSp>
          <p:nvCxnSpPr>
            <p:cNvPr id="17" name="Straight Connector 16"/>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724401" y="1182643"/>
            <a:ext cx="970237" cy="1602133"/>
            <a:chOff x="3079798" y="1981201"/>
            <a:chExt cx="1631998" cy="2694885"/>
          </a:xfrm>
        </p:grpSpPr>
        <p:cxnSp>
          <p:nvCxnSpPr>
            <p:cNvPr id="26" name="Straight Connector 2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6018450" y="1172654"/>
            <a:ext cx="970237" cy="1602133"/>
            <a:chOff x="3079798" y="1981201"/>
            <a:chExt cx="1631998" cy="2694885"/>
          </a:xfrm>
        </p:grpSpPr>
        <p:cxnSp>
          <p:nvCxnSpPr>
            <p:cNvPr id="35" name="Straight Connector 34"/>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2135599" y="2301726"/>
            <a:ext cx="970237" cy="1602133"/>
            <a:chOff x="3079798" y="1981201"/>
            <a:chExt cx="1631998" cy="2694885"/>
          </a:xfrm>
        </p:grpSpPr>
        <p:cxnSp>
          <p:nvCxnSpPr>
            <p:cNvPr id="44" name="Straight Connector 4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3429647" y="2291737"/>
            <a:ext cx="970237" cy="1602133"/>
            <a:chOff x="3079798" y="1981201"/>
            <a:chExt cx="1631998" cy="2694885"/>
          </a:xfrm>
        </p:grpSpPr>
        <p:cxnSp>
          <p:nvCxnSpPr>
            <p:cNvPr id="53" name="Straight Connector 5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4724401" y="2301726"/>
            <a:ext cx="970237" cy="1602133"/>
            <a:chOff x="3079798" y="1981201"/>
            <a:chExt cx="1631998" cy="2694885"/>
          </a:xfrm>
        </p:grpSpPr>
        <p:cxnSp>
          <p:nvCxnSpPr>
            <p:cNvPr id="62" name="Straight Connector 6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6018450" y="2291737"/>
            <a:ext cx="970237" cy="1602133"/>
            <a:chOff x="3079798" y="1981201"/>
            <a:chExt cx="1631998" cy="2694885"/>
          </a:xfrm>
        </p:grpSpPr>
        <p:cxnSp>
          <p:nvCxnSpPr>
            <p:cNvPr id="71" name="Straight Connector 70"/>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2135598" y="3413921"/>
            <a:ext cx="970237" cy="1602133"/>
            <a:chOff x="3079798" y="1981201"/>
            <a:chExt cx="1631998" cy="2694885"/>
          </a:xfrm>
        </p:grpSpPr>
        <p:cxnSp>
          <p:nvCxnSpPr>
            <p:cNvPr id="80" name="Straight Connector 7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p:nvGrpSpPr>
        <p:grpSpPr>
          <a:xfrm>
            <a:off x="3429646" y="3403932"/>
            <a:ext cx="970237" cy="1602133"/>
            <a:chOff x="3079798" y="1981201"/>
            <a:chExt cx="1631998" cy="2694885"/>
          </a:xfrm>
        </p:grpSpPr>
        <p:cxnSp>
          <p:nvCxnSpPr>
            <p:cNvPr id="89" name="Straight Connector 88"/>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4724401" y="3413921"/>
            <a:ext cx="970237" cy="1602133"/>
            <a:chOff x="3079798" y="1981201"/>
            <a:chExt cx="1631998" cy="2694885"/>
          </a:xfrm>
        </p:grpSpPr>
        <p:cxnSp>
          <p:nvCxnSpPr>
            <p:cNvPr id="98" name="Straight Connector 9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 name="Group 105"/>
          <p:cNvGrpSpPr/>
          <p:nvPr/>
        </p:nvGrpSpPr>
        <p:grpSpPr>
          <a:xfrm>
            <a:off x="6018449" y="3403932"/>
            <a:ext cx="970237" cy="1602133"/>
            <a:chOff x="3079798" y="1981201"/>
            <a:chExt cx="1631998" cy="2694885"/>
          </a:xfrm>
        </p:grpSpPr>
        <p:cxnSp>
          <p:nvCxnSpPr>
            <p:cNvPr id="107" name="Straight Connector 106"/>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Group 114"/>
          <p:cNvGrpSpPr/>
          <p:nvPr/>
        </p:nvGrpSpPr>
        <p:grpSpPr>
          <a:xfrm>
            <a:off x="2135597" y="4535244"/>
            <a:ext cx="970237" cy="1602133"/>
            <a:chOff x="3079798" y="1981201"/>
            <a:chExt cx="1631998" cy="2694885"/>
          </a:xfrm>
        </p:grpSpPr>
        <p:cxnSp>
          <p:nvCxnSpPr>
            <p:cNvPr id="116" name="Straight Connector 11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p:nvGrpSpPr>
        <p:grpSpPr>
          <a:xfrm>
            <a:off x="3429645" y="4525256"/>
            <a:ext cx="970237" cy="1602133"/>
            <a:chOff x="3079798" y="1981201"/>
            <a:chExt cx="1631998" cy="2694885"/>
          </a:xfrm>
        </p:grpSpPr>
        <p:cxnSp>
          <p:nvCxnSpPr>
            <p:cNvPr id="125" name="Straight Connector 124"/>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3" name="Group 132"/>
          <p:cNvGrpSpPr/>
          <p:nvPr/>
        </p:nvGrpSpPr>
        <p:grpSpPr>
          <a:xfrm>
            <a:off x="4724400" y="4535244"/>
            <a:ext cx="970237" cy="1602133"/>
            <a:chOff x="3079798" y="1981201"/>
            <a:chExt cx="1631998" cy="2694885"/>
          </a:xfrm>
        </p:grpSpPr>
        <p:cxnSp>
          <p:nvCxnSpPr>
            <p:cNvPr id="134" name="Straight Connector 13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2" name="Group 141"/>
          <p:cNvGrpSpPr/>
          <p:nvPr/>
        </p:nvGrpSpPr>
        <p:grpSpPr>
          <a:xfrm>
            <a:off x="6018448" y="4525256"/>
            <a:ext cx="970237" cy="1602133"/>
            <a:chOff x="3079798" y="1981201"/>
            <a:chExt cx="1631998" cy="2694885"/>
          </a:xfrm>
        </p:grpSpPr>
        <p:cxnSp>
          <p:nvCxnSpPr>
            <p:cNvPr id="143" name="Straight Connector 14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6" name="Straight Arrow Connector 205"/>
          <p:cNvCxnSpPr/>
          <p:nvPr/>
        </p:nvCxnSpPr>
        <p:spPr>
          <a:xfrm>
            <a:off x="6973850" y="1164715"/>
            <a:ext cx="5578" cy="502920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a:off x="4384056" y="1164561"/>
            <a:ext cx="5578" cy="164592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a:off x="3093496" y="1152334"/>
            <a:ext cx="5578" cy="164592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endCxn id="158" idx="0"/>
          </p:cNvCxnSpPr>
          <p:nvPr/>
        </p:nvCxnSpPr>
        <p:spPr>
          <a:xfrm>
            <a:off x="5694635" y="1172483"/>
            <a:ext cx="2360" cy="1601325"/>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10" name="TextBox 209"/>
          <p:cNvSpPr txBox="1"/>
          <p:nvPr/>
        </p:nvSpPr>
        <p:spPr>
          <a:xfrm>
            <a:off x="253569" y="2656712"/>
            <a:ext cx="1836192" cy="461665"/>
          </a:xfrm>
          <a:prstGeom prst="rect">
            <a:avLst/>
          </a:prstGeom>
          <a:noFill/>
        </p:spPr>
        <p:txBody>
          <a:bodyPr wrap="square" rtlCol="0">
            <a:spAutoFit/>
          </a:bodyPr>
          <a:lstStyle/>
          <a:p>
            <a:pPr algn="ctr"/>
            <a:r>
              <a:rPr lang="en-US" sz="2400" dirty="0" err="1" smtClean="0">
                <a:solidFill>
                  <a:schemeClr val="accent1"/>
                </a:solidFill>
              </a:rPr>
              <a:t>V</a:t>
            </a:r>
            <a:r>
              <a:rPr lang="en-US" sz="2400" baseline="-25000" dirty="0" err="1" smtClean="0">
                <a:solidFill>
                  <a:schemeClr val="accent1"/>
                </a:solidFill>
              </a:rPr>
              <a:t>read</a:t>
            </a:r>
            <a:r>
              <a:rPr lang="en-US" sz="2400" dirty="0" smtClean="0">
                <a:solidFill>
                  <a:schemeClr val="accent1"/>
                </a:solidFill>
              </a:rPr>
              <a:t> = 2.5 V</a:t>
            </a:r>
            <a:endParaRPr lang="en-US" sz="2400" dirty="0">
              <a:solidFill>
                <a:schemeClr val="accent1"/>
              </a:solidFill>
            </a:endParaRPr>
          </a:p>
        </p:txBody>
      </p:sp>
      <p:sp>
        <p:nvSpPr>
          <p:cNvPr id="211" name="TextBox 210"/>
          <p:cNvSpPr txBox="1"/>
          <p:nvPr/>
        </p:nvSpPr>
        <p:spPr>
          <a:xfrm>
            <a:off x="253569" y="1529705"/>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5.0 V</a:t>
            </a:r>
            <a:endParaRPr lang="en-US" sz="2400" dirty="0">
              <a:solidFill>
                <a:schemeClr val="tx2">
                  <a:lumMod val="75000"/>
                </a:schemeClr>
              </a:solidFill>
            </a:endParaRPr>
          </a:p>
        </p:txBody>
      </p:sp>
      <p:sp>
        <p:nvSpPr>
          <p:cNvPr id="212" name="TextBox 211"/>
          <p:cNvSpPr txBox="1"/>
          <p:nvPr/>
        </p:nvSpPr>
        <p:spPr>
          <a:xfrm>
            <a:off x="253569" y="3751711"/>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5.0 V</a:t>
            </a:r>
            <a:endParaRPr lang="en-US" sz="2400" dirty="0">
              <a:solidFill>
                <a:schemeClr val="tx2">
                  <a:lumMod val="75000"/>
                </a:schemeClr>
              </a:solidFill>
            </a:endParaRPr>
          </a:p>
        </p:txBody>
      </p:sp>
      <p:sp>
        <p:nvSpPr>
          <p:cNvPr id="213" name="TextBox 212"/>
          <p:cNvSpPr txBox="1"/>
          <p:nvPr/>
        </p:nvSpPr>
        <p:spPr>
          <a:xfrm>
            <a:off x="253569" y="4861844"/>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5.0 V</a:t>
            </a:r>
            <a:endParaRPr lang="en-US" sz="2400" dirty="0">
              <a:solidFill>
                <a:schemeClr val="tx2">
                  <a:lumMod val="75000"/>
                </a:schemeClr>
              </a:solidFill>
            </a:endParaRPr>
          </a:p>
        </p:txBody>
      </p:sp>
      <p:sp>
        <p:nvSpPr>
          <p:cNvPr id="214" name="TextBox 213"/>
          <p:cNvSpPr txBox="1"/>
          <p:nvPr/>
        </p:nvSpPr>
        <p:spPr>
          <a:xfrm>
            <a:off x="5271978" y="6016378"/>
            <a:ext cx="845313" cy="584775"/>
          </a:xfrm>
          <a:prstGeom prst="rect">
            <a:avLst/>
          </a:prstGeom>
          <a:noFill/>
        </p:spPr>
        <p:txBody>
          <a:bodyPr wrap="square" rtlCol="0">
            <a:spAutoFit/>
          </a:bodyPr>
          <a:lstStyle/>
          <a:p>
            <a:pPr algn="ctr"/>
            <a:r>
              <a:rPr lang="en-US" sz="3200" dirty="0">
                <a:solidFill>
                  <a:schemeClr val="accent2">
                    <a:lumMod val="50000"/>
                  </a:schemeClr>
                </a:solidFill>
              </a:rPr>
              <a:t>0</a:t>
            </a:r>
          </a:p>
        </p:txBody>
      </p:sp>
      <p:sp>
        <p:nvSpPr>
          <p:cNvPr id="215" name="TextBox 214"/>
          <p:cNvSpPr txBox="1"/>
          <p:nvPr/>
        </p:nvSpPr>
        <p:spPr>
          <a:xfrm>
            <a:off x="6568384" y="6016378"/>
            <a:ext cx="845313" cy="584775"/>
          </a:xfrm>
          <a:prstGeom prst="rect">
            <a:avLst/>
          </a:prstGeom>
          <a:noFill/>
        </p:spPr>
        <p:txBody>
          <a:bodyPr wrap="square" rtlCol="0">
            <a:spAutoFit/>
          </a:bodyPr>
          <a:lstStyle/>
          <a:p>
            <a:pPr algn="ctr"/>
            <a:r>
              <a:rPr lang="en-US" sz="3200" dirty="0">
                <a:solidFill>
                  <a:schemeClr val="tx2"/>
                </a:solidFill>
              </a:rPr>
              <a:t>1</a:t>
            </a:r>
          </a:p>
        </p:txBody>
      </p:sp>
      <p:sp>
        <p:nvSpPr>
          <p:cNvPr id="216" name="TextBox 215"/>
          <p:cNvSpPr txBox="1"/>
          <p:nvPr/>
        </p:nvSpPr>
        <p:spPr>
          <a:xfrm>
            <a:off x="3977577" y="6016378"/>
            <a:ext cx="845313" cy="584775"/>
          </a:xfrm>
          <a:prstGeom prst="rect">
            <a:avLst/>
          </a:prstGeom>
          <a:noFill/>
        </p:spPr>
        <p:txBody>
          <a:bodyPr wrap="square" rtlCol="0">
            <a:spAutoFit/>
          </a:bodyPr>
          <a:lstStyle/>
          <a:p>
            <a:pPr algn="ctr"/>
            <a:r>
              <a:rPr lang="en-US" sz="3200" dirty="0" smtClean="0">
                <a:solidFill>
                  <a:schemeClr val="accent2"/>
                </a:solidFill>
              </a:rPr>
              <a:t>0</a:t>
            </a:r>
            <a:endParaRPr lang="en-US" sz="3200" dirty="0">
              <a:solidFill>
                <a:schemeClr val="accent2"/>
              </a:solidFill>
            </a:endParaRPr>
          </a:p>
        </p:txBody>
      </p:sp>
      <p:sp>
        <p:nvSpPr>
          <p:cNvPr id="217" name="TextBox 216"/>
          <p:cNvSpPr txBox="1"/>
          <p:nvPr/>
        </p:nvSpPr>
        <p:spPr>
          <a:xfrm>
            <a:off x="2667975" y="6016378"/>
            <a:ext cx="845313" cy="584775"/>
          </a:xfrm>
          <a:prstGeom prst="rect">
            <a:avLst/>
          </a:prstGeom>
          <a:noFill/>
        </p:spPr>
        <p:txBody>
          <a:bodyPr wrap="square" rtlCol="0">
            <a:spAutoFit/>
          </a:bodyPr>
          <a:lstStyle/>
          <a:p>
            <a:pPr algn="ctr"/>
            <a:r>
              <a:rPr lang="en-US" sz="3200" dirty="0" smtClean="0">
                <a:solidFill>
                  <a:schemeClr val="accent2"/>
                </a:solidFill>
              </a:rPr>
              <a:t>0</a:t>
            </a:r>
            <a:endParaRPr lang="en-US" sz="3200" dirty="0">
              <a:solidFill>
                <a:schemeClr val="accent2"/>
              </a:solidFill>
            </a:endParaRPr>
          </a:p>
        </p:txBody>
      </p:sp>
      <p:sp>
        <p:nvSpPr>
          <p:cNvPr id="2" name="Title 1"/>
          <p:cNvSpPr>
            <a:spLocks noGrp="1"/>
          </p:cNvSpPr>
          <p:nvPr>
            <p:ph type="title"/>
          </p:nvPr>
        </p:nvSpPr>
        <p:spPr/>
        <p:txBody>
          <a:bodyPr>
            <a:normAutofit fontScale="90000"/>
          </a:bodyPr>
          <a:lstStyle/>
          <a:p>
            <a:r>
              <a:rPr lang="en-US" spc="-150" dirty="0" smtClean="0"/>
              <a:t>Read Disturb Problem: “Weak Programming” Effect</a:t>
            </a:r>
            <a:endParaRPr lang="en-US" spc="-150" dirty="0"/>
          </a:p>
        </p:txBody>
      </p:sp>
      <p:cxnSp>
        <p:nvCxnSpPr>
          <p:cNvPr id="3" name="Straight Connector 2"/>
          <p:cNvCxnSpPr/>
          <p:nvPr/>
        </p:nvCxnSpPr>
        <p:spPr>
          <a:xfrm>
            <a:off x="1676400" y="1981200"/>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676400" y="3097090"/>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212477"/>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676400" y="5341133"/>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1" name="Group 150"/>
          <p:cNvGrpSpPr/>
          <p:nvPr/>
        </p:nvGrpSpPr>
        <p:grpSpPr>
          <a:xfrm>
            <a:off x="2782019" y="1644737"/>
            <a:ext cx="4535195" cy="4014933"/>
            <a:chOff x="3851647" y="1427070"/>
            <a:chExt cx="4535195" cy="4014933"/>
          </a:xfrm>
        </p:grpSpPr>
        <p:sp>
          <p:nvSpPr>
            <p:cNvPr id="152" name="Oval 151"/>
            <p:cNvSpPr/>
            <p:nvPr/>
          </p:nvSpPr>
          <p:spPr>
            <a:xfrm>
              <a:off x="3851648"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0"/>
              <a:endParaRPr lang="en-US" sz="2000" spc="-150" dirty="0"/>
            </a:p>
          </p:txBody>
        </p:sp>
        <p:sp>
          <p:nvSpPr>
            <p:cNvPr id="153" name="Oval 152"/>
            <p:cNvSpPr/>
            <p:nvPr/>
          </p:nvSpPr>
          <p:spPr>
            <a:xfrm>
              <a:off x="5145697"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4" name="Oval 153"/>
            <p:cNvSpPr/>
            <p:nvPr/>
          </p:nvSpPr>
          <p:spPr>
            <a:xfrm>
              <a:off x="6440451"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5" name="Oval 154"/>
            <p:cNvSpPr/>
            <p:nvPr/>
          </p:nvSpPr>
          <p:spPr>
            <a:xfrm>
              <a:off x="7734499"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6" name="Oval 155"/>
            <p:cNvSpPr/>
            <p:nvPr/>
          </p:nvSpPr>
          <p:spPr>
            <a:xfrm>
              <a:off x="3851648"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7" name="Oval 156"/>
            <p:cNvSpPr/>
            <p:nvPr/>
          </p:nvSpPr>
          <p:spPr>
            <a:xfrm>
              <a:off x="5145697"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8" name="Oval 157"/>
            <p:cNvSpPr/>
            <p:nvPr/>
          </p:nvSpPr>
          <p:spPr>
            <a:xfrm>
              <a:off x="6440451"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9" name="Oval 158"/>
            <p:cNvSpPr/>
            <p:nvPr/>
          </p:nvSpPr>
          <p:spPr>
            <a:xfrm>
              <a:off x="7734499"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0" name="Oval 159"/>
            <p:cNvSpPr/>
            <p:nvPr/>
          </p:nvSpPr>
          <p:spPr>
            <a:xfrm>
              <a:off x="3851648"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1" name="Oval 160"/>
            <p:cNvSpPr/>
            <p:nvPr/>
          </p:nvSpPr>
          <p:spPr>
            <a:xfrm>
              <a:off x="5145696"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2" name="Oval 161"/>
            <p:cNvSpPr/>
            <p:nvPr/>
          </p:nvSpPr>
          <p:spPr>
            <a:xfrm>
              <a:off x="6440450"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3" name="Oval 162"/>
            <p:cNvSpPr/>
            <p:nvPr/>
          </p:nvSpPr>
          <p:spPr>
            <a:xfrm>
              <a:off x="7734498"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4" name="Oval 163"/>
            <p:cNvSpPr/>
            <p:nvPr/>
          </p:nvSpPr>
          <p:spPr>
            <a:xfrm>
              <a:off x="3851647"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5" name="Oval 164"/>
            <p:cNvSpPr/>
            <p:nvPr/>
          </p:nvSpPr>
          <p:spPr>
            <a:xfrm>
              <a:off x="5145695"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6" name="Oval 165"/>
            <p:cNvSpPr/>
            <p:nvPr/>
          </p:nvSpPr>
          <p:spPr>
            <a:xfrm>
              <a:off x="6440449"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7" name="Oval 166"/>
            <p:cNvSpPr/>
            <p:nvPr/>
          </p:nvSpPr>
          <p:spPr>
            <a:xfrm>
              <a:off x="7734498"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grpSp>
      <p:sp>
        <p:nvSpPr>
          <p:cNvPr id="188" name="TextBox 187"/>
          <p:cNvSpPr txBox="1"/>
          <p:nvPr/>
        </p:nvSpPr>
        <p:spPr>
          <a:xfrm>
            <a:off x="979166" y="6396335"/>
            <a:ext cx="8241034" cy="461665"/>
          </a:xfrm>
          <a:prstGeom prst="rect">
            <a:avLst/>
          </a:prstGeom>
          <a:noFill/>
        </p:spPr>
        <p:txBody>
          <a:bodyPr wrap="square" rtlCol="0">
            <a:spAutoFit/>
          </a:bodyPr>
          <a:lstStyle/>
          <a:p>
            <a:r>
              <a:rPr lang="en-US" sz="2400" dirty="0" smtClean="0">
                <a:solidFill>
                  <a:schemeClr val="accent2"/>
                </a:solidFill>
              </a:rPr>
              <a:t>High pass-through voltage induces “weak-programming” effect</a:t>
            </a:r>
            <a:endParaRPr lang="en-US" sz="2400" dirty="0">
              <a:solidFill>
                <a:schemeClr val="accent2"/>
              </a:solidFill>
            </a:endParaRPr>
          </a:p>
        </p:txBody>
      </p:sp>
      <p:grpSp>
        <p:nvGrpSpPr>
          <p:cNvPr id="189" name="Group 188"/>
          <p:cNvGrpSpPr/>
          <p:nvPr/>
        </p:nvGrpSpPr>
        <p:grpSpPr>
          <a:xfrm>
            <a:off x="2783478" y="1644737"/>
            <a:ext cx="4535195" cy="4014933"/>
            <a:chOff x="3851647" y="1427070"/>
            <a:chExt cx="4535195" cy="4014933"/>
          </a:xfrm>
        </p:grpSpPr>
        <p:sp>
          <p:nvSpPr>
            <p:cNvPr id="190" name="Oval 189"/>
            <p:cNvSpPr/>
            <p:nvPr/>
          </p:nvSpPr>
          <p:spPr>
            <a:xfrm>
              <a:off x="3851648" y="1437059"/>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0"/>
              <a:endParaRPr lang="en-US" sz="2000" spc="-150" dirty="0"/>
            </a:p>
          </p:txBody>
        </p:sp>
        <p:sp>
          <p:nvSpPr>
            <p:cNvPr id="191" name="Oval 190"/>
            <p:cNvSpPr/>
            <p:nvPr/>
          </p:nvSpPr>
          <p:spPr>
            <a:xfrm>
              <a:off x="5145697" y="142707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2" name="Oval 191"/>
            <p:cNvSpPr/>
            <p:nvPr/>
          </p:nvSpPr>
          <p:spPr>
            <a:xfrm>
              <a:off x="6440451" y="1437059"/>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3" name="Oval 192"/>
            <p:cNvSpPr/>
            <p:nvPr/>
          </p:nvSpPr>
          <p:spPr>
            <a:xfrm>
              <a:off x="7734499" y="142707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4" name="Oval 193"/>
            <p:cNvSpPr/>
            <p:nvPr/>
          </p:nvSpPr>
          <p:spPr>
            <a:xfrm>
              <a:off x="3851648" y="2556141"/>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5" name="Oval 194"/>
            <p:cNvSpPr/>
            <p:nvPr/>
          </p:nvSpPr>
          <p:spPr>
            <a:xfrm>
              <a:off x="5145697" y="2546153"/>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6" name="Oval 195"/>
            <p:cNvSpPr/>
            <p:nvPr/>
          </p:nvSpPr>
          <p:spPr>
            <a:xfrm>
              <a:off x="6440451" y="2556141"/>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7" name="Oval 196"/>
            <p:cNvSpPr/>
            <p:nvPr/>
          </p:nvSpPr>
          <p:spPr>
            <a:xfrm>
              <a:off x="7734499" y="2546153"/>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8" name="Oval 197"/>
            <p:cNvSpPr/>
            <p:nvPr/>
          </p:nvSpPr>
          <p:spPr>
            <a:xfrm>
              <a:off x="3851648" y="3668336"/>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9" name="Oval 198"/>
            <p:cNvSpPr/>
            <p:nvPr/>
          </p:nvSpPr>
          <p:spPr>
            <a:xfrm>
              <a:off x="5145696" y="3658347"/>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00" name="Oval 199"/>
            <p:cNvSpPr/>
            <p:nvPr/>
          </p:nvSpPr>
          <p:spPr>
            <a:xfrm>
              <a:off x="6440450" y="3668336"/>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01" name="Oval 200"/>
            <p:cNvSpPr/>
            <p:nvPr/>
          </p:nvSpPr>
          <p:spPr>
            <a:xfrm>
              <a:off x="7734498" y="3658347"/>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02" name="Oval 201"/>
            <p:cNvSpPr/>
            <p:nvPr/>
          </p:nvSpPr>
          <p:spPr>
            <a:xfrm>
              <a:off x="3851647" y="478966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03" name="Oval 202"/>
            <p:cNvSpPr/>
            <p:nvPr/>
          </p:nvSpPr>
          <p:spPr>
            <a:xfrm>
              <a:off x="5145695" y="477967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04" name="Oval 203"/>
            <p:cNvSpPr/>
            <p:nvPr/>
          </p:nvSpPr>
          <p:spPr>
            <a:xfrm>
              <a:off x="6440449" y="478966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205" name="Oval 204"/>
            <p:cNvSpPr/>
            <p:nvPr/>
          </p:nvSpPr>
          <p:spPr>
            <a:xfrm>
              <a:off x="7734498" y="477967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grpSp>
      <p:sp>
        <p:nvSpPr>
          <p:cNvPr id="168" name="TextBox 167"/>
          <p:cNvSpPr txBox="1"/>
          <p:nvPr/>
        </p:nvSpPr>
        <p:spPr>
          <a:xfrm>
            <a:off x="2732118" y="1727840"/>
            <a:ext cx="747320" cy="461665"/>
          </a:xfrm>
          <a:prstGeom prst="rect">
            <a:avLst/>
          </a:prstGeom>
          <a:noFill/>
        </p:spPr>
        <p:txBody>
          <a:bodyPr wrap="none" rtlCol="0">
            <a:spAutoFit/>
          </a:bodyPr>
          <a:lstStyle/>
          <a:p>
            <a:r>
              <a:rPr lang="en-US" sz="2400" dirty="0" smtClean="0">
                <a:solidFill>
                  <a:schemeClr val="bg1"/>
                </a:solidFill>
              </a:rPr>
              <a:t>3.0V</a:t>
            </a:r>
            <a:endParaRPr lang="en-US" sz="2400" dirty="0">
              <a:solidFill>
                <a:schemeClr val="bg1"/>
              </a:solidFill>
            </a:endParaRPr>
          </a:p>
        </p:txBody>
      </p:sp>
      <p:sp>
        <p:nvSpPr>
          <p:cNvPr id="169" name="TextBox 168"/>
          <p:cNvSpPr txBox="1"/>
          <p:nvPr/>
        </p:nvSpPr>
        <p:spPr>
          <a:xfrm>
            <a:off x="4035772" y="1727840"/>
            <a:ext cx="747320" cy="461665"/>
          </a:xfrm>
          <a:prstGeom prst="rect">
            <a:avLst/>
          </a:prstGeom>
          <a:noFill/>
        </p:spPr>
        <p:txBody>
          <a:bodyPr wrap="none" rtlCol="0">
            <a:spAutoFit/>
          </a:bodyPr>
          <a:lstStyle/>
          <a:p>
            <a:r>
              <a:rPr lang="en-US" sz="2400" dirty="0" smtClean="0">
                <a:solidFill>
                  <a:schemeClr val="bg1"/>
                </a:solidFill>
              </a:rPr>
              <a:t>3.8V</a:t>
            </a:r>
            <a:endParaRPr lang="en-US" sz="2400" dirty="0">
              <a:solidFill>
                <a:schemeClr val="bg1"/>
              </a:solidFill>
            </a:endParaRPr>
          </a:p>
        </p:txBody>
      </p:sp>
      <p:sp>
        <p:nvSpPr>
          <p:cNvPr id="170" name="TextBox 169"/>
          <p:cNvSpPr txBox="1"/>
          <p:nvPr/>
        </p:nvSpPr>
        <p:spPr>
          <a:xfrm>
            <a:off x="5322687" y="1727840"/>
            <a:ext cx="747320" cy="461665"/>
          </a:xfrm>
          <a:prstGeom prst="rect">
            <a:avLst/>
          </a:prstGeom>
          <a:noFill/>
        </p:spPr>
        <p:txBody>
          <a:bodyPr wrap="none" rtlCol="0">
            <a:spAutoFit/>
          </a:bodyPr>
          <a:lstStyle/>
          <a:p>
            <a:r>
              <a:rPr lang="en-US" sz="2400" dirty="0" smtClean="0">
                <a:solidFill>
                  <a:schemeClr val="bg1"/>
                </a:solidFill>
              </a:rPr>
              <a:t>3.9V</a:t>
            </a:r>
            <a:endParaRPr lang="en-US" sz="2400" dirty="0">
              <a:solidFill>
                <a:schemeClr val="bg1"/>
              </a:solidFill>
            </a:endParaRPr>
          </a:p>
        </p:txBody>
      </p:sp>
      <p:sp>
        <p:nvSpPr>
          <p:cNvPr id="171" name="TextBox 170"/>
          <p:cNvSpPr txBox="1"/>
          <p:nvPr/>
        </p:nvSpPr>
        <p:spPr>
          <a:xfrm>
            <a:off x="6610186" y="1727840"/>
            <a:ext cx="747320" cy="461665"/>
          </a:xfrm>
          <a:prstGeom prst="rect">
            <a:avLst/>
          </a:prstGeom>
          <a:noFill/>
        </p:spPr>
        <p:txBody>
          <a:bodyPr wrap="none" rtlCol="0">
            <a:spAutoFit/>
          </a:bodyPr>
          <a:lstStyle/>
          <a:p>
            <a:r>
              <a:rPr lang="en-US" sz="2400" dirty="0" smtClean="0">
                <a:solidFill>
                  <a:schemeClr val="bg1"/>
                </a:solidFill>
              </a:rPr>
              <a:t>4.8V</a:t>
            </a:r>
            <a:endParaRPr lang="en-US" sz="2400" dirty="0">
              <a:solidFill>
                <a:schemeClr val="bg1"/>
              </a:solidFill>
            </a:endParaRPr>
          </a:p>
        </p:txBody>
      </p:sp>
      <p:sp>
        <p:nvSpPr>
          <p:cNvPr id="172" name="TextBox 171"/>
          <p:cNvSpPr txBox="1"/>
          <p:nvPr/>
        </p:nvSpPr>
        <p:spPr>
          <a:xfrm>
            <a:off x="2732172" y="2863676"/>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173" name="TextBox 172"/>
          <p:cNvSpPr txBox="1"/>
          <p:nvPr/>
        </p:nvSpPr>
        <p:spPr>
          <a:xfrm>
            <a:off x="4035826" y="2863676"/>
            <a:ext cx="747320" cy="461665"/>
          </a:xfrm>
          <a:prstGeom prst="rect">
            <a:avLst/>
          </a:prstGeom>
          <a:noFill/>
        </p:spPr>
        <p:txBody>
          <a:bodyPr wrap="none" rtlCol="0">
            <a:spAutoFit/>
          </a:bodyPr>
          <a:lstStyle/>
          <a:p>
            <a:r>
              <a:rPr lang="en-US" sz="2400" dirty="0" smtClean="0">
                <a:solidFill>
                  <a:schemeClr val="bg1"/>
                </a:solidFill>
              </a:rPr>
              <a:t>2.9V</a:t>
            </a:r>
            <a:endParaRPr lang="en-US" sz="2400" dirty="0">
              <a:solidFill>
                <a:schemeClr val="bg1"/>
              </a:solidFill>
            </a:endParaRPr>
          </a:p>
        </p:txBody>
      </p:sp>
      <p:sp>
        <p:nvSpPr>
          <p:cNvPr id="175" name="TextBox 174"/>
          <p:cNvSpPr txBox="1"/>
          <p:nvPr/>
        </p:nvSpPr>
        <p:spPr>
          <a:xfrm>
            <a:off x="6610240" y="2863676"/>
            <a:ext cx="747320" cy="461665"/>
          </a:xfrm>
          <a:prstGeom prst="rect">
            <a:avLst/>
          </a:prstGeom>
          <a:noFill/>
        </p:spPr>
        <p:txBody>
          <a:bodyPr wrap="none" rtlCol="0">
            <a:spAutoFit/>
          </a:bodyPr>
          <a:lstStyle/>
          <a:p>
            <a:r>
              <a:rPr lang="en-US" sz="2400" dirty="0" smtClean="0">
                <a:solidFill>
                  <a:schemeClr val="bg1"/>
                </a:solidFill>
              </a:rPr>
              <a:t>2.1V</a:t>
            </a:r>
            <a:endParaRPr lang="en-US" sz="2400" dirty="0">
              <a:solidFill>
                <a:schemeClr val="bg1"/>
              </a:solidFill>
            </a:endParaRPr>
          </a:p>
        </p:txBody>
      </p:sp>
      <p:sp>
        <p:nvSpPr>
          <p:cNvPr id="176" name="TextBox 175"/>
          <p:cNvSpPr txBox="1"/>
          <p:nvPr/>
        </p:nvSpPr>
        <p:spPr>
          <a:xfrm>
            <a:off x="2733579" y="3976252"/>
            <a:ext cx="747320" cy="461665"/>
          </a:xfrm>
          <a:prstGeom prst="rect">
            <a:avLst/>
          </a:prstGeom>
          <a:noFill/>
        </p:spPr>
        <p:txBody>
          <a:bodyPr wrap="none" rtlCol="0">
            <a:spAutoFit/>
          </a:bodyPr>
          <a:lstStyle/>
          <a:p>
            <a:r>
              <a:rPr lang="en-US" sz="2400" dirty="0" smtClean="0">
                <a:solidFill>
                  <a:schemeClr val="bg1"/>
                </a:solidFill>
              </a:rPr>
              <a:t>2.2V</a:t>
            </a:r>
            <a:endParaRPr lang="en-US" sz="2400" dirty="0">
              <a:solidFill>
                <a:schemeClr val="bg1"/>
              </a:solidFill>
            </a:endParaRPr>
          </a:p>
        </p:txBody>
      </p:sp>
      <p:sp>
        <p:nvSpPr>
          <p:cNvPr id="177" name="TextBox 176"/>
          <p:cNvSpPr txBox="1"/>
          <p:nvPr/>
        </p:nvSpPr>
        <p:spPr>
          <a:xfrm>
            <a:off x="4037233" y="3976252"/>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178" name="TextBox 177"/>
          <p:cNvSpPr txBox="1"/>
          <p:nvPr/>
        </p:nvSpPr>
        <p:spPr>
          <a:xfrm>
            <a:off x="5324148" y="3976252"/>
            <a:ext cx="747320" cy="461665"/>
          </a:xfrm>
          <a:prstGeom prst="rect">
            <a:avLst/>
          </a:prstGeom>
          <a:noFill/>
        </p:spPr>
        <p:txBody>
          <a:bodyPr wrap="none" rtlCol="0">
            <a:spAutoFit/>
          </a:bodyPr>
          <a:lstStyle/>
          <a:p>
            <a:r>
              <a:rPr lang="en-US" sz="2400" dirty="0" smtClean="0">
                <a:solidFill>
                  <a:schemeClr val="bg1"/>
                </a:solidFill>
              </a:rPr>
              <a:t>4.6V</a:t>
            </a:r>
            <a:endParaRPr lang="en-US" sz="2400" dirty="0">
              <a:solidFill>
                <a:schemeClr val="bg1"/>
              </a:solidFill>
            </a:endParaRPr>
          </a:p>
        </p:txBody>
      </p:sp>
      <p:sp>
        <p:nvSpPr>
          <p:cNvPr id="179" name="TextBox 178"/>
          <p:cNvSpPr txBox="1"/>
          <p:nvPr/>
        </p:nvSpPr>
        <p:spPr>
          <a:xfrm>
            <a:off x="6611647" y="3976252"/>
            <a:ext cx="747320" cy="461665"/>
          </a:xfrm>
          <a:prstGeom prst="rect">
            <a:avLst/>
          </a:prstGeom>
          <a:noFill/>
        </p:spPr>
        <p:txBody>
          <a:bodyPr wrap="none" rtlCol="0">
            <a:spAutoFit/>
          </a:bodyPr>
          <a:lstStyle/>
          <a:p>
            <a:r>
              <a:rPr lang="en-US" sz="2400" dirty="0" smtClean="0">
                <a:solidFill>
                  <a:schemeClr val="bg1"/>
                </a:solidFill>
              </a:rPr>
              <a:t>1.8V</a:t>
            </a:r>
            <a:endParaRPr lang="en-US" sz="2400" dirty="0">
              <a:solidFill>
                <a:schemeClr val="bg1"/>
              </a:solidFill>
            </a:endParaRPr>
          </a:p>
        </p:txBody>
      </p:sp>
      <p:sp>
        <p:nvSpPr>
          <p:cNvPr id="180" name="TextBox 179"/>
          <p:cNvSpPr txBox="1"/>
          <p:nvPr/>
        </p:nvSpPr>
        <p:spPr>
          <a:xfrm>
            <a:off x="2732118" y="5097420"/>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181" name="TextBox 180"/>
          <p:cNvSpPr txBox="1"/>
          <p:nvPr/>
        </p:nvSpPr>
        <p:spPr>
          <a:xfrm>
            <a:off x="4035772" y="5097420"/>
            <a:ext cx="747320" cy="461665"/>
          </a:xfrm>
          <a:prstGeom prst="rect">
            <a:avLst/>
          </a:prstGeom>
          <a:noFill/>
        </p:spPr>
        <p:txBody>
          <a:bodyPr wrap="none" rtlCol="0">
            <a:spAutoFit/>
          </a:bodyPr>
          <a:lstStyle/>
          <a:p>
            <a:r>
              <a:rPr lang="en-US" sz="2400" dirty="0" smtClean="0">
                <a:solidFill>
                  <a:schemeClr val="bg1"/>
                </a:solidFill>
              </a:rPr>
              <a:t>2.3V</a:t>
            </a:r>
            <a:endParaRPr lang="en-US" sz="2400" dirty="0">
              <a:solidFill>
                <a:schemeClr val="bg1"/>
              </a:solidFill>
            </a:endParaRPr>
          </a:p>
        </p:txBody>
      </p:sp>
      <p:sp>
        <p:nvSpPr>
          <p:cNvPr id="182" name="TextBox 181"/>
          <p:cNvSpPr txBox="1"/>
          <p:nvPr/>
        </p:nvSpPr>
        <p:spPr>
          <a:xfrm>
            <a:off x="5322687" y="5097420"/>
            <a:ext cx="747320" cy="461665"/>
          </a:xfrm>
          <a:prstGeom prst="rect">
            <a:avLst/>
          </a:prstGeom>
          <a:noFill/>
        </p:spPr>
        <p:txBody>
          <a:bodyPr wrap="none" rtlCol="0">
            <a:spAutoFit/>
          </a:bodyPr>
          <a:lstStyle/>
          <a:p>
            <a:r>
              <a:rPr lang="en-US" sz="2400" dirty="0" smtClean="0">
                <a:solidFill>
                  <a:schemeClr val="bg1"/>
                </a:solidFill>
              </a:rPr>
              <a:t>1.9V</a:t>
            </a:r>
            <a:endParaRPr lang="en-US" sz="2400" dirty="0">
              <a:solidFill>
                <a:schemeClr val="bg1"/>
              </a:solidFill>
            </a:endParaRPr>
          </a:p>
        </p:txBody>
      </p:sp>
      <p:sp>
        <p:nvSpPr>
          <p:cNvPr id="183" name="TextBox 182"/>
          <p:cNvSpPr txBox="1"/>
          <p:nvPr/>
        </p:nvSpPr>
        <p:spPr>
          <a:xfrm>
            <a:off x="6610186" y="5097420"/>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219" name="TextBox 218"/>
          <p:cNvSpPr txBox="1"/>
          <p:nvPr/>
        </p:nvSpPr>
        <p:spPr>
          <a:xfrm>
            <a:off x="492741" y="5756579"/>
            <a:ext cx="2408588" cy="830997"/>
          </a:xfrm>
          <a:prstGeom prst="rect">
            <a:avLst/>
          </a:prstGeom>
          <a:noFill/>
        </p:spPr>
        <p:txBody>
          <a:bodyPr wrap="square" rtlCol="0">
            <a:spAutoFit/>
          </a:bodyPr>
          <a:lstStyle/>
          <a:p>
            <a:pPr algn="ctr"/>
            <a:r>
              <a:rPr lang="en-US" sz="2400" dirty="0" smtClean="0">
                <a:solidFill>
                  <a:schemeClr val="accent2"/>
                </a:solidFill>
              </a:rPr>
              <a:t>Incorrect values from page 2: </a:t>
            </a:r>
            <a:endParaRPr lang="en-US" sz="2400" dirty="0">
              <a:solidFill>
                <a:schemeClr val="accent2"/>
              </a:solidFill>
            </a:endParaRPr>
          </a:p>
        </p:txBody>
      </p:sp>
      <p:sp>
        <p:nvSpPr>
          <p:cNvPr id="220" name="Slide Number Placeholder 219"/>
          <p:cNvSpPr>
            <a:spLocks noGrp="1"/>
          </p:cNvSpPr>
          <p:nvPr>
            <p:ph type="sldNum" sz="quarter" idx="12"/>
          </p:nvPr>
        </p:nvSpPr>
        <p:spPr/>
        <p:txBody>
          <a:bodyPr/>
          <a:lstStyle/>
          <a:p>
            <a:fld id="{B9833DA7-59AA-43CA-B9D4-B4E6650B0945}" type="slidenum">
              <a:rPr lang="en-US" smtClean="0"/>
              <a:t>12</a:t>
            </a:fld>
            <a:endParaRPr lang="en-US"/>
          </a:p>
        </p:txBody>
      </p:sp>
      <p:sp>
        <p:nvSpPr>
          <p:cNvPr id="224" name="TextBox 223"/>
          <p:cNvSpPr txBox="1"/>
          <p:nvPr/>
        </p:nvSpPr>
        <p:spPr>
          <a:xfrm>
            <a:off x="5322741" y="2863676"/>
            <a:ext cx="760144" cy="461665"/>
          </a:xfrm>
          <a:prstGeom prst="rect">
            <a:avLst/>
          </a:prstGeom>
          <a:noFill/>
        </p:spPr>
        <p:txBody>
          <a:bodyPr wrap="none" rtlCol="0">
            <a:spAutoFit/>
          </a:bodyPr>
          <a:lstStyle/>
          <a:p>
            <a:r>
              <a:rPr lang="en-US" sz="2400" b="1" dirty="0" smtClean="0">
                <a:solidFill>
                  <a:schemeClr val="bg1"/>
                </a:solidFill>
              </a:rPr>
              <a:t>2.4V</a:t>
            </a:r>
            <a:endParaRPr lang="en-US" sz="2400" b="1" dirty="0">
              <a:solidFill>
                <a:schemeClr val="bg1"/>
              </a:solidFill>
            </a:endParaRPr>
          </a:p>
        </p:txBody>
      </p:sp>
      <p:sp>
        <p:nvSpPr>
          <p:cNvPr id="174" name="TextBox 173"/>
          <p:cNvSpPr txBox="1"/>
          <p:nvPr/>
        </p:nvSpPr>
        <p:spPr>
          <a:xfrm>
            <a:off x="5322741" y="2863676"/>
            <a:ext cx="760144" cy="461665"/>
          </a:xfrm>
          <a:prstGeom prst="rect">
            <a:avLst/>
          </a:prstGeom>
          <a:noFill/>
        </p:spPr>
        <p:txBody>
          <a:bodyPr wrap="none" rtlCol="0">
            <a:spAutoFit/>
          </a:bodyPr>
          <a:lstStyle/>
          <a:p>
            <a:r>
              <a:rPr lang="en-US" sz="2400" b="1" dirty="0" smtClean="0">
                <a:solidFill>
                  <a:schemeClr val="accent2">
                    <a:lumMod val="50000"/>
                  </a:schemeClr>
                </a:solidFill>
              </a:rPr>
              <a:t>2.6V</a:t>
            </a:r>
            <a:endParaRPr lang="en-US" sz="2400" b="1" dirty="0">
              <a:solidFill>
                <a:schemeClr val="accent2">
                  <a:lumMod val="50000"/>
                </a:schemeClr>
              </a:solidFill>
            </a:endParaRPr>
          </a:p>
        </p:txBody>
      </p:sp>
      <p:sp>
        <p:nvSpPr>
          <p:cNvPr id="225" name="TextBox 224"/>
          <p:cNvSpPr txBox="1"/>
          <p:nvPr/>
        </p:nvSpPr>
        <p:spPr>
          <a:xfrm>
            <a:off x="7772400" y="1762088"/>
            <a:ext cx="1004249" cy="461665"/>
          </a:xfrm>
          <a:prstGeom prst="rect">
            <a:avLst/>
          </a:prstGeom>
          <a:noFill/>
        </p:spPr>
        <p:txBody>
          <a:bodyPr wrap="none" rtlCol="0">
            <a:spAutoFit/>
          </a:bodyPr>
          <a:lstStyle/>
          <a:p>
            <a:r>
              <a:rPr lang="en-US" sz="2400" dirty="0" smtClean="0"/>
              <a:t>Page 1</a:t>
            </a:r>
            <a:endParaRPr lang="en-US" sz="2400" dirty="0"/>
          </a:p>
        </p:txBody>
      </p:sp>
      <p:sp>
        <p:nvSpPr>
          <p:cNvPr id="226" name="TextBox 225"/>
          <p:cNvSpPr txBox="1"/>
          <p:nvPr/>
        </p:nvSpPr>
        <p:spPr>
          <a:xfrm>
            <a:off x="7772400" y="2873967"/>
            <a:ext cx="1004249" cy="461665"/>
          </a:xfrm>
          <a:prstGeom prst="rect">
            <a:avLst/>
          </a:prstGeom>
          <a:noFill/>
        </p:spPr>
        <p:txBody>
          <a:bodyPr wrap="none" rtlCol="0">
            <a:spAutoFit/>
          </a:bodyPr>
          <a:lstStyle/>
          <a:p>
            <a:r>
              <a:rPr lang="en-US" sz="2400" dirty="0" smtClean="0"/>
              <a:t>Page 2</a:t>
            </a:r>
            <a:endParaRPr lang="en-US" sz="2400" dirty="0"/>
          </a:p>
        </p:txBody>
      </p:sp>
      <p:sp>
        <p:nvSpPr>
          <p:cNvPr id="227" name="TextBox 226"/>
          <p:cNvSpPr txBox="1"/>
          <p:nvPr/>
        </p:nvSpPr>
        <p:spPr>
          <a:xfrm>
            <a:off x="7772400" y="4010420"/>
            <a:ext cx="1004249" cy="461665"/>
          </a:xfrm>
          <a:prstGeom prst="rect">
            <a:avLst/>
          </a:prstGeom>
          <a:noFill/>
        </p:spPr>
        <p:txBody>
          <a:bodyPr wrap="none" rtlCol="0">
            <a:spAutoFit/>
          </a:bodyPr>
          <a:lstStyle/>
          <a:p>
            <a:r>
              <a:rPr lang="en-US" sz="2400" dirty="0"/>
              <a:t>Page </a:t>
            </a:r>
            <a:r>
              <a:rPr lang="en-US" sz="2400" dirty="0" smtClean="0"/>
              <a:t>3</a:t>
            </a:r>
            <a:endParaRPr lang="en-US" sz="2400" dirty="0"/>
          </a:p>
        </p:txBody>
      </p:sp>
      <p:sp>
        <p:nvSpPr>
          <p:cNvPr id="228" name="TextBox 227"/>
          <p:cNvSpPr txBox="1"/>
          <p:nvPr/>
        </p:nvSpPr>
        <p:spPr>
          <a:xfrm>
            <a:off x="7772400" y="5100935"/>
            <a:ext cx="1004249" cy="461665"/>
          </a:xfrm>
          <a:prstGeom prst="rect">
            <a:avLst/>
          </a:prstGeom>
          <a:noFill/>
        </p:spPr>
        <p:txBody>
          <a:bodyPr wrap="none" rtlCol="0">
            <a:spAutoFit/>
          </a:bodyPr>
          <a:lstStyle/>
          <a:p>
            <a:r>
              <a:rPr lang="en-US" sz="2400" dirty="0"/>
              <a:t>Page </a:t>
            </a:r>
            <a:r>
              <a:rPr lang="en-US" sz="2400" dirty="0" smtClean="0"/>
              <a:t>4</a:t>
            </a:r>
            <a:endParaRPr lang="en-US" sz="2400" dirty="0"/>
          </a:p>
        </p:txBody>
      </p:sp>
    </p:spTree>
    <p:custDataLst>
      <p:tags r:id="rId1"/>
    </p:custDataLst>
    <p:extLst>
      <p:ext uri="{BB962C8B-B14F-4D97-AF65-F5344CB8AC3E}">
        <p14:creationId xmlns:p14="http://schemas.microsoft.com/office/powerpoint/2010/main" val="2318057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224">
                                            <p:txEl>
                                              <p:pRg st="0" end="0"/>
                                            </p:txEl>
                                          </p:spTgt>
                                        </p:tgtEl>
                                      </p:cBhvr>
                                    </p:animEffect>
                                    <p:set>
                                      <p:cBhvr>
                                        <p:cTn id="7" dur="1" fill="hold">
                                          <p:stCondLst>
                                            <p:cond delay="999"/>
                                          </p:stCondLst>
                                        </p:cTn>
                                        <p:tgtEl>
                                          <p:spTgt spid="224">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74"/>
                                        </p:tgtEl>
                                        <p:attrNameLst>
                                          <p:attrName>style.visibility</p:attrName>
                                        </p:attrNameLst>
                                      </p:cBhvr>
                                      <p:to>
                                        <p:strVal val="visible"/>
                                      </p:to>
                                    </p:set>
                                    <p:animEffect transition="in" filter="fade">
                                      <p:cBhvr>
                                        <p:cTn id="10" dur="1000"/>
                                        <p:tgtEl>
                                          <p:spTgt spid="17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9"/>
                                        </p:tgtEl>
                                        <p:attrNameLst>
                                          <p:attrName>style.visibility</p:attrName>
                                        </p:attrNameLst>
                                      </p:cBhvr>
                                      <p:to>
                                        <p:strVal val="visible"/>
                                      </p:to>
                                    </p:set>
                                    <p:animEffect transition="in" filter="fade">
                                      <p:cBhvr>
                                        <p:cTn id="15" dur="500"/>
                                        <p:tgtEl>
                                          <p:spTgt spid="18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1"/>
                                        </p:tgtEl>
                                        <p:attrNameLst>
                                          <p:attrName>style.visibility</p:attrName>
                                        </p:attrNameLst>
                                      </p:cBhvr>
                                      <p:to>
                                        <p:strVal val="visible"/>
                                      </p:to>
                                    </p:set>
                                    <p:animEffect transition="in" filter="fade">
                                      <p:cBhvr>
                                        <p:cTn id="18" dur="500"/>
                                        <p:tgtEl>
                                          <p:spTgt spid="2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0"/>
                                        </p:tgtEl>
                                        <p:attrNameLst>
                                          <p:attrName>style.visibility</p:attrName>
                                        </p:attrNameLst>
                                      </p:cBhvr>
                                      <p:to>
                                        <p:strVal val="visible"/>
                                      </p:to>
                                    </p:set>
                                    <p:animEffect transition="in" filter="fade">
                                      <p:cBhvr>
                                        <p:cTn id="21" dur="500"/>
                                        <p:tgtEl>
                                          <p:spTgt spid="2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2"/>
                                        </p:tgtEl>
                                        <p:attrNameLst>
                                          <p:attrName>style.visibility</p:attrName>
                                        </p:attrNameLst>
                                      </p:cBhvr>
                                      <p:to>
                                        <p:strVal val="visible"/>
                                      </p:to>
                                    </p:set>
                                    <p:animEffect transition="in" filter="fade">
                                      <p:cBhvr>
                                        <p:cTn id="24" dur="500"/>
                                        <p:tgtEl>
                                          <p:spTgt spid="2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3"/>
                                        </p:tgtEl>
                                        <p:attrNameLst>
                                          <p:attrName>style.visibility</p:attrName>
                                        </p:attrNameLst>
                                      </p:cBhvr>
                                      <p:to>
                                        <p:strVal val="visible"/>
                                      </p:to>
                                    </p:set>
                                    <p:animEffect transition="in" filter="fade">
                                      <p:cBhvr>
                                        <p:cTn id="27" dur="500"/>
                                        <p:tgtEl>
                                          <p:spTgt spid="2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08"/>
                                        </p:tgtEl>
                                        <p:attrNameLst>
                                          <p:attrName>style.visibility</p:attrName>
                                        </p:attrNameLst>
                                      </p:cBhvr>
                                      <p:to>
                                        <p:strVal val="visible"/>
                                      </p:to>
                                    </p:set>
                                    <p:animEffect transition="in" filter="wipe(up)">
                                      <p:cBhvr>
                                        <p:cTn id="32" dur="500"/>
                                        <p:tgtEl>
                                          <p:spTgt spid="208"/>
                                        </p:tgtEl>
                                      </p:cBhvr>
                                    </p:animEffect>
                                  </p:childTnLst>
                                </p:cTn>
                              </p:par>
                              <p:par>
                                <p:cTn id="33" presetID="22" presetClass="entr" presetSubtype="1" fill="hold" nodeType="withEffect">
                                  <p:stCondLst>
                                    <p:cond delay="0"/>
                                  </p:stCondLst>
                                  <p:childTnLst>
                                    <p:set>
                                      <p:cBhvr>
                                        <p:cTn id="34" dur="1" fill="hold">
                                          <p:stCondLst>
                                            <p:cond delay="0"/>
                                          </p:stCondLst>
                                        </p:cTn>
                                        <p:tgtEl>
                                          <p:spTgt spid="207"/>
                                        </p:tgtEl>
                                        <p:attrNameLst>
                                          <p:attrName>style.visibility</p:attrName>
                                        </p:attrNameLst>
                                      </p:cBhvr>
                                      <p:to>
                                        <p:strVal val="visible"/>
                                      </p:to>
                                    </p:set>
                                    <p:animEffect transition="in" filter="wipe(up)">
                                      <p:cBhvr>
                                        <p:cTn id="35" dur="500"/>
                                        <p:tgtEl>
                                          <p:spTgt spid="207"/>
                                        </p:tgtEl>
                                      </p:cBhvr>
                                    </p:animEffect>
                                  </p:childTnLst>
                                </p:cTn>
                              </p:par>
                              <p:par>
                                <p:cTn id="36" presetID="22" presetClass="entr" presetSubtype="1" fill="hold" nodeType="withEffect">
                                  <p:stCondLst>
                                    <p:cond delay="0"/>
                                  </p:stCondLst>
                                  <p:childTnLst>
                                    <p:set>
                                      <p:cBhvr>
                                        <p:cTn id="37" dur="1" fill="hold">
                                          <p:stCondLst>
                                            <p:cond delay="0"/>
                                          </p:stCondLst>
                                        </p:cTn>
                                        <p:tgtEl>
                                          <p:spTgt spid="209"/>
                                        </p:tgtEl>
                                        <p:attrNameLst>
                                          <p:attrName>style.visibility</p:attrName>
                                        </p:attrNameLst>
                                      </p:cBhvr>
                                      <p:to>
                                        <p:strVal val="visible"/>
                                      </p:to>
                                    </p:set>
                                    <p:animEffect transition="in" filter="wipe(up)">
                                      <p:cBhvr>
                                        <p:cTn id="38" dur="500"/>
                                        <p:tgtEl>
                                          <p:spTgt spid="209"/>
                                        </p:tgtEl>
                                      </p:cBhvr>
                                    </p:animEffect>
                                  </p:childTnLst>
                                </p:cTn>
                              </p:par>
                              <p:par>
                                <p:cTn id="39" presetID="22" presetClass="entr" presetSubtype="1" fill="hold" nodeType="withEffect">
                                  <p:stCondLst>
                                    <p:cond delay="0"/>
                                  </p:stCondLst>
                                  <p:childTnLst>
                                    <p:set>
                                      <p:cBhvr>
                                        <p:cTn id="40" dur="1" fill="hold">
                                          <p:stCondLst>
                                            <p:cond delay="0"/>
                                          </p:stCondLst>
                                        </p:cTn>
                                        <p:tgtEl>
                                          <p:spTgt spid="206"/>
                                        </p:tgtEl>
                                        <p:attrNameLst>
                                          <p:attrName>style.visibility</p:attrName>
                                        </p:attrNameLst>
                                      </p:cBhvr>
                                      <p:to>
                                        <p:strVal val="visible"/>
                                      </p:to>
                                    </p:set>
                                    <p:animEffect transition="in" filter="wipe(up)">
                                      <p:cBhvr>
                                        <p:cTn id="41" dur="500"/>
                                        <p:tgtEl>
                                          <p:spTgt spid="206"/>
                                        </p:tgtEl>
                                      </p:cBhvr>
                                    </p:animEffect>
                                  </p:childTnLst>
                                </p:cTn>
                              </p:par>
                            </p:childTnLst>
                          </p:cTn>
                        </p:par>
                        <p:par>
                          <p:cTn id="42" fill="hold">
                            <p:stCondLst>
                              <p:cond delay="500"/>
                            </p:stCondLst>
                            <p:childTnLst>
                              <p:par>
                                <p:cTn id="43" presetID="22" presetClass="entr" presetSubtype="1" fill="hold" grpId="0" nodeType="afterEffect">
                                  <p:stCondLst>
                                    <p:cond delay="0"/>
                                  </p:stCondLst>
                                  <p:childTnLst>
                                    <p:set>
                                      <p:cBhvr>
                                        <p:cTn id="44" dur="1" fill="hold">
                                          <p:stCondLst>
                                            <p:cond delay="0"/>
                                          </p:stCondLst>
                                        </p:cTn>
                                        <p:tgtEl>
                                          <p:spTgt spid="215"/>
                                        </p:tgtEl>
                                        <p:attrNameLst>
                                          <p:attrName>style.visibility</p:attrName>
                                        </p:attrNameLst>
                                      </p:cBhvr>
                                      <p:to>
                                        <p:strVal val="visible"/>
                                      </p:to>
                                    </p:set>
                                    <p:animEffect transition="in" filter="wipe(up)">
                                      <p:cBhvr>
                                        <p:cTn id="45" dur="500"/>
                                        <p:tgtEl>
                                          <p:spTgt spid="215"/>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214"/>
                                        </p:tgtEl>
                                        <p:attrNameLst>
                                          <p:attrName>style.visibility</p:attrName>
                                        </p:attrNameLst>
                                      </p:cBhvr>
                                      <p:to>
                                        <p:strVal val="visible"/>
                                      </p:to>
                                    </p:set>
                                    <p:animEffect transition="in" filter="wipe(up)">
                                      <p:cBhvr>
                                        <p:cTn id="48" dur="500"/>
                                        <p:tgtEl>
                                          <p:spTgt spid="214"/>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216"/>
                                        </p:tgtEl>
                                        <p:attrNameLst>
                                          <p:attrName>style.visibility</p:attrName>
                                        </p:attrNameLst>
                                      </p:cBhvr>
                                      <p:to>
                                        <p:strVal val="visible"/>
                                      </p:to>
                                    </p:set>
                                    <p:animEffect transition="in" filter="wipe(up)">
                                      <p:cBhvr>
                                        <p:cTn id="51" dur="500"/>
                                        <p:tgtEl>
                                          <p:spTgt spid="216"/>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217"/>
                                        </p:tgtEl>
                                        <p:attrNameLst>
                                          <p:attrName>style.visibility</p:attrName>
                                        </p:attrNameLst>
                                      </p:cBhvr>
                                      <p:to>
                                        <p:strVal val="visible"/>
                                      </p:to>
                                    </p:set>
                                    <p:animEffect transition="in" filter="wipe(up)">
                                      <p:cBhvr>
                                        <p:cTn id="54" dur="500"/>
                                        <p:tgtEl>
                                          <p:spTgt spid="21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9"/>
                                        </p:tgtEl>
                                        <p:attrNameLst>
                                          <p:attrName>style.visibility</p:attrName>
                                        </p:attrNameLst>
                                      </p:cBhvr>
                                      <p:to>
                                        <p:strVal val="visible"/>
                                      </p:to>
                                    </p:set>
                                    <p:animEffect transition="in" filter="fade">
                                      <p:cBhvr>
                                        <p:cTn id="57" dur="500"/>
                                        <p:tgtEl>
                                          <p:spTgt spid="219"/>
                                        </p:tgtEl>
                                      </p:cBhvr>
                                    </p:animEffect>
                                  </p:childTnLst>
                                </p:cTn>
                              </p:par>
                              <p:par>
                                <p:cTn id="58" presetID="10" presetClass="exit" presetSubtype="0" fill="hold" grpId="0" nodeType="withEffect">
                                  <p:stCondLst>
                                    <p:cond delay="0"/>
                                  </p:stCondLst>
                                  <p:childTnLst>
                                    <p:animEffect transition="out" filter="fade">
                                      <p:cBhvr>
                                        <p:cTn id="59" dur="500"/>
                                        <p:tgtEl>
                                          <p:spTgt spid="188"/>
                                        </p:tgtEl>
                                      </p:cBhvr>
                                    </p:animEffect>
                                    <p:set>
                                      <p:cBhvr>
                                        <p:cTn id="60" dur="1" fill="hold">
                                          <p:stCondLst>
                                            <p:cond delay="499"/>
                                          </p:stCondLst>
                                        </p:cTn>
                                        <p:tgtEl>
                                          <p:spTgt spid="1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P spid="211" grpId="0"/>
      <p:bldP spid="212" grpId="0"/>
      <p:bldP spid="213" grpId="0"/>
      <p:bldP spid="214" grpId="0"/>
      <p:bldP spid="215" grpId="0"/>
      <p:bldP spid="216" grpId="0"/>
      <p:bldP spid="217" grpId="0"/>
      <p:bldP spid="188" grpId="0"/>
      <p:bldP spid="219" grpId="0"/>
      <p:bldP spid="1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667000"/>
            <a:ext cx="9144000" cy="1470025"/>
          </a:xfrm>
        </p:spPr>
        <p:txBody>
          <a:bodyPr>
            <a:noAutofit/>
          </a:bodyPr>
          <a:lstStyle/>
          <a:p>
            <a:r>
              <a:rPr lang="en-US" sz="5400" dirty="0" smtClean="0"/>
              <a:t>Goal: Mitigate and Recover Read Disturb Errors</a:t>
            </a:r>
            <a:endParaRPr lang="en-US" sz="5400" dirty="0"/>
          </a:p>
        </p:txBody>
      </p:sp>
      <p:sp>
        <p:nvSpPr>
          <p:cNvPr id="7" name="TextBox 6"/>
          <p:cNvSpPr txBox="1"/>
          <p:nvPr/>
        </p:nvSpPr>
        <p:spPr>
          <a:xfrm>
            <a:off x="381000" y="457200"/>
            <a:ext cx="8382000" cy="954107"/>
          </a:xfrm>
          <a:prstGeom prst="rect">
            <a:avLst/>
          </a:prstGeom>
          <a:noFill/>
        </p:spPr>
        <p:txBody>
          <a:bodyPr wrap="square" rtlCol="0">
            <a:spAutoFit/>
          </a:bodyPr>
          <a:lstStyle/>
          <a:p>
            <a:r>
              <a:rPr lang="en-US" sz="2800" dirty="0" smtClean="0"/>
              <a:t>Read disturb errors: Reading from one page can alter the values stored in other unread pages</a:t>
            </a:r>
            <a:endParaRPr lang="en-US" sz="2800" dirty="0"/>
          </a:p>
        </p:txBody>
      </p:sp>
      <p:sp>
        <p:nvSpPr>
          <p:cNvPr id="8" name="Slide Number Placeholder 7"/>
          <p:cNvSpPr>
            <a:spLocks noGrp="1"/>
          </p:cNvSpPr>
          <p:nvPr>
            <p:ph type="sldNum" sz="quarter" idx="12"/>
          </p:nvPr>
        </p:nvSpPr>
        <p:spPr/>
        <p:txBody>
          <a:bodyPr/>
          <a:lstStyle/>
          <a:p>
            <a:fld id="{B9833DA7-59AA-43CA-B9D4-B4E6650B0945}" type="slidenum">
              <a:rPr lang="en-US" smtClean="0"/>
              <a:t>13</a:t>
            </a:fld>
            <a:endParaRPr lang="en-US"/>
          </a:p>
        </p:txBody>
      </p:sp>
    </p:spTree>
    <p:extLst>
      <p:ext uri="{BB962C8B-B14F-4D97-AF65-F5344CB8AC3E}">
        <p14:creationId xmlns:p14="http://schemas.microsoft.com/office/powerpoint/2010/main" val="2676959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solidFill>
                  <a:schemeClr val="bg1">
                    <a:lumMod val="75000"/>
                  </a:schemeClr>
                </a:solidFill>
              </a:rPr>
              <a:t>Background (Problem and Goal)</a:t>
            </a:r>
          </a:p>
          <a:p>
            <a:r>
              <a:rPr lang="en-US" dirty="0"/>
              <a:t>Key Experimental Observations</a:t>
            </a:r>
          </a:p>
          <a:p>
            <a:r>
              <a:rPr lang="en-US" dirty="0">
                <a:solidFill>
                  <a:schemeClr val="bg1">
                    <a:lumMod val="75000"/>
                  </a:schemeClr>
                </a:solidFill>
              </a:rPr>
              <a:t>Mitigation: </a:t>
            </a:r>
            <a:r>
              <a:rPr lang="en-US" dirty="0" err="1">
                <a:solidFill>
                  <a:schemeClr val="bg1">
                    <a:lumMod val="75000"/>
                  </a:schemeClr>
                </a:solidFill>
              </a:rPr>
              <a:t>V</a:t>
            </a:r>
            <a:r>
              <a:rPr lang="en-US" baseline="-25000" dirty="0" err="1">
                <a:solidFill>
                  <a:schemeClr val="bg1">
                    <a:lumMod val="75000"/>
                  </a:schemeClr>
                </a:solidFill>
              </a:rPr>
              <a:t>pass</a:t>
            </a:r>
            <a:r>
              <a:rPr lang="en-US" dirty="0">
                <a:solidFill>
                  <a:schemeClr val="bg1">
                    <a:lumMod val="75000"/>
                  </a:schemeClr>
                </a:solidFill>
              </a:rPr>
              <a:t> Tuning</a:t>
            </a:r>
          </a:p>
          <a:p>
            <a:r>
              <a:rPr lang="en-US" dirty="0">
                <a:solidFill>
                  <a:schemeClr val="bg1">
                    <a:lumMod val="75000"/>
                  </a:schemeClr>
                </a:solidFill>
              </a:rPr>
              <a:t>Recovery: Read Disturb Oriented Error Recovery</a:t>
            </a:r>
          </a:p>
          <a:p>
            <a:r>
              <a:rPr lang="en-US" dirty="0">
                <a:solidFill>
                  <a:schemeClr val="bg1">
                    <a:lumMod val="75000"/>
                  </a:schemeClr>
                </a:solidFill>
              </a:rPr>
              <a:t>Conclusion</a:t>
            </a:r>
          </a:p>
        </p:txBody>
      </p:sp>
      <p:sp>
        <p:nvSpPr>
          <p:cNvPr id="4" name="Slide Number Placeholder 3"/>
          <p:cNvSpPr>
            <a:spLocks noGrp="1"/>
          </p:cNvSpPr>
          <p:nvPr>
            <p:ph type="sldNum" sz="quarter" idx="12"/>
          </p:nvPr>
        </p:nvSpPr>
        <p:spPr/>
        <p:txBody>
          <a:bodyPr/>
          <a:lstStyle/>
          <a:p>
            <a:fld id="{B9833DA7-59AA-43CA-B9D4-B4E6650B0945}" type="slidenum">
              <a:rPr lang="en-US" smtClean="0"/>
              <a:t>14</a:t>
            </a:fld>
            <a:endParaRPr lang="en-US"/>
          </a:p>
        </p:txBody>
      </p:sp>
    </p:spTree>
    <p:extLst>
      <p:ext uri="{BB962C8B-B14F-4D97-AF65-F5344CB8AC3E}">
        <p14:creationId xmlns:p14="http://schemas.microsoft.com/office/powerpoint/2010/main" val="3458136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4" name="Content Placeholder 3"/>
          <p:cNvSpPr>
            <a:spLocks noGrp="1"/>
          </p:cNvSpPr>
          <p:nvPr>
            <p:ph idx="1"/>
          </p:nvPr>
        </p:nvSpPr>
        <p:spPr/>
        <p:txBody>
          <a:bodyPr>
            <a:normAutofit fontScale="92500"/>
          </a:bodyPr>
          <a:lstStyle/>
          <a:p>
            <a:r>
              <a:rPr lang="en-US" sz="2800" dirty="0" smtClean="0"/>
              <a:t>FPGA-based flash memory testing platform [</a:t>
            </a:r>
            <a:r>
              <a:rPr lang="en-US" sz="2800" dirty="0" err="1" smtClean="0"/>
              <a:t>Cai</a:t>
            </a:r>
            <a:r>
              <a:rPr lang="en-US" sz="2800" dirty="0" smtClean="0"/>
              <a:t>+, FCCM ‘11]</a:t>
            </a:r>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smtClean="0"/>
          </a:p>
          <a:p>
            <a:r>
              <a:rPr lang="en-US" sz="2800" dirty="0" smtClean="0"/>
              <a:t>Real 20- to 24-nm MLC NAND flash chips</a:t>
            </a:r>
          </a:p>
          <a:p>
            <a:r>
              <a:rPr lang="en-US" sz="2800" dirty="0" smtClean="0"/>
              <a:t>0 to 1M read disturbs</a:t>
            </a:r>
          </a:p>
          <a:p>
            <a:r>
              <a:rPr lang="en-US" sz="2800" dirty="0" smtClean="0"/>
              <a:t>0 to 15K Program/Erase Cycles (PEC)</a:t>
            </a:r>
          </a:p>
        </p:txBody>
      </p:sp>
      <p:sp>
        <p:nvSpPr>
          <p:cNvPr id="5" name="Slide Number Placeholder 4"/>
          <p:cNvSpPr>
            <a:spLocks noGrp="1"/>
          </p:cNvSpPr>
          <p:nvPr>
            <p:ph type="sldNum" sz="quarter" idx="12"/>
          </p:nvPr>
        </p:nvSpPr>
        <p:spPr/>
        <p:txBody>
          <a:bodyPr/>
          <a:lstStyle/>
          <a:p>
            <a:fld id="{B9833DA7-59AA-43CA-B9D4-B4E6650B0945}" type="slidenum">
              <a:rPr lang="en-US" smtClean="0"/>
              <a:t>15</a:t>
            </a:fld>
            <a:endParaRPr lang="en-US"/>
          </a:p>
        </p:txBody>
      </p:sp>
      <p:pic>
        <p:nvPicPr>
          <p:cNvPr id="6" name="Content Placeholder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44487"/>
            <a:ext cx="4572000" cy="3279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2609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itle 99"/>
          <p:cNvSpPr>
            <a:spLocks noGrp="1"/>
          </p:cNvSpPr>
          <p:nvPr>
            <p:ph type="title"/>
          </p:nvPr>
        </p:nvSpPr>
        <p:spPr/>
        <p:txBody>
          <a:bodyPr/>
          <a:lstStyle/>
          <a:p>
            <a:r>
              <a:rPr lang="en-US" dirty="0" smtClean="0"/>
              <a:t>Read Disturb Effect on V</a:t>
            </a:r>
            <a:r>
              <a:rPr lang="en-US" baseline="-25000" dirty="0" smtClean="0"/>
              <a:t>th</a:t>
            </a:r>
            <a:r>
              <a:rPr lang="en-US" dirty="0" smtClean="0"/>
              <a:t> Distribution</a:t>
            </a:r>
            <a:endParaRPr lang="en-US" dirty="0"/>
          </a:p>
        </p:txBody>
      </p:sp>
      <p:grpSp>
        <p:nvGrpSpPr>
          <p:cNvPr id="8" name="Group 7"/>
          <p:cNvGrpSpPr/>
          <p:nvPr/>
        </p:nvGrpSpPr>
        <p:grpSpPr>
          <a:xfrm>
            <a:off x="156573" y="1524000"/>
            <a:ext cx="8830854" cy="3733800"/>
            <a:chOff x="156573" y="1524000"/>
            <a:chExt cx="8830854" cy="3733800"/>
          </a:xfrm>
        </p:grpSpPr>
        <p:grpSp>
          <p:nvGrpSpPr>
            <p:cNvPr id="2" name="Group 1"/>
            <p:cNvGrpSpPr/>
            <p:nvPr/>
          </p:nvGrpSpPr>
          <p:grpSpPr>
            <a:xfrm>
              <a:off x="156573" y="1524000"/>
              <a:ext cx="8830854" cy="3733800"/>
              <a:chOff x="156573" y="1524000"/>
              <a:chExt cx="8830854" cy="3733800"/>
            </a:xfrm>
          </p:grpSpPr>
          <p:grpSp>
            <p:nvGrpSpPr>
              <p:cNvPr id="99" name="Group 98"/>
              <p:cNvGrpSpPr/>
              <p:nvPr/>
            </p:nvGrpSpPr>
            <p:grpSpPr>
              <a:xfrm>
                <a:off x="156573" y="1524000"/>
                <a:ext cx="8830854" cy="3733800"/>
                <a:chOff x="194841" y="2438923"/>
                <a:chExt cx="8830854" cy="3733800"/>
              </a:xfrm>
            </p:grpSpPr>
            <p:pic>
              <p:nvPicPr>
                <p:cNvPr id="52" name="Picture 51"/>
                <p:cNvPicPr>
                  <a:picLocks noChangeAspect="1"/>
                </p:cNvPicPr>
                <p:nvPr/>
              </p:nvPicPr>
              <p:blipFill rotWithShape="1">
                <a:blip r:embed="rId4">
                  <a:extLst>
                    <a:ext uri="{28A0092B-C50C-407E-A947-70E740481C1C}">
                      <a14:useLocalDpi xmlns:a14="http://schemas.microsoft.com/office/drawing/2010/main" val="0"/>
                    </a:ext>
                  </a:extLst>
                </a:blip>
                <a:srcRect l="10709"/>
                <a:stretch/>
              </p:blipFill>
              <p:spPr>
                <a:xfrm>
                  <a:off x="278136" y="2438923"/>
                  <a:ext cx="8747559" cy="3583800"/>
                </a:xfrm>
                <a:prstGeom prst="rect">
                  <a:avLst/>
                </a:prstGeom>
              </p:spPr>
            </p:pic>
            <p:sp>
              <p:nvSpPr>
                <p:cNvPr id="54" name="Rectangle 53"/>
                <p:cNvSpPr/>
                <p:nvPr/>
              </p:nvSpPr>
              <p:spPr>
                <a:xfrm>
                  <a:off x="2197602" y="5689138"/>
                  <a:ext cx="4922626" cy="4835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solidFill>
                        <a:schemeClr val="tx1"/>
                      </a:solidFill>
                    </a:rPr>
                    <a:t>Normalized Threshold Voltage</a:t>
                  </a:r>
                </a:p>
              </p:txBody>
            </p:sp>
            <p:sp>
              <p:nvSpPr>
                <p:cNvPr id="55" name="Rectangle 54"/>
                <p:cNvSpPr/>
                <p:nvPr/>
              </p:nvSpPr>
              <p:spPr>
                <a:xfrm>
                  <a:off x="737087" y="2587753"/>
                  <a:ext cx="798575"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sz="2000" dirty="0">
                      <a:solidFill>
                        <a:schemeClr val="tx1"/>
                      </a:solidFill>
                    </a:rPr>
                    <a:t>× 10</a:t>
                  </a:r>
                  <a:r>
                    <a:rPr lang="en-US" sz="2000" baseline="30000" dirty="0">
                      <a:solidFill>
                        <a:schemeClr val="tx1"/>
                      </a:solidFill>
                    </a:rPr>
                    <a:t>-3</a:t>
                  </a:r>
                  <a:endParaRPr lang="en-US" sz="2000" dirty="0">
                    <a:solidFill>
                      <a:schemeClr val="tx1"/>
                    </a:solidFill>
                  </a:endParaRPr>
                </a:p>
              </p:txBody>
            </p:sp>
            <p:sp>
              <p:nvSpPr>
                <p:cNvPr id="56" name="Rectangle 55"/>
                <p:cNvSpPr/>
                <p:nvPr/>
              </p:nvSpPr>
              <p:spPr>
                <a:xfrm>
                  <a:off x="401369" y="2801493"/>
                  <a:ext cx="316676"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a:solidFill>
                        <a:schemeClr val="tx1"/>
                      </a:solidFill>
                    </a:rPr>
                    <a:t>6</a:t>
                  </a:r>
                </a:p>
              </p:txBody>
            </p:sp>
            <p:sp>
              <p:nvSpPr>
                <p:cNvPr id="57" name="Rectangle 56"/>
                <p:cNvSpPr/>
                <p:nvPr/>
              </p:nvSpPr>
              <p:spPr>
                <a:xfrm>
                  <a:off x="401369" y="3214549"/>
                  <a:ext cx="316676"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a:solidFill>
                        <a:schemeClr val="tx1"/>
                      </a:solidFill>
                    </a:rPr>
                    <a:t>5</a:t>
                  </a:r>
                </a:p>
              </p:txBody>
            </p:sp>
            <p:sp>
              <p:nvSpPr>
                <p:cNvPr id="58" name="Rectangle 57"/>
                <p:cNvSpPr/>
                <p:nvPr/>
              </p:nvSpPr>
              <p:spPr>
                <a:xfrm>
                  <a:off x="401369" y="3627605"/>
                  <a:ext cx="316676"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a:solidFill>
                        <a:schemeClr val="tx1"/>
                      </a:solidFill>
                    </a:rPr>
                    <a:t>4</a:t>
                  </a:r>
                </a:p>
              </p:txBody>
            </p:sp>
            <p:sp>
              <p:nvSpPr>
                <p:cNvPr id="59" name="Rectangle 58"/>
                <p:cNvSpPr/>
                <p:nvPr/>
              </p:nvSpPr>
              <p:spPr>
                <a:xfrm>
                  <a:off x="401369" y="4040661"/>
                  <a:ext cx="316676"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a:solidFill>
                        <a:schemeClr val="tx1"/>
                      </a:solidFill>
                    </a:rPr>
                    <a:t>3</a:t>
                  </a:r>
                </a:p>
              </p:txBody>
            </p:sp>
            <p:sp>
              <p:nvSpPr>
                <p:cNvPr id="60" name="Rectangle 59"/>
                <p:cNvSpPr/>
                <p:nvPr/>
              </p:nvSpPr>
              <p:spPr>
                <a:xfrm>
                  <a:off x="401369" y="4453717"/>
                  <a:ext cx="316676"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a:solidFill>
                        <a:schemeClr val="tx1"/>
                      </a:solidFill>
                    </a:rPr>
                    <a:t>2</a:t>
                  </a:r>
                </a:p>
              </p:txBody>
            </p:sp>
            <p:sp>
              <p:nvSpPr>
                <p:cNvPr id="61" name="Rectangle 60"/>
                <p:cNvSpPr/>
                <p:nvPr/>
              </p:nvSpPr>
              <p:spPr>
                <a:xfrm>
                  <a:off x="401369" y="4866772"/>
                  <a:ext cx="316676"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a:solidFill>
                        <a:schemeClr val="tx1"/>
                      </a:solidFill>
                    </a:rPr>
                    <a:t>1</a:t>
                  </a:r>
                </a:p>
              </p:txBody>
            </p:sp>
            <p:sp>
              <p:nvSpPr>
                <p:cNvPr id="62" name="Rectangle 61"/>
                <p:cNvSpPr/>
                <p:nvPr/>
              </p:nvSpPr>
              <p:spPr>
                <a:xfrm>
                  <a:off x="401369" y="5279828"/>
                  <a:ext cx="316676"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a:solidFill>
                        <a:schemeClr val="tx1"/>
                      </a:solidFill>
                    </a:rPr>
                    <a:t>0</a:t>
                  </a:r>
                </a:p>
              </p:txBody>
            </p:sp>
            <p:sp>
              <p:nvSpPr>
                <p:cNvPr id="63" name="Rectangle 13"/>
                <p:cNvSpPr/>
                <p:nvPr/>
              </p:nvSpPr>
              <p:spPr>
                <a:xfrm>
                  <a:off x="595801" y="5492633"/>
                  <a:ext cx="316676" cy="339624"/>
                </a:xfrm>
                <a:custGeom>
                  <a:avLst/>
                  <a:gdLst>
                    <a:gd name="connsiteX0" fmla="*/ 0 w 219075"/>
                    <a:gd name="connsiteY0" fmla="*/ 0 h 234950"/>
                    <a:gd name="connsiteX1" fmla="*/ 219075 w 219075"/>
                    <a:gd name="connsiteY1" fmla="*/ 0 h 234950"/>
                    <a:gd name="connsiteX2" fmla="*/ 219075 w 219075"/>
                    <a:gd name="connsiteY2" fmla="*/ 234950 h 234950"/>
                    <a:gd name="connsiteX3" fmla="*/ 0 w 219075"/>
                    <a:gd name="connsiteY3" fmla="*/ 234950 h 234950"/>
                    <a:gd name="connsiteX4" fmla="*/ 0 w 219075"/>
                    <a:gd name="connsiteY4" fmla="*/ 0 h 234950"/>
                    <a:gd name="connsiteX0" fmla="*/ 38100 w 219075"/>
                    <a:gd name="connsiteY0" fmla="*/ 25400 h 234950"/>
                    <a:gd name="connsiteX1" fmla="*/ 219075 w 219075"/>
                    <a:gd name="connsiteY1" fmla="*/ 0 h 234950"/>
                    <a:gd name="connsiteX2" fmla="*/ 219075 w 219075"/>
                    <a:gd name="connsiteY2" fmla="*/ 234950 h 234950"/>
                    <a:gd name="connsiteX3" fmla="*/ 0 w 219075"/>
                    <a:gd name="connsiteY3" fmla="*/ 234950 h 234950"/>
                    <a:gd name="connsiteX4" fmla="*/ 38100 w 219075"/>
                    <a:gd name="connsiteY4" fmla="*/ 25400 h 234950"/>
                    <a:gd name="connsiteX0" fmla="*/ 53340 w 219075"/>
                    <a:gd name="connsiteY0" fmla="*/ 44450 h 234950"/>
                    <a:gd name="connsiteX1" fmla="*/ 219075 w 219075"/>
                    <a:gd name="connsiteY1" fmla="*/ 0 h 234950"/>
                    <a:gd name="connsiteX2" fmla="*/ 219075 w 219075"/>
                    <a:gd name="connsiteY2" fmla="*/ 234950 h 234950"/>
                    <a:gd name="connsiteX3" fmla="*/ 0 w 219075"/>
                    <a:gd name="connsiteY3" fmla="*/ 234950 h 234950"/>
                    <a:gd name="connsiteX4" fmla="*/ 53340 w 219075"/>
                    <a:gd name="connsiteY4" fmla="*/ 44450 h 234950"/>
                    <a:gd name="connsiteX0" fmla="*/ 76200 w 219075"/>
                    <a:gd name="connsiteY0" fmla="*/ 48260 h 234950"/>
                    <a:gd name="connsiteX1" fmla="*/ 219075 w 219075"/>
                    <a:gd name="connsiteY1" fmla="*/ 0 h 234950"/>
                    <a:gd name="connsiteX2" fmla="*/ 219075 w 219075"/>
                    <a:gd name="connsiteY2" fmla="*/ 234950 h 234950"/>
                    <a:gd name="connsiteX3" fmla="*/ 0 w 219075"/>
                    <a:gd name="connsiteY3" fmla="*/ 234950 h 234950"/>
                    <a:gd name="connsiteX4" fmla="*/ 76200 w 219075"/>
                    <a:gd name="connsiteY4" fmla="*/ 48260 h 23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234950">
                      <a:moveTo>
                        <a:pt x="76200" y="48260"/>
                      </a:moveTo>
                      <a:lnTo>
                        <a:pt x="219075" y="0"/>
                      </a:lnTo>
                      <a:lnTo>
                        <a:pt x="219075" y="234950"/>
                      </a:lnTo>
                      <a:lnTo>
                        <a:pt x="0" y="234950"/>
                      </a:lnTo>
                      <a:lnTo>
                        <a:pt x="76200" y="4826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0</a:t>
                  </a:r>
                </a:p>
              </p:txBody>
            </p:sp>
            <p:sp>
              <p:nvSpPr>
                <p:cNvPr id="64" name="Rectangle 63"/>
                <p:cNvSpPr/>
                <p:nvPr/>
              </p:nvSpPr>
              <p:spPr>
                <a:xfrm>
                  <a:off x="1306185" y="5492633"/>
                  <a:ext cx="458954"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50</a:t>
                  </a:r>
                </a:p>
              </p:txBody>
            </p:sp>
            <p:sp>
              <p:nvSpPr>
                <p:cNvPr id="65" name="Rectangle 64"/>
                <p:cNvSpPr/>
                <p:nvPr/>
              </p:nvSpPr>
              <p:spPr>
                <a:xfrm>
                  <a:off x="2008552" y="5492633"/>
                  <a:ext cx="588833"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100</a:t>
                  </a:r>
                </a:p>
              </p:txBody>
            </p:sp>
            <p:sp>
              <p:nvSpPr>
                <p:cNvPr id="66" name="Rectangle 65"/>
                <p:cNvSpPr/>
                <p:nvPr/>
              </p:nvSpPr>
              <p:spPr>
                <a:xfrm>
                  <a:off x="2793867" y="5492633"/>
                  <a:ext cx="588833"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150</a:t>
                  </a:r>
                </a:p>
              </p:txBody>
            </p:sp>
            <p:sp>
              <p:nvSpPr>
                <p:cNvPr id="67" name="Rectangle 66"/>
                <p:cNvSpPr/>
                <p:nvPr/>
              </p:nvSpPr>
              <p:spPr>
                <a:xfrm>
                  <a:off x="3579183" y="5492633"/>
                  <a:ext cx="588833"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200</a:t>
                  </a:r>
                </a:p>
              </p:txBody>
            </p:sp>
            <p:sp>
              <p:nvSpPr>
                <p:cNvPr id="68" name="Rectangle 67"/>
                <p:cNvSpPr/>
                <p:nvPr/>
              </p:nvSpPr>
              <p:spPr>
                <a:xfrm>
                  <a:off x="4364499" y="5492633"/>
                  <a:ext cx="588833"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250</a:t>
                  </a:r>
                </a:p>
              </p:txBody>
            </p:sp>
            <p:sp>
              <p:nvSpPr>
                <p:cNvPr id="69" name="Rectangle 68"/>
                <p:cNvSpPr/>
                <p:nvPr/>
              </p:nvSpPr>
              <p:spPr>
                <a:xfrm>
                  <a:off x="5149815" y="5492633"/>
                  <a:ext cx="588833"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300</a:t>
                  </a:r>
                </a:p>
              </p:txBody>
            </p:sp>
            <p:sp>
              <p:nvSpPr>
                <p:cNvPr id="70" name="Rectangle 69"/>
                <p:cNvSpPr/>
                <p:nvPr/>
              </p:nvSpPr>
              <p:spPr>
                <a:xfrm>
                  <a:off x="5935130" y="5492633"/>
                  <a:ext cx="588833"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350</a:t>
                  </a:r>
                </a:p>
              </p:txBody>
            </p:sp>
            <p:sp>
              <p:nvSpPr>
                <p:cNvPr id="71" name="Rectangle 70"/>
                <p:cNvSpPr/>
                <p:nvPr/>
              </p:nvSpPr>
              <p:spPr>
                <a:xfrm>
                  <a:off x="6720447" y="5492633"/>
                  <a:ext cx="588833"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400</a:t>
                  </a:r>
                </a:p>
              </p:txBody>
            </p:sp>
            <p:sp>
              <p:nvSpPr>
                <p:cNvPr id="72" name="Rectangle 71"/>
                <p:cNvSpPr/>
                <p:nvPr/>
              </p:nvSpPr>
              <p:spPr>
                <a:xfrm>
                  <a:off x="7505763" y="5492633"/>
                  <a:ext cx="588833"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450</a:t>
                  </a:r>
                </a:p>
              </p:txBody>
            </p:sp>
            <p:sp>
              <p:nvSpPr>
                <p:cNvPr id="73" name="Rectangle 72"/>
                <p:cNvSpPr/>
                <p:nvPr/>
              </p:nvSpPr>
              <p:spPr>
                <a:xfrm>
                  <a:off x="8291078" y="5492633"/>
                  <a:ext cx="588833" cy="3396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500</a:t>
                  </a:r>
                </a:p>
              </p:txBody>
            </p:sp>
            <p:sp>
              <p:nvSpPr>
                <p:cNvPr id="74" name="Rectangle 73"/>
                <p:cNvSpPr/>
                <p:nvPr/>
              </p:nvSpPr>
              <p:spPr>
                <a:xfrm>
                  <a:off x="194841" y="3829543"/>
                  <a:ext cx="316676" cy="7159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US" sz="2000" b="1" dirty="0">
                      <a:solidFill>
                        <a:schemeClr val="tx1"/>
                      </a:solidFill>
                    </a:rPr>
                    <a:t>PDF</a:t>
                  </a:r>
                </a:p>
              </p:txBody>
            </p:sp>
            <p:sp>
              <p:nvSpPr>
                <p:cNvPr id="89" name="Rectangle 88"/>
                <p:cNvSpPr/>
                <p:nvPr/>
              </p:nvSpPr>
              <p:spPr>
                <a:xfrm>
                  <a:off x="907814" y="3136281"/>
                  <a:ext cx="1152648" cy="9807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a:solidFill>
                      <a:schemeClr val="tx1"/>
                    </a:solidFill>
                  </a:endParaRPr>
                </a:p>
              </p:txBody>
            </p:sp>
            <p:cxnSp>
              <p:nvCxnSpPr>
                <p:cNvPr id="90" name="Straight Connector 89"/>
                <p:cNvCxnSpPr/>
                <p:nvPr/>
              </p:nvCxnSpPr>
              <p:spPr>
                <a:xfrm>
                  <a:off x="965335" y="3265067"/>
                  <a:ext cx="2545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1306185" y="3076209"/>
                  <a:ext cx="2247024" cy="339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dirty="0">
                      <a:solidFill>
                        <a:schemeClr val="tx1"/>
                      </a:solidFill>
                    </a:rPr>
                    <a:t>0 (No </a:t>
                  </a:r>
                  <a:r>
                    <a:rPr lang="en-US" dirty="0" smtClean="0">
                      <a:solidFill>
                        <a:schemeClr val="tx1"/>
                      </a:solidFill>
                    </a:rPr>
                    <a:t>Read Disturbs)</a:t>
                  </a:r>
                  <a:endParaRPr lang="en-US" dirty="0">
                    <a:solidFill>
                      <a:schemeClr val="tx1"/>
                    </a:solidFill>
                  </a:endParaRPr>
                </a:p>
              </p:txBody>
            </p:sp>
            <p:sp>
              <p:nvSpPr>
                <p:cNvPr id="92" name="Rectangle 91"/>
                <p:cNvSpPr/>
                <p:nvPr/>
              </p:nvSpPr>
              <p:spPr>
                <a:xfrm>
                  <a:off x="1306182" y="3416007"/>
                  <a:ext cx="2247024" cy="339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dirty="0" smtClean="0">
                      <a:solidFill>
                        <a:schemeClr val="tx1"/>
                      </a:solidFill>
                    </a:rPr>
                    <a:t>0.25M Read Disturbs</a:t>
                  </a:r>
                  <a:endParaRPr lang="en-US" dirty="0">
                    <a:solidFill>
                      <a:schemeClr val="tx1"/>
                    </a:solidFill>
                  </a:endParaRPr>
                </a:p>
              </p:txBody>
            </p:sp>
            <p:cxnSp>
              <p:nvCxnSpPr>
                <p:cNvPr id="93" name="Straight Connector 92"/>
                <p:cNvCxnSpPr/>
                <p:nvPr/>
              </p:nvCxnSpPr>
              <p:spPr>
                <a:xfrm>
                  <a:off x="965335" y="3598517"/>
                  <a:ext cx="25456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1306183" y="3755806"/>
                  <a:ext cx="2247024" cy="339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dirty="0" smtClean="0">
                      <a:solidFill>
                        <a:schemeClr val="tx1"/>
                      </a:solidFill>
                    </a:rPr>
                    <a:t>0.5M Read Disturbs</a:t>
                  </a:r>
                  <a:endParaRPr lang="en-US" dirty="0">
                    <a:solidFill>
                      <a:schemeClr val="tx1"/>
                    </a:solidFill>
                  </a:endParaRPr>
                </a:p>
              </p:txBody>
            </p:sp>
            <p:cxnSp>
              <p:nvCxnSpPr>
                <p:cNvPr id="95" name="Straight Connector 94"/>
                <p:cNvCxnSpPr/>
                <p:nvPr/>
              </p:nvCxnSpPr>
              <p:spPr>
                <a:xfrm>
                  <a:off x="965335" y="3931967"/>
                  <a:ext cx="254568" cy="0"/>
                </a:xfrm>
                <a:prstGeom prst="line">
                  <a:avLst/>
                </a:prstGeom>
                <a:ln w="12700">
                  <a:solidFill>
                    <a:srgbClr val="0B02FF"/>
                  </a:solidFill>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1306183" y="4095603"/>
                  <a:ext cx="2247024" cy="339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dirty="0" smtClean="0">
                      <a:solidFill>
                        <a:schemeClr val="tx1"/>
                      </a:solidFill>
                    </a:rPr>
                    <a:t>1M Read Disturbs</a:t>
                  </a:r>
                  <a:endParaRPr lang="en-US" dirty="0">
                    <a:solidFill>
                      <a:schemeClr val="tx1"/>
                    </a:solidFill>
                  </a:endParaRPr>
                </a:p>
              </p:txBody>
            </p:sp>
            <p:cxnSp>
              <p:nvCxnSpPr>
                <p:cNvPr id="97" name="Straight Connector 96"/>
                <p:cNvCxnSpPr/>
                <p:nvPr/>
              </p:nvCxnSpPr>
              <p:spPr>
                <a:xfrm>
                  <a:off x="965335" y="4265415"/>
                  <a:ext cx="254568" cy="0"/>
                </a:xfrm>
                <a:prstGeom prst="line">
                  <a:avLst/>
                </a:prstGeom>
                <a:ln w="12700">
                  <a:solidFill>
                    <a:srgbClr val="058205"/>
                  </a:solidFill>
                </a:ln>
              </p:spPr>
              <p:style>
                <a:lnRef idx="1">
                  <a:schemeClr val="accent1"/>
                </a:lnRef>
                <a:fillRef idx="0">
                  <a:schemeClr val="accent1"/>
                </a:fillRef>
                <a:effectRef idx="0">
                  <a:schemeClr val="accent1"/>
                </a:effectRef>
                <a:fontRef idx="minor">
                  <a:schemeClr val="tx1"/>
                </a:fontRef>
              </p:style>
            </p:cxnSp>
          </p:grpSp>
          <p:sp>
            <p:nvSpPr>
              <p:cNvPr id="101" name="TextBox 100"/>
              <p:cNvSpPr txBox="1"/>
              <p:nvPr/>
            </p:nvSpPr>
            <p:spPr>
              <a:xfrm>
                <a:off x="731520" y="4042078"/>
                <a:ext cx="1210268" cy="461665"/>
              </a:xfrm>
              <a:prstGeom prst="rect">
                <a:avLst/>
              </a:prstGeom>
              <a:noFill/>
            </p:spPr>
            <p:txBody>
              <a:bodyPr wrap="none" rtlCol="0">
                <a:spAutoFit/>
              </a:bodyPr>
              <a:lstStyle/>
              <a:p>
                <a:r>
                  <a:rPr lang="en-US" sz="2400" b="1" dirty="0" smtClean="0">
                    <a:solidFill>
                      <a:schemeClr val="accent1"/>
                    </a:solidFill>
                  </a:rPr>
                  <a:t>ER state</a:t>
                </a:r>
                <a:endParaRPr lang="en-US" sz="2400" b="1" dirty="0">
                  <a:solidFill>
                    <a:schemeClr val="accent1"/>
                  </a:solidFill>
                </a:endParaRPr>
              </a:p>
            </p:txBody>
          </p:sp>
          <p:sp>
            <p:nvSpPr>
              <p:cNvPr id="102" name="TextBox 101"/>
              <p:cNvSpPr txBox="1"/>
              <p:nvPr/>
            </p:nvSpPr>
            <p:spPr>
              <a:xfrm>
                <a:off x="3204591" y="3381544"/>
                <a:ext cx="899551" cy="830997"/>
              </a:xfrm>
              <a:prstGeom prst="rect">
                <a:avLst/>
              </a:prstGeom>
              <a:noFill/>
            </p:spPr>
            <p:txBody>
              <a:bodyPr wrap="square" rtlCol="0">
                <a:spAutoFit/>
              </a:bodyPr>
              <a:lstStyle/>
              <a:p>
                <a:pPr algn="ctr"/>
                <a:r>
                  <a:rPr lang="en-US" sz="2400" b="1" dirty="0" smtClean="0">
                    <a:solidFill>
                      <a:schemeClr val="accent1"/>
                    </a:solidFill>
                  </a:rPr>
                  <a:t>P1 state</a:t>
                </a:r>
                <a:endParaRPr lang="en-US" sz="2400" b="1" dirty="0">
                  <a:solidFill>
                    <a:schemeClr val="accent1"/>
                  </a:solidFill>
                </a:endParaRPr>
              </a:p>
            </p:txBody>
          </p:sp>
          <p:sp>
            <p:nvSpPr>
              <p:cNvPr id="103" name="TextBox 102"/>
              <p:cNvSpPr txBox="1"/>
              <p:nvPr/>
            </p:nvSpPr>
            <p:spPr>
              <a:xfrm>
                <a:off x="5280152" y="3381544"/>
                <a:ext cx="899551" cy="830997"/>
              </a:xfrm>
              <a:prstGeom prst="rect">
                <a:avLst/>
              </a:prstGeom>
              <a:noFill/>
            </p:spPr>
            <p:txBody>
              <a:bodyPr wrap="square" rtlCol="0">
                <a:spAutoFit/>
              </a:bodyPr>
              <a:lstStyle/>
              <a:p>
                <a:pPr algn="ctr"/>
                <a:r>
                  <a:rPr lang="en-US" sz="2400" b="1" dirty="0" smtClean="0">
                    <a:solidFill>
                      <a:schemeClr val="accent1"/>
                    </a:solidFill>
                  </a:rPr>
                  <a:t>P2 state</a:t>
                </a:r>
                <a:endParaRPr lang="en-US" sz="2400" b="1" dirty="0">
                  <a:solidFill>
                    <a:schemeClr val="accent1"/>
                  </a:solidFill>
                </a:endParaRPr>
              </a:p>
            </p:txBody>
          </p:sp>
          <p:sp>
            <p:nvSpPr>
              <p:cNvPr id="104" name="TextBox 103"/>
              <p:cNvSpPr txBox="1"/>
              <p:nvPr/>
            </p:nvSpPr>
            <p:spPr>
              <a:xfrm>
                <a:off x="7260599" y="3381544"/>
                <a:ext cx="899551" cy="830997"/>
              </a:xfrm>
              <a:prstGeom prst="rect">
                <a:avLst/>
              </a:prstGeom>
              <a:noFill/>
            </p:spPr>
            <p:txBody>
              <a:bodyPr wrap="square" rtlCol="0">
                <a:spAutoFit/>
              </a:bodyPr>
              <a:lstStyle/>
              <a:p>
                <a:pPr algn="ctr"/>
                <a:r>
                  <a:rPr lang="en-US" sz="2400" b="1" dirty="0" smtClean="0">
                    <a:solidFill>
                      <a:schemeClr val="accent1"/>
                    </a:solidFill>
                  </a:rPr>
                  <a:t>P3 state</a:t>
                </a:r>
                <a:endParaRPr lang="en-US" sz="2400" b="1" dirty="0">
                  <a:solidFill>
                    <a:schemeClr val="accent1"/>
                  </a:solidFill>
                </a:endParaRPr>
              </a:p>
            </p:txBody>
          </p:sp>
        </p:grpSp>
        <p:cxnSp>
          <p:nvCxnSpPr>
            <p:cNvPr id="4" name="Straight Arrow Connector 3"/>
            <p:cNvCxnSpPr/>
            <p:nvPr/>
          </p:nvCxnSpPr>
          <p:spPr>
            <a:xfrm>
              <a:off x="3557016" y="2149186"/>
              <a:ext cx="271015" cy="12462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99409" y="2115571"/>
              <a:ext cx="1663192" cy="1200329"/>
            </a:xfrm>
            <a:prstGeom prst="rect">
              <a:avLst/>
            </a:prstGeom>
            <a:noFill/>
          </p:spPr>
          <p:txBody>
            <a:bodyPr wrap="square" rtlCol="0">
              <a:spAutoFit/>
            </a:bodyPr>
            <a:lstStyle/>
            <a:p>
              <a:pPr algn="ctr"/>
              <a:r>
                <a:rPr lang="en-US" i="1" dirty="0" smtClean="0">
                  <a:solidFill>
                    <a:schemeClr val="accent1"/>
                  </a:solidFill>
                </a:rPr>
                <a:t>V</a:t>
              </a:r>
              <a:r>
                <a:rPr lang="en-US" i="1" baseline="-25000" dirty="0" smtClean="0">
                  <a:solidFill>
                    <a:schemeClr val="accent1"/>
                  </a:solidFill>
                </a:rPr>
                <a:t>th</a:t>
              </a:r>
              <a:r>
                <a:rPr lang="en-US" i="1" dirty="0" smtClean="0">
                  <a:solidFill>
                    <a:schemeClr val="accent1"/>
                  </a:solidFill>
                </a:rPr>
                <a:t> gradually increases with read disturb counts</a:t>
              </a:r>
              <a:endParaRPr lang="en-US" i="1" dirty="0">
                <a:solidFill>
                  <a:schemeClr val="accent1"/>
                </a:solidFill>
              </a:endParaRPr>
            </a:p>
          </p:txBody>
        </p:sp>
      </p:grpSp>
      <p:sp>
        <p:nvSpPr>
          <p:cNvPr id="9" name="Slide Number Placeholder 8"/>
          <p:cNvSpPr>
            <a:spLocks noGrp="1"/>
          </p:cNvSpPr>
          <p:nvPr>
            <p:ph type="sldNum" sz="quarter" idx="12"/>
          </p:nvPr>
        </p:nvSpPr>
        <p:spPr/>
        <p:txBody>
          <a:bodyPr/>
          <a:lstStyle/>
          <a:p>
            <a:fld id="{B9833DA7-59AA-43CA-B9D4-B4E6650B0945}" type="slidenum">
              <a:rPr lang="en-US" smtClean="0"/>
              <a:t>16</a:t>
            </a:fld>
            <a:endParaRPr lang="en-US"/>
          </a:p>
        </p:txBody>
      </p:sp>
    </p:spTree>
    <p:custDataLst>
      <p:tags r:id="rId1"/>
    </p:custDataLst>
    <p:extLst>
      <p:ext uri="{BB962C8B-B14F-4D97-AF65-F5344CB8AC3E}">
        <p14:creationId xmlns:p14="http://schemas.microsoft.com/office/powerpoint/2010/main" val="3156751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4.44444E-6 L 0.225 0.04237 " pathEditMode="relative" rAng="0" ptsTypes="AA">
                                      <p:cBhvr>
                                        <p:cTn id="6" dur="2000" fill="hold"/>
                                        <p:tgtEl>
                                          <p:spTgt spid="8"/>
                                        </p:tgtEl>
                                        <p:attrNameLst>
                                          <p:attrName>ppt_x</p:attrName>
                                          <p:attrName>ppt_y</p:attrName>
                                        </p:attrNameLst>
                                      </p:cBhvr>
                                      <p:rCtr x="11250" y="2106"/>
                                    </p:animMotion>
                                  </p:childTnLst>
                                </p:cTn>
                              </p:par>
                              <p:par>
                                <p:cTn id="7" presetID="6" presetClass="emph" presetSubtype="0" fill="hold" nodeType="withEffect">
                                  <p:stCondLst>
                                    <p:cond delay="0"/>
                                  </p:stCondLst>
                                  <p:childTnLst>
                                    <p:animScale>
                                      <p:cBhvr>
                                        <p:cTn id="8"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Experimental Observations</a:t>
            </a:r>
            <a:endParaRPr lang="en-US" dirty="0"/>
          </a:p>
        </p:txBody>
      </p:sp>
      <p:sp>
        <p:nvSpPr>
          <p:cNvPr id="5" name="Content Placeholder 4"/>
          <p:cNvSpPr>
            <a:spLocks noGrp="1"/>
          </p:cNvSpPr>
          <p:nvPr>
            <p:ph idx="1"/>
          </p:nvPr>
        </p:nvSpPr>
        <p:spPr/>
        <p:txBody>
          <a:bodyPr/>
          <a:lstStyle/>
          <a:p>
            <a:r>
              <a:rPr lang="en-US" dirty="0" smtClean="0"/>
              <a:t>Lower threshold voltage states are affected more by read disturb</a:t>
            </a:r>
          </a:p>
          <a:p>
            <a:r>
              <a:rPr lang="en-US" dirty="0" smtClean="0"/>
              <a:t>Wear-out increases read disturb effect</a:t>
            </a:r>
          </a:p>
          <a:p>
            <a:endParaRPr lang="en-US" dirty="0" smtClean="0"/>
          </a:p>
        </p:txBody>
      </p:sp>
      <p:sp>
        <p:nvSpPr>
          <p:cNvPr id="3" name="Slide Number Placeholder 2"/>
          <p:cNvSpPr>
            <a:spLocks noGrp="1"/>
          </p:cNvSpPr>
          <p:nvPr>
            <p:ph type="sldNum" sz="quarter" idx="12"/>
          </p:nvPr>
        </p:nvSpPr>
        <p:spPr/>
        <p:txBody>
          <a:bodyPr/>
          <a:lstStyle/>
          <a:p>
            <a:fld id="{B9833DA7-59AA-43CA-B9D4-B4E6650B0945}" type="slidenum">
              <a:rPr lang="en-US" smtClean="0"/>
              <a:t>17</a:t>
            </a:fld>
            <a:endParaRPr lang="en-US"/>
          </a:p>
        </p:txBody>
      </p:sp>
    </p:spTree>
    <p:extLst>
      <p:ext uri="{BB962C8B-B14F-4D97-AF65-F5344CB8AC3E}">
        <p14:creationId xmlns:p14="http://schemas.microsoft.com/office/powerpoint/2010/main" val="1905338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Reducing The Pass-Through Voltage</a:t>
            </a:r>
            <a:endParaRPr lang="en-US" dirty="0"/>
          </a:p>
        </p:txBody>
      </p:sp>
      <p:sp>
        <p:nvSpPr>
          <p:cNvPr id="64" name="Slide Number Placeholder 63"/>
          <p:cNvSpPr>
            <a:spLocks noGrp="1"/>
          </p:cNvSpPr>
          <p:nvPr>
            <p:ph type="sldNum" sz="quarter" idx="12"/>
          </p:nvPr>
        </p:nvSpPr>
        <p:spPr/>
        <p:txBody>
          <a:bodyPr/>
          <a:lstStyle/>
          <a:p>
            <a:fld id="{B9833DA7-59AA-43CA-B9D4-B4E6650B0945}" type="slidenum">
              <a:rPr lang="en-US" smtClean="0"/>
              <a:t>18</a:t>
            </a:fld>
            <a:endParaRPr lang="en-US"/>
          </a:p>
        </p:txBody>
      </p:sp>
      <p:graphicFrame>
        <p:nvGraphicFramePr>
          <p:cNvPr id="69" name="Chart 68"/>
          <p:cNvGraphicFramePr/>
          <p:nvPr>
            <p:extLst>
              <p:ext uri="{D42A27DB-BD31-4B8C-83A1-F6EECF244321}">
                <p14:modId xmlns:p14="http://schemas.microsoft.com/office/powerpoint/2010/main" val="2549393414"/>
              </p:ext>
            </p:extLst>
          </p:nvPr>
        </p:nvGraphicFramePr>
        <p:xfrm>
          <a:off x="0" y="1295400"/>
          <a:ext cx="91440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0"/>
            <a:ext cx="9144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buClr>
                <a:schemeClr val="tx1"/>
              </a:buClr>
            </a:pPr>
            <a:r>
              <a:rPr lang="en-US" sz="3600" dirty="0" smtClean="0"/>
              <a:t>Key Observation 1: </a:t>
            </a:r>
            <a:r>
              <a:rPr lang="en-US" sz="3600" dirty="0">
                <a:solidFill>
                  <a:schemeClr val="bg1"/>
                </a:solidFill>
              </a:rPr>
              <a:t>Slightly lowering </a:t>
            </a:r>
            <a:r>
              <a:rPr lang="en-US" sz="3600" dirty="0" err="1">
                <a:solidFill>
                  <a:schemeClr val="bg1"/>
                </a:solidFill>
              </a:rPr>
              <a:t>V</a:t>
            </a:r>
            <a:r>
              <a:rPr lang="en-US" sz="3600" baseline="-25000" dirty="0" err="1">
                <a:solidFill>
                  <a:schemeClr val="bg1"/>
                </a:solidFill>
              </a:rPr>
              <a:t>pass</a:t>
            </a:r>
            <a:r>
              <a:rPr lang="en-US" sz="3600" dirty="0">
                <a:solidFill>
                  <a:schemeClr val="bg1"/>
                </a:solidFill>
              </a:rPr>
              <a:t> greatly reduces read </a:t>
            </a:r>
            <a:r>
              <a:rPr lang="en-US" sz="3600" dirty="0" smtClean="0">
                <a:solidFill>
                  <a:schemeClr val="bg1"/>
                </a:solidFill>
              </a:rPr>
              <a:t>disturb errors</a:t>
            </a:r>
            <a:endParaRPr lang="en-US" sz="3200" dirty="0">
              <a:solidFill>
                <a:schemeClr val="bg1"/>
              </a:solidFill>
            </a:endParaRPr>
          </a:p>
        </p:txBody>
      </p:sp>
    </p:spTree>
    <p:extLst>
      <p:ext uri="{BB962C8B-B14F-4D97-AF65-F5344CB8AC3E}">
        <p14:creationId xmlns:p14="http://schemas.microsoft.com/office/powerpoint/2010/main" val="1077739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solidFill>
                  <a:schemeClr val="bg1">
                    <a:lumMod val="75000"/>
                  </a:schemeClr>
                </a:solidFill>
              </a:rPr>
              <a:t>Background (Problem and Goal)</a:t>
            </a:r>
          </a:p>
          <a:p>
            <a:r>
              <a:rPr lang="en-US" dirty="0">
                <a:solidFill>
                  <a:schemeClr val="bg1">
                    <a:lumMod val="75000"/>
                  </a:schemeClr>
                </a:solidFill>
              </a:rPr>
              <a:t>Key Experimental Observations</a:t>
            </a:r>
          </a:p>
          <a:p>
            <a:r>
              <a:rPr lang="en-US" dirty="0"/>
              <a:t>Mitigation: </a:t>
            </a:r>
            <a:r>
              <a:rPr lang="en-US" dirty="0" err="1"/>
              <a:t>V</a:t>
            </a:r>
            <a:r>
              <a:rPr lang="en-US" baseline="-25000" dirty="0" err="1"/>
              <a:t>pass</a:t>
            </a:r>
            <a:r>
              <a:rPr lang="en-US" dirty="0"/>
              <a:t> Tuning</a:t>
            </a:r>
          </a:p>
          <a:p>
            <a:r>
              <a:rPr lang="en-US" dirty="0">
                <a:solidFill>
                  <a:schemeClr val="bg1">
                    <a:lumMod val="75000"/>
                  </a:schemeClr>
                </a:solidFill>
              </a:rPr>
              <a:t>Recovery: Read Disturb Oriented Error Recovery</a:t>
            </a:r>
          </a:p>
          <a:p>
            <a:r>
              <a:rPr lang="en-US" dirty="0">
                <a:solidFill>
                  <a:schemeClr val="bg1">
                    <a:lumMod val="75000"/>
                  </a:schemeClr>
                </a:solidFill>
              </a:rPr>
              <a:t>Conclusion</a:t>
            </a:r>
          </a:p>
        </p:txBody>
      </p:sp>
      <p:sp>
        <p:nvSpPr>
          <p:cNvPr id="4" name="Slide Number Placeholder 3"/>
          <p:cNvSpPr>
            <a:spLocks noGrp="1"/>
          </p:cNvSpPr>
          <p:nvPr>
            <p:ph type="sldNum" sz="quarter" idx="12"/>
          </p:nvPr>
        </p:nvSpPr>
        <p:spPr/>
        <p:txBody>
          <a:bodyPr/>
          <a:lstStyle/>
          <a:p>
            <a:fld id="{B9833DA7-59AA-43CA-B9D4-B4E6650B0945}" type="slidenum">
              <a:rPr lang="en-US" smtClean="0"/>
              <a:t>19</a:t>
            </a:fld>
            <a:endParaRPr lang="en-US"/>
          </a:p>
        </p:txBody>
      </p:sp>
    </p:spTree>
    <p:extLst>
      <p:ext uri="{BB962C8B-B14F-4D97-AF65-F5344CB8AC3E}">
        <p14:creationId xmlns:p14="http://schemas.microsoft.com/office/powerpoint/2010/main" val="3958086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a:xfrm>
            <a:off x="228600" y="838200"/>
            <a:ext cx="8686800" cy="5523444"/>
          </a:xfrm>
        </p:spPr>
        <p:txBody>
          <a:bodyPr>
            <a:normAutofit lnSpcReduction="10000"/>
          </a:bodyPr>
          <a:lstStyle/>
          <a:p>
            <a:pPr lvl="0">
              <a:buClr>
                <a:prstClr val="black"/>
              </a:buClr>
            </a:pPr>
            <a:r>
              <a:rPr lang="en-US" sz="2800" b="1" i="1" dirty="0">
                <a:solidFill>
                  <a:srgbClr val="FF0000"/>
                </a:solidFill>
              </a:rPr>
              <a:t>Read disturb errors</a:t>
            </a:r>
            <a:r>
              <a:rPr lang="en-US" sz="2800" b="1" dirty="0">
                <a:solidFill>
                  <a:srgbClr val="FF0000"/>
                </a:solidFill>
              </a:rPr>
              <a:t> </a:t>
            </a:r>
            <a:r>
              <a:rPr lang="en-US" sz="2800" dirty="0">
                <a:solidFill>
                  <a:srgbClr val="FF0000"/>
                </a:solidFill>
              </a:rPr>
              <a:t>limit flash memory lifetime today</a:t>
            </a:r>
          </a:p>
          <a:p>
            <a:pPr lvl="1">
              <a:buClr>
                <a:prstClr val="black"/>
              </a:buClr>
            </a:pPr>
            <a:r>
              <a:rPr lang="en-US" sz="2600" spc="-150" dirty="0">
                <a:solidFill>
                  <a:prstClr val="black"/>
                </a:solidFill>
                <a:sym typeface="Wingdings" panose="05000000000000000000" pitchFamily="2" charset="2"/>
              </a:rPr>
              <a:t>Apply a </a:t>
            </a:r>
            <a:r>
              <a:rPr lang="en-US" sz="2600" i="1" spc="-150" dirty="0">
                <a:solidFill>
                  <a:srgbClr val="FF0000"/>
                </a:solidFill>
                <a:sym typeface="Wingdings" panose="05000000000000000000" pitchFamily="2" charset="2"/>
              </a:rPr>
              <a:t>high pass-through voltage (</a:t>
            </a:r>
            <a:r>
              <a:rPr lang="en-US" sz="2600" i="1" spc="-150" dirty="0" err="1">
                <a:solidFill>
                  <a:srgbClr val="FF0000"/>
                </a:solidFill>
                <a:sym typeface="Wingdings" panose="05000000000000000000" pitchFamily="2" charset="2"/>
              </a:rPr>
              <a:t>V</a:t>
            </a:r>
            <a:r>
              <a:rPr lang="en-US" sz="2600" i="1" spc="-150" baseline="-25000" dirty="0" err="1">
                <a:solidFill>
                  <a:srgbClr val="FF0000"/>
                </a:solidFill>
                <a:sym typeface="Wingdings" panose="05000000000000000000" pitchFamily="2" charset="2"/>
              </a:rPr>
              <a:t>pass</a:t>
            </a:r>
            <a:r>
              <a:rPr lang="en-US" sz="2600" i="1" spc="-150" dirty="0">
                <a:solidFill>
                  <a:srgbClr val="FF0000"/>
                </a:solidFill>
                <a:sym typeface="Wingdings" panose="05000000000000000000" pitchFamily="2" charset="2"/>
              </a:rPr>
              <a:t>)</a:t>
            </a:r>
            <a:r>
              <a:rPr lang="en-US" sz="2600" spc="-150" dirty="0">
                <a:solidFill>
                  <a:prstClr val="black"/>
                </a:solidFill>
                <a:sym typeface="Wingdings" panose="05000000000000000000" pitchFamily="2" charset="2"/>
              </a:rPr>
              <a:t> to multiple pages on a read</a:t>
            </a:r>
            <a:endParaRPr lang="en-US" sz="2600" spc="-150" dirty="0">
              <a:solidFill>
                <a:prstClr val="black"/>
              </a:solidFill>
            </a:endParaRPr>
          </a:p>
          <a:p>
            <a:pPr lvl="0">
              <a:buClr>
                <a:prstClr val="black"/>
              </a:buClr>
            </a:pPr>
            <a:r>
              <a:rPr lang="en-US" sz="2800" dirty="0">
                <a:solidFill>
                  <a:prstClr val="black"/>
                </a:solidFill>
              </a:rPr>
              <a:t>We </a:t>
            </a:r>
            <a:r>
              <a:rPr lang="en-US" sz="2800" b="1" dirty="0">
                <a:solidFill>
                  <a:srgbClr val="0000FF"/>
                </a:solidFill>
              </a:rPr>
              <a:t>characterize read disturb </a:t>
            </a:r>
            <a:r>
              <a:rPr lang="en-US" sz="2800" dirty="0">
                <a:solidFill>
                  <a:prstClr val="black"/>
                </a:solidFill>
              </a:rPr>
              <a:t>on real NAND flash chips</a:t>
            </a:r>
          </a:p>
          <a:p>
            <a:pPr lvl="1">
              <a:buClr>
                <a:prstClr val="black"/>
              </a:buClr>
            </a:pPr>
            <a:r>
              <a:rPr lang="en-US" sz="2600" dirty="0">
                <a:solidFill>
                  <a:prstClr val="black"/>
                </a:solidFill>
              </a:rPr>
              <a:t>Slightly </a:t>
            </a:r>
            <a:r>
              <a:rPr lang="en-US" sz="2600" dirty="0">
                <a:solidFill>
                  <a:srgbClr val="0000FF"/>
                </a:solidFill>
              </a:rPr>
              <a:t>lowering </a:t>
            </a:r>
            <a:r>
              <a:rPr lang="en-US" sz="2600" dirty="0" err="1">
                <a:solidFill>
                  <a:srgbClr val="0000FF"/>
                </a:solidFill>
              </a:rPr>
              <a:t>V</a:t>
            </a:r>
            <a:r>
              <a:rPr lang="en-US" sz="2600" baseline="-25000" dirty="0" err="1">
                <a:solidFill>
                  <a:srgbClr val="0000FF"/>
                </a:solidFill>
              </a:rPr>
              <a:t>pass</a:t>
            </a:r>
            <a:r>
              <a:rPr lang="en-US" sz="2600" dirty="0">
                <a:solidFill>
                  <a:prstClr val="black"/>
                </a:solidFill>
              </a:rPr>
              <a:t> </a:t>
            </a:r>
            <a:r>
              <a:rPr lang="en-US" sz="2600" dirty="0">
                <a:solidFill>
                  <a:srgbClr val="0000FF"/>
                </a:solidFill>
              </a:rPr>
              <a:t>greatly reduces read disturb errors</a:t>
            </a:r>
          </a:p>
          <a:p>
            <a:pPr lvl="1">
              <a:buClr>
                <a:prstClr val="black"/>
              </a:buClr>
            </a:pPr>
            <a:r>
              <a:rPr lang="en-US" sz="2600" dirty="0">
                <a:solidFill>
                  <a:prstClr val="black"/>
                </a:solidFill>
              </a:rPr>
              <a:t>Some flash cells are </a:t>
            </a:r>
            <a:r>
              <a:rPr lang="en-US" sz="2600" dirty="0">
                <a:solidFill>
                  <a:srgbClr val="0000FF"/>
                </a:solidFill>
              </a:rPr>
              <a:t>more </a:t>
            </a:r>
            <a:r>
              <a:rPr lang="en-US" sz="2600" dirty="0" smtClean="0">
                <a:solidFill>
                  <a:srgbClr val="0000FF"/>
                </a:solidFill>
              </a:rPr>
              <a:t>prone to </a:t>
            </a:r>
            <a:r>
              <a:rPr lang="en-US" sz="2600" dirty="0">
                <a:solidFill>
                  <a:srgbClr val="0000FF"/>
                </a:solidFill>
              </a:rPr>
              <a:t>read disturb</a:t>
            </a:r>
            <a:endParaRPr lang="en-US" sz="2600" dirty="0">
              <a:solidFill>
                <a:prstClr val="black"/>
              </a:solidFill>
            </a:endParaRPr>
          </a:p>
          <a:p>
            <a:pPr lvl="0">
              <a:buClr>
                <a:prstClr val="black"/>
              </a:buClr>
            </a:pPr>
            <a:r>
              <a:rPr lang="en-US" sz="2800" dirty="0">
                <a:solidFill>
                  <a:srgbClr val="00B050"/>
                </a:solidFill>
              </a:rPr>
              <a:t>Technique 1: Mitigate</a:t>
            </a:r>
            <a:r>
              <a:rPr lang="en-US" sz="2800" dirty="0">
                <a:solidFill>
                  <a:prstClr val="black"/>
                </a:solidFill>
              </a:rPr>
              <a:t> read disturb errors online</a:t>
            </a:r>
          </a:p>
          <a:p>
            <a:pPr lvl="1">
              <a:buClr>
                <a:prstClr val="black"/>
              </a:buClr>
            </a:pPr>
            <a:r>
              <a:rPr lang="en-US" sz="2600" b="1" i="1" dirty="0" err="1">
                <a:solidFill>
                  <a:srgbClr val="00B050"/>
                </a:solidFill>
              </a:rPr>
              <a:t>V</a:t>
            </a:r>
            <a:r>
              <a:rPr lang="en-US" sz="2600" b="1" i="1" baseline="-25000" dirty="0" err="1">
                <a:solidFill>
                  <a:srgbClr val="00B050"/>
                </a:solidFill>
              </a:rPr>
              <a:t>pass</a:t>
            </a:r>
            <a:r>
              <a:rPr lang="en-US" sz="2600" b="1" i="1" dirty="0">
                <a:solidFill>
                  <a:srgbClr val="00B050"/>
                </a:solidFill>
              </a:rPr>
              <a:t> Tuning</a:t>
            </a:r>
            <a:r>
              <a:rPr lang="en-US" sz="2600" dirty="0">
                <a:solidFill>
                  <a:prstClr val="black"/>
                </a:solidFill>
              </a:rPr>
              <a:t> dynamically finds and applies a lowered </a:t>
            </a:r>
            <a:r>
              <a:rPr lang="en-US" sz="2600" dirty="0" err="1">
                <a:solidFill>
                  <a:prstClr val="black"/>
                </a:solidFill>
              </a:rPr>
              <a:t>V</a:t>
            </a:r>
            <a:r>
              <a:rPr lang="en-US" sz="2600" baseline="-25000" dirty="0" err="1">
                <a:solidFill>
                  <a:prstClr val="black"/>
                </a:solidFill>
              </a:rPr>
              <a:t>pass</a:t>
            </a:r>
            <a:endParaRPr lang="en-US" sz="2600" dirty="0">
              <a:solidFill>
                <a:prstClr val="black"/>
              </a:solidFill>
            </a:endParaRPr>
          </a:p>
          <a:p>
            <a:pPr lvl="1">
              <a:buClr>
                <a:prstClr val="black"/>
              </a:buClr>
            </a:pPr>
            <a:r>
              <a:rPr lang="en-US" sz="2600" dirty="0">
                <a:solidFill>
                  <a:prstClr val="black"/>
                </a:solidFill>
              </a:rPr>
              <a:t>Flash memory </a:t>
            </a:r>
            <a:r>
              <a:rPr lang="en-US" sz="2600" dirty="0">
                <a:solidFill>
                  <a:srgbClr val="00B050"/>
                </a:solidFill>
              </a:rPr>
              <a:t>lifetime improves by 21%</a:t>
            </a:r>
          </a:p>
          <a:p>
            <a:pPr lvl="0">
              <a:buClr>
                <a:prstClr val="black"/>
              </a:buClr>
            </a:pPr>
            <a:r>
              <a:rPr lang="en-US" sz="2800" dirty="0">
                <a:solidFill>
                  <a:srgbClr val="00B050"/>
                </a:solidFill>
              </a:rPr>
              <a:t>Technique 2: Recover </a:t>
            </a:r>
            <a:r>
              <a:rPr lang="en-US" sz="2800" dirty="0">
                <a:solidFill>
                  <a:prstClr val="black"/>
                </a:solidFill>
              </a:rPr>
              <a:t>after failure to prevent data loss</a:t>
            </a:r>
          </a:p>
          <a:p>
            <a:pPr lvl="1">
              <a:buClr>
                <a:prstClr val="black"/>
              </a:buClr>
            </a:pPr>
            <a:r>
              <a:rPr lang="en-US" sz="2600" b="1" i="1" dirty="0">
                <a:solidFill>
                  <a:srgbClr val="00B050"/>
                </a:solidFill>
              </a:rPr>
              <a:t>Read Disturb Oriented Error Recovery</a:t>
            </a:r>
            <a:r>
              <a:rPr lang="en-US" sz="2600" dirty="0">
                <a:solidFill>
                  <a:srgbClr val="00B050"/>
                </a:solidFill>
              </a:rPr>
              <a:t> </a:t>
            </a:r>
            <a:r>
              <a:rPr lang="en-US" sz="2600" dirty="0">
                <a:solidFill>
                  <a:prstClr val="black"/>
                </a:solidFill>
              </a:rPr>
              <a:t>(RDR) selectively corrects cells more susceptible to read disturb errors</a:t>
            </a:r>
          </a:p>
          <a:p>
            <a:pPr lvl="1">
              <a:buClr>
                <a:prstClr val="black"/>
              </a:buClr>
            </a:pPr>
            <a:r>
              <a:rPr lang="en-US" sz="2600" dirty="0">
                <a:solidFill>
                  <a:srgbClr val="00B050"/>
                </a:solidFill>
              </a:rPr>
              <a:t>Reduces raw bit error rate</a:t>
            </a:r>
            <a:r>
              <a:rPr lang="en-US" sz="2600" b="1" dirty="0">
                <a:solidFill>
                  <a:srgbClr val="00B050"/>
                </a:solidFill>
              </a:rPr>
              <a:t> </a:t>
            </a:r>
            <a:r>
              <a:rPr lang="en-US" sz="2600" dirty="0">
                <a:solidFill>
                  <a:srgbClr val="00B050"/>
                </a:solidFill>
              </a:rPr>
              <a:t>(RBER) by up to 36%</a:t>
            </a:r>
          </a:p>
        </p:txBody>
      </p:sp>
      <p:sp>
        <p:nvSpPr>
          <p:cNvPr id="4" name="Slide Number Placeholder 3"/>
          <p:cNvSpPr>
            <a:spLocks noGrp="1"/>
          </p:cNvSpPr>
          <p:nvPr>
            <p:ph type="sldNum" sz="quarter" idx="12"/>
          </p:nvPr>
        </p:nvSpPr>
        <p:spPr/>
        <p:txBody>
          <a:bodyPr/>
          <a:lstStyle/>
          <a:p>
            <a:fld id="{B9833DA7-59AA-43CA-B9D4-B4E6650B0945}" type="slidenum">
              <a:rPr lang="en-US" smtClean="0"/>
              <a:t>2</a:t>
            </a:fld>
            <a:endParaRPr lang="en-US"/>
          </a:p>
        </p:txBody>
      </p:sp>
    </p:spTree>
    <p:custDataLst>
      <p:tags r:id="rId1"/>
    </p:custDataLst>
    <p:extLst>
      <p:ext uri="{BB962C8B-B14F-4D97-AF65-F5344CB8AC3E}">
        <p14:creationId xmlns:p14="http://schemas.microsoft.com/office/powerpoint/2010/main" val="2727853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Read Disturb Mitigation: </a:t>
            </a:r>
            <a:r>
              <a:rPr lang="en-US" dirty="0" err="1" smtClean="0"/>
              <a:t>V</a:t>
            </a:r>
            <a:r>
              <a:rPr lang="en-US" baseline="-25000" dirty="0" err="1" smtClean="0"/>
              <a:t>pass</a:t>
            </a:r>
            <a:r>
              <a:rPr lang="en-US" dirty="0" smtClean="0"/>
              <a:t> Tuning</a:t>
            </a:r>
            <a:endParaRPr lang="en-US" dirty="0"/>
          </a:p>
        </p:txBody>
      </p:sp>
      <p:sp>
        <p:nvSpPr>
          <p:cNvPr id="5" name="Content Placeholder 4"/>
          <p:cNvSpPr>
            <a:spLocks noGrp="1"/>
          </p:cNvSpPr>
          <p:nvPr>
            <p:ph idx="1"/>
          </p:nvPr>
        </p:nvSpPr>
        <p:spPr/>
        <p:txBody>
          <a:bodyPr>
            <a:normAutofit/>
          </a:bodyPr>
          <a:lstStyle/>
          <a:p>
            <a:r>
              <a:rPr lang="en-US" dirty="0" smtClean="0"/>
              <a:t>Key Idea: Dynamically find </a:t>
            </a:r>
            <a:r>
              <a:rPr lang="en-US" dirty="0"/>
              <a:t>and </a:t>
            </a:r>
            <a:r>
              <a:rPr lang="en-US" dirty="0" smtClean="0"/>
              <a:t>apply </a:t>
            </a:r>
            <a:r>
              <a:rPr lang="en-US" dirty="0"/>
              <a:t>a lowered </a:t>
            </a:r>
            <a:r>
              <a:rPr lang="en-US" dirty="0" err="1" smtClean="0"/>
              <a:t>V</a:t>
            </a:r>
            <a:r>
              <a:rPr lang="en-US" baseline="-25000" dirty="0" err="1" smtClean="0"/>
              <a:t>pass</a:t>
            </a:r>
            <a:endParaRPr lang="en-US" baseline="-25000" dirty="0" smtClean="0"/>
          </a:p>
          <a:p>
            <a:endParaRPr lang="en-US" dirty="0" smtClean="0"/>
          </a:p>
          <a:p>
            <a:r>
              <a:rPr lang="en-US" dirty="0" smtClean="0"/>
              <a:t>Trade-off for lowering </a:t>
            </a:r>
            <a:r>
              <a:rPr lang="en-US" dirty="0" err="1" smtClean="0"/>
              <a:t>V</a:t>
            </a:r>
            <a:r>
              <a:rPr lang="en-US" baseline="-25000" dirty="0" err="1" smtClean="0"/>
              <a:t>pass</a:t>
            </a:r>
            <a:endParaRPr lang="en-US" dirty="0" smtClean="0"/>
          </a:p>
          <a:p>
            <a:pPr lvl="1">
              <a:buFont typeface="Arial" panose="020B0604020202020204" pitchFamily="34" charset="0"/>
              <a:buChar char="+"/>
            </a:pPr>
            <a:r>
              <a:rPr lang="en-US" dirty="0" smtClean="0">
                <a:solidFill>
                  <a:schemeClr val="tx2"/>
                </a:solidFill>
              </a:rPr>
              <a:t>Allows more read disturbs</a:t>
            </a:r>
          </a:p>
          <a:p>
            <a:pPr lvl="1"/>
            <a:r>
              <a:rPr lang="en-US" dirty="0" smtClean="0">
                <a:solidFill>
                  <a:schemeClr val="accent2"/>
                </a:solidFill>
              </a:rPr>
              <a:t>Induces more read errors</a:t>
            </a:r>
            <a:endParaRPr lang="en-US" dirty="0">
              <a:solidFill>
                <a:schemeClr val="accent2"/>
              </a:solidFill>
            </a:endParaRPr>
          </a:p>
        </p:txBody>
      </p:sp>
      <p:sp>
        <p:nvSpPr>
          <p:cNvPr id="3" name="Slide Number Placeholder 2"/>
          <p:cNvSpPr>
            <a:spLocks noGrp="1"/>
          </p:cNvSpPr>
          <p:nvPr>
            <p:ph type="sldNum" sz="quarter" idx="12"/>
          </p:nvPr>
        </p:nvSpPr>
        <p:spPr/>
        <p:txBody>
          <a:bodyPr/>
          <a:lstStyle/>
          <a:p>
            <a:fld id="{B9833DA7-59AA-43CA-B9D4-B4E6650B0945}" type="slidenum">
              <a:rPr lang="en-US" smtClean="0"/>
              <a:t>20</a:t>
            </a:fld>
            <a:endParaRPr lang="en-US"/>
          </a:p>
        </p:txBody>
      </p:sp>
    </p:spTree>
    <p:extLst>
      <p:ext uri="{BB962C8B-B14F-4D97-AF65-F5344CB8AC3E}">
        <p14:creationId xmlns:p14="http://schemas.microsoft.com/office/powerpoint/2010/main" val="2508853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 Errors Induced by </a:t>
            </a:r>
            <a:r>
              <a:rPr lang="en-US" dirty="0" err="1" smtClean="0"/>
              <a:t>V</a:t>
            </a:r>
            <a:r>
              <a:rPr lang="en-US" baseline="-25000" dirty="0" err="1" smtClean="0"/>
              <a:t>pass</a:t>
            </a:r>
            <a:r>
              <a:rPr lang="en-US" dirty="0" smtClean="0"/>
              <a:t> Reduction</a:t>
            </a:r>
            <a:endParaRPr lang="en-US" dirty="0"/>
          </a:p>
        </p:txBody>
      </p:sp>
      <p:sp>
        <p:nvSpPr>
          <p:cNvPr id="4" name="Slide Number Placeholder 3"/>
          <p:cNvSpPr>
            <a:spLocks noGrp="1"/>
          </p:cNvSpPr>
          <p:nvPr>
            <p:ph type="sldNum" sz="quarter" idx="12"/>
          </p:nvPr>
        </p:nvSpPr>
        <p:spPr/>
        <p:txBody>
          <a:bodyPr/>
          <a:lstStyle/>
          <a:p>
            <a:fld id="{B9833DA7-59AA-43CA-B9D4-B4E6650B0945}" type="slidenum">
              <a:rPr lang="en-US" smtClean="0"/>
              <a:t>21</a:t>
            </a:fld>
            <a:endParaRPr lang="en-US"/>
          </a:p>
        </p:txBody>
      </p:sp>
      <p:grpSp>
        <p:nvGrpSpPr>
          <p:cNvPr id="5" name="Group 4"/>
          <p:cNvGrpSpPr/>
          <p:nvPr/>
        </p:nvGrpSpPr>
        <p:grpSpPr>
          <a:xfrm>
            <a:off x="2135597" y="1172654"/>
            <a:ext cx="4853090" cy="4964723"/>
            <a:chOff x="2135597" y="1172654"/>
            <a:chExt cx="4853090" cy="4964723"/>
          </a:xfrm>
        </p:grpSpPr>
        <p:grpSp>
          <p:nvGrpSpPr>
            <p:cNvPr id="6" name="Group 5"/>
            <p:cNvGrpSpPr/>
            <p:nvPr/>
          </p:nvGrpSpPr>
          <p:grpSpPr>
            <a:xfrm>
              <a:off x="2135599" y="1182643"/>
              <a:ext cx="970237" cy="1602133"/>
              <a:chOff x="3079798" y="1981201"/>
              <a:chExt cx="1631998" cy="2694885"/>
            </a:xfrm>
          </p:grpSpPr>
          <p:cxnSp>
            <p:nvCxnSpPr>
              <p:cNvPr id="142" name="Straight Connector 14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3429647" y="1172654"/>
              <a:ext cx="970237" cy="1602133"/>
              <a:chOff x="3079798" y="1981201"/>
              <a:chExt cx="1631998" cy="2694885"/>
            </a:xfrm>
          </p:grpSpPr>
          <p:cxnSp>
            <p:nvCxnSpPr>
              <p:cNvPr id="134" name="Straight Connector 13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4724401" y="1182643"/>
              <a:ext cx="970237" cy="1602133"/>
              <a:chOff x="3079798" y="1981201"/>
              <a:chExt cx="1631998" cy="2694885"/>
            </a:xfrm>
          </p:grpSpPr>
          <p:cxnSp>
            <p:nvCxnSpPr>
              <p:cNvPr id="126" name="Straight Connector 12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6018450" y="1172654"/>
              <a:ext cx="970237" cy="1602133"/>
              <a:chOff x="3079798" y="1981201"/>
              <a:chExt cx="1631998" cy="2694885"/>
            </a:xfrm>
          </p:grpSpPr>
          <p:cxnSp>
            <p:nvCxnSpPr>
              <p:cNvPr id="118" name="Straight Connector 11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2135599" y="2301726"/>
              <a:ext cx="970237" cy="1602133"/>
              <a:chOff x="3079798" y="1981201"/>
              <a:chExt cx="1631998" cy="2694885"/>
            </a:xfrm>
          </p:grpSpPr>
          <p:cxnSp>
            <p:nvCxnSpPr>
              <p:cNvPr id="110" name="Straight Connector 10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3429647" y="2291737"/>
              <a:ext cx="970237" cy="1602133"/>
              <a:chOff x="3079798" y="1981201"/>
              <a:chExt cx="1631998" cy="2694885"/>
            </a:xfrm>
          </p:grpSpPr>
          <p:cxnSp>
            <p:nvCxnSpPr>
              <p:cNvPr id="102" name="Straight Connector 10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724401" y="2301726"/>
              <a:ext cx="970237" cy="1602133"/>
              <a:chOff x="3079798" y="1981201"/>
              <a:chExt cx="1631998" cy="2694885"/>
            </a:xfrm>
          </p:grpSpPr>
          <p:cxnSp>
            <p:nvCxnSpPr>
              <p:cNvPr id="94" name="Straight Connector 9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6018450" y="2291737"/>
              <a:ext cx="970237" cy="1602133"/>
              <a:chOff x="3079798" y="1981201"/>
              <a:chExt cx="1631998" cy="2694885"/>
            </a:xfrm>
          </p:grpSpPr>
          <p:cxnSp>
            <p:nvCxnSpPr>
              <p:cNvPr id="86" name="Straight Connector 8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2135598" y="3413921"/>
              <a:ext cx="970237" cy="1602133"/>
              <a:chOff x="3079798" y="1981201"/>
              <a:chExt cx="1631998" cy="2694885"/>
            </a:xfrm>
          </p:grpSpPr>
          <p:cxnSp>
            <p:nvCxnSpPr>
              <p:cNvPr id="78" name="Straight Connector 7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3429646" y="3403932"/>
              <a:ext cx="970237" cy="1602133"/>
              <a:chOff x="3079798" y="1981201"/>
              <a:chExt cx="1631998" cy="2694885"/>
            </a:xfrm>
          </p:grpSpPr>
          <p:cxnSp>
            <p:nvCxnSpPr>
              <p:cNvPr id="70" name="Straight Connector 6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4724401" y="3413921"/>
              <a:ext cx="970237" cy="1602133"/>
              <a:chOff x="3079798" y="1981201"/>
              <a:chExt cx="1631998" cy="2694885"/>
            </a:xfrm>
          </p:grpSpPr>
          <p:cxnSp>
            <p:nvCxnSpPr>
              <p:cNvPr id="62" name="Straight Connector 6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6018449" y="3403932"/>
              <a:ext cx="970237" cy="1602133"/>
              <a:chOff x="3079798" y="1981201"/>
              <a:chExt cx="1631998" cy="2694885"/>
            </a:xfrm>
          </p:grpSpPr>
          <p:cxnSp>
            <p:nvCxnSpPr>
              <p:cNvPr id="54" name="Straight Connector 5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135597" y="4535244"/>
              <a:ext cx="970237" cy="1602133"/>
              <a:chOff x="3079798" y="1981201"/>
              <a:chExt cx="1631998" cy="2694885"/>
            </a:xfrm>
          </p:grpSpPr>
          <p:cxnSp>
            <p:nvCxnSpPr>
              <p:cNvPr id="46" name="Straight Connector 4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429645" y="4525256"/>
              <a:ext cx="970237" cy="1602133"/>
              <a:chOff x="3079798" y="1981201"/>
              <a:chExt cx="1631998" cy="2694885"/>
            </a:xfrm>
          </p:grpSpPr>
          <p:cxnSp>
            <p:nvCxnSpPr>
              <p:cNvPr id="38" name="Straight Connector 3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4724400" y="4535244"/>
              <a:ext cx="970237" cy="1602133"/>
              <a:chOff x="3079798" y="1981201"/>
              <a:chExt cx="1631998" cy="2694885"/>
            </a:xfrm>
          </p:grpSpPr>
          <p:cxnSp>
            <p:nvCxnSpPr>
              <p:cNvPr id="30" name="Straight Connector 2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6018448" y="4525256"/>
              <a:ext cx="970237" cy="1602133"/>
              <a:chOff x="3079798" y="1981201"/>
              <a:chExt cx="1631998" cy="2694885"/>
            </a:xfrm>
          </p:grpSpPr>
          <p:cxnSp>
            <p:nvCxnSpPr>
              <p:cNvPr id="22" name="Straight Connector 2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50" name="Straight Connector 149"/>
          <p:cNvCxnSpPr/>
          <p:nvPr/>
        </p:nvCxnSpPr>
        <p:spPr>
          <a:xfrm>
            <a:off x="1676400" y="1987296"/>
            <a:ext cx="6096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1676400" y="3109282"/>
            <a:ext cx="609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1676400" y="4217557"/>
            <a:ext cx="6096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1676400" y="5341133"/>
            <a:ext cx="6096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54" name="Group 153"/>
          <p:cNvGrpSpPr/>
          <p:nvPr/>
        </p:nvGrpSpPr>
        <p:grpSpPr>
          <a:xfrm>
            <a:off x="2782018" y="1643804"/>
            <a:ext cx="4535195" cy="4014933"/>
            <a:chOff x="3851647" y="1427070"/>
            <a:chExt cx="4535195" cy="4014933"/>
          </a:xfrm>
        </p:grpSpPr>
        <p:sp>
          <p:nvSpPr>
            <p:cNvPr id="155" name="Oval 154"/>
            <p:cNvSpPr/>
            <p:nvPr/>
          </p:nvSpPr>
          <p:spPr>
            <a:xfrm>
              <a:off x="3851648"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0"/>
              <a:endParaRPr lang="en-US" sz="2000" spc="-150" dirty="0"/>
            </a:p>
          </p:txBody>
        </p:sp>
        <p:sp>
          <p:nvSpPr>
            <p:cNvPr id="156" name="Oval 155"/>
            <p:cNvSpPr/>
            <p:nvPr/>
          </p:nvSpPr>
          <p:spPr>
            <a:xfrm>
              <a:off x="5145697"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7" name="Oval 156"/>
            <p:cNvSpPr/>
            <p:nvPr/>
          </p:nvSpPr>
          <p:spPr>
            <a:xfrm>
              <a:off x="6440451"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8" name="Oval 157"/>
            <p:cNvSpPr/>
            <p:nvPr/>
          </p:nvSpPr>
          <p:spPr>
            <a:xfrm>
              <a:off x="7734499"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9" name="Oval 158"/>
            <p:cNvSpPr/>
            <p:nvPr/>
          </p:nvSpPr>
          <p:spPr>
            <a:xfrm>
              <a:off x="3851648"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0" name="Oval 159"/>
            <p:cNvSpPr/>
            <p:nvPr/>
          </p:nvSpPr>
          <p:spPr>
            <a:xfrm>
              <a:off x="5145697"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1" name="Oval 160"/>
            <p:cNvSpPr/>
            <p:nvPr/>
          </p:nvSpPr>
          <p:spPr>
            <a:xfrm>
              <a:off x="6440451"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2" name="Oval 161"/>
            <p:cNvSpPr/>
            <p:nvPr/>
          </p:nvSpPr>
          <p:spPr>
            <a:xfrm>
              <a:off x="7734499"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3" name="Oval 162"/>
            <p:cNvSpPr/>
            <p:nvPr/>
          </p:nvSpPr>
          <p:spPr>
            <a:xfrm>
              <a:off x="3851648"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4" name="Oval 163"/>
            <p:cNvSpPr/>
            <p:nvPr/>
          </p:nvSpPr>
          <p:spPr>
            <a:xfrm>
              <a:off x="5145696"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5" name="Oval 164"/>
            <p:cNvSpPr/>
            <p:nvPr/>
          </p:nvSpPr>
          <p:spPr>
            <a:xfrm>
              <a:off x="6440450"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6" name="Oval 165"/>
            <p:cNvSpPr/>
            <p:nvPr/>
          </p:nvSpPr>
          <p:spPr>
            <a:xfrm>
              <a:off x="7734498"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7" name="Oval 166"/>
            <p:cNvSpPr/>
            <p:nvPr/>
          </p:nvSpPr>
          <p:spPr>
            <a:xfrm>
              <a:off x="3851647"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8" name="Oval 167"/>
            <p:cNvSpPr/>
            <p:nvPr/>
          </p:nvSpPr>
          <p:spPr>
            <a:xfrm>
              <a:off x="5145695"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9" name="Oval 168"/>
            <p:cNvSpPr/>
            <p:nvPr/>
          </p:nvSpPr>
          <p:spPr>
            <a:xfrm>
              <a:off x="6440449"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70" name="Oval 169"/>
            <p:cNvSpPr/>
            <p:nvPr/>
          </p:nvSpPr>
          <p:spPr>
            <a:xfrm>
              <a:off x="7734498"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grpSp>
      <p:cxnSp>
        <p:nvCxnSpPr>
          <p:cNvPr id="171" name="Straight Arrow Connector 170"/>
          <p:cNvCxnSpPr>
            <a:endCxn id="213" idx="0"/>
          </p:cNvCxnSpPr>
          <p:nvPr/>
        </p:nvCxnSpPr>
        <p:spPr>
          <a:xfrm>
            <a:off x="6973850" y="1164714"/>
            <a:ext cx="17191" cy="502920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a:off x="4384056" y="1164561"/>
            <a:ext cx="5578" cy="164592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a:off x="3093496" y="1152334"/>
            <a:ext cx="5578" cy="164592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a:off x="5694635" y="1172483"/>
            <a:ext cx="0" cy="502920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175" name="Group 174"/>
          <p:cNvGrpSpPr/>
          <p:nvPr/>
        </p:nvGrpSpPr>
        <p:grpSpPr>
          <a:xfrm>
            <a:off x="2782019" y="1644737"/>
            <a:ext cx="4535195" cy="4014933"/>
            <a:chOff x="3851647" y="1427070"/>
            <a:chExt cx="4535195" cy="4014933"/>
          </a:xfrm>
        </p:grpSpPr>
        <p:sp>
          <p:nvSpPr>
            <p:cNvPr id="176" name="Oval 175"/>
            <p:cNvSpPr/>
            <p:nvPr/>
          </p:nvSpPr>
          <p:spPr>
            <a:xfrm>
              <a:off x="3851648" y="1437059"/>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0"/>
              <a:endParaRPr lang="en-US" sz="2000" spc="-150" dirty="0"/>
            </a:p>
          </p:txBody>
        </p:sp>
        <p:sp>
          <p:nvSpPr>
            <p:cNvPr id="177" name="Oval 176"/>
            <p:cNvSpPr/>
            <p:nvPr/>
          </p:nvSpPr>
          <p:spPr>
            <a:xfrm>
              <a:off x="5145697" y="142707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78" name="Oval 177"/>
            <p:cNvSpPr/>
            <p:nvPr/>
          </p:nvSpPr>
          <p:spPr>
            <a:xfrm>
              <a:off x="6440451" y="1437059"/>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79" name="Oval 178"/>
            <p:cNvSpPr/>
            <p:nvPr/>
          </p:nvSpPr>
          <p:spPr>
            <a:xfrm>
              <a:off x="7734499" y="142707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0" name="Oval 179"/>
            <p:cNvSpPr/>
            <p:nvPr/>
          </p:nvSpPr>
          <p:spPr>
            <a:xfrm>
              <a:off x="3851648" y="2556141"/>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1" name="Oval 180"/>
            <p:cNvSpPr/>
            <p:nvPr/>
          </p:nvSpPr>
          <p:spPr>
            <a:xfrm>
              <a:off x="5145697" y="2546153"/>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2" name="Oval 181"/>
            <p:cNvSpPr/>
            <p:nvPr/>
          </p:nvSpPr>
          <p:spPr>
            <a:xfrm>
              <a:off x="6440451" y="255614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3" name="Oval 182"/>
            <p:cNvSpPr/>
            <p:nvPr/>
          </p:nvSpPr>
          <p:spPr>
            <a:xfrm>
              <a:off x="7734499" y="2546153"/>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4" name="Oval 183"/>
            <p:cNvSpPr/>
            <p:nvPr/>
          </p:nvSpPr>
          <p:spPr>
            <a:xfrm>
              <a:off x="3851648" y="3668336"/>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5" name="Oval 184"/>
            <p:cNvSpPr/>
            <p:nvPr/>
          </p:nvSpPr>
          <p:spPr>
            <a:xfrm>
              <a:off x="5145696" y="3658347"/>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6" name="Oval 185"/>
            <p:cNvSpPr/>
            <p:nvPr/>
          </p:nvSpPr>
          <p:spPr>
            <a:xfrm>
              <a:off x="6440450" y="3668336"/>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7" name="Oval 186"/>
            <p:cNvSpPr/>
            <p:nvPr/>
          </p:nvSpPr>
          <p:spPr>
            <a:xfrm>
              <a:off x="7734498" y="3658347"/>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8" name="Oval 187"/>
            <p:cNvSpPr/>
            <p:nvPr/>
          </p:nvSpPr>
          <p:spPr>
            <a:xfrm>
              <a:off x="3851647" y="478966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9" name="Oval 188"/>
            <p:cNvSpPr/>
            <p:nvPr/>
          </p:nvSpPr>
          <p:spPr>
            <a:xfrm>
              <a:off x="5145695" y="477967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0" name="Oval 189"/>
            <p:cNvSpPr/>
            <p:nvPr/>
          </p:nvSpPr>
          <p:spPr>
            <a:xfrm>
              <a:off x="6440449" y="478966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1" name="Oval 190"/>
            <p:cNvSpPr/>
            <p:nvPr/>
          </p:nvSpPr>
          <p:spPr>
            <a:xfrm>
              <a:off x="7734498" y="477967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grpSp>
      <p:sp>
        <p:nvSpPr>
          <p:cNvPr id="192" name="TextBox 191"/>
          <p:cNvSpPr txBox="1"/>
          <p:nvPr/>
        </p:nvSpPr>
        <p:spPr>
          <a:xfrm>
            <a:off x="2732118" y="1727840"/>
            <a:ext cx="747320" cy="461665"/>
          </a:xfrm>
          <a:prstGeom prst="rect">
            <a:avLst/>
          </a:prstGeom>
          <a:noFill/>
        </p:spPr>
        <p:txBody>
          <a:bodyPr wrap="none" rtlCol="0">
            <a:spAutoFit/>
          </a:bodyPr>
          <a:lstStyle/>
          <a:p>
            <a:r>
              <a:rPr lang="en-US" sz="2400" dirty="0" smtClean="0">
                <a:solidFill>
                  <a:schemeClr val="bg1"/>
                </a:solidFill>
              </a:rPr>
              <a:t>3.0V</a:t>
            </a:r>
            <a:endParaRPr lang="en-US" sz="2400" dirty="0">
              <a:solidFill>
                <a:schemeClr val="bg1"/>
              </a:solidFill>
            </a:endParaRPr>
          </a:p>
        </p:txBody>
      </p:sp>
      <p:sp>
        <p:nvSpPr>
          <p:cNvPr id="193" name="TextBox 192"/>
          <p:cNvSpPr txBox="1"/>
          <p:nvPr/>
        </p:nvSpPr>
        <p:spPr>
          <a:xfrm>
            <a:off x="4035772" y="1727840"/>
            <a:ext cx="747320" cy="461665"/>
          </a:xfrm>
          <a:prstGeom prst="rect">
            <a:avLst/>
          </a:prstGeom>
          <a:noFill/>
        </p:spPr>
        <p:txBody>
          <a:bodyPr wrap="none" rtlCol="0">
            <a:spAutoFit/>
          </a:bodyPr>
          <a:lstStyle/>
          <a:p>
            <a:r>
              <a:rPr lang="en-US" sz="2400" dirty="0" smtClean="0">
                <a:solidFill>
                  <a:schemeClr val="bg1"/>
                </a:solidFill>
              </a:rPr>
              <a:t>3.8V</a:t>
            </a:r>
            <a:endParaRPr lang="en-US" sz="2400" dirty="0">
              <a:solidFill>
                <a:schemeClr val="bg1"/>
              </a:solidFill>
            </a:endParaRPr>
          </a:p>
        </p:txBody>
      </p:sp>
      <p:sp>
        <p:nvSpPr>
          <p:cNvPr id="194" name="TextBox 193"/>
          <p:cNvSpPr txBox="1"/>
          <p:nvPr/>
        </p:nvSpPr>
        <p:spPr>
          <a:xfrm>
            <a:off x="5322687" y="1727840"/>
            <a:ext cx="747320" cy="461665"/>
          </a:xfrm>
          <a:prstGeom prst="rect">
            <a:avLst/>
          </a:prstGeom>
          <a:noFill/>
        </p:spPr>
        <p:txBody>
          <a:bodyPr wrap="none" rtlCol="0">
            <a:spAutoFit/>
          </a:bodyPr>
          <a:lstStyle/>
          <a:p>
            <a:r>
              <a:rPr lang="en-US" sz="2400" dirty="0" smtClean="0">
                <a:solidFill>
                  <a:schemeClr val="bg1"/>
                </a:solidFill>
              </a:rPr>
              <a:t>3.9V</a:t>
            </a:r>
            <a:endParaRPr lang="en-US" sz="2400" dirty="0">
              <a:solidFill>
                <a:schemeClr val="bg1"/>
              </a:solidFill>
            </a:endParaRPr>
          </a:p>
        </p:txBody>
      </p:sp>
      <p:sp>
        <p:nvSpPr>
          <p:cNvPr id="195" name="TextBox 194"/>
          <p:cNvSpPr txBox="1"/>
          <p:nvPr/>
        </p:nvSpPr>
        <p:spPr>
          <a:xfrm>
            <a:off x="6610186" y="1727840"/>
            <a:ext cx="747320" cy="461665"/>
          </a:xfrm>
          <a:prstGeom prst="rect">
            <a:avLst/>
          </a:prstGeom>
          <a:noFill/>
        </p:spPr>
        <p:txBody>
          <a:bodyPr wrap="none" rtlCol="0">
            <a:spAutoFit/>
          </a:bodyPr>
          <a:lstStyle/>
          <a:p>
            <a:r>
              <a:rPr lang="en-US" sz="2400" dirty="0" smtClean="0">
                <a:solidFill>
                  <a:schemeClr val="bg1"/>
                </a:solidFill>
              </a:rPr>
              <a:t>4.8V</a:t>
            </a:r>
            <a:endParaRPr lang="en-US" sz="2400" dirty="0">
              <a:solidFill>
                <a:schemeClr val="bg1"/>
              </a:solidFill>
            </a:endParaRPr>
          </a:p>
        </p:txBody>
      </p:sp>
      <p:sp>
        <p:nvSpPr>
          <p:cNvPr id="196" name="TextBox 195"/>
          <p:cNvSpPr txBox="1"/>
          <p:nvPr/>
        </p:nvSpPr>
        <p:spPr>
          <a:xfrm>
            <a:off x="2732172" y="2863676"/>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197" name="TextBox 196"/>
          <p:cNvSpPr txBox="1"/>
          <p:nvPr/>
        </p:nvSpPr>
        <p:spPr>
          <a:xfrm>
            <a:off x="4035826" y="2863676"/>
            <a:ext cx="747320" cy="461665"/>
          </a:xfrm>
          <a:prstGeom prst="rect">
            <a:avLst/>
          </a:prstGeom>
          <a:noFill/>
        </p:spPr>
        <p:txBody>
          <a:bodyPr wrap="none" rtlCol="0">
            <a:spAutoFit/>
          </a:bodyPr>
          <a:lstStyle/>
          <a:p>
            <a:r>
              <a:rPr lang="en-US" sz="2400" dirty="0" smtClean="0">
                <a:solidFill>
                  <a:schemeClr val="bg1"/>
                </a:solidFill>
              </a:rPr>
              <a:t>2.9V</a:t>
            </a:r>
            <a:endParaRPr lang="en-US" sz="2400" dirty="0">
              <a:solidFill>
                <a:schemeClr val="bg1"/>
              </a:solidFill>
            </a:endParaRPr>
          </a:p>
        </p:txBody>
      </p:sp>
      <p:sp>
        <p:nvSpPr>
          <p:cNvPr id="198" name="TextBox 197"/>
          <p:cNvSpPr txBox="1"/>
          <p:nvPr/>
        </p:nvSpPr>
        <p:spPr>
          <a:xfrm>
            <a:off x="5322741" y="2863676"/>
            <a:ext cx="747320" cy="461665"/>
          </a:xfrm>
          <a:prstGeom prst="rect">
            <a:avLst/>
          </a:prstGeom>
          <a:noFill/>
        </p:spPr>
        <p:txBody>
          <a:bodyPr wrap="none" rtlCol="0">
            <a:spAutoFit/>
          </a:bodyPr>
          <a:lstStyle/>
          <a:p>
            <a:r>
              <a:rPr lang="en-US" sz="2400" dirty="0" smtClean="0">
                <a:solidFill>
                  <a:schemeClr val="bg1"/>
                </a:solidFill>
              </a:rPr>
              <a:t>2.4V</a:t>
            </a:r>
            <a:endParaRPr lang="en-US" sz="2400" dirty="0">
              <a:solidFill>
                <a:schemeClr val="bg1"/>
              </a:solidFill>
            </a:endParaRPr>
          </a:p>
        </p:txBody>
      </p:sp>
      <p:sp>
        <p:nvSpPr>
          <p:cNvPr id="199" name="TextBox 198"/>
          <p:cNvSpPr txBox="1"/>
          <p:nvPr/>
        </p:nvSpPr>
        <p:spPr>
          <a:xfrm>
            <a:off x="6610240" y="2863676"/>
            <a:ext cx="747320" cy="461665"/>
          </a:xfrm>
          <a:prstGeom prst="rect">
            <a:avLst/>
          </a:prstGeom>
          <a:noFill/>
        </p:spPr>
        <p:txBody>
          <a:bodyPr wrap="none" rtlCol="0">
            <a:spAutoFit/>
          </a:bodyPr>
          <a:lstStyle/>
          <a:p>
            <a:r>
              <a:rPr lang="en-US" sz="2400" dirty="0" smtClean="0">
                <a:solidFill>
                  <a:schemeClr val="bg1"/>
                </a:solidFill>
              </a:rPr>
              <a:t>2.1V</a:t>
            </a:r>
            <a:endParaRPr lang="en-US" sz="2400" dirty="0">
              <a:solidFill>
                <a:schemeClr val="bg1"/>
              </a:solidFill>
            </a:endParaRPr>
          </a:p>
        </p:txBody>
      </p:sp>
      <p:sp>
        <p:nvSpPr>
          <p:cNvPr id="200" name="TextBox 199"/>
          <p:cNvSpPr txBox="1"/>
          <p:nvPr/>
        </p:nvSpPr>
        <p:spPr>
          <a:xfrm>
            <a:off x="2733579" y="3976252"/>
            <a:ext cx="747320" cy="461665"/>
          </a:xfrm>
          <a:prstGeom prst="rect">
            <a:avLst/>
          </a:prstGeom>
          <a:noFill/>
        </p:spPr>
        <p:txBody>
          <a:bodyPr wrap="none" rtlCol="0">
            <a:spAutoFit/>
          </a:bodyPr>
          <a:lstStyle/>
          <a:p>
            <a:r>
              <a:rPr lang="en-US" sz="2400" dirty="0" smtClean="0">
                <a:solidFill>
                  <a:schemeClr val="bg1"/>
                </a:solidFill>
              </a:rPr>
              <a:t>2.2V</a:t>
            </a:r>
            <a:endParaRPr lang="en-US" sz="2400" dirty="0">
              <a:solidFill>
                <a:schemeClr val="bg1"/>
              </a:solidFill>
            </a:endParaRPr>
          </a:p>
        </p:txBody>
      </p:sp>
      <p:sp>
        <p:nvSpPr>
          <p:cNvPr id="201" name="TextBox 200"/>
          <p:cNvSpPr txBox="1"/>
          <p:nvPr/>
        </p:nvSpPr>
        <p:spPr>
          <a:xfrm>
            <a:off x="4037233" y="3976252"/>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202" name="TextBox 201"/>
          <p:cNvSpPr txBox="1"/>
          <p:nvPr/>
        </p:nvSpPr>
        <p:spPr>
          <a:xfrm>
            <a:off x="5324148" y="3976252"/>
            <a:ext cx="747320" cy="461665"/>
          </a:xfrm>
          <a:prstGeom prst="rect">
            <a:avLst/>
          </a:prstGeom>
          <a:noFill/>
        </p:spPr>
        <p:txBody>
          <a:bodyPr wrap="none" rtlCol="0">
            <a:spAutoFit/>
          </a:bodyPr>
          <a:lstStyle/>
          <a:p>
            <a:r>
              <a:rPr lang="en-US" sz="2400" dirty="0" smtClean="0">
                <a:solidFill>
                  <a:schemeClr val="bg1"/>
                </a:solidFill>
              </a:rPr>
              <a:t>4.6V</a:t>
            </a:r>
            <a:endParaRPr lang="en-US" sz="2400" dirty="0">
              <a:solidFill>
                <a:schemeClr val="bg1"/>
              </a:solidFill>
            </a:endParaRPr>
          </a:p>
        </p:txBody>
      </p:sp>
      <p:sp>
        <p:nvSpPr>
          <p:cNvPr id="203" name="TextBox 202"/>
          <p:cNvSpPr txBox="1"/>
          <p:nvPr/>
        </p:nvSpPr>
        <p:spPr>
          <a:xfrm>
            <a:off x="6611647" y="3976252"/>
            <a:ext cx="747320" cy="461665"/>
          </a:xfrm>
          <a:prstGeom prst="rect">
            <a:avLst/>
          </a:prstGeom>
          <a:noFill/>
        </p:spPr>
        <p:txBody>
          <a:bodyPr wrap="none" rtlCol="0">
            <a:spAutoFit/>
          </a:bodyPr>
          <a:lstStyle/>
          <a:p>
            <a:r>
              <a:rPr lang="en-US" sz="2400" dirty="0" smtClean="0">
                <a:solidFill>
                  <a:schemeClr val="bg1"/>
                </a:solidFill>
              </a:rPr>
              <a:t>1.8V</a:t>
            </a:r>
            <a:endParaRPr lang="en-US" sz="2400" dirty="0">
              <a:solidFill>
                <a:schemeClr val="bg1"/>
              </a:solidFill>
            </a:endParaRPr>
          </a:p>
        </p:txBody>
      </p:sp>
      <p:sp>
        <p:nvSpPr>
          <p:cNvPr id="204" name="TextBox 203"/>
          <p:cNvSpPr txBox="1"/>
          <p:nvPr/>
        </p:nvSpPr>
        <p:spPr>
          <a:xfrm>
            <a:off x="2732118" y="5097420"/>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205" name="TextBox 204"/>
          <p:cNvSpPr txBox="1"/>
          <p:nvPr/>
        </p:nvSpPr>
        <p:spPr>
          <a:xfrm>
            <a:off x="4035772" y="5097420"/>
            <a:ext cx="747320" cy="461665"/>
          </a:xfrm>
          <a:prstGeom prst="rect">
            <a:avLst/>
          </a:prstGeom>
          <a:noFill/>
        </p:spPr>
        <p:txBody>
          <a:bodyPr wrap="none" rtlCol="0">
            <a:spAutoFit/>
          </a:bodyPr>
          <a:lstStyle/>
          <a:p>
            <a:r>
              <a:rPr lang="en-US" sz="2400" dirty="0" smtClean="0">
                <a:solidFill>
                  <a:schemeClr val="bg1"/>
                </a:solidFill>
              </a:rPr>
              <a:t>2.3V</a:t>
            </a:r>
            <a:endParaRPr lang="en-US" sz="2400" dirty="0">
              <a:solidFill>
                <a:schemeClr val="bg1"/>
              </a:solidFill>
            </a:endParaRPr>
          </a:p>
        </p:txBody>
      </p:sp>
      <p:sp>
        <p:nvSpPr>
          <p:cNvPr id="206" name="TextBox 205"/>
          <p:cNvSpPr txBox="1"/>
          <p:nvPr/>
        </p:nvSpPr>
        <p:spPr>
          <a:xfrm>
            <a:off x="5322687" y="5097420"/>
            <a:ext cx="747320" cy="461665"/>
          </a:xfrm>
          <a:prstGeom prst="rect">
            <a:avLst/>
          </a:prstGeom>
          <a:noFill/>
        </p:spPr>
        <p:txBody>
          <a:bodyPr wrap="none" rtlCol="0">
            <a:spAutoFit/>
          </a:bodyPr>
          <a:lstStyle/>
          <a:p>
            <a:r>
              <a:rPr lang="en-US" sz="2400" dirty="0" smtClean="0">
                <a:solidFill>
                  <a:schemeClr val="bg1"/>
                </a:solidFill>
              </a:rPr>
              <a:t>1.9V</a:t>
            </a:r>
            <a:endParaRPr lang="en-US" sz="2400" dirty="0">
              <a:solidFill>
                <a:schemeClr val="bg1"/>
              </a:solidFill>
            </a:endParaRPr>
          </a:p>
        </p:txBody>
      </p:sp>
      <p:sp>
        <p:nvSpPr>
          <p:cNvPr id="207" name="TextBox 206"/>
          <p:cNvSpPr txBox="1"/>
          <p:nvPr/>
        </p:nvSpPr>
        <p:spPr>
          <a:xfrm>
            <a:off x="6610186" y="5097420"/>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208" name="TextBox 207"/>
          <p:cNvSpPr txBox="1"/>
          <p:nvPr/>
        </p:nvSpPr>
        <p:spPr>
          <a:xfrm>
            <a:off x="253569" y="2656712"/>
            <a:ext cx="1836192" cy="461665"/>
          </a:xfrm>
          <a:prstGeom prst="rect">
            <a:avLst/>
          </a:prstGeom>
          <a:noFill/>
        </p:spPr>
        <p:txBody>
          <a:bodyPr wrap="square" rtlCol="0">
            <a:spAutoFit/>
          </a:bodyPr>
          <a:lstStyle/>
          <a:p>
            <a:pPr algn="ctr"/>
            <a:r>
              <a:rPr lang="en-US" sz="2400" dirty="0" err="1" smtClean="0">
                <a:solidFill>
                  <a:schemeClr val="accent1"/>
                </a:solidFill>
              </a:rPr>
              <a:t>V</a:t>
            </a:r>
            <a:r>
              <a:rPr lang="en-US" sz="2400" baseline="-25000" dirty="0" err="1" smtClean="0">
                <a:solidFill>
                  <a:schemeClr val="accent1"/>
                </a:solidFill>
              </a:rPr>
              <a:t>read</a:t>
            </a:r>
            <a:r>
              <a:rPr lang="en-US" sz="2400" dirty="0" smtClean="0">
                <a:solidFill>
                  <a:schemeClr val="accent1"/>
                </a:solidFill>
              </a:rPr>
              <a:t> = 2.5 V</a:t>
            </a:r>
            <a:endParaRPr lang="en-US" sz="2400" dirty="0">
              <a:solidFill>
                <a:schemeClr val="accent1"/>
              </a:solidFill>
            </a:endParaRPr>
          </a:p>
        </p:txBody>
      </p:sp>
      <p:sp>
        <p:nvSpPr>
          <p:cNvPr id="209" name="TextBox 208"/>
          <p:cNvSpPr txBox="1"/>
          <p:nvPr/>
        </p:nvSpPr>
        <p:spPr>
          <a:xfrm>
            <a:off x="253569" y="1529705"/>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4.9 V</a:t>
            </a:r>
            <a:endParaRPr lang="en-US" sz="2400" dirty="0">
              <a:solidFill>
                <a:schemeClr val="tx2">
                  <a:lumMod val="75000"/>
                </a:schemeClr>
              </a:solidFill>
            </a:endParaRPr>
          </a:p>
        </p:txBody>
      </p:sp>
      <p:sp>
        <p:nvSpPr>
          <p:cNvPr id="210" name="TextBox 209"/>
          <p:cNvSpPr txBox="1"/>
          <p:nvPr/>
        </p:nvSpPr>
        <p:spPr>
          <a:xfrm>
            <a:off x="253569" y="3751711"/>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4.9 V</a:t>
            </a:r>
            <a:endParaRPr lang="en-US" sz="2400" dirty="0">
              <a:solidFill>
                <a:schemeClr val="tx2">
                  <a:lumMod val="75000"/>
                </a:schemeClr>
              </a:solidFill>
            </a:endParaRPr>
          </a:p>
        </p:txBody>
      </p:sp>
      <p:sp>
        <p:nvSpPr>
          <p:cNvPr id="211" name="TextBox 210"/>
          <p:cNvSpPr txBox="1"/>
          <p:nvPr/>
        </p:nvSpPr>
        <p:spPr>
          <a:xfrm>
            <a:off x="253569" y="4861844"/>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4.9 V</a:t>
            </a:r>
            <a:endParaRPr lang="en-US" sz="2400" dirty="0">
              <a:solidFill>
                <a:schemeClr val="tx2">
                  <a:lumMod val="75000"/>
                </a:schemeClr>
              </a:solidFill>
            </a:endParaRPr>
          </a:p>
        </p:txBody>
      </p:sp>
      <p:sp>
        <p:nvSpPr>
          <p:cNvPr id="212" name="TextBox 211"/>
          <p:cNvSpPr txBox="1"/>
          <p:nvPr/>
        </p:nvSpPr>
        <p:spPr>
          <a:xfrm>
            <a:off x="5271978" y="6127218"/>
            <a:ext cx="845313" cy="584775"/>
          </a:xfrm>
          <a:prstGeom prst="rect">
            <a:avLst/>
          </a:prstGeom>
          <a:noFill/>
        </p:spPr>
        <p:txBody>
          <a:bodyPr wrap="square" rtlCol="0">
            <a:spAutoFit/>
          </a:bodyPr>
          <a:lstStyle/>
          <a:p>
            <a:pPr algn="ctr"/>
            <a:r>
              <a:rPr lang="en-US" sz="3200" dirty="0" smtClean="0">
                <a:solidFill>
                  <a:schemeClr val="tx2"/>
                </a:solidFill>
              </a:rPr>
              <a:t>1</a:t>
            </a:r>
            <a:endParaRPr lang="en-US" sz="3200" dirty="0">
              <a:solidFill>
                <a:schemeClr val="tx2"/>
              </a:solidFill>
            </a:endParaRPr>
          </a:p>
        </p:txBody>
      </p:sp>
      <p:sp>
        <p:nvSpPr>
          <p:cNvPr id="213" name="TextBox 212"/>
          <p:cNvSpPr txBox="1"/>
          <p:nvPr/>
        </p:nvSpPr>
        <p:spPr>
          <a:xfrm>
            <a:off x="6568384" y="6127218"/>
            <a:ext cx="845313" cy="584775"/>
          </a:xfrm>
          <a:prstGeom prst="rect">
            <a:avLst/>
          </a:prstGeom>
          <a:noFill/>
        </p:spPr>
        <p:txBody>
          <a:bodyPr wrap="square" rtlCol="0">
            <a:spAutoFit/>
          </a:bodyPr>
          <a:lstStyle/>
          <a:p>
            <a:pPr algn="ctr"/>
            <a:r>
              <a:rPr lang="en-US" sz="3200" dirty="0" smtClean="0">
                <a:solidFill>
                  <a:schemeClr val="tx2"/>
                </a:solidFill>
              </a:rPr>
              <a:t>1</a:t>
            </a:r>
            <a:endParaRPr lang="en-US" sz="3200" dirty="0">
              <a:solidFill>
                <a:schemeClr val="tx2"/>
              </a:solidFill>
            </a:endParaRPr>
          </a:p>
        </p:txBody>
      </p:sp>
      <p:sp>
        <p:nvSpPr>
          <p:cNvPr id="214" name="TextBox 213"/>
          <p:cNvSpPr txBox="1"/>
          <p:nvPr/>
        </p:nvSpPr>
        <p:spPr>
          <a:xfrm>
            <a:off x="3977577" y="6127218"/>
            <a:ext cx="845313" cy="584775"/>
          </a:xfrm>
          <a:prstGeom prst="rect">
            <a:avLst/>
          </a:prstGeom>
          <a:noFill/>
        </p:spPr>
        <p:txBody>
          <a:bodyPr wrap="square" rtlCol="0">
            <a:spAutoFit/>
          </a:bodyPr>
          <a:lstStyle/>
          <a:p>
            <a:pPr algn="ctr"/>
            <a:r>
              <a:rPr lang="en-US" sz="3200" dirty="0" smtClean="0">
                <a:solidFill>
                  <a:schemeClr val="accent2"/>
                </a:solidFill>
              </a:rPr>
              <a:t>0</a:t>
            </a:r>
            <a:endParaRPr lang="en-US" sz="3200" dirty="0">
              <a:solidFill>
                <a:schemeClr val="accent2"/>
              </a:solidFill>
            </a:endParaRPr>
          </a:p>
        </p:txBody>
      </p:sp>
      <p:sp>
        <p:nvSpPr>
          <p:cNvPr id="215" name="TextBox 214"/>
          <p:cNvSpPr txBox="1"/>
          <p:nvPr/>
        </p:nvSpPr>
        <p:spPr>
          <a:xfrm>
            <a:off x="2667975" y="6127218"/>
            <a:ext cx="845313" cy="584775"/>
          </a:xfrm>
          <a:prstGeom prst="rect">
            <a:avLst/>
          </a:prstGeom>
          <a:noFill/>
        </p:spPr>
        <p:txBody>
          <a:bodyPr wrap="square" rtlCol="0">
            <a:spAutoFit/>
          </a:bodyPr>
          <a:lstStyle/>
          <a:p>
            <a:pPr algn="ctr"/>
            <a:r>
              <a:rPr lang="en-US" sz="3200" dirty="0" smtClean="0">
                <a:solidFill>
                  <a:schemeClr val="accent2"/>
                </a:solidFill>
              </a:rPr>
              <a:t>0</a:t>
            </a:r>
            <a:endParaRPr lang="en-US" sz="3200" dirty="0">
              <a:solidFill>
                <a:schemeClr val="accent2"/>
              </a:solidFill>
            </a:endParaRPr>
          </a:p>
        </p:txBody>
      </p:sp>
      <p:sp>
        <p:nvSpPr>
          <p:cNvPr id="221" name="TextBox 220"/>
          <p:cNvSpPr txBox="1"/>
          <p:nvPr/>
        </p:nvSpPr>
        <p:spPr>
          <a:xfrm>
            <a:off x="66521" y="817310"/>
            <a:ext cx="2895072" cy="461665"/>
          </a:xfrm>
          <a:prstGeom prst="rect">
            <a:avLst/>
          </a:prstGeom>
          <a:noFill/>
        </p:spPr>
        <p:txBody>
          <a:bodyPr wrap="square" rtlCol="0">
            <a:spAutoFit/>
          </a:bodyPr>
          <a:lstStyle/>
          <a:p>
            <a:r>
              <a:rPr lang="en-US" sz="2400" dirty="0" smtClean="0">
                <a:solidFill>
                  <a:schemeClr val="accent1"/>
                </a:solidFill>
              </a:rPr>
              <a:t>Reducing </a:t>
            </a:r>
            <a:r>
              <a:rPr lang="en-US" sz="2400" dirty="0" err="1" smtClean="0">
                <a:solidFill>
                  <a:schemeClr val="accent1"/>
                </a:solidFill>
              </a:rPr>
              <a:t>V</a:t>
            </a:r>
            <a:r>
              <a:rPr lang="en-US" sz="2400" baseline="-25000" dirty="0" err="1" smtClean="0">
                <a:solidFill>
                  <a:schemeClr val="accent1"/>
                </a:solidFill>
              </a:rPr>
              <a:t>pass</a:t>
            </a:r>
            <a:r>
              <a:rPr lang="en-US" sz="2400" dirty="0" smtClean="0">
                <a:solidFill>
                  <a:schemeClr val="accent1"/>
                </a:solidFill>
              </a:rPr>
              <a:t> to 4.9V</a:t>
            </a:r>
            <a:endParaRPr lang="en-US" sz="2400" dirty="0">
              <a:solidFill>
                <a:schemeClr val="accent1"/>
              </a:solidFill>
            </a:endParaRPr>
          </a:p>
        </p:txBody>
      </p:sp>
      <p:sp>
        <p:nvSpPr>
          <p:cNvPr id="220" name="TextBox 219"/>
          <p:cNvSpPr txBox="1"/>
          <p:nvPr/>
        </p:nvSpPr>
        <p:spPr>
          <a:xfrm>
            <a:off x="7772400" y="1762088"/>
            <a:ext cx="1004249" cy="461665"/>
          </a:xfrm>
          <a:prstGeom prst="rect">
            <a:avLst/>
          </a:prstGeom>
          <a:noFill/>
        </p:spPr>
        <p:txBody>
          <a:bodyPr wrap="none" rtlCol="0">
            <a:spAutoFit/>
          </a:bodyPr>
          <a:lstStyle/>
          <a:p>
            <a:r>
              <a:rPr lang="en-US" sz="2400" dirty="0" smtClean="0"/>
              <a:t>Page 1</a:t>
            </a:r>
            <a:endParaRPr lang="en-US" sz="2400" dirty="0"/>
          </a:p>
        </p:txBody>
      </p:sp>
      <p:sp>
        <p:nvSpPr>
          <p:cNvPr id="222" name="TextBox 221"/>
          <p:cNvSpPr txBox="1"/>
          <p:nvPr/>
        </p:nvSpPr>
        <p:spPr>
          <a:xfrm>
            <a:off x="7772400" y="2873967"/>
            <a:ext cx="1004249" cy="461665"/>
          </a:xfrm>
          <a:prstGeom prst="rect">
            <a:avLst/>
          </a:prstGeom>
          <a:noFill/>
        </p:spPr>
        <p:txBody>
          <a:bodyPr wrap="none" rtlCol="0">
            <a:spAutoFit/>
          </a:bodyPr>
          <a:lstStyle/>
          <a:p>
            <a:r>
              <a:rPr lang="en-US" sz="2400" dirty="0" smtClean="0"/>
              <a:t>Page 2</a:t>
            </a:r>
            <a:endParaRPr lang="en-US" sz="2400" dirty="0"/>
          </a:p>
        </p:txBody>
      </p:sp>
      <p:sp>
        <p:nvSpPr>
          <p:cNvPr id="223" name="TextBox 222"/>
          <p:cNvSpPr txBox="1"/>
          <p:nvPr/>
        </p:nvSpPr>
        <p:spPr>
          <a:xfrm>
            <a:off x="7772400" y="4010420"/>
            <a:ext cx="1004249" cy="461665"/>
          </a:xfrm>
          <a:prstGeom prst="rect">
            <a:avLst/>
          </a:prstGeom>
          <a:noFill/>
        </p:spPr>
        <p:txBody>
          <a:bodyPr wrap="none" rtlCol="0">
            <a:spAutoFit/>
          </a:bodyPr>
          <a:lstStyle/>
          <a:p>
            <a:r>
              <a:rPr lang="en-US" sz="2400" dirty="0"/>
              <a:t>Page </a:t>
            </a:r>
            <a:r>
              <a:rPr lang="en-US" sz="2400" dirty="0" smtClean="0"/>
              <a:t>3</a:t>
            </a:r>
            <a:endParaRPr lang="en-US" sz="2400" dirty="0"/>
          </a:p>
        </p:txBody>
      </p:sp>
      <p:sp>
        <p:nvSpPr>
          <p:cNvPr id="224" name="TextBox 223"/>
          <p:cNvSpPr txBox="1"/>
          <p:nvPr/>
        </p:nvSpPr>
        <p:spPr>
          <a:xfrm>
            <a:off x="7772400" y="5100935"/>
            <a:ext cx="1004249" cy="461665"/>
          </a:xfrm>
          <a:prstGeom prst="rect">
            <a:avLst/>
          </a:prstGeom>
          <a:noFill/>
        </p:spPr>
        <p:txBody>
          <a:bodyPr wrap="none" rtlCol="0">
            <a:spAutoFit/>
          </a:bodyPr>
          <a:lstStyle/>
          <a:p>
            <a:r>
              <a:rPr lang="en-US" sz="2400" dirty="0"/>
              <a:t>Page </a:t>
            </a:r>
            <a:r>
              <a:rPr lang="en-US" sz="2400" dirty="0" smtClean="0"/>
              <a:t>4</a:t>
            </a:r>
            <a:endParaRPr lang="en-US" sz="2400" dirty="0"/>
          </a:p>
        </p:txBody>
      </p:sp>
    </p:spTree>
    <p:extLst>
      <p:ext uri="{BB962C8B-B14F-4D97-AF65-F5344CB8AC3E}">
        <p14:creationId xmlns:p14="http://schemas.microsoft.com/office/powerpoint/2010/main" val="803302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9"/>
                                        </p:tgtEl>
                                        <p:attrNameLst>
                                          <p:attrName>style.visibility</p:attrName>
                                        </p:attrNameLst>
                                      </p:cBhvr>
                                      <p:to>
                                        <p:strVal val="visible"/>
                                      </p:to>
                                    </p:set>
                                    <p:animEffect transition="in" filter="fade">
                                      <p:cBhvr>
                                        <p:cTn id="7" dur="500"/>
                                        <p:tgtEl>
                                          <p:spTgt spid="20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8"/>
                                        </p:tgtEl>
                                        <p:attrNameLst>
                                          <p:attrName>style.visibility</p:attrName>
                                        </p:attrNameLst>
                                      </p:cBhvr>
                                      <p:to>
                                        <p:strVal val="visible"/>
                                      </p:to>
                                    </p:set>
                                    <p:animEffect transition="in" filter="fade">
                                      <p:cBhvr>
                                        <p:cTn id="10" dur="500"/>
                                        <p:tgtEl>
                                          <p:spTgt spid="20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0"/>
                                        </p:tgtEl>
                                        <p:attrNameLst>
                                          <p:attrName>style.visibility</p:attrName>
                                        </p:attrNameLst>
                                      </p:cBhvr>
                                      <p:to>
                                        <p:strVal val="visible"/>
                                      </p:to>
                                    </p:set>
                                    <p:animEffect transition="in" filter="fade">
                                      <p:cBhvr>
                                        <p:cTn id="13" dur="500"/>
                                        <p:tgtEl>
                                          <p:spTgt spid="2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1"/>
                                        </p:tgtEl>
                                        <p:attrNameLst>
                                          <p:attrName>style.visibility</p:attrName>
                                        </p:attrNameLst>
                                      </p:cBhvr>
                                      <p:to>
                                        <p:strVal val="visible"/>
                                      </p:to>
                                    </p:set>
                                    <p:animEffect transition="in" filter="fade">
                                      <p:cBhvr>
                                        <p:cTn id="16" dur="500"/>
                                        <p:tgtEl>
                                          <p:spTgt spid="2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75"/>
                                        </p:tgtEl>
                                        <p:attrNameLst>
                                          <p:attrName>style.visibility</p:attrName>
                                        </p:attrNameLst>
                                      </p:cBhvr>
                                      <p:to>
                                        <p:strVal val="visible"/>
                                      </p:to>
                                    </p:set>
                                    <p:animEffect transition="in" filter="fade">
                                      <p:cBhvr>
                                        <p:cTn id="21" dur="500"/>
                                        <p:tgtEl>
                                          <p:spTgt spid="17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73"/>
                                        </p:tgtEl>
                                        <p:attrNameLst>
                                          <p:attrName>style.visibility</p:attrName>
                                        </p:attrNameLst>
                                      </p:cBhvr>
                                      <p:to>
                                        <p:strVal val="visible"/>
                                      </p:to>
                                    </p:set>
                                    <p:animEffect transition="in" filter="wipe(up)">
                                      <p:cBhvr>
                                        <p:cTn id="26" dur="500"/>
                                        <p:tgtEl>
                                          <p:spTgt spid="173"/>
                                        </p:tgtEl>
                                      </p:cBhvr>
                                    </p:animEffect>
                                  </p:childTnLst>
                                </p:cTn>
                              </p:par>
                              <p:par>
                                <p:cTn id="27" presetID="22" presetClass="entr" presetSubtype="1" fill="hold" nodeType="withEffect">
                                  <p:stCondLst>
                                    <p:cond delay="0"/>
                                  </p:stCondLst>
                                  <p:childTnLst>
                                    <p:set>
                                      <p:cBhvr>
                                        <p:cTn id="28" dur="1" fill="hold">
                                          <p:stCondLst>
                                            <p:cond delay="0"/>
                                          </p:stCondLst>
                                        </p:cTn>
                                        <p:tgtEl>
                                          <p:spTgt spid="172"/>
                                        </p:tgtEl>
                                        <p:attrNameLst>
                                          <p:attrName>style.visibility</p:attrName>
                                        </p:attrNameLst>
                                      </p:cBhvr>
                                      <p:to>
                                        <p:strVal val="visible"/>
                                      </p:to>
                                    </p:set>
                                    <p:animEffect transition="in" filter="wipe(up)">
                                      <p:cBhvr>
                                        <p:cTn id="29" dur="500"/>
                                        <p:tgtEl>
                                          <p:spTgt spid="172"/>
                                        </p:tgtEl>
                                      </p:cBhvr>
                                    </p:animEffect>
                                  </p:childTnLst>
                                </p:cTn>
                              </p:par>
                              <p:par>
                                <p:cTn id="30" presetID="22" presetClass="entr" presetSubtype="1" fill="hold" nodeType="withEffect">
                                  <p:stCondLst>
                                    <p:cond delay="0"/>
                                  </p:stCondLst>
                                  <p:childTnLst>
                                    <p:set>
                                      <p:cBhvr>
                                        <p:cTn id="31" dur="1" fill="hold">
                                          <p:stCondLst>
                                            <p:cond delay="0"/>
                                          </p:stCondLst>
                                        </p:cTn>
                                        <p:tgtEl>
                                          <p:spTgt spid="174"/>
                                        </p:tgtEl>
                                        <p:attrNameLst>
                                          <p:attrName>style.visibility</p:attrName>
                                        </p:attrNameLst>
                                      </p:cBhvr>
                                      <p:to>
                                        <p:strVal val="visible"/>
                                      </p:to>
                                    </p:set>
                                    <p:animEffect transition="in" filter="wipe(up)">
                                      <p:cBhvr>
                                        <p:cTn id="32" dur="500"/>
                                        <p:tgtEl>
                                          <p:spTgt spid="174"/>
                                        </p:tgtEl>
                                      </p:cBhvr>
                                    </p:animEffect>
                                  </p:childTnLst>
                                </p:cTn>
                              </p:par>
                              <p:par>
                                <p:cTn id="33" presetID="22" presetClass="entr" presetSubtype="1" fill="hold" nodeType="withEffect">
                                  <p:stCondLst>
                                    <p:cond delay="0"/>
                                  </p:stCondLst>
                                  <p:childTnLst>
                                    <p:set>
                                      <p:cBhvr>
                                        <p:cTn id="34" dur="1" fill="hold">
                                          <p:stCondLst>
                                            <p:cond delay="0"/>
                                          </p:stCondLst>
                                        </p:cTn>
                                        <p:tgtEl>
                                          <p:spTgt spid="171"/>
                                        </p:tgtEl>
                                        <p:attrNameLst>
                                          <p:attrName>style.visibility</p:attrName>
                                        </p:attrNameLst>
                                      </p:cBhvr>
                                      <p:to>
                                        <p:strVal val="visible"/>
                                      </p:to>
                                    </p:set>
                                    <p:animEffect transition="in" filter="wipe(up)">
                                      <p:cBhvr>
                                        <p:cTn id="35" dur="500"/>
                                        <p:tgtEl>
                                          <p:spTgt spid="171"/>
                                        </p:tgtEl>
                                      </p:cBhvr>
                                    </p:animEffect>
                                  </p:childTnLst>
                                </p:cTn>
                              </p:par>
                            </p:childTnLst>
                          </p:cTn>
                        </p:par>
                        <p:par>
                          <p:cTn id="36" fill="hold">
                            <p:stCondLst>
                              <p:cond delay="500"/>
                            </p:stCondLst>
                            <p:childTnLst>
                              <p:par>
                                <p:cTn id="37" presetID="22" presetClass="entr" presetSubtype="1" fill="hold" grpId="0" nodeType="afterEffect">
                                  <p:stCondLst>
                                    <p:cond delay="0"/>
                                  </p:stCondLst>
                                  <p:childTnLst>
                                    <p:set>
                                      <p:cBhvr>
                                        <p:cTn id="38" dur="1" fill="hold">
                                          <p:stCondLst>
                                            <p:cond delay="0"/>
                                          </p:stCondLst>
                                        </p:cTn>
                                        <p:tgtEl>
                                          <p:spTgt spid="213"/>
                                        </p:tgtEl>
                                        <p:attrNameLst>
                                          <p:attrName>style.visibility</p:attrName>
                                        </p:attrNameLst>
                                      </p:cBhvr>
                                      <p:to>
                                        <p:strVal val="visible"/>
                                      </p:to>
                                    </p:set>
                                    <p:animEffect transition="in" filter="wipe(up)">
                                      <p:cBhvr>
                                        <p:cTn id="39" dur="500"/>
                                        <p:tgtEl>
                                          <p:spTgt spid="213"/>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212"/>
                                        </p:tgtEl>
                                        <p:attrNameLst>
                                          <p:attrName>style.visibility</p:attrName>
                                        </p:attrNameLst>
                                      </p:cBhvr>
                                      <p:to>
                                        <p:strVal val="visible"/>
                                      </p:to>
                                    </p:set>
                                    <p:animEffect transition="in" filter="wipe(up)">
                                      <p:cBhvr>
                                        <p:cTn id="42" dur="500"/>
                                        <p:tgtEl>
                                          <p:spTgt spid="212"/>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214"/>
                                        </p:tgtEl>
                                        <p:attrNameLst>
                                          <p:attrName>style.visibility</p:attrName>
                                        </p:attrNameLst>
                                      </p:cBhvr>
                                      <p:to>
                                        <p:strVal val="visible"/>
                                      </p:to>
                                    </p:set>
                                    <p:animEffect transition="in" filter="wipe(up)">
                                      <p:cBhvr>
                                        <p:cTn id="45" dur="500"/>
                                        <p:tgtEl>
                                          <p:spTgt spid="214"/>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215"/>
                                        </p:tgtEl>
                                        <p:attrNameLst>
                                          <p:attrName>style.visibility</p:attrName>
                                        </p:attrNameLst>
                                      </p:cBhvr>
                                      <p:to>
                                        <p:strVal val="visible"/>
                                      </p:to>
                                    </p:set>
                                    <p:animEffect transition="in" filter="wipe(up)">
                                      <p:cBhvr>
                                        <p:cTn id="48" dur="500"/>
                                        <p:tgtEl>
                                          <p:spTgt spid="21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21"/>
                                        </p:tgtEl>
                                        <p:attrNameLst>
                                          <p:attrName>style.visibility</p:attrName>
                                        </p:attrNameLst>
                                      </p:cBhvr>
                                      <p:to>
                                        <p:strVal val="visible"/>
                                      </p:to>
                                    </p:set>
                                    <p:animEffect transition="in" filter="fade">
                                      <p:cBhvr>
                                        <p:cTn id="51" dur="500"/>
                                        <p:tgtEl>
                                          <p:spTgt spid="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p:bldP spid="209" grpId="0"/>
      <p:bldP spid="210" grpId="0"/>
      <p:bldP spid="211" grpId="0"/>
      <p:bldP spid="212" grpId="0"/>
      <p:bldP spid="213" grpId="0"/>
      <p:bldP spid="214" grpId="0"/>
      <p:bldP spid="215" grpId="0"/>
      <p:bldP spid="2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Read </a:t>
            </a:r>
            <a:r>
              <a:rPr lang="en-US" dirty="0" smtClean="0"/>
              <a:t>Errors </a:t>
            </a:r>
            <a:r>
              <a:rPr lang="en-US" dirty="0"/>
              <a:t>Induced by </a:t>
            </a:r>
            <a:r>
              <a:rPr lang="en-US" dirty="0" err="1"/>
              <a:t>V</a:t>
            </a:r>
            <a:r>
              <a:rPr lang="en-US" baseline="-25000" dirty="0" err="1"/>
              <a:t>pass</a:t>
            </a:r>
            <a:r>
              <a:rPr lang="en-US" dirty="0"/>
              <a:t> Reduction</a:t>
            </a:r>
          </a:p>
        </p:txBody>
      </p:sp>
      <p:sp>
        <p:nvSpPr>
          <p:cNvPr id="4" name="Slide Number Placeholder 3"/>
          <p:cNvSpPr>
            <a:spLocks noGrp="1"/>
          </p:cNvSpPr>
          <p:nvPr>
            <p:ph type="sldNum" sz="quarter" idx="12"/>
          </p:nvPr>
        </p:nvSpPr>
        <p:spPr/>
        <p:txBody>
          <a:bodyPr/>
          <a:lstStyle/>
          <a:p>
            <a:fld id="{B9833DA7-59AA-43CA-B9D4-B4E6650B0945}" type="slidenum">
              <a:rPr lang="en-US" smtClean="0"/>
              <a:t>22</a:t>
            </a:fld>
            <a:endParaRPr lang="en-US"/>
          </a:p>
        </p:txBody>
      </p:sp>
      <p:grpSp>
        <p:nvGrpSpPr>
          <p:cNvPr id="5" name="Group 4"/>
          <p:cNvGrpSpPr/>
          <p:nvPr/>
        </p:nvGrpSpPr>
        <p:grpSpPr>
          <a:xfrm>
            <a:off x="2135597" y="1172654"/>
            <a:ext cx="4853090" cy="4964723"/>
            <a:chOff x="2135597" y="1172654"/>
            <a:chExt cx="4853090" cy="4964723"/>
          </a:xfrm>
        </p:grpSpPr>
        <p:grpSp>
          <p:nvGrpSpPr>
            <p:cNvPr id="6" name="Group 5"/>
            <p:cNvGrpSpPr/>
            <p:nvPr/>
          </p:nvGrpSpPr>
          <p:grpSpPr>
            <a:xfrm>
              <a:off x="2135599" y="1182643"/>
              <a:ext cx="970237" cy="1602133"/>
              <a:chOff x="3079798" y="1981201"/>
              <a:chExt cx="1631998" cy="2694885"/>
            </a:xfrm>
          </p:grpSpPr>
          <p:cxnSp>
            <p:nvCxnSpPr>
              <p:cNvPr id="142" name="Straight Connector 14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3429647" y="1172654"/>
              <a:ext cx="970237" cy="1602133"/>
              <a:chOff x="3079798" y="1981201"/>
              <a:chExt cx="1631998" cy="2694885"/>
            </a:xfrm>
          </p:grpSpPr>
          <p:cxnSp>
            <p:nvCxnSpPr>
              <p:cNvPr id="134" name="Straight Connector 13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4724401" y="1182643"/>
              <a:ext cx="970237" cy="1602133"/>
              <a:chOff x="3079798" y="1981201"/>
              <a:chExt cx="1631998" cy="2694885"/>
            </a:xfrm>
          </p:grpSpPr>
          <p:cxnSp>
            <p:nvCxnSpPr>
              <p:cNvPr id="126" name="Straight Connector 12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6018450" y="1172654"/>
              <a:ext cx="970237" cy="1602133"/>
              <a:chOff x="3079798" y="1981201"/>
              <a:chExt cx="1631998" cy="2694885"/>
            </a:xfrm>
          </p:grpSpPr>
          <p:cxnSp>
            <p:nvCxnSpPr>
              <p:cNvPr id="118" name="Straight Connector 11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2135599" y="2301726"/>
              <a:ext cx="970237" cy="1602133"/>
              <a:chOff x="3079798" y="1981201"/>
              <a:chExt cx="1631998" cy="2694885"/>
            </a:xfrm>
          </p:grpSpPr>
          <p:cxnSp>
            <p:nvCxnSpPr>
              <p:cNvPr id="110" name="Straight Connector 10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3429647" y="2291737"/>
              <a:ext cx="970237" cy="1602133"/>
              <a:chOff x="3079798" y="1981201"/>
              <a:chExt cx="1631998" cy="2694885"/>
            </a:xfrm>
          </p:grpSpPr>
          <p:cxnSp>
            <p:nvCxnSpPr>
              <p:cNvPr id="102" name="Straight Connector 10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724401" y="2301726"/>
              <a:ext cx="970237" cy="1602133"/>
              <a:chOff x="3079798" y="1981201"/>
              <a:chExt cx="1631998" cy="2694885"/>
            </a:xfrm>
          </p:grpSpPr>
          <p:cxnSp>
            <p:nvCxnSpPr>
              <p:cNvPr id="94" name="Straight Connector 9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6018450" y="2291737"/>
              <a:ext cx="970237" cy="1602133"/>
              <a:chOff x="3079798" y="1981201"/>
              <a:chExt cx="1631998" cy="2694885"/>
            </a:xfrm>
          </p:grpSpPr>
          <p:cxnSp>
            <p:nvCxnSpPr>
              <p:cNvPr id="86" name="Straight Connector 8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2135598" y="3413921"/>
              <a:ext cx="970237" cy="1602133"/>
              <a:chOff x="3079798" y="1981201"/>
              <a:chExt cx="1631998" cy="2694885"/>
            </a:xfrm>
          </p:grpSpPr>
          <p:cxnSp>
            <p:nvCxnSpPr>
              <p:cNvPr id="78" name="Straight Connector 7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3429646" y="3403932"/>
              <a:ext cx="970237" cy="1602133"/>
              <a:chOff x="3079798" y="1981201"/>
              <a:chExt cx="1631998" cy="2694885"/>
            </a:xfrm>
          </p:grpSpPr>
          <p:cxnSp>
            <p:nvCxnSpPr>
              <p:cNvPr id="70" name="Straight Connector 6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4724401" y="3413921"/>
              <a:ext cx="970237" cy="1602133"/>
              <a:chOff x="3079798" y="1981201"/>
              <a:chExt cx="1631998" cy="2694885"/>
            </a:xfrm>
          </p:grpSpPr>
          <p:cxnSp>
            <p:nvCxnSpPr>
              <p:cNvPr id="62" name="Straight Connector 6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6018449" y="3403932"/>
              <a:ext cx="970237" cy="1602133"/>
              <a:chOff x="3079798" y="1981201"/>
              <a:chExt cx="1631998" cy="2694885"/>
            </a:xfrm>
          </p:grpSpPr>
          <p:cxnSp>
            <p:nvCxnSpPr>
              <p:cNvPr id="54" name="Straight Connector 53"/>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135597" y="4535244"/>
              <a:ext cx="970237" cy="1602133"/>
              <a:chOff x="3079798" y="1981201"/>
              <a:chExt cx="1631998" cy="2694885"/>
            </a:xfrm>
          </p:grpSpPr>
          <p:cxnSp>
            <p:nvCxnSpPr>
              <p:cNvPr id="46" name="Straight Connector 45"/>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429645" y="4525256"/>
              <a:ext cx="970237" cy="1602133"/>
              <a:chOff x="3079798" y="1981201"/>
              <a:chExt cx="1631998" cy="2694885"/>
            </a:xfrm>
          </p:grpSpPr>
          <p:cxnSp>
            <p:nvCxnSpPr>
              <p:cNvPr id="38" name="Straight Connector 37"/>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4724400" y="4535244"/>
              <a:ext cx="970237" cy="1602133"/>
              <a:chOff x="3079798" y="1981201"/>
              <a:chExt cx="1631998" cy="2694885"/>
            </a:xfrm>
          </p:grpSpPr>
          <p:cxnSp>
            <p:nvCxnSpPr>
              <p:cNvPr id="30" name="Straight Connector 2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6018448" y="4525256"/>
              <a:ext cx="970237" cy="1602133"/>
              <a:chOff x="3079798" y="1981201"/>
              <a:chExt cx="1631998" cy="2694885"/>
            </a:xfrm>
          </p:grpSpPr>
          <p:cxnSp>
            <p:nvCxnSpPr>
              <p:cNvPr id="22" name="Straight Connector 2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50" name="Straight Connector 149"/>
          <p:cNvCxnSpPr/>
          <p:nvPr/>
        </p:nvCxnSpPr>
        <p:spPr>
          <a:xfrm>
            <a:off x="1676400" y="1987296"/>
            <a:ext cx="6096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1676400" y="3109282"/>
            <a:ext cx="609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1676400" y="4217557"/>
            <a:ext cx="6096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1676400" y="5341133"/>
            <a:ext cx="60960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54" name="Group 153"/>
          <p:cNvGrpSpPr/>
          <p:nvPr/>
        </p:nvGrpSpPr>
        <p:grpSpPr>
          <a:xfrm>
            <a:off x="2782018" y="1643804"/>
            <a:ext cx="4535195" cy="4014933"/>
            <a:chOff x="3851647" y="1427070"/>
            <a:chExt cx="4535195" cy="4014933"/>
          </a:xfrm>
        </p:grpSpPr>
        <p:sp>
          <p:nvSpPr>
            <p:cNvPr id="155" name="Oval 154"/>
            <p:cNvSpPr/>
            <p:nvPr/>
          </p:nvSpPr>
          <p:spPr>
            <a:xfrm>
              <a:off x="3851648"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0"/>
              <a:endParaRPr lang="en-US" sz="2000" spc="-150" dirty="0"/>
            </a:p>
          </p:txBody>
        </p:sp>
        <p:sp>
          <p:nvSpPr>
            <p:cNvPr id="156" name="Oval 155"/>
            <p:cNvSpPr/>
            <p:nvPr/>
          </p:nvSpPr>
          <p:spPr>
            <a:xfrm>
              <a:off x="5145697"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7" name="Oval 156"/>
            <p:cNvSpPr/>
            <p:nvPr/>
          </p:nvSpPr>
          <p:spPr>
            <a:xfrm>
              <a:off x="6440451" y="1437059"/>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8" name="Oval 157"/>
            <p:cNvSpPr/>
            <p:nvPr/>
          </p:nvSpPr>
          <p:spPr>
            <a:xfrm>
              <a:off x="7734499" y="142707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59" name="Oval 158"/>
            <p:cNvSpPr/>
            <p:nvPr/>
          </p:nvSpPr>
          <p:spPr>
            <a:xfrm>
              <a:off x="3851648"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0" name="Oval 159"/>
            <p:cNvSpPr/>
            <p:nvPr/>
          </p:nvSpPr>
          <p:spPr>
            <a:xfrm>
              <a:off x="5145697"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1" name="Oval 160"/>
            <p:cNvSpPr/>
            <p:nvPr/>
          </p:nvSpPr>
          <p:spPr>
            <a:xfrm>
              <a:off x="6440451" y="255614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2" name="Oval 161"/>
            <p:cNvSpPr/>
            <p:nvPr/>
          </p:nvSpPr>
          <p:spPr>
            <a:xfrm>
              <a:off x="7734499" y="2546153"/>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3" name="Oval 162"/>
            <p:cNvSpPr/>
            <p:nvPr/>
          </p:nvSpPr>
          <p:spPr>
            <a:xfrm>
              <a:off x="3851648"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4" name="Oval 163"/>
            <p:cNvSpPr/>
            <p:nvPr/>
          </p:nvSpPr>
          <p:spPr>
            <a:xfrm>
              <a:off x="5145696"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5" name="Oval 164"/>
            <p:cNvSpPr/>
            <p:nvPr/>
          </p:nvSpPr>
          <p:spPr>
            <a:xfrm>
              <a:off x="6440450" y="3668336"/>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6" name="Oval 165"/>
            <p:cNvSpPr/>
            <p:nvPr/>
          </p:nvSpPr>
          <p:spPr>
            <a:xfrm>
              <a:off x="7734498" y="3658347"/>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7" name="Oval 166"/>
            <p:cNvSpPr/>
            <p:nvPr/>
          </p:nvSpPr>
          <p:spPr>
            <a:xfrm>
              <a:off x="3851647"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8" name="Oval 167"/>
            <p:cNvSpPr/>
            <p:nvPr/>
          </p:nvSpPr>
          <p:spPr>
            <a:xfrm>
              <a:off x="5145695"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69" name="Oval 168"/>
            <p:cNvSpPr/>
            <p:nvPr/>
          </p:nvSpPr>
          <p:spPr>
            <a:xfrm>
              <a:off x="6440449" y="4789660"/>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70" name="Oval 169"/>
            <p:cNvSpPr/>
            <p:nvPr/>
          </p:nvSpPr>
          <p:spPr>
            <a:xfrm>
              <a:off x="7734498" y="4779671"/>
              <a:ext cx="652343" cy="652343"/>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grpSp>
      <p:cxnSp>
        <p:nvCxnSpPr>
          <p:cNvPr id="171" name="Straight Arrow Connector 170"/>
          <p:cNvCxnSpPr>
            <a:endCxn id="195" idx="0"/>
          </p:cNvCxnSpPr>
          <p:nvPr/>
        </p:nvCxnSpPr>
        <p:spPr>
          <a:xfrm>
            <a:off x="6973850" y="1164715"/>
            <a:ext cx="9996" cy="563125"/>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a:off x="4384056" y="1164561"/>
            <a:ext cx="5578" cy="164592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a:off x="3093496" y="1152334"/>
            <a:ext cx="5578" cy="164592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a:off x="5694635" y="1172483"/>
            <a:ext cx="0" cy="5029200"/>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175" name="Group 174"/>
          <p:cNvGrpSpPr/>
          <p:nvPr/>
        </p:nvGrpSpPr>
        <p:grpSpPr>
          <a:xfrm>
            <a:off x="2782019" y="1644737"/>
            <a:ext cx="4535195" cy="4014933"/>
            <a:chOff x="3851647" y="1427070"/>
            <a:chExt cx="4535195" cy="4014933"/>
          </a:xfrm>
        </p:grpSpPr>
        <p:sp>
          <p:nvSpPr>
            <p:cNvPr id="176" name="Oval 175"/>
            <p:cNvSpPr/>
            <p:nvPr/>
          </p:nvSpPr>
          <p:spPr>
            <a:xfrm>
              <a:off x="3851648" y="1437059"/>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0"/>
              <a:endParaRPr lang="en-US" sz="2000" spc="-150" dirty="0"/>
            </a:p>
          </p:txBody>
        </p:sp>
        <p:sp>
          <p:nvSpPr>
            <p:cNvPr id="177" name="Oval 176"/>
            <p:cNvSpPr/>
            <p:nvPr/>
          </p:nvSpPr>
          <p:spPr>
            <a:xfrm>
              <a:off x="5145697" y="142707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78" name="Oval 177"/>
            <p:cNvSpPr/>
            <p:nvPr/>
          </p:nvSpPr>
          <p:spPr>
            <a:xfrm>
              <a:off x="6440451" y="1437059"/>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79" name="Oval 178"/>
            <p:cNvSpPr/>
            <p:nvPr/>
          </p:nvSpPr>
          <p:spPr>
            <a:xfrm>
              <a:off x="7734499" y="1427070"/>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0" name="Oval 179"/>
            <p:cNvSpPr/>
            <p:nvPr/>
          </p:nvSpPr>
          <p:spPr>
            <a:xfrm>
              <a:off x="3851648" y="2556141"/>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1" name="Oval 180"/>
            <p:cNvSpPr/>
            <p:nvPr/>
          </p:nvSpPr>
          <p:spPr>
            <a:xfrm>
              <a:off x="5145697" y="2546153"/>
              <a:ext cx="652343" cy="652343"/>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2" name="Oval 181"/>
            <p:cNvSpPr/>
            <p:nvPr/>
          </p:nvSpPr>
          <p:spPr>
            <a:xfrm>
              <a:off x="6440451" y="255614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3" name="Oval 182"/>
            <p:cNvSpPr/>
            <p:nvPr/>
          </p:nvSpPr>
          <p:spPr>
            <a:xfrm>
              <a:off x="7734499" y="2546153"/>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4" name="Oval 183"/>
            <p:cNvSpPr/>
            <p:nvPr/>
          </p:nvSpPr>
          <p:spPr>
            <a:xfrm>
              <a:off x="3851648" y="3668336"/>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5" name="Oval 184"/>
            <p:cNvSpPr/>
            <p:nvPr/>
          </p:nvSpPr>
          <p:spPr>
            <a:xfrm>
              <a:off x="5145696" y="3658347"/>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6" name="Oval 185"/>
            <p:cNvSpPr/>
            <p:nvPr/>
          </p:nvSpPr>
          <p:spPr>
            <a:xfrm>
              <a:off x="6440450" y="3668336"/>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7" name="Oval 186"/>
            <p:cNvSpPr/>
            <p:nvPr/>
          </p:nvSpPr>
          <p:spPr>
            <a:xfrm>
              <a:off x="7734498" y="3658347"/>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8" name="Oval 187"/>
            <p:cNvSpPr/>
            <p:nvPr/>
          </p:nvSpPr>
          <p:spPr>
            <a:xfrm>
              <a:off x="3851647" y="478966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89" name="Oval 188"/>
            <p:cNvSpPr/>
            <p:nvPr/>
          </p:nvSpPr>
          <p:spPr>
            <a:xfrm>
              <a:off x="5145695" y="477967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0" name="Oval 189"/>
            <p:cNvSpPr/>
            <p:nvPr/>
          </p:nvSpPr>
          <p:spPr>
            <a:xfrm>
              <a:off x="6440449" y="4789660"/>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sp>
          <p:nvSpPr>
            <p:cNvPr id="191" name="Oval 190"/>
            <p:cNvSpPr/>
            <p:nvPr/>
          </p:nvSpPr>
          <p:spPr>
            <a:xfrm>
              <a:off x="7734498" y="4779671"/>
              <a:ext cx="652343" cy="652343"/>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000" spc="-150" dirty="0"/>
            </a:p>
          </p:txBody>
        </p:sp>
      </p:grpSp>
      <p:sp>
        <p:nvSpPr>
          <p:cNvPr id="192" name="TextBox 191"/>
          <p:cNvSpPr txBox="1"/>
          <p:nvPr/>
        </p:nvSpPr>
        <p:spPr>
          <a:xfrm>
            <a:off x="2732118" y="1727840"/>
            <a:ext cx="747320" cy="461665"/>
          </a:xfrm>
          <a:prstGeom prst="rect">
            <a:avLst/>
          </a:prstGeom>
          <a:noFill/>
        </p:spPr>
        <p:txBody>
          <a:bodyPr wrap="none" rtlCol="0">
            <a:spAutoFit/>
          </a:bodyPr>
          <a:lstStyle/>
          <a:p>
            <a:r>
              <a:rPr lang="en-US" sz="2400" dirty="0" smtClean="0">
                <a:solidFill>
                  <a:schemeClr val="bg1"/>
                </a:solidFill>
              </a:rPr>
              <a:t>3.0V</a:t>
            </a:r>
            <a:endParaRPr lang="en-US" sz="2400" dirty="0">
              <a:solidFill>
                <a:schemeClr val="bg1"/>
              </a:solidFill>
            </a:endParaRPr>
          </a:p>
        </p:txBody>
      </p:sp>
      <p:sp>
        <p:nvSpPr>
          <p:cNvPr id="193" name="TextBox 192"/>
          <p:cNvSpPr txBox="1"/>
          <p:nvPr/>
        </p:nvSpPr>
        <p:spPr>
          <a:xfrm>
            <a:off x="4035772" y="1727840"/>
            <a:ext cx="747320" cy="461665"/>
          </a:xfrm>
          <a:prstGeom prst="rect">
            <a:avLst/>
          </a:prstGeom>
          <a:noFill/>
        </p:spPr>
        <p:txBody>
          <a:bodyPr wrap="none" rtlCol="0">
            <a:spAutoFit/>
          </a:bodyPr>
          <a:lstStyle/>
          <a:p>
            <a:r>
              <a:rPr lang="en-US" sz="2400" dirty="0" smtClean="0">
                <a:solidFill>
                  <a:schemeClr val="bg1"/>
                </a:solidFill>
              </a:rPr>
              <a:t>3.8V</a:t>
            </a:r>
            <a:endParaRPr lang="en-US" sz="2400" dirty="0">
              <a:solidFill>
                <a:schemeClr val="bg1"/>
              </a:solidFill>
            </a:endParaRPr>
          </a:p>
        </p:txBody>
      </p:sp>
      <p:sp>
        <p:nvSpPr>
          <p:cNvPr id="194" name="TextBox 193"/>
          <p:cNvSpPr txBox="1"/>
          <p:nvPr/>
        </p:nvSpPr>
        <p:spPr>
          <a:xfrm>
            <a:off x="5322687" y="1727840"/>
            <a:ext cx="747320" cy="461665"/>
          </a:xfrm>
          <a:prstGeom prst="rect">
            <a:avLst/>
          </a:prstGeom>
          <a:noFill/>
        </p:spPr>
        <p:txBody>
          <a:bodyPr wrap="none" rtlCol="0">
            <a:spAutoFit/>
          </a:bodyPr>
          <a:lstStyle/>
          <a:p>
            <a:r>
              <a:rPr lang="en-US" sz="2400" dirty="0" smtClean="0">
                <a:solidFill>
                  <a:schemeClr val="bg1"/>
                </a:solidFill>
              </a:rPr>
              <a:t>3.9V</a:t>
            </a:r>
            <a:endParaRPr lang="en-US" sz="2400" dirty="0">
              <a:solidFill>
                <a:schemeClr val="bg1"/>
              </a:solidFill>
            </a:endParaRPr>
          </a:p>
        </p:txBody>
      </p:sp>
      <p:sp>
        <p:nvSpPr>
          <p:cNvPr id="195" name="TextBox 194"/>
          <p:cNvSpPr txBox="1"/>
          <p:nvPr/>
        </p:nvSpPr>
        <p:spPr>
          <a:xfrm>
            <a:off x="6610186" y="1727840"/>
            <a:ext cx="747320" cy="461665"/>
          </a:xfrm>
          <a:prstGeom prst="rect">
            <a:avLst/>
          </a:prstGeom>
          <a:noFill/>
        </p:spPr>
        <p:txBody>
          <a:bodyPr wrap="none" rtlCol="0">
            <a:spAutoFit/>
          </a:bodyPr>
          <a:lstStyle/>
          <a:p>
            <a:r>
              <a:rPr lang="en-US" sz="2400" dirty="0" smtClean="0">
                <a:solidFill>
                  <a:schemeClr val="bg1"/>
                </a:solidFill>
              </a:rPr>
              <a:t>4.8V</a:t>
            </a:r>
            <a:endParaRPr lang="en-US" sz="2400" dirty="0">
              <a:solidFill>
                <a:schemeClr val="bg1"/>
              </a:solidFill>
            </a:endParaRPr>
          </a:p>
        </p:txBody>
      </p:sp>
      <p:sp>
        <p:nvSpPr>
          <p:cNvPr id="196" name="TextBox 195"/>
          <p:cNvSpPr txBox="1"/>
          <p:nvPr/>
        </p:nvSpPr>
        <p:spPr>
          <a:xfrm>
            <a:off x="2732172" y="2863676"/>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197" name="TextBox 196"/>
          <p:cNvSpPr txBox="1"/>
          <p:nvPr/>
        </p:nvSpPr>
        <p:spPr>
          <a:xfrm>
            <a:off x="4035826" y="2863676"/>
            <a:ext cx="747320" cy="461665"/>
          </a:xfrm>
          <a:prstGeom prst="rect">
            <a:avLst/>
          </a:prstGeom>
          <a:noFill/>
        </p:spPr>
        <p:txBody>
          <a:bodyPr wrap="none" rtlCol="0">
            <a:spAutoFit/>
          </a:bodyPr>
          <a:lstStyle/>
          <a:p>
            <a:r>
              <a:rPr lang="en-US" sz="2400" dirty="0" smtClean="0">
                <a:solidFill>
                  <a:schemeClr val="bg1"/>
                </a:solidFill>
              </a:rPr>
              <a:t>2.9V</a:t>
            </a:r>
            <a:endParaRPr lang="en-US" sz="2400" dirty="0">
              <a:solidFill>
                <a:schemeClr val="bg1"/>
              </a:solidFill>
            </a:endParaRPr>
          </a:p>
        </p:txBody>
      </p:sp>
      <p:sp>
        <p:nvSpPr>
          <p:cNvPr id="198" name="TextBox 197"/>
          <p:cNvSpPr txBox="1"/>
          <p:nvPr/>
        </p:nvSpPr>
        <p:spPr>
          <a:xfrm>
            <a:off x="5322741" y="2863676"/>
            <a:ext cx="747320" cy="461665"/>
          </a:xfrm>
          <a:prstGeom prst="rect">
            <a:avLst/>
          </a:prstGeom>
          <a:noFill/>
        </p:spPr>
        <p:txBody>
          <a:bodyPr wrap="none" rtlCol="0">
            <a:spAutoFit/>
          </a:bodyPr>
          <a:lstStyle/>
          <a:p>
            <a:r>
              <a:rPr lang="en-US" sz="2400" dirty="0" smtClean="0">
                <a:solidFill>
                  <a:schemeClr val="bg1"/>
                </a:solidFill>
              </a:rPr>
              <a:t>2.4V</a:t>
            </a:r>
            <a:endParaRPr lang="en-US" sz="2400" dirty="0">
              <a:solidFill>
                <a:schemeClr val="bg1"/>
              </a:solidFill>
            </a:endParaRPr>
          </a:p>
        </p:txBody>
      </p:sp>
      <p:sp>
        <p:nvSpPr>
          <p:cNvPr id="199" name="TextBox 198"/>
          <p:cNvSpPr txBox="1"/>
          <p:nvPr/>
        </p:nvSpPr>
        <p:spPr>
          <a:xfrm>
            <a:off x="6610240" y="2863676"/>
            <a:ext cx="747320" cy="461665"/>
          </a:xfrm>
          <a:prstGeom prst="rect">
            <a:avLst/>
          </a:prstGeom>
          <a:noFill/>
        </p:spPr>
        <p:txBody>
          <a:bodyPr wrap="none" rtlCol="0">
            <a:spAutoFit/>
          </a:bodyPr>
          <a:lstStyle/>
          <a:p>
            <a:r>
              <a:rPr lang="en-US" sz="2400" dirty="0" smtClean="0">
                <a:solidFill>
                  <a:schemeClr val="bg1"/>
                </a:solidFill>
              </a:rPr>
              <a:t>2.1V</a:t>
            </a:r>
            <a:endParaRPr lang="en-US" sz="2400" dirty="0">
              <a:solidFill>
                <a:schemeClr val="bg1"/>
              </a:solidFill>
            </a:endParaRPr>
          </a:p>
        </p:txBody>
      </p:sp>
      <p:sp>
        <p:nvSpPr>
          <p:cNvPr id="200" name="TextBox 199"/>
          <p:cNvSpPr txBox="1"/>
          <p:nvPr/>
        </p:nvSpPr>
        <p:spPr>
          <a:xfrm>
            <a:off x="2733579" y="3976252"/>
            <a:ext cx="747320" cy="461665"/>
          </a:xfrm>
          <a:prstGeom prst="rect">
            <a:avLst/>
          </a:prstGeom>
          <a:noFill/>
        </p:spPr>
        <p:txBody>
          <a:bodyPr wrap="none" rtlCol="0">
            <a:spAutoFit/>
          </a:bodyPr>
          <a:lstStyle/>
          <a:p>
            <a:r>
              <a:rPr lang="en-US" sz="2400" dirty="0" smtClean="0">
                <a:solidFill>
                  <a:schemeClr val="bg1"/>
                </a:solidFill>
              </a:rPr>
              <a:t>2.2V</a:t>
            </a:r>
            <a:endParaRPr lang="en-US" sz="2400" dirty="0">
              <a:solidFill>
                <a:schemeClr val="bg1"/>
              </a:solidFill>
            </a:endParaRPr>
          </a:p>
        </p:txBody>
      </p:sp>
      <p:sp>
        <p:nvSpPr>
          <p:cNvPr id="201" name="TextBox 200"/>
          <p:cNvSpPr txBox="1"/>
          <p:nvPr/>
        </p:nvSpPr>
        <p:spPr>
          <a:xfrm>
            <a:off x="4037233" y="3976252"/>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202" name="TextBox 201"/>
          <p:cNvSpPr txBox="1"/>
          <p:nvPr/>
        </p:nvSpPr>
        <p:spPr>
          <a:xfrm>
            <a:off x="5324148" y="3976252"/>
            <a:ext cx="747320" cy="461665"/>
          </a:xfrm>
          <a:prstGeom prst="rect">
            <a:avLst/>
          </a:prstGeom>
          <a:noFill/>
        </p:spPr>
        <p:txBody>
          <a:bodyPr wrap="none" rtlCol="0">
            <a:spAutoFit/>
          </a:bodyPr>
          <a:lstStyle/>
          <a:p>
            <a:r>
              <a:rPr lang="en-US" sz="2400" dirty="0" smtClean="0">
                <a:solidFill>
                  <a:schemeClr val="bg1"/>
                </a:solidFill>
              </a:rPr>
              <a:t>4.6V</a:t>
            </a:r>
            <a:endParaRPr lang="en-US" sz="2400" dirty="0">
              <a:solidFill>
                <a:schemeClr val="bg1"/>
              </a:solidFill>
            </a:endParaRPr>
          </a:p>
        </p:txBody>
      </p:sp>
      <p:sp>
        <p:nvSpPr>
          <p:cNvPr id="203" name="TextBox 202"/>
          <p:cNvSpPr txBox="1"/>
          <p:nvPr/>
        </p:nvSpPr>
        <p:spPr>
          <a:xfrm>
            <a:off x="6611647" y="3976252"/>
            <a:ext cx="747320" cy="461665"/>
          </a:xfrm>
          <a:prstGeom prst="rect">
            <a:avLst/>
          </a:prstGeom>
          <a:noFill/>
        </p:spPr>
        <p:txBody>
          <a:bodyPr wrap="none" rtlCol="0">
            <a:spAutoFit/>
          </a:bodyPr>
          <a:lstStyle/>
          <a:p>
            <a:r>
              <a:rPr lang="en-US" sz="2400" dirty="0" smtClean="0">
                <a:solidFill>
                  <a:schemeClr val="bg1"/>
                </a:solidFill>
              </a:rPr>
              <a:t>1.8V</a:t>
            </a:r>
            <a:endParaRPr lang="en-US" sz="2400" dirty="0">
              <a:solidFill>
                <a:schemeClr val="bg1"/>
              </a:solidFill>
            </a:endParaRPr>
          </a:p>
        </p:txBody>
      </p:sp>
      <p:sp>
        <p:nvSpPr>
          <p:cNvPr id="204" name="TextBox 203"/>
          <p:cNvSpPr txBox="1"/>
          <p:nvPr/>
        </p:nvSpPr>
        <p:spPr>
          <a:xfrm>
            <a:off x="2732118" y="5097420"/>
            <a:ext cx="747320" cy="461665"/>
          </a:xfrm>
          <a:prstGeom prst="rect">
            <a:avLst/>
          </a:prstGeom>
          <a:noFill/>
        </p:spPr>
        <p:txBody>
          <a:bodyPr wrap="none" rtlCol="0">
            <a:spAutoFit/>
          </a:bodyPr>
          <a:lstStyle/>
          <a:p>
            <a:r>
              <a:rPr lang="en-US" sz="2400" dirty="0" smtClean="0">
                <a:solidFill>
                  <a:schemeClr val="bg1"/>
                </a:solidFill>
              </a:rPr>
              <a:t>3.5V</a:t>
            </a:r>
            <a:endParaRPr lang="en-US" sz="2400" dirty="0">
              <a:solidFill>
                <a:schemeClr val="bg1"/>
              </a:solidFill>
            </a:endParaRPr>
          </a:p>
        </p:txBody>
      </p:sp>
      <p:sp>
        <p:nvSpPr>
          <p:cNvPr id="205" name="TextBox 204"/>
          <p:cNvSpPr txBox="1"/>
          <p:nvPr/>
        </p:nvSpPr>
        <p:spPr>
          <a:xfrm>
            <a:off x="4035772" y="5097420"/>
            <a:ext cx="747320" cy="461665"/>
          </a:xfrm>
          <a:prstGeom prst="rect">
            <a:avLst/>
          </a:prstGeom>
          <a:noFill/>
        </p:spPr>
        <p:txBody>
          <a:bodyPr wrap="none" rtlCol="0">
            <a:spAutoFit/>
          </a:bodyPr>
          <a:lstStyle/>
          <a:p>
            <a:r>
              <a:rPr lang="en-US" sz="2400" dirty="0" smtClean="0">
                <a:solidFill>
                  <a:schemeClr val="bg1"/>
                </a:solidFill>
              </a:rPr>
              <a:t>2.3V</a:t>
            </a:r>
            <a:endParaRPr lang="en-US" sz="2400" dirty="0">
              <a:solidFill>
                <a:schemeClr val="bg1"/>
              </a:solidFill>
            </a:endParaRPr>
          </a:p>
        </p:txBody>
      </p:sp>
      <p:sp>
        <p:nvSpPr>
          <p:cNvPr id="206" name="TextBox 205"/>
          <p:cNvSpPr txBox="1"/>
          <p:nvPr/>
        </p:nvSpPr>
        <p:spPr>
          <a:xfrm>
            <a:off x="5322687" y="5097420"/>
            <a:ext cx="747320" cy="461665"/>
          </a:xfrm>
          <a:prstGeom prst="rect">
            <a:avLst/>
          </a:prstGeom>
          <a:noFill/>
        </p:spPr>
        <p:txBody>
          <a:bodyPr wrap="none" rtlCol="0">
            <a:spAutoFit/>
          </a:bodyPr>
          <a:lstStyle/>
          <a:p>
            <a:r>
              <a:rPr lang="en-US" sz="2400" dirty="0" smtClean="0">
                <a:solidFill>
                  <a:schemeClr val="bg1"/>
                </a:solidFill>
              </a:rPr>
              <a:t>1.9V</a:t>
            </a:r>
            <a:endParaRPr lang="en-US" sz="2400" dirty="0">
              <a:solidFill>
                <a:schemeClr val="bg1"/>
              </a:solidFill>
            </a:endParaRPr>
          </a:p>
        </p:txBody>
      </p:sp>
      <p:sp>
        <p:nvSpPr>
          <p:cNvPr id="207" name="TextBox 206"/>
          <p:cNvSpPr txBox="1"/>
          <p:nvPr/>
        </p:nvSpPr>
        <p:spPr>
          <a:xfrm>
            <a:off x="6610186" y="5097420"/>
            <a:ext cx="747320" cy="461665"/>
          </a:xfrm>
          <a:prstGeom prst="rect">
            <a:avLst/>
          </a:prstGeom>
          <a:noFill/>
        </p:spPr>
        <p:txBody>
          <a:bodyPr wrap="none" rtlCol="0">
            <a:spAutoFit/>
          </a:bodyPr>
          <a:lstStyle/>
          <a:p>
            <a:r>
              <a:rPr lang="en-US" sz="2400" dirty="0" smtClean="0">
                <a:solidFill>
                  <a:schemeClr val="bg1"/>
                </a:solidFill>
              </a:rPr>
              <a:t>4.3V</a:t>
            </a:r>
            <a:endParaRPr lang="en-US" sz="2400" dirty="0">
              <a:solidFill>
                <a:schemeClr val="bg1"/>
              </a:solidFill>
            </a:endParaRPr>
          </a:p>
        </p:txBody>
      </p:sp>
      <p:sp>
        <p:nvSpPr>
          <p:cNvPr id="208" name="TextBox 207"/>
          <p:cNvSpPr txBox="1"/>
          <p:nvPr/>
        </p:nvSpPr>
        <p:spPr>
          <a:xfrm>
            <a:off x="253569" y="2656712"/>
            <a:ext cx="1836192" cy="461665"/>
          </a:xfrm>
          <a:prstGeom prst="rect">
            <a:avLst/>
          </a:prstGeom>
          <a:noFill/>
        </p:spPr>
        <p:txBody>
          <a:bodyPr wrap="square" rtlCol="0">
            <a:spAutoFit/>
          </a:bodyPr>
          <a:lstStyle/>
          <a:p>
            <a:pPr algn="ctr"/>
            <a:r>
              <a:rPr lang="en-US" sz="2400" dirty="0" err="1" smtClean="0">
                <a:solidFill>
                  <a:schemeClr val="accent1"/>
                </a:solidFill>
              </a:rPr>
              <a:t>V</a:t>
            </a:r>
            <a:r>
              <a:rPr lang="en-US" sz="2400" baseline="-25000" dirty="0" err="1" smtClean="0">
                <a:solidFill>
                  <a:schemeClr val="accent1"/>
                </a:solidFill>
              </a:rPr>
              <a:t>read</a:t>
            </a:r>
            <a:r>
              <a:rPr lang="en-US" sz="2400" dirty="0" smtClean="0">
                <a:solidFill>
                  <a:schemeClr val="accent1"/>
                </a:solidFill>
              </a:rPr>
              <a:t> = 2.5 V</a:t>
            </a:r>
            <a:endParaRPr lang="en-US" sz="2400" dirty="0">
              <a:solidFill>
                <a:schemeClr val="accent1"/>
              </a:solidFill>
            </a:endParaRPr>
          </a:p>
        </p:txBody>
      </p:sp>
      <p:sp>
        <p:nvSpPr>
          <p:cNvPr id="209" name="TextBox 208"/>
          <p:cNvSpPr txBox="1"/>
          <p:nvPr/>
        </p:nvSpPr>
        <p:spPr>
          <a:xfrm>
            <a:off x="253569" y="1529705"/>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4.7 V</a:t>
            </a:r>
            <a:endParaRPr lang="en-US" sz="2400" dirty="0">
              <a:solidFill>
                <a:schemeClr val="tx2">
                  <a:lumMod val="75000"/>
                </a:schemeClr>
              </a:solidFill>
            </a:endParaRPr>
          </a:p>
        </p:txBody>
      </p:sp>
      <p:sp>
        <p:nvSpPr>
          <p:cNvPr id="210" name="TextBox 209"/>
          <p:cNvSpPr txBox="1"/>
          <p:nvPr/>
        </p:nvSpPr>
        <p:spPr>
          <a:xfrm>
            <a:off x="253569" y="3751711"/>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4.7 V</a:t>
            </a:r>
            <a:endParaRPr lang="en-US" sz="2400" dirty="0">
              <a:solidFill>
                <a:schemeClr val="tx2">
                  <a:lumMod val="75000"/>
                </a:schemeClr>
              </a:solidFill>
            </a:endParaRPr>
          </a:p>
        </p:txBody>
      </p:sp>
      <p:sp>
        <p:nvSpPr>
          <p:cNvPr id="211" name="TextBox 210"/>
          <p:cNvSpPr txBox="1"/>
          <p:nvPr/>
        </p:nvSpPr>
        <p:spPr>
          <a:xfrm>
            <a:off x="253569" y="4861844"/>
            <a:ext cx="1836192" cy="461665"/>
          </a:xfrm>
          <a:prstGeom prst="rect">
            <a:avLst/>
          </a:prstGeom>
          <a:noFill/>
        </p:spPr>
        <p:txBody>
          <a:bodyPr wrap="square" rtlCol="0">
            <a:spAutoFit/>
          </a:bodyPr>
          <a:lstStyle/>
          <a:p>
            <a:pPr algn="ctr"/>
            <a:r>
              <a:rPr lang="en-US" sz="2400" dirty="0" err="1" smtClean="0">
                <a:solidFill>
                  <a:schemeClr val="tx2">
                    <a:lumMod val="75000"/>
                  </a:schemeClr>
                </a:solidFill>
              </a:rPr>
              <a:t>V</a:t>
            </a:r>
            <a:r>
              <a:rPr lang="en-US" sz="2400" baseline="-25000" dirty="0" err="1" smtClean="0">
                <a:solidFill>
                  <a:schemeClr val="tx2">
                    <a:lumMod val="75000"/>
                  </a:schemeClr>
                </a:solidFill>
              </a:rPr>
              <a:t>pass</a:t>
            </a:r>
            <a:r>
              <a:rPr lang="en-US" sz="2400" dirty="0" smtClean="0">
                <a:solidFill>
                  <a:schemeClr val="tx2">
                    <a:lumMod val="75000"/>
                  </a:schemeClr>
                </a:solidFill>
              </a:rPr>
              <a:t> = 4.7 V</a:t>
            </a:r>
            <a:endParaRPr lang="en-US" sz="2400" dirty="0">
              <a:solidFill>
                <a:schemeClr val="tx2">
                  <a:lumMod val="75000"/>
                </a:schemeClr>
              </a:solidFill>
            </a:endParaRPr>
          </a:p>
        </p:txBody>
      </p:sp>
      <p:sp>
        <p:nvSpPr>
          <p:cNvPr id="212" name="TextBox 211"/>
          <p:cNvSpPr txBox="1"/>
          <p:nvPr/>
        </p:nvSpPr>
        <p:spPr>
          <a:xfrm>
            <a:off x="5271978" y="6127218"/>
            <a:ext cx="845313" cy="584775"/>
          </a:xfrm>
          <a:prstGeom prst="rect">
            <a:avLst/>
          </a:prstGeom>
          <a:noFill/>
        </p:spPr>
        <p:txBody>
          <a:bodyPr wrap="square" rtlCol="0">
            <a:spAutoFit/>
          </a:bodyPr>
          <a:lstStyle/>
          <a:p>
            <a:pPr algn="ctr"/>
            <a:r>
              <a:rPr lang="en-US" sz="3200" dirty="0" smtClean="0">
                <a:solidFill>
                  <a:schemeClr val="tx2"/>
                </a:solidFill>
              </a:rPr>
              <a:t>1</a:t>
            </a:r>
            <a:endParaRPr lang="en-US" sz="3200" dirty="0">
              <a:solidFill>
                <a:schemeClr val="tx2"/>
              </a:solidFill>
            </a:endParaRPr>
          </a:p>
        </p:txBody>
      </p:sp>
      <p:sp>
        <p:nvSpPr>
          <p:cNvPr id="213" name="TextBox 212"/>
          <p:cNvSpPr txBox="1"/>
          <p:nvPr/>
        </p:nvSpPr>
        <p:spPr>
          <a:xfrm>
            <a:off x="6568384" y="6127218"/>
            <a:ext cx="845313" cy="584775"/>
          </a:xfrm>
          <a:prstGeom prst="rect">
            <a:avLst/>
          </a:prstGeom>
          <a:noFill/>
        </p:spPr>
        <p:txBody>
          <a:bodyPr wrap="square" rtlCol="0">
            <a:spAutoFit/>
          </a:bodyPr>
          <a:lstStyle/>
          <a:p>
            <a:pPr algn="ctr"/>
            <a:r>
              <a:rPr lang="en-US" sz="3200" dirty="0" smtClean="0">
                <a:solidFill>
                  <a:schemeClr val="accent2">
                    <a:lumMod val="75000"/>
                  </a:schemeClr>
                </a:solidFill>
              </a:rPr>
              <a:t>0</a:t>
            </a:r>
            <a:endParaRPr lang="en-US" sz="3200" dirty="0">
              <a:solidFill>
                <a:schemeClr val="accent2">
                  <a:lumMod val="75000"/>
                </a:schemeClr>
              </a:solidFill>
            </a:endParaRPr>
          </a:p>
        </p:txBody>
      </p:sp>
      <p:sp>
        <p:nvSpPr>
          <p:cNvPr id="214" name="TextBox 213"/>
          <p:cNvSpPr txBox="1"/>
          <p:nvPr/>
        </p:nvSpPr>
        <p:spPr>
          <a:xfrm>
            <a:off x="3977577" y="6127218"/>
            <a:ext cx="845313" cy="584775"/>
          </a:xfrm>
          <a:prstGeom prst="rect">
            <a:avLst/>
          </a:prstGeom>
          <a:noFill/>
        </p:spPr>
        <p:txBody>
          <a:bodyPr wrap="square" rtlCol="0">
            <a:spAutoFit/>
          </a:bodyPr>
          <a:lstStyle/>
          <a:p>
            <a:pPr algn="ctr"/>
            <a:r>
              <a:rPr lang="en-US" sz="3200" dirty="0" smtClean="0">
                <a:solidFill>
                  <a:schemeClr val="accent2"/>
                </a:solidFill>
              </a:rPr>
              <a:t>0</a:t>
            </a:r>
            <a:endParaRPr lang="en-US" sz="3200" dirty="0">
              <a:solidFill>
                <a:schemeClr val="accent2"/>
              </a:solidFill>
            </a:endParaRPr>
          </a:p>
        </p:txBody>
      </p:sp>
      <p:sp>
        <p:nvSpPr>
          <p:cNvPr id="215" name="TextBox 214"/>
          <p:cNvSpPr txBox="1"/>
          <p:nvPr/>
        </p:nvSpPr>
        <p:spPr>
          <a:xfrm>
            <a:off x="2667975" y="6127218"/>
            <a:ext cx="845313" cy="584775"/>
          </a:xfrm>
          <a:prstGeom prst="rect">
            <a:avLst/>
          </a:prstGeom>
          <a:noFill/>
        </p:spPr>
        <p:txBody>
          <a:bodyPr wrap="square" rtlCol="0">
            <a:spAutoFit/>
          </a:bodyPr>
          <a:lstStyle/>
          <a:p>
            <a:pPr algn="ctr"/>
            <a:r>
              <a:rPr lang="en-US" sz="3200" dirty="0" smtClean="0">
                <a:solidFill>
                  <a:schemeClr val="accent2"/>
                </a:solidFill>
              </a:rPr>
              <a:t>0</a:t>
            </a:r>
            <a:endParaRPr lang="en-US" sz="3200" dirty="0">
              <a:solidFill>
                <a:schemeClr val="accent2"/>
              </a:solidFill>
            </a:endParaRPr>
          </a:p>
        </p:txBody>
      </p:sp>
      <p:sp>
        <p:nvSpPr>
          <p:cNvPr id="221" name="TextBox 220"/>
          <p:cNvSpPr txBox="1"/>
          <p:nvPr/>
        </p:nvSpPr>
        <p:spPr>
          <a:xfrm>
            <a:off x="66521" y="817310"/>
            <a:ext cx="2895072" cy="461665"/>
          </a:xfrm>
          <a:prstGeom prst="rect">
            <a:avLst/>
          </a:prstGeom>
          <a:noFill/>
        </p:spPr>
        <p:txBody>
          <a:bodyPr wrap="square" rtlCol="0">
            <a:spAutoFit/>
          </a:bodyPr>
          <a:lstStyle/>
          <a:p>
            <a:r>
              <a:rPr lang="en-US" sz="2400" dirty="0" smtClean="0">
                <a:solidFill>
                  <a:schemeClr val="accent1"/>
                </a:solidFill>
              </a:rPr>
              <a:t>Reducing </a:t>
            </a:r>
            <a:r>
              <a:rPr lang="en-US" sz="2400" dirty="0" err="1" smtClean="0">
                <a:solidFill>
                  <a:schemeClr val="accent1"/>
                </a:solidFill>
              </a:rPr>
              <a:t>V</a:t>
            </a:r>
            <a:r>
              <a:rPr lang="en-US" sz="2400" baseline="-25000" dirty="0" err="1" smtClean="0">
                <a:solidFill>
                  <a:schemeClr val="accent1"/>
                </a:solidFill>
              </a:rPr>
              <a:t>pass</a:t>
            </a:r>
            <a:r>
              <a:rPr lang="en-US" sz="2400" dirty="0" smtClean="0">
                <a:solidFill>
                  <a:schemeClr val="accent1"/>
                </a:solidFill>
              </a:rPr>
              <a:t> to 4.7V</a:t>
            </a:r>
            <a:endParaRPr lang="en-US" sz="2400" dirty="0">
              <a:solidFill>
                <a:schemeClr val="accent1"/>
              </a:solidFill>
            </a:endParaRPr>
          </a:p>
        </p:txBody>
      </p:sp>
      <p:sp>
        <p:nvSpPr>
          <p:cNvPr id="217" name="TextBox 216"/>
          <p:cNvSpPr txBox="1"/>
          <p:nvPr/>
        </p:nvSpPr>
        <p:spPr>
          <a:xfrm>
            <a:off x="492741" y="5756579"/>
            <a:ext cx="2408588" cy="830997"/>
          </a:xfrm>
          <a:prstGeom prst="rect">
            <a:avLst/>
          </a:prstGeom>
          <a:noFill/>
        </p:spPr>
        <p:txBody>
          <a:bodyPr wrap="square" rtlCol="0">
            <a:spAutoFit/>
          </a:bodyPr>
          <a:lstStyle/>
          <a:p>
            <a:pPr algn="ctr"/>
            <a:r>
              <a:rPr lang="en-US" sz="2400" dirty="0" smtClean="0">
                <a:solidFill>
                  <a:schemeClr val="accent2"/>
                </a:solidFill>
              </a:rPr>
              <a:t>Incorrect values from page 2: </a:t>
            </a:r>
            <a:endParaRPr lang="en-US" sz="2400" dirty="0">
              <a:solidFill>
                <a:schemeClr val="accent2"/>
              </a:solidFill>
            </a:endParaRPr>
          </a:p>
        </p:txBody>
      </p:sp>
      <p:sp>
        <p:nvSpPr>
          <p:cNvPr id="223" name="TextBox 222"/>
          <p:cNvSpPr txBox="1"/>
          <p:nvPr/>
        </p:nvSpPr>
        <p:spPr>
          <a:xfrm>
            <a:off x="7772400" y="1762088"/>
            <a:ext cx="1004249" cy="461665"/>
          </a:xfrm>
          <a:prstGeom prst="rect">
            <a:avLst/>
          </a:prstGeom>
          <a:noFill/>
        </p:spPr>
        <p:txBody>
          <a:bodyPr wrap="none" rtlCol="0">
            <a:spAutoFit/>
          </a:bodyPr>
          <a:lstStyle/>
          <a:p>
            <a:r>
              <a:rPr lang="en-US" sz="2400" dirty="0" smtClean="0"/>
              <a:t>Page 1</a:t>
            </a:r>
            <a:endParaRPr lang="en-US" sz="2400" dirty="0"/>
          </a:p>
        </p:txBody>
      </p:sp>
      <p:sp>
        <p:nvSpPr>
          <p:cNvPr id="224" name="TextBox 223"/>
          <p:cNvSpPr txBox="1"/>
          <p:nvPr/>
        </p:nvSpPr>
        <p:spPr>
          <a:xfrm>
            <a:off x="7772400" y="2873967"/>
            <a:ext cx="1004249" cy="461665"/>
          </a:xfrm>
          <a:prstGeom prst="rect">
            <a:avLst/>
          </a:prstGeom>
          <a:noFill/>
        </p:spPr>
        <p:txBody>
          <a:bodyPr wrap="none" rtlCol="0">
            <a:spAutoFit/>
          </a:bodyPr>
          <a:lstStyle/>
          <a:p>
            <a:r>
              <a:rPr lang="en-US" sz="2400" dirty="0" smtClean="0"/>
              <a:t>Page 2</a:t>
            </a:r>
            <a:endParaRPr lang="en-US" sz="2400" dirty="0"/>
          </a:p>
        </p:txBody>
      </p:sp>
      <p:sp>
        <p:nvSpPr>
          <p:cNvPr id="225" name="TextBox 224"/>
          <p:cNvSpPr txBox="1"/>
          <p:nvPr/>
        </p:nvSpPr>
        <p:spPr>
          <a:xfrm>
            <a:off x="7772400" y="4010420"/>
            <a:ext cx="1004249" cy="461665"/>
          </a:xfrm>
          <a:prstGeom prst="rect">
            <a:avLst/>
          </a:prstGeom>
          <a:noFill/>
        </p:spPr>
        <p:txBody>
          <a:bodyPr wrap="none" rtlCol="0">
            <a:spAutoFit/>
          </a:bodyPr>
          <a:lstStyle/>
          <a:p>
            <a:r>
              <a:rPr lang="en-US" sz="2400" dirty="0"/>
              <a:t>Page </a:t>
            </a:r>
            <a:r>
              <a:rPr lang="en-US" sz="2400" dirty="0" smtClean="0"/>
              <a:t>3</a:t>
            </a:r>
            <a:endParaRPr lang="en-US" sz="2400" dirty="0"/>
          </a:p>
        </p:txBody>
      </p:sp>
      <p:sp>
        <p:nvSpPr>
          <p:cNvPr id="226" name="TextBox 225"/>
          <p:cNvSpPr txBox="1"/>
          <p:nvPr/>
        </p:nvSpPr>
        <p:spPr>
          <a:xfrm>
            <a:off x="7772400" y="5100935"/>
            <a:ext cx="1004249" cy="461665"/>
          </a:xfrm>
          <a:prstGeom prst="rect">
            <a:avLst/>
          </a:prstGeom>
          <a:noFill/>
        </p:spPr>
        <p:txBody>
          <a:bodyPr wrap="none" rtlCol="0">
            <a:spAutoFit/>
          </a:bodyPr>
          <a:lstStyle/>
          <a:p>
            <a:r>
              <a:rPr lang="en-US" sz="2400" dirty="0"/>
              <a:t>Page </a:t>
            </a:r>
            <a:r>
              <a:rPr lang="en-US" sz="2400" dirty="0" smtClean="0"/>
              <a:t>4</a:t>
            </a:r>
            <a:endParaRPr lang="en-US" sz="2400" dirty="0"/>
          </a:p>
        </p:txBody>
      </p:sp>
    </p:spTree>
    <p:extLst>
      <p:ext uri="{BB962C8B-B14F-4D97-AF65-F5344CB8AC3E}">
        <p14:creationId xmlns:p14="http://schemas.microsoft.com/office/powerpoint/2010/main" val="4237541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500"/>
                                        <p:tgtEl>
                                          <p:spTgt spid="175"/>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73"/>
                                        </p:tgtEl>
                                        <p:attrNameLst>
                                          <p:attrName>style.visibility</p:attrName>
                                        </p:attrNameLst>
                                      </p:cBhvr>
                                      <p:to>
                                        <p:strVal val="visible"/>
                                      </p:to>
                                    </p:set>
                                    <p:animEffect transition="in" filter="wipe(up)">
                                      <p:cBhvr>
                                        <p:cTn id="11" dur="500"/>
                                        <p:tgtEl>
                                          <p:spTgt spid="173"/>
                                        </p:tgtEl>
                                      </p:cBhvr>
                                    </p:animEffect>
                                  </p:childTnLst>
                                </p:cTn>
                              </p:par>
                              <p:par>
                                <p:cTn id="12" presetID="22" presetClass="entr" presetSubtype="1" fill="hold" nodeType="withEffect">
                                  <p:stCondLst>
                                    <p:cond delay="0"/>
                                  </p:stCondLst>
                                  <p:childTnLst>
                                    <p:set>
                                      <p:cBhvr>
                                        <p:cTn id="13" dur="1" fill="hold">
                                          <p:stCondLst>
                                            <p:cond delay="0"/>
                                          </p:stCondLst>
                                        </p:cTn>
                                        <p:tgtEl>
                                          <p:spTgt spid="172"/>
                                        </p:tgtEl>
                                        <p:attrNameLst>
                                          <p:attrName>style.visibility</p:attrName>
                                        </p:attrNameLst>
                                      </p:cBhvr>
                                      <p:to>
                                        <p:strVal val="visible"/>
                                      </p:to>
                                    </p:set>
                                    <p:animEffect transition="in" filter="wipe(up)">
                                      <p:cBhvr>
                                        <p:cTn id="14" dur="500"/>
                                        <p:tgtEl>
                                          <p:spTgt spid="172"/>
                                        </p:tgtEl>
                                      </p:cBhvr>
                                    </p:animEffect>
                                  </p:childTnLst>
                                </p:cTn>
                              </p:par>
                              <p:par>
                                <p:cTn id="15" presetID="22" presetClass="entr" presetSubtype="1" fill="hold" nodeType="withEffect">
                                  <p:stCondLst>
                                    <p:cond delay="0"/>
                                  </p:stCondLst>
                                  <p:childTnLst>
                                    <p:set>
                                      <p:cBhvr>
                                        <p:cTn id="16" dur="1" fill="hold">
                                          <p:stCondLst>
                                            <p:cond delay="0"/>
                                          </p:stCondLst>
                                        </p:cTn>
                                        <p:tgtEl>
                                          <p:spTgt spid="174"/>
                                        </p:tgtEl>
                                        <p:attrNameLst>
                                          <p:attrName>style.visibility</p:attrName>
                                        </p:attrNameLst>
                                      </p:cBhvr>
                                      <p:to>
                                        <p:strVal val="visible"/>
                                      </p:to>
                                    </p:set>
                                    <p:animEffect transition="in" filter="wipe(up)">
                                      <p:cBhvr>
                                        <p:cTn id="17" dur="500"/>
                                        <p:tgtEl>
                                          <p:spTgt spid="174"/>
                                        </p:tgtEl>
                                      </p:cBhvr>
                                    </p:animEffect>
                                  </p:childTnLst>
                                </p:cTn>
                              </p:par>
                              <p:par>
                                <p:cTn id="18" presetID="22" presetClass="entr" presetSubtype="1" fill="hold" nodeType="withEffect">
                                  <p:stCondLst>
                                    <p:cond delay="0"/>
                                  </p:stCondLst>
                                  <p:childTnLst>
                                    <p:set>
                                      <p:cBhvr>
                                        <p:cTn id="19" dur="1" fill="hold">
                                          <p:stCondLst>
                                            <p:cond delay="0"/>
                                          </p:stCondLst>
                                        </p:cTn>
                                        <p:tgtEl>
                                          <p:spTgt spid="171"/>
                                        </p:tgtEl>
                                        <p:attrNameLst>
                                          <p:attrName>style.visibility</p:attrName>
                                        </p:attrNameLst>
                                      </p:cBhvr>
                                      <p:to>
                                        <p:strVal val="visible"/>
                                      </p:to>
                                    </p:set>
                                    <p:animEffect transition="in" filter="wipe(up)">
                                      <p:cBhvr>
                                        <p:cTn id="20" dur="500"/>
                                        <p:tgtEl>
                                          <p:spTgt spid="171"/>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213"/>
                                        </p:tgtEl>
                                        <p:attrNameLst>
                                          <p:attrName>style.visibility</p:attrName>
                                        </p:attrNameLst>
                                      </p:cBhvr>
                                      <p:to>
                                        <p:strVal val="visible"/>
                                      </p:to>
                                    </p:set>
                                    <p:animEffect transition="in" filter="wipe(up)">
                                      <p:cBhvr>
                                        <p:cTn id="24" dur="500"/>
                                        <p:tgtEl>
                                          <p:spTgt spid="213"/>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12"/>
                                        </p:tgtEl>
                                        <p:attrNameLst>
                                          <p:attrName>style.visibility</p:attrName>
                                        </p:attrNameLst>
                                      </p:cBhvr>
                                      <p:to>
                                        <p:strVal val="visible"/>
                                      </p:to>
                                    </p:set>
                                    <p:animEffect transition="in" filter="wipe(up)">
                                      <p:cBhvr>
                                        <p:cTn id="27" dur="500"/>
                                        <p:tgtEl>
                                          <p:spTgt spid="212"/>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214"/>
                                        </p:tgtEl>
                                        <p:attrNameLst>
                                          <p:attrName>style.visibility</p:attrName>
                                        </p:attrNameLst>
                                      </p:cBhvr>
                                      <p:to>
                                        <p:strVal val="visible"/>
                                      </p:to>
                                    </p:set>
                                    <p:animEffect transition="in" filter="wipe(up)">
                                      <p:cBhvr>
                                        <p:cTn id="30" dur="500"/>
                                        <p:tgtEl>
                                          <p:spTgt spid="214"/>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215"/>
                                        </p:tgtEl>
                                        <p:attrNameLst>
                                          <p:attrName>style.visibility</p:attrName>
                                        </p:attrNameLst>
                                      </p:cBhvr>
                                      <p:to>
                                        <p:strVal val="visible"/>
                                      </p:to>
                                    </p:set>
                                    <p:animEffect transition="in" filter="wipe(up)">
                                      <p:cBhvr>
                                        <p:cTn id="33" dur="500"/>
                                        <p:tgtEl>
                                          <p:spTgt spid="2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7"/>
                                        </p:tgtEl>
                                        <p:attrNameLst>
                                          <p:attrName>style.visibility</p:attrName>
                                        </p:attrNameLst>
                                      </p:cBhvr>
                                      <p:to>
                                        <p:strVal val="visible"/>
                                      </p:to>
                                    </p:set>
                                    <p:animEffect transition="in" filter="fade">
                                      <p:cBhvr>
                                        <p:cTn id="36" dur="5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 grpId="0"/>
      <p:bldP spid="213" grpId="0"/>
      <p:bldP spid="214" grpId="0"/>
      <p:bldP spid="215" grpId="0"/>
      <p:bldP spid="2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Utilizing the Unused ECC Capability</a:t>
            </a:r>
            <a:endParaRPr lang="en-US" dirty="0"/>
          </a:p>
        </p:txBody>
      </p:sp>
      <p:sp>
        <p:nvSpPr>
          <p:cNvPr id="3" name="Slide Number Placeholder 2"/>
          <p:cNvSpPr>
            <a:spLocks noGrp="1"/>
          </p:cNvSpPr>
          <p:nvPr>
            <p:ph type="sldNum" sz="quarter" idx="12"/>
          </p:nvPr>
        </p:nvSpPr>
        <p:spPr/>
        <p:txBody>
          <a:bodyPr/>
          <a:lstStyle/>
          <a:p>
            <a:fld id="{B9833DA7-59AA-43CA-B9D4-B4E6650B0945}" type="slidenum">
              <a:rPr lang="en-US" smtClean="0"/>
              <a:t>23</a:t>
            </a:fld>
            <a:endParaRPr lang="en-US" dirty="0"/>
          </a:p>
        </p:txBody>
      </p:sp>
      <p:grpSp>
        <p:nvGrpSpPr>
          <p:cNvPr id="34" name="Group 33"/>
          <p:cNvGrpSpPr/>
          <p:nvPr/>
        </p:nvGrpSpPr>
        <p:grpSpPr>
          <a:xfrm>
            <a:off x="228600" y="1099301"/>
            <a:ext cx="8610599" cy="3127375"/>
            <a:chOff x="228600" y="1190741"/>
            <a:chExt cx="8610599" cy="3127375"/>
          </a:xfrm>
        </p:grpSpPr>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3442" t="3948" r="3928" b="31085"/>
            <a:stretch/>
          </p:blipFill>
          <p:spPr bwMode="auto">
            <a:xfrm>
              <a:off x="1020479" y="1359566"/>
              <a:ext cx="7818720" cy="2472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9"/>
            <p:cNvSpPr txBox="1"/>
            <p:nvPr/>
          </p:nvSpPr>
          <p:spPr>
            <a:xfrm>
              <a:off x="1019094" y="3653680"/>
              <a:ext cx="7720808" cy="3817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01 02 03 04 05 06 07 08 09 10 11 12 13 14 15 16 17 18 19 20 </a:t>
              </a:r>
              <a: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t>21</a:t>
              </a:r>
              <a:br>
                <a:rPr lang="en-US" sz="2000" dirty="0" smtClean="0">
                  <a:effectLst/>
                  <a:latin typeface="Calibri" panose="020F0502020204030204" pitchFamily="34" charset="0"/>
                  <a:ea typeface="Times New Roman" panose="02020603050405020304" pitchFamily="18" charset="0"/>
                  <a:cs typeface="Times New Roman" panose="02020603050405020304" pitchFamily="18" charset="0"/>
                </a:rPr>
              </a:br>
              <a:endParaRPr lang="en-US" sz="4800" dirty="0">
                <a:effectLst/>
                <a:ea typeface="Times New Roman" panose="02020603050405020304" pitchFamily="18" charset="0"/>
                <a:cs typeface="Times New Roman" panose="02020603050405020304" pitchFamily="18" charset="0"/>
              </a:endParaRPr>
            </a:p>
          </p:txBody>
        </p:sp>
        <p:sp>
          <p:nvSpPr>
            <p:cNvPr id="7" name="Rectangle 6"/>
            <p:cNvSpPr/>
            <p:nvPr/>
          </p:nvSpPr>
          <p:spPr>
            <a:xfrm>
              <a:off x="3775379" y="3918006"/>
              <a:ext cx="1916294" cy="400110"/>
            </a:xfrm>
            <a:prstGeom prst="rect">
              <a:avLst/>
            </a:prstGeom>
          </p:spPr>
          <p:txBody>
            <a:bodyPr wrap="none">
              <a:spAutoFit/>
            </a:bodyPr>
            <a:lstStyle/>
            <a:p>
              <a:pPr algn="just"/>
              <a:r>
                <a:rPr lang="en-US" sz="2000" b="1" i="1" dirty="0">
                  <a:latin typeface="Calibri" panose="020F0502020204030204" pitchFamily="34" charset="0"/>
                  <a:ea typeface="Times New Roman" panose="02020603050405020304" pitchFamily="18" charset="0"/>
                  <a:cs typeface="Times New Roman" panose="02020603050405020304" pitchFamily="18" charset="0"/>
                </a:rPr>
                <a:t>N</a:t>
              </a:r>
              <a:r>
                <a:rPr lang="en-US" sz="2000" b="1" dirty="0">
                  <a:latin typeface="Calibri" panose="020F0502020204030204" pitchFamily="34" charset="0"/>
                  <a:ea typeface="Times New Roman" panose="02020603050405020304" pitchFamily="18" charset="0"/>
                  <a:cs typeface="Times New Roman" panose="02020603050405020304" pitchFamily="18" charset="0"/>
                </a:rPr>
                <a:t>-day Retention</a:t>
              </a:r>
              <a:endParaRPr lang="en-US" sz="4800" dirty="0">
                <a:ea typeface="Times New Roman" panose="02020603050405020304" pitchFamily="18" charset="0"/>
                <a:cs typeface="Times New Roman" panose="02020603050405020304" pitchFamily="18" charset="0"/>
              </a:endParaRPr>
            </a:p>
          </p:txBody>
        </p:sp>
        <p:sp>
          <p:nvSpPr>
            <p:cNvPr id="8" name="Rectangle 7"/>
            <p:cNvSpPr/>
            <p:nvPr/>
          </p:nvSpPr>
          <p:spPr>
            <a:xfrm>
              <a:off x="354361" y="1413544"/>
              <a:ext cx="637785" cy="2396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1.0</a:t>
              </a:r>
              <a:endParaRPr lang="en-US" sz="2000" dirty="0">
                <a:solidFill>
                  <a:schemeClr val="tx1"/>
                </a:solidFill>
              </a:endParaRPr>
            </a:p>
          </p:txBody>
        </p:sp>
        <p:sp>
          <p:nvSpPr>
            <p:cNvPr id="9" name="Rectangle 8"/>
            <p:cNvSpPr/>
            <p:nvPr/>
          </p:nvSpPr>
          <p:spPr>
            <a:xfrm>
              <a:off x="354361" y="1860202"/>
              <a:ext cx="637785" cy="2396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0.8</a:t>
              </a:r>
              <a:endParaRPr lang="en-US" sz="2000" dirty="0">
                <a:solidFill>
                  <a:schemeClr val="tx1"/>
                </a:solidFill>
              </a:endParaRPr>
            </a:p>
          </p:txBody>
        </p:sp>
        <p:sp>
          <p:nvSpPr>
            <p:cNvPr id="10" name="Rectangle 9"/>
            <p:cNvSpPr/>
            <p:nvPr/>
          </p:nvSpPr>
          <p:spPr>
            <a:xfrm>
              <a:off x="354359" y="2295693"/>
              <a:ext cx="637785" cy="2396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0.6</a:t>
              </a:r>
              <a:endParaRPr lang="en-US" sz="2000" dirty="0">
                <a:solidFill>
                  <a:schemeClr val="tx1"/>
                </a:solidFill>
              </a:endParaRPr>
            </a:p>
          </p:txBody>
        </p:sp>
        <p:sp>
          <p:nvSpPr>
            <p:cNvPr id="11" name="Rectangle 10"/>
            <p:cNvSpPr/>
            <p:nvPr/>
          </p:nvSpPr>
          <p:spPr>
            <a:xfrm>
              <a:off x="354359" y="2731185"/>
              <a:ext cx="637785" cy="2396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0.4</a:t>
              </a:r>
              <a:endParaRPr lang="en-US" sz="2000" dirty="0">
                <a:solidFill>
                  <a:schemeClr val="tx1"/>
                </a:solidFill>
              </a:endParaRPr>
            </a:p>
          </p:txBody>
        </p:sp>
        <p:sp>
          <p:nvSpPr>
            <p:cNvPr id="12" name="Rectangle 11"/>
            <p:cNvSpPr/>
            <p:nvPr/>
          </p:nvSpPr>
          <p:spPr>
            <a:xfrm>
              <a:off x="354358" y="3120652"/>
              <a:ext cx="637785" cy="2396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0.2</a:t>
              </a:r>
              <a:endParaRPr lang="en-US" sz="2000" dirty="0">
                <a:solidFill>
                  <a:schemeClr val="tx1"/>
                </a:solidFill>
              </a:endParaRPr>
            </a:p>
          </p:txBody>
        </p:sp>
        <p:sp>
          <p:nvSpPr>
            <p:cNvPr id="13" name="Rectangle 12"/>
            <p:cNvSpPr/>
            <p:nvPr/>
          </p:nvSpPr>
          <p:spPr>
            <a:xfrm>
              <a:off x="354356" y="3579628"/>
              <a:ext cx="637785" cy="2396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0</a:t>
              </a:r>
              <a:endParaRPr lang="en-US" sz="2000" dirty="0">
                <a:solidFill>
                  <a:schemeClr val="tx1"/>
                </a:solidFill>
              </a:endParaRPr>
            </a:p>
          </p:txBody>
        </p:sp>
        <p:sp>
          <p:nvSpPr>
            <p:cNvPr id="14" name="Rectangle 13"/>
            <p:cNvSpPr/>
            <p:nvPr/>
          </p:nvSpPr>
          <p:spPr>
            <a:xfrm>
              <a:off x="228600" y="1855786"/>
              <a:ext cx="349398" cy="1277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t"/>
            <a:lstStyle/>
            <a:p>
              <a:pPr algn="ctr"/>
              <a:r>
                <a:rPr lang="en-US" sz="2000" b="1" dirty="0" smtClean="0">
                  <a:solidFill>
                    <a:schemeClr val="tx1"/>
                  </a:solidFill>
                </a:rPr>
                <a:t>RBER</a:t>
              </a:r>
              <a:endParaRPr lang="en-US" sz="2000" b="1" dirty="0">
                <a:solidFill>
                  <a:schemeClr val="tx1"/>
                </a:solidFill>
              </a:endParaRPr>
            </a:p>
          </p:txBody>
        </p:sp>
        <p:sp>
          <p:nvSpPr>
            <p:cNvPr id="15" name="Rectangle 14"/>
            <p:cNvSpPr/>
            <p:nvPr/>
          </p:nvSpPr>
          <p:spPr>
            <a:xfrm>
              <a:off x="1062212" y="1190741"/>
              <a:ext cx="682702" cy="240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 10</a:t>
              </a:r>
              <a:r>
                <a:rPr lang="en-US" sz="2000" baseline="30000" dirty="0">
                  <a:solidFill>
                    <a:schemeClr val="tx1"/>
                  </a:solidFill>
                </a:rPr>
                <a:t>-3</a:t>
              </a:r>
              <a:endParaRPr lang="en-US" sz="2000" dirty="0">
                <a:solidFill>
                  <a:schemeClr val="tx1"/>
                </a:solidFill>
              </a:endParaRPr>
            </a:p>
          </p:txBody>
        </p:sp>
      </p:grpSp>
      <p:cxnSp>
        <p:nvCxnSpPr>
          <p:cNvPr id="21" name="Straight Connector 20"/>
          <p:cNvCxnSpPr/>
          <p:nvPr/>
        </p:nvCxnSpPr>
        <p:spPr>
          <a:xfrm flipH="1">
            <a:off x="1227499" y="1374701"/>
            <a:ext cx="752857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484395" y="990600"/>
            <a:ext cx="3401125" cy="355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solidFill>
                  <a:schemeClr val="accent2"/>
                </a:solidFill>
              </a:rPr>
              <a:t>ECC Correction Capability</a:t>
            </a:r>
            <a:endParaRPr lang="en-US" sz="2400" dirty="0">
              <a:solidFill>
                <a:schemeClr val="accent2"/>
              </a:solidFill>
            </a:endParaRPr>
          </a:p>
        </p:txBody>
      </p:sp>
      <p:sp>
        <p:nvSpPr>
          <p:cNvPr id="30" name="Left Brace 29"/>
          <p:cNvSpPr/>
          <p:nvPr/>
        </p:nvSpPr>
        <p:spPr>
          <a:xfrm flipH="1">
            <a:off x="1434624" y="1374701"/>
            <a:ext cx="218625" cy="1276619"/>
          </a:xfrm>
          <a:prstGeom prst="leftBrace">
            <a:avLst>
              <a:gd name="adj1" fmla="val 8333"/>
              <a:gd name="adj2" fmla="val 19666"/>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1771324" y="1409732"/>
            <a:ext cx="2953309" cy="461665"/>
          </a:xfrm>
          <a:prstGeom prst="rect">
            <a:avLst/>
          </a:prstGeom>
          <a:noFill/>
        </p:spPr>
        <p:txBody>
          <a:bodyPr wrap="none" rtlCol="0">
            <a:spAutoFit/>
          </a:bodyPr>
          <a:lstStyle/>
          <a:p>
            <a:r>
              <a:rPr lang="en-US" sz="2400" dirty="0" smtClean="0">
                <a:solidFill>
                  <a:schemeClr val="accent1"/>
                </a:solidFill>
              </a:rPr>
              <a:t>Unused ECC capability</a:t>
            </a:r>
            <a:endParaRPr lang="en-US" sz="2400" dirty="0">
              <a:solidFill>
                <a:schemeClr val="accent1"/>
              </a:solidFill>
            </a:endParaRPr>
          </a:p>
        </p:txBody>
      </p:sp>
      <p:sp>
        <p:nvSpPr>
          <p:cNvPr id="32" name="Left Brace 31"/>
          <p:cNvSpPr/>
          <p:nvPr/>
        </p:nvSpPr>
        <p:spPr>
          <a:xfrm>
            <a:off x="4759960" y="1374019"/>
            <a:ext cx="218625" cy="744341"/>
          </a:xfrm>
          <a:prstGeom prst="leftBrace">
            <a:avLst>
              <a:gd name="adj1" fmla="val 8333"/>
              <a:gd name="adj2" fmla="val 29216"/>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77998" y="4267200"/>
            <a:ext cx="8161904" cy="954107"/>
          </a:xfrm>
          <a:prstGeom prst="rect">
            <a:avLst/>
          </a:prstGeom>
          <a:noFill/>
        </p:spPr>
        <p:txBody>
          <a:bodyPr wrap="square" rtlCol="0">
            <a:spAutoFit/>
          </a:bodyPr>
          <a:lstStyle/>
          <a:p>
            <a:pPr marL="342900" indent="-342900">
              <a:buAutoNum type="arabicPeriod"/>
            </a:pPr>
            <a:r>
              <a:rPr lang="en-US" sz="2800" dirty="0" smtClean="0">
                <a:solidFill>
                  <a:schemeClr val="accent1"/>
                </a:solidFill>
              </a:rPr>
              <a:t>Huge unused ECC correction capability can be used to tolerate read errors</a:t>
            </a:r>
            <a:endParaRPr lang="en-US" sz="2800" dirty="0">
              <a:solidFill>
                <a:schemeClr val="accent1"/>
              </a:solidFill>
            </a:endParaRPr>
          </a:p>
        </p:txBody>
      </p:sp>
      <p:sp>
        <p:nvSpPr>
          <p:cNvPr id="33" name="Rectangle 32"/>
          <p:cNvSpPr/>
          <p:nvPr/>
        </p:nvSpPr>
        <p:spPr>
          <a:xfrm>
            <a:off x="577998" y="5222615"/>
            <a:ext cx="7910682" cy="523220"/>
          </a:xfrm>
          <a:prstGeom prst="rect">
            <a:avLst/>
          </a:prstGeom>
        </p:spPr>
        <p:txBody>
          <a:bodyPr wrap="square">
            <a:spAutoFit/>
          </a:bodyPr>
          <a:lstStyle/>
          <a:p>
            <a:r>
              <a:rPr lang="en-US" sz="2800" dirty="0" smtClean="0">
                <a:solidFill>
                  <a:schemeClr val="accent1"/>
                </a:solidFill>
              </a:rPr>
              <a:t>2. Unused </a:t>
            </a:r>
            <a:r>
              <a:rPr lang="en-US" sz="2800" dirty="0">
                <a:solidFill>
                  <a:schemeClr val="accent1"/>
                </a:solidFill>
              </a:rPr>
              <a:t>ECC capability </a:t>
            </a:r>
            <a:r>
              <a:rPr lang="en-US" sz="2800" dirty="0" smtClean="0">
                <a:solidFill>
                  <a:schemeClr val="accent1"/>
                </a:solidFill>
              </a:rPr>
              <a:t>decreases over time</a:t>
            </a:r>
          </a:p>
        </p:txBody>
      </p:sp>
      <p:sp>
        <p:nvSpPr>
          <p:cNvPr id="38" name="Rectangle 37"/>
          <p:cNvSpPr/>
          <p:nvPr/>
        </p:nvSpPr>
        <p:spPr>
          <a:xfrm>
            <a:off x="577998" y="5706330"/>
            <a:ext cx="8161904" cy="954107"/>
          </a:xfrm>
          <a:prstGeom prst="rect">
            <a:avLst/>
          </a:prstGeom>
        </p:spPr>
        <p:txBody>
          <a:bodyPr wrap="square">
            <a:spAutoFit/>
          </a:bodyPr>
          <a:lstStyle/>
          <a:p>
            <a:r>
              <a:rPr lang="en-US" sz="2800" dirty="0" smtClean="0">
                <a:solidFill>
                  <a:schemeClr val="tx2"/>
                </a:solidFill>
              </a:rPr>
              <a:t>Dynamically adjust </a:t>
            </a:r>
            <a:r>
              <a:rPr lang="en-US" sz="2800" dirty="0" err="1" smtClean="0">
                <a:solidFill>
                  <a:schemeClr val="tx2"/>
                </a:solidFill>
              </a:rPr>
              <a:t>V</a:t>
            </a:r>
            <a:r>
              <a:rPr lang="en-US" sz="2800" baseline="-25000" dirty="0" err="1" smtClean="0">
                <a:solidFill>
                  <a:schemeClr val="tx2"/>
                </a:solidFill>
              </a:rPr>
              <a:t>pass</a:t>
            </a:r>
            <a:r>
              <a:rPr lang="en-US" sz="2800" dirty="0" smtClean="0">
                <a:solidFill>
                  <a:schemeClr val="tx2"/>
                </a:solidFill>
              </a:rPr>
              <a:t> so that read errors fully utilize the unused ECC capability</a:t>
            </a:r>
          </a:p>
        </p:txBody>
      </p:sp>
    </p:spTree>
    <p:extLst>
      <p:ext uri="{BB962C8B-B14F-4D97-AF65-F5344CB8AC3E}">
        <p14:creationId xmlns:p14="http://schemas.microsoft.com/office/powerpoint/2010/main" val="68609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par>
                                <p:cTn id="13" presetID="10"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animBg="1"/>
      <p:bldP spid="31" grpId="0"/>
      <p:bldP spid="32" grpId="0" animBg="1"/>
      <p:bldP spid="4" grpId="0"/>
      <p:bldP spid="33" grpId="0"/>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t>
            </a:r>
            <a:r>
              <a:rPr lang="en-US" baseline="-25000" dirty="0" err="1" smtClean="0"/>
              <a:t>pass</a:t>
            </a:r>
            <a:r>
              <a:rPr lang="en-US" dirty="0" smtClean="0"/>
              <a:t> Reduction Trade-Off Summary</a:t>
            </a:r>
            <a:endParaRPr lang="en-US" dirty="0"/>
          </a:p>
        </p:txBody>
      </p:sp>
      <p:sp>
        <p:nvSpPr>
          <p:cNvPr id="4" name="Content Placeholder 3"/>
          <p:cNvSpPr>
            <a:spLocks noGrp="1"/>
          </p:cNvSpPr>
          <p:nvPr>
            <p:ph idx="1"/>
          </p:nvPr>
        </p:nvSpPr>
        <p:spPr/>
        <p:txBody>
          <a:bodyPr/>
          <a:lstStyle/>
          <a:p>
            <a:r>
              <a:rPr lang="en-US" dirty="0" smtClean="0"/>
              <a:t>Conservatively set </a:t>
            </a:r>
            <a:r>
              <a:rPr lang="en-US" dirty="0" err="1" smtClean="0"/>
              <a:t>V</a:t>
            </a:r>
            <a:r>
              <a:rPr lang="en-US" baseline="-25000" dirty="0" err="1" smtClean="0"/>
              <a:t>pass</a:t>
            </a:r>
            <a:r>
              <a:rPr lang="en-US" dirty="0" smtClean="0"/>
              <a:t> to a high voltage</a:t>
            </a:r>
          </a:p>
          <a:p>
            <a:pPr lvl="1"/>
            <a:r>
              <a:rPr lang="en-US" dirty="0">
                <a:solidFill>
                  <a:schemeClr val="accent2"/>
                </a:solidFill>
              </a:rPr>
              <a:t>A</a:t>
            </a:r>
            <a:r>
              <a:rPr lang="en-US" dirty="0" smtClean="0">
                <a:solidFill>
                  <a:schemeClr val="accent2"/>
                </a:solidFill>
              </a:rPr>
              <a:t>ccumulates more read disturb errors at the end of each refresh interval</a:t>
            </a:r>
          </a:p>
          <a:p>
            <a:pPr lvl="1">
              <a:buFont typeface="Arial" panose="020B0604020202020204" pitchFamily="34" charset="0"/>
              <a:buChar char="+"/>
            </a:pPr>
            <a:r>
              <a:rPr lang="en-US" dirty="0" smtClean="0">
                <a:solidFill>
                  <a:schemeClr val="tx2"/>
                </a:solidFill>
              </a:rPr>
              <a:t>No read errors</a:t>
            </a:r>
          </a:p>
          <a:p>
            <a:r>
              <a:rPr lang="en-US" dirty="0" smtClean="0"/>
              <a:t>Dynamically adjust </a:t>
            </a:r>
            <a:r>
              <a:rPr lang="en-US" dirty="0" err="1" smtClean="0"/>
              <a:t>V</a:t>
            </a:r>
            <a:r>
              <a:rPr lang="en-US" baseline="-25000" dirty="0" err="1" smtClean="0"/>
              <a:t>pass</a:t>
            </a:r>
            <a:r>
              <a:rPr lang="en-US" dirty="0" smtClean="0"/>
              <a:t> to unused ECC capability</a:t>
            </a:r>
          </a:p>
          <a:p>
            <a:pPr lvl="1">
              <a:buFont typeface="Calibri" panose="020F0502020204030204" pitchFamily="34" charset="0"/>
              <a:buChar char="+"/>
            </a:pPr>
            <a:r>
              <a:rPr lang="en-US" dirty="0">
                <a:solidFill>
                  <a:schemeClr val="tx2"/>
                </a:solidFill>
              </a:rPr>
              <a:t>Minimize read disturb errors</a:t>
            </a:r>
            <a:endParaRPr lang="en-US" dirty="0"/>
          </a:p>
          <a:p>
            <a:pPr lvl="1">
              <a:buFont typeface="Courier New" panose="02070309020205020404" pitchFamily="49" charset="0"/>
              <a:buChar char="o"/>
            </a:pPr>
            <a:r>
              <a:rPr lang="en-US" dirty="0" smtClean="0"/>
              <a:t>Control read errors to be tolerable by ECC</a:t>
            </a:r>
          </a:p>
          <a:p>
            <a:pPr lvl="1">
              <a:buFont typeface="Courier New" panose="02070309020205020404" pitchFamily="49" charset="0"/>
              <a:buChar char="o"/>
            </a:pPr>
            <a:r>
              <a:rPr lang="en-US" dirty="0" smtClean="0"/>
              <a:t>If read errors exceed ECC capability, read again with a higher </a:t>
            </a:r>
            <a:r>
              <a:rPr lang="en-US" dirty="0" err="1" smtClean="0"/>
              <a:t>V</a:t>
            </a:r>
            <a:r>
              <a:rPr lang="en-US" baseline="-25000" dirty="0" err="1" smtClean="0"/>
              <a:t>pass</a:t>
            </a:r>
            <a:r>
              <a:rPr lang="en-US" dirty="0" smtClean="0"/>
              <a:t> to correct read errors</a:t>
            </a:r>
          </a:p>
        </p:txBody>
      </p:sp>
      <p:sp>
        <p:nvSpPr>
          <p:cNvPr id="3" name="Slide Number Placeholder 2"/>
          <p:cNvSpPr>
            <a:spLocks noGrp="1"/>
          </p:cNvSpPr>
          <p:nvPr>
            <p:ph type="sldNum" sz="quarter" idx="12"/>
          </p:nvPr>
        </p:nvSpPr>
        <p:spPr/>
        <p:txBody>
          <a:bodyPr/>
          <a:lstStyle/>
          <a:p>
            <a:fld id="{B9833DA7-59AA-43CA-B9D4-B4E6650B0945}" type="slidenum">
              <a:rPr lang="en-US" smtClean="0"/>
              <a:t>24</a:t>
            </a:fld>
            <a:endParaRPr lang="en-US"/>
          </a:p>
        </p:txBody>
      </p:sp>
    </p:spTree>
    <p:extLst>
      <p:ext uri="{BB962C8B-B14F-4D97-AF65-F5344CB8AC3E}">
        <p14:creationId xmlns:p14="http://schemas.microsoft.com/office/powerpoint/2010/main" val="4212238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fade">
                                      <p:cBhvr>
                                        <p:cTn id="13" dur="500"/>
                                        <p:tgtEl>
                                          <p:spTgt spid="4">
                                            <p:txEl>
                                              <p:pRg st="5" end="5"/>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V</a:t>
            </a:r>
            <a:r>
              <a:rPr lang="en-US" baseline="-25000" dirty="0" err="1" smtClean="0"/>
              <a:t>pass</a:t>
            </a:r>
            <a:r>
              <a:rPr lang="en-US" dirty="0" smtClean="0"/>
              <a:t> Tuning Steps</a:t>
            </a:r>
            <a:endParaRPr lang="en-US" dirty="0"/>
          </a:p>
        </p:txBody>
      </p:sp>
      <p:sp>
        <p:nvSpPr>
          <p:cNvPr id="5" name="Content Placeholder 4"/>
          <p:cNvSpPr>
            <a:spLocks noGrp="1"/>
          </p:cNvSpPr>
          <p:nvPr>
            <p:ph idx="1"/>
          </p:nvPr>
        </p:nvSpPr>
        <p:spPr/>
        <p:txBody>
          <a:bodyPr/>
          <a:lstStyle/>
          <a:p>
            <a:r>
              <a:rPr lang="en-US" dirty="0" smtClean="0"/>
              <a:t>Perform </a:t>
            </a:r>
            <a:r>
              <a:rPr lang="en-US" dirty="0"/>
              <a:t>once for </a:t>
            </a:r>
            <a:r>
              <a:rPr lang="en-US" dirty="0" smtClean="0"/>
              <a:t>each block every day:</a:t>
            </a:r>
          </a:p>
          <a:p>
            <a:pPr marL="651510" lvl="1" indent="-514350">
              <a:buFont typeface="+mj-lt"/>
              <a:buAutoNum type="arabicPeriod"/>
            </a:pPr>
            <a:r>
              <a:rPr lang="en-US" dirty="0" smtClean="0">
                <a:solidFill>
                  <a:schemeClr val="accent1"/>
                </a:solidFill>
              </a:rPr>
              <a:t>Estimate</a:t>
            </a:r>
            <a:r>
              <a:rPr lang="en-US" dirty="0" smtClean="0"/>
              <a:t> </a:t>
            </a:r>
            <a:r>
              <a:rPr lang="en-US" i="1" dirty="0" smtClean="0"/>
              <a:t>unused ECC capability</a:t>
            </a:r>
          </a:p>
          <a:p>
            <a:pPr marL="651510" lvl="1" indent="-514350">
              <a:buFont typeface="+mj-lt"/>
              <a:buAutoNum type="arabicPeriod"/>
            </a:pPr>
            <a:r>
              <a:rPr lang="en-US" dirty="0" smtClean="0">
                <a:solidFill>
                  <a:schemeClr val="accent1"/>
                </a:solidFill>
              </a:rPr>
              <a:t>Aggressively reduce </a:t>
            </a:r>
            <a:r>
              <a:rPr lang="en-US" dirty="0" err="1" smtClean="0">
                <a:solidFill>
                  <a:schemeClr val="accent1"/>
                </a:solidFill>
              </a:rPr>
              <a:t>V</a:t>
            </a:r>
            <a:r>
              <a:rPr lang="en-US" baseline="-25000" dirty="0" err="1" smtClean="0">
                <a:solidFill>
                  <a:schemeClr val="accent1"/>
                </a:solidFill>
              </a:rPr>
              <a:t>pass</a:t>
            </a:r>
            <a:r>
              <a:rPr lang="en-US" dirty="0" smtClean="0"/>
              <a:t> until </a:t>
            </a:r>
            <a:r>
              <a:rPr lang="en-US" i="1" dirty="0" smtClean="0"/>
              <a:t>read errors exceeds ECC capability</a:t>
            </a:r>
            <a:endParaRPr lang="en-US" dirty="0" smtClean="0"/>
          </a:p>
          <a:p>
            <a:pPr marL="651510" lvl="1" indent="-514350">
              <a:buFont typeface="+mj-lt"/>
              <a:buAutoNum type="arabicPeriod"/>
            </a:pPr>
            <a:r>
              <a:rPr lang="en-US" dirty="0" smtClean="0">
                <a:solidFill>
                  <a:schemeClr val="accent1"/>
                </a:solidFill>
              </a:rPr>
              <a:t>Gradually increase </a:t>
            </a:r>
            <a:r>
              <a:rPr lang="en-US" dirty="0" err="1" smtClean="0">
                <a:solidFill>
                  <a:schemeClr val="accent1"/>
                </a:solidFill>
              </a:rPr>
              <a:t>V</a:t>
            </a:r>
            <a:r>
              <a:rPr lang="en-US" baseline="-25000" dirty="0" err="1" smtClean="0">
                <a:solidFill>
                  <a:schemeClr val="accent1"/>
                </a:solidFill>
              </a:rPr>
              <a:t>pass</a:t>
            </a:r>
            <a:r>
              <a:rPr lang="en-US" dirty="0" smtClean="0">
                <a:solidFill>
                  <a:schemeClr val="accent1"/>
                </a:solidFill>
              </a:rPr>
              <a:t> </a:t>
            </a:r>
            <a:r>
              <a:rPr lang="en-US" dirty="0" smtClean="0"/>
              <a:t>until read error just becomes less than ECC capability</a:t>
            </a:r>
          </a:p>
        </p:txBody>
      </p:sp>
      <p:sp>
        <p:nvSpPr>
          <p:cNvPr id="3" name="Slide Number Placeholder 2"/>
          <p:cNvSpPr>
            <a:spLocks noGrp="1"/>
          </p:cNvSpPr>
          <p:nvPr>
            <p:ph type="sldNum" sz="quarter" idx="12"/>
          </p:nvPr>
        </p:nvSpPr>
        <p:spPr/>
        <p:txBody>
          <a:bodyPr/>
          <a:lstStyle/>
          <a:p>
            <a:fld id="{B9833DA7-59AA-43CA-B9D4-B4E6650B0945}" type="slidenum">
              <a:rPr lang="en-US" smtClean="0"/>
              <a:t>25</a:t>
            </a:fld>
            <a:endParaRPr lang="en-US"/>
          </a:p>
        </p:txBody>
      </p:sp>
    </p:spTree>
    <p:extLst>
      <p:ext uri="{BB962C8B-B14F-4D97-AF65-F5344CB8AC3E}">
        <p14:creationId xmlns:p14="http://schemas.microsoft.com/office/powerpoint/2010/main" val="69322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a:t>
            </a:r>
            <a:r>
              <a:rPr lang="en-US" dirty="0" err="1" smtClean="0"/>
              <a:t>V</a:t>
            </a:r>
            <a:r>
              <a:rPr lang="en-US" baseline="-25000" dirty="0" err="1" smtClean="0"/>
              <a:t>pass</a:t>
            </a:r>
            <a:r>
              <a:rPr lang="en-US" dirty="0" smtClean="0"/>
              <a:t> Tuning</a:t>
            </a:r>
            <a:endParaRPr lang="en-US" dirty="0"/>
          </a:p>
        </p:txBody>
      </p:sp>
      <p:sp>
        <p:nvSpPr>
          <p:cNvPr id="4" name="Content Placeholder 3"/>
          <p:cNvSpPr>
            <a:spLocks noGrp="1"/>
          </p:cNvSpPr>
          <p:nvPr>
            <p:ph idx="1"/>
          </p:nvPr>
        </p:nvSpPr>
        <p:spPr/>
        <p:txBody>
          <a:bodyPr/>
          <a:lstStyle/>
          <a:p>
            <a:r>
              <a:rPr lang="en-US" dirty="0" smtClean="0"/>
              <a:t>19 real workload I/O traces</a:t>
            </a:r>
          </a:p>
          <a:p>
            <a:r>
              <a:rPr lang="en-US" dirty="0" smtClean="0"/>
              <a:t>Assume 7-day refresh period</a:t>
            </a:r>
          </a:p>
          <a:p>
            <a:r>
              <a:rPr lang="en-US" dirty="0" smtClean="0"/>
              <a:t>Similar methodology as before to determine acceptable </a:t>
            </a:r>
            <a:r>
              <a:rPr lang="en-US" dirty="0" err="1" smtClean="0"/>
              <a:t>V</a:t>
            </a:r>
            <a:r>
              <a:rPr lang="en-US" baseline="-25000" dirty="0" err="1" smtClean="0"/>
              <a:t>pass</a:t>
            </a:r>
            <a:r>
              <a:rPr lang="en-US" dirty="0" smtClean="0"/>
              <a:t> reduction</a:t>
            </a:r>
          </a:p>
          <a:p>
            <a:endParaRPr lang="en-US" dirty="0" smtClean="0"/>
          </a:p>
          <a:p>
            <a:r>
              <a:rPr lang="en-US" dirty="0" smtClean="0"/>
              <a:t>Overhead for a 512 GB flash drive:</a:t>
            </a:r>
            <a:endParaRPr lang="en-US" dirty="0"/>
          </a:p>
          <a:p>
            <a:pPr lvl="1"/>
            <a:r>
              <a:rPr lang="en-US" dirty="0" smtClean="0"/>
              <a:t>128 KB storage overhead for per-block </a:t>
            </a:r>
            <a:r>
              <a:rPr lang="en-US" dirty="0" err="1" smtClean="0"/>
              <a:t>V</a:t>
            </a:r>
            <a:r>
              <a:rPr lang="en-US" baseline="-25000" dirty="0" err="1" smtClean="0"/>
              <a:t>pass</a:t>
            </a:r>
            <a:r>
              <a:rPr lang="en-US" dirty="0" smtClean="0"/>
              <a:t> setting and worst-case page</a:t>
            </a:r>
          </a:p>
          <a:p>
            <a:pPr lvl="1"/>
            <a:r>
              <a:rPr lang="en-US" dirty="0" smtClean="0"/>
              <a:t>24.34 sec/day average </a:t>
            </a:r>
            <a:r>
              <a:rPr lang="en-US" dirty="0" err="1" smtClean="0"/>
              <a:t>V</a:t>
            </a:r>
            <a:r>
              <a:rPr lang="en-US" baseline="-25000" dirty="0" err="1" smtClean="0"/>
              <a:t>pass</a:t>
            </a:r>
            <a:r>
              <a:rPr lang="en-US" dirty="0" smtClean="0"/>
              <a:t> Tuning overhead</a:t>
            </a:r>
            <a:endParaRPr lang="en-US" dirty="0"/>
          </a:p>
        </p:txBody>
      </p:sp>
      <p:sp>
        <p:nvSpPr>
          <p:cNvPr id="3" name="Slide Number Placeholder 2"/>
          <p:cNvSpPr>
            <a:spLocks noGrp="1"/>
          </p:cNvSpPr>
          <p:nvPr>
            <p:ph type="sldNum" sz="quarter" idx="12"/>
          </p:nvPr>
        </p:nvSpPr>
        <p:spPr/>
        <p:txBody>
          <a:bodyPr/>
          <a:lstStyle/>
          <a:p>
            <a:fld id="{B9833DA7-59AA-43CA-B9D4-B4E6650B0945}" type="slidenum">
              <a:rPr lang="en-US" smtClean="0"/>
              <a:t>26</a:t>
            </a:fld>
            <a:endParaRPr lang="en-US"/>
          </a:p>
        </p:txBody>
      </p:sp>
    </p:spTree>
    <p:extLst>
      <p:ext uri="{BB962C8B-B14F-4D97-AF65-F5344CB8AC3E}">
        <p14:creationId xmlns:p14="http://schemas.microsoft.com/office/powerpoint/2010/main" val="2279334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V</a:t>
            </a:r>
            <a:r>
              <a:rPr lang="en-US" baseline="-25000" dirty="0" err="1" smtClean="0"/>
              <a:t>pass</a:t>
            </a:r>
            <a:r>
              <a:rPr lang="en-US" dirty="0" smtClean="0"/>
              <a:t> Tuning Lifetime Improvements</a:t>
            </a:r>
            <a:endParaRPr lang="en-US" dirty="0"/>
          </a:p>
        </p:txBody>
      </p:sp>
      <p:sp>
        <p:nvSpPr>
          <p:cNvPr id="4" name="Slide Number Placeholder 3"/>
          <p:cNvSpPr>
            <a:spLocks noGrp="1"/>
          </p:cNvSpPr>
          <p:nvPr>
            <p:ph type="sldNum" sz="quarter" idx="12"/>
          </p:nvPr>
        </p:nvSpPr>
        <p:spPr/>
        <p:txBody>
          <a:bodyPr/>
          <a:lstStyle/>
          <a:p>
            <a:fld id="{B9833DA7-59AA-43CA-B9D4-B4E6650B0945}" type="slidenum">
              <a:rPr lang="en-US" smtClean="0"/>
              <a:t>27</a:t>
            </a:fld>
            <a:endParaRPr lang="en-US"/>
          </a:p>
        </p:txBody>
      </p:sp>
      <p:grpSp>
        <p:nvGrpSpPr>
          <p:cNvPr id="9" name="Group 8"/>
          <p:cNvGrpSpPr/>
          <p:nvPr/>
        </p:nvGrpSpPr>
        <p:grpSpPr>
          <a:xfrm>
            <a:off x="152400" y="1729810"/>
            <a:ext cx="8534400" cy="3691358"/>
            <a:chOff x="152400" y="1353275"/>
            <a:chExt cx="8534400" cy="3691358"/>
          </a:xfrm>
        </p:grpSpPr>
        <p:graphicFrame>
          <p:nvGraphicFramePr>
            <p:cNvPr id="6" name="Chart 5"/>
            <p:cNvGraphicFramePr/>
            <p:nvPr>
              <p:extLst>
                <p:ext uri="{D42A27DB-BD31-4B8C-83A1-F6EECF244321}">
                  <p14:modId xmlns:p14="http://schemas.microsoft.com/office/powerpoint/2010/main" val="1660888354"/>
                </p:ext>
              </p:extLst>
            </p:nvPr>
          </p:nvGraphicFramePr>
          <p:xfrm>
            <a:off x="152400" y="1371600"/>
            <a:ext cx="8534400" cy="3673033"/>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5574175" y="1353275"/>
              <a:ext cx="1713053" cy="358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r>
                <a:rPr lang="en-US" sz="2400" dirty="0" err="1" smtClean="0">
                  <a:solidFill>
                    <a:schemeClr val="tx1"/>
                  </a:solidFill>
                </a:rPr>
                <a:t>V</a:t>
              </a:r>
              <a:r>
                <a:rPr lang="en-US" sz="2400" baseline="-25000" dirty="0" err="1" smtClean="0">
                  <a:solidFill>
                    <a:schemeClr val="tx1"/>
                  </a:solidFill>
                </a:rPr>
                <a:t>pass</a:t>
              </a:r>
              <a:r>
                <a:rPr lang="en-US" sz="2400" dirty="0" smtClean="0">
                  <a:solidFill>
                    <a:schemeClr val="tx1"/>
                  </a:solidFill>
                </a:rPr>
                <a:t> Tuning</a:t>
              </a:r>
              <a:endParaRPr lang="en-US" sz="2400" dirty="0">
                <a:solidFill>
                  <a:schemeClr val="tx1"/>
                </a:solidFill>
              </a:endParaRPr>
            </a:p>
          </p:txBody>
        </p:sp>
      </p:grpSp>
      <p:sp>
        <p:nvSpPr>
          <p:cNvPr id="8" name="TextBox 7"/>
          <p:cNvSpPr txBox="1"/>
          <p:nvPr/>
        </p:nvSpPr>
        <p:spPr>
          <a:xfrm>
            <a:off x="304800" y="5177135"/>
            <a:ext cx="5671040" cy="523220"/>
          </a:xfrm>
          <a:prstGeom prst="rect">
            <a:avLst/>
          </a:prstGeom>
          <a:noFill/>
        </p:spPr>
        <p:txBody>
          <a:bodyPr wrap="none" rtlCol="0">
            <a:spAutoFit/>
          </a:bodyPr>
          <a:lstStyle/>
          <a:p>
            <a:r>
              <a:rPr lang="en-US" sz="2800" dirty="0" smtClean="0">
                <a:solidFill>
                  <a:schemeClr val="accent1"/>
                </a:solidFill>
              </a:rPr>
              <a:t>Average lifetime improvement: 21.0%</a:t>
            </a:r>
            <a:endParaRPr lang="en-US" sz="2800" dirty="0">
              <a:solidFill>
                <a:schemeClr val="accent1"/>
              </a:solidFill>
            </a:endParaRPr>
          </a:p>
        </p:txBody>
      </p:sp>
    </p:spTree>
    <p:extLst>
      <p:ext uri="{BB962C8B-B14F-4D97-AF65-F5344CB8AC3E}">
        <p14:creationId xmlns:p14="http://schemas.microsoft.com/office/powerpoint/2010/main" val="3887835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solidFill>
                  <a:schemeClr val="bg1">
                    <a:lumMod val="75000"/>
                  </a:schemeClr>
                </a:solidFill>
              </a:rPr>
              <a:t>Background (Problem and Goal)</a:t>
            </a:r>
          </a:p>
          <a:p>
            <a:r>
              <a:rPr lang="en-US" dirty="0">
                <a:solidFill>
                  <a:schemeClr val="bg1">
                    <a:lumMod val="75000"/>
                  </a:schemeClr>
                </a:solidFill>
              </a:rPr>
              <a:t>Key Experimental Observations</a:t>
            </a:r>
          </a:p>
          <a:p>
            <a:r>
              <a:rPr lang="en-US" dirty="0">
                <a:solidFill>
                  <a:schemeClr val="bg1">
                    <a:lumMod val="75000"/>
                  </a:schemeClr>
                </a:solidFill>
              </a:rPr>
              <a:t>Mitigation: </a:t>
            </a:r>
            <a:r>
              <a:rPr lang="en-US" dirty="0" err="1">
                <a:solidFill>
                  <a:schemeClr val="bg1">
                    <a:lumMod val="75000"/>
                  </a:schemeClr>
                </a:solidFill>
              </a:rPr>
              <a:t>V</a:t>
            </a:r>
            <a:r>
              <a:rPr lang="en-US" baseline="-25000" dirty="0" err="1">
                <a:solidFill>
                  <a:schemeClr val="bg1">
                    <a:lumMod val="75000"/>
                  </a:schemeClr>
                </a:solidFill>
              </a:rPr>
              <a:t>pass</a:t>
            </a:r>
            <a:r>
              <a:rPr lang="en-US" dirty="0">
                <a:solidFill>
                  <a:schemeClr val="bg1">
                    <a:lumMod val="75000"/>
                  </a:schemeClr>
                </a:solidFill>
              </a:rPr>
              <a:t> Tuning</a:t>
            </a:r>
          </a:p>
          <a:p>
            <a:r>
              <a:rPr lang="en-US" dirty="0"/>
              <a:t>Recovery: Read Disturb Oriented Error Recovery</a:t>
            </a:r>
          </a:p>
          <a:p>
            <a:r>
              <a:rPr lang="en-US" dirty="0">
                <a:solidFill>
                  <a:schemeClr val="bg1">
                    <a:lumMod val="75000"/>
                  </a:schemeClr>
                </a:solidFill>
              </a:rPr>
              <a:t>Conclusion</a:t>
            </a:r>
          </a:p>
        </p:txBody>
      </p:sp>
      <p:sp>
        <p:nvSpPr>
          <p:cNvPr id="4" name="Slide Number Placeholder 3"/>
          <p:cNvSpPr>
            <a:spLocks noGrp="1"/>
          </p:cNvSpPr>
          <p:nvPr>
            <p:ph type="sldNum" sz="quarter" idx="12"/>
          </p:nvPr>
        </p:nvSpPr>
        <p:spPr/>
        <p:txBody>
          <a:bodyPr/>
          <a:lstStyle/>
          <a:p>
            <a:fld id="{B9833DA7-59AA-43CA-B9D4-B4E6650B0945}" type="slidenum">
              <a:rPr lang="en-US" smtClean="0"/>
              <a:t>28</a:t>
            </a:fld>
            <a:endParaRPr lang="en-US"/>
          </a:p>
        </p:txBody>
      </p:sp>
    </p:spTree>
    <p:extLst>
      <p:ext uri="{BB962C8B-B14F-4D97-AF65-F5344CB8AC3E}">
        <p14:creationId xmlns:p14="http://schemas.microsoft.com/office/powerpoint/2010/main" val="3193391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Read Disturb Resistance</a:t>
            </a:r>
            <a:endParaRPr lang="en-US" dirty="0"/>
          </a:p>
        </p:txBody>
      </p:sp>
      <p:sp>
        <p:nvSpPr>
          <p:cNvPr id="4" name="Slide Number Placeholder 3"/>
          <p:cNvSpPr>
            <a:spLocks noGrp="1"/>
          </p:cNvSpPr>
          <p:nvPr>
            <p:ph type="sldNum" sz="quarter" idx="12"/>
          </p:nvPr>
        </p:nvSpPr>
        <p:spPr/>
        <p:txBody>
          <a:bodyPr/>
          <a:lstStyle/>
          <a:p>
            <a:fld id="{B9833DA7-59AA-43CA-B9D4-B4E6650B0945}" type="slidenum">
              <a:rPr lang="en-US" smtClean="0"/>
              <a:t>29</a:t>
            </a:fld>
            <a:endParaRPr lang="en-US"/>
          </a:p>
        </p:txBody>
      </p:sp>
      <p:sp>
        <p:nvSpPr>
          <p:cNvPr id="10" name="Rounded Rectangle 9"/>
          <p:cNvSpPr/>
          <p:nvPr/>
        </p:nvSpPr>
        <p:spPr>
          <a:xfrm>
            <a:off x="3664057" y="2615531"/>
            <a:ext cx="457200" cy="457200"/>
          </a:xfrm>
          <a:prstGeom prst="roundRect">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lumMod val="75000"/>
                  </a:schemeClr>
                </a:solidFill>
              </a:rPr>
              <a:t>R</a:t>
            </a:r>
          </a:p>
        </p:txBody>
      </p:sp>
      <p:sp>
        <p:nvSpPr>
          <p:cNvPr id="11" name="Rounded Rectangle 10"/>
          <p:cNvSpPr/>
          <p:nvPr/>
        </p:nvSpPr>
        <p:spPr>
          <a:xfrm>
            <a:off x="3664057" y="3939052"/>
            <a:ext cx="457200" cy="457200"/>
          </a:xfrm>
          <a:prstGeom prst="roundRect">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lumMod val="75000"/>
                  </a:schemeClr>
                </a:solidFill>
              </a:rPr>
              <a:t>P</a:t>
            </a:r>
          </a:p>
        </p:txBody>
      </p:sp>
      <p:sp>
        <p:nvSpPr>
          <p:cNvPr id="12" name="Rectangle 11"/>
          <p:cNvSpPr/>
          <p:nvPr/>
        </p:nvSpPr>
        <p:spPr>
          <a:xfrm>
            <a:off x="468085" y="2513621"/>
            <a:ext cx="3227408" cy="584775"/>
          </a:xfrm>
          <a:prstGeom prst="rect">
            <a:avLst/>
          </a:prstGeom>
        </p:spPr>
        <p:txBody>
          <a:bodyPr wrap="square">
            <a:spAutoFit/>
          </a:bodyPr>
          <a:lstStyle/>
          <a:p>
            <a:r>
              <a:rPr lang="en-US" altLang="ko-KR" sz="3200" dirty="0" smtClean="0">
                <a:latin typeface="+mj-lt"/>
                <a:ea typeface="Dotum" pitchFamily="34" charset="-127"/>
              </a:rPr>
              <a:t>Disturb-</a:t>
            </a:r>
            <a:r>
              <a:rPr lang="en-US" altLang="ko-KR" sz="3200" dirty="0" smtClean="0">
                <a:solidFill>
                  <a:schemeClr val="tx2"/>
                </a:solidFill>
                <a:latin typeface="+mj-lt"/>
                <a:ea typeface="Dotum" pitchFamily="34" charset="-127"/>
              </a:rPr>
              <a:t>R</a:t>
            </a:r>
            <a:r>
              <a:rPr lang="en-US" altLang="ko-KR" sz="3200" dirty="0" smtClean="0">
                <a:latin typeface="+mj-lt"/>
                <a:ea typeface="Dotum" pitchFamily="34" charset="-127"/>
              </a:rPr>
              <a:t>esistant</a:t>
            </a:r>
            <a:endParaRPr lang="ko-KR" altLang="ko-KR" sz="3200" dirty="0">
              <a:latin typeface="+mj-lt"/>
              <a:ea typeface="Dotum" pitchFamily="34" charset="-127"/>
            </a:endParaRPr>
          </a:p>
        </p:txBody>
      </p:sp>
      <p:sp>
        <p:nvSpPr>
          <p:cNvPr id="13" name="Rectangle 12"/>
          <p:cNvSpPr/>
          <p:nvPr/>
        </p:nvSpPr>
        <p:spPr>
          <a:xfrm>
            <a:off x="468085" y="3828728"/>
            <a:ext cx="2750940" cy="584775"/>
          </a:xfrm>
          <a:prstGeom prst="rect">
            <a:avLst/>
          </a:prstGeom>
        </p:spPr>
        <p:txBody>
          <a:bodyPr wrap="square">
            <a:spAutoFit/>
          </a:bodyPr>
          <a:lstStyle/>
          <a:p>
            <a:r>
              <a:rPr lang="en-US" altLang="ko-KR" sz="3200" dirty="0" smtClean="0">
                <a:latin typeface="+mj-lt"/>
                <a:ea typeface="Dotum" pitchFamily="34" charset="-127"/>
              </a:rPr>
              <a:t>Disturb-</a:t>
            </a:r>
            <a:r>
              <a:rPr lang="en-US" altLang="ko-KR" sz="3200" dirty="0" smtClean="0">
                <a:solidFill>
                  <a:schemeClr val="accent2"/>
                </a:solidFill>
                <a:latin typeface="+mj-lt"/>
                <a:ea typeface="Dotum" pitchFamily="34" charset="-127"/>
              </a:rPr>
              <a:t>P</a:t>
            </a:r>
            <a:r>
              <a:rPr lang="en-US" altLang="ko-KR" sz="3200" dirty="0" smtClean="0">
                <a:latin typeface="+mj-lt"/>
                <a:ea typeface="Dotum" pitchFamily="34" charset="-127"/>
              </a:rPr>
              <a:t>rone</a:t>
            </a:r>
          </a:p>
        </p:txBody>
      </p:sp>
      <p:cxnSp>
        <p:nvCxnSpPr>
          <p:cNvPr id="15" name="Straight Arrow Connector 14"/>
          <p:cNvCxnSpPr/>
          <p:nvPr/>
        </p:nvCxnSpPr>
        <p:spPr>
          <a:xfrm>
            <a:off x="4121257" y="2846564"/>
            <a:ext cx="1283823" cy="0"/>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121257" y="4180457"/>
            <a:ext cx="3556216" cy="2822"/>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966825" y="6269094"/>
            <a:ext cx="3048000" cy="584775"/>
          </a:xfrm>
          <a:prstGeom prst="rect">
            <a:avLst/>
          </a:prstGeom>
        </p:spPr>
        <p:txBody>
          <a:bodyPr wrap="square">
            <a:spAutoFit/>
          </a:bodyPr>
          <a:lstStyle/>
          <a:p>
            <a:pPr algn="ctr"/>
            <a:r>
              <a:rPr lang="en-US" altLang="ko-KR" sz="3200" dirty="0" smtClean="0">
                <a:latin typeface="+mj-lt"/>
                <a:ea typeface="Dotum" pitchFamily="34" charset="-127"/>
              </a:rPr>
              <a:t>Normalized V</a:t>
            </a:r>
            <a:r>
              <a:rPr lang="en-US" altLang="ko-KR" sz="3200" baseline="-25000" dirty="0" smtClean="0">
                <a:latin typeface="+mj-lt"/>
                <a:ea typeface="Dotum" pitchFamily="34" charset="-127"/>
              </a:rPr>
              <a:t>th</a:t>
            </a:r>
            <a:endParaRPr lang="ko-KR" altLang="ko-KR" sz="3200" dirty="0">
              <a:latin typeface="+mj-lt"/>
              <a:ea typeface="Dotum" pitchFamily="34" charset="-127"/>
            </a:endParaRPr>
          </a:p>
        </p:txBody>
      </p:sp>
      <p:sp>
        <p:nvSpPr>
          <p:cNvPr id="21" name="Rectangle 20"/>
          <p:cNvSpPr/>
          <p:nvPr/>
        </p:nvSpPr>
        <p:spPr>
          <a:xfrm>
            <a:off x="-130626" y="1447800"/>
            <a:ext cx="901180" cy="584775"/>
          </a:xfrm>
          <a:prstGeom prst="rect">
            <a:avLst/>
          </a:prstGeom>
        </p:spPr>
        <p:txBody>
          <a:bodyPr wrap="square">
            <a:spAutoFit/>
          </a:bodyPr>
          <a:lstStyle/>
          <a:p>
            <a:pPr algn="ctr"/>
            <a:r>
              <a:rPr lang="en-US" altLang="ko-KR" sz="3200" dirty="0" smtClean="0">
                <a:latin typeface="+mj-lt"/>
                <a:ea typeface="Dotum" pitchFamily="34" charset="-127"/>
              </a:rPr>
              <a:t>PDF</a:t>
            </a:r>
            <a:endParaRPr lang="ko-KR" altLang="ko-KR" sz="3200" dirty="0">
              <a:latin typeface="+mj-lt"/>
              <a:ea typeface="Dotum" pitchFamily="34" charset="-127"/>
            </a:endParaRPr>
          </a:p>
        </p:txBody>
      </p:sp>
      <p:cxnSp>
        <p:nvCxnSpPr>
          <p:cNvPr id="22" name="Straight Arrow Connector 21"/>
          <p:cNvCxnSpPr/>
          <p:nvPr/>
        </p:nvCxnSpPr>
        <p:spPr>
          <a:xfrm flipV="1">
            <a:off x="87084" y="1912997"/>
            <a:ext cx="0" cy="4354291"/>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4430" y="6267288"/>
            <a:ext cx="9089570"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892657" y="1975012"/>
            <a:ext cx="1609704" cy="830997"/>
          </a:xfrm>
          <a:prstGeom prst="rect">
            <a:avLst/>
          </a:prstGeom>
        </p:spPr>
        <p:txBody>
          <a:bodyPr wrap="square">
            <a:spAutoFit/>
          </a:bodyPr>
          <a:lstStyle/>
          <a:p>
            <a:pPr algn="ctr"/>
            <a:r>
              <a:rPr lang="en-US" altLang="ko-KR" sz="2400" dirty="0" smtClean="0">
                <a:latin typeface="+mj-lt"/>
                <a:ea typeface="Dotum" pitchFamily="34" charset="-127"/>
              </a:rPr>
              <a:t>N read disturbs</a:t>
            </a:r>
            <a:endParaRPr lang="ko-KR" altLang="ko-KR" sz="2400" dirty="0">
              <a:latin typeface="+mj-lt"/>
              <a:ea typeface="Dotum" pitchFamily="34" charset="-127"/>
            </a:endParaRPr>
          </a:p>
        </p:txBody>
      </p:sp>
      <p:sp>
        <p:nvSpPr>
          <p:cNvPr id="27" name="Rectangle 26"/>
          <p:cNvSpPr/>
          <p:nvPr/>
        </p:nvSpPr>
        <p:spPr>
          <a:xfrm>
            <a:off x="4734865" y="3597268"/>
            <a:ext cx="2143840" cy="461665"/>
          </a:xfrm>
          <a:prstGeom prst="rect">
            <a:avLst/>
          </a:prstGeom>
        </p:spPr>
        <p:txBody>
          <a:bodyPr wrap="square">
            <a:spAutoFit/>
          </a:bodyPr>
          <a:lstStyle/>
          <a:p>
            <a:pPr algn="ctr"/>
            <a:r>
              <a:rPr lang="en-US" altLang="ko-KR" sz="2400" dirty="0" smtClean="0">
                <a:latin typeface="+mj-lt"/>
                <a:ea typeface="Dotum" pitchFamily="34" charset="-127"/>
              </a:rPr>
              <a:t>N read disturbs</a:t>
            </a:r>
            <a:endParaRPr lang="ko-KR" altLang="ko-KR" sz="2400" dirty="0">
              <a:latin typeface="+mj-lt"/>
              <a:ea typeface="Dotum" pitchFamily="34" charset="-127"/>
            </a:endParaRPr>
          </a:p>
        </p:txBody>
      </p:sp>
      <p:sp>
        <p:nvSpPr>
          <p:cNvPr id="25" name="Rounded Rectangle 24"/>
          <p:cNvSpPr/>
          <p:nvPr/>
        </p:nvSpPr>
        <p:spPr>
          <a:xfrm>
            <a:off x="3664057" y="2612847"/>
            <a:ext cx="457200" cy="457200"/>
          </a:xfrm>
          <a:prstGeom prst="roundRect">
            <a:avLst/>
          </a:prstGeom>
          <a:solidFill>
            <a:schemeClr val="bg1"/>
          </a:solid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2"/>
                </a:solidFill>
              </a:rPr>
              <a:t>R</a:t>
            </a:r>
          </a:p>
        </p:txBody>
      </p:sp>
      <p:sp>
        <p:nvSpPr>
          <p:cNvPr id="31" name="Rounded Rectangle 30"/>
          <p:cNvSpPr/>
          <p:nvPr/>
        </p:nvSpPr>
        <p:spPr>
          <a:xfrm>
            <a:off x="3664057" y="3939052"/>
            <a:ext cx="457200" cy="457200"/>
          </a:xfrm>
          <a:prstGeom prst="roundRect">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P</a:t>
            </a:r>
          </a:p>
        </p:txBody>
      </p:sp>
    </p:spTree>
    <p:extLst>
      <p:ext uri="{BB962C8B-B14F-4D97-AF65-F5344CB8AC3E}">
        <p14:creationId xmlns:p14="http://schemas.microsoft.com/office/powerpoint/2010/main" val="3816736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4.44444E-6 -1.85185E-6 L 0.19098 0.00162 " pathEditMode="relative" rAng="0" ptsTypes="AA">
                                      <p:cBhvr>
                                        <p:cTn id="6" dur="2000" fill="hold"/>
                                        <p:tgtEl>
                                          <p:spTgt spid="25"/>
                                        </p:tgtEl>
                                        <p:attrNameLst>
                                          <p:attrName>ppt_x</p:attrName>
                                          <p:attrName>ppt_y</p:attrName>
                                        </p:attrNameLst>
                                      </p:cBhvr>
                                      <p:rCtr x="9549" y="69"/>
                                    </p:animMotion>
                                  </p:childTnLst>
                                </p:cTn>
                              </p:par>
                              <p:par>
                                <p:cTn id="7" presetID="42" presetClass="path" presetSubtype="0" accel="50000" decel="50000" fill="hold" grpId="0" nodeType="withEffect">
                                  <p:stCondLst>
                                    <p:cond delay="0"/>
                                  </p:stCondLst>
                                  <p:childTnLst>
                                    <p:animMotion origin="layout" path="M -4.44444E-6 1.11111E-6 L 0.44098 1.11111E-6 " pathEditMode="relative" rAng="0" ptsTypes="AA">
                                      <p:cBhvr>
                                        <p:cTn id="8" dur="2000" fill="hold"/>
                                        <p:tgtEl>
                                          <p:spTgt spid="31"/>
                                        </p:tgtEl>
                                        <p:attrNameLst>
                                          <p:attrName>ppt_x</p:attrName>
                                          <p:attrName>ppt_y</p:attrName>
                                        </p:attrNameLst>
                                      </p:cBhvr>
                                      <p:rCtr x="22049" y="0"/>
                                    </p:animMotion>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6" grpId="0"/>
      <p:bldP spid="27" grpId="0"/>
      <p:bldP spid="25"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(Problem and Goal)</a:t>
            </a:r>
          </a:p>
          <a:p>
            <a:r>
              <a:rPr lang="en-US" dirty="0" smtClean="0"/>
              <a:t>Key Experimental Observations</a:t>
            </a:r>
          </a:p>
          <a:p>
            <a:r>
              <a:rPr lang="en-US" dirty="0" smtClean="0"/>
              <a:t>Mitigation: </a:t>
            </a:r>
            <a:r>
              <a:rPr lang="en-US" dirty="0" err="1" smtClean="0"/>
              <a:t>V</a:t>
            </a:r>
            <a:r>
              <a:rPr lang="en-US" baseline="-25000" dirty="0" err="1" smtClean="0"/>
              <a:t>pass</a:t>
            </a:r>
            <a:r>
              <a:rPr lang="en-US" dirty="0" smtClean="0"/>
              <a:t> Tuning</a:t>
            </a:r>
          </a:p>
          <a:p>
            <a:r>
              <a:rPr lang="en-US" dirty="0" smtClean="0"/>
              <a:t>Recovery: Read Disturb Oriented Error Recovery</a:t>
            </a:r>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B9833DA7-59AA-43CA-B9D4-B4E6650B0945}" type="slidenum">
              <a:rPr lang="en-US" smtClean="0"/>
              <a:t>3</a:t>
            </a:fld>
            <a:endParaRPr lang="en-US"/>
          </a:p>
        </p:txBody>
      </p:sp>
    </p:spTree>
    <p:extLst>
      <p:ext uri="{BB962C8B-B14F-4D97-AF65-F5344CB8AC3E}">
        <p14:creationId xmlns:p14="http://schemas.microsoft.com/office/powerpoint/2010/main" val="1101832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0160"/>
          </a:xfrm>
        </p:spPr>
        <p:txBody>
          <a:bodyPr>
            <a:normAutofit fontScale="90000"/>
          </a:bodyPr>
          <a:lstStyle/>
          <a:p>
            <a:r>
              <a:rPr lang="en-US" dirty="0"/>
              <a:t>Observation 2</a:t>
            </a:r>
            <a:r>
              <a:rPr lang="en-US" dirty="0" smtClean="0"/>
              <a:t>: Some Flash Cells Are</a:t>
            </a:r>
            <a:r>
              <a:rPr lang="en-US" dirty="0"/>
              <a:t/>
            </a:r>
            <a:br>
              <a:rPr lang="en-US" dirty="0"/>
            </a:br>
            <a:r>
              <a:rPr lang="en-US" dirty="0"/>
              <a:t>More Prone to Read Disturb</a:t>
            </a:r>
          </a:p>
        </p:txBody>
      </p:sp>
      <p:sp>
        <p:nvSpPr>
          <p:cNvPr id="3" name="Slide Number Placeholder 2"/>
          <p:cNvSpPr>
            <a:spLocks noGrp="1"/>
          </p:cNvSpPr>
          <p:nvPr>
            <p:ph type="sldNum" sz="quarter" idx="12"/>
          </p:nvPr>
        </p:nvSpPr>
        <p:spPr/>
        <p:txBody>
          <a:bodyPr/>
          <a:lstStyle/>
          <a:p>
            <a:fld id="{B9833DA7-59AA-43CA-B9D4-B4E6650B0945}" type="slidenum">
              <a:rPr lang="en-US" smtClean="0"/>
              <a:t>30</a:t>
            </a:fld>
            <a:endParaRPr lang="en-US"/>
          </a:p>
        </p:txBody>
      </p:sp>
      <p:grpSp>
        <p:nvGrpSpPr>
          <p:cNvPr id="11" name="Group 10"/>
          <p:cNvGrpSpPr/>
          <p:nvPr/>
        </p:nvGrpSpPr>
        <p:grpSpPr>
          <a:xfrm>
            <a:off x="6923526" y="2579799"/>
            <a:ext cx="1366754" cy="584775"/>
            <a:chOff x="1959274" y="1776987"/>
            <a:chExt cx="1366754" cy="584775"/>
          </a:xfrm>
        </p:grpSpPr>
        <p:sp>
          <p:nvSpPr>
            <p:cNvPr id="13" name="Rectangle 12"/>
            <p:cNvSpPr/>
            <p:nvPr/>
          </p:nvSpPr>
          <p:spPr>
            <a:xfrm>
              <a:off x="1959274" y="1840775"/>
              <a:ext cx="457200" cy="457200"/>
            </a:xfrm>
            <a:prstGeom prst="rect">
              <a:avLst/>
            </a:prstGeom>
            <a:solidFill>
              <a:schemeClr val="tx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1"/>
                </a:solidFill>
              </a:endParaRPr>
            </a:p>
          </p:txBody>
        </p:sp>
        <p:sp>
          <p:nvSpPr>
            <p:cNvPr id="14" name="Rectangle 13"/>
            <p:cNvSpPr/>
            <p:nvPr/>
          </p:nvSpPr>
          <p:spPr>
            <a:xfrm>
              <a:off x="2368083" y="1776987"/>
              <a:ext cx="957945" cy="584775"/>
            </a:xfrm>
            <a:prstGeom prst="rect">
              <a:avLst/>
            </a:prstGeom>
          </p:spPr>
          <p:txBody>
            <a:bodyPr wrap="square">
              <a:spAutoFit/>
            </a:bodyPr>
            <a:lstStyle/>
            <a:p>
              <a:pPr algn="ctr"/>
              <a:r>
                <a:rPr lang="en-US" altLang="ko-KR" sz="3200" dirty="0" smtClean="0">
                  <a:latin typeface="+mj-lt"/>
                  <a:ea typeface="Dotum" pitchFamily="34" charset="-127"/>
                </a:rPr>
                <a:t>P1</a:t>
              </a:r>
              <a:endParaRPr lang="ko-KR" altLang="ko-KR" sz="3200" dirty="0">
                <a:latin typeface="+mj-lt"/>
                <a:ea typeface="Dotum" pitchFamily="34" charset="-127"/>
              </a:endParaRPr>
            </a:p>
          </p:txBody>
        </p:sp>
      </p:grpSp>
      <p:grpSp>
        <p:nvGrpSpPr>
          <p:cNvPr id="15" name="Group 14"/>
          <p:cNvGrpSpPr/>
          <p:nvPr/>
        </p:nvGrpSpPr>
        <p:grpSpPr>
          <a:xfrm>
            <a:off x="2763097" y="2579800"/>
            <a:ext cx="1366754" cy="584775"/>
            <a:chOff x="1959274" y="1776987"/>
            <a:chExt cx="1366754" cy="584775"/>
          </a:xfrm>
        </p:grpSpPr>
        <p:sp>
          <p:nvSpPr>
            <p:cNvPr id="16" name="Oval 15"/>
            <p:cNvSpPr/>
            <p:nvPr/>
          </p:nvSpPr>
          <p:spPr>
            <a:xfrm>
              <a:off x="1959274" y="1840775"/>
              <a:ext cx="457200" cy="4572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tx1"/>
                </a:solidFill>
              </a:endParaRPr>
            </a:p>
          </p:txBody>
        </p:sp>
        <p:sp>
          <p:nvSpPr>
            <p:cNvPr id="17" name="Rectangle 16"/>
            <p:cNvSpPr/>
            <p:nvPr/>
          </p:nvSpPr>
          <p:spPr>
            <a:xfrm>
              <a:off x="2368083" y="1776987"/>
              <a:ext cx="957945" cy="584775"/>
            </a:xfrm>
            <a:prstGeom prst="rect">
              <a:avLst/>
            </a:prstGeom>
          </p:spPr>
          <p:txBody>
            <a:bodyPr wrap="square">
              <a:spAutoFit/>
            </a:bodyPr>
            <a:lstStyle/>
            <a:p>
              <a:pPr algn="ctr"/>
              <a:r>
                <a:rPr lang="en-US" altLang="ko-KR" sz="3200" dirty="0" smtClean="0">
                  <a:latin typeface="+mj-lt"/>
                  <a:ea typeface="Dotum" pitchFamily="34" charset="-127"/>
                </a:rPr>
                <a:t>ER</a:t>
              </a:r>
              <a:endParaRPr lang="ko-KR" altLang="ko-KR" sz="3200" dirty="0">
                <a:latin typeface="+mj-lt"/>
                <a:ea typeface="Dotum" pitchFamily="34" charset="-127"/>
              </a:endParaRPr>
            </a:p>
          </p:txBody>
        </p:sp>
      </p:grpSp>
      <p:sp>
        <p:nvSpPr>
          <p:cNvPr id="26" name="Rectangle 25"/>
          <p:cNvSpPr/>
          <p:nvPr/>
        </p:nvSpPr>
        <p:spPr>
          <a:xfrm>
            <a:off x="5966825" y="6269094"/>
            <a:ext cx="3048000" cy="584775"/>
          </a:xfrm>
          <a:prstGeom prst="rect">
            <a:avLst/>
          </a:prstGeom>
        </p:spPr>
        <p:txBody>
          <a:bodyPr wrap="square">
            <a:spAutoFit/>
          </a:bodyPr>
          <a:lstStyle/>
          <a:p>
            <a:pPr algn="ctr"/>
            <a:r>
              <a:rPr lang="en-US" altLang="ko-KR" sz="3200" dirty="0" smtClean="0">
                <a:latin typeface="+mj-lt"/>
                <a:ea typeface="Dotum" pitchFamily="34" charset="-127"/>
              </a:rPr>
              <a:t>Normalized V</a:t>
            </a:r>
            <a:r>
              <a:rPr lang="en-US" altLang="ko-KR" sz="3200" baseline="-25000" dirty="0" smtClean="0">
                <a:latin typeface="+mj-lt"/>
                <a:ea typeface="Dotum" pitchFamily="34" charset="-127"/>
              </a:rPr>
              <a:t>th</a:t>
            </a:r>
            <a:endParaRPr lang="ko-KR" altLang="ko-KR" sz="3200" dirty="0">
              <a:latin typeface="+mj-lt"/>
              <a:ea typeface="Dotum" pitchFamily="34" charset="-127"/>
            </a:endParaRPr>
          </a:p>
        </p:txBody>
      </p:sp>
      <p:sp>
        <p:nvSpPr>
          <p:cNvPr id="27" name="Rectangle 26"/>
          <p:cNvSpPr/>
          <p:nvPr/>
        </p:nvSpPr>
        <p:spPr>
          <a:xfrm>
            <a:off x="-130626" y="1447800"/>
            <a:ext cx="901180" cy="584775"/>
          </a:xfrm>
          <a:prstGeom prst="rect">
            <a:avLst/>
          </a:prstGeom>
        </p:spPr>
        <p:txBody>
          <a:bodyPr wrap="square">
            <a:spAutoFit/>
          </a:bodyPr>
          <a:lstStyle/>
          <a:p>
            <a:pPr algn="ctr"/>
            <a:r>
              <a:rPr lang="en-US" altLang="ko-KR" sz="3200" dirty="0" smtClean="0">
                <a:latin typeface="+mj-lt"/>
                <a:ea typeface="Dotum" pitchFamily="34" charset="-127"/>
              </a:rPr>
              <a:t>PDF</a:t>
            </a:r>
            <a:endParaRPr lang="ko-KR" altLang="ko-KR" sz="3200" dirty="0">
              <a:latin typeface="+mj-lt"/>
              <a:ea typeface="Dotum" pitchFamily="34" charset="-127"/>
            </a:endParaRPr>
          </a:p>
        </p:txBody>
      </p:sp>
      <p:cxnSp>
        <p:nvCxnSpPr>
          <p:cNvPr id="18" name="Straight Arrow Connector 17"/>
          <p:cNvCxnSpPr/>
          <p:nvPr/>
        </p:nvCxnSpPr>
        <p:spPr>
          <a:xfrm>
            <a:off x="1664157" y="4854988"/>
            <a:ext cx="2283857" cy="0"/>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714206" y="5703006"/>
            <a:ext cx="2924594" cy="0"/>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855130" y="4852127"/>
            <a:ext cx="1743822" cy="0"/>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923526" y="5688016"/>
            <a:ext cx="1134599" cy="0"/>
          </a:xfrm>
          <a:prstGeom prst="straightConnector1">
            <a:avLst/>
          </a:prstGeom>
          <a:ln w="63500">
            <a:solidFill>
              <a:schemeClr val="bg1">
                <a:lumMod val="75000"/>
              </a:schemeClr>
            </a:solidFill>
            <a:tailEnd type="triangle" w="med" len="med"/>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flipH="1">
            <a:off x="5367822" y="4622478"/>
            <a:ext cx="457200" cy="457200"/>
          </a:xfrm>
          <a:prstGeom prst="rect">
            <a:avLst/>
          </a:prstGeom>
          <a:solidFill>
            <a:schemeClr val="bg1">
              <a:lumMod val="75000"/>
            </a:schemeClr>
          </a:solidFill>
          <a:ln w="63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P</a:t>
            </a:r>
            <a:endParaRPr lang="en-US" sz="3200" b="1" dirty="0">
              <a:solidFill>
                <a:schemeClr val="bg1"/>
              </a:solidFill>
            </a:endParaRPr>
          </a:p>
        </p:txBody>
      </p:sp>
      <p:sp>
        <p:nvSpPr>
          <p:cNvPr id="23" name="Rectangle 22"/>
          <p:cNvSpPr/>
          <p:nvPr/>
        </p:nvSpPr>
        <p:spPr>
          <a:xfrm flipH="1">
            <a:off x="6443324" y="5451090"/>
            <a:ext cx="457200" cy="457200"/>
          </a:xfrm>
          <a:prstGeom prst="rect">
            <a:avLst/>
          </a:prstGeom>
          <a:solidFill>
            <a:schemeClr val="bg1">
              <a:lumMod val="75000"/>
            </a:schemeClr>
          </a:solidFill>
          <a:ln w="635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P</a:t>
            </a:r>
            <a:endParaRPr lang="en-US" sz="3200" b="1" dirty="0">
              <a:solidFill>
                <a:schemeClr val="bg1"/>
              </a:solidFill>
            </a:endParaRPr>
          </a:p>
        </p:txBody>
      </p:sp>
      <p:sp>
        <p:nvSpPr>
          <p:cNvPr id="24" name="Oval 23"/>
          <p:cNvSpPr/>
          <p:nvPr/>
        </p:nvSpPr>
        <p:spPr>
          <a:xfrm flipH="1">
            <a:off x="1173491" y="4622478"/>
            <a:ext cx="457200" cy="457200"/>
          </a:xfrm>
          <a:prstGeom prst="ellipse">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lumMod val="75000"/>
                  </a:schemeClr>
                </a:solidFill>
              </a:rPr>
              <a:t>P</a:t>
            </a:r>
            <a:endParaRPr lang="en-US" sz="3200" b="1" dirty="0">
              <a:solidFill>
                <a:schemeClr val="bg1">
                  <a:lumMod val="75000"/>
                </a:schemeClr>
              </a:solidFill>
            </a:endParaRPr>
          </a:p>
        </p:txBody>
      </p:sp>
      <p:sp>
        <p:nvSpPr>
          <p:cNvPr id="25" name="Oval 24"/>
          <p:cNvSpPr/>
          <p:nvPr/>
        </p:nvSpPr>
        <p:spPr>
          <a:xfrm flipH="1">
            <a:off x="2248993" y="5451090"/>
            <a:ext cx="457200" cy="457200"/>
          </a:xfrm>
          <a:prstGeom prst="ellipse">
            <a:avLst/>
          </a:prstGeom>
          <a:solidFill>
            <a:schemeClr val="bg1"/>
          </a:solid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lumMod val="75000"/>
                  </a:schemeClr>
                </a:solidFill>
              </a:rPr>
              <a:t>P</a:t>
            </a:r>
            <a:endParaRPr lang="en-US" sz="3200" b="1" dirty="0">
              <a:solidFill>
                <a:schemeClr val="bg1">
                  <a:lumMod val="75000"/>
                </a:schemeClr>
              </a:solidFill>
            </a:endParaRPr>
          </a:p>
        </p:txBody>
      </p:sp>
      <p:sp>
        <p:nvSpPr>
          <p:cNvPr id="29" name="Freeform 28"/>
          <p:cNvSpPr/>
          <p:nvPr/>
        </p:nvSpPr>
        <p:spPr>
          <a:xfrm flipH="1">
            <a:off x="119039" y="2867571"/>
            <a:ext cx="3748114" cy="339971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Freeform 29"/>
          <p:cNvSpPr/>
          <p:nvPr/>
        </p:nvSpPr>
        <p:spPr>
          <a:xfrm flipH="1">
            <a:off x="4310011" y="2867571"/>
            <a:ext cx="3748114" cy="3399718"/>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Freeform 31"/>
          <p:cNvSpPr/>
          <p:nvPr/>
        </p:nvSpPr>
        <p:spPr>
          <a:xfrm flipH="1">
            <a:off x="373358" y="3441740"/>
            <a:ext cx="6222528" cy="2825549"/>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Freeform 32"/>
          <p:cNvSpPr/>
          <p:nvPr/>
        </p:nvSpPr>
        <p:spPr>
          <a:xfrm flipH="1">
            <a:off x="4654316" y="3284604"/>
            <a:ext cx="4822496" cy="2982685"/>
          </a:xfrm>
          <a:custGeom>
            <a:avLst/>
            <a:gdLst>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70 h 1965313"/>
              <a:gd name="connsiteX1" fmla="*/ 1992573 w 3807725"/>
              <a:gd name="connsiteY1" fmla="*/ 35 h 1965313"/>
              <a:gd name="connsiteX2" fmla="*/ 3807725 w 3807725"/>
              <a:gd name="connsiteY2" fmla="*/ 1965313 h 1965313"/>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2 h 1965305"/>
              <a:gd name="connsiteX1" fmla="*/ 1992573 w 3807725"/>
              <a:gd name="connsiteY1" fmla="*/ 27 h 1965305"/>
              <a:gd name="connsiteX2" fmla="*/ 3807725 w 3807725"/>
              <a:gd name="connsiteY2" fmla="*/ 1965305 h 1965305"/>
              <a:gd name="connsiteX0" fmla="*/ 0 w 3807725"/>
              <a:gd name="connsiteY0" fmla="*/ 1924361 h 1965304"/>
              <a:gd name="connsiteX1" fmla="*/ 1992573 w 3807725"/>
              <a:gd name="connsiteY1" fmla="*/ 26 h 1965304"/>
              <a:gd name="connsiteX2" fmla="*/ 3807725 w 3807725"/>
              <a:gd name="connsiteY2" fmla="*/ 1965304 h 1965304"/>
              <a:gd name="connsiteX0" fmla="*/ 0 w 3807725"/>
              <a:gd name="connsiteY0" fmla="*/ 1924358 h 1965301"/>
              <a:gd name="connsiteX1" fmla="*/ 1992573 w 3807725"/>
              <a:gd name="connsiteY1" fmla="*/ 23 h 1965301"/>
              <a:gd name="connsiteX2" fmla="*/ 3807725 w 3807725"/>
              <a:gd name="connsiteY2" fmla="*/ 1965301 h 1965301"/>
              <a:gd name="connsiteX0" fmla="*/ 0 w 3807725"/>
              <a:gd name="connsiteY0" fmla="*/ 1924360 h 1965303"/>
              <a:gd name="connsiteX1" fmla="*/ 1992573 w 3807725"/>
              <a:gd name="connsiteY1" fmla="*/ 25 h 1965303"/>
              <a:gd name="connsiteX2" fmla="*/ 3807725 w 3807725"/>
              <a:gd name="connsiteY2" fmla="*/ 1965303 h 1965303"/>
              <a:gd name="connsiteX0" fmla="*/ 0 w 3784113"/>
              <a:gd name="connsiteY0" fmla="*/ 1951633 h 1965281"/>
              <a:gd name="connsiteX1" fmla="*/ 1968961 w 3784113"/>
              <a:gd name="connsiteY1" fmla="*/ 3 h 1965281"/>
              <a:gd name="connsiteX2" fmla="*/ 3784113 w 3784113"/>
              <a:gd name="connsiteY2" fmla="*/ 1965281 h 1965281"/>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 name="connsiteX0" fmla="*/ 0 w 3784113"/>
              <a:gd name="connsiteY0" fmla="*/ 1965277 h 1965278"/>
              <a:gd name="connsiteX1" fmla="*/ 1968961 w 3784113"/>
              <a:gd name="connsiteY1" fmla="*/ 0 h 1965278"/>
              <a:gd name="connsiteX2" fmla="*/ 3784113 w 3784113"/>
              <a:gd name="connsiteY2" fmla="*/ 1965278 h 1965278"/>
            </a:gdLst>
            <a:ahLst/>
            <a:cxnLst>
              <a:cxn ang="0">
                <a:pos x="connsiteX0" y="connsiteY0"/>
              </a:cxn>
              <a:cxn ang="0">
                <a:pos x="connsiteX1" y="connsiteY1"/>
              </a:cxn>
              <a:cxn ang="0">
                <a:pos x="connsiteX2" y="connsiteY2"/>
              </a:cxn>
            </a:cxnLst>
            <a:rect l="l" t="t" r="r" b="b"/>
            <a:pathLst>
              <a:path w="3784113" h="1965278">
                <a:moveTo>
                  <a:pt x="0" y="1965277"/>
                </a:moveTo>
                <a:cubicBezTo>
                  <a:pt x="234630" y="1392071"/>
                  <a:pt x="724317" y="0"/>
                  <a:pt x="1968961" y="0"/>
                </a:cubicBezTo>
                <a:cubicBezTo>
                  <a:pt x="3213605" y="0"/>
                  <a:pt x="3584157" y="1405720"/>
                  <a:pt x="3784113" y="1965278"/>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p:cNvSpPr/>
          <p:nvPr/>
        </p:nvSpPr>
        <p:spPr>
          <a:xfrm flipH="1">
            <a:off x="6214724" y="4081512"/>
            <a:ext cx="457200" cy="457200"/>
          </a:xfrm>
          <a:prstGeom prst="rect">
            <a:avLst/>
          </a:prstGeom>
          <a:solidFill>
            <a:schemeClr val="tx2"/>
          </a:solid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R</a:t>
            </a:r>
            <a:endParaRPr lang="en-US" sz="3200" b="1" dirty="0">
              <a:solidFill>
                <a:schemeClr val="bg1"/>
              </a:solidFill>
            </a:endParaRPr>
          </a:p>
        </p:txBody>
      </p:sp>
      <p:sp>
        <p:nvSpPr>
          <p:cNvPr id="35" name="Rectangle 34"/>
          <p:cNvSpPr/>
          <p:nvPr/>
        </p:nvSpPr>
        <p:spPr>
          <a:xfrm flipH="1">
            <a:off x="5367822" y="4617643"/>
            <a:ext cx="457200" cy="457200"/>
          </a:xfrm>
          <a:prstGeom prst="rect">
            <a:avLst/>
          </a:prstGeom>
          <a:solidFill>
            <a:schemeClr val="accent2"/>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P</a:t>
            </a:r>
          </a:p>
        </p:txBody>
      </p:sp>
      <p:sp>
        <p:nvSpPr>
          <p:cNvPr id="36" name="Rectangle 35"/>
          <p:cNvSpPr/>
          <p:nvPr/>
        </p:nvSpPr>
        <p:spPr>
          <a:xfrm flipH="1">
            <a:off x="4760814" y="5750837"/>
            <a:ext cx="457200" cy="457200"/>
          </a:xfrm>
          <a:prstGeom prst="rect">
            <a:avLst/>
          </a:prstGeom>
          <a:solidFill>
            <a:schemeClr val="tx2"/>
          </a:solid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R</a:t>
            </a:r>
            <a:endParaRPr lang="en-US" sz="3200" b="1" dirty="0">
              <a:solidFill>
                <a:schemeClr val="bg1"/>
              </a:solidFill>
            </a:endParaRPr>
          </a:p>
        </p:txBody>
      </p:sp>
      <p:sp>
        <p:nvSpPr>
          <p:cNvPr id="37" name="Rectangle 36"/>
          <p:cNvSpPr/>
          <p:nvPr/>
        </p:nvSpPr>
        <p:spPr>
          <a:xfrm flipH="1">
            <a:off x="6443324" y="5451993"/>
            <a:ext cx="457200" cy="457200"/>
          </a:xfrm>
          <a:prstGeom prst="rect">
            <a:avLst/>
          </a:prstGeom>
          <a:solidFill>
            <a:schemeClr val="accent2"/>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P</a:t>
            </a:r>
          </a:p>
        </p:txBody>
      </p:sp>
      <p:sp>
        <p:nvSpPr>
          <p:cNvPr id="38" name="Oval 37"/>
          <p:cNvSpPr/>
          <p:nvPr/>
        </p:nvSpPr>
        <p:spPr>
          <a:xfrm flipH="1">
            <a:off x="2020393" y="4081512"/>
            <a:ext cx="457200" cy="457200"/>
          </a:xfrm>
          <a:prstGeom prst="ellipse">
            <a:avLst/>
          </a:prstGeom>
          <a:solidFill>
            <a:schemeClr val="bg1"/>
          </a:solid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2"/>
                </a:solidFill>
              </a:rPr>
              <a:t>R</a:t>
            </a:r>
          </a:p>
        </p:txBody>
      </p:sp>
      <p:sp>
        <p:nvSpPr>
          <p:cNvPr id="39" name="Oval 38"/>
          <p:cNvSpPr/>
          <p:nvPr/>
        </p:nvSpPr>
        <p:spPr>
          <a:xfrm flipH="1">
            <a:off x="1171780" y="4622478"/>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P</a:t>
            </a:r>
          </a:p>
        </p:txBody>
      </p:sp>
      <p:sp>
        <p:nvSpPr>
          <p:cNvPr id="40" name="Oval 39"/>
          <p:cNvSpPr/>
          <p:nvPr/>
        </p:nvSpPr>
        <p:spPr>
          <a:xfrm flipH="1">
            <a:off x="566483" y="5750837"/>
            <a:ext cx="457200" cy="457200"/>
          </a:xfrm>
          <a:prstGeom prst="ellipse">
            <a:avLst/>
          </a:prstGeom>
          <a:solidFill>
            <a:schemeClr val="bg1"/>
          </a:solidFill>
          <a:ln w="635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2"/>
                </a:solidFill>
              </a:rPr>
              <a:t>R</a:t>
            </a:r>
          </a:p>
        </p:txBody>
      </p:sp>
      <p:sp>
        <p:nvSpPr>
          <p:cNvPr id="41" name="Oval 40"/>
          <p:cNvSpPr/>
          <p:nvPr/>
        </p:nvSpPr>
        <p:spPr>
          <a:xfrm flipH="1">
            <a:off x="2246817" y="5451037"/>
            <a:ext cx="457200" cy="457200"/>
          </a:xfrm>
          <a:prstGeom prst="ellips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2"/>
                </a:solidFill>
              </a:rPr>
              <a:t>P</a:t>
            </a:r>
          </a:p>
        </p:txBody>
      </p:sp>
      <p:cxnSp>
        <p:nvCxnSpPr>
          <p:cNvPr id="28" name="Straight Arrow Connector 27"/>
          <p:cNvCxnSpPr/>
          <p:nvPr/>
        </p:nvCxnSpPr>
        <p:spPr>
          <a:xfrm flipV="1">
            <a:off x="87084" y="1912997"/>
            <a:ext cx="0" cy="4354291"/>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4430" y="6267288"/>
            <a:ext cx="9089570" cy="0"/>
          </a:xfrm>
          <a:prstGeom prst="straightConnector1">
            <a:avLst/>
          </a:prstGeom>
          <a:ln w="635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726321" y="1628106"/>
            <a:ext cx="7855990" cy="746658"/>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Disturb-prone cells have higher threshold voltages</a:t>
            </a:r>
            <a:endParaRPr lang="en-US" sz="2800" dirty="0"/>
          </a:p>
        </p:txBody>
      </p:sp>
      <p:sp>
        <p:nvSpPr>
          <p:cNvPr id="44" name="Rounded Rectangle 43"/>
          <p:cNvSpPr/>
          <p:nvPr/>
        </p:nvSpPr>
        <p:spPr>
          <a:xfrm>
            <a:off x="726321" y="2460660"/>
            <a:ext cx="7855990" cy="74665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Disturb-resistant cells have lower threshold voltages</a:t>
            </a:r>
            <a:endParaRPr lang="en-US" sz="2800" dirty="0"/>
          </a:p>
        </p:txBody>
      </p:sp>
      <p:sp>
        <p:nvSpPr>
          <p:cNvPr id="46" name="Rectangle 45"/>
          <p:cNvSpPr/>
          <p:nvPr/>
        </p:nvSpPr>
        <p:spPr>
          <a:xfrm>
            <a:off x="764178" y="1113991"/>
            <a:ext cx="3731622" cy="523220"/>
          </a:xfrm>
          <a:prstGeom prst="rect">
            <a:avLst/>
          </a:prstGeom>
        </p:spPr>
        <p:txBody>
          <a:bodyPr wrap="square">
            <a:spAutoFit/>
          </a:bodyPr>
          <a:lstStyle/>
          <a:p>
            <a:r>
              <a:rPr lang="en-US" altLang="ko-KR" sz="2800" dirty="0" smtClean="0">
                <a:solidFill>
                  <a:schemeClr val="accent1"/>
                </a:solidFill>
                <a:latin typeface="+mj-lt"/>
                <a:ea typeface="Dotum" pitchFamily="34" charset="-127"/>
              </a:rPr>
              <a:t>After 250K read disturb:</a:t>
            </a:r>
            <a:endParaRPr lang="ko-KR" altLang="ko-KR" sz="2800" dirty="0">
              <a:solidFill>
                <a:schemeClr val="accent1"/>
              </a:solidFill>
              <a:latin typeface="+mj-lt"/>
              <a:ea typeface="Dotum" pitchFamily="34" charset="-127"/>
            </a:endParaRPr>
          </a:p>
        </p:txBody>
      </p:sp>
      <p:sp>
        <p:nvSpPr>
          <p:cNvPr id="5" name="Freeform 4"/>
          <p:cNvSpPr/>
          <p:nvPr/>
        </p:nvSpPr>
        <p:spPr>
          <a:xfrm>
            <a:off x="3667332" y="4518105"/>
            <a:ext cx="2531414" cy="1685549"/>
          </a:xfrm>
          <a:custGeom>
            <a:avLst/>
            <a:gdLst>
              <a:gd name="connsiteX0" fmla="*/ 843708 w 2531414"/>
              <a:gd name="connsiteY0" fmla="*/ 69135 h 1685549"/>
              <a:gd name="connsiteX1" fmla="*/ 20748 w 2531414"/>
              <a:gd name="connsiteY1" fmla="*/ 114855 h 1685549"/>
              <a:gd name="connsiteX2" fmla="*/ 340788 w 2531414"/>
              <a:gd name="connsiteY2" fmla="*/ 770175 h 1685549"/>
              <a:gd name="connsiteX3" fmla="*/ 1346628 w 2531414"/>
              <a:gd name="connsiteY3" fmla="*/ 876855 h 1685549"/>
              <a:gd name="connsiteX4" fmla="*/ 2001948 w 2531414"/>
              <a:gd name="connsiteY4" fmla="*/ 1593135 h 1685549"/>
              <a:gd name="connsiteX5" fmla="*/ 2474388 w 2531414"/>
              <a:gd name="connsiteY5" fmla="*/ 1593135 h 1685549"/>
              <a:gd name="connsiteX6" fmla="*/ 2337228 w 2531414"/>
              <a:gd name="connsiteY6" fmla="*/ 831135 h 1685549"/>
              <a:gd name="connsiteX7" fmla="*/ 843708 w 2531414"/>
              <a:gd name="connsiteY7" fmla="*/ 69135 h 1685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31414" h="1685549">
                <a:moveTo>
                  <a:pt x="843708" y="69135"/>
                </a:moveTo>
                <a:cubicBezTo>
                  <a:pt x="457628" y="-50245"/>
                  <a:pt x="104568" y="-1985"/>
                  <a:pt x="20748" y="114855"/>
                </a:cubicBezTo>
                <a:cubicBezTo>
                  <a:pt x="-63072" y="231695"/>
                  <a:pt x="119808" y="643175"/>
                  <a:pt x="340788" y="770175"/>
                </a:cubicBezTo>
                <a:cubicBezTo>
                  <a:pt x="561768" y="897175"/>
                  <a:pt x="1069768" y="739695"/>
                  <a:pt x="1346628" y="876855"/>
                </a:cubicBezTo>
                <a:cubicBezTo>
                  <a:pt x="1623488" y="1014015"/>
                  <a:pt x="1813988" y="1473755"/>
                  <a:pt x="2001948" y="1593135"/>
                </a:cubicBezTo>
                <a:cubicBezTo>
                  <a:pt x="2189908" y="1712515"/>
                  <a:pt x="2418508" y="1720135"/>
                  <a:pt x="2474388" y="1593135"/>
                </a:cubicBezTo>
                <a:cubicBezTo>
                  <a:pt x="2530268" y="1466135"/>
                  <a:pt x="2614088" y="1080055"/>
                  <a:pt x="2337228" y="831135"/>
                </a:cubicBezTo>
                <a:cubicBezTo>
                  <a:pt x="2060368" y="582215"/>
                  <a:pt x="1229788" y="188515"/>
                  <a:pt x="843708" y="69135"/>
                </a:cubicBezTo>
                <a:close/>
              </a:path>
            </a:pathLst>
          </a:cu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36973" y="5196430"/>
            <a:ext cx="2362242" cy="954107"/>
          </a:xfrm>
          <a:prstGeom prst="rect">
            <a:avLst/>
          </a:prstGeom>
          <a:noFill/>
        </p:spPr>
        <p:txBody>
          <a:bodyPr wrap="square" rtlCol="0">
            <a:spAutoFit/>
          </a:bodyPr>
          <a:lstStyle/>
          <a:p>
            <a:pPr algn="ctr"/>
            <a:r>
              <a:rPr lang="en-US" sz="2800" dirty="0" smtClean="0">
                <a:solidFill>
                  <a:schemeClr val="accent2"/>
                </a:solidFill>
              </a:rPr>
              <a:t>Disturb-prone</a:t>
            </a:r>
            <a:br>
              <a:rPr lang="en-US" sz="2800" dirty="0" smtClean="0">
                <a:solidFill>
                  <a:schemeClr val="accent2"/>
                </a:solidFill>
              </a:rPr>
            </a:br>
            <a:r>
              <a:rPr lang="en-US" sz="2800" dirty="0" smtClean="0">
                <a:solidFill>
                  <a:schemeClr val="accent2"/>
                </a:solidFill>
                <a:sym typeface="Wingdings" panose="05000000000000000000" pitchFamily="2" charset="2"/>
              </a:rPr>
              <a:t>ER state</a:t>
            </a:r>
            <a:endParaRPr lang="en-US" sz="2800" dirty="0">
              <a:solidFill>
                <a:schemeClr val="accent2"/>
              </a:solidFill>
            </a:endParaRPr>
          </a:p>
        </p:txBody>
      </p:sp>
      <p:sp>
        <p:nvSpPr>
          <p:cNvPr id="7" name="Freeform 6"/>
          <p:cNvSpPr/>
          <p:nvPr/>
        </p:nvSpPr>
        <p:spPr>
          <a:xfrm>
            <a:off x="4443117" y="3775153"/>
            <a:ext cx="2496268" cy="2778119"/>
          </a:xfrm>
          <a:custGeom>
            <a:avLst/>
            <a:gdLst>
              <a:gd name="connsiteX0" fmla="*/ 327003 w 2496268"/>
              <a:gd name="connsiteY0" fmla="*/ 2640887 h 2778119"/>
              <a:gd name="connsiteX1" fmla="*/ 67923 w 2496268"/>
              <a:gd name="connsiteY1" fmla="*/ 1741727 h 2778119"/>
              <a:gd name="connsiteX2" fmla="*/ 1546203 w 2496268"/>
              <a:gd name="connsiteY2" fmla="*/ 202487 h 2778119"/>
              <a:gd name="connsiteX3" fmla="*/ 2460603 w 2496268"/>
              <a:gd name="connsiteY3" fmla="*/ 126287 h 2778119"/>
              <a:gd name="connsiteX4" fmla="*/ 2216763 w 2496268"/>
              <a:gd name="connsiteY4" fmla="*/ 1208327 h 2778119"/>
              <a:gd name="connsiteX5" fmla="*/ 1348083 w 2496268"/>
              <a:gd name="connsiteY5" fmla="*/ 1360727 h 2778119"/>
              <a:gd name="connsiteX6" fmla="*/ 1028043 w 2496268"/>
              <a:gd name="connsiteY6" fmla="*/ 2640887 h 2778119"/>
              <a:gd name="connsiteX7" fmla="*/ 327003 w 2496268"/>
              <a:gd name="connsiteY7" fmla="*/ 2640887 h 2778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6268" h="2778119">
                <a:moveTo>
                  <a:pt x="327003" y="2640887"/>
                </a:moveTo>
                <a:cubicBezTo>
                  <a:pt x="166983" y="2491027"/>
                  <a:pt x="-135277" y="2148127"/>
                  <a:pt x="67923" y="1741727"/>
                </a:cubicBezTo>
                <a:cubicBezTo>
                  <a:pt x="271123" y="1335327"/>
                  <a:pt x="1147423" y="471727"/>
                  <a:pt x="1546203" y="202487"/>
                </a:cubicBezTo>
                <a:cubicBezTo>
                  <a:pt x="1944983" y="-66753"/>
                  <a:pt x="2348843" y="-41353"/>
                  <a:pt x="2460603" y="126287"/>
                </a:cubicBezTo>
                <a:cubicBezTo>
                  <a:pt x="2572363" y="293927"/>
                  <a:pt x="2402183" y="1002587"/>
                  <a:pt x="2216763" y="1208327"/>
                </a:cubicBezTo>
                <a:cubicBezTo>
                  <a:pt x="2031343" y="1414067"/>
                  <a:pt x="1546203" y="1121967"/>
                  <a:pt x="1348083" y="1360727"/>
                </a:cubicBezTo>
                <a:cubicBezTo>
                  <a:pt x="1149963" y="1599487"/>
                  <a:pt x="1200763" y="2427527"/>
                  <a:pt x="1028043" y="2640887"/>
                </a:cubicBezTo>
                <a:cubicBezTo>
                  <a:pt x="855323" y="2854247"/>
                  <a:pt x="487023" y="2790747"/>
                  <a:pt x="327003" y="2640887"/>
                </a:cubicBezTo>
                <a:close/>
              </a:path>
            </a:pathLst>
          </a:cu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106893" y="5009264"/>
            <a:ext cx="2660576" cy="954107"/>
          </a:xfrm>
          <a:prstGeom prst="rect">
            <a:avLst/>
          </a:prstGeom>
          <a:noFill/>
        </p:spPr>
        <p:txBody>
          <a:bodyPr wrap="square" rtlCol="0">
            <a:spAutoFit/>
          </a:bodyPr>
          <a:lstStyle/>
          <a:p>
            <a:pPr algn="ctr"/>
            <a:r>
              <a:rPr lang="en-US" sz="2800" dirty="0" smtClean="0">
                <a:solidFill>
                  <a:schemeClr val="tx2"/>
                </a:solidFill>
              </a:rPr>
              <a:t>Disturb-resistant</a:t>
            </a:r>
            <a:br>
              <a:rPr lang="en-US" sz="2800" dirty="0" smtClean="0">
                <a:solidFill>
                  <a:schemeClr val="tx2"/>
                </a:solidFill>
              </a:rPr>
            </a:br>
            <a:r>
              <a:rPr lang="en-US" sz="2800" dirty="0" smtClean="0">
                <a:solidFill>
                  <a:schemeClr val="tx2"/>
                </a:solidFill>
                <a:sym typeface="Wingdings" panose="05000000000000000000" pitchFamily="2" charset="2"/>
              </a:rPr>
              <a:t>P1 state</a:t>
            </a:r>
            <a:endParaRPr lang="en-US" sz="2800" dirty="0">
              <a:solidFill>
                <a:schemeClr val="tx2"/>
              </a:solidFill>
            </a:endParaRPr>
          </a:p>
        </p:txBody>
      </p:sp>
      <p:cxnSp>
        <p:nvCxnSpPr>
          <p:cNvPr id="10" name="Straight Connector 9"/>
          <p:cNvCxnSpPr/>
          <p:nvPr/>
        </p:nvCxnSpPr>
        <p:spPr>
          <a:xfrm>
            <a:off x="5383062" y="3284604"/>
            <a:ext cx="0" cy="298268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940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05556E-6 -2.22222E-6 L 0.025 -0.00764 " pathEditMode="relative" rAng="0" ptsTypes="AA">
                                      <p:cBhvr>
                                        <p:cTn id="10" dur="2000" fill="hold"/>
                                        <p:tgtEl>
                                          <p:spTgt spid="38"/>
                                        </p:tgtEl>
                                        <p:attrNameLst>
                                          <p:attrName>ppt_x</p:attrName>
                                          <p:attrName>ppt_y</p:attrName>
                                        </p:attrNameLst>
                                      </p:cBhvr>
                                      <p:rCtr x="1250" y="-394"/>
                                    </p:animMotion>
                                  </p:childTnLst>
                                </p:cTn>
                              </p:par>
                              <p:par>
                                <p:cTn id="11" presetID="42" presetClass="path" presetSubtype="0" accel="50000" decel="50000" fill="hold" grpId="0" nodeType="withEffect">
                                  <p:stCondLst>
                                    <p:cond delay="0"/>
                                  </p:stCondLst>
                                  <p:childTnLst>
                                    <p:animMotion origin="layout" path="M 5E-6 2.59259E-6 L 0.30556 0.00023 " pathEditMode="relative" rAng="0" ptsTypes="AA">
                                      <p:cBhvr>
                                        <p:cTn id="12" dur="2000" fill="hold"/>
                                        <p:tgtEl>
                                          <p:spTgt spid="39"/>
                                        </p:tgtEl>
                                        <p:attrNameLst>
                                          <p:attrName>ppt_x</p:attrName>
                                          <p:attrName>ppt_y</p:attrName>
                                        </p:attrNameLst>
                                      </p:cBhvr>
                                      <p:rCtr x="15278" y="0"/>
                                    </p:animMotion>
                                  </p:childTnLst>
                                </p:cTn>
                              </p:par>
                              <p:par>
                                <p:cTn id="13" presetID="42" presetClass="path" presetSubtype="0" accel="50000" decel="50000" fill="hold" grpId="0" nodeType="withEffect">
                                  <p:stCondLst>
                                    <p:cond delay="0"/>
                                  </p:stCondLst>
                                  <p:childTnLst>
                                    <p:animMotion origin="layout" path="M 8.33333E-7 -7.40741E-7 L 0.04132 -0.00949 " pathEditMode="relative" rAng="0" ptsTypes="AA">
                                      <p:cBhvr>
                                        <p:cTn id="14" dur="2000" fill="hold"/>
                                        <p:tgtEl>
                                          <p:spTgt spid="40"/>
                                        </p:tgtEl>
                                        <p:attrNameLst>
                                          <p:attrName>ppt_x</p:attrName>
                                          <p:attrName>ppt_y</p:attrName>
                                        </p:attrNameLst>
                                      </p:cBhvr>
                                      <p:rCtr x="2066" y="-486"/>
                                    </p:animMotion>
                                  </p:childTnLst>
                                </p:cTn>
                              </p:par>
                              <p:par>
                                <p:cTn id="15" presetID="42" presetClass="path" presetSubtype="0" accel="50000" decel="50000" fill="hold" grpId="0" nodeType="withEffect">
                                  <p:stCondLst>
                                    <p:cond delay="0"/>
                                  </p:stCondLst>
                                  <p:childTnLst>
                                    <p:animMotion origin="layout" path="M 2.77778E-7 -7.40741E-7 L 0.3684 -7.40741E-7 " pathEditMode="relative" rAng="0" ptsTypes="AA">
                                      <p:cBhvr>
                                        <p:cTn id="16" dur="2000" fill="hold"/>
                                        <p:tgtEl>
                                          <p:spTgt spid="41"/>
                                        </p:tgtEl>
                                        <p:attrNameLst>
                                          <p:attrName>ppt_x</p:attrName>
                                          <p:attrName>ppt_y</p:attrName>
                                        </p:attrNameLst>
                                      </p:cBhvr>
                                      <p:rCtr x="18420" y="0"/>
                                    </p:animMotion>
                                  </p:childTnLst>
                                </p:cTn>
                              </p:par>
                              <p:par>
                                <p:cTn id="17" presetID="42" presetClass="path" presetSubtype="0" accel="50000" decel="50000" fill="hold" grpId="0" nodeType="withEffect">
                                  <p:stCondLst>
                                    <p:cond delay="0"/>
                                  </p:stCondLst>
                                  <p:childTnLst>
                                    <p:animMotion origin="layout" path="M 2.5E-6 -2.22222E-6 L 0.01666 -0.00694 " pathEditMode="relative" rAng="0" ptsTypes="AA">
                                      <p:cBhvr>
                                        <p:cTn id="18" dur="2000" fill="hold"/>
                                        <p:tgtEl>
                                          <p:spTgt spid="34"/>
                                        </p:tgtEl>
                                        <p:attrNameLst>
                                          <p:attrName>ppt_x</p:attrName>
                                          <p:attrName>ppt_y</p:attrName>
                                        </p:attrNameLst>
                                      </p:cBhvr>
                                      <p:rCtr x="833" y="-347"/>
                                    </p:animMotion>
                                  </p:childTnLst>
                                </p:cTn>
                              </p:par>
                              <p:par>
                                <p:cTn id="19" presetID="42" presetClass="path" presetSubtype="0" accel="50000" decel="50000" fill="hold" grpId="0" nodeType="withEffect">
                                  <p:stCondLst>
                                    <p:cond delay="0"/>
                                  </p:stCondLst>
                                  <p:childTnLst>
                                    <p:animMotion origin="layout" path="M 8.33333E-7 -2.96296E-6 L 0.24635 0.00023 " pathEditMode="relative" rAng="0" ptsTypes="AA">
                                      <p:cBhvr>
                                        <p:cTn id="20" dur="2000" fill="hold"/>
                                        <p:tgtEl>
                                          <p:spTgt spid="35"/>
                                        </p:tgtEl>
                                        <p:attrNameLst>
                                          <p:attrName>ppt_x</p:attrName>
                                          <p:attrName>ppt_y</p:attrName>
                                        </p:attrNameLst>
                                      </p:cBhvr>
                                      <p:rCtr x="12309" y="0"/>
                                    </p:animMotion>
                                  </p:childTnLst>
                                </p:cTn>
                              </p:par>
                              <p:par>
                                <p:cTn id="21" presetID="42" presetClass="path" presetSubtype="0" accel="50000" decel="50000" fill="hold" grpId="0" nodeType="withEffect">
                                  <p:stCondLst>
                                    <p:cond delay="0"/>
                                  </p:stCondLst>
                                  <p:childTnLst>
                                    <p:animMotion origin="layout" path="M 2.5E-6 -7.40741E-7 L 0.17778 -7.40741E-7 " pathEditMode="relative" rAng="0" ptsTypes="AA">
                                      <p:cBhvr>
                                        <p:cTn id="22" dur="2000" fill="hold"/>
                                        <p:tgtEl>
                                          <p:spTgt spid="37"/>
                                        </p:tgtEl>
                                        <p:attrNameLst>
                                          <p:attrName>ppt_x</p:attrName>
                                          <p:attrName>ppt_y</p:attrName>
                                        </p:attrNameLst>
                                      </p:cBhvr>
                                      <p:rCtr x="8889" y="0"/>
                                    </p:animMotion>
                                  </p:childTnLst>
                                </p:cTn>
                              </p:par>
                              <p:par>
                                <p:cTn id="23" presetID="42" presetClass="path" presetSubtype="0" accel="50000" decel="50000" fill="hold" grpId="0" nodeType="withEffect">
                                  <p:stCondLst>
                                    <p:cond delay="0"/>
                                  </p:stCondLst>
                                  <p:childTnLst>
                                    <p:animMotion origin="layout" path="M 2.77778E-7 -7.40741E-7 L 0.025 -0.00347 " pathEditMode="relative" rAng="0" ptsTypes="AA">
                                      <p:cBhvr>
                                        <p:cTn id="24" dur="2000" fill="hold"/>
                                        <p:tgtEl>
                                          <p:spTgt spid="36"/>
                                        </p:tgtEl>
                                        <p:attrNameLst>
                                          <p:attrName>ppt_x</p:attrName>
                                          <p:attrName>ppt_y</p:attrName>
                                        </p:attrNameLst>
                                      </p:cBhvr>
                                      <p:rCtr x="1250" y="-185"/>
                                    </p:animMotion>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500"/>
                                        <p:tgtEl>
                                          <p:spTgt spid="3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par>
                                <p:cTn id="32" presetID="10"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38"/>
                                        </p:tgtEl>
                                      </p:cBhvr>
                                    </p:animEffect>
                                    <p:set>
                                      <p:cBhvr>
                                        <p:cTn id="60" dur="1" fill="hold">
                                          <p:stCondLst>
                                            <p:cond delay="499"/>
                                          </p:stCondLst>
                                        </p:cTn>
                                        <p:tgtEl>
                                          <p:spTgt spid="38"/>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40"/>
                                        </p:tgtEl>
                                      </p:cBhvr>
                                    </p:animEffect>
                                    <p:set>
                                      <p:cBhvr>
                                        <p:cTn id="63" dur="1" fill="hold">
                                          <p:stCondLst>
                                            <p:cond delay="499"/>
                                          </p:stCondLst>
                                        </p:cTn>
                                        <p:tgtEl>
                                          <p:spTgt spid="40"/>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34"/>
                                        </p:tgtEl>
                                      </p:cBhvr>
                                    </p:animEffect>
                                    <p:set>
                                      <p:cBhvr>
                                        <p:cTn id="66" dur="1" fill="hold">
                                          <p:stCondLst>
                                            <p:cond delay="499"/>
                                          </p:stCondLst>
                                        </p:cTn>
                                        <p:tgtEl>
                                          <p:spTgt spid="34"/>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36"/>
                                        </p:tgtEl>
                                      </p:cBhvr>
                                    </p:animEffect>
                                    <p:set>
                                      <p:cBhvr>
                                        <p:cTn id="69" dur="1" fill="hold">
                                          <p:stCondLst>
                                            <p:cond delay="499"/>
                                          </p:stCondLst>
                                        </p:cTn>
                                        <p:tgtEl>
                                          <p:spTgt spid="36"/>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500"/>
                                        <p:tgtEl>
                                          <p:spTgt spid="18"/>
                                        </p:tgtEl>
                                      </p:cBhvr>
                                    </p:animEffect>
                                    <p:set>
                                      <p:cBhvr>
                                        <p:cTn id="72" dur="1" fill="hold">
                                          <p:stCondLst>
                                            <p:cond delay="499"/>
                                          </p:stCondLst>
                                        </p:cTn>
                                        <p:tgtEl>
                                          <p:spTgt spid="18"/>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500"/>
                                        <p:tgtEl>
                                          <p:spTgt spid="19"/>
                                        </p:tgtEl>
                                      </p:cBhvr>
                                    </p:animEffect>
                                    <p:set>
                                      <p:cBhvr>
                                        <p:cTn id="75" dur="1" fill="hold">
                                          <p:stCondLst>
                                            <p:cond delay="499"/>
                                          </p:stCondLst>
                                        </p:cTn>
                                        <p:tgtEl>
                                          <p:spTgt spid="19"/>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20"/>
                                        </p:tgtEl>
                                      </p:cBhvr>
                                    </p:animEffect>
                                    <p:set>
                                      <p:cBhvr>
                                        <p:cTn id="78" dur="1" fill="hold">
                                          <p:stCondLst>
                                            <p:cond delay="499"/>
                                          </p:stCondLst>
                                        </p:cTn>
                                        <p:tgtEl>
                                          <p:spTgt spid="20"/>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21"/>
                                        </p:tgtEl>
                                      </p:cBhvr>
                                    </p:animEffect>
                                    <p:set>
                                      <p:cBhvr>
                                        <p:cTn id="81" dur="1" fill="hold">
                                          <p:stCondLst>
                                            <p:cond delay="499"/>
                                          </p:stCondLst>
                                        </p:cTn>
                                        <p:tgtEl>
                                          <p:spTgt spid="21"/>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500"/>
                                        <p:tgtEl>
                                          <p:spTgt spid="24"/>
                                        </p:tgtEl>
                                      </p:cBhvr>
                                    </p:animEffect>
                                    <p:set>
                                      <p:cBhvr>
                                        <p:cTn id="84" dur="1" fill="hold">
                                          <p:stCondLst>
                                            <p:cond delay="499"/>
                                          </p:stCondLst>
                                        </p:cTn>
                                        <p:tgtEl>
                                          <p:spTgt spid="24"/>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25"/>
                                        </p:tgtEl>
                                      </p:cBhvr>
                                    </p:animEffect>
                                    <p:set>
                                      <p:cBhvr>
                                        <p:cTn id="87" dur="1" fill="hold">
                                          <p:stCondLst>
                                            <p:cond delay="499"/>
                                          </p:stCondLst>
                                        </p:cTn>
                                        <p:tgtEl>
                                          <p:spTgt spid="25"/>
                                        </p:tgtEl>
                                        <p:attrNameLst>
                                          <p:attrName>style.visibility</p:attrName>
                                        </p:attrNameLst>
                                      </p:cBhvr>
                                      <p:to>
                                        <p:strVal val="hidden"/>
                                      </p:to>
                                    </p:set>
                                  </p:childTnLst>
                                </p:cTn>
                              </p:par>
                              <p:par>
                                <p:cTn id="88" presetID="10" presetClass="exit" presetSubtype="0" fill="hold" grpId="1" nodeType="withEffect">
                                  <p:stCondLst>
                                    <p:cond delay="0"/>
                                  </p:stCondLst>
                                  <p:childTnLst>
                                    <p:animEffect transition="out" filter="fade">
                                      <p:cBhvr>
                                        <p:cTn id="89" dur="500"/>
                                        <p:tgtEl>
                                          <p:spTgt spid="22"/>
                                        </p:tgtEl>
                                      </p:cBhvr>
                                    </p:animEffect>
                                    <p:set>
                                      <p:cBhvr>
                                        <p:cTn id="90" dur="1" fill="hold">
                                          <p:stCondLst>
                                            <p:cond delay="499"/>
                                          </p:stCondLst>
                                        </p:cTn>
                                        <p:tgtEl>
                                          <p:spTgt spid="22"/>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500"/>
                                        <p:tgtEl>
                                          <p:spTgt spid="23"/>
                                        </p:tgtEl>
                                      </p:cBhvr>
                                    </p:animEffect>
                                    <p:set>
                                      <p:cBhvr>
                                        <p:cTn id="93" dur="1" fill="hold">
                                          <p:stCondLst>
                                            <p:cond delay="499"/>
                                          </p:stCondLst>
                                        </p:cTn>
                                        <p:tgtEl>
                                          <p:spTgt spid="23"/>
                                        </p:tgtEl>
                                        <p:attrNameLst>
                                          <p:attrName>style.visibility</p:attrName>
                                        </p:attrNameLst>
                                      </p:cBhvr>
                                      <p:to>
                                        <p:strVal val="hidden"/>
                                      </p:to>
                                    </p:set>
                                  </p:childTnLst>
                                </p:cTn>
                              </p:par>
                              <p:par>
                                <p:cTn id="94" presetID="10" presetClass="entr" presetSubtype="0" fill="hold" grpId="0" nodeType="withEffect">
                                  <p:stCondLst>
                                    <p:cond delay="0"/>
                                  </p:stCondLst>
                                  <p:childTnLst>
                                    <p:set>
                                      <p:cBhvr>
                                        <p:cTn id="95" dur="1" fill="hold">
                                          <p:stCondLst>
                                            <p:cond delay="0"/>
                                          </p:stCondLst>
                                        </p:cTn>
                                        <p:tgtEl>
                                          <p:spTgt spid="8"/>
                                        </p:tgtEl>
                                        <p:attrNameLst>
                                          <p:attrName>style.visibility</p:attrName>
                                        </p:attrNameLst>
                                      </p:cBhvr>
                                      <p:to>
                                        <p:strVal val="visible"/>
                                      </p:to>
                                    </p:set>
                                    <p:animEffect transition="in" filter="fade">
                                      <p:cBhvr>
                                        <p:cTn id="96" dur="500"/>
                                        <p:tgtEl>
                                          <p:spTgt spid="8"/>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2" nodeType="click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fade">
                                      <p:cBhvr>
                                        <p:cTn id="101" dur="500"/>
                                        <p:tgtEl>
                                          <p:spTgt spid="38"/>
                                        </p:tgtEl>
                                      </p:cBhvr>
                                    </p:animEffect>
                                  </p:childTnLst>
                                </p:cTn>
                              </p:par>
                              <p:par>
                                <p:cTn id="102" presetID="10" presetClass="entr" presetSubtype="0" fill="hold" grpId="2" nodeType="with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fade">
                                      <p:cBhvr>
                                        <p:cTn id="104" dur="500"/>
                                        <p:tgtEl>
                                          <p:spTgt spid="40"/>
                                        </p:tgtEl>
                                      </p:cBhvr>
                                    </p:animEffect>
                                  </p:childTnLst>
                                </p:cTn>
                              </p:par>
                              <p:par>
                                <p:cTn id="105" presetID="10" presetClass="entr" presetSubtype="0" fill="hold" grpId="2" nodeType="withEffect">
                                  <p:stCondLst>
                                    <p:cond delay="0"/>
                                  </p:stCondLst>
                                  <p:childTnLst>
                                    <p:set>
                                      <p:cBhvr>
                                        <p:cTn id="106" dur="1" fill="hold">
                                          <p:stCondLst>
                                            <p:cond delay="0"/>
                                          </p:stCondLst>
                                        </p:cTn>
                                        <p:tgtEl>
                                          <p:spTgt spid="34"/>
                                        </p:tgtEl>
                                        <p:attrNameLst>
                                          <p:attrName>style.visibility</p:attrName>
                                        </p:attrNameLst>
                                      </p:cBhvr>
                                      <p:to>
                                        <p:strVal val="visible"/>
                                      </p:to>
                                    </p:set>
                                    <p:animEffect transition="in" filter="fade">
                                      <p:cBhvr>
                                        <p:cTn id="107" dur="500"/>
                                        <p:tgtEl>
                                          <p:spTgt spid="34"/>
                                        </p:tgtEl>
                                      </p:cBhvr>
                                    </p:animEffect>
                                  </p:childTnLst>
                                </p:cTn>
                              </p:par>
                              <p:par>
                                <p:cTn id="108" presetID="10" presetClass="entr" presetSubtype="0" fill="hold" grpId="2" nodeType="withEffect">
                                  <p:stCondLst>
                                    <p:cond delay="0"/>
                                  </p:stCondLst>
                                  <p:childTnLst>
                                    <p:set>
                                      <p:cBhvr>
                                        <p:cTn id="109" dur="1" fill="hold">
                                          <p:stCondLst>
                                            <p:cond delay="0"/>
                                          </p:stCondLst>
                                        </p:cTn>
                                        <p:tgtEl>
                                          <p:spTgt spid="36"/>
                                        </p:tgtEl>
                                        <p:attrNameLst>
                                          <p:attrName>style.visibility</p:attrName>
                                        </p:attrNameLst>
                                      </p:cBhvr>
                                      <p:to>
                                        <p:strVal val="visible"/>
                                      </p:to>
                                    </p:set>
                                    <p:animEffect transition="in" filter="fade">
                                      <p:cBhvr>
                                        <p:cTn id="110" dur="500"/>
                                        <p:tgtEl>
                                          <p:spTgt spid="36"/>
                                        </p:tgtEl>
                                      </p:cBhvr>
                                    </p:animEffect>
                                  </p:childTnLst>
                                </p:cTn>
                              </p:par>
                              <p:par>
                                <p:cTn id="111" presetID="10" presetClass="exit" presetSubtype="0" fill="hold" grpId="1" nodeType="withEffect">
                                  <p:stCondLst>
                                    <p:cond delay="0"/>
                                  </p:stCondLst>
                                  <p:childTnLst>
                                    <p:animEffect transition="out" filter="fade">
                                      <p:cBhvr>
                                        <p:cTn id="112" dur="500"/>
                                        <p:tgtEl>
                                          <p:spTgt spid="39"/>
                                        </p:tgtEl>
                                      </p:cBhvr>
                                    </p:animEffect>
                                    <p:set>
                                      <p:cBhvr>
                                        <p:cTn id="113" dur="1" fill="hold">
                                          <p:stCondLst>
                                            <p:cond delay="499"/>
                                          </p:stCondLst>
                                        </p:cTn>
                                        <p:tgtEl>
                                          <p:spTgt spid="39"/>
                                        </p:tgtEl>
                                        <p:attrNameLst>
                                          <p:attrName>style.visibility</p:attrName>
                                        </p:attrNameLst>
                                      </p:cBhvr>
                                      <p:to>
                                        <p:strVal val="hidden"/>
                                      </p:to>
                                    </p:set>
                                  </p:childTnLst>
                                </p:cTn>
                              </p:par>
                              <p:par>
                                <p:cTn id="114" presetID="10" presetClass="exit" presetSubtype="0" fill="hold" grpId="1" nodeType="withEffect">
                                  <p:stCondLst>
                                    <p:cond delay="0"/>
                                  </p:stCondLst>
                                  <p:childTnLst>
                                    <p:animEffect transition="out" filter="fade">
                                      <p:cBhvr>
                                        <p:cTn id="115" dur="500"/>
                                        <p:tgtEl>
                                          <p:spTgt spid="41"/>
                                        </p:tgtEl>
                                      </p:cBhvr>
                                    </p:animEffect>
                                    <p:set>
                                      <p:cBhvr>
                                        <p:cTn id="116" dur="1" fill="hold">
                                          <p:stCondLst>
                                            <p:cond delay="499"/>
                                          </p:stCondLst>
                                        </p:cTn>
                                        <p:tgtEl>
                                          <p:spTgt spid="41"/>
                                        </p:tgtEl>
                                        <p:attrNameLst>
                                          <p:attrName>style.visibility</p:attrName>
                                        </p:attrNameLst>
                                      </p:cBhvr>
                                      <p:to>
                                        <p:strVal val="hidden"/>
                                      </p:to>
                                    </p:set>
                                  </p:childTnLst>
                                </p:cTn>
                              </p:par>
                              <p:par>
                                <p:cTn id="117" presetID="10" presetClass="exit" presetSubtype="0" fill="hold" grpId="1" nodeType="withEffect">
                                  <p:stCondLst>
                                    <p:cond delay="0"/>
                                  </p:stCondLst>
                                  <p:childTnLst>
                                    <p:animEffect transition="out" filter="fade">
                                      <p:cBhvr>
                                        <p:cTn id="118" dur="500"/>
                                        <p:tgtEl>
                                          <p:spTgt spid="35"/>
                                        </p:tgtEl>
                                      </p:cBhvr>
                                    </p:animEffect>
                                    <p:set>
                                      <p:cBhvr>
                                        <p:cTn id="119" dur="1" fill="hold">
                                          <p:stCondLst>
                                            <p:cond delay="499"/>
                                          </p:stCondLst>
                                        </p:cTn>
                                        <p:tgtEl>
                                          <p:spTgt spid="35"/>
                                        </p:tgtEl>
                                        <p:attrNameLst>
                                          <p:attrName>style.visibility</p:attrName>
                                        </p:attrNameLst>
                                      </p:cBhvr>
                                      <p:to>
                                        <p:strVal val="hidden"/>
                                      </p:to>
                                    </p:set>
                                  </p:childTnLst>
                                </p:cTn>
                              </p:par>
                              <p:par>
                                <p:cTn id="120" presetID="10" presetClass="exit" presetSubtype="0" fill="hold" grpId="1" nodeType="withEffect">
                                  <p:stCondLst>
                                    <p:cond delay="0"/>
                                  </p:stCondLst>
                                  <p:childTnLst>
                                    <p:animEffect transition="out" filter="fade">
                                      <p:cBhvr>
                                        <p:cTn id="121" dur="500"/>
                                        <p:tgtEl>
                                          <p:spTgt spid="37"/>
                                        </p:tgtEl>
                                      </p:cBhvr>
                                    </p:animEffect>
                                    <p:set>
                                      <p:cBhvr>
                                        <p:cTn id="122" dur="1" fill="hold">
                                          <p:stCondLst>
                                            <p:cond delay="499"/>
                                          </p:stCondLst>
                                        </p:cTn>
                                        <p:tgtEl>
                                          <p:spTgt spid="37"/>
                                        </p:tgtEl>
                                        <p:attrNameLst>
                                          <p:attrName>style.visibility</p:attrName>
                                        </p:attrNameLst>
                                      </p:cBhvr>
                                      <p:to>
                                        <p:strVal val="hidden"/>
                                      </p:to>
                                    </p:set>
                                  </p:childTnLst>
                                </p:cTn>
                              </p:par>
                              <p:par>
                                <p:cTn id="123" presetID="10" presetClass="entr" presetSubtype="0" fill="hold" grpId="0" nodeType="with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fade">
                                      <p:cBhvr>
                                        <p:cTn id="125" dur="500"/>
                                        <p:tgtEl>
                                          <p:spTgt spid="44"/>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xit" presetSubtype="0" fill="hold" grpId="3" nodeType="clickEffect">
                                  <p:stCondLst>
                                    <p:cond delay="0"/>
                                  </p:stCondLst>
                                  <p:childTnLst>
                                    <p:animEffect transition="out" filter="fade">
                                      <p:cBhvr>
                                        <p:cTn id="129" dur="500"/>
                                        <p:tgtEl>
                                          <p:spTgt spid="38"/>
                                        </p:tgtEl>
                                      </p:cBhvr>
                                    </p:animEffect>
                                    <p:set>
                                      <p:cBhvr>
                                        <p:cTn id="130" dur="1" fill="hold">
                                          <p:stCondLst>
                                            <p:cond delay="499"/>
                                          </p:stCondLst>
                                        </p:cTn>
                                        <p:tgtEl>
                                          <p:spTgt spid="38"/>
                                        </p:tgtEl>
                                        <p:attrNameLst>
                                          <p:attrName>style.visibility</p:attrName>
                                        </p:attrNameLst>
                                      </p:cBhvr>
                                      <p:to>
                                        <p:strVal val="hidden"/>
                                      </p:to>
                                    </p:set>
                                  </p:childTnLst>
                                </p:cTn>
                              </p:par>
                              <p:par>
                                <p:cTn id="131" presetID="10" presetClass="exit" presetSubtype="0" fill="hold" grpId="3" nodeType="withEffect">
                                  <p:stCondLst>
                                    <p:cond delay="0"/>
                                  </p:stCondLst>
                                  <p:childTnLst>
                                    <p:animEffect transition="out" filter="fade">
                                      <p:cBhvr>
                                        <p:cTn id="132" dur="500"/>
                                        <p:tgtEl>
                                          <p:spTgt spid="40"/>
                                        </p:tgtEl>
                                      </p:cBhvr>
                                    </p:animEffect>
                                    <p:set>
                                      <p:cBhvr>
                                        <p:cTn id="133" dur="1" fill="hold">
                                          <p:stCondLst>
                                            <p:cond delay="499"/>
                                          </p:stCondLst>
                                        </p:cTn>
                                        <p:tgtEl>
                                          <p:spTgt spid="40"/>
                                        </p:tgtEl>
                                        <p:attrNameLst>
                                          <p:attrName>style.visibility</p:attrName>
                                        </p:attrNameLst>
                                      </p:cBhvr>
                                      <p:to>
                                        <p:strVal val="hidden"/>
                                      </p:to>
                                    </p:set>
                                  </p:childTnLst>
                                </p:cTn>
                              </p:par>
                              <p:par>
                                <p:cTn id="134" presetID="10" presetClass="entr" presetSubtype="0" fill="hold" grpId="2" nodeType="withEffect">
                                  <p:stCondLst>
                                    <p:cond delay="0"/>
                                  </p:stCondLst>
                                  <p:childTnLst>
                                    <p:set>
                                      <p:cBhvr>
                                        <p:cTn id="135" dur="1" fill="hold">
                                          <p:stCondLst>
                                            <p:cond delay="0"/>
                                          </p:stCondLst>
                                        </p:cTn>
                                        <p:tgtEl>
                                          <p:spTgt spid="39"/>
                                        </p:tgtEl>
                                        <p:attrNameLst>
                                          <p:attrName>style.visibility</p:attrName>
                                        </p:attrNameLst>
                                      </p:cBhvr>
                                      <p:to>
                                        <p:strVal val="visible"/>
                                      </p:to>
                                    </p:set>
                                    <p:animEffect transition="in" filter="fade">
                                      <p:cBhvr>
                                        <p:cTn id="136" dur="500"/>
                                        <p:tgtEl>
                                          <p:spTgt spid="39"/>
                                        </p:tgtEl>
                                      </p:cBhvr>
                                    </p:animEffect>
                                  </p:childTnLst>
                                </p:cTn>
                              </p:par>
                              <p:par>
                                <p:cTn id="137" presetID="10" presetClass="entr" presetSubtype="0" fill="hold" grpId="2" nodeType="withEffect">
                                  <p:stCondLst>
                                    <p:cond delay="0"/>
                                  </p:stCondLst>
                                  <p:childTnLst>
                                    <p:set>
                                      <p:cBhvr>
                                        <p:cTn id="138" dur="1" fill="hold">
                                          <p:stCondLst>
                                            <p:cond delay="0"/>
                                          </p:stCondLst>
                                        </p:cTn>
                                        <p:tgtEl>
                                          <p:spTgt spid="41"/>
                                        </p:tgtEl>
                                        <p:attrNameLst>
                                          <p:attrName>style.visibility</p:attrName>
                                        </p:attrNameLst>
                                      </p:cBhvr>
                                      <p:to>
                                        <p:strVal val="visible"/>
                                      </p:to>
                                    </p:set>
                                    <p:animEffect transition="in" filter="fade">
                                      <p:cBhvr>
                                        <p:cTn id="139" dur="500"/>
                                        <p:tgtEl>
                                          <p:spTgt spid="41"/>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6"/>
                                        </p:tgtEl>
                                        <p:attrNameLst>
                                          <p:attrName>style.visibility</p:attrName>
                                        </p:attrNameLst>
                                      </p:cBhvr>
                                      <p:to>
                                        <p:strVal val="visible"/>
                                      </p:to>
                                    </p:set>
                                    <p:animEffect transition="in" filter="fade">
                                      <p:cBhvr>
                                        <p:cTn id="142" dur="500"/>
                                        <p:tgtEl>
                                          <p:spTgt spid="6"/>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5"/>
                                        </p:tgtEl>
                                        <p:attrNameLst>
                                          <p:attrName>style.visibility</p:attrName>
                                        </p:attrNameLst>
                                      </p:cBhvr>
                                      <p:to>
                                        <p:strVal val="visible"/>
                                      </p:to>
                                    </p:set>
                                    <p:animEffect transition="in" filter="fade">
                                      <p:cBhvr>
                                        <p:cTn id="145" dur="500"/>
                                        <p:tgtEl>
                                          <p:spTgt spid="5"/>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7"/>
                                        </p:tgtEl>
                                        <p:attrNameLst>
                                          <p:attrName>style.visibility</p:attrName>
                                        </p:attrNameLst>
                                      </p:cBhvr>
                                      <p:to>
                                        <p:strVal val="visible"/>
                                      </p:to>
                                    </p:set>
                                    <p:animEffect transition="in" filter="fade">
                                      <p:cBhvr>
                                        <p:cTn id="148" dur="500"/>
                                        <p:tgtEl>
                                          <p:spTgt spid="7"/>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42"/>
                                        </p:tgtEl>
                                        <p:attrNameLst>
                                          <p:attrName>style.visibility</p:attrName>
                                        </p:attrNameLst>
                                      </p:cBhvr>
                                      <p:to>
                                        <p:strVal val="visible"/>
                                      </p:to>
                                    </p:set>
                                    <p:animEffect transition="in" filter="fade">
                                      <p:cBhvr>
                                        <p:cTn id="151" dur="500"/>
                                        <p:tgtEl>
                                          <p:spTgt spid="42"/>
                                        </p:tgtEl>
                                      </p:cBhvr>
                                    </p:animEffect>
                                  </p:childTnLst>
                                </p:cTn>
                              </p:par>
                              <p:par>
                                <p:cTn id="152" presetID="10" presetClass="entr" presetSubtype="0" fill="hold" nodeType="withEffect">
                                  <p:stCondLst>
                                    <p:cond delay="0"/>
                                  </p:stCondLst>
                                  <p:childTnLst>
                                    <p:set>
                                      <p:cBhvr>
                                        <p:cTn id="153" dur="1" fill="hold">
                                          <p:stCondLst>
                                            <p:cond delay="0"/>
                                          </p:stCondLst>
                                        </p:cTn>
                                        <p:tgtEl>
                                          <p:spTgt spid="10"/>
                                        </p:tgtEl>
                                        <p:attrNameLst>
                                          <p:attrName>style.visibility</p:attrName>
                                        </p:attrNameLst>
                                      </p:cBhvr>
                                      <p:to>
                                        <p:strVal val="visible"/>
                                      </p:to>
                                    </p:set>
                                    <p:animEffect transition="in" filter="fade">
                                      <p:cBhvr>
                                        <p:cTn id="15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3" grpId="0" animBg="1"/>
      <p:bldP spid="23" grpId="1" animBg="1"/>
      <p:bldP spid="24" grpId="0" animBg="1"/>
      <p:bldP spid="24" grpId="1" animBg="1"/>
      <p:bldP spid="25" grpId="0" animBg="1"/>
      <p:bldP spid="25" grpId="1" animBg="1"/>
      <p:bldP spid="32" grpId="0" animBg="1"/>
      <p:bldP spid="33" grpId="0" animBg="1"/>
      <p:bldP spid="34" grpId="0" animBg="1"/>
      <p:bldP spid="34" grpId="1" animBg="1"/>
      <p:bldP spid="34" grpId="2" animBg="1"/>
      <p:bldP spid="35" grpId="0" animBg="1"/>
      <p:bldP spid="35" grpId="1" animBg="1"/>
      <p:bldP spid="36" grpId="0" animBg="1"/>
      <p:bldP spid="36" grpId="1" animBg="1"/>
      <p:bldP spid="36" grpId="2" animBg="1"/>
      <p:bldP spid="37" grpId="0" animBg="1"/>
      <p:bldP spid="37" grpId="1" animBg="1"/>
      <p:bldP spid="38" grpId="0" animBg="1"/>
      <p:bldP spid="38" grpId="1" animBg="1"/>
      <p:bldP spid="38" grpId="2" animBg="1"/>
      <p:bldP spid="38" grpId="3" animBg="1"/>
      <p:bldP spid="39" grpId="0" animBg="1"/>
      <p:bldP spid="39" grpId="1" animBg="1"/>
      <p:bldP spid="39" grpId="2" animBg="1"/>
      <p:bldP spid="40" grpId="0" animBg="1"/>
      <p:bldP spid="40" grpId="1" animBg="1"/>
      <p:bldP spid="40" grpId="2" animBg="1"/>
      <p:bldP spid="40" grpId="3" animBg="1"/>
      <p:bldP spid="41" grpId="0" animBg="1"/>
      <p:bldP spid="41" grpId="1" animBg="1"/>
      <p:bldP spid="41" grpId="2" animBg="1"/>
      <p:bldP spid="8" grpId="0" animBg="1"/>
      <p:bldP spid="44" grpId="0" animBg="1"/>
      <p:bldP spid="46" grpId="0"/>
      <p:bldP spid="5" grpId="0" animBg="1"/>
      <p:bldP spid="6" grpId="0"/>
      <p:bldP spid="7" grpId="0" animBg="1"/>
      <p:bldP spid="4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Disturb Oriented Error Recovery (RDR)</a:t>
            </a:r>
            <a:endParaRPr lang="en-US" dirty="0"/>
          </a:p>
        </p:txBody>
      </p:sp>
      <p:sp>
        <p:nvSpPr>
          <p:cNvPr id="4" name="Content Placeholder 3"/>
          <p:cNvSpPr>
            <a:spLocks noGrp="1"/>
          </p:cNvSpPr>
          <p:nvPr>
            <p:ph idx="1"/>
          </p:nvPr>
        </p:nvSpPr>
        <p:spPr/>
        <p:txBody>
          <a:bodyPr/>
          <a:lstStyle/>
          <a:p>
            <a:r>
              <a:rPr lang="en-US" dirty="0" smtClean="0"/>
              <a:t>Triggered by an uncorrectable flash error</a:t>
            </a:r>
          </a:p>
          <a:p>
            <a:pPr lvl="1"/>
            <a:r>
              <a:rPr lang="en-US" dirty="0" smtClean="0">
                <a:solidFill>
                  <a:schemeClr val="accent1"/>
                </a:solidFill>
              </a:rPr>
              <a:t>Back up </a:t>
            </a:r>
            <a:r>
              <a:rPr lang="en-US" dirty="0" smtClean="0"/>
              <a:t>all valid data in the faulty block</a:t>
            </a:r>
          </a:p>
          <a:p>
            <a:pPr lvl="1"/>
            <a:r>
              <a:rPr lang="en-US" dirty="0" smtClean="0">
                <a:solidFill>
                  <a:schemeClr val="accent1"/>
                </a:solidFill>
              </a:rPr>
              <a:t>Disturb </a:t>
            </a:r>
            <a:r>
              <a:rPr lang="en-US" dirty="0" smtClean="0"/>
              <a:t>the faulty page </a:t>
            </a:r>
            <a:r>
              <a:rPr lang="en-US" dirty="0" smtClean="0">
                <a:solidFill>
                  <a:schemeClr val="accent1"/>
                </a:solidFill>
              </a:rPr>
              <a:t>100K</a:t>
            </a:r>
            <a:r>
              <a:rPr lang="en-US" dirty="0" smtClean="0"/>
              <a:t> times (more)</a:t>
            </a:r>
          </a:p>
          <a:p>
            <a:pPr lvl="1"/>
            <a:r>
              <a:rPr lang="en-US" dirty="0" smtClean="0">
                <a:solidFill>
                  <a:schemeClr val="accent1"/>
                </a:solidFill>
              </a:rPr>
              <a:t>Compare</a:t>
            </a:r>
            <a:r>
              <a:rPr lang="en-US" dirty="0" smtClean="0"/>
              <a:t> V</a:t>
            </a:r>
            <a:r>
              <a:rPr lang="en-US" baseline="-25000" dirty="0" smtClean="0"/>
              <a:t>th</a:t>
            </a:r>
            <a:r>
              <a:rPr lang="en-US" dirty="0" smtClean="0"/>
              <a:t>’s before and after read disturb</a:t>
            </a:r>
          </a:p>
          <a:p>
            <a:pPr lvl="1"/>
            <a:r>
              <a:rPr lang="en-US" dirty="0" smtClean="0">
                <a:solidFill>
                  <a:schemeClr val="accent1"/>
                </a:solidFill>
              </a:rPr>
              <a:t>Select</a:t>
            </a:r>
            <a:r>
              <a:rPr lang="en-US" dirty="0" smtClean="0"/>
              <a:t> cells susceptible to flash errors (</a:t>
            </a:r>
            <a:r>
              <a:rPr lang="en-US" dirty="0" err="1" smtClean="0"/>
              <a:t>V</a:t>
            </a:r>
            <a:r>
              <a:rPr lang="en-US" baseline="-25000" dirty="0" err="1" smtClean="0"/>
              <a:t>ref</a:t>
            </a:r>
            <a:r>
              <a:rPr lang="en-US" dirty="0" smtClean="0"/>
              <a:t>−</a:t>
            </a:r>
            <a:r>
              <a:rPr lang="el-GR" dirty="0" smtClean="0"/>
              <a:t>σ</a:t>
            </a:r>
            <a:r>
              <a:rPr lang="en-US" dirty="0" smtClean="0"/>
              <a:t>&lt;V</a:t>
            </a:r>
            <a:r>
              <a:rPr lang="en-US" baseline="-25000" dirty="0" smtClean="0"/>
              <a:t>th</a:t>
            </a:r>
            <a:r>
              <a:rPr lang="en-US" dirty="0" smtClean="0"/>
              <a:t>&lt;</a:t>
            </a:r>
            <a:r>
              <a:rPr lang="en-US" dirty="0" err="1" smtClean="0"/>
              <a:t>V</a:t>
            </a:r>
            <a:r>
              <a:rPr lang="en-US" baseline="-25000" dirty="0" err="1" smtClean="0"/>
              <a:t>ref</a:t>
            </a:r>
            <a:r>
              <a:rPr lang="en-US" dirty="0" smtClean="0"/>
              <a:t>−</a:t>
            </a:r>
            <a:r>
              <a:rPr lang="el-GR" dirty="0" smtClean="0"/>
              <a:t>σ</a:t>
            </a:r>
            <a:r>
              <a:rPr lang="en-US" dirty="0" smtClean="0"/>
              <a:t>)</a:t>
            </a:r>
          </a:p>
          <a:p>
            <a:pPr lvl="1"/>
            <a:r>
              <a:rPr lang="en-US" dirty="0" smtClean="0">
                <a:solidFill>
                  <a:schemeClr val="accent1"/>
                </a:solidFill>
              </a:rPr>
              <a:t>Predict</a:t>
            </a:r>
            <a:r>
              <a:rPr lang="en-US" dirty="0" smtClean="0"/>
              <a:t> among these susceptible cells</a:t>
            </a:r>
          </a:p>
          <a:p>
            <a:pPr lvl="2"/>
            <a:r>
              <a:rPr lang="en-US" dirty="0" smtClean="0"/>
              <a:t>Cells with more V</a:t>
            </a:r>
            <a:r>
              <a:rPr lang="en-US" baseline="-25000" dirty="0" smtClean="0"/>
              <a:t>th</a:t>
            </a:r>
            <a:r>
              <a:rPr lang="en-US" dirty="0" smtClean="0"/>
              <a:t> shifts are </a:t>
            </a:r>
            <a:r>
              <a:rPr lang="en-US" dirty="0" smtClean="0">
                <a:solidFill>
                  <a:schemeClr val="accent1"/>
                </a:solidFill>
              </a:rPr>
              <a:t>disturb-prone </a:t>
            </a:r>
            <a:r>
              <a:rPr lang="en-US" dirty="0" smtClean="0">
                <a:solidFill>
                  <a:schemeClr val="accent1"/>
                </a:solidFill>
                <a:sym typeface="Wingdings" panose="05000000000000000000" pitchFamily="2" charset="2"/>
              </a:rPr>
              <a:t> Higher V</a:t>
            </a:r>
            <a:r>
              <a:rPr lang="en-US" baseline="-25000" dirty="0" smtClean="0">
                <a:solidFill>
                  <a:schemeClr val="accent1"/>
                </a:solidFill>
                <a:sym typeface="Wingdings" panose="05000000000000000000" pitchFamily="2" charset="2"/>
              </a:rPr>
              <a:t>th</a:t>
            </a:r>
            <a:r>
              <a:rPr lang="en-US" dirty="0" smtClean="0">
                <a:solidFill>
                  <a:schemeClr val="accent1"/>
                </a:solidFill>
                <a:sym typeface="Wingdings" panose="05000000000000000000" pitchFamily="2" charset="2"/>
              </a:rPr>
              <a:t> state</a:t>
            </a:r>
            <a:endParaRPr lang="en-US" dirty="0" smtClean="0">
              <a:solidFill>
                <a:schemeClr val="accent1"/>
              </a:solidFill>
            </a:endParaRPr>
          </a:p>
          <a:p>
            <a:pPr lvl="2"/>
            <a:r>
              <a:rPr lang="en-US" dirty="0" smtClean="0"/>
              <a:t>Cells with less V</a:t>
            </a:r>
            <a:r>
              <a:rPr lang="en-US" baseline="-25000" dirty="0" smtClean="0"/>
              <a:t>th</a:t>
            </a:r>
            <a:r>
              <a:rPr lang="en-US" dirty="0" smtClean="0"/>
              <a:t> shifts are </a:t>
            </a:r>
            <a:r>
              <a:rPr lang="en-US" dirty="0" smtClean="0">
                <a:solidFill>
                  <a:schemeClr val="accent1"/>
                </a:solidFill>
              </a:rPr>
              <a:t>disturb-resistant </a:t>
            </a:r>
            <a:r>
              <a:rPr lang="en-US" dirty="0" smtClean="0">
                <a:solidFill>
                  <a:schemeClr val="accent1"/>
                </a:solidFill>
                <a:sym typeface="Wingdings" panose="05000000000000000000" pitchFamily="2" charset="2"/>
              </a:rPr>
              <a:t> Lower V</a:t>
            </a:r>
            <a:r>
              <a:rPr lang="en-US" baseline="-25000" dirty="0" smtClean="0">
                <a:solidFill>
                  <a:schemeClr val="accent1"/>
                </a:solidFill>
                <a:sym typeface="Wingdings" panose="05000000000000000000" pitchFamily="2" charset="2"/>
              </a:rPr>
              <a:t>th</a:t>
            </a:r>
            <a:r>
              <a:rPr lang="en-US" dirty="0" smtClean="0">
                <a:solidFill>
                  <a:schemeClr val="accent1"/>
                </a:solidFill>
                <a:sym typeface="Wingdings" panose="05000000000000000000" pitchFamily="2" charset="2"/>
              </a:rPr>
              <a:t> state</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B9833DA7-59AA-43CA-B9D4-B4E6650B0945}" type="slidenum">
              <a:rPr lang="en-US" smtClean="0"/>
              <a:t>31</a:t>
            </a:fld>
            <a:endParaRPr lang="en-US"/>
          </a:p>
        </p:txBody>
      </p:sp>
    </p:spTree>
    <p:extLst>
      <p:ext uri="{BB962C8B-B14F-4D97-AF65-F5344CB8AC3E}">
        <p14:creationId xmlns:p14="http://schemas.microsoft.com/office/powerpoint/2010/main" val="858434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RDR Evaluation</a:t>
            </a:r>
            <a:endParaRPr lang="en-US" dirty="0"/>
          </a:p>
        </p:txBody>
      </p:sp>
      <p:sp>
        <p:nvSpPr>
          <p:cNvPr id="3" name="Slide Number Placeholder 2"/>
          <p:cNvSpPr>
            <a:spLocks noGrp="1"/>
          </p:cNvSpPr>
          <p:nvPr>
            <p:ph type="sldNum" sz="quarter" idx="12"/>
          </p:nvPr>
        </p:nvSpPr>
        <p:spPr/>
        <p:txBody>
          <a:bodyPr/>
          <a:lstStyle/>
          <a:p>
            <a:fld id="{B9833DA7-59AA-43CA-B9D4-B4E6650B0945}" type="slidenum">
              <a:rPr lang="en-US" smtClean="0"/>
              <a:t>32</a:t>
            </a:fld>
            <a:endParaRPr lang="en-US"/>
          </a:p>
        </p:txBody>
      </p:sp>
      <p:grpSp>
        <p:nvGrpSpPr>
          <p:cNvPr id="5" name="Group 4"/>
          <p:cNvGrpSpPr/>
          <p:nvPr/>
        </p:nvGrpSpPr>
        <p:grpSpPr>
          <a:xfrm>
            <a:off x="76200" y="1600200"/>
            <a:ext cx="8969076" cy="3581400"/>
            <a:chOff x="-66674" y="0"/>
            <a:chExt cx="6225987" cy="2486070"/>
          </a:xfrm>
        </p:grpSpPr>
        <p:grpSp>
          <p:nvGrpSpPr>
            <p:cNvPr id="6" name="Group 5"/>
            <p:cNvGrpSpPr/>
            <p:nvPr/>
          </p:nvGrpSpPr>
          <p:grpSpPr>
            <a:xfrm>
              <a:off x="-66674" y="0"/>
              <a:ext cx="6225987" cy="2486070"/>
              <a:chOff x="123826" y="0"/>
              <a:chExt cx="6225987" cy="2486070"/>
            </a:xfrm>
          </p:grpSpPr>
          <p:pic>
            <p:nvPicPr>
              <p:cNvPr id="8"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3197" t="15305" r="1683" b="6216"/>
              <a:stretch/>
            </p:blipFill>
            <p:spPr bwMode="auto">
              <a:xfrm>
                <a:off x="123826" y="161925"/>
                <a:ext cx="6225987" cy="22257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28372" t="4894" r="27534" b="88725"/>
              <a:stretch/>
            </p:blipFill>
            <p:spPr bwMode="auto">
              <a:xfrm>
                <a:off x="1088364" y="277463"/>
                <a:ext cx="3606083" cy="22612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804688" y="0"/>
                <a:ext cx="490712"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sz="2000" dirty="0">
                    <a:solidFill>
                      <a:schemeClr val="tx1"/>
                    </a:solidFill>
                  </a:rPr>
                  <a:t>× </a:t>
                </a:r>
                <a:r>
                  <a:rPr lang="en-US" sz="2000" dirty="0" smtClean="0">
                    <a:solidFill>
                      <a:schemeClr val="tx1"/>
                    </a:solidFill>
                  </a:rPr>
                  <a:t>10</a:t>
                </a:r>
                <a:r>
                  <a:rPr lang="en-US" sz="2000" baseline="30000" dirty="0" smtClean="0">
                    <a:solidFill>
                      <a:schemeClr val="tx1"/>
                    </a:solidFill>
                  </a:rPr>
                  <a:t>-3</a:t>
                </a:r>
                <a:endParaRPr lang="en-US" sz="2000" dirty="0">
                  <a:solidFill>
                    <a:schemeClr val="tx1"/>
                  </a:solidFill>
                </a:endParaRPr>
              </a:p>
            </p:txBody>
          </p:sp>
          <p:sp>
            <p:nvSpPr>
              <p:cNvPr id="11" name="Rectangle 10"/>
              <p:cNvSpPr/>
              <p:nvPr/>
            </p:nvSpPr>
            <p:spPr>
              <a:xfrm>
                <a:off x="238831" y="180181"/>
                <a:ext cx="450849"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12</a:t>
                </a:r>
                <a:endParaRPr lang="en-US" sz="2000" dirty="0">
                  <a:solidFill>
                    <a:schemeClr val="tx1"/>
                  </a:solidFill>
                </a:endParaRPr>
              </a:p>
            </p:txBody>
          </p:sp>
          <p:sp>
            <p:nvSpPr>
              <p:cNvPr id="12" name="Rectangle 11"/>
              <p:cNvSpPr/>
              <p:nvPr/>
            </p:nvSpPr>
            <p:spPr>
              <a:xfrm>
                <a:off x="238831" y="443776"/>
                <a:ext cx="450849"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10</a:t>
                </a:r>
                <a:endParaRPr lang="en-US" sz="2000" dirty="0">
                  <a:solidFill>
                    <a:schemeClr val="tx1"/>
                  </a:solidFill>
                </a:endParaRPr>
              </a:p>
            </p:txBody>
          </p:sp>
          <p:sp>
            <p:nvSpPr>
              <p:cNvPr id="13" name="Rectangle 12"/>
              <p:cNvSpPr/>
              <p:nvPr/>
            </p:nvSpPr>
            <p:spPr>
              <a:xfrm>
                <a:off x="238831" y="707371"/>
                <a:ext cx="450849"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8</a:t>
                </a:r>
                <a:endParaRPr lang="en-US" sz="2000" dirty="0">
                  <a:solidFill>
                    <a:schemeClr val="tx1"/>
                  </a:solidFill>
                </a:endParaRPr>
              </a:p>
            </p:txBody>
          </p:sp>
          <p:sp>
            <p:nvSpPr>
              <p:cNvPr id="14" name="Rectangle 13"/>
              <p:cNvSpPr/>
              <p:nvPr/>
            </p:nvSpPr>
            <p:spPr>
              <a:xfrm>
                <a:off x="238831" y="970966"/>
                <a:ext cx="450849"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6</a:t>
                </a:r>
                <a:endParaRPr lang="en-US" sz="2000" dirty="0">
                  <a:solidFill>
                    <a:schemeClr val="tx1"/>
                  </a:solidFill>
                </a:endParaRPr>
              </a:p>
            </p:txBody>
          </p:sp>
          <p:sp>
            <p:nvSpPr>
              <p:cNvPr id="15" name="Rectangle 14"/>
              <p:cNvSpPr/>
              <p:nvPr/>
            </p:nvSpPr>
            <p:spPr>
              <a:xfrm>
                <a:off x="238831" y="1234561"/>
                <a:ext cx="450849"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4</a:t>
                </a:r>
                <a:endParaRPr lang="en-US" sz="2000" dirty="0">
                  <a:solidFill>
                    <a:schemeClr val="tx1"/>
                  </a:solidFill>
                </a:endParaRPr>
              </a:p>
            </p:txBody>
          </p:sp>
          <p:sp>
            <p:nvSpPr>
              <p:cNvPr id="16" name="Rectangle 15"/>
              <p:cNvSpPr/>
              <p:nvPr/>
            </p:nvSpPr>
            <p:spPr>
              <a:xfrm>
                <a:off x="238831" y="1498156"/>
                <a:ext cx="450849"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2</a:t>
                </a:r>
                <a:endParaRPr lang="en-US" sz="2000" dirty="0">
                  <a:solidFill>
                    <a:schemeClr val="tx1"/>
                  </a:solidFill>
                </a:endParaRPr>
              </a:p>
            </p:txBody>
          </p:sp>
          <p:sp>
            <p:nvSpPr>
              <p:cNvPr id="17" name="Rectangle 16"/>
              <p:cNvSpPr/>
              <p:nvPr/>
            </p:nvSpPr>
            <p:spPr>
              <a:xfrm>
                <a:off x="238831" y="1761750"/>
                <a:ext cx="450849"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en-US" sz="2000" dirty="0" smtClean="0">
                    <a:solidFill>
                      <a:schemeClr val="tx1"/>
                    </a:solidFill>
                  </a:rPr>
                  <a:t>0</a:t>
                </a:r>
                <a:endParaRPr lang="en-US" sz="2000" dirty="0">
                  <a:solidFill>
                    <a:schemeClr val="tx1"/>
                  </a:solidFill>
                </a:endParaRPr>
              </a:p>
            </p:txBody>
          </p:sp>
          <p:sp>
            <p:nvSpPr>
              <p:cNvPr id="18" name="Rectangle 17"/>
              <p:cNvSpPr/>
              <p:nvPr/>
            </p:nvSpPr>
            <p:spPr>
              <a:xfrm>
                <a:off x="149226" y="744081"/>
                <a:ext cx="352199" cy="6598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b"/>
              <a:lstStyle/>
              <a:p>
                <a:pPr algn="ctr"/>
                <a:r>
                  <a:rPr lang="en-US" sz="2400" b="1" dirty="0" smtClean="0">
                    <a:solidFill>
                      <a:schemeClr val="tx1"/>
                    </a:solidFill>
                  </a:rPr>
                  <a:t>RBER</a:t>
                </a:r>
                <a:endParaRPr lang="en-US" sz="2400" b="1" dirty="0">
                  <a:solidFill>
                    <a:schemeClr val="tx1"/>
                  </a:solidFill>
                </a:endParaRPr>
              </a:p>
            </p:txBody>
          </p:sp>
          <p:sp>
            <p:nvSpPr>
              <p:cNvPr id="19" name="Rectangle 18"/>
              <p:cNvSpPr/>
              <p:nvPr/>
            </p:nvSpPr>
            <p:spPr>
              <a:xfrm>
                <a:off x="1875663" y="2022698"/>
                <a:ext cx="3133990" cy="4633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smtClean="0">
                    <a:solidFill>
                      <a:schemeClr val="tx1"/>
                    </a:solidFill>
                  </a:rPr>
                  <a:t>Read Disturb Count</a:t>
                </a:r>
                <a:endParaRPr lang="en-US" sz="2400" b="1" dirty="0">
                  <a:solidFill>
                    <a:schemeClr val="tx1"/>
                  </a:solidFill>
                </a:endParaRPr>
              </a:p>
            </p:txBody>
          </p:sp>
          <p:sp>
            <p:nvSpPr>
              <p:cNvPr id="20" name="Rectangle 19"/>
              <p:cNvSpPr/>
              <p:nvPr/>
            </p:nvSpPr>
            <p:spPr>
              <a:xfrm>
                <a:off x="602370" y="1943159"/>
                <a:ext cx="450849"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0</a:t>
                </a:r>
                <a:endParaRPr lang="en-US" sz="2000" dirty="0">
                  <a:solidFill>
                    <a:schemeClr val="tx1"/>
                  </a:solidFill>
                </a:endParaRPr>
              </a:p>
            </p:txBody>
          </p:sp>
          <p:sp>
            <p:nvSpPr>
              <p:cNvPr id="21" name="Rectangle 20"/>
              <p:cNvSpPr/>
              <p:nvPr/>
            </p:nvSpPr>
            <p:spPr>
              <a:xfrm>
                <a:off x="1547867" y="1943159"/>
                <a:ext cx="554212"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0.2M</a:t>
                </a:r>
                <a:endParaRPr lang="en-US" sz="2000" dirty="0">
                  <a:solidFill>
                    <a:schemeClr val="tx1"/>
                  </a:solidFill>
                </a:endParaRPr>
              </a:p>
            </p:txBody>
          </p:sp>
          <p:sp>
            <p:nvSpPr>
              <p:cNvPr id="22" name="Rectangle 21"/>
              <p:cNvSpPr/>
              <p:nvPr/>
            </p:nvSpPr>
            <p:spPr>
              <a:xfrm>
                <a:off x="2596727" y="1943159"/>
                <a:ext cx="554212"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0.4M</a:t>
                </a:r>
                <a:endParaRPr lang="en-US" sz="2000" dirty="0">
                  <a:solidFill>
                    <a:schemeClr val="tx1"/>
                  </a:solidFill>
                </a:endParaRPr>
              </a:p>
            </p:txBody>
          </p:sp>
          <p:sp>
            <p:nvSpPr>
              <p:cNvPr id="23" name="Rectangle 22"/>
              <p:cNvSpPr/>
              <p:nvPr/>
            </p:nvSpPr>
            <p:spPr>
              <a:xfrm>
                <a:off x="3645587" y="1943159"/>
                <a:ext cx="554212"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0.6M</a:t>
                </a:r>
                <a:endParaRPr lang="en-US" sz="2000" dirty="0">
                  <a:solidFill>
                    <a:schemeClr val="tx1"/>
                  </a:solidFill>
                </a:endParaRPr>
              </a:p>
            </p:txBody>
          </p:sp>
          <p:sp>
            <p:nvSpPr>
              <p:cNvPr id="24" name="Rectangle 23"/>
              <p:cNvSpPr/>
              <p:nvPr/>
            </p:nvSpPr>
            <p:spPr>
              <a:xfrm>
                <a:off x="4694447" y="1943159"/>
                <a:ext cx="554212"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smtClean="0">
                    <a:solidFill>
                      <a:schemeClr val="tx1"/>
                    </a:solidFill>
                  </a:rPr>
                  <a:t>0.8M</a:t>
                </a:r>
                <a:endParaRPr lang="en-US" sz="2000" dirty="0">
                  <a:solidFill>
                    <a:schemeClr val="tx1"/>
                  </a:solidFill>
                </a:endParaRPr>
              </a:p>
            </p:txBody>
          </p:sp>
          <p:sp>
            <p:nvSpPr>
              <p:cNvPr id="25" name="Rectangle 24"/>
              <p:cNvSpPr/>
              <p:nvPr/>
            </p:nvSpPr>
            <p:spPr>
              <a:xfrm>
                <a:off x="5743307" y="1943159"/>
                <a:ext cx="554212" cy="169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dirty="0">
                    <a:solidFill>
                      <a:schemeClr val="tx1"/>
                    </a:solidFill>
                  </a:rPr>
                  <a:t>1</a:t>
                </a:r>
                <a:r>
                  <a:rPr lang="en-US" sz="2000" dirty="0" smtClean="0">
                    <a:solidFill>
                      <a:schemeClr val="tx1"/>
                    </a:solidFill>
                  </a:rPr>
                  <a:t>M</a:t>
                </a:r>
                <a:endParaRPr lang="en-US" sz="2000" dirty="0">
                  <a:solidFill>
                    <a:schemeClr val="tx1"/>
                  </a:solidFill>
                </a:endParaRPr>
              </a:p>
            </p:txBody>
          </p:sp>
          <p:sp>
            <p:nvSpPr>
              <p:cNvPr id="26" name="Rectangle 25"/>
              <p:cNvSpPr/>
              <p:nvPr/>
            </p:nvSpPr>
            <p:spPr>
              <a:xfrm>
                <a:off x="1679618" y="286033"/>
                <a:ext cx="1082632" cy="2048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2000" dirty="0" smtClean="0">
                    <a:solidFill>
                      <a:schemeClr val="tx1"/>
                    </a:solidFill>
                  </a:rPr>
                  <a:t>No Recovery</a:t>
                </a:r>
                <a:endParaRPr lang="en-US" sz="2000" dirty="0">
                  <a:solidFill>
                    <a:schemeClr val="tx1"/>
                  </a:solidFill>
                </a:endParaRPr>
              </a:p>
            </p:txBody>
          </p:sp>
        </p:grpSp>
        <p:sp>
          <p:nvSpPr>
            <p:cNvPr id="7" name="Rectangle 6"/>
            <p:cNvSpPr/>
            <p:nvPr/>
          </p:nvSpPr>
          <p:spPr>
            <a:xfrm>
              <a:off x="3317917" y="283813"/>
              <a:ext cx="1298533" cy="2048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2000" dirty="0" smtClean="0">
                  <a:solidFill>
                    <a:schemeClr val="tx1"/>
                  </a:solidFill>
                </a:rPr>
                <a:t>RDR</a:t>
              </a:r>
              <a:endParaRPr lang="en-US" sz="2000" dirty="0">
                <a:solidFill>
                  <a:schemeClr val="tx1"/>
                </a:solidFill>
              </a:endParaRPr>
            </a:p>
          </p:txBody>
        </p:sp>
      </p:grpSp>
      <p:sp>
        <p:nvSpPr>
          <p:cNvPr id="27" name="TextBox 26"/>
          <p:cNvSpPr txBox="1"/>
          <p:nvPr/>
        </p:nvSpPr>
        <p:spPr>
          <a:xfrm>
            <a:off x="231481" y="5416791"/>
            <a:ext cx="7219349" cy="830997"/>
          </a:xfrm>
          <a:prstGeom prst="rect">
            <a:avLst/>
          </a:prstGeom>
          <a:noFill/>
        </p:spPr>
        <p:txBody>
          <a:bodyPr wrap="none" rtlCol="0">
            <a:spAutoFit/>
          </a:bodyPr>
          <a:lstStyle/>
          <a:p>
            <a:r>
              <a:rPr lang="en-US" sz="2400" dirty="0" smtClean="0">
                <a:solidFill>
                  <a:schemeClr val="accent1"/>
                </a:solidFill>
              </a:rPr>
              <a:t>Reduce total error counts up to 36% @ 1M read disturbs</a:t>
            </a:r>
          </a:p>
          <a:p>
            <a:r>
              <a:rPr lang="en-US" sz="2400" dirty="0" smtClean="0">
                <a:solidFill>
                  <a:schemeClr val="accent1"/>
                </a:solidFill>
              </a:rPr>
              <a:t>ECC can be used to correct the remaining errors</a:t>
            </a:r>
            <a:endParaRPr lang="en-US" sz="2400" dirty="0">
              <a:solidFill>
                <a:schemeClr val="accent1"/>
              </a:solidFill>
            </a:endParaRPr>
          </a:p>
        </p:txBody>
      </p:sp>
    </p:spTree>
    <p:extLst>
      <p:ext uri="{BB962C8B-B14F-4D97-AF65-F5344CB8AC3E}">
        <p14:creationId xmlns:p14="http://schemas.microsoft.com/office/powerpoint/2010/main" val="2608191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solidFill>
                  <a:schemeClr val="bg1">
                    <a:lumMod val="75000"/>
                  </a:schemeClr>
                </a:solidFill>
              </a:rPr>
              <a:t>Background (Problem and Goal)</a:t>
            </a:r>
          </a:p>
          <a:p>
            <a:r>
              <a:rPr lang="en-US" dirty="0">
                <a:solidFill>
                  <a:schemeClr val="bg1">
                    <a:lumMod val="75000"/>
                  </a:schemeClr>
                </a:solidFill>
              </a:rPr>
              <a:t>Key Experimental Observations</a:t>
            </a:r>
          </a:p>
          <a:p>
            <a:r>
              <a:rPr lang="en-US" dirty="0">
                <a:solidFill>
                  <a:schemeClr val="bg1">
                    <a:lumMod val="75000"/>
                  </a:schemeClr>
                </a:solidFill>
              </a:rPr>
              <a:t>Mitigation: </a:t>
            </a:r>
            <a:r>
              <a:rPr lang="en-US" dirty="0" err="1">
                <a:solidFill>
                  <a:schemeClr val="bg1">
                    <a:lumMod val="75000"/>
                  </a:schemeClr>
                </a:solidFill>
              </a:rPr>
              <a:t>V</a:t>
            </a:r>
            <a:r>
              <a:rPr lang="en-US" baseline="-25000" dirty="0" err="1">
                <a:solidFill>
                  <a:schemeClr val="bg1">
                    <a:lumMod val="75000"/>
                  </a:schemeClr>
                </a:solidFill>
              </a:rPr>
              <a:t>pass</a:t>
            </a:r>
            <a:r>
              <a:rPr lang="en-US" dirty="0">
                <a:solidFill>
                  <a:schemeClr val="bg1">
                    <a:lumMod val="75000"/>
                  </a:schemeClr>
                </a:solidFill>
              </a:rPr>
              <a:t> Tuning</a:t>
            </a:r>
          </a:p>
          <a:p>
            <a:r>
              <a:rPr lang="en-US" dirty="0">
                <a:solidFill>
                  <a:schemeClr val="bg1">
                    <a:lumMod val="75000"/>
                  </a:schemeClr>
                </a:solidFill>
              </a:rPr>
              <a:t>Recovery: Read Disturb Oriented Error Recovery</a:t>
            </a:r>
          </a:p>
          <a:p>
            <a:r>
              <a:rPr lang="en-US" dirty="0"/>
              <a:t>Conclusion</a:t>
            </a:r>
          </a:p>
        </p:txBody>
      </p:sp>
      <p:sp>
        <p:nvSpPr>
          <p:cNvPr id="4" name="Slide Number Placeholder 3"/>
          <p:cNvSpPr>
            <a:spLocks noGrp="1"/>
          </p:cNvSpPr>
          <p:nvPr>
            <p:ph type="sldNum" sz="quarter" idx="12"/>
          </p:nvPr>
        </p:nvSpPr>
        <p:spPr/>
        <p:txBody>
          <a:bodyPr/>
          <a:lstStyle/>
          <a:p>
            <a:fld id="{B9833DA7-59AA-43CA-B9D4-B4E6650B0945}" type="slidenum">
              <a:rPr lang="en-US" smtClean="0"/>
              <a:t>33</a:t>
            </a:fld>
            <a:endParaRPr lang="en-US"/>
          </a:p>
        </p:txBody>
      </p:sp>
    </p:spTree>
    <p:extLst>
      <p:ext uri="{BB962C8B-B14F-4D97-AF65-F5344CB8AC3E}">
        <p14:creationId xmlns:p14="http://schemas.microsoft.com/office/powerpoint/2010/main" val="2457134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lnSpcReduction="10000"/>
          </a:bodyPr>
          <a:lstStyle/>
          <a:p>
            <a:pPr lvl="0">
              <a:buClr>
                <a:prstClr val="black"/>
              </a:buClr>
            </a:pPr>
            <a:r>
              <a:rPr lang="en-US" sz="2800" b="1" i="1" dirty="0">
                <a:solidFill>
                  <a:srgbClr val="FF0000"/>
                </a:solidFill>
              </a:rPr>
              <a:t>Read disturb errors</a:t>
            </a:r>
            <a:r>
              <a:rPr lang="en-US" sz="2800" b="1" dirty="0">
                <a:solidFill>
                  <a:srgbClr val="FF0000"/>
                </a:solidFill>
              </a:rPr>
              <a:t> </a:t>
            </a:r>
            <a:r>
              <a:rPr lang="en-US" sz="2800" dirty="0">
                <a:solidFill>
                  <a:srgbClr val="FF0000"/>
                </a:solidFill>
              </a:rPr>
              <a:t>limit flash memory lifetime today</a:t>
            </a:r>
          </a:p>
          <a:p>
            <a:pPr lvl="1">
              <a:buClr>
                <a:prstClr val="black"/>
              </a:buClr>
            </a:pPr>
            <a:r>
              <a:rPr lang="en-US" sz="2600" spc="-150" dirty="0">
                <a:solidFill>
                  <a:prstClr val="black"/>
                </a:solidFill>
                <a:sym typeface="Wingdings" panose="05000000000000000000" pitchFamily="2" charset="2"/>
              </a:rPr>
              <a:t>Apply a </a:t>
            </a:r>
            <a:r>
              <a:rPr lang="en-US" sz="2600" i="1" spc="-150" dirty="0">
                <a:solidFill>
                  <a:srgbClr val="FF0000"/>
                </a:solidFill>
                <a:sym typeface="Wingdings" panose="05000000000000000000" pitchFamily="2" charset="2"/>
              </a:rPr>
              <a:t>high pass-through voltage (</a:t>
            </a:r>
            <a:r>
              <a:rPr lang="en-US" sz="2600" i="1" spc="-150" dirty="0" err="1">
                <a:solidFill>
                  <a:srgbClr val="FF0000"/>
                </a:solidFill>
                <a:sym typeface="Wingdings" panose="05000000000000000000" pitchFamily="2" charset="2"/>
              </a:rPr>
              <a:t>V</a:t>
            </a:r>
            <a:r>
              <a:rPr lang="en-US" sz="2600" i="1" spc="-150" baseline="-25000" dirty="0" err="1">
                <a:solidFill>
                  <a:srgbClr val="FF0000"/>
                </a:solidFill>
                <a:sym typeface="Wingdings" panose="05000000000000000000" pitchFamily="2" charset="2"/>
              </a:rPr>
              <a:t>pass</a:t>
            </a:r>
            <a:r>
              <a:rPr lang="en-US" sz="2600" i="1" spc="-150" dirty="0">
                <a:solidFill>
                  <a:srgbClr val="FF0000"/>
                </a:solidFill>
                <a:sym typeface="Wingdings" panose="05000000000000000000" pitchFamily="2" charset="2"/>
              </a:rPr>
              <a:t>)</a:t>
            </a:r>
            <a:r>
              <a:rPr lang="en-US" sz="2600" spc="-150" dirty="0">
                <a:solidFill>
                  <a:prstClr val="black"/>
                </a:solidFill>
                <a:sym typeface="Wingdings" panose="05000000000000000000" pitchFamily="2" charset="2"/>
              </a:rPr>
              <a:t> to multiple pages on a read</a:t>
            </a:r>
            <a:endParaRPr lang="en-US" sz="2600" spc="-150" dirty="0">
              <a:solidFill>
                <a:prstClr val="black"/>
              </a:solidFill>
            </a:endParaRPr>
          </a:p>
          <a:p>
            <a:pPr lvl="0">
              <a:buClr>
                <a:prstClr val="black"/>
              </a:buClr>
            </a:pPr>
            <a:r>
              <a:rPr lang="en-US" sz="2800" dirty="0">
                <a:solidFill>
                  <a:prstClr val="black"/>
                </a:solidFill>
              </a:rPr>
              <a:t>We </a:t>
            </a:r>
            <a:r>
              <a:rPr lang="en-US" sz="2800" b="1" dirty="0">
                <a:solidFill>
                  <a:srgbClr val="0000FF"/>
                </a:solidFill>
              </a:rPr>
              <a:t>characterize read disturb </a:t>
            </a:r>
            <a:r>
              <a:rPr lang="en-US" sz="2800" dirty="0">
                <a:solidFill>
                  <a:prstClr val="black"/>
                </a:solidFill>
              </a:rPr>
              <a:t>on real NAND flash chips</a:t>
            </a:r>
          </a:p>
          <a:p>
            <a:pPr lvl="1">
              <a:buClr>
                <a:prstClr val="black"/>
              </a:buClr>
            </a:pPr>
            <a:r>
              <a:rPr lang="en-US" sz="2600" dirty="0">
                <a:solidFill>
                  <a:prstClr val="black"/>
                </a:solidFill>
              </a:rPr>
              <a:t>Slightly </a:t>
            </a:r>
            <a:r>
              <a:rPr lang="en-US" sz="2600" dirty="0">
                <a:solidFill>
                  <a:srgbClr val="0000FF"/>
                </a:solidFill>
              </a:rPr>
              <a:t>lowering </a:t>
            </a:r>
            <a:r>
              <a:rPr lang="en-US" sz="2600" dirty="0" err="1">
                <a:solidFill>
                  <a:srgbClr val="0000FF"/>
                </a:solidFill>
              </a:rPr>
              <a:t>V</a:t>
            </a:r>
            <a:r>
              <a:rPr lang="en-US" sz="2600" baseline="-25000" dirty="0" err="1">
                <a:solidFill>
                  <a:srgbClr val="0000FF"/>
                </a:solidFill>
              </a:rPr>
              <a:t>pass</a:t>
            </a:r>
            <a:r>
              <a:rPr lang="en-US" sz="2600" dirty="0">
                <a:solidFill>
                  <a:prstClr val="black"/>
                </a:solidFill>
              </a:rPr>
              <a:t> </a:t>
            </a:r>
            <a:r>
              <a:rPr lang="en-US" sz="2600" dirty="0">
                <a:solidFill>
                  <a:srgbClr val="0000FF"/>
                </a:solidFill>
              </a:rPr>
              <a:t>greatly reduces read disturb errors</a:t>
            </a:r>
          </a:p>
          <a:p>
            <a:pPr lvl="1">
              <a:buClr>
                <a:prstClr val="black"/>
              </a:buClr>
            </a:pPr>
            <a:r>
              <a:rPr lang="en-US" sz="2600" dirty="0">
                <a:solidFill>
                  <a:prstClr val="black"/>
                </a:solidFill>
              </a:rPr>
              <a:t>Some flash cells are </a:t>
            </a:r>
            <a:r>
              <a:rPr lang="en-US" sz="2600" dirty="0">
                <a:solidFill>
                  <a:srgbClr val="0000FF"/>
                </a:solidFill>
              </a:rPr>
              <a:t>more </a:t>
            </a:r>
            <a:r>
              <a:rPr lang="en-US" sz="2600" dirty="0" smtClean="0">
                <a:solidFill>
                  <a:srgbClr val="0000FF"/>
                </a:solidFill>
              </a:rPr>
              <a:t>prone to </a:t>
            </a:r>
            <a:r>
              <a:rPr lang="en-US" sz="2600" dirty="0">
                <a:solidFill>
                  <a:srgbClr val="0000FF"/>
                </a:solidFill>
              </a:rPr>
              <a:t>read disturb</a:t>
            </a:r>
            <a:endParaRPr lang="en-US" sz="2600" dirty="0">
              <a:solidFill>
                <a:prstClr val="black"/>
              </a:solidFill>
            </a:endParaRPr>
          </a:p>
          <a:p>
            <a:pPr lvl="0">
              <a:buClr>
                <a:prstClr val="black"/>
              </a:buClr>
            </a:pPr>
            <a:r>
              <a:rPr lang="en-US" sz="2800" dirty="0">
                <a:solidFill>
                  <a:srgbClr val="00B050"/>
                </a:solidFill>
              </a:rPr>
              <a:t>Technique 1: Mitigate</a:t>
            </a:r>
            <a:r>
              <a:rPr lang="en-US" sz="2800" dirty="0">
                <a:solidFill>
                  <a:prstClr val="black"/>
                </a:solidFill>
              </a:rPr>
              <a:t> read disturb errors online</a:t>
            </a:r>
          </a:p>
          <a:p>
            <a:pPr lvl="1">
              <a:buClr>
                <a:prstClr val="black"/>
              </a:buClr>
            </a:pPr>
            <a:r>
              <a:rPr lang="en-US" sz="2600" b="1" i="1" dirty="0" err="1">
                <a:solidFill>
                  <a:srgbClr val="00B050"/>
                </a:solidFill>
              </a:rPr>
              <a:t>V</a:t>
            </a:r>
            <a:r>
              <a:rPr lang="en-US" sz="2600" b="1" i="1" baseline="-25000" dirty="0" err="1">
                <a:solidFill>
                  <a:srgbClr val="00B050"/>
                </a:solidFill>
              </a:rPr>
              <a:t>pass</a:t>
            </a:r>
            <a:r>
              <a:rPr lang="en-US" sz="2600" b="1" i="1" dirty="0">
                <a:solidFill>
                  <a:srgbClr val="00B050"/>
                </a:solidFill>
              </a:rPr>
              <a:t> Tuning</a:t>
            </a:r>
            <a:r>
              <a:rPr lang="en-US" sz="2600" dirty="0">
                <a:solidFill>
                  <a:prstClr val="black"/>
                </a:solidFill>
              </a:rPr>
              <a:t> dynamically finds and applies a lowered </a:t>
            </a:r>
            <a:r>
              <a:rPr lang="en-US" sz="2600" dirty="0" err="1">
                <a:solidFill>
                  <a:prstClr val="black"/>
                </a:solidFill>
              </a:rPr>
              <a:t>V</a:t>
            </a:r>
            <a:r>
              <a:rPr lang="en-US" sz="2600" baseline="-25000" dirty="0" err="1">
                <a:solidFill>
                  <a:prstClr val="black"/>
                </a:solidFill>
              </a:rPr>
              <a:t>pass</a:t>
            </a:r>
            <a:endParaRPr lang="en-US" sz="2600" dirty="0">
              <a:solidFill>
                <a:prstClr val="black"/>
              </a:solidFill>
            </a:endParaRPr>
          </a:p>
          <a:p>
            <a:pPr lvl="1">
              <a:buClr>
                <a:prstClr val="black"/>
              </a:buClr>
            </a:pPr>
            <a:r>
              <a:rPr lang="en-US" sz="2600" dirty="0">
                <a:solidFill>
                  <a:prstClr val="black"/>
                </a:solidFill>
              </a:rPr>
              <a:t>Flash memory </a:t>
            </a:r>
            <a:r>
              <a:rPr lang="en-US" sz="2600" dirty="0">
                <a:solidFill>
                  <a:srgbClr val="00B050"/>
                </a:solidFill>
              </a:rPr>
              <a:t>lifetime improves by 21%</a:t>
            </a:r>
          </a:p>
          <a:p>
            <a:pPr lvl="0">
              <a:buClr>
                <a:prstClr val="black"/>
              </a:buClr>
            </a:pPr>
            <a:r>
              <a:rPr lang="en-US" sz="2800" dirty="0">
                <a:solidFill>
                  <a:srgbClr val="00B050"/>
                </a:solidFill>
              </a:rPr>
              <a:t>Technique 2: Recover </a:t>
            </a:r>
            <a:r>
              <a:rPr lang="en-US" sz="2800" dirty="0">
                <a:solidFill>
                  <a:prstClr val="black"/>
                </a:solidFill>
              </a:rPr>
              <a:t>after failure to prevent data loss</a:t>
            </a:r>
          </a:p>
          <a:p>
            <a:pPr lvl="1">
              <a:buClr>
                <a:prstClr val="black"/>
              </a:buClr>
            </a:pPr>
            <a:r>
              <a:rPr lang="en-US" sz="2600" b="1" i="1" dirty="0">
                <a:solidFill>
                  <a:srgbClr val="00B050"/>
                </a:solidFill>
              </a:rPr>
              <a:t>Read Disturb Oriented Error Recovery</a:t>
            </a:r>
            <a:r>
              <a:rPr lang="en-US" sz="2600" dirty="0">
                <a:solidFill>
                  <a:srgbClr val="00B050"/>
                </a:solidFill>
              </a:rPr>
              <a:t> </a:t>
            </a:r>
            <a:r>
              <a:rPr lang="en-US" sz="2600" dirty="0">
                <a:solidFill>
                  <a:prstClr val="black"/>
                </a:solidFill>
              </a:rPr>
              <a:t>(RDR) selectively corrects cells more susceptible to read disturb errors</a:t>
            </a:r>
          </a:p>
          <a:p>
            <a:pPr lvl="1">
              <a:buClr>
                <a:prstClr val="black"/>
              </a:buClr>
            </a:pPr>
            <a:r>
              <a:rPr lang="en-US" sz="2600" dirty="0">
                <a:solidFill>
                  <a:srgbClr val="00B050"/>
                </a:solidFill>
              </a:rPr>
              <a:t>Reduces raw bit error rate</a:t>
            </a:r>
            <a:r>
              <a:rPr lang="en-US" sz="2600" b="1" dirty="0">
                <a:solidFill>
                  <a:srgbClr val="00B050"/>
                </a:solidFill>
              </a:rPr>
              <a:t> </a:t>
            </a:r>
            <a:r>
              <a:rPr lang="en-US" sz="2600" dirty="0">
                <a:solidFill>
                  <a:srgbClr val="00B050"/>
                </a:solidFill>
              </a:rPr>
              <a:t>(RBER) by up to 36%</a:t>
            </a:r>
          </a:p>
        </p:txBody>
      </p:sp>
      <p:sp>
        <p:nvSpPr>
          <p:cNvPr id="4" name="Slide Number Placeholder 3"/>
          <p:cNvSpPr>
            <a:spLocks noGrp="1"/>
          </p:cNvSpPr>
          <p:nvPr>
            <p:ph type="sldNum" sz="quarter" idx="12"/>
          </p:nvPr>
        </p:nvSpPr>
        <p:spPr/>
        <p:txBody>
          <a:bodyPr/>
          <a:lstStyle/>
          <a:p>
            <a:fld id="{B9833DA7-59AA-43CA-B9D4-B4E6650B0945}" type="slidenum">
              <a:rPr lang="en-US" smtClean="0"/>
              <a:t>34</a:t>
            </a:fld>
            <a:endParaRPr lang="en-US"/>
          </a:p>
        </p:txBody>
      </p:sp>
    </p:spTree>
    <p:extLst>
      <p:ext uri="{BB962C8B-B14F-4D97-AF65-F5344CB8AC3E}">
        <p14:creationId xmlns:p14="http://schemas.microsoft.com/office/powerpoint/2010/main" val="3930790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00200"/>
            <a:ext cx="9144000" cy="2000251"/>
          </a:xfrm>
        </p:spPr>
        <p:txBody>
          <a:bodyPr>
            <a:noAutofit/>
          </a:bodyPr>
          <a:lstStyle/>
          <a:p>
            <a:r>
              <a:rPr lang="en-US" sz="5400" b="1" dirty="0" smtClean="0">
                <a:solidFill>
                  <a:srgbClr val="FF0000"/>
                </a:solidFill>
              </a:rPr>
              <a:t>Read Disturb Errors </a:t>
            </a:r>
            <a:r>
              <a:rPr lang="en-US" sz="4400" b="1" dirty="0" smtClean="0">
                <a:solidFill>
                  <a:srgbClr val="FF0000"/>
                </a:solidFill>
              </a:rPr>
              <a:t/>
            </a:r>
            <a:br>
              <a:rPr lang="en-US" sz="4400" b="1" dirty="0" smtClean="0">
                <a:solidFill>
                  <a:srgbClr val="FF0000"/>
                </a:solidFill>
              </a:rPr>
            </a:br>
            <a:r>
              <a:rPr lang="en-US" dirty="0" smtClean="0"/>
              <a:t>in MLC NAND Flash Memory:</a:t>
            </a:r>
            <a:r>
              <a:rPr lang="en-US" sz="4000" dirty="0" smtClean="0"/>
              <a:t/>
            </a:r>
            <a:br>
              <a:rPr lang="en-US" sz="4000" dirty="0" smtClean="0"/>
            </a:br>
            <a:r>
              <a:rPr lang="en-US" spc="-150" dirty="0" smtClean="0"/>
              <a:t>Characterization, Mitigation, and Recovery</a:t>
            </a:r>
            <a:endParaRPr lang="en-US" sz="4000" spc="-150" dirty="0"/>
          </a:p>
        </p:txBody>
      </p:sp>
      <p:sp>
        <p:nvSpPr>
          <p:cNvPr id="3" name="Subtitle 2"/>
          <p:cNvSpPr>
            <a:spLocks noGrp="1"/>
          </p:cNvSpPr>
          <p:nvPr>
            <p:ph type="subTitle" idx="1"/>
          </p:nvPr>
        </p:nvSpPr>
        <p:spPr>
          <a:xfrm>
            <a:off x="0" y="3886200"/>
            <a:ext cx="9144000" cy="1752600"/>
          </a:xfrm>
        </p:spPr>
        <p:txBody>
          <a:bodyPr>
            <a:normAutofit/>
          </a:bodyPr>
          <a:lstStyle/>
          <a:p>
            <a:r>
              <a:rPr lang="en-US" sz="2800" i="1" dirty="0" smtClean="0">
                <a:solidFill>
                  <a:schemeClr val="tx1"/>
                </a:solidFill>
              </a:rPr>
              <a:t>Yu </a:t>
            </a:r>
            <a:r>
              <a:rPr lang="en-US" sz="2800" i="1" dirty="0" err="1" smtClean="0">
                <a:solidFill>
                  <a:schemeClr val="tx1"/>
                </a:solidFill>
              </a:rPr>
              <a:t>Cai</a:t>
            </a:r>
            <a:r>
              <a:rPr lang="en-US" sz="2800" i="1" dirty="0" smtClean="0">
                <a:solidFill>
                  <a:schemeClr val="tx1"/>
                </a:solidFill>
              </a:rPr>
              <a:t>, </a:t>
            </a:r>
            <a:r>
              <a:rPr lang="en-US" sz="2800" b="1" i="1" dirty="0" smtClean="0">
                <a:solidFill>
                  <a:schemeClr val="tx1"/>
                </a:solidFill>
              </a:rPr>
              <a:t>Yixin Luo</a:t>
            </a:r>
            <a:r>
              <a:rPr lang="en-US" sz="2800" i="1" dirty="0" smtClean="0">
                <a:solidFill>
                  <a:schemeClr val="tx1"/>
                </a:solidFill>
              </a:rPr>
              <a:t>, Saugata Ghose, </a:t>
            </a:r>
            <a:br>
              <a:rPr lang="en-US" sz="2800" i="1" dirty="0" smtClean="0">
                <a:solidFill>
                  <a:schemeClr val="tx1"/>
                </a:solidFill>
              </a:rPr>
            </a:br>
            <a:r>
              <a:rPr lang="en-US" sz="2800" i="1" dirty="0" smtClean="0">
                <a:solidFill>
                  <a:schemeClr val="tx1"/>
                </a:solidFill>
              </a:rPr>
              <a:t>Erich F. </a:t>
            </a:r>
            <a:r>
              <a:rPr lang="en-US" sz="2800" i="1" dirty="0" err="1" smtClean="0">
                <a:solidFill>
                  <a:schemeClr val="tx1"/>
                </a:solidFill>
              </a:rPr>
              <a:t>Haratsch</a:t>
            </a:r>
            <a:r>
              <a:rPr lang="en-US" sz="2800" i="1" dirty="0" smtClean="0">
                <a:solidFill>
                  <a:schemeClr val="tx1"/>
                </a:solidFill>
              </a:rPr>
              <a:t>*, Ken Mai, Onur Mutlu</a:t>
            </a:r>
          </a:p>
          <a:p>
            <a:r>
              <a:rPr lang="en-US" sz="2800" i="1" dirty="0" smtClean="0">
                <a:solidFill>
                  <a:schemeClr val="tx1"/>
                </a:solidFill>
              </a:rPr>
              <a:t>Carnegie Mellon University, *Seagate Technology</a:t>
            </a:r>
            <a:endParaRPr lang="en-US" sz="2800" i="1" dirty="0">
              <a:solidFill>
                <a:schemeClr val="tx1"/>
              </a:solidFill>
            </a:endParaRPr>
          </a:p>
        </p:txBody>
      </p:sp>
      <p:pic>
        <p:nvPicPr>
          <p:cNvPr id="7" name="Picture 6" descr="Burgundy_CMU_JPG_Logo.jpg"/>
          <p:cNvPicPr>
            <a:picLocks noChangeAspect="1"/>
          </p:cNvPicPr>
          <p:nvPr/>
        </p:nvPicPr>
        <p:blipFill>
          <a:blip r:embed="rId3" cstate="print"/>
          <a:stretch>
            <a:fillRect/>
          </a:stretch>
        </p:blipFill>
        <p:spPr>
          <a:xfrm>
            <a:off x="3079820" y="5492492"/>
            <a:ext cx="2984360" cy="1077684"/>
          </a:xfrm>
          <a:prstGeom prst="rect">
            <a:avLst/>
          </a:prstGeom>
        </p:spPr>
      </p:pic>
      <p:pic>
        <p:nvPicPr>
          <p:cNvPr id="8" name="Picture 7" descr="safari.png"/>
          <p:cNvPicPr>
            <a:picLocks noChangeAspect="1"/>
          </p:cNvPicPr>
          <p:nvPr/>
        </p:nvPicPr>
        <p:blipFill>
          <a:blip r:embed="rId4" cstate="print"/>
          <a:stretch>
            <a:fillRect/>
          </a:stretch>
        </p:blipFill>
        <p:spPr>
          <a:xfrm>
            <a:off x="762000" y="5765431"/>
            <a:ext cx="1838000" cy="531806"/>
          </a:xfrm>
          <a:prstGeom prst="rect">
            <a:avLst/>
          </a:prstGeom>
        </p:spPr>
      </p:pic>
      <p:pic>
        <p:nvPicPr>
          <p:cNvPr id="9" name="Picture 2" descr="http://media.glassdoor.com/sqll/1864/seagate-technology-squarelogo-1420455158884.png"/>
          <p:cNvPicPr>
            <a:picLocks noChangeAspect="1" noChangeArrowheads="1"/>
          </p:cNvPicPr>
          <p:nvPr/>
        </p:nvPicPr>
        <p:blipFill rotWithShape="1">
          <a:blip r:embed="rId5">
            <a:extLst>
              <a:ext uri="{28A0092B-C50C-407E-A947-70E740481C1C}">
                <a14:useLocalDpi xmlns:a14="http://schemas.microsoft.com/office/drawing/2010/main" val="0"/>
              </a:ext>
            </a:extLst>
          </a:blip>
          <a:srcRect t="13649" b="10794"/>
          <a:stretch/>
        </p:blipFill>
        <p:spPr bwMode="auto">
          <a:xfrm>
            <a:off x="6451460" y="5385707"/>
            <a:ext cx="1714500" cy="1295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17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t>Background (Problem and Goal)</a:t>
            </a:r>
          </a:p>
          <a:p>
            <a:r>
              <a:rPr lang="en-US" dirty="0">
                <a:solidFill>
                  <a:schemeClr val="bg1">
                    <a:lumMod val="75000"/>
                  </a:schemeClr>
                </a:solidFill>
              </a:rPr>
              <a:t>Key Experimental Observations</a:t>
            </a:r>
          </a:p>
          <a:p>
            <a:r>
              <a:rPr lang="en-US" dirty="0">
                <a:solidFill>
                  <a:schemeClr val="bg1">
                    <a:lumMod val="75000"/>
                  </a:schemeClr>
                </a:solidFill>
              </a:rPr>
              <a:t>Mitigation: </a:t>
            </a:r>
            <a:r>
              <a:rPr lang="en-US" dirty="0" err="1">
                <a:solidFill>
                  <a:schemeClr val="bg1">
                    <a:lumMod val="75000"/>
                  </a:schemeClr>
                </a:solidFill>
              </a:rPr>
              <a:t>V</a:t>
            </a:r>
            <a:r>
              <a:rPr lang="en-US" baseline="-25000" dirty="0" err="1">
                <a:solidFill>
                  <a:schemeClr val="bg1">
                    <a:lumMod val="75000"/>
                  </a:schemeClr>
                </a:solidFill>
              </a:rPr>
              <a:t>pass</a:t>
            </a:r>
            <a:r>
              <a:rPr lang="en-US" dirty="0">
                <a:solidFill>
                  <a:schemeClr val="bg1">
                    <a:lumMod val="75000"/>
                  </a:schemeClr>
                </a:solidFill>
              </a:rPr>
              <a:t> Tuning</a:t>
            </a:r>
          </a:p>
          <a:p>
            <a:r>
              <a:rPr lang="en-US" dirty="0">
                <a:solidFill>
                  <a:schemeClr val="bg1">
                    <a:lumMod val="75000"/>
                  </a:schemeClr>
                </a:solidFill>
              </a:rPr>
              <a:t>Recovery: Read Disturb Oriented Error Recovery</a:t>
            </a:r>
          </a:p>
          <a:p>
            <a:r>
              <a:rPr lang="en-US" dirty="0">
                <a:solidFill>
                  <a:schemeClr val="bg1">
                    <a:lumMod val="75000"/>
                  </a:schemeClr>
                </a:solidFill>
              </a:rPr>
              <a:t>Conclusion</a:t>
            </a:r>
          </a:p>
        </p:txBody>
      </p:sp>
      <p:sp>
        <p:nvSpPr>
          <p:cNvPr id="4" name="Slide Number Placeholder 3"/>
          <p:cNvSpPr>
            <a:spLocks noGrp="1"/>
          </p:cNvSpPr>
          <p:nvPr>
            <p:ph type="sldNum" sz="quarter" idx="12"/>
          </p:nvPr>
        </p:nvSpPr>
        <p:spPr/>
        <p:txBody>
          <a:bodyPr/>
          <a:lstStyle/>
          <a:p>
            <a:fld id="{B9833DA7-59AA-43CA-B9D4-B4E6650B0945}" type="slidenum">
              <a:rPr lang="en-US" smtClean="0"/>
              <a:t>4</a:t>
            </a:fld>
            <a:endParaRPr lang="en-US"/>
          </a:p>
        </p:txBody>
      </p:sp>
    </p:spTree>
    <p:extLst>
      <p:ext uri="{BB962C8B-B14F-4D97-AF65-F5344CB8AC3E}">
        <p14:creationId xmlns:p14="http://schemas.microsoft.com/office/powerpoint/2010/main" val="3926621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NAND Flash Memory Background</a:t>
            </a:r>
            <a:endParaRPr lang="en-US" dirty="0"/>
          </a:p>
        </p:txBody>
      </p:sp>
      <p:sp>
        <p:nvSpPr>
          <p:cNvPr id="43" name="Rectangle 42"/>
          <p:cNvSpPr/>
          <p:nvPr/>
        </p:nvSpPr>
        <p:spPr>
          <a:xfrm>
            <a:off x="738554" y="1085851"/>
            <a:ext cx="7693270" cy="3638550"/>
          </a:xfrm>
          <a:prstGeom prst="rect">
            <a:avLst/>
          </a:prstGeom>
          <a:solidFill>
            <a:sysClr val="window" lastClr="FFFFFF">
              <a:lumMod val="65000"/>
            </a:sysClr>
          </a:solidFill>
          <a:ln w="12700" cap="flat" cmpd="sng" algn="ctr">
            <a:solidFill>
              <a:sysClr val="windowText" lastClr="000000"/>
            </a:solidFill>
            <a:prstDash val="solid"/>
            <a:miter lim="800000"/>
          </a:ln>
          <a:effectLst/>
        </p:spPr>
        <p:txBody>
          <a:bodyPr vert="horz"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smtClean="0">
                <a:ln>
                  <a:noFill/>
                </a:ln>
                <a:solidFill>
                  <a:prstClr val="black"/>
                </a:solidFill>
                <a:effectLst/>
                <a:uLnTx/>
                <a:uFillTx/>
                <a:latin typeface="Calibri"/>
                <a:ea typeface="+mn-ea"/>
                <a:cs typeface="+mn-cs"/>
              </a:rPr>
              <a:t>Flash Memory</a:t>
            </a:r>
          </a:p>
        </p:txBody>
      </p:sp>
      <p:grpSp>
        <p:nvGrpSpPr>
          <p:cNvPr id="44" name="Group 43"/>
          <p:cNvGrpSpPr/>
          <p:nvPr/>
        </p:nvGrpSpPr>
        <p:grpSpPr>
          <a:xfrm>
            <a:off x="874834" y="1734281"/>
            <a:ext cx="7420709" cy="2800352"/>
            <a:chOff x="1195753" y="1480770"/>
            <a:chExt cx="9894279" cy="2800352"/>
          </a:xfrm>
          <a:solidFill>
            <a:sysClr val="window" lastClr="FFFFFF"/>
          </a:solidFill>
        </p:grpSpPr>
        <p:sp>
          <p:nvSpPr>
            <p:cNvPr id="45" name="Rectangle 44"/>
            <p:cNvSpPr/>
            <p:nvPr/>
          </p:nvSpPr>
          <p:spPr>
            <a:xfrm>
              <a:off x="1195753" y="1879355"/>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1</a:t>
              </a:r>
            </a:p>
          </p:txBody>
        </p:sp>
        <p:sp>
          <p:nvSpPr>
            <p:cNvPr id="46" name="Rectangle 45"/>
            <p:cNvSpPr/>
            <p:nvPr/>
          </p:nvSpPr>
          <p:spPr>
            <a:xfrm>
              <a:off x="1195754" y="1480770"/>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0</a:t>
              </a:r>
            </a:p>
          </p:txBody>
        </p:sp>
        <p:sp>
          <p:nvSpPr>
            <p:cNvPr id="47" name="Rectangle 46"/>
            <p:cNvSpPr/>
            <p:nvPr/>
          </p:nvSpPr>
          <p:spPr>
            <a:xfrm>
              <a:off x="1195754" y="2277940"/>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2</a:t>
              </a:r>
            </a:p>
          </p:txBody>
        </p:sp>
        <p:sp>
          <p:nvSpPr>
            <p:cNvPr id="48" name="Rectangle 47"/>
            <p:cNvSpPr/>
            <p:nvPr/>
          </p:nvSpPr>
          <p:spPr>
            <a:xfrm>
              <a:off x="1195753" y="3882536"/>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255</a:t>
              </a:r>
            </a:p>
          </p:txBody>
        </p:sp>
        <p:sp>
          <p:nvSpPr>
            <p:cNvPr id="49" name="Rectangle 48"/>
            <p:cNvSpPr/>
            <p:nvPr/>
          </p:nvSpPr>
          <p:spPr>
            <a:xfrm>
              <a:off x="1195753" y="2667000"/>
              <a:ext cx="1946031" cy="1202332"/>
            </a:xfrm>
            <a:prstGeom prst="rect">
              <a:avLst/>
            </a:prstGeom>
            <a:grpFill/>
            <a:ln w="12700" cap="flat" cmpd="sng" algn="ctr">
              <a:solidFill>
                <a:sysClr val="windowText" lastClr="000000"/>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a:t>
              </a:r>
            </a:p>
          </p:txBody>
        </p:sp>
        <p:sp>
          <p:nvSpPr>
            <p:cNvPr id="50" name="Rectangle 49"/>
            <p:cNvSpPr/>
            <p:nvPr/>
          </p:nvSpPr>
          <p:spPr>
            <a:xfrm>
              <a:off x="3141784" y="1879355"/>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257</a:t>
              </a:r>
            </a:p>
          </p:txBody>
        </p:sp>
        <p:sp>
          <p:nvSpPr>
            <p:cNvPr id="51" name="Rectangle 50"/>
            <p:cNvSpPr/>
            <p:nvPr/>
          </p:nvSpPr>
          <p:spPr>
            <a:xfrm>
              <a:off x="3141785" y="1480770"/>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256</a:t>
              </a:r>
            </a:p>
          </p:txBody>
        </p:sp>
        <p:sp>
          <p:nvSpPr>
            <p:cNvPr id="52" name="Rectangle 51"/>
            <p:cNvSpPr/>
            <p:nvPr/>
          </p:nvSpPr>
          <p:spPr>
            <a:xfrm>
              <a:off x="3141785" y="2277940"/>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258</a:t>
              </a:r>
            </a:p>
          </p:txBody>
        </p:sp>
        <p:sp>
          <p:nvSpPr>
            <p:cNvPr id="53" name="Rectangle 52"/>
            <p:cNvSpPr/>
            <p:nvPr/>
          </p:nvSpPr>
          <p:spPr>
            <a:xfrm>
              <a:off x="3141784" y="3882536"/>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511</a:t>
              </a:r>
            </a:p>
          </p:txBody>
        </p:sp>
        <p:sp>
          <p:nvSpPr>
            <p:cNvPr id="54" name="Rectangle 53"/>
            <p:cNvSpPr/>
            <p:nvPr/>
          </p:nvSpPr>
          <p:spPr>
            <a:xfrm>
              <a:off x="3141784" y="2667000"/>
              <a:ext cx="1946031" cy="1202332"/>
            </a:xfrm>
            <a:prstGeom prst="rect">
              <a:avLst/>
            </a:prstGeom>
            <a:grpFill/>
            <a:ln w="12700" cap="flat" cmpd="sng" algn="ctr">
              <a:solidFill>
                <a:sysClr val="windowText" lastClr="000000"/>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a:t>
              </a:r>
            </a:p>
          </p:txBody>
        </p:sp>
        <p:sp>
          <p:nvSpPr>
            <p:cNvPr id="55" name="Rectangle 54"/>
            <p:cNvSpPr/>
            <p:nvPr/>
          </p:nvSpPr>
          <p:spPr>
            <a:xfrm>
              <a:off x="5087815" y="1480770"/>
              <a:ext cx="4056185" cy="2800352"/>
            </a:xfrm>
            <a:prstGeom prst="rect">
              <a:avLst/>
            </a:prstGeom>
            <a:grpFill/>
            <a:ln w="12700" cap="flat" cmpd="sng" algn="ctr">
              <a:solidFill>
                <a:sysClr val="windowText" lastClr="000000"/>
              </a:solidFill>
              <a:prstDash val="solid"/>
              <a:miter lim="800000"/>
            </a:ln>
            <a:effectLst/>
          </p:spPr>
          <p:txBody>
            <a:bodyPr vert="horz"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a:t>
              </a:r>
            </a:p>
          </p:txBody>
        </p:sp>
        <p:sp>
          <p:nvSpPr>
            <p:cNvPr id="56" name="Rectangle 55"/>
            <p:cNvSpPr/>
            <p:nvPr/>
          </p:nvSpPr>
          <p:spPr>
            <a:xfrm>
              <a:off x="9144000" y="1879355"/>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M+1</a:t>
              </a:r>
            </a:p>
          </p:txBody>
        </p:sp>
        <p:sp>
          <p:nvSpPr>
            <p:cNvPr id="57" name="Rectangle 56"/>
            <p:cNvSpPr/>
            <p:nvPr/>
          </p:nvSpPr>
          <p:spPr>
            <a:xfrm>
              <a:off x="9144001" y="1480770"/>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M</a:t>
              </a:r>
            </a:p>
          </p:txBody>
        </p:sp>
        <p:sp>
          <p:nvSpPr>
            <p:cNvPr id="58" name="Rectangle 57"/>
            <p:cNvSpPr/>
            <p:nvPr/>
          </p:nvSpPr>
          <p:spPr>
            <a:xfrm>
              <a:off x="9144001" y="2277940"/>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M+2</a:t>
              </a:r>
            </a:p>
          </p:txBody>
        </p:sp>
        <p:sp>
          <p:nvSpPr>
            <p:cNvPr id="59" name="Rectangle 58"/>
            <p:cNvSpPr/>
            <p:nvPr/>
          </p:nvSpPr>
          <p:spPr>
            <a:xfrm>
              <a:off x="9144000" y="3882536"/>
              <a:ext cx="1946031" cy="398585"/>
            </a:xfrm>
            <a:prstGeom prst="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Calibri"/>
                  <a:ea typeface="+mn-ea"/>
                  <a:cs typeface="+mn-cs"/>
                </a:rPr>
                <a:t>Page M+255</a:t>
              </a:r>
            </a:p>
          </p:txBody>
        </p:sp>
        <p:sp>
          <p:nvSpPr>
            <p:cNvPr id="60" name="Rectangle 59"/>
            <p:cNvSpPr/>
            <p:nvPr/>
          </p:nvSpPr>
          <p:spPr>
            <a:xfrm>
              <a:off x="9144000" y="2667000"/>
              <a:ext cx="1946031" cy="1202332"/>
            </a:xfrm>
            <a:prstGeom prst="rect">
              <a:avLst/>
            </a:prstGeom>
            <a:grpFill/>
            <a:ln w="12700" cap="flat" cmpd="sng" algn="ctr">
              <a:solidFill>
                <a:sysClr val="windowText" lastClr="000000"/>
              </a:solidFill>
              <a:prstDash val="solid"/>
              <a:miter lim="800000"/>
            </a:ln>
            <a:effectLst/>
          </p:spPr>
          <p:txBody>
            <a:bodyPr vert="vert27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a:t>
              </a:r>
            </a:p>
          </p:txBody>
        </p:sp>
      </p:grpSp>
      <p:cxnSp>
        <p:nvCxnSpPr>
          <p:cNvPr id="61" name="Straight Connector 60"/>
          <p:cNvCxnSpPr/>
          <p:nvPr/>
        </p:nvCxnSpPr>
        <p:spPr>
          <a:xfrm>
            <a:off x="1134208" y="4724401"/>
            <a:ext cx="0" cy="1254368"/>
          </a:xfrm>
          <a:prstGeom prst="line">
            <a:avLst/>
          </a:prstGeom>
          <a:noFill/>
          <a:ln w="38100" cap="flat" cmpd="sng" algn="ctr">
            <a:solidFill>
              <a:sysClr val="windowText" lastClr="000000"/>
            </a:solidFill>
            <a:prstDash val="solid"/>
            <a:miter lim="800000"/>
          </a:ln>
          <a:effectLst/>
        </p:spPr>
      </p:cxnSp>
      <p:cxnSp>
        <p:nvCxnSpPr>
          <p:cNvPr id="62" name="Straight Connector 61"/>
          <p:cNvCxnSpPr>
            <a:endCxn id="63" idx="1"/>
          </p:cNvCxnSpPr>
          <p:nvPr/>
        </p:nvCxnSpPr>
        <p:spPr>
          <a:xfrm>
            <a:off x="1134208" y="5978769"/>
            <a:ext cx="968912" cy="0"/>
          </a:xfrm>
          <a:prstGeom prst="line">
            <a:avLst/>
          </a:prstGeom>
          <a:noFill/>
          <a:ln w="38100" cap="flat" cmpd="sng" algn="ctr">
            <a:solidFill>
              <a:sysClr val="windowText" lastClr="000000"/>
            </a:solidFill>
            <a:prstDash val="solid"/>
            <a:miter lim="800000"/>
          </a:ln>
          <a:effectLst/>
        </p:spPr>
      </p:cxnSp>
      <p:sp>
        <p:nvSpPr>
          <p:cNvPr id="63" name="Rectangle 62"/>
          <p:cNvSpPr/>
          <p:nvPr/>
        </p:nvSpPr>
        <p:spPr>
          <a:xfrm>
            <a:off x="2103120" y="5562600"/>
            <a:ext cx="1554480" cy="832338"/>
          </a:xfrm>
          <a:prstGeom prst="rect">
            <a:avLst/>
          </a:prstGeom>
          <a:solidFill>
            <a:sysClr val="window" lastClr="FFFFFF">
              <a:lumMod val="65000"/>
            </a:sysClr>
          </a:solidFill>
          <a:ln w="12700" cap="flat" cmpd="sng" algn="ctr">
            <a:solidFill>
              <a:sysClr val="windowText" lastClr="000000"/>
            </a:solidFill>
            <a:prstDash val="solid"/>
            <a:miter lim="800000"/>
          </a:ln>
          <a:effectLst/>
        </p:spPr>
        <p:txBody>
          <a:bodyPr vert="horz"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mn-cs"/>
              </a:rPr>
              <a:t>Flash Controller</a:t>
            </a:r>
          </a:p>
        </p:txBody>
      </p:sp>
      <p:cxnSp>
        <p:nvCxnSpPr>
          <p:cNvPr id="64" name="Straight Connector 63"/>
          <p:cNvCxnSpPr>
            <a:stCxn id="63" idx="3"/>
          </p:cNvCxnSpPr>
          <p:nvPr/>
        </p:nvCxnSpPr>
        <p:spPr>
          <a:xfrm>
            <a:off x="3657600" y="5978769"/>
            <a:ext cx="3566160" cy="0"/>
          </a:xfrm>
          <a:prstGeom prst="line">
            <a:avLst/>
          </a:prstGeom>
          <a:noFill/>
          <a:ln w="38100" cap="flat" cmpd="sng" algn="ctr">
            <a:solidFill>
              <a:sysClr val="windowText" lastClr="000000"/>
            </a:solidFill>
            <a:prstDash val="solid"/>
            <a:miter lim="800000"/>
          </a:ln>
          <a:effectLst/>
        </p:spPr>
      </p:cxnSp>
      <p:pic>
        <p:nvPicPr>
          <p:cNvPr id="42" name="Picture 2" descr="http://www.computerclipart.com/computer_clipart_images/netbook_or_notebook_computer_cartoon_character_waving_0521-1004-3015-4036_SMU.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9208" y="4962331"/>
            <a:ext cx="1837592" cy="185683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B9833DA7-59AA-43CA-B9D4-B4E6650B0945}" type="slidenum">
              <a:rPr lang="en-US" smtClean="0"/>
              <a:t>5</a:t>
            </a:fld>
            <a:endParaRPr lang="en-US"/>
          </a:p>
        </p:txBody>
      </p:sp>
      <p:sp>
        <p:nvSpPr>
          <p:cNvPr id="4" name="Rectangle 3"/>
          <p:cNvSpPr/>
          <p:nvPr/>
        </p:nvSpPr>
        <p:spPr>
          <a:xfrm>
            <a:off x="874834" y="1752599"/>
            <a:ext cx="1459523" cy="27820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Block 0</a:t>
            </a:r>
            <a:endParaRPr lang="en-US" sz="2400" dirty="0"/>
          </a:p>
        </p:txBody>
      </p:sp>
      <p:sp>
        <p:nvSpPr>
          <p:cNvPr id="31" name="Rectangle 30"/>
          <p:cNvSpPr/>
          <p:nvPr/>
        </p:nvSpPr>
        <p:spPr>
          <a:xfrm>
            <a:off x="2329806" y="1752599"/>
            <a:ext cx="1459523" cy="27820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Block 1</a:t>
            </a:r>
            <a:endParaRPr lang="en-US" sz="2400" dirty="0"/>
          </a:p>
        </p:txBody>
      </p:sp>
      <p:sp>
        <p:nvSpPr>
          <p:cNvPr id="32" name="Rectangle 31"/>
          <p:cNvSpPr/>
          <p:nvPr/>
        </p:nvSpPr>
        <p:spPr>
          <a:xfrm>
            <a:off x="6836019" y="1752599"/>
            <a:ext cx="1459523" cy="27820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Block N</a:t>
            </a:r>
            <a:endParaRPr lang="en-US" sz="2400" dirty="0"/>
          </a:p>
        </p:txBody>
      </p:sp>
      <p:grpSp>
        <p:nvGrpSpPr>
          <p:cNvPr id="5" name="Group 4"/>
          <p:cNvGrpSpPr/>
          <p:nvPr/>
        </p:nvGrpSpPr>
        <p:grpSpPr>
          <a:xfrm>
            <a:off x="2329807" y="1734280"/>
            <a:ext cx="1464072" cy="2795939"/>
            <a:chOff x="2329807" y="1734280"/>
            <a:chExt cx="1464072" cy="2795939"/>
          </a:xfrm>
        </p:grpSpPr>
        <p:sp>
          <p:nvSpPr>
            <p:cNvPr id="33" name="Rectangle 32"/>
            <p:cNvSpPr/>
            <p:nvPr/>
          </p:nvSpPr>
          <p:spPr>
            <a:xfrm>
              <a:off x="2334356" y="1734280"/>
              <a:ext cx="1459523" cy="398585"/>
            </a:xfrm>
            <a:prstGeom prst="rect">
              <a:avLst/>
            </a:prstGeom>
            <a:solidFill>
              <a:schemeClr val="tx2"/>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smtClean="0">
                  <a:ln>
                    <a:noFill/>
                  </a:ln>
                  <a:solidFill>
                    <a:schemeClr val="bg1"/>
                  </a:solidFill>
                  <a:effectLst/>
                  <a:uLnTx/>
                  <a:uFillTx/>
                  <a:latin typeface="Calibri"/>
                  <a:ea typeface="+mn-ea"/>
                  <a:cs typeface="+mn-cs"/>
                </a:rPr>
                <a:t>Read</a:t>
              </a:r>
            </a:p>
          </p:txBody>
        </p:sp>
        <p:sp>
          <p:nvSpPr>
            <p:cNvPr id="35" name="Rectangle 34"/>
            <p:cNvSpPr/>
            <p:nvPr/>
          </p:nvSpPr>
          <p:spPr>
            <a:xfrm>
              <a:off x="2334355" y="2134930"/>
              <a:ext cx="1459523" cy="398585"/>
            </a:xfrm>
            <a:prstGeom prst="rect">
              <a:avLst/>
            </a:prstGeom>
            <a:solidFill>
              <a:schemeClr val="accent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smtClean="0">
                  <a:ln>
                    <a:noFill/>
                  </a:ln>
                  <a:solidFill>
                    <a:schemeClr val="bg1"/>
                  </a:solidFill>
                  <a:effectLst/>
                  <a:uLnTx/>
                  <a:uFillTx/>
                  <a:latin typeface="Calibri"/>
                  <a:ea typeface="+mn-ea"/>
                  <a:cs typeface="+mn-cs"/>
                </a:rPr>
                <a:t>Pass</a:t>
              </a:r>
            </a:p>
          </p:txBody>
        </p:sp>
        <p:sp>
          <p:nvSpPr>
            <p:cNvPr id="37" name="Rectangle 36"/>
            <p:cNvSpPr/>
            <p:nvPr/>
          </p:nvSpPr>
          <p:spPr>
            <a:xfrm>
              <a:off x="2334354" y="2536579"/>
              <a:ext cx="1459523" cy="398585"/>
            </a:xfrm>
            <a:prstGeom prst="rect">
              <a:avLst/>
            </a:prstGeom>
            <a:solidFill>
              <a:schemeClr val="accent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smtClean="0">
                  <a:ln>
                    <a:noFill/>
                  </a:ln>
                  <a:solidFill>
                    <a:schemeClr val="bg1"/>
                  </a:solidFill>
                  <a:effectLst/>
                  <a:uLnTx/>
                  <a:uFillTx/>
                  <a:latin typeface="Calibri"/>
                  <a:ea typeface="+mn-ea"/>
                  <a:cs typeface="+mn-cs"/>
                </a:rPr>
                <a:t>Pass</a:t>
              </a:r>
            </a:p>
          </p:txBody>
        </p:sp>
        <p:sp>
          <p:nvSpPr>
            <p:cNvPr id="38" name="Rectangle 37"/>
            <p:cNvSpPr/>
            <p:nvPr/>
          </p:nvSpPr>
          <p:spPr>
            <a:xfrm>
              <a:off x="2332082" y="2924141"/>
              <a:ext cx="1459523" cy="1198702"/>
            </a:xfrm>
            <a:prstGeom prst="rect">
              <a:avLst/>
            </a:prstGeom>
            <a:solidFill>
              <a:schemeClr val="accent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smtClean="0">
                  <a:ln>
                    <a:noFill/>
                  </a:ln>
                  <a:solidFill>
                    <a:schemeClr val="bg1"/>
                  </a:solidFill>
                  <a:effectLst/>
                  <a:uLnTx/>
                  <a:uFillTx/>
                  <a:latin typeface="Calibri"/>
                  <a:ea typeface="+mn-ea"/>
                  <a:cs typeface="+mn-cs"/>
                </a:rPr>
                <a:t>…</a:t>
              </a:r>
            </a:p>
          </p:txBody>
        </p:sp>
        <p:sp>
          <p:nvSpPr>
            <p:cNvPr id="39" name="Rectangle 38"/>
            <p:cNvSpPr/>
            <p:nvPr/>
          </p:nvSpPr>
          <p:spPr>
            <a:xfrm>
              <a:off x="2329807" y="4131634"/>
              <a:ext cx="1459523" cy="398585"/>
            </a:xfrm>
            <a:prstGeom prst="rect">
              <a:avLst/>
            </a:prstGeom>
            <a:solidFill>
              <a:schemeClr val="accent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smtClean="0">
                  <a:ln>
                    <a:noFill/>
                  </a:ln>
                  <a:solidFill>
                    <a:schemeClr val="bg1"/>
                  </a:solidFill>
                  <a:effectLst/>
                  <a:uLnTx/>
                  <a:uFillTx/>
                  <a:latin typeface="Calibri"/>
                  <a:ea typeface="+mn-ea"/>
                  <a:cs typeface="+mn-cs"/>
                </a:rPr>
                <a:t>Pass</a:t>
              </a:r>
            </a:p>
          </p:txBody>
        </p:sp>
      </p:grpSp>
    </p:spTree>
    <p:custDataLst>
      <p:tags r:id="rId1"/>
    </p:custDataLst>
    <p:extLst>
      <p:ext uri="{BB962C8B-B14F-4D97-AF65-F5344CB8AC3E}">
        <p14:creationId xmlns:p14="http://schemas.microsoft.com/office/powerpoint/2010/main" val="4207259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1"/>
                                        </p:tgtEl>
                                      </p:cBhvr>
                                    </p:animEffect>
                                    <p:set>
                                      <p:cBhvr>
                                        <p:cTn id="10" dur="1" fill="hold">
                                          <p:stCondLst>
                                            <p:cond delay="499"/>
                                          </p:stCondLst>
                                        </p:cTn>
                                        <p:tgtEl>
                                          <p:spTgt spid="31"/>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1" grpId="0" animBg="1"/>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Rectangle 233"/>
          <p:cNvSpPr/>
          <p:nvPr/>
        </p:nvSpPr>
        <p:spPr>
          <a:xfrm>
            <a:off x="3532502" y="6374521"/>
            <a:ext cx="5143011" cy="4257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Sense Amplifiers</a:t>
            </a:r>
            <a:endParaRPr lang="en-US" sz="2800" dirty="0">
              <a:solidFill>
                <a:schemeClr val="tx1"/>
              </a:solidFill>
            </a:endParaRPr>
          </a:p>
        </p:txBody>
      </p:sp>
      <p:cxnSp>
        <p:nvCxnSpPr>
          <p:cNvPr id="17" name="Straight Connector 16"/>
          <p:cNvCxnSpPr/>
          <p:nvPr/>
        </p:nvCxnSpPr>
        <p:spPr>
          <a:xfrm>
            <a:off x="2886853" y="2068333"/>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2886853" y="3184223"/>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2886853" y="4299610"/>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a:off x="2886853" y="5416691"/>
            <a:ext cx="609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Flash Cell Array</a:t>
            </a:r>
            <a:endParaRPr lang="en-US" dirty="0"/>
          </a:p>
        </p:txBody>
      </p:sp>
      <p:grpSp>
        <p:nvGrpSpPr>
          <p:cNvPr id="177" name="Group 176"/>
          <p:cNvGrpSpPr/>
          <p:nvPr/>
        </p:nvGrpSpPr>
        <p:grpSpPr>
          <a:xfrm>
            <a:off x="3346052" y="1269776"/>
            <a:ext cx="970237" cy="1602133"/>
            <a:chOff x="3079798" y="1981201"/>
            <a:chExt cx="1631998" cy="2694885"/>
          </a:xfrm>
        </p:grpSpPr>
        <p:cxnSp>
          <p:nvCxnSpPr>
            <p:cNvPr id="30" name="Straight Connector 2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4640100" y="1259787"/>
            <a:ext cx="970237" cy="1602133"/>
            <a:chOff x="3079798" y="1981201"/>
            <a:chExt cx="1631998" cy="2694885"/>
          </a:xfrm>
        </p:grpSpPr>
        <p:cxnSp>
          <p:nvCxnSpPr>
            <p:cNvPr id="42" name="Straight Connector 4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5934854" y="1269776"/>
            <a:ext cx="970237" cy="1602133"/>
            <a:chOff x="3079798" y="1981201"/>
            <a:chExt cx="1631998" cy="2694885"/>
          </a:xfrm>
        </p:grpSpPr>
        <p:cxnSp>
          <p:nvCxnSpPr>
            <p:cNvPr id="52" name="Straight Connector 5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7228903" y="1259787"/>
            <a:ext cx="970237" cy="1602133"/>
            <a:chOff x="3079798" y="1981201"/>
            <a:chExt cx="1631998" cy="2694885"/>
          </a:xfrm>
        </p:grpSpPr>
        <p:cxnSp>
          <p:nvCxnSpPr>
            <p:cNvPr id="62" name="Straight Connector 6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3346052" y="2388859"/>
            <a:ext cx="970237" cy="1602133"/>
            <a:chOff x="3079798" y="1981201"/>
            <a:chExt cx="1631998" cy="2694885"/>
          </a:xfrm>
        </p:grpSpPr>
        <p:cxnSp>
          <p:nvCxnSpPr>
            <p:cNvPr id="72" name="Straight Connector 7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4640100" y="2378870"/>
            <a:ext cx="970237" cy="1602133"/>
            <a:chOff x="3079798" y="1981201"/>
            <a:chExt cx="1631998" cy="2694885"/>
          </a:xfrm>
        </p:grpSpPr>
        <p:cxnSp>
          <p:nvCxnSpPr>
            <p:cNvPr id="82" name="Straight Connector 8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 name="Group 90"/>
          <p:cNvGrpSpPr/>
          <p:nvPr/>
        </p:nvGrpSpPr>
        <p:grpSpPr>
          <a:xfrm>
            <a:off x="5934854" y="2388859"/>
            <a:ext cx="970237" cy="1602133"/>
            <a:chOff x="3079798" y="1981201"/>
            <a:chExt cx="1631998" cy="2694885"/>
          </a:xfrm>
        </p:grpSpPr>
        <p:cxnSp>
          <p:nvCxnSpPr>
            <p:cNvPr id="92" name="Straight Connector 9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7228903" y="2378870"/>
            <a:ext cx="970237" cy="1602133"/>
            <a:chOff x="3079798" y="1981201"/>
            <a:chExt cx="1631998" cy="2694885"/>
          </a:xfrm>
        </p:grpSpPr>
        <p:cxnSp>
          <p:nvCxnSpPr>
            <p:cNvPr id="102" name="Straight Connector 10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1" name="Group 110"/>
          <p:cNvGrpSpPr/>
          <p:nvPr/>
        </p:nvGrpSpPr>
        <p:grpSpPr>
          <a:xfrm>
            <a:off x="3346051" y="3501054"/>
            <a:ext cx="970237" cy="1602133"/>
            <a:chOff x="3079798" y="1981201"/>
            <a:chExt cx="1631998" cy="2694885"/>
          </a:xfrm>
        </p:grpSpPr>
        <p:cxnSp>
          <p:nvCxnSpPr>
            <p:cNvPr id="112" name="Straight Connector 11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p:nvGrpSpPr>
        <p:grpSpPr>
          <a:xfrm>
            <a:off x="4640099" y="3491065"/>
            <a:ext cx="970237" cy="1602133"/>
            <a:chOff x="3079798" y="1981201"/>
            <a:chExt cx="1631998" cy="2694885"/>
          </a:xfrm>
        </p:grpSpPr>
        <p:cxnSp>
          <p:nvCxnSpPr>
            <p:cNvPr id="122" name="Straight Connector 12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1" name="Group 130"/>
          <p:cNvGrpSpPr/>
          <p:nvPr/>
        </p:nvGrpSpPr>
        <p:grpSpPr>
          <a:xfrm>
            <a:off x="5934854" y="3501054"/>
            <a:ext cx="970237" cy="1602133"/>
            <a:chOff x="3079798" y="1981201"/>
            <a:chExt cx="1631998" cy="2694885"/>
          </a:xfrm>
        </p:grpSpPr>
        <p:cxnSp>
          <p:nvCxnSpPr>
            <p:cNvPr id="132" name="Straight Connector 13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1" name="Group 140"/>
          <p:cNvGrpSpPr/>
          <p:nvPr/>
        </p:nvGrpSpPr>
        <p:grpSpPr>
          <a:xfrm>
            <a:off x="7228902" y="3491065"/>
            <a:ext cx="970237" cy="1602133"/>
            <a:chOff x="3079798" y="1981201"/>
            <a:chExt cx="1631998" cy="2694885"/>
          </a:xfrm>
        </p:grpSpPr>
        <p:cxnSp>
          <p:nvCxnSpPr>
            <p:cNvPr id="142" name="Straight Connector 14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346050" y="4622377"/>
            <a:ext cx="970237" cy="1602133"/>
            <a:chOff x="3079798" y="1981201"/>
            <a:chExt cx="1631998" cy="2694885"/>
          </a:xfrm>
        </p:grpSpPr>
        <p:cxnSp>
          <p:nvCxnSpPr>
            <p:cNvPr id="152" name="Straight Connector 151"/>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2" name="Group 161"/>
          <p:cNvGrpSpPr/>
          <p:nvPr/>
        </p:nvGrpSpPr>
        <p:grpSpPr>
          <a:xfrm>
            <a:off x="4640098" y="4612389"/>
            <a:ext cx="970237" cy="1602133"/>
            <a:chOff x="3079798" y="1981201"/>
            <a:chExt cx="1631998" cy="2694885"/>
          </a:xfrm>
        </p:grpSpPr>
        <p:cxnSp>
          <p:nvCxnSpPr>
            <p:cNvPr id="163" name="Straight Connector 16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2" name="Group 171"/>
          <p:cNvGrpSpPr/>
          <p:nvPr/>
        </p:nvGrpSpPr>
        <p:grpSpPr>
          <a:xfrm>
            <a:off x="5934853" y="4622377"/>
            <a:ext cx="970237" cy="1602133"/>
            <a:chOff x="3079798" y="1981201"/>
            <a:chExt cx="1631998" cy="2694885"/>
          </a:xfrm>
        </p:grpSpPr>
        <p:cxnSp>
          <p:nvCxnSpPr>
            <p:cNvPr id="173" name="Straight Connector 17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 name="Group 183"/>
          <p:cNvGrpSpPr/>
          <p:nvPr/>
        </p:nvGrpSpPr>
        <p:grpSpPr>
          <a:xfrm>
            <a:off x="7228901" y="4612389"/>
            <a:ext cx="970237" cy="1602133"/>
            <a:chOff x="3079798" y="1981201"/>
            <a:chExt cx="1631998" cy="2694885"/>
          </a:xfrm>
        </p:grpSpPr>
        <p:cxnSp>
          <p:nvCxnSpPr>
            <p:cNvPr id="185" name="Straight Connector 184"/>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4" name="Table 3"/>
          <p:cNvGraphicFramePr>
            <a:graphicFrameLocks noGrp="1"/>
          </p:cNvGraphicFramePr>
          <p:nvPr>
            <p:extLst>
              <p:ext uri="{D42A27DB-BD31-4B8C-83A1-F6EECF244321}">
                <p14:modId xmlns:p14="http://schemas.microsoft.com/office/powerpoint/2010/main" val="1655493256"/>
              </p:ext>
            </p:extLst>
          </p:nvPr>
        </p:nvGraphicFramePr>
        <p:xfrm>
          <a:off x="322272" y="2636932"/>
          <a:ext cx="2082800" cy="1950720"/>
        </p:xfrm>
        <a:graphic>
          <a:graphicData uri="http://schemas.openxmlformats.org/drawingml/2006/table">
            <a:tbl>
              <a:tblPr firstRow="1" bandRow="1">
                <a:tableStyleId>{5940675A-B579-460E-94D1-54222C63F5DA}</a:tableStyleId>
              </a:tblPr>
              <a:tblGrid>
                <a:gridCol w="208280"/>
                <a:gridCol w="208280"/>
                <a:gridCol w="208280"/>
                <a:gridCol w="208280"/>
                <a:gridCol w="208280"/>
                <a:gridCol w="208280"/>
                <a:gridCol w="208280"/>
                <a:gridCol w="208280"/>
                <a:gridCol w="208280"/>
                <a:gridCol w="208280"/>
              </a:tblGrid>
              <a:tr h="192692">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r>
              <a:tr h="192692">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r>
              <a:tr h="192692">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r>
              <a:tr h="192692">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r>
              <a:tr h="192692">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192692">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r>
              <a:tr h="192692">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r>
              <a:tr h="192692">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r>
            </a:tbl>
          </a:graphicData>
        </a:graphic>
      </p:graphicFrame>
      <p:sp>
        <p:nvSpPr>
          <p:cNvPr id="6" name="TextBox 5"/>
          <p:cNvSpPr txBox="1"/>
          <p:nvPr/>
        </p:nvSpPr>
        <p:spPr>
          <a:xfrm>
            <a:off x="896328" y="2266890"/>
            <a:ext cx="934871" cy="400110"/>
          </a:xfrm>
          <a:prstGeom prst="rect">
            <a:avLst/>
          </a:prstGeom>
          <a:noFill/>
        </p:spPr>
        <p:txBody>
          <a:bodyPr wrap="none" rtlCol="0">
            <a:spAutoFit/>
          </a:bodyPr>
          <a:lstStyle/>
          <a:p>
            <a:r>
              <a:rPr lang="en-US" sz="2000" dirty="0" smtClean="0"/>
              <a:t>Block X</a:t>
            </a:r>
            <a:endParaRPr lang="en-US" sz="2000" dirty="0"/>
          </a:p>
        </p:txBody>
      </p:sp>
      <p:sp>
        <p:nvSpPr>
          <p:cNvPr id="7" name="Rectangle 6"/>
          <p:cNvSpPr/>
          <p:nvPr/>
        </p:nvSpPr>
        <p:spPr>
          <a:xfrm>
            <a:off x="330641" y="2880360"/>
            <a:ext cx="2066544" cy="237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Page Y</a:t>
            </a:r>
            <a:endParaRPr lang="en-US" sz="2000" dirty="0">
              <a:solidFill>
                <a:schemeClr val="tx1"/>
              </a:solidFill>
            </a:endParaRPr>
          </a:p>
        </p:txBody>
      </p:sp>
      <p:sp>
        <p:nvSpPr>
          <p:cNvPr id="8" name="Rectangle 7"/>
          <p:cNvSpPr/>
          <p:nvPr/>
        </p:nvSpPr>
        <p:spPr>
          <a:xfrm>
            <a:off x="1356977" y="3121769"/>
            <a:ext cx="841248" cy="969264"/>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2198225" y="1155354"/>
            <a:ext cx="1014240" cy="197799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5" name="Rectangle 214"/>
          <p:cNvSpPr/>
          <p:nvPr/>
        </p:nvSpPr>
        <p:spPr>
          <a:xfrm>
            <a:off x="3224040" y="1155354"/>
            <a:ext cx="5462760" cy="516924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6" name="Straight Connector 215"/>
          <p:cNvCxnSpPr/>
          <p:nvPr/>
        </p:nvCxnSpPr>
        <p:spPr>
          <a:xfrm>
            <a:off x="2218720" y="4102608"/>
            <a:ext cx="993745" cy="222199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7" name="Rectangle 216"/>
          <p:cNvSpPr/>
          <p:nvPr/>
        </p:nvSpPr>
        <p:spPr>
          <a:xfrm>
            <a:off x="330641" y="4715256"/>
            <a:ext cx="2066544" cy="2377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Sense Amplifiers</a:t>
            </a:r>
            <a:endParaRPr lang="en-US" sz="2000" dirty="0">
              <a:solidFill>
                <a:schemeClr val="tx1"/>
              </a:solidFill>
            </a:endParaRPr>
          </a:p>
        </p:txBody>
      </p:sp>
      <p:cxnSp>
        <p:nvCxnSpPr>
          <p:cNvPr id="20" name="Straight Connector 19"/>
          <p:cNvCxnSpPr/>
          <p:nvPr/>
        </p:nvCxnSpPr>
        <p:spPr>
          <a:xfrm>
            <a:off x="42672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63500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84328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105156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a:off x="125984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46812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67640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188468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209804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2306320" y="4586224"/>
            <a:ext cx="0" cy="128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4304710" y="6201341"/>
            <a:ext cx="0" cy="17318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5598758" y="6202947"/>
            <a:ext cx="0" cy="17318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6894370" y="6202947"/>
            <a:ext cx="0" cy="17318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8187561" y="6201360"/>
            <a:ext cx="0" cy="17318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B9833DA7-59AA-43CA-B9D4-B4E6650B0945}" type="slidenum">
              <a:rPr lang="en-US" smtClean="0"/>
              <a:t>6</a:t>
            </a:fld>
            <a:endParaRPr lang="en-US"/>
          </a:p>
        </p:txBody>
      </p:sp>
      <p:cxnSp>
        <p:nvCxnSpPr>
          <p:cNvPr id="197" name="Straight Connector 196"/>
          <p:cNvCxnSpPr/>
          <p:nvPr/>
        </p:nvCxnSpPr>
        <p:spPr>
          <a:xfrm>
            <a:off x="2886853" y="2078321"/>
            <a:ext cx="6096000"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3" name="Rectangle 182"/>
          <p:cNvSpPr/>
          <p:nvPr/>
        </p:nvSpPr>
        <p:spPr>
          <a:xfrm>
            <a:off x="3224040" y="1741205"/>
            <a:ext cx="5451473" cy="6592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Row</a:t>
            </a:r>
            <a:endParaRPr lang="en-US" sz="2800" dirty="0"/>
          </a:p>
        </p:txBody>
      </p:sp>
      <p:sp>
        <p:nvSpPr>
          <p:cNvPr id="198" name="Rectangle 197"/>
          <p:cNvSpPr/>
          <p:nvPr/>
        </p:nvSpPr>
        <p:spPr>
          <a:xfrm rot="16200000">
            <a:off x="1438692" y="3401476"/>
            <a:ext cx="5151476" cy="6592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Column</a:t>
            </a:r>
            <a:endParaRPr lang="en-US" sz="2800" dirty="0"/>
          </a:p>
        </p:txBody>
      </p:sp>
    </p:spTree>
    <p:custDataLst>
      <p:tags r:id="rId1"/>
    </p:custDataLst>
    <p:extLst>
      <p:ext uri="{BB962C8B-B14F-4D97-AF65-F5344CB8AC3E}">
        <p14:creationId xmlns:p14="http://schemas.microsoft.com/office/powerpoint/2010/main" val="3605679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3"/>
                                        </p:tgtEl>
                                        <p:attrNameLst>
                                          <p:attrName>style.visibility</p:attrName>
                                        </p:attrNameLst>
                                      </p:cBhvr>
                                      <p:to>
                                        <p:strVal val="visible"/>
                                      </p:to>
                                    </p:set>
                                    <p:animEffect transition="in" filter="fade">
                                      <p:cBhvr>
                                        <p:cTn id="7" dur="500"/>
                                        <p:tgtEl>
                                          <p:spTgt spid="1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83"/>
                                        </p:tgtEl>
                                      </p:cBhvr>
                                    </p:animEffect>
                                    <p:set>
                                      <p:cBhvr>
                                        <p:cTn id="12" dur="1" fill="hold">
                                          <p:stCondLst>
                                            <p:cond delay="499"/>
                                          </p:stCondLst>
                                        </p:cTn>
                                        <p:tgtEl>
                                          <p:spTgt spid="183"/>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97"/>
                                        </p:tgtEl>
                                        <p:attrNameLst>
                                          <p:attrName>style.visibility</p:attrName>
                                        </p:attrNameLst>
                                      </p:cBhvr>
                                      <p:to>
                                        <p:strVal val="visible"/>
                                      </p:to>
                                    </p:set>
                                    <p:animEffect transition="in" filter="fade">
                                      <p:cBhvr>
                                        <p:cTn id="16" dur="500"/>
                                        <p:tgtEl>
                                          <p:spTgt spid="19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197"/>
                                        </p:tgtEl>
                                      </p:cBhvr>
                                    </p:animEffect>
                                    <p:set>
                                      <p:cBhvr>
                                        <p:cTn id="21" dur="1" fill="hold">
                                          <p:stCondLst>
                                            <p:cond delay="499"/>
                                          </p:stCondLst>
                                        </p:cTn>
                                        <p:tgtEl>
                                          <p:spTgt spid="197"/>
                                        </p:tgtEl>
                                        <p:attrNameLst>
                                          <p:attrName>style.visibility</p:attrName>
                                        </p:attrNameLst>
                                      </p:cBhvr>
                                      <p:to>
                                        <p:strVal val="hidden"/>
                                      </p:to>
                                    </p:se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98"/>
                                        </p:tgtEl>
                                        <p:attrNameLst>
                                          <p:attrName>style.visibility</p:attrName>
                                        </p:attrNameLst>
                                      </p:cBhvr>
                                      <p:to>
                                        <p:strVal val="visible"/>
                                      </p:to>
                                    </p:set>
                                    <p:animEffect transition="in" filter="fade">
                                      <p:cBhvr>
                                        <p:cTn id="25" dur="5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0" animBg="1"/>
      <p:bldP spid="183" grpId="1" animBg="1"/>
      <p:bldP spid="19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Cell</a:t>
            </a:r>
            <a:endParaRPr lang="en-US" dirty="0"/>
          </a:p>
        </p:txBody>
      </p:sp>
      <p:grpSp>
        <p:nvGrpSpPr>
          <p:cNvPr id="177" name="Group 176"/>
          <p:cNvGrpSpPr/>
          <p:nvPr/>
        </p:nvGrpSpPr>
        <p:grpSpPr>
          <a:xfrm>
            <a:off x="3079798" y="1981201"/>
            <a:ext cx="1631998" cy="2694885"/>
            <a:chOff x="3079798" y="1981201"/>
            <a:chExt cx="1631998" cy="2694885"/>
          </a:xfrm>
        </p:grpSpPr>
        <p:cxnSp>
          <p:nvCxnSpPr>
            <p:cNvPr id="30" name="Straight Connector 2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9" name="Straight Arrow Connector 158"/>
          <p:cNvCxnSpPr>
            <a:stCxn id="161" idx="2"/>
          </p:cNvCxnSpPr>
          <p:nvPr/>
        </p:nvCxnSpPr>
        <p:spPr>
          <a:xfrm flipH="1">
            <a:off x="3954321" y="2258704"/>
            <a:ext cx="10116" cy="57597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3235885" y="1427707"/>
            <a:ext cx="1457103" cy="830997"/>
          </a:xfrm>
          <a:prstGeom prst="rect">
            <a:avLst/>
          </a:prstGeom>
          <a:noFill/>
        </p:spPr>
        <p:txBody>
          <a:bodyPr wrap="square" rtlCol="0">
            <a:spAutoFit/>
          </a:bodyPr>
          <a:lstStyle/>
          <a:p>
            <a:pPr algn="ctr"/>
            <a:r>
              <a:rPr lang="en-US" sz="2400" dirty="0" smtClean="0">
                <a:solidFill>
                  <a:schemeClr val="accent1"/>
                </a:solidFill>
              </a:rPr>
              <a:t>Floating Gate</a:t>
            </a:r>
            <a:endParaRPr lang="en-US" sz="2400" dirty="0">
              <a:solidFill>
                <a:schemeClr val="accent1"/>
              </a:solidFill>
            </a:endParaRPr>
          </a:p>
        </p:txBody>
      </p:sp>
      <p:cxnSp>
        <p:nvCxnSpPr>
          <p:cNvPr id="167" name="Straight Arrow Connector 166"/>
          <p:cNvCxnSpPr>
            <a:stCxn id="168" idx="2"/>
          </p:cNvCxnSpPr>
          <p:nvPr/>
        </p:nvCxnSpPr>
        <p:spPr>
          <a:xfrm>
            <a:off x="2709752" y="2823865"/>
            <a:ext cx="364275" cy="405023"/>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1981200" y="2362200"/>
            <a:ext cx="1457103" cy="461665"/>
          </a:xfrm>
          <a:prstGeom prst="rect">
            <a:avLst/>
          </a:prstGeom>
          <a:noFill/>
        </p:spPr>
        <p:txBody>
          <a:bodyPr wrap="square" rtlCol="0">
            <a:spAutoFit/>
          </a:bodyPr>
          <a:lstStyle/>
          <a:p>
            <a:pPr algn="ctr"/>
            <a:r>
              <a:rPr lang="en-US" sz="2400" dirty="0" smtClean="0">
                <a:solidFill>
                  <a:schemeClr val="accent1"/>
                </a:solidFill>
              </a:rPr>
              <a:t>Gate</a:t>
            </a:r>
            <a:endParaRPr lang="en-US" sz="2400" dirty="0">
              <a:solidFill>
                <a:schemeClr val="accent1"/>
              </a:solidFill>
            </a:endParaRPr>
          </a:p>
        </p:txBody>
      </p:sp>
      <p:cxnSp>
        <p:nvCxnSpPr>
          <p:cNvPr id="171" name="Straight Arrow Connector 170"/>
          <p:cNvCxnSpPr>
            <a:stCxn id="172" idx="2"/>
          </p:cNvCxnSpPr>
          <p:nvPr/>
        </p:nvCxnSpPr>
        <p:spPr>
          <a:xfrm flipH="1">
            <a:off x="4800600" y="1652377"/>
            <a:ext cx="804752" cy="405023"/>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72" name="TextBox 171"/>
          <p:cNvSpPr txBox="1"/>
          <p:nvPr/>
        </p:nvSpPr>
        <p:spPr>
          <a:xfrm>
            <a:off x="4876800" y="1190712"/>
            <a:ext cx="1457103" cy="461665"/>
          </a:xfrm>
          <a:prstGeom prst="rect">
            <a:avLst/>
          </a:prstGeom>
          <a:noFill/>
        </p:spPr>
        <p:txBody>
          <a:bodyPr wrap="square" rtlCol="0">
            <a:spAutoFit/>
          </a:bodyPr>
          <a:lstStyle/>
          <a:p>
            <a:pPr algn="ctr"/>
            <a:r>
              <a:rPr lang="en-US" sz="2400" dirty="0" smtClean="0">
                <a:solidFill>
                  <a:schemeClr val="accent1"/>
                </a:solidFill>
              </a:rPr>
              <a:t>Drain</a:t>
            </a:r>
            <a:endParaRPr lang="en-US" sz="2400" dirty="0">
              <a:solidFill>
                <a:schemeClr val="accent1"/>
              </a:solidFill>
            </a:endParaRPr>
          </a:p>
        </p:txBody>
      </p:sp>
      <p:cxnSp>
        <p:nvCxnSpPr>
          <p:cNvPr id="174" name="Straight Arrow Connector 173"/>
          <p:cNvCxnSpPr>
            <a:stCxn id="175" idx="2"/>
          </p:cNvCxnSpPr>
          <p:nvPr/>
        </p:nvCxnSpPr>
        <p:spPr>
          <a:xfrm flipH="1">
            <a:off x="4867497" y="4166977"/>
            <a:ext cx="804752" cy="405023"/>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75" name="TextBox 174"/>
          <p:cNvSpPr txBox="1"/>
          <p:nvPr/>
        </p:nvSpPr>
        <p:spPr>
          <a:xfrm>
            <a:off x="4943697" y="3705312"/>
            <a:ext cx="1457103" cy="461665"/>
          </a:xfrm>
          <a:prstGeom prst="rect">
            <a:avLst/>
          </a:prstGeom>
          <a:noFill/>
        </p:spPr>
        <p:txBody>
          <a:bodyPr wrap="square" rtlCol="0">
            <a:spAutoFit/>
          </a:bodyPr>
          <a:lstStyle/>
          <a:p>
            <a:pPr algn="ctr"/>
            <a:r>
              <a:rPr lang="en-US" sz="2400" dirty="0" smtClean="0">
                <a:solidFill>
                  <a:schemeClr val="accent1"/>
                </a:solidFill>
              </a:rPr>
              <a:t>Source</a:t>
            </a:r>
            <a:endParaRPr lang="en-US" sz="2400" dirty="0">
              <a:solidFill>
                <a:schemeClr val="accent1"/>
              </a:solidFill>
            </a:endParaRPr>
          </a:p>
        </p:txBody>
      </p:sp>
      <p:sp>
        <p:nvSpPr>
          <p:cNvPr id="176" name="TextBox 175"/>
          <p:cNvSpPr txBox="1"/>
          <p:nvPr/>
        </p:nvSpPr>
        <p:spPr>
          <a:xfrm>
            <a:off x="2891651" y="5223300"/>
            <a:ext cx="3130088" cy="830997"/>
          </a:xfrm>
          <a:prstGeom prst="rect">
            <a:avLst/>
          </a:prstGeom>
          <a:noFill/>
        </p:spPr>
        <p:txBody>
          <a:bodyPr wrap="none" rtlCol="0">
            <a:spAutoFit/>
          </a:bodyPr>
          <a:lstStyle/>
          <a:p>
            <a:pPr algn="ctr"/>
            <a:r>
              <a:rPr lang="en-US" sz="2400" dirty="0" smtClean="0"/>
              <a:t>Floating Gate Transistor</a:t>
            </a:r>
          </a:p>
          <a:p>
            <a:pPr algn="ctr"/>
            <a:r>
              <a:rPr lang="en-US" sz="2400" dirty="0"/>
              <a:t>(</a:t>
            </a:r>
            <a:r>
              <a:rPr lang="en-US" sz="2400" dirty="0" smtClean="0"/>
              <a:t>Flash Cell)</a:t>
            </a:r>
            <a:endParaRPr lang="en-US" sz="2400" dirty="0"/>
          </a:p>
        </p:txBody>
      </p:sp>
      <p:sp>
        <p:nvSpPr>
          <p:cNvPr id="178" name="Oval 177"/>
          <p:cNvSpPr/>
          <p:nvPr/>
        </p:nvSpPr>
        <p:spPr>
          <a:xfrm>
            <a:off x="4167118" y="2775272"/>
            <a:ext cx="1097280" cy="1097280"/>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spc="-150" dirty="0" err="1" smtClean="0"/>
              <a:t>V</a:t>
            </a:r>
            <a:r>
              <a:rPr lang="en-US" sz="2400" spc="-150" baseline="-25000" dirty="0" err="1" smtClean="0"/>
              <a:t>th</a:t>
            </a:r>
            <a:r>
              <a:rPr lang="en-US" sz="2400" spc="-150" dirty="0" smtClean="0"/>
              <a:t> = 2.5 V</a:t>
            </a:r>
            <a:endParaRPr lang="en-US" sz="2400" spc="-150" dirty="0"/>
          </a:p>
        </p:txBody>
      </p:sp>
      <p:sp>
        <p:nvSpPr>
          <p:cNvPr id="3" name="Slide Number Placeholder 2"/>
          <p:cNvSpPr>
            <a:spLocks noGrp="1"/>
          </p:cNvSpPr>
          <p:nvPr>
            <p:ph type="sldNum" sz="quarter" idx="12"/>
          </p:nvPr>
        </p:nvSpPr>
        <p:spPr/>
        <p:txBody>
          <a:bodyPr/>
          <a:lstStyle/>
          <a:p>
            <a:fld id="{B9833DA7-59AA-43CA-B9D4-B4E6650B0945}" type="slidenum">
              <a:rPr lang="en-US" smtClean="0"/>
              <a:t>7</a:t>
            </a:fld>
            <a:endParaRPr lang="en-US"/>
          </a:p>
        </p:txBody>
      </p:sp>
    </p:spTree>
    <p:custDataLst>
      <p:tags r:id="rId1"/>
    </p:custDataLst>
    <p:extLst>
      <p:ext uri="{BB962C8B-B14F-4D97-AF65-F5344CB8AC3E}">
        <p14:creationId xmlns:p14="http://schemas.microsoft.com/office/powerpoint/2010/main" val="3605909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Read</a:t>
            </a:r>
            <a:endParaRPr lang="en-US" dirty="0"/>
          </a:p>
        </p:txBody>
      </p:sp>
      <p:grpSp>
        <p:nvGrpSpPr>
          <p:cNvPr id="177" name="Group 176"/>
          <p:cNvGrpSpPr/>
          <p:nvPr/>
        </p:nvGrpSpPr>
        <p:grpSpPr>
          <a:xfrm>
            <a:off x="2232885" y="1959850"/>
            <a:ext cx="1631998" cy="2694885"/>
            <a:chOff x="3079798" y="1981201"/>
            <a:chExt cx="1631998" cy="2694885"/>
          </a:xfrm>
        </p:grpSpPr>
        <p:cxnSp>
          <p:nvCxnSpPr>
            <p:cNvPr id="30" name="Straight Connector 2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1066800" y="2837155"/>
            <a:ext cx="1793333" cy="461665"/>
          </a:xfrm>
          <a:prstGeom prst="rect">
            <a:avLst/>
          </a:prstGeom>
          <a:noFill/>
        </p:spPr>
        <p:txBody>
          <a:bodyPr wrap="square" rtlCol="0">
            <a:spAutoFit/>
          </a:bodyPr>
          <a:lstStyle/>
          <a:p>
            <a:pPr algn="ctr"/>
            <a:r>
              <a:rPr lang="en-US" sz="2400" dirty="0" err="1" smtClean="0">
                <a:solidFill>
                  <a:schemeClr val="accent1"/>
                </a:solidFill>
              </a:rPr>
              <a:t>V</a:t>
            </a:r>
            <a:r>
              <a:rPr lang="en-US" sz="2400" baseline="-25000" dirty="0" err="1" smtClean="0">
                <a:solidFill>
                  <a:schemeClr val="accent1"/>
                </a:solidFill>
              </a:rPr>
              <a:t>read</a:t>
            </a:r>
            <a:r>
              <a:rPr lang="en-US" sz="2400" dirty="0" smtClean="0">
                <a:solidFill>
                  <a:schemeClr val="accent1"/>
                </a:solidFill>
              </a:rPr>
              <a:t> = 2.5 V</a:t>
            </a:r>
            <a:endParaRPr lang="en-US" sz="2400" dirty="0">
              <a:solidFill>
                <a:schemeClr val="accent1"/>
              </a:solidFill>
            </a:endParaRPr>
          </a:p>
        </p:txBody>
      </p:sp>
      <p:grpSp>
        <p:nvGrpSpPr>
          <p:cNvPr id="22" name="Group 21"/>
          <p:cNvGrpSpPr/>
          <p:nvPr/>
        </p:nvGrpSpPr>
        <p:grpSpPr>
          <a:xfrm>
            <a:off x="5796368" y="1961874"/>
            <a:ext cx="1631998" cy="2694885"/>
            <a:chOff x="3079798" y="1981201"/>
            <a:chExt cx="1631998" cy="2694885"/>
          </a:xfrm>
        </p:grpSpPr>
        <p:cxnSp>
          <p:nvCxnSpPr>
            <p:cNvPr id="23" name="Straight Connector 2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Oval 37"/>
          <p:cNvSpPr/>
          <p:nvPr/>
        </p:nvSpPr>
        <p:spPr>
          <a:xfrm>
            <a:off x="6883688" y="2755945"/>
            <a:ext cx="1097280" cy="1097280"/>
          </a:xfrm>
          <a:prstGeom prst="ellipse">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spc="-150" dirty="0"/>
              <a:t>V</a:t>
            </a:r>
            <a:r>
              <a:rPr lang="en-US" sz="2400" spc="-150" baseline="-25000" dirty="0"/>
              <a:t>th</a:t>
            </a:r>
            <a:r>
              <a:rPr lang="en-US" sz="2400" spc="-150" dirty="0"/>
              <a:t> = 3</a:t>
            </a:r>
            <a:r>
              <a:rPr lang="en-US" sz="2400" spc="-150" dirty="0" smtClean="0"/>
              <a:t> </a:t>
            </a:r>
            <a:r>
              <a:rPr lang="en-US" sz="2400" spc="-150" dirty="0"/>
              <a:t>V</a:t>
            </a:r>
          </a:p>
        </p:txBody>
      </p:sp>
      <p:cxnSp>
        <p:nvCxnSpPr>
          <p:cNvPr id="4" name="Straight Arrow Connector 3"/>
          <p:cNvCxnSpPr/>
          <p:nvPr/>
        </p:nvCxnSpPr>
        <p:spPr>
          <a:xfrm>
            <a:off x="3864879" y="1942916"/>
            <a:ext cx="0" cy="2800442"/>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78" name="Oval 177"/>
          <p:cNvSpPr/>
          <p:nvPr/>
        </p:nvSpPr>
        <p:spPr>
          <a:xfrm>
            <a:off x="3320205" y="2753921"/>
            <a:ext cx="1097280" cy="1097280"/>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spc="-150" dirty="0"/>
              <a:t>V</a:t>
            </a:r>
            <a:r>
              <a:rPr lang="en-US" sz="2400" spc="-150" baseline="-25000" dirty="0"/>
              <a:t>th</a:t>
            </a:r>
            <a:r>
              <a:rPr lang="en-US" sz="2400" spc="-150" dirty="0"/>
              <a:t> = </a:t>
            </a:r>
            <a:r>
              <a:rPr lang="en-US" sz="2400" spc="-150" dirty="0" smtClean="0"/>
              <a:t>2 </a:t>
            </a:r>
            <a:r>
              <a:rPr lang="en-US" sz="2400" spc="-150" dirty="0"/>
              <a:t>V</a:t>
            </a:r>
          </a:p>
        </p:txBody>
      </p:sp>
      <p:cxnSp>
        <p:nvCxnSpPr>
          <p:cNvPr id="40" name="Straight Arrow Connector 39"/>
          <p:cNvCxnSpPr/>
          <p:nvPr/>
        </p:nvCxnSpPr>
        <p:spPr>
          <a:xfrm>
            <a:off x="7416796" y="1942916"/>
            <a:ext cx="0" cy="915448"/>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442222" y="4825425"/>
            <a:ext cx="845313" cy="584775"/>
          </a:xfrm>
          <a:prstGeom prst="rect">
            <a:avLst/>
          </a:prstGeom>
          <a:noFill/>
        </p:spPr>
        <p:txBody>
          <a:bodyPr wrap="square" rtlCol="0">
            <a:spAutoFit/>
          </a:bodyPr>
          <a:lstStyle/>
          <a:p>
            <a:pPr algn="ctr"/>
            <a:r>
              <a:rPr lang="en-US" sz="3200" dirty="0" smtClean="0">
                <a:solidFill>
                  <a:schemeClr val="tx2">
                    <a:lumMod val="75000"/>
                  </a:schemeClr>
                </a:solidFill>
              </a:rPr>
              <a:t>1</a:t>
            </a:r>
            <a:endParaRPr lang="en-US" sz="3200" dirty="0">
              <a:solidFill>
                <a:schemeClr val="tx2">
                  <a:lumMod val="75000"/>
                </a:schemeClr>
              </a:solidFill>
            </a:endParaRPr>
          </a:p>
        </p:txBody>
      </p:sp>
      <p:sp>
        <p:nvSpPr>
          <p:cNvPr id="42" name="TextBox 41"/>
          <p:cNvSpPr txBox="1"/>
          <p:nvPr/>
        </p:nvSpPr>
        <p:spPr>
          <a:xfrm>
            <a:off x="7005705" y="4825424"/>
            <a:ext cx="845313" cy="584775"/>
          </a:xfrm>
          <a:prstGeom prst="rect">
            <a:avLst/>
          </a:prstGeom>
          <a:noFill/>
        </p:spPr>
        <p:txBody>
          <a:bodyPr wrap="square" rtlCol="0">
            <a:spAutoFit/>
          </a:bodyPr>
          <a:lstStyle/>
          <a:p>
            <a:pPr algn="ctr"/>
            <a:r>
              <a:rPr lang="en-US" sz="3200" dirty="0" smtClean="0">
                <a:solidFill>
                  <a:schemeClr val="accent2"/>
                </a:solidFill>
              </a:rPr>
              <a:t>0</a:t>
            </a:r>
            <a:endParaRPr lang="en-US" sz="3200" dirty="0">
              <a:solidFill>
                <a:schemeClr val="accent2"/>
              </a:solidFill>
            </a:endParaRPr>
          </a:p>
        </p:txBody>
      </p:sp>
      <p:sp>
        <p:nvSpPr>
          <p:cNvPr id="43" name="TextBox 42"/>
          <p:cNvSpPr txBox="1"/>
          <p:nvPr/>
        </p:nvSpPr>
        <p:spPr>
          <a:xfrm>
            <a:off x="4611003" y="2837155"/>
            <a:ext cx="1793333" cy="461665"/>
          </a:xfrm>
          <a:prstGeom prst="rect">
            <a:avLst/>
          </a:prstGeom>
          <a:noFill/>
        </p:spPr>
        <p:txBody>
          <a:bodyPr wrap="square" rtlCol="0">
            <a:spAutoFit/>
          </a:bodyPr>
          <a:lstStyle/>
          <a:p>
            <a:pPr algn="ctr"/>
            <a:r>
              <a:rPr lang="en-US" sz="2400" dirty="0" err="1" smtClean="0">
                <a:solidFill>
                  <a:schemeClr val="accent1"/>
                </a:solidFill>
              </a:rPr>
              <a:t>V</a:t>
            </a:r>
            <a:r>
              <a:rPr lang="en-US" sz="2400" baseline="-25000" dirty="0" err="1" smtClean="0">
                <a:solidFill>
                  <a:schemeClr val="accent1"/>
                </a:solidFill>
              </a:rPr>
              <a:t>read</a:t>
            </a:r>
            <a:r>
              <a:rPr lang="en-US" sz="2400" dirty="0" smtClean="0">
                <a:solidFill>
                  <a:schemeClr val="accent1"/>
                </a:solidFill>
              </a:rPr>
              <a:t> = 2.5 V</a:t>
            </a:r>
            <a:endParaRPr lang="en-US" sz="2400" dirty="0">
              <a:solidFill>
                <a:schemeClr val="accent1"/>
              </a:solidFill>
            </a:endParaRPr>
          </a:p>
        </p:txBody>
      </p:sp>
      <p:sp>
        <p:nvSpPr>
          <p:cNvPr id="3" name="Slide Number Placeholder 2"/>
          <p:cNvSpPr>
            <a:spLocks noGrp="1"/>
          </p:cNvSpPr>
          <p:nvPr>
            <p:ph type="sldNum" sz="quarter" idx="12"/>
          </p:nvPr>
        </p:nvSpPr>
        <p:spPr/>
        <p:txBody>
          <a:bodyPr/>
          <a:lstStyle/>
          <a:p>
            <a:fld id="{B9833DA7-59AA-43CA-B9D4-B4E6650B0945}" type="slidenum">
              <a:rPr lang="en-US" smtClean="0"/>
              <a:t>8</a:t>
            </a:fld>
            <a:endParaRPr lang="en-US"/>
          </a:p>
        </p:txBody>
      </p:sp>
      <p:cxnSp>
        <p:nvCxnSpPr>
          <p:cNvPr id="39" name="Straight Arrow Connector 38"/>
          <p:cNvCxnSpPr>
            <a:stCxn id="44" idx="0"/>
          </p:cNvCxnSpPr>
          <p:nvPr/>
        </p:nvCxnSpPr>
        <p:spPr>
          <a:xfrm flipV="1">
            <a:off x="1810802" y="3335300"/>
            <a:ext cx="422083" cy="4343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082250" y="3769603"/>
            <a:ext cx="1457103" cy="461665"/>
          </a:xfrm>
          <a:prstGeom prst="rect">
            <a:avLst/>
          </a:prstGeom>
          <a:noFill/>
        </p:spPr>
        <p:txBody>
          <a:bodyPr wrap="square" rtlCol="0">
            <a:spAutoFit/>
          </a:bodyPr>
          <a:lstStyle/>
          <a:p>
            <a:pPr algn="ctr"/>
            <a:r>
              <a:rPr lang="en-US" sz="2400" dirty="0" smtClean="0"/>
              <a:t>Gate</a:t>
            </a:r>
            <a:endParaRPr lang="en-US" sz="2400" dirty="0"/>
          </a:p>
        </p:txBody>
      </p:sp>
    </p:spTree>
    <p:extLst>
      <p:ext uri="{BB962C8B-B14F-4D97-AF65-F5344CB8AC3E}">
        <p14:creationId xmlns:p14="http://schemas.microsoft.com/office/powerpoint/2010/main" val="2169484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8"/>
                                        </p:tgtEl>
                                      </p:cBhvr>
                                    </p:animEffect>
                                    <p:set>
                                      <p:cBhvr>
                                        <p:cTn id="10" dur="1" fill="hold">
                                          <p:stCondLst>
                                            <p:cond delay="499"/>
                                          </p:stCondLst>
                                        </p:cTn>
                                        <p:tgtEl>
                                          <p:spTgt spid="38"/>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500"/>
                                        <p:tgtEl>
                                          <p:spTgt spid="3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1" nodeType="with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par>
                                <p:cTn id="34" presetID="10" presetClass="entr" presetSubtype="0" fill="hold" nodeType="with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par>
                                <p:cTn id="37" presetID="10" presetClass="entr" presetSubtype="0" fill="hold" grpId="1"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par>
                                <p:cTn id="40" presetID="10" presetClass="exit" presetSubtype="0" fill="hold" nodeType="withEffect">
                                  <p:stCondLst>
                                    <p:cond delay="0"/>
                                  </p:stCondLst>
                                  <p:childTnLst>
                                    <p:animEffect transition="out" filter="fade">
                                      <p:cBhvr>
                                        <p:cTn id="41" dur="500"/>
                                        <p:tgtEl>
                                          <p:spTgt spid="177"/>
                                        </p:tgtEl>
                                      </p:cBhvr>
                                    </p:animEffect>
                                    <p:set>
                                      <p:cBhvr>
                                        <p:cTn id="42" dur="1" fill="hold">
                                          <p:stCondLst>
                                            <p:cond delay="499"/>
                                          </p:stCondLst>
                                        </p:cTn>
                                        <p:tgtEl>
                                          <p:spTgt spid="177"/>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4"/>
                                        </p:tgtEl>
                                      </p:cBhvr>
                                    </p:animEffect>
                                    <p:set>
                                      <p:cBhvr>
                                        <p:cTn id="45" dur="1" fill="hold">
                                          <p:stCondLst>
                                            <p:cond delay="499"/>
                                          </p:stCondLst>
                                        </p:cTn>
                                        <p:tgtEl>
                                          <p:spTgt spid="4"/>
                                        </p:tgtEl>
                                        <p:attrNameLst>
                                          <p:attrName>style.visibility</p:attrName>
                                        </p:attrNameLst>
                                      </p:cBhvr>
                                      <p:to>
                                        <p:strVal val="hidden"/>
                                      </p:to>
                                    </p:set>
                                  </p:childTnLst>
                                </p:cTn>
                              </p:par>
                              <p:par>
                                <p:cTn id="46" presetID="10" presetClass="exit" presetSubtype="0" fill="hold" grpId="0" nodeType="withEffect">
                                  <p:stCondLst>
                                    <p:cond delay="0"/>
                                  </p:stCondLst>
                                  <p:childTnLst>
                                    <p:animEffect transition="out" filter="fade">
                                      <p:cBhvr>
                                        <p:cTn id="47" dur="500"/>
                                        <p:tgtEl>
                                          <p:spTgt spid="178"/>
                                        </p:tgtEl>
                                      </p:cBhvr>
                                    </p:animEffect>
                                    <p:set>
                                      <p:cBhvr>
                                        <p:cTn id="48" dur="1" fill="hold">
                                          <p:stCondLst>
                                            <p:cond delay="499"/>
                                          </p:stCondLst>
                                        </p:cTn>
                                        <p:tgtEl>
                                          <p:spTgt spid="178"/>
                                        </p:tgtEl>
                                        <p:attrNameLst>
                                          <p:attrName>style.visibility</p:attrName>
                                        </p:attrNameLst>
                                      </p:cBhvr>
                                      <p:to>
                                        <p:strVal val="hidden"/>
                                      </p:to>
                                    </p:set>
                                  </p:childTnLst>
                                </p:cTn>
                              </p:par>
                              <p:par>
                                <p:cTn id="49" presetID="10" presetClass="exit" presetSubtype="0" fill="hold" grpId="0" nodeType="withEffect">
                                  <p:stCondLst>
                                    <p:cond delay="0"/>
                                  </p:stCondLst>
                                  <p:childTnLst>
                                    <p:animEffect transition="out" filter="fade">
                                      <p:cBhvr>
                                        <p:cTn id="50" dur="500"/>
                                        <p:tgtEl>
                                          <p:spTgt spid="41"/>
                                        </p:tgtEl>
                                      </p:cBhvr>
                                    </p:animEffect>
                                    <p:set>
                                      <p:cBhvr>
                                        <p:cTn id="51" dur="1" fill="hold">
                                          <p:stCondLst>
                                            <p:cond delay="499"/>
                                          </p:stCondLst>
                                        </p:cTn>
                                        <p:tgtEl>
                                          <p:spTgt spid="41"/>
                                        </p:tgtEl>
                                        <p:attrNameLst>
                                          <p:attrName>style.visibility</p:attrName>
                                        </p:attrNameLst>
                                      </p:cBhvr>
                                      <p:to>
                                        <p:strVal val="hidden"/>
                                      </p:to>
                                    </p:set>
                                  </p:childTnLst>
                                </p:cTn>
                              </p:par>
                              <p:par>
                                <p:cTn id="52" presetID="10" presetClass="entr" presetSubtype="0" fill="hold" grpId="0" nodeType="with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500"/>
                                        <p:tgtEl>
                                          <p:spTgt spid="43"/>
                                        </p:tgtEl>
                                      </p:cBhvr>
                                    </p:animEffect>
                                  </p:childTnLst>
                                </p:cTn>
                              </p:par>
                              <p:par>
                                <p:cTn id="55" presetID="10" presetClass="exit" presetSubtype="0" fill="hold" grpId="1" nodeType="withEffect">
                                  <p:stCondLst>
                                    <p:cond delay="0"/>
                                  </p:stCondLst>
                                  <p:childTnLst>
                                    <p:animEffect transition="out" filter="fade">
                                      <p:cBhvr>
                                        <p:cTn id="56" dur="500"/>
                                        <p:tgtEl>
                                          <p:spTgt spid="21"/>
                                        </p:tgtEl>
                                      </p:cBhvr>
                                    </p:animEffect>
                                    <p:set>
                                      <p:cBhvr>
                                        <p:cTn id="57" dur="1" fill="hold">
                                          <p:stCondLst>
                                            <p:cond delay="499"/>
                                          </p:stCondLst>
                                        </p:cTn>
                                        <p:tgtEl>
                                          <p:spTgt spid="21"/>
                                        </p:tgtEl>
                                        <p:attrNameLst>
                                          <p:attrName>style.visibility</p:attrName>
                                        </p:attrNameLst>
                                      </p:cBhvr>
                                      <p:to>
                                        <p:strVal val="hidden"/>
                                      </p:to>
                                    </p:set>
                                  </p:childTnLst>
                                </p:cTn>
                              </p:par>
                              <p:par>
                                <p:cTn id="58" presetID="10" presetClass="exit" presetSubtype="0" fill="hold" nodeType="withEffect">
                                  <p:stCondLst>
                                    <p:cond delay="0"/>
                                  </p:stCondLst>
                                  <p:childTnLst>
                                    <p:animEffect transition="out" filter="fade">
                                      <p:cBhvr>
                                        <p:cTn id="59" dur="500"/>
                                        <p:tgtEl>
                                          <p:spTgt spid="39"/>
                                        </p:tgtEl>
                                      </p:cBhvr>
                                    </p:animEffect>
                                    <p:set>
                                      <p:cBhvr>
                                        <p:cTn id="60" dur="1" fill="hold">
                                          <p:stCondLst>
                                            <p:cond delay="499"/>
                                          </p:stCondLst>
                                        </p:cTn>
                                        <p:tgtEl>
                                          <p:spTgt spid="39"/>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44"/>
                                        </p:tgtEl>
                                      </p:cBhvr>
                                    </p:animEffect>
                                    <p:set>
                                      <p:cBhvr>
                                        <p:cTn id="63" dur="1" fill="hold">
                                          <p:stCondLst>
                                            <p:cond delay="499"/>
                                          </p:stCondLst>
                                        </p:cTn>
                                        <p:tgtEl>
                                          <p:spTgt spid="44"/>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2"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500"/>
                                        <p:tgtEl>
                                          <p:spTgt spid="21"/>
                                        </p:tgtEl>
                                      </p:cBhvr>
                                    </p:animEffect>
                                  </p:childTnLst>
                                </p:cTn>
                              </p:par>
                              <p:par>
                                <p:cTn id="69" presetID="10" presetClass="entr" presetSubtype="0" fill="hold"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500"/>
                                        <p:tgtEl>
                                          <p:spTgt spid="39"/>
                                        </p:tgtEl>
                                      </p:cBhvr>
                                    </p:animEffect>
                                  </p:childTnLst>
                                </p:cTn>
                              </p:par>
                              <p:par>
                                <p:cTn id="72" presetID="10" presetClass="entr" presetSubtype="0" fill="hold" grpId="2" nodeType="withEffect">
                                  <p:stCondLst>
                                    <p:cond delay="0"/>
                                  </p:stCondLst>
                                  <p:childTnLst>
                                    <p:set>
                                      <p:cBhvr>
                                        <p:cTn id="73" dur="1" fill="hold">
                                          <p:stCondLst>
                                            <p:cond delay="0"/>
                                          </p:stCondLst>
                                        </p:cTn>
                                        <p:tgtEl>
                                          <p:spTgt spid="44"/>
                                        </p:tgtEl>
                                        <p:attrNameLst>
                                          <p:attrName>style.visibility</p:attrName>
                                        </p:attrNameLst>
                                      </p:cBhvr>
                                      <p:to>
                                        <p:strVal val="visible"/>
                                      </p:to>
                                    </p:set>
                                    <p:animEffect transition="in" filter="fade">
                                      <p:cBhvr>
                                        <p:cTn id="74" dur="500"/>
                                        <p:tgtEl>
                                          <p:spTgt spid="44"/>
                                        </p:tgtEl>
                                      </p:cBhvr>
                                    </p:animEffect>
                                  </p:childTnLst>
                                </p:cTn>
                              </p:par>
                              <p:par>
                                <p:cTn id="75" presetID="10" presetClass="entr" presetSubtype="0" fill="hold" nodeType="with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fade">
                                      <p:cBhvr>
                                        <p:cTn id="77" dur="500"/>
                                        <p:tgtEl>
                                          <p:spTgt spid="4"/>
                                        </p:tgtEl>
                                      </p:cBhvr>
                                    </p:animEffect>
                                  </p:childTnLst>
                                </p:cTn>
                              </p:par>
                              <p:par>
                                <p:cTn id="78" presetID="10" presetClass="entr" presetSubtype="0" fill="hold" grpId="2" nodeType="with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fade">
                                      <p:cBhvr>
                                        <p:cTn id="80" dur="500"/>
                                        <p:tgtEl>
                                          <p:spTgt spid="41"/>
                                        </p:tgtEl>
                                      </p:cBhvr>
                                    </p:animEffect>
                                  </p:childTnLst>
                                </p:cTn>
                              </p:par>
                              <p:par>
                                <p:cTn id="81" presetID="10" presetClass="entr" presetSubtype="0" fill="hold" nodeType="withEffect">
                                  <p:stCondLst>
                                    <p:cond delay="0"/>
                                  </p:stCondLst>
                                  <p:childTnLst>
                                    <p:set>
                                      <p:cBhvr>
                                        <p:cTn id="82" dur="1" fill="hold">
                                          <p:stCondLst>
                                            <p:cond delay="0"/>
                                          </p:stCondLst>
                                        </p:cTn>
                                        <p:tgtEl>
                                          <p:spTgt spid="177"/>
                                        </p:tgtEl>
                                        <p:attrNameLst>
                                          <p:attrName>style.visibility</p:attrName>
                                        </p:attrNameLst>
                                      </p:cBhvr>
                                      <p:to>
                                        <p:strVal val="visible"/>
                                      </p:to>
                                    </p:set>
                                    <p:animEffect transition="in" filter="fade">
                                      <p:cBhvr>
                                        <p:cTn id="83" dur="500"/>
                                        <p:tgtEl>
                                          <p:spTgt spid="177"/>
                                        </p:tgtEl>
                                      </p:cBhvr>
                                    </p:animEffect>
                                  </p:childTnLst>
                                </p:cTn>
                              </p:par>
                              <p:par>
                                <p:cTn id="84" presetID="10" presetClass="entr" presetSubtype="0" fill="hold" grpId="1" nodeType="withEffect">
                                  <p:stCondLst>
                                    <p:cond delay="0"/>
                                  </p:stCondLst>
                                  <p:childTnLst>
                                    <p:set>
                                      <p:cBhvr>
                                        <p:cTn id="85" dur="1" fill="hold">
                                          <p:stCondLst>
                                            <p:cond delay="0"/>
                                          </p:stCondLst>
                                        </p:cTn>
                                        <p:tgtEl>
                                          <p:spTgt spid="178"/>
                                        </p:tgtEl>
                                        <p:attrNameLst>
                                          <p:attrName>style.visibility</p:attrName>
                                        </p:attrNameLst>
                                      </p:cBhvr>
                                      <p:to>
                                        <p:strVal val="visible"/>
                                      </p:to>
                                    </p:set>
                                    <p:animEffect transition="in" filter="fade">
                                      <p:cBhvr>
                                        <p:cTn id="86"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1" grpId="2"/>
      <p:bldP spid="38" grpId="0" animBg="1"/>
      <p:bldP spid="38" grpId="1" animBg="1"/>
      <p:bldP spid="178" grpId="0" animBg="1"/>
      <p:bldP spid="178" grpId="1" animBg="1"/>
      <p:bldP spid="41" grpId="0"/>
      <p:bldP spid="41" grpId="1"/>
      <p:bldP spid="41" grpId="2"/>
      <p:bldP spid="42" grpId="1"/>
      <p:bldP spid="43" grpId="0"/>
      <p:bldP spid="44" grpId="0"/>
      <p:bldP spid="44" grpId="1"/>
      <p:bldP spid="44" grpId="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Pass-Through</a:t>
            </a:r>
            <a:endParaRPr lang="en-US" dirty="0"/>
          </a:p>
        </p:txBody>
      </p:sp>
      <p:grpSp>
        <p:nvGrpSpPr>
          <p:cNvPr id="177" name="Group 176"/>
          <p:cNvGrpSpPr/>
          <p:nvPr/>
        </p:nvGrpSpPr>
        <p:grpSpPr>
          <a:xfrm>
            <a:off x="2232885" y="1959850"/>
            <a:ext cx="1631998" cy="2694885"/>
            <a:chOff x="3079798" y="1981201"/>
            <a:chExt cx="1631998" cy="2694885"/>
          </a:xfrm>
        </p:grpSpPr>
        <p:cxnSp>
          <p:nvCxnSpPr>
            <p:cNvPr id="30" name="Straight Connector 29"/>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1066800" y="2837155"/>
            <a:ext cx="1793333" cy="461665"/>
          </a:xfrm>
          <a:prstGeom prst="rect">
            <a:avLst/>
          </a:prstGeom>
          <a:noFill/>
        </p:spPr>
        <p:txBody>
          <a:bodyPr wrap="square" rtlCol="0">
            <a:spAutoFit/>
          </a:bodyPr>
          <a:lstStyle/>
          <a:p>
            <a:pPr algn="ctr"/>
            <a:r>
              <a:rPr lang="en-US" sz="2400" dirty="0" err="1" smtClean="0">
                <a:solidFill>
                  <a:schemeClr val="accent1"/>
                </a:solidFill>
              </a:rPr>
              <a:t>V</a:t>
            </a:r>
            <a:r>
              <a:rPr lang="en-US" sz="2400" baseline="-25000" dirty="0" err="1" smtClean="0">
                <a:solidFill>
                  <a:schemeClr val="accent1"/>
                </a:solidFill>
              </a:rPr>
              <a:t>pass</a:t>
            </a:r>
            <a:r>
              <a:rPr lang="en-US" sz="2400" dirty="0" smtClean="0">
                <a:solidFill>
                  <a:schemeClr val="accent1"/>
                </a:solidFill>
              </a:rPr>
              <a:t> = 5 V</a:t>
            </a:r>
            <a:endParaRPr lang="en-US" sz="2400" dirty="0">
              <a:solidFill>
                <a:schemeClr val="accent1"/>
              </a:solidFill>
            </a:endParaRPr>
          </a:p>
        </p:txBody>
      </p:sp>
      <p:grpSp>
        <p:nvGrpSpPr>
          <p:cNvPr id="22" name="Group 21"/>
          <p:cNvGrpSpPr/>
          <p:nvPr/>
        </p:nvGrpSpPr>
        <p:grpSpPr>
          <a:xfrm>
            <a:off x="5796368" y="1961874"/>
            <a:ext cx="1631998" cy="2694885"/>
            <a:chOff x="3079798" y="1981201"/>
            <a:chExt cx="1631998" cy="2694885"/>
          </a:xfrm>
        </p:grpSpPr>
        <p:cxnSp>
          <p:nvCxnSpPr>
            <p:cNvPr id="23" name="Straight Connector 22"/>
            <p:cNvCxnSpPr/>
            <p:nvPr/>
          </p:nvCxnSpPr>
          <p:spPr>
            <a:xfrm>
              <a:off x="4711792" y="198120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201594" y="287769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201594"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201594" y="3774181"/>
              <a:ext cx="51020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711792" y="3779596"/>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954320"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07046" y="2877691"/>
              <a:ext cx="0" cy="8964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a:off x="3393422" y="3027601"/>
              <a:ext cx="0" cy="627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 name="Straight Arrow Connector 3"/>
          <p:cNvCxnSpPr/>
          <p:nvPr/>
        </p:nvCxnSpPr>
        <p:spPr>
          <a:xfrm>
            <a:off x="3864879" y="1942916"/>
            <a:ext cx="0" cy="2800442"/>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78" name="Oval 177"/>
          <p:cNvSpPr/>
          <p:nvPr/>
        </p:nvSpPr>
        <p:spPr>
          <a:xfrm>
            <a:off x="3320205" y="2753921"/>
            <a:ext cx="1097280" cy="1097280"/>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spc="-150" dirty="0"/>
              <a:t>V</a:t>
            </a:r>
            <a:r>
              <a:rPr lang="en-US" sz="2400" spc="-150" baseline="-25000" dirty="0"/>
              <a:t>th</a:t>
            </a:r>
            <a:r>
              <a:rPr lang="en-US" sz="2400" spc="-150" dirty="0"/>
              <a:t> = </a:t>
            </a:r>
            <a:r>
              <a:rPr lang="en-US" sz="2400" spc="-150" dirty="0" smtClean="0"/>
              <a:t>2 </a:t>
            </a:r>
            <a:r>
              <a:rPr lang="en-US" sz="2400" spc="-150" dirty="0"/>
              <a:t>V</a:t>
            </a:r>
          </a:p>
        </p:txBody>
      </p:sp>
      <p:sp>
        <p:nvSpPr>
          <p:cNvPr id="41" name="TextBox 40"/>
          <p:cNvSpPr txBox="1"/>
          <p:nvPr/>
        </p:nvSpPr>
        <p:spPr>
          <a:xfrm>
            <a:off x="3442222" y="4825425"/>
            <a:ext cx="845313" cy="584775"/>
          </a:xfrm>
          <a:prstGeom prst="rect">
            <a:avLst/>
          </a:prstGeom>
          <a:noFill/>
        </p:spPr>
        <p:txBody>
          <a:bodyPr wrap="square" rtlCol="0">
            <a:spAutoFit/>
          </a:bodyPr>
          <a:lstStyle/>
          <a:p>
            <a:pPr algn="ctr"/>
            <a:r>
              <a:rPr lang="en-US" sz="3200" dirty="0" smtClean="0">
                <a:solidFill>
                  <a:schemeClr val="tx2">
                    <a:lumMod val="75000"/>
                  </a:schemeClr>
                </a:solidFill>
              </a:rPr>
              <a:t>1</a:t>
            </a:r>
            <a:endParaRPr lang="en-US" sz="3200" dirty="0">
              <a:solidFill>
                <a:schemeClr val="tx2">
                  <a:lumMod val="75000"/>
                </a:schemeClr>
              </a:solidFill>
            </a:endParaRPr>
          </a:p>
        </p:txBody>
      </p:sp>
      <p:sp>
        <p:nvSpPr>
          <p:cNvPr id="43" name="TextBox 42"/>
          <p:cNvSpPr txBox="1"/>
          <p:nvPr/>
        </p:nvSpPr>
        <p:spPr>
          <a:xfrm>
            <a:off x="4611003" y="2837155"/>
            <a:ext cx="1793333" cy="461665"/>
          </a:xfrm>
          <a:prstGeom prst="rect">
            <a:avLst/>
          </a:prstGeom>
          <a:noFill/>
        </p:spPr>
        <p:txBody>
          <a:bodyPr wrap="square" rtlCol="0">
            <a:spAutoFit/>
          </a:bodyPr>
          <a:lstStyle/>
          <a:p>
            <a:pPr algn="ctr"/>
            <a:r>
              <a:rPr lang="en-US" sz="2400" dirty="0" err="1" smtClean="0">
                <a:solidFill>
                  <a:schemeClr val="accent1"/>
                </a:solidFill>
              </a:rPr>
              <a:t>V</a:t>
            </a:r>
            <a:r>
              <a:rPr lang="en-US" sz="2400" baseline="-25000" dirty="0" err="1" smtClean="0">
                <a:solidFill>
                  <a:schemeClr val="accent1"/>
                </a:solidFill>
              </a:rPr>
              <a:t>pass</a:t>
            </a:r>
            <a:r>
              <a:rPr lang="en-US" sz="2400" dirty="0" smtClean="0">
                <a:solidFill>
                  <a:schemeClr val="accent1"/>
                </a:solidFill>
              </a:rPr>
              <a:t> = 5 V</a:t>
            </a:r>
            <a:endParaRPr lang="en-US" sz="2400" dirty="0">
              <a:solidFill>
                <a:schemeClr val="accent1"/>
              </a:solidFill>
            </a:endParaRPr>
          </a:p>
        </p:txBody>
      </p:sp>
      <p:sp>
        <p:nvSpPr>
          <p:cNvPr id="3" name="Slide Number Placeholder 2"/>
          <p:cNvSpPr>
            <a:spLocks noGrp="1"/>
          </p:cNvSpPr>
          <p:nvPr>
            <p:ph type="sldNum" sz="quarter" idx="12"/>
          </p:nvPr>
        </p:nvSpPr>
        <p:spPr/>
        <p:txBody>
          <a:bodyPr/>
          <a:lstStyle/>
          <a:p>
            <a:fld id="{B9833DA7-59AA-43CA-B9D4-B4E6650B0945}" type="slidenum">
              <a:rPr lang="en-US" smtClean="0"/>
              <a:t>9</a:t>
            </a:fld>
            <a:endParaRPr lang="en-US"/>
          </a:p>
        </p:txBody>
      </p:sp>
      <p:cxnSp>
        <p:nvCxnSpPr>
          <p:cNvPr id="39" name="Straight Arrow Connector 38"/>
          <p:cNvCxnSpPr>
            <a:stCxn id="44" idx="0"/>
          </p:cNvCxnSpPr>
          <p:nvPr/>
        </p:nvCxnSpPr>
        <p:spPr>
          <a:xfrm flipV="1">
            <a:off x="1810802" y="3335300"/>
            <a:ext cx="422083" cy="4343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082250" y="3769603"/>
            <a:ext cx="1457103" cy="461665"/>
          </a:xfrm>
          <a:prstGeom prst="rect">
            <a:avLst/>
          </a:prstGeom>
          <a:noFill/>
        </p:spPr>
        <p:txBody>
          <a:bodyPr wrap="square" rtlCol="0">
            <a:spAutoFit/>
          </a:bodyPr>
          <a:lstStyle/>
          <a:p>
            <a:pPr algn="ctr"/>
            <a:r>
              <a:rPr lang="en-US" sz="2400" dirty="0" smtClean="0"/>
              <a:t>Gate</a:t>
            </a:r>
            <a:endParaRPr lang="en-US" sz="2400" dirty="0"/>
          </a:p>
        </p:txBody>
      </p:sp>
      <p:cxnSp>
        <p:nvCxnSpPr>
          <p:cNvPr id="45" name="Straight Arrow Connector 44"/>
          <p:cNvCxnSpPr/>
          <p:nvPr/>
        </p:nvCxnSpPr>
        <p:spPr>
          <a:xfrm>
            <a:off x="7453839" y="1942916"/>
            <a:ext cx="0" cy="2800442"/>
          </a:xfrm>
          <a:prstGeom prst="straightConnector1">
            <a:avLst/>
          </a:prstGeom>
          <a:ln w="762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031182" y="4825425"/>
            <a:ext cx="845313" cy="584775"/>
          </a:xfrm>
          <a:prstGeom prst="rect">
            <a:avLst/>
          </a:prstGeom>
          <a:noFill/>
        </p:spPr>
        <p:txBody>
          <a:bodyPr wrap="square" rtlCol="0">
            <a:spAutoFit/>
          </a:bodyPr>
          <a:lstStyle/>
          <a:p>
            <a:pPr algn="ctr"/>
            <a:r>
              <a:rPr lang="en-US" sz="3200" dirty="0" smtClean="0">
                <a:solidFill>
                  <a:schemeClr val="tx2">
                    <a:lumMod val="75000"/>
                  </a:schemeClr>
                </a:solidFill>
              </a:rPr>
              <a:t>1</a:t>
            </a:r>
            <a:endParaRPr lang="en-US" sz="3200" dirty="0">
              <a:solidFill>
                <a:schemeClr val="tx2">
                  <a:lumMod val="75000"/>
                </a:schemeClr>
              </a:solidFill>
            </a:endParaRPr>
          </a:p>
        </p:txBody>
      </p:sp>
      <p:sp>
        <p:nvSpPr>
          <p:cNvPr id="38" name="Oval 37"/>
          <p:cNvSpPr/>
          <p:nvPr/>
        </p:nvSpPr>
        <p:spPr>
          <a:xfrm>
            <a:off x="6883688" y="2755945"/>
            <a:ext cx="1097280" cy="1097280"/>
          </a:xfrm>
          <a:prstGeom prst="ellipse">
            <a:avLst/>
          </a:prstGeom>
          <a:solidFill>
            <a:schemeClr val="tx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spc="-150" dirty="0"/>
              <a:t>V</a:t>
            </a:r>
            <a:r>
              <a:rPr lang="en-US" sz="2400" spc="-150" baseline="-25000" dirty="0"/>
              <a:t>th</a:t>
            </a:r>
            <a:r>
              <a:rPr lang="en-US" sz="2400" spc="-150" dirty="0"/>
              <a:t> = 3</a:t>
            </a:r>
            <a:r>
              <a:rPr lang="en-US" sz="2400" spc="-150" dirty="0" smtClean="0"/>
              <a:t> </a:t>
            </a:r>
            <a:r>
              <a:rPr lang="en-US" sz="2400" spc="-150" dirty="0"/>
              <a:t>V</a:t>
            </a:r>
          </a:p>
        </p:txBody>
      </p:sp>
    </p:spTree>
    <p:extLst>
      <p:ext uri="{BB962C8B-B14F-4D97-AF65-F5344CB8AC3E}">
        <p14:creationId xmlns:p14="http://schemas.microsoft.com/office/powerpoint/2010/main" val="500513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8|50.9"/>
</p:tagLst>
</file>

<file path=ppt/tags/tag2.xml><?xml version="1.0" encoding="utf-8"?>
<p:tagLst xmlns:a="http://schemas.openxmlformats.org/drawingml/2006/main" xmlns:r="http://schemas.openxmlformats.org/officeDocument/2006/relationships" xmlns:p="http://schemas.openxmlformats.org/presentationml/2006/main">
  <p:tag name="TIMING" val="|15|8.3"/>
</p:tagLst>
</file>

<file path=ppt/tags/tag3.xml><?xml version="1.0" encoding="utf-8"?>
<p:tagLst xmlns:a="http://schemas.openxmlformats.org/drawingml/2006/main" xmlns:r="http://schemas.openxmlformats.org/officeDocument/2006/relationships" xmlns:p="http://schemas.openxmlformats.org/presentationml/2006/main">
  <p:tag name="TIMING" val="|24.9|0.8|1.5|1|1"/>
</p:tagLst>
</file>

<file path=ppt/tags/tag4.xml><?xml version="1.0" encoding="utf-8"?>
<p:tagLst xmlns:a="http://schemas.openxmlformats.org/drawingml/2006/main" xmlns:r="http://schemas.openxmlformats.org/officeDocument/2006/relationships" xmlns:p="http://schemas.openxmlformats.org/presentationml/2006/main">
  <p:tag name="TIMING" val="|37.7"/>
</p:tagLst>
</file>

<file path=ppt/tags/tag5.xml><?xml version="1.0" encoding="utf-8"?>
<p:tagLst xmlns:a="http://schemas.openxmlformats.org/drawingml/2006/main" xmlns:r="http://schemas.openxmlformats.org/officeDocument/2006/relationships" xmlns:p="http://schemas.openxmlformats.org/presentationml/2006/main">
  <p:tag name="TIMING" val="|14.4|20.5|11.3"/>
</p:tagLst>
</file>

<file path=ppt/tags/tag6.xml><?xml version="1.0" encoding="utf-8"?>
<p:tagLst xmlns:a="http://schemas.openxmlformats.org/drawingml/2006/main" xmlns:r="http://schemas.openxmlformats.org/officeDocument/2006/relationships" xmlns:p="http://schemas.openxmlformats.org/presentationml/2006/main">
  <p:tag name="TIMING" val="|12.8|11.1"/>
</p:tagLst>
</file>

<file path=ppt/tags/tag7.xml><?xml version="1.0" encoding="utf-8"?>
<p:tagLst xmlns:a="http://schemas.openxmlformats.org/drawingml/2006/main" xmlns:r="http://schemas.openxmlformats.org/officeDocument/2006/relationships" xmlns:p="http://schemas.openxmlformats.org/presentationml/2006/main">
  <p:tag name="TIMING" val="|3.7|3.2"/>
</p:tagLst>
</file>

<file path=ppt/tags/tag8.xml><?xml version="1.0" encoding="utf-8"?>
<p:tagLst xmlns:a="http://schemas.openxmlformats.org/drawingml/2006/main" xmlns:r="http://schemas.openxmlformats.org/officeDocument/2006/relationships" xmlns:p="http://schemas.openxmlformats.org/presentationml/2006/main">
  <p:tag name="TIMING" val="|85.6"/>
</p:tagLst>
</file>

<file path=ppt/theme/theme1.xml><?xml version="1.0" encoding="utf-8"?>
<a:theme xmlns:a="http://schemas.openxmlformats.org/drawingml/2006/main" name="Office Theme">
  <a:themeElements>
    <a:clrScheme name="SAFARI">
      <a:dk1>
        <a:sysClr val="windowText" lastClr="000000"/>
      </a:dk1>
      <a:lt1>
        <a:sysClr val="window" lastClr="FFFFFF"/>
      </a:lt1>
      <a:dk2>
        <a:srgbClr val="00B050"/>
      </a:dk2>
      <a:lt2>
        <a:srgbClr val="EEECE1"/>
      </a:lt2>
      <a:accent1>
        <a:srgbClr val="0000FF"/>
      </a:accent1>
      <a:accent2>
        <a:srgbClr val="FF0000"/>
      </a:accent2>
      <a:accent3>
        <a:srgbClr val="00B050"/>
      </a:accent3>
      <a:accent4>
        <a:srgbClr val="7030A0"/>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tropolitan_bull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Presentation1" id="{A8ACA0D9-A384-4858-9FCC-2505F264A948}" vid="{6AE8C0EA-499D-4586-A497-DF22E9D582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22576</TotalTime>
  <Words>3422</Words>
  <Application>Microsoft Office PowerPoint</Application>
  <PresentationFormat>On-screen Show (4:3)</PresentationFormat>
  <Paragraphs>614</Paragraphs>
  <Slides>35</Slides>
  <Notes>34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35</vt:i4>
      </vt:variant>
    </vt:vector>
  </HeadingPairs>
  <TitlesOfParts>
    <vt:vector size="44" baseType="lpstr">
      <vt:lpstr>Dotum</vt:lpstr>
      <vt:lpstr>Arial</vt:lpstr>
      <vt:lpstr>Calibri</vt:lpstr>
      <vt:lpstr>Calibri Light</vt:lpstr>
      <vt:lpstr>Courier New</vt:lpstr>
      <vt:lpstr>Times New Roman</vt:lpstr>
      <vt:lpstr>Wingdings</vt:lpstr>
      <vt:lpstr>Office Theme</vt:lpstr>
      <vt:lpstr>Metropolitan_bullet</vt:lpstr>
      <vt:lpstr>Read Disturb Errors  in MLC NAND Flash Memory: Characterization, Mitigation, and Recovery</vt:lpstr>
      <vt:lpstr>Executive Summary</vt:lpstr>
      <vt:lpstr>Outline</vt:lpstr>
      <vt:lpstr>Outline</vt:lpstr>
      <vt:lpstr>NAND Flash Memory Background</vt:lpstr>
      <vt:lpstr>Flash Cell Array</vt:lpstr>
      <vt:lpstr>Flash Cell</vt:lpstr>
      <vt:lpstr>Flash Read</vt:lpstr>
      <vt:lpstr>Flash Pass-Through</vt:lpstr>
      <vt:lpstr>Read from Flash Cell Array</vt:lpstr>
      <vt:lpstr>Read Disturb Problem: “Weak Programming” Effect</vt:lpstr>
      <vt:lpstr>Read Disturb Problem: “Weak Programming” Effect</vt:lpstr>
      <vt:lpstr>Goal: Mitigate and Recover Read Disturb Errors</vt:lpstr>
      <vt:lpstr>Outline</vt:lpstr>
      <vt:lpstr>Methodology</vt:lpstr>
      <vt:lpstr>Read Disturb Effect on Vth Distribution</vt:lpstr>
      <vt:lpstr>Other Experimental Observations</vt:lpstr>
      <vt:lpstr>Reducing The Pass-Through Voltage</vt:lpstr>
      <vt:lpstr>Outline</vt:lpstr>
      <vt:lpstr>Read Disturb Mitigation: Vpass Tuning</vt:lpstr>
      <vt:lpstr>Read Errors Induced by Vpass Reduction</vt:lpstr>
      <vt:lpstr>Read Errors Induced by Vpass Reduction</vt:lpstr>
      <vt:lpstr>Utilizing the Unused ECC Capability</vt:lpstr>
      <vt:lpstr>Vpass Reduction Trade-Off Summary</vt:lpstr>
      <vt:lpstr>Vpass Tuning Steps</vt:lpstr>
      <vt:lpstr>Evaluation of Vpass Tuning</vt:lpstr>
      <vt:lpstr>Vpass Tuning Lifetime Improvements</vt:lpstr>
      <vt:lpstr>Outline</vt:lpstr>
      <vt:lpstr>Read Disturb Resistance</vt:lpstr>
      <vt:lpstr>Observation 2: Some Flash Cells Are More Prone to Read Disturb</vt:lpstr>
      <vt:lpstr>Read Disturb Oriented Error Recovery (RDR)</vt:lpstr>
      <vt:lpstr>RDR Evaluation</vt:lpstr>
      <vt:lpstr>Outline</vt:lpstr>
      <vt:lpstr>Executive Summary</vt:lpstr>
      <vt:lpstr>Read Disturb Errors  in MLC NAND Flash Memory: Characterization, Mitigation, and Recovery</vt:lpstr>
    </vt:vector>
  </TitlesOfParts>
  <Company>Seagate Technology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Yixin Luo</dc:creator>
  <cp:lastModifiedBy>Yixin Luo</cp:lastModifiedBy>
  <cp:revision>368</cp:revision>
  <dcterms:created xsi:type="dcterms:W3CDTF">2015-06-06T21:48:47Z</dcterms:created>
  <dcterms:modified xsi:type="dcterms:W3CDTF">2015-06-25T02:36:57Z</dcterms:modified>
</cp:coreProperties>
</file>