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6.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7.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8.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5" r:id="rId2"/>
    <p:sldMasterId id="2147483777" r:id="rId3"/>
    <p:sldMasterId id="2147483789" r:id="rId4"/>
    <p:sldMasterId id="2147483801" r:id="rId5"/>
    <p:sldMasterId id="2147483813" r:id="rId6"/>
    <p:sldMasterId id="2147483825" r:id="rId7"/>
    <p:sldMasterId id="2147483837" r:id="rId8"/>
    <p:sldMasterId id="2147483849" r:id="rId9"/>
  </p:sldMasterIdLst>
  <p:notesMasterIdLst>
    <p:notesMasterId r:id="rId36"/>
  </p:notesMasterIdLst>
  <p:handoutMasterIdLst>
    <p:handoutMasterId r:id="rId37"/>
  </p:handoutMasterIdLst>
  <p:sldIdLst>
    <p:sldId id="268" r:id="rId10"/>
    <p:sldId id="296" r:id="rId11"/>
    <p:sldId id="298" r:id="rId12"/>
    <p:sldId id="302" r:id="rId13"/>
    <p:sldId id="278" r:id="rId14"/>
    <p:sldId id="306" r:id="rId15"/>
    <p:sldId id="299" r:id="rId16"/>
    <p:sldId id="291" r:id="rId17"/>
    <p:sldId id="307" r:id="rId18"/>
    <p:sldId id="279" r:id="rId19"/>
    <p:sldId id="282" r:id="rId20"/>
    <p:sldId id="283" r:id="rId21"/>
    <p:sldId id="284" r:id="rId22"/>
    <p:sldId id="285" r:id="rId23"/>
    <p:sldId id="286" r:id="rId24"/>
    <p:sldId id="287" r:id="rId25"/>
    <p:sldId id="309" r:id="rId26"/>
    <p:sldId id="288" r:id="rId27"/>
    <p:sldId id="289" r:id="rId28"/>
    <p:sldId id="290" r:id="rId29"/>
    <p:sldId id="293" r:id="rId30"/>
    <p:sldId id="295" r:id="rId31"/>
    <p:sldId id="292" r:id="rId32"/>
    <p:sldId id="308" r:id="rId33"/>
    <p:sldId id="281" r:id="rId34"/>
    <p:sldId id="294" r:id="rId35"/>
  </p:sldIdLst>
  <p:sldSz cx="12187238"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
          <p15:clr>
            <a:srgbClr val="A4A3A4"/>
          </p15:clr>
        </p15:guide>
        <p15:guide id="2" orient="horz" pos="1275">
          <p15:clr>
            <a:srgbClr val="A4A3A4"/>
          </p15:clr>
        </p15:guide>
        <p15:guide id="3" orient="horz" pos="3929">
          <p15:clr>
            <a:srgbClr val="A4A3A4"/>
          </p15:clr>
        </p15:guide>
        <p15:guide id="4" orient="horz" pos="2160">
          <p15:clr>
            <a:srgbClr val="A4A3A4"/>
          </p15:clr>
        </p15:guide>
        <p15:guide id="5" orient="horz" pos="3045">
          <p15:clr>
            <a:srgbClr val="A4A3A4"/>
          </p15:clr>
        </p15:guide>
        <p15:guide id="6" orient="horz" pos="4269">
          <p15:clr>
            <a:srgbClr val="A4A3A4"/>
          </p15:clr>
        </p15:guide>
        <p15:guide id="7" orient="horz" pos="3997" userDrawn="1">
          <p15:clr>
            <a:srgbClr val="A4A3A4"/>
          </p15:clr>
        </p15:guide>
        <p15:guide id="8" pos="91">
          <p15:clr>
            <a:srgbClr val="A4A3A4"/>
          </p15:clr>
        </p15:guide>
        <p15:guide id="9" pos="7585">
          <p15:clr>
            <a:srgbClr val="A4A3A4"/>
          </p15:clr>
        </p15:guide>
        <p15:guide id="10" pos="3839">
          <p15:clr>
            <a:srgbClr val="A4A3A4"/>
          </p15:clr>
        </p15:guide>
        <p15:guide id="11" pos="204">
          <p15:clr>
            <a:srgbClr val="A4A3A4"/>
          </p15:clr>
        </p15:guide>
        <p15:guide id="12" pos="7472">
          <p15:clr>
            <a:srgbClr val="A4A3A4"/>
          </p15:clr>
        </p15:guide>
        <p15:guide id="13" orient="horz" pos="4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0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184" autoAdjust="0"/>
  </p:normalViewPr>
  <p:slideViewPr>
    <p:cSldViewPr snapToObjects="1">
      <p:cViewPr varScale="1">
        <p:scale>
          <a:sx n="66" d="100"/>
          <a:sy n="66" d="100"/>
        </p:scale>
        <p:origin x="1330" y="58"/>
      </p:cViewPr>
      <p:guideLst>
        <p:guide orient="horz" pos="391"/>
        <p:guide orient="horz" pos="1275"/>
        <p:guide orient="horz" pos="3929"/>
        <p:guide orient="horz" pos="2160"/>
        <p:guide orient="horz" pos="3045"/>
        <p:guide orient="horz" pos="4269"/>
        <p:guide orient="horz" pos="3997"/>
        <p:guide pos="91"/>
        <p:guide pos="7585"/>
        <p:guide pos="3839"/>
        <p:guide pos="204"/>
        <p:guide pos="7472"/>
        <p:guide orient="horz" pos="482"/>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viewProps" Target="viewProps.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e-DE" dirty="0">
              <a:latin typeface="Arial" panose="020B0604020202020204" pitchFamily="34" charset="0"/>
            </a:endParaRPr>
          </a:p>
        </p:txBody>
      </p:sp>
      <p:sp>
        <p:nvSpPr>
          <p:cNvPr id="3" name="Datumsplatzhalt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986A4B46-F6A6-DA4E-8415-64807F0B23D2}" type="datetimeFigureOut">
              <a:rPr lang="de-DE" smtClean="0">
                <a:latin typeface="Arial" panose="020B0604020202020204" pitchFamily="34" charset="0"/>
              </a:rPr>
              <a:t>11.05.2017</a:t>
            </a:fld>
            <a:endParaRPr lang="de-DE" dirty="0">
              <a:latin typeface="Arial" panose="020B0604020202020204" pitchFamily="34" charset="0"/>
            </a:endParaRPr>
          </a:p>
        </p:txBody>
      </p:sp>
      <p:sp>
        <p:nvSpPr>
          <p:cNvPr id="4" name="Fußzeilenplatzhalt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de-DE" dirty="0">
              <a:latin typeface="Arial" panose="020B0604020202020204" pitchFamily="34" charset="0"/>
            </a:endParaRPr>
          </a:p>
        </p:txBody>
      </p:sp>
      <p:sp>
        <p:nvSpPr>
          <p:cNvPr id="5" name="Foliennummernplatzhalt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2B048993-9816-0246-B1D2-4028350D98C2}" type="slidenum">
              <a:rPr lang="de-DE" smtClean="0">
                <a:latin typeface="Arial" panose="020B0604020202020204" pitchFamily="34" charset="0"/>
              </a:rPr>
              <a:t>‹#›</a:t>
            </a:fld>
            <a:endParaRPr lang="de-DE" dirty="0">
              <a:latin typeface="Arial" panose="020B0604020202020204" pitchFamily="34" charset="0"/>
            </a:endParaRPr>
          </a:p>
        </p:txBody>
      </p:sp>
    </p:spTree>
    <p:extLst>
      <p:ext uri="{BB962C8B-B14F-4D97-AF65-F5344CB8AC3E}">
        <p14:creationId xmlns:p14="http://schemas.microsoft.com/office/powerpoint/2010/main" val="21953024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76363" cy="511731"/>
          </a:xfrm>
          <a:prstGeom prst="rect">
            <a:avLst/>
          </a:prstGeom>
        </p:spPr>
        <p:txBody>
          <a:bodyPr vert="horz" lIns="99040" tIns="49520" rIns="99040" bIns="49520" rtlCol="0"/>
          <a:lstStyle>
            <a:lvl1pPr algn="l">
              <a:defRPr sz="1300">
                <a:latin typeface="Arial" panose="020B0604020202020204" pitchFamily="34" charset="0"/>
              </a:defRPr>
            </a:lvl1pPr>
          </a:lstStyle>
          <a:p>
            <a:endParaRPr lang="de-CH" dirty="0"/>
          </a:p>
        </p:txBody>
      </p:sp>
      <p:sp>
        <p:nvSpPr>
          <p:cNvPr id="3" name="Datumsplatzhalter 2"/>
          <p:cNvSpPr>
            <a:spLocks noGrp="1"/>
          </p:cNvSpPr>
          <p:nvPr>
            <p:ph type="dt" idx="1"/>
          </p:nvPr>
        </p:nvSpPr>
        <p:spPr>
          <a:xfrm>
            <a:off x="4021295" y="1"/>
            <a:ext cx="3076363" cy="511731"/>
          </a:xfrm>
          <a:prstGeom prst="rect">
            <a:avLst/>
          </a:prstGeom>
        </p:spPr>
        <p:txBody>
          <a:bodyPr vert="horz" lIns="99040" tIns="49520" rIns="99040" bIns="49520" rtlCol="0"/>
          <a:lstStyle>
            <a:lvl1pPr algn="r">
              <a:defRPr sz="1300">
                <a:latin typeface="Arial" panose="020B0604020202020204" pitchFamily="34" charset="0"/>
              </a:defRPr>
            </a:lvl1pPr>
          </a:lstStyle>
          <a:p>
            <a:fld id="{BCDB334D-D17F-49C4-91DD-37BB7E818209}" type="datetimeFigureOut">
              <a:rPr lang="de-CH" smtClean="0"/>
              <a:pPr/>
              <a:t>11.05.2017</a:t>
            </a:fld>
            <a:endParaRPr lang="de-CH" dirty="0"/>
          </a:p>
        </p:txBody>
      </p:sp>
      <p:sp>
        <p:nvSpPr>
          <p:cNvPr id="4" name="Folienbildplatzhalter 3"/>
          <p:cNvSpPr>
            <a:spLocks noGrp="1" noRot="1" noChangeAspect="1"/>
          </p:cNvSpPr>
          <p:nvPr>
            <p:ph type="sldImg" idx="2"/>
          </p:nvPr>
        </p:nvSpPr>
        <p:spPr>
          <a:xfrm>
            <a:off x="141288" y="768350"/>
            <a:ext cx="6816725" cy="3836988"/>
          </a:xfrm>
          <a:prstGeom prst="rect">
            <a:avLst/>
          </a:prstGeom>
          <a:noFill/>
          <a:ln w="12700">
            <a:solidFill>
              <a:prstClr val="black"/>
            </a:solidFill>
          </a:ln>
        </p:spPr>
        <p:txBody>
          <a:bodyPr vert="horz" lIns="99040" tIns="49520" rIns="99040" bIns="49520" rtlCol="0" anchor="ctr"/>
          <a:lstStyle/>
          <a:p>
            <a:endParaRPr lang="de-CH" dirty="0"/>
          </a:p>
        </p:txBody>
      </p:sp>
      <p:sp>
        <p:nvSpPr>
          <p:cNvPr id="5" name="Notizenplatzhalter 4"/>
          <p:cNvSpPr>
            <a:spLocks noGrp="1"/>
          </p:cNvSpPr>
          <p:nvPr>
            <p:ph type="body" sz="quarter" idx="3"/>
          </p:nvPr>
        </p:nvSpPr>
        <p:spPr>
          <a:xfrm>
            <a:off x="709931" y="4861442"/>
            <a:ext cx="5679440" cy="4605576"/>
          </a:xfrm>
          <a:prstGeom prst="rect">
            <a:avLst/>
          </a:prstGeom>
        </p:spPr>
        <p:txBody>
          <a:bodyPr vert="horz" lIns="99040" tIns="49520" rIns="99040" bIns="495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CH" dirty="0"/>
          </a:p>
        </p:txBody>
      </p:sp>
      <p:sp>
        <p:nvSpPr>
          <p:cNvPr id="6" name="Fußzeilenplatzhalter 5"/>
          <p:cNvSpPr>
            <a:spLocks noGrp="1"/>
          </p:cNvSpPr>
          <p:nvPr>
            <p:ph type="ftr" sz="quarter" idx="4"/>
          </p:nvPr>
        </p:nvSpPr>
        <p:spPr>
          <a:xfrm>
            <a:off x="1" y="9721107"/>
            <a:ext cx="3076363" cy="511731"/>
          </a:xfrm>
          <a:prstGeom prst="rect">
            <a:avLst/>
          </a:prstGeom>
        </p:spPr>
        <p:txBody>
          <a:bodyPr vert="horz" lIns="99040" tIns="49520" rIns="99040" bIns="49520" rtlCol="0" anchor="b"/>
          <a:lstStyle>
            <a:lvl1pPr algn="l">
              <a:defRPr sz="1300">
                <a:latin typeface="Arial" panose="020B0604020202020204" pitchFamily="34" charset="0"/>
              </a:defRPr>
            </a:lvl1pPr>
          </a:lstStyle>
          <a:p>
            <a:endParaRPr lang="de-CH" dirty="0"/>
          </a:p>
        </p:txBody>
      </p:sp>
      <p:sp>
        <p:nvSpPr>
          <p:cNvPr id="7" name="Foliennummernplatzhalter 6"/>
          <p:cNvSpPr>
            <a:spLocks noGrp="1"/>
          </p:cNvSpPr>
          <p:nvPr>
            <p:ph type="sldNum" sz="quarter" idx="5"/>
          </p:nvPr>
        </p:nvSpPr>
        <p:spPr>
          <a:xfrm>
            <a:off x="4021295" y="9721107"/>
            <a:ext cx="3076363" cy="511731"/>
          </a:xfrm>
          <a:prstGeom prst="rect">
            <a:avLst/>
          </a:prstGeom>
        </p:spPr>
        <p:txBody>
          <a:bodyPr vert="horz" lIns="99040" tIns="49520" rIns="99040" bIns="49520" rtlCol="0" anchor="b"/>
          <a:lstStyle>
            <a:lvl1pPr algn="r">
              <a:defRPr sz="1300">
                <a:latin typeface="Arial" panose="020B0604020202020204" pitchFamily="34" charset="0"/>
              </a:defRPr>
            </a:lvl1pPr>
          </a:lstStyle>
          <a:p>
            <a:fld id="{A51C0C35-A9A2-4EFD-9BAF-1E52E29E03D1}" type="slidenum">
              <a:rPr lang="de-CH" smtClean="0"/>
              <a:pPr/>
              <a:t>‹#›</a:t>
            </a:fld>
            <a:endParaRPr lang="de-CH" dirty="0"/>
          </a:p>
        </p:txBody>
      </p:sp>
    </p:spTree>
    <p:extLst>
      <p:ext uri="{BB962C8B-B14F-4D97-AF65-F5344CB8AC3E}">
        <p14:creationId xmlns:p14="http://schemas.microsoft.com/office/powerpoint/2010/main" val="2773599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a:t>
            </a:fld>
            <a:endParaRPr lang="de-CH" dirty="0"/>
          </a:p>
        </p:txBody>
      </p:sp>
    </p:spTree>
    <p:extLst>
      <p:ext uri="{BB962C8B-B14F-4D97-AF65-F5344CB8AC3E}">
        <p14:creationId xmlns:p14="http://schemas.microsoft.com/office/powerpoint/2010/main" val="2806337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10</a:t>
            </a:fld>
            <a:endParaRPr lang="de-CH" dirty="0"/>
          </a:p>
        </p:txBody>
      </p:sp>
    </p:spTree>
    <p:extLst>
      <p:ext uri="{BB962C8B-B14F-4D97-AF65-F5344CB8AC3E}">
        <p14:creationId xmlns:p14="http://schemas.microsoft.com/office/powerpoint/2010/main" val="3012293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11</a:t>
            </a:fld>
            <a:endParaRPr lang="de-CH" dirty="0"/>
          </a:p>
        </p:txBody>
      </p:sp>
    </p:spTree>
    <p:extLst>
      <p:ext uri="{BB962C8B-B14F-4D97-AF65-F5344CB8AC3E}">
        <p14:creationId xmlns:p14="http://schemas.microsoft.com/office/powerpoint/2010/main" val="1986105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12</a:t>
            </a:fld>
            <a:endParaRPr lang="de-CH" dirty="0"/>
          </a:p>
        </p:txBody>
      </p:sp>
    </p:spTree>
    <p:extLst>
      <p:ext uri="{BB962C8B-B14F-4D97-AF65-F5344CB8AC3E}">
        <p14:creationId xmlns:p14="http://schemas.microsoft.com/office/powerpoint/2010/main" val="1698622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13</a:t>
            </a:fld>
            <a:endParaRPr lang="de-CH" dirty="0"/>
          </a:p>
        </p:txBody>
      </p:sp>
    </p:spTree>
    <p:extLst>
      <p:ext uri="{BB962C8B-B14F-4D97-AF65-F5344CB8AC3E}">
        <p14:creationId xmlns:p14="http://schemas.microsoft.com/office/powerpoint/2010/main" val="4112232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14</a:t>
            </a:fld>
            <a:endParaRPr lang="de-CH" dirty="0"/>
          </a:p>
        </p:txBody>
      </p:sp>
    </p:spTree>
    <p:extLst>
      <p:ext uri="{BB962C8B-B14F-4D97-AF65-F5344CB8AC3E}">
        <p14:creationId xmlns:p14="http://schemas.microsoft.com/office/powerpoint/2010/main" val="1058043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15</a:t>
            </a:fld>
            <a:endParaRPr lang="de-CH" dirty="0"/>
          </a:p>
        </p:txBody>
      </p:sp>
    </p:spTree>
    <p:extLst>
      <p:ext uri="{BB962C8B-B14F-4D97-AF65-F5344CB8AC3E}">
        <p14:creationId xmlns:p14="http://schemas.microsoft.com/office/powerpoint/2010/main" val="552665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16</a:t>
            </a:fld>
            <a:endParaRPr lang="de-CH" dirty="0"/>
          </a:p>
        </p:txBody>
      </p:sp>
    </p:spTree>
    <p:extLst>
      <p:ext uri="{BB962C8B-B14F-4D97-AF65-F5344CB8AC3E}">
        <p14:creationId xmlns:p14="http://schemas.microsoft.com/office/powerpoint/2010/main" val="4126975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17</a:t>
            </a:fld>
            <a:endParaRPr lang="de-CH" dirty="0"/>
          </a:p>
        </p:txBody>
      </p:sp>
    </p:spTree>
    <p:extLst>
      <p:ext uri="{BB962C8B-B14F-4D97-AF65-F5344CB8AC3E}">
        <p14:creationId xmlns:p14="http://schemas.microsoft.com/office/powerpoint/2010/main" val="3996747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18</a:t>
            </a:fld>
            <a:endParaRPr lang="de-CH" dirty="0"/>
          </a:p>
        </p:txBody>
      </p:sp>
    </p:spTree>
    <p:extLst>
      <p:ext uri="{BB962C8B-B14F-4D97-AF65-F5344CB8AC3E}">
        <p14:creationId xmlns:p14="http://schemas.microsoft.com/office/powerpoint/2010/main" val="15165665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19</a:t>
            </a:fld>
            <a:endParaRPr lang="de-CH" dirty="0"/>
          </a:p>
        </p:txBody>
      </p:sp>
    </p:spTree>
    <p:extLst>
      <p:ext uri="{BB962C8B-B14F-4D97-AF65-F5344CB8AC3E}">
        <p14:creationId xmlns:p14="http://schemas.microsoft.com/office/powerpoint/2010/main" val="2404482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a:t>
            </a:fld>
            <a:endParaRPr lang="de-CH" dirty="0"/>
          </a:p>
        </p:txBody>
      </p:sp>
    </p:spTree>
    <p:extLst>
      <p:ext uri="{BB962C8B-B14F-4D97-AF65-F5344CB8AC3E}">
        <p14:creationId xmlns:p14="http://schemas.microsoft.com/office/powerpoint/2010/main" val="4106218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20</a:t>
            </a:fld>
            <a:endParaRPr lang="de-CH" dirty="0"/>
          </a:p>
        </p:txBody>
      </p:sp>
    </p:spTree>
    <p:extLst>
      <p:ext uri="{BB962C8B-B14F-4D97-AF65-F5344CB8AC3E}">
        <p14:creationId xmlns:p14="http://schemas.microsoft.com/office/powerpoint/2010/main" val="21585767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21</a:t>
            </a:fld>
            <a:endParaRPr lang="de-CH" dirty="0"/>
          </a:p>
        </p:txBody>
      </p:sp>
    </p:spTree>
    <p:extLst>
      <p:ext uri="{BB962C8B-B14F-4D97-AF65-F5344CB8AC3E}">
        <p14:creationId xmlns:p14="http://schemas.microsoft.com/office/powerpoint/2010/main" val="2701067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22</a:t>
            </a:fld>
            <a:endParaRPr lang="de-CH" dirty="0"/>
          </a:p>
        </p:txBody>
      </p:sp>
    </p:spTree>
    <p:extLst>
      <p:ext uri="{BB962C8B-B14F-4D97-AF65-F5344CB8AC3E}">
        <p14:creationId xmlns:p14="http://schemas.microsoft.com/office/powerpoint/2010/main" val="21314603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23</a:t>
            </a:fld>
            <a:endParaRPr lang="de-CH" dirty="0"/>
          </a:p>
        </p:txBody>
      </p:sp>
    </p:spTree>
    <p:extLst>
      <p:ext uri="{BB962C8B-B14F-4D97-AF65-F5344CB8AC3E}">
        <p14:creationId xmlns:p14="http://schemas.microsoft.com/office/powerpoint/2010/main" val="1220531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24</a:t>
            </a:fld>
            <a:endParaRPr lang="de-CH" dirty="0"/>
          </a:p>
        </p:txBody>
      </p:sp>
    </p:spTree>
    <p:extLst>
      <p:ext uri="{BB962C8B-B14F-4D97-AF65-F5344CB8AC3E}">
        <p14:creationId xmlns:p14="http://schemas.microsoft.com/office/powerpoint/2010/main" val="40138280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25</a:t>
            </a:fld>
            <a:endParaRPr lang="de-CH" dirty="0"/>
          </a:p>
        </p:txBody>
      </p:sp>
    </p:spTree>
    <p:extLst>
      <p:ext uri="{BB962C8B-B14F-4D97-AF65-F5344CB8AC3E}">
        <p14:creationId xmlns:p14="http://schemas.microsoft.com/office/powerpoint/2010/main" val="3902238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26</a:t>
            </a:fld>
            <a:endParaRPr lang="de-CH" dirty="0"/>
          </a:p>
        </p:txBody>
      </p:sp>
    </p:spTree>
    <p:extLst>
      <p:ext uri="{BB962C8B-B14F-4D97-AF65-F5344CB8AC3E}">
        <p14:creationId xmlns:p14="http://schemas.microsoft.com/office/powerpoint/2010/main" val="124926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3</a:t>
            </a:fld>
            <a:endParaRPr lang="de-CH" dirty="0"/>
          </a:p>
        </p:txBody>
      </p:sp>
    </p:spTree>
    <p:extLst>
      <p:ext uri="{BB962C8B-B14F-4D97-AF65-F5344CB8AC3E}">
        <p14:creationId xmlns:p14="http://schemas.microsoft.com/office/powerpoint/2010/main" val="282926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4</a:t>
            </a:fld>
            <a:endParaRPr lang="de-CH" dirty="0"/>
          </a:p>
        </p:txBody>
      </p:sp>
    </p:spTree>
    <p:extLst>
      <p:ext uri="{BB962C8B-B14F-4D97-AF65-F5344CB8AC3E}">
        <p14:creationId xmlns:p14="http://schemas.microsoft.com/office/powerpoint/2010/main" val="543900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5</a:t>
            </a:fld>
            <a:endParaRPr lang="de-CH" dirty="0"/>
          </a:p>
        </p:txBody>
      </p:sp>
    </p:spTree>
    <p:extLst>
      <p:ext uri="{BB962C8B-B14F-4D97-AF65-F5344CB8AC3E}">
        <p14:creationId xmlns:p14="http://schemas.microsoft.com/office/powerpoint/2010/main" val="2256842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6</a:t>
            </a:fld>
            <a:endParaRPr lang="de-CH" dirty="0"/>
          </a:p>
        </p:txBody>
      </p:sp>
    </p:spTree>
    <p:extLst>
      <p:ext uri="{BB962C8B-B14F-4D97-AF65-F5344CB8AC3E}">
        <p14:creationId xmlns:p14="http://schemas.microsoft.com/office/powerpoint/2010/main" val="969511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7</a:t>
            </a:fld>
            <a:endParaRPr lang="de-CH" dirty="0"/>
          </a:p>
        </p:txBody>
      </p:sp>
    </p:spTree>
    <p:extLst>
      <p:ext uri="{BB962C8B-B14F-4D97-AF65-F5344CB8AC3E}">
        <p14:creationId xmlns:p14="http://schemas.microsoft.com/office/powerpoint/2010/main" val="328657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8</a:t>
            </a:fld>
            <a:endParaRPr lang="de-CH" dirty="0"/>
          </a:p>
        </p:txBody>
      </p:sp>
    </p:spTree>
    <p:extLst>
      <p:ext uri="{BB962C8B-B14F-4D97-AF65-F5344CB8AC3E}">
        <p14:creationId xmlns:p14="http://schemas.microsoft.com/office/powerpoint/2010/main" val="1146232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A51C0C35-A9A2-4EFD-9BAF-1E52E29E03D1}" type="slidenum">
              <a:rPr lang="de-CH" smtClean="0"/>
              <a:pPr/>
              <a:t>9</a:t>
            </a:fld>
            <a:endParaRPr lang="de-CH" dirty="0"/>
          </a:p>
        </p:txBody>
      </p:sp>
    </p:spTree>
    <p:extLst>
      <p:ext uri="{BB962C8B-B14F-4D97-AF65-F5344CB8AC3E}">
        <p14:creationId xmlns:p14="http://schemas.microsoft.com/office/powerpoint/2010/main" val="2687146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r>
              <a:rPr lang="en-US" smtClean="0"/>
              <a:t>Click icon to add picture</a:t>
            </a:r>
            <a:endParaRPr lang="en-GB" dirty="0"/>
          </a:p>
        </p:txBody>
      </p:sp>
    </p:spTree>
    <p:extLst>
      <p:ext uri="{BB962C8B-B14F-4D97-AF65-F5344CB8AC3E}">
        <p14:creationId xmlns:p14="http://schemas.microsoft.com/office/powerpoint/2010/main" val="826009964"/>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365666139"/>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118099817"/>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22507007"/>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61268869"/>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90288269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3597727416"/>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683457095"/>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4071505181"/>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2419472829"/>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29749355"/>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82600996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25086537"/>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4228792304"/>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746870799"/>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684596061"/>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897415336"/>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4189707849"/>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4156887399"/>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2875612584"/>
      </p:ext>
    </p:extLst>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606108126"/>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57159663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1490291718"/>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79285593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93843815"/>
      </p:ext>
    </p:extLst>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807845491"/>
      </p:ext>
    </p:extLst>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3147870395"/>
      </p:ext>
    </p:extLst>
  </p:cSld>
  <p:clrMapOvr>
    <a:masterClrMapping/>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355197154"/>
      </p:ext>
    </p:extLst>
  </p:cSld>
  <p:clrMapOvr>
    <a:masterClrMapping/>
  </p:clrMapOvr>
  <p:transition>
    <p:fad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726463521"/>
      </p:ext>
    </p:extLst>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3368569284"/>
      </p:ext>
    </p:extLst>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8234159"/>
      </p:ext>
    </p:extLst>
  </p:cSld>
  <p:clrMapOvr>
    <a:masterClrMapping/>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638008544"/>
      </p:ext>
    </p:extLst>
  </p:cSld>
  <p:clrMapOvr>
    <a:masterClrMapping/>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4196920033"/>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80723131"/>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6142069"/>
      </p:ext>
    </p:extLst>
  </p:cSld>
  <p:clrMapOvr>
    <a:masterClrMapping/>
  </p:clrMapOvr>
  <p:transition>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3818019336"/>
      </p:ext>
    </p:extLst>
  </p:cSld>
  <p:clrMapOvr>
    <a:masterClrMapping/>
  </p:clrMapOvr>
  <p:transition>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983430453"/>
      </p:ext>
    </p:extLst>
  </p:cSld>
  <p:clrMapOvr>
    <a:masterClrMapping/>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462178339"/>
      </p:ext>
    </p:extLst>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94277555"/>
      </p:ext>
    </p:extLst>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2928457402"/>
      </p:ext>
    </p:extLst>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1939241779"/>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915455288"/>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272998158"/>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13079104"/>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cSld>
  <p:clrMapOvr>
    <a:masterClrMapping/>
  </p:clrMapOvr>
  <p:transition>
    <p:fad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928511375"/>
      </p:ext>
    </p:extLst>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378694842"/>
      </p:ext>
    </p:extLst>
  </p:cSld>
  <p:clrMapOvr>
    <a:masterClrMapping/>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024135163"/>
      </p:ext>
    </p:extLst>
  </p:cSld>
  <p:clrMapOvr>
    <a:masterClrMapping/>
  </p:clrMapOvr>
  <p:transition>
    <p:fad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303822867"/>
      </p:ext>
    </p:extLst>
  </p:cSld>
  <p:clrMapOvr>
    <a:masterClrMapping/>
  </p:clrMapOvr>
  <p:transition>
    <p:fad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3633579213"/>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279271206"/>
      </p:ext>
    </p:extLst>
  </p:cSld>
  <p:clrMapOvr>
    <a:masterClrMapping/>
  </p:clrMapOvr>
  <p:transition>
    <p:fade/>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612019383"/>
      </p:ext>
    </p:extLst>
  </p:cSld>
  <p:clrMapOvr>
    <a:masterClrMapping/>
  </p:clrMapOvr>
  <p:transition>
    <p:fade/>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987535939"/>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846023824"/>
      </p:ext>
    </p:extLst>
  </p:cSld>
  <p:clrMapOvr>
    <a:masterClrMapping/>
  </p:clrMapOvr>
  <p:transition>
    <p:fade/>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706051647"/>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cSld>
  <p:clrMapOvr>
    <a:masterClrMapping/>
  </p:clrMapOvr>
  <p:transition>
    <p:fade/>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150281680"/>
      </p:ext>
    </p:extLst>
  </p:cSld>
  <p:clrMapOvr>
    <a:masterClrMapping/>
  </p:clrMapOvr>
  <p:transition>
    <p:fade/>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954141648"/>
      </p:ext>
    </p:extLst>
  </p:cSld>
  <p:clrMapOvr>
    <a:masterClrMapping/>
  </p:clrMapOvr>
  <p:transition>
    <p:fade/>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532291461"/>
      </p:ext>
    </p:extLst>
  </p:cSld>
  <p:clrMapOvr>
    <a:masterClrMapping/>
  </p:clrMapOvr>
  <p:transition>
    <p:fade/>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3075146628"/>
      </p:ext>
    </p:extLst>
  </p:cSld>
  <p:clrMapOvr>
    <a:masterClrMapping/>
  </p:clrMapOvr>
  <p:transition>
    <p:fade/>
  </p:transition>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3736090049"/>
      </p:ext>
    </p:extLst>
  </p:cSld>
  <p:clrMapOvr>
    <a:masterClrMapping/>
  </p:clrMapOvr>
  <p:transition>
    <p:fade/>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296178265"/>
      </p:ext>
    </p:extLst>
  </p:cSld>
  <p:clrMapOvr>
    <a:masterClrMapping/>
  </p:clrMapOvr>
  <p:transition>
    <p:fade/>
  </p:transition>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4214668999"/>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44925429"/>
      </p:ext>
    </p:extLst>
  </p:cSld>
  <p:clrMapOvr>
    <a:masterClrMapping/>
  </p:clrMapOvr>
  <p:transition>
    <p:fade/>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2354806819"/>
      </p:ext>
    </p:extLst>
  </p:cSld>
  <p:clrMapOvr>
    <a:masterClrMapping/>
  </p:clrMapOvr>
  <p:transition>
    <p:fade/>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652210638"/>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cSld>
  <p:clrMapOvr>
    <a:masterClrMapping/>
  </p:clrMapOvr>
  <p:transition>
    <p:fade/>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4213001361"/>
      </p:ext>
    </p:extLst>
  </p:cSld>
  <p:clrMapOvr>
    <a:masterClrMapping/>
  </p:clrMapOvr>
  <p:transition>
    <p:fade/>
  </p:transition>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587475383"/>
      </p:ext>
    </p:extLst>
  </p:cSld>
  <p:clrMapOvr>
    <a:masterClrMapping/>
  </p:clrMapOvr>
  <p:transition>
    <p:fade/>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2430002785"/>
      </p:ext>
    </p:extLst>
  </p:cSld>
  <p:clrMapOvr>
    <a:masterClrMapping/>
  </p:clrMapOvr>
  <p:transition>
    <p:fade/>
  </p:transition>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elfolie A">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23850" y="4563876"/>
            <a:ext cx="11537949" cy="1673412"/>
          </a:xfrm>
          <a:solidFill>
            <a:schemeClr val="accent1"/>
          </a:solidFill>
        </p:spPr>
        <p:txBody>
          <a:bodyPr lIns="144000" tIns="108000" bIns="0" anchor="t" anchorCtr="0"/>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2" name="Titel 1"/>
          <p:cNvSpPr>
            <a:spLocks noGrp="1"/>
          </p:cNvSpPr>
          <p:nvPr>
            <p:ph type="ctrTitle" hasCustomPrompt="1"/>
          </p:nvPr>
        </p:nvSpPr>
        <p:spPr>
          <a:xfrm>
            <a:off x="323850" y="3429000"/>
            <a:ext cx="11537949" cy="1152128"/>
          </a:xfrm>
          <a:solidFill>
            <a:schemeClr val="accent1"/>
          </a:solidFill>
        </p:spPr>
        <p:txBody>
          <a:bodyPr wrap="square" lIns="144000" tIns="72000" anchor="t" anchorCtr="0"/>
          <a:lstStyle>
            <a:lvl1pPr>
              <a:lnSpc>
                <a:spcPct val="100000"/>
              </a:lnSpc>
              <a:spcBef>
                <a:spcPts val="0"/>
              </a:spcBef>
              <a:defRPr sz="3200">
                <a:solidFill>
                  <a:schemeClr val="bg1"/>
                </a:solidFill>
              </a:defRPr>
            </a:lvl1pPr>
          </a:lstStyle>
          <a:p>
            <a:r>
              <a:rPr lang="en-GB" dirty="0" smtClean="0"/>
              <a:t>Add title</a:t>
            </a:r>
            <a:endParaRPr lang="en-GB" dirty="0"/>
          </a:p>
        </p:txBody>
      </p:sp>
      <p:sp>
        <p:nvSpPr>
          <p:cNvPr id="7" name="Fußzeilenplatzhalter 6"/>
          <p:cNvSpPr>
            <a:spLocks noGrp="1"/>
          </p:cNvSpPr>
          <p:nvPr>
            <p:ph type="ftr" sz="quarter" idx="13"/>
          </p:nvPr>
        </p:nvSpPr>
        <p:spPr/>
        <p:txBody>
          <a:bodyPr/>
          <a:lstStyle/>
          <a:p>
            <a:r>
              <a:rPr lang="en-GB" smtClean="0"/>
              <a:t>Kaan Kara, Systems Group @ ETH Zurich</a:t>
            </a:r>
            <a:endParaRPr lang="en-GB" dirty="0"/>
          </a:p>
        </p:txBody>
      </p:sp>
      <p:sp>
        <p:nvSpPr>
          <p:cNvPr id="9" name="Bildplatzhalter 8"/>
          <p:cNvSpPr>
            <a:spLocks noGrp="1"/>
          </p:cNvSpPr>
          <p:nvPr>
            <p:ph type="pic" sz="quarter" idx="14"/>
          </p:nvPr>
        </p:nvSpPr>
        <p:spPr>
          <a:xfrm>
            <a:off x="323850" y="619200"/>
            <a:ext cx="11537950" cy="2809800"/>
          </a:xfrm>
        </p:spPr>
        <p:txBody>
          <a:bodyPr/>
          <a:lstStyle/>
          <a:p>
            <a:endParaRPr lang="en-GB" dirty="0"/>
          </a:p>
        </p:txBody>
      </p:sp>
    </p:spTree>
    <p:extLst>
      <p:ext uri="{BB962C8B-B14F-4D97-AF65-F5344CB8AC3E}">
        <p14:creationId xmlns:p14="http://schemas.microsoft.com/office/powerpoint/2010/main" val="2142983617"/>
      </p:ext>
    </p:extLst>
  </p:cSld>
  <p:clrMapOvr>
    <a:masterClrMapping/>
  </p:clrMapOvr>
  <p:transition>
    <p:fade/>
  </p:transition>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elfoli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solidFill>
            <a:schemeClr val="accent1"/>
          </a:solidFill>
        </p:spPr>
        <p:txBody>
          <a:bodyPr wrap="square" lIns="144000" tIns="108000" anchor="t" anchorCtr="0"/>
          <a:lstStyle>
            <a:lvl1pPr>
              <a:lnSpc>
                <a:spcPct val="100000"/>
              </a:lnSpc>
              <a:spcBef>
                <a:spcPts val="0"/>
              </a:spcBef>
              <a:defRPr sz="2800" baseline="0">
                <a:solidFill>
                  <a:schemeClr val="bg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solidFill>
            <a:schemeClr val="accent1"/>
          </a:solidFill>
        </p:spPr>
        <p:txBody>
          <a:bodyPr lIns="144000" bIns="108000" anchor="b" anchorCtr="0">
            <a:noAutofit/>
          </a:bodyPr>
          <a:lstStyle>
            <a:lvl1pPr marL="0" indent="0" algn="l">
              <a:lnSpc>
                <a:spcPct val="100000"/>
              </a:lnSpc>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4204512"/>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2491589136"/>
      </p:ext>
    </p:extLst>
  </p:cSld>
  <p:clrMapOvr>
    <a:masterClrMapping/>
  </p:clrMapOvr>
  <p:transition>
    <p:fade/>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elfolie C">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850" y="4823306"/>
            <a:ext cx="11537950" cy="1013969"/>
          </a:xfrm>
          <a:noFill/>
        </p:spPr>
        <p:txBody>
          <a:bodyPr wrap="square" lIns="144000" tIns="108000" anchor="t" anchorCtr="0"/>
          <a:lstStyle>
            <a:lvl1pPr>
              <a:lnSpc>
                <a:spcPct val="100000"/>
              </a:lnSpc>
              <a:spcBef>
                <a:spcPts val="0"/>
              </a:spcBef>
              <a:defRPr sz="2800" baseline="0">
                <a:solidFill>
                  <a:schemeClr val="tx1"/>
                </a:solidFill>
              </a:defRPr>
            </a:lvl1pPr>
          </a:lstStyle>
          <a:p>
            <a:r>
              <a:rPr lang="en-GB" dirty="0" smtClean="0"/>
              <a:t>Add title</a:t>
            </a:r>
            <a:endParaRPr lang="en-GB" dirty="0"/>
          </a:p>
        </p:txBody>
      </p:sp>
      <p:sp>
        <p:nvSpPr>
          <p:cNvPr id="3" name="Untertitel 2"/>
          <p:cNvSpPr>
            <a:spLocks noGrp="1"/>
          </p:cNvSpPr>
          <p:nvPr>
            <p:ph type="subTitle" idx="1" hasCustomPrompt="1"/>
          </p:nvPr>
        </p:nvSpPr>
        <p:spPr>
          <a:xfrm>
            <a:off x="323850" y="5809754"/>
            <a:ext cx="11537950" cy="427535"/>
          </a:xfrm>
          <a:noFill/>
        </p:spPr>
        <p:txBody>
          <a:bodyPr lIns="144000" bIns="108000" anchor="b" anchorCtr="0">
            <a:noAutofit/>
          </a:bodyPr>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4"/>
            <a:ext cx="11537950" cy="4204513"/>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3680605271"/>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elfolie D (Hintergrundbild)">
    <p:bg>
      <p:bgPr>
        <a:solidFill>
          <a:schemeClr val="bg1"/>
        </a:solidFill>
        <a:effectLst/>
      </p:bgPr>
    </p:bg>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1" y="0"/>
            <a:ext cx="12187238" cy="6858000"/>
          </a:xfrm>
        </p:spPr>
        <p:txBody>
          <a:bodyPr/>
          <a:lstStyle>
            <a:lvl1pPr marL="0" indent="0">
              <a:buNone/>
              <a:defRPr/>
            </a:lvl1pPr>
          </a:lstStyle>
          <a:p>
            <a:r>
              <a:rPr lang="en-GB" dirty="0" err="1" smtClean="0"/>
              <a:t>Bild</a:t>
            </a:r>
            <a:r>
              <a:rPr lang="en-GB" dirty="0" smtClean="0"/>
              <a:t> </a:t>
            </a:r>
            <a:r>
              <a:rPr lang="en-GB" dirty="0" err="1" smtClean="0"/>
              <a:t>durch</a:t>
            </a:r>
            <a:r>
              <a:rPr lang="en-GB" dirty="0" smtClean="0"/>
              <a:t> </a:t>
            </a:r>
            <a:r>
              <a:rPr lang="en-GB" dirty="0" err="1" smtClean="0"/>
              <a:t>Klicken</a:t>
            </a:r>
            <a:r>
              <a:rPr lang="en-GB" dirty="0" smtClean="0"/>
              <a:t> auf das Symbol </a:t>
            </a:r>
            <a:r>
              <a:rPr lang="en-GB" dirty="0" err="1" smtClean="0"/>
              <a:t>hinzufügen</a:t>
            </a:r>
            <a:r>
              <a:rPr lang="en-GB" dirty="0" smtClean="0"/>
              <a:t> und in den </a:t>
            </a:r>
            <a:r>
              <a:rPr lang="en-GB" dirty="0" err="1" smtClean="0"/>
              <a:t>Hintergrund</a:t>
            </a:r>
            <a:r>
              <a:rPr lang="en-GB" dirty="0" smtClean="0"/>
              <a:t> </a:t>
            </a:r>
            <a:r>
              <a:rPr lang="en-GB" dirty="0" err="1" smtClean="0"/>
              <a:t>stellen</a:t>
            </a:r>
            <a:endParaRPr lang="en-GB" dirty="0"/>
          </a:p>
        </p:txBody>
      </p:sp>
      <p:sp>
        <p:nvSpPr>
          <p:cNvPr id="2" name="Titel 1"/>
          <p:cNvSpPr>
            <a:spLocks noGrp="1"/>
          </p:cNvSpPr>
          <p:nvPr>
            <p:ph type="ctrTitle" hasCustomPrompt="1"/>
          </p:nvPr>
        </p:nvSpPr>
        <p:spPr>
          <a:xfrm>
            <a:off x="323849" y="1044001"/>
            <a:ext cx="11537951" cy="980062"/>
          </a:xfrm>
          <a:solidFill>
            <a:schemeClr val="bg1"/>
          </a:solidFill>
        </p:spPr>
        <p:txBody>
          <a:bodyPr wrap="square" lIns="144000" tIns="0" anchor="t" anchorCtr="0"/>
          <a:lstStyle>
            <a:lvl1pPr>
              <a:lnSpc>
                <a:spcPct val="100000"/>
              </a:lnSpc>
              <a:spcBef>
                <a:spcPts val="0"/>
              </a:spcBef>
              <a:defRPr sz="2800"/>
            </a:lvl1pPr>
          </a:lstStyle>
          <a:p>
            <a:r>
              <a:rPr lang="en-GB" dirty="0" smtClean="0"/>
              <a:t>Add title</a:t>
            </a:r>
            <a:endParaRPr lang="en-GB" dirty="0"/>
          </a:p>
        </p:txBody>
      </p:sp>
      <p:grpSp>
        <p:nvGrpSpPr>
          <p:cNvPr id="10" name="Gruppieren 9"/>
          <p:cNvGrpSpPr/>
          <p:nvPr userDrawn="1"/>
        </p:nvGrpSpPr>
        <p:grpSpPr>
          <a:xfrm>
            <a:off x="144463" y="152401"/>
            <a:ext cx="11897959" cy="612775"/>
            <a:chOff x="144463" y="152401"/>
            <a:chExt cx="11897959" cy="612775"/>
          </a:xfrm>
          <a:solidFill>
            <a:schemeClr val="accent1"/>
          </a:solidFill>
        </p:grpSpPr>
        <p:sp>
          <p:nvSpPr>
            <p:cNvPr id="13" name="Rechteck 12"/>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hteck 13"/>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hteck 14"/>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 name="Untertitel 2"/>
          <p:cNvSpPr>
            <a:spLocks noGrp="1"/>
          </p:cNvSpPr>
          <p:nvPr>
            <p:ph type="subTitle" idx="1" hasCustomPrompt="1"/>
          </p:nvPr>
        </p:nvSpPr>
        <p:spPr bwMode="gray">
          <a:xfrm>
            <a:off x="323850" y="620714"/>
            <a:ext cx="11537950" cy="465726"/>
          </a:xfrm>
          <a:solidFill>
            <a:schemeClr val="bg1"/>
          </a:solidFill>
          <a:ln>
            <a:noFill/>
          </a:ln>
        </p:spPr>
        <p:txBody>
          <a:bodyPr lIns="151200" tIns="90000" anchor="t" anchorCtr="0"/>
          <a:lstStyle>
            <a:lvl1pPr marL="0" indent="0" algn="l">
              <a:lnSpc>
                <a:spcPct val="100000"/>
              </a:lnSpc>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add subtitle</a:t>
            </a:r>
            <a:endParaRPr lang="en-GB" dirty="0"/>
          </a:p>
        </p:txBody>
      </p:sp>
      <p:pic>
        <p:nvPicPr>
          <p:cNvPr id="9" name="Bild 18" descr="g_eth_logo_kurz_neg_Schutzraum.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
        <p:nvSpPr>
          <p:cNvPr id="11" name="Textfeld 10"/>
          <p:cNvSpPr txBox="1"/>
          <p:nvPr userDrawn="1"/>
        </p:nvSpPr>
        <p:spPr>
          <a:xfrm>
            <a:off x="323850" y="6957490"/>
            <a:ext cx="8496298" cy="215444"/>
          </a:xfrm>
          <a:prstGeom prst="rect">
            <a:avLst/>
          </a:prstGeom>
          <a:noFill/>
        </p:spPr>
        <p:txBody>
          <a:bodyPr wrap="square" lIns="0" tIns="0" rIns="0" bIns="0" rtlCol="0">
            <a:spAutoFit/>
          </a:bodyPr>
          <a:lstStyle/>
          <a:p>
            <a:r>
              <a:rPr lang="en-GB" sz="1400" dirty="0" smtClean="0">
                <a:solidFill>
                  <a:schemeClr val="tx1"/>
                </a:solidFill>
              </a:rPr>
              <a:t>Change picture: Select picture – right click – change picture</a:t>
            </a:r>
            <a:endParaRPr lang="en-GB" sz="1400" dirty="0">
              <a:solidFill>
                <a:schemeClr val="tx1"/>
              </a:solidFill>
            </a:endParaRPr>
          </a:p>
        </p:txBody>
      </p:sp>
      <p:grpSp>
        <p:nvGrpSpPr>
          <p:cNvPr id="12" name="Gruppieren 11"/>
          <p:cNvGrpSpPr/>
          <p:nvPr userDrawn="1"/>
        </p:nvGrpSpPr>
        <p:grpSpPr>
          <a:xfrm>
            <a:off x="-377675" y="-385093"/>
            <a:ext cx="12418863" cy="7159750"/>
            <a:chOff x="-377675" y="-385093"/>
            <a:chExt cx="12418863" cy="7159750"/>
          </a:xfrm>
        </p:grpSpPr>
        <p:cxnSp>
          <p:nvCxnSpPr>
            <p:cNvPr id="16" name="Gerade Verbindung 15"/>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19" name="Gerade Verbindung 18"/>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0" name="Gerade Verbindung 19"/>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1" name="Gerade Verbindung 20"/>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2" name="Gerade Verbindung 21"/>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3" name="Gerade Verbindung 22"/>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7" name="Gerade Verbindung 26"/>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07918196"/>
      </p:ext>
    </p:extLst>
  </p:cSld>
  <p:clrMapOvr>
    <a:masterClrMapping/>
  </p:clrMapOvr>
  <p:transition>
    <p:fade/>
  </p:transition>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3850" y="2024064"/>
            <a:ext cx="11537950" cy="4210046"/>
          </a:xfrm>
        </p:spPr>
        <p:txBody>
          <a:bodyPr/>
          <a:lstStyle>
            <a:lvl1pPr>
              <a:defRPr/>
            </a:lvl1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7" name="Titel 6"/>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029380379"/>
      </p:ext>
    </p:extLst>
  </p:cSld>
  <p:clrMapOvr>
    <a:masterClrMapping/>
  </p:clrMapOvr>
  <p:transition>
    <p:fade/>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851" y="2024064"/>
            <a:ext cx="5577644"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marL="1077913" indent="-177800">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4" name="Inhaltsplatzhalter 3"/>
          <p:cNvSpPr>
            <a:spLocks noGrp="1"/>
          </p:cNvSpPr>
          <p:nvPr>
            <p:ph sz="half" idx="2" hasCustomPrompt="1"/>
          </p:nvPr>
        </p:nvSpPr>
        <p:spPr>
          <a:xfrm>
            <a:off x="6285565" y="2024064"/>
            <a:ext cx="5567205" cy="4213225"/>
          </a:xfrm>
        </p:spPr>
        <p:txBody>
          <a:bodyPr lIns="140400" rIns="0"/>
          <a:lstStyle>
            <a:lvl1pPr>
              <a:lnSpc>
                <a:spcPct val="100000"/>
              </a:lnSpc>
              <a:spcBef>
                <a:spcPts val="500"/>
              </a:spcBef>
              <a:defRPr sz="2000"/>
            </a:lvl1pPr>
            <a:lvl2pPr>
              <a:lnSpc>
                <a:spcPct val="100000"/>
              </a:lnSpc>
              <a:spcBef>
                <a:spcPts val="400"/>
              </a:spcBef>
              <a:defRPr sz="1800"/>
            </a:lvl2pPr>
            <a:lvl3pPr>
              <a:lnSpc>
                <a:spcPct val="100000"/>
              </a:lnSpc>
              <a:spcBef>
                <a:spcPts val="400"/>
              </a:spcBef>
              <a:defRPr sz="1600"/>
            </a:lvl3pPr>
            <a:lvl4pPr>
              <a:lnSpc>
                <a:spcPct val="100000"/>
              </a:lnSpc>
              <a:spcBef>
                <a:spcPts val="400"/>
              </a:spcBef>
              <a:defRPr sz="1400"/>
            </a:lvl4pPr>
            <a:lvl5pPr>
              <a:defRPr sz="1400"/>
            </a:lvl5pPr>
            <a:lvl6pPr>
              <a:defRPr sz="1800"/>
            </a:lvl6pPr>
            <a:lvl7pPr>
              <a:defRPr sz="1800"/>
            </a:lvl7pPr>
            <a:lvl8pPr>
              <a:defRPr sz="1800"/>
            </a:lvl8pPr>
            <a:lvl9pPr>
              <a:defRPr sz="1800"/>
            </a:lvl9p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p:txBody>
      </p:sp>
      <p:sp>
        <p:nvSpPr>
          <p:cNvPr id="5" name="Datumsplatzhalter 4"/>
          <p:cNvSpPr>
            <a:spLocks noGrp="1"/>
          </p:cNvSpPr>
          <p:nvPr>
            <p:ph type="dt" sz="half" idx="10"/>
          </p:nvPr>
        </p:nvSpPr>
        <p:spPr/>
        <p:txBody>
          <a:bodyPr/>
          <a:lstStyle/>
          <a:p>
            <a:r>
              <a:rPr lang="en-US" smtClean="0"/>
              <a:t>1.12.2014</a:t>
            </a:r>
            <a:endParaRPr lang="en-GB" dirty="0"/>
          </a:p>
        </p:txBody>
      </p:sp>
      <p:sp>
        <p:nvSpPr>
          <p:cNvPr id="6" name="Fußzeilenplatzhalter 5"/>
          <p:cNvSpPr>
            <a:spLocks noGrp="1"/>
          </p:cNvSpPr>
          <p:nvPr>
            <p:ph type="ftr" sz="quarter" idx="11"/>
          </p:nvPr>
        </p:nvSpPr>
        <p:spPr/>
        <p:txBody>
          <a:bodyPr/>
          <a:lstStyle/>
          <a:p>
            <a:r>
              <a:rPr lang="en-GB" smtClean="0"/>
              <a:t>Kaan Kara, Systems Group @ ETH Zurich</a:t>
            </a:r>
            <a:endParaRPr lang="en-GB" dirty="0"/>
          </a:p>
        </p:txBody>
      </p:sp>
      <p:sp>
        <p:nvSpPr>
          <p:cNvPr id="7" name="Foliennummernplatzhalter 6"/>
          <p:cNvSpPr>
            <a:spLocks noGrp="1"/>
          </p:cNvSpPr>
          <p:nvPr>
            <p:ph type="sldNum" sz="quarter" idx="12"/>
          </p:nvPr>
        </p:nvSpPr>
        <p:spPr/>
        <p:txBody>
          <a:bodyPr/>
          <a:lstStyle/>
          <a:p>
            <a:fld id="{6C6AE60A-B69C-4790-82F7-3882EDF23186}" type="slidenum">
              <a:rPr lang="en-GB" smtClean="0"/>
              <a:t>‹#›</a:t>
            </a:fld>
            <a:endParaRPr lang="en-GB" dirty="0"/>
          </a:p>
        </p:txBody>
      </p:sp>
      <p:sp>
        <p:nvSpPr>
          <p:cNvPr id="8" name="Titel 7"/>
          <p:cNvSpPr>
            <a:spLocks noGrp="1"/>
          </p:cNvSpPr>
          <p:nvPr>
            <p:ph type="title" hasCustomPrompt="1"/>
          </p:nvPr>
        </p:nvSpPr>
        <p:spPr>
          <a:xfrm>
            <a:off x="323850" y="620714"/>
            <a:ext cx="11537950" cy="972000"/>
          </a:xfrm>
          <a:solidFill>
            <a:schemeClr val="bg1"/>
          </a:solidFill>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4057446467"/>
      </p:ext>
    </p:extLst>
  </p:cSld>
  <p:clrMapOvr>
    <a:masterClrMapping/>
  </p:clrMapOvr>
  <p:transition>
    <p:fad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Inhalt Freifläch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sp>
        <p:nvSpPr>
          <p:cNvPr id="5" name="Titel 4"/>
          <p:cNvSpPr>
            <a:spLocks noGrp="1"/>
          </p:cNvSpPr>
          <p:nvPr>
            <p:ph type="title" hasCustomPrompt="1"/>
          </p:nvPr>
        </p:nvSpPr>
        <p:spPr>
          <a:xfrm>
            <a:off x="323850" y="620714"/>
            <a:ext cx="11537950" cy="972000"/>
          </a:xfrm>
        </p:spPr>
        <p:txBody>
          <a:bodyPr/>
          <a:lstStyle>
            <a:lvl1pPr>
              <a:defRPr/>
            </a:lvl1pPr>
          </a:lstStyle>
          <a:p>
            <a:r>
              <a:rPr lang="en-GB" dirty="0" smtClean="0"/>
              <a:t>Add title</a:t>
            </a:r>
            <a:endParaRPr lang="en-GB" dirty="0"/>
          </a:p>
        </p:txBody>
      </p:sp>
    </p:spTree>
    <p:extLst>
      <p:ext uri="{BB962C8B-B14F-4D97-AF65-F5344CB8AC3E}">
        <p14:creationId xmlns:p14="http://schemas.microsoft.com/office/powerpoint/2010/main" val="14426806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1353896245"/>
      </p:ext>
    </p:extLst>
  </p:cSld>
  <p:clrMapOvr>
    <a:masterClrMapping/>
  </p:clrMapOvr>
  <p:transition>
    <p:fade/>
  </p:transition>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Inhalt Vollbi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1.12.2014</a:t>
            </a:r>
            <a:endParaRPr lang="en-GB" dirty="0"/>
          </a:p>
        </p:txBody>
      </p:sp>
      <p:sp>
        <p:nvSpPr>
          <p:cNvPr id="5" name="Fußzeilenplatzhalter 4"/>
          <p:cNvSpPr>
            <a:spLocks noGrp="1"/>
          </p:cNvSpPr>
          <p:nvPr>
            <p:ph type="ftr" sz="quarter" idx="11"/>
          </p:nvPr>
        </p:nvSpPr>
        <p:spPr/>
        <p:txBody>
          <a:bodyPr/>
          <a:lstStyle/>
          <a:p>
            <a:r>
              <a:rPr lang="en-GB" smtClean="0"/>
              <a:t>Kaan Kara, Systems Group @ ETH Zurich</a:t>
            </a:r>
            <a:endParaRPr lang="en-GB" dirty="0"/>
          </a:p>
        </p:txBody>
      </p:sp>
      <p:sp>
        <p:nvSpPr>
          <p:cNvPr id="6" name="Foliennummernplatzhalter 5"/>
          <p:cNvSpPr>
            <a:spLocks noGrp="1"/>
          </p:cNvSpPr>
          <p:nvPr>
            <p:ph type="sldNum" sz="quarter" idx="12"/>
          </p:nvPr>
        </p:nvSpPr>
        <p:spPr/>
        <p:txBody>
          <a:bodyPr/>
          <a:lstStyle/>
          <a:p>
            <a:fld id="{6C6AE60A-B69C-4790-82F7-3882EDF23186}" type="slidenum">
              <a:rPr lang="en-GB" smtClean="0"/>
              <a:t>‹#›</a:t>
            </a:fld>
            <a:endParaRPr lang="en-GB" dirty="0"/>
          </a:p>
        </p:txBody>
      </p:sp>
      <p:sp>
        <p:nvSpPr>
          <p:cNvPr id="10" name="Bildplatzhalter 9"/>
          <p:cNvSpPr>
            <a:spLocks noGrp="1"/>
          </p:cNvSpPr>
          <p:nvPr>
            <p:ph type="pic" sz="quarter" idx="13" hasCustomPrompt="1"/>
          </p:nvPr>
        </p:nvSpPr>
        <p:spPr>
          <a:xfrm>
            <a:off x="323850" y="620713"/>
            <a:ext cx="11537950" cy="5607860"/>
          </a:xfrm>
          <a:noFill/>
        </p:spPr>
        <p:txBody>
          <a:bodyPr/>
          <a:lstStyle>
            <a:lvl1pPr marL="0" indent="0">
              <a:buNone/>
              <a:defRPr/>
            </a:lvl1pPr>
          </a:lstStyle>
          <a:p>
            <a:r>
              <a:rPr lang="en-US" dirty="0" smtClean="0"/>
              <a:t>Add a picture by dragging it onto the icon or by clicking on the icon</a:t>
            </a:r>
          </a:p>
        </p:txBody>
      </p:sp>
    </p:spTree>
    <p:extLst>
      <p:ext uri="{BB962C8B-B14F-4D97-AF65-F5344CB8AC3E}">
        <p14:creationId xmlns:p14="http://schemas.microsoft.com/office/powerpoint/2010/main" val="972545763"/>
      </p:ext>
    </p:extLst>
  </p:cSld>
  <p:clrMapOvr>
    <a:masterClrMapping/>
  </p:clrMapOvr>
  <p:transition>
    <p:fade/>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06000"/>
            <a:ext cx="966978" cy="157734"/>
          </a:xfrm>
          <a:prstGeom prst="rect">
            <a:avLst/>
          </a:prstGeom>
        </p:spPr>
      </p:pic>
    </p:spTree>
    <p:extLst>
      <p:ext uri="{BB962C8B-B14F-4D97-AF65-F5344CB8AC3E}">
        <p14:creationId xmlns:p14="http://schemas.microsoft.com/office/powerpoint/2010/main" val="3258727132"/>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ohne Balken">
    <p:spTree>
      <p:nvGrpSpPr>
        <p:cNvPr id="1" name=""/>
        <p:cNvGrpSpPr/>
        <p:nvPr/>
      </p:nvGrpSpPr>
      <p:grpSpPr>
        <a:xfrm>
          <a:off x="0" y="0"/>
          <a:ext cx="0" cy="0"/>
          <a:chOff x="0" y="0"/>
          <a:chExt cx="0" cy="0"/>
        </a:xfrm>
      </p:grpSpPr>
      <p:sp>
        <p:nvSpPr>
          <p:cNvPr id="7" name="Rechteck 6"/>
          <p:cNvSpPr/>
          <p:nvPr userDrawn="1"/>
        </p:nvSpPr>
        <p:spPr bwMode="gray">
          <a:xfrm>
            <a:off x="0" y="0"/>
            <a:ext cx="12187238" cy="876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umsplatzhalter 1"/>
          <p:cNvSpPr>
            <a:spLocks noGrp="1"/>
          </p:cNvSpPr>
          <p:nvPr>
            <p:ph type="dt" sz="half" idx="10"/>
          </p:nvPr>
        </p:nvSpPr>
        <p:spPr/>
        <p:txBody>
          <a:bodyPr/>
          <a:lstStyle/>
          <a:p>
            <a:r>
              <a:rPr lang="en-US" smtClean="0"/>
              <a:t>1.12.2014</a:t>
            </a:r>
            <a:endParaRPr lang="en-GB" dirty="0"/>
          </a:p>
        </p:txBody>
      </p:sp>
      <p:sp>
        <p:nvSpPr>
          <p:cNvPr id="3" name="Fußzeilenplatzhalter 2"/>
          <p:cNvSpPr>
            <a:spLocks noGrp="1"/>
          </p:cNvSpPr>
          <p:nvPr>
            <p:ph type="ftr" sz="quarter" idx="11"/>
          </p:nvPr>
        </p:nvSpPr>
        <p:spPr/>
        <p:txBody>
          <a:bodyPr/>
          <a:lstStyle/>
          <a:p>
            <a:r>
              <a:rPr lang="en-GB" smtClean="0"/>
              <a:t>Kaan Kara, Systems Group @ ETH Zurich</a:t>
            </a:r>
            <a:endParaRPr lang="en-GB" dirty="0"/>
          </a:p>
        </p:txBody>
      </p:sp>
      <p:sp>
        <p:nvSpPr>
          <p:cNvPr id="4" name="Foliennummernplatzhalter 3"/>
          <p:cNvSpPr>
            <a:spLocks noGrp="1"/>
          </p:cNvSpPr>
          <p:nvPr>
            <p:ph type="sldNum" sz="quarter" idx="12"/>
          </p:nvPr>
        </p:nvSpPr>
        <p:spPr/>
        <p:txBody>
          <a:bodyPr/>
          <a:lstStyle/>
          <a:p>
            <a:fld id="{6C6AE60A-B69C-4790-82F7-3882EDF23186}" type="slidenum">
              <a:rPr lang="en-GB" smtClean="0"/>
              <a:t>‹#›</a:t>
            </a:fld>
            <a:endParaRPr lang="en-GB" dirty="0"/>
          </a:p>
        </p:txBody>
      </p:sp>
      <p:pic>
        <p:nvPicPr>
          <p:cNvPr id="9" name="Bild 8" descr="eth_logo_kurz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9184" y="237744"/>
            <a:ext cx="1793814" cy="292608"/>
          </a:xfrm>
          <a:prstGeom prst="rect">
            <a:avLst/>
          </a:prstGeom>
        </p:spPr>
      </p:pic>
    </p:spTree>
    <p:extLst>
      <p:ext uri="{BB962C8B-B14F-4D97-AF65-F5344CB8AC3E}">
        <p14:creationId xmlns:p14="http://schemas.microsoft.com/office/powerpoint/2010/main" val="1506385941"/>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emf"/><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emf"/><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emf"/><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emf"/><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image" Target="../media/image1.emf"/><Relationship Id="rId5" Type="http://schemas.openxmlformats.org/officeDocument/2006/relationships/slideLayout" Target="../slideLayouts/slideLayout50.xml"/><Relationship Id="rId10" Type="http://schemas.openxmlformats.org/officeDocument/2006/relationships/theme" Target="../theme/theme6.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image" Target="../media/image1.emf"/><Relationship Id="rId5" Type="http://schemas.openxmlformats.org/officeDocument/2006/relationships/slideLayout" Target="../slideLayouts/slideLayout59.xml"/><Relationship Id="rId10" Type="http://schemas.openxmlformats.org/officeDocument/2006/relationships/theme" Target="../theme/theme7.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image" Target="../media/image1.emf"/><Relationship Id="rId5" Type="http://schemas.openxmlformats.org/officeDocument/2006/relationships/slideLayout" Target="../slideLayouts/slideLayout68.xml"/><Relationship Id="rId10" Type="http://schemas.openxmlformats.org/officeDocument/2006/relationships/theme" Target="../theme/theme8.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image" Target="../media/image1.emf"/><Relationship Id="rId5" Type="http://schemas.openxmlformats.org/officeDocument/2006/relationships/slideLayout" Target="../slideLayouts/slideLayout77.xml"/><Relationship Id="rId10" Type="http://schemas.openxmlformats.org/officeDocument/2006/relationships/theme" Target="../theme/theme9.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0824" y="236173"/>
            <a:ext cx="1788211" cy="29169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6" r:id="rId4"/>
    <p:sldLayoutId id="2147483650" r:id="rId5"/>
    <p:sldLayoutId id="2147483652" r:id="rId6"/>
    <p:sldLayoutId id="2147483655" r:id="rId7"/>
    <p:sldLayoutId id="2147483665" r:id="rId8"/>
    <p:sldLayoutId id="2147483668"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tx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pic>
        <p:nvPicPr>
          <p:cNvPr id="36" name="Bild 18" descr="g_eth_logo_kurz_neg_Schutzraum.eps"/>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30824" y="236173"/>
            <a:ext cx="1788211" cy="291694"/>
          </a:xfrm>
          <a:prstGeom prst="rect">
            <a:avLst/>
          </a:prstGeom>
        </p:spPr>
      </p:pic>
    </p:spTree>
    <p:extLst>
      <p:ext uri="{BB962C8B-B14F-4D97-AF65-F5344CB8AC3E}">
        <p14:creationId xmlns:p14="http://schemas.microsoft.com/office/powerpoint/2010/main" val="4049504385"/>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6"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4276528870"/>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8"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1514477690"/>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800"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4014925421"/>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2"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3168872595"/>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4"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4100797268"/>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6"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2656459872"/>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8"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uppieren 7"/>
          <p:cNvGrpSpPr/>
          <p:nvPr userDrawn="1"/>
        </p:nvGrpSpPr>
        <p:grpSpPr>
          <a:xfrm>
            <a:off x="-377675" y="-385093"/>
            <a:ext cx="12418863" cy="7159750"/>
            <a:chOff x="-377675" y="-385093"/>
            <a:chExt cx="12418863" cy="7159750"/>
          </a:xfrm>
        </p:grpSpPr>
        <p:cxnSp>
          <p:nvCxnSpPr>
            <p:cNvPr id="19" name="Gerade Verbindung 18"/>
            <p:cNvCxnSpPr/>
            <p:nvPr/>
          </p:nvCxnSpPr>
          <p:spPr>
            <a:xfrm rot="5400000">
              <a:off x="190800"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a:off x="1172813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377675" y="3427045"/>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5" name="Gerade Verbindung 24"/>
            <p:cNvCxnSpPr/>
            <p:nvPr userDrawn="1"/>
          </p:nvCxnSpPr>
          <p:spPr>
            <a:xfrm>
              <a:off x="-377675" y="762794"/>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6" name="Gerade Verbindung 25"/>
            <p:cNvCxnSpPr/>
            <p:nvPr userDrawn="1"/>
          </p:nvCxnSpPr>
          <p:spPr>
            <a:xfrm>
              <a:off x="-377675" y="6304951"/>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8" name="Gerade Verbindung 27"/>
            <p:cNvCxnSpPr/>
            <p:nvPr userDrawn="1"/>
          </p:nvCxnSpPr>
          <p:spPr>
            <a:xfrm>
              <a:off x="-377675" y="6237242"/>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29" name="Gerade Verbindung 28"/>
            <p:cNvCxnSpPr/>
            <p:nvPr userDrawn="1"/>
          </p:nvCxnSpPr>
          <p:spPr>
            <a:xfrm>
              <a:off x="-377675" y="67746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0" name="Gerade Verbindung 29"/>
            <p:cNvCxnSpPr/>
            <p:nvPr/>
          </p:nvCxnSpPr>
          <p:spPr>
            <a:xfrm rot="5400000">
              <a:off x="596352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377675" y="619432"/>
              <a:ext cx="262800" cy="1281"/>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2" name="Gerade Verbindung 31"/>
            <p:cNvCxnSpPr/>
            <p:nvPr userDrawn="1"/>
          </p:nvCxnSpPr>
          <p:spPr>
            <a:xfrm>
              <a:off x="-377675" y="2020566"/>
              <a:ext cx="262289"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3" name="Gerade Verbindung 32"/>
            <p:cNvCxnSpPr/>
            <p:nvPr userDrawn="1"/>
          </p:nvCxnSpPr>
          <p:spPr>
            <a:xfrm>
              <a:off x="-377675" y="4831557"/>
              <a:ext cx="262800" cy="0"/>
            </a:xfrm>
            <a:prstGeom prst="line">
              <a:avLst/>
            </a:prstGeom>
            <a:ln w="6350" cap="flat" cmpd="sng" algn="ctr">
              <a:solidFill>
                <a:srgbClr val="FF0066"/>
              </a:solidFill>
              <a:prstDash val="solid"/>
              <a:round/>
              <a:headEnd type="none" w="med" len="med"/>
              <a:tailEnd type="none" w="med" len="med"/>
            </a:ln>
            <a:effectLst/>
          </p:spPr>
          <p:style>
            <a:lnRef idx="1">
              <a:schemeClr val="accent4"/>
            </a:lnRef>
            <a:fillRef idx="0">
              <a:schemeClr val="accent4"/>
            </a:fillRef>
            <a:effectRef idx="0">
              <a:schemeClr val="accent4"/>
            </a:effectRef>
            <a:fontRef idx="minor">
              <a:schemeClr val="tx1"/>
            </a:fontRef>
          </p:style>
        </p:cxnSp>
        <p:cxnSp>
          <p:nvCxnSpPr>
            <p:cNvPr id="34" name="Gerade Verbindung 33"/>
            <p:cNvCxnSpPr/>
            <p:nvPr userDrawn="1"/>
          </p:nvCxnSpPr>
          <p:spPr>
            <a:xfrm rot="5400000">
              <a:off x="10959"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Gerade Verbindung 34"/>
            <p:cNvCxnSpPr/>
            <p:nvPr userDrawn="1"/>
          </p:nvCxnSpPr>
          <p:spPr>
            <a:xfrm rot="5400000">
              <a:off x="11909273" y="-254209"/>
              <a:ext cx="262800" cy="1031"/>
            </a:xfrm>
            <a:prstGeom prst="line">
              <a:avLst/>
            </a:prstGeom>
            <a:ln w="6350" cap="flat" cmpd="sng" algn="ctr">
              <a:solidFill>
                <a:srgbClr val="FF00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20" name="Gruppieren 19"/>
          <p:cNvGrpSpPr/>
          <p:nvPr/>
        </p:nvGrpSpPr>
        <p:grpSpPr>
          <a:xfrm>
            <a:off x="144463" y="152401"/>
            <a:ext cx="11897959" cy="612775"/>
            <a:chOff x="144463" y="152401"/>
            <a:chExt cx="11897959" cy="612775"/>
          </a:xfrm>
          <a:solidFill>
            <a:schemeClr val="accent1"/>
          </a:solidFill>
        </p:grpSpPr>
        <p:sp>
          <p:nvSpPr>
            <p:cNvPr id="22" name="Rechteck 21"/>
            <p:cNvSpPr/>
            <p:nvPr userDrawn="1"/>
          </p:nvSpPr>
          <p:spPr>
            <a:xfrm>
              <a:off x="144463" y="152401"/>
              <a:ext cx="11896725" cy="471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hteck 22"/>
            <p:cNvSpPr/>
            <p:nvPr userDrawn="1"/>
          </p:nvSpPr>
          <p:spPr>
            <a:xfrm>
              <a:off x="144463" y="597695"/>
              <a:ext cx="186361"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hteck 26"/>
            <p:cNvSpPr/>
            <p:nvPr userDrawn="1"/>
          </p:nvSpPr>
          <p:spPr>
            <a:xfrm>
              <a:off x="11855222" y="597694"/>
              <a:ext cx="187200" cy="1674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Datumsplatzhalter 3"/>
          <p:cNvSpPr>
            <a:spLocks noGrp="1"/>
          </p:cNvSpPr>
          <p:nvPr>
            <p:ph type="dt" sz="half" idx="2"/>
          </p:nvPr>
        </p:nvSpPr>
        <p:spPr>
          <a:xfrm>
            <a:off x="10916511" y="6308726"/>
            <a:ext cx="612000" cy="468312"/>
          </a:xfrm>
          <a:prstGeom prst="rect">
            <a:avLst/>
          </a:prstGeom>
        </p:spPr>
        <p:txBody>
          <a:bodyPr vert="horz" wrap="none" lIns="0" tIns="0" rIns="0" bIns="0" rtlCol="0" anchor="ctr"/>
          <a:lstStyle>
            <a:lvl1pPr algn="ctr">
              <a:defRPr sz="800">
                <a:solidFill>
                  <a:schemeClr val="tx1"/>
                </a:solidFill>
              </a:defRPr>
            </a:lvl1pPr>
          </a:lstStyle>
          <a:p>
            <a:r>
              <a:rPr lang="en-US" smtClean="0"/>
              <a:t>1.12.2014</a:t>
            </a:r>
            <a:endParaRPr lang="en-GB" dirty="0"/>
          </a:p>
        </p:txBody>
      </p:sp>
      <p:sp>
        <p:nvSpPr>
          <p:cNvPr id="5" name="Fußzeilenplatzhalter 4"/>
          <p:cNvSpPr>
            <a:spLocks noGrp="1"/>
          </p:cNvSpPr>
          <p:nvPr>
            <p:ph type="ftr" sz="quarter" idx="3"/>
          </p:nvPr>
        </p:nvSpPr>
        <p:spPr>
          <a:xfrm>
            <a:off x="6094413" y="6308726"/>
            <a:ext cx="4631883" cy="459776"/>
          </a:xfrm>
          <a:prstGeom prst="rect">
            <a:avLst/>
          </a:prstGeom>
        </p:spPr>
        <p:txBody>
          <a:bodyPr vert="horz" wrap="none" lIns="0" tIns="0" rIns="0" bIns="0" rtlCol="0" anchor="ctr"/>
          <a:lstStyle>
            <a:lvl1pPr algn="r">
              <a:defRPr sz="800">
                <a:solidFill>
                  <a:schemeClr val="tx1"/>
                </a:solidFill>
              </a:defRPr>
            </a:lvl1pPr>
          </a:lstStyle>
          <a:p>
            <a:r>
              <a:rPr lang="en-GB" smtClean="0"/>
              <a:t>Kaan Kara, Systems Group @ ETH Zurich</a:t>
            </a:r>
            <a:endParaRPr lang="en-GB" dirty="0"/>
          </a:p>
        </p:txBody>
      </p:sp>
      <p:sp>
        <p:nvSpPr>
          <p:cNvPr id="6" name="Foliennummernplatzhalter 5"/>
          <p:cNvSpPr>
            <a:spLocks noGrp="1"/>
          </p:cNvSpPr>
          <p:nvPr>
            <p:ph type="sldNum" sz="quarter" idx="4"/>
          </p:nvPr>
        </p:nvSpPr>
        <p:spPr>
          <a:xfrm>
            <a:off x="11624905" y="6308726"/>
            <a:ext cx="355461" cy="468312"/>
          </a:xfrm>
          <a:prstGeom prst="rect">
            <a:avLst/>
          </a:prstGeom>
        </p:spPr>
        <p:txBody>
          <a:bodyPr vert="horz" wrap="none" lIns="0" tIns="0" rIns="0" bIns="0" rtlCol="0" anchor="ctr"/>
          <a:lstStyle>
            <a:lvl1pPr algn="ctr">
              <a:defRPr sz="800">
                <a:solidFill>
                  <a:schemeClr val="tx1"/>
                </a:solidFill>
              </a:defRPr>
            </a:lvl1pPr>
          </a:lstStyle>
          <a:p>
            <a:fld id="{6C6AE60A-B69C-4790-82F7-3882EDF23186}" type="slidenum">
              <a:rPr lang="en-GB" smtClean="0"/>
              <a:pPr/>
              <a:t>‹#›</a:t>
            </a:fld>
            <a:endParaRPr lang="en-GB" dirty="0"/>
          </a:p>
        </p:txBody>
      </p:sp>
      <p:sp>
        <p:nvSpPr>
          <p:cNvPr id="3" name="Textplatzhalter 2"/>
          <p:cNvSpPr>
            <a:spLocks noGrp="1"/>
          </p:cNvSpPr>
          <p:nvPr>
            <p:ph type="body" idx="1"/>
          </p:nvPr>
        </p:nvSpPr>
        <p:spPr>
          <a:xfrm>
            <a:off x="323850" y="2024064"/>
            <a:ext cx="11528919" cy="4213224"/>
          </a:xfrm>
          <a:prstGeom prst="rect">
            <a:avLst/>
          </a:prstGeom>
        </p:spPr>
        <p:txBody>
          <a:bodyPr vert="horz" lIns="140400" tIns="0" rIns="144000" bIns="0" rtlCol="0">
            <a:noAutofit/>
          </a:bodyPr>
          <a:lstStyle/>
          <a:p>
            <a:pPr lvl="0"/>
            <a:r>
              <a:rPr lang="en-GB" dirty="0" err="1" smtClean="0"/>
              <a:t>Erste</a:t>
            </a:r>
            <a:r>
              <a:rPr lang="en-GB" dirty="0" smtClean="0"/>
              <a:t> </a:t>
            </a:r>
            <a:r>
              <a:rPr lang="en-GB" dirty="0" err="1" smtClean="0"/>
              <a:t>Ebene</a:t>
            </a:r>
            <a:endParaRPr lang="en-GB" dirty="0" smtClean="0"/>
          </a:p>
          <a:p>
            <a:pPr lvl="1"/>
            <a:r>
              <a:rPr lang="en-GB" dirty="0" err="1" smtClean="0"/>
              <a:t>Zweite</a:t>
            </a:r>
            <a:r>
              <a:rPr lang="en-GB" dirty="0" smtClean="0"/>
              <a:t> </a:t>
            </a:r>
            <a:r>
              <a:rPr lang="en-GB" dirty="0" err="1" smtClean="0"/>
              <a:t>Ebene</a:t>
            </a:r>
            <a:endParaRPr lang="en-GB" dirty="0" smtClean="0"/>
          </a:p>
          <a:p>
            <a:pPr lvl="2"/>
            <a:r>
              <a:rPr lang="en-GB" dirty="0" err="1" smtClean="0"/>
              <a:t>Dritte</a:t>
            </a:r>
            <a:r>
              <a:rPr lang="en-GB" dirty="0" smtClean="0"/>
              <a:t> </a:t>
            </a:r>
            <a:r>
              <a:rPr lang="en-GB" dirty="0" err="1" smtClean="0"/>
              <a:t>Ebene</a:t>
            </a:r>
            <a:endParaRPr lang="en-GB" dirty="0" smtClean="0"/>
          </a:p>
          <a:p>
            <a:pPr lvl="3"/>
            <a:r>
              <a:rPr lang="en-GB" dirty="0" err="1" smtClean="0"/>
              <a:t>Vierte</a:t>
            </a:r>
            <a:r>
              <a:rPr lang="en-GB" dirty="0" smtClean="0"/>
              <a:t> </a:t>
            </a:r>
            <a:r>
              <a:rPr lang="en-GB" dirty="0" err="1" smtClean="0"/>
              <a:t>Ebene</a:t>
            </a:r>
            <a:endParaRPr lang="en-GB" dirty="0" smtClean="0"/>
          </a:p>
          <a:p>
            <a:pPr lvl="4"/>
            <a:r>
              <a:rPr lang="en-GB" dirty="0" err="1" smtClean="0"/>
              <a:t>Fünfte</a:t>
            </a:r>
            <a:r>
              <a:rPr lang="en-GB" dirty="0" smtClean="0"/>
              <a:t> </a:t>
            </a:r>
            <a:r>
              <a:rPr lang="en-GB" dirty="0" err="1" smtClean="0"/>
              <a:t>Ebene</a:t>
            </a:r>
            <a:endParaRPr lang="en-GB" dirty="0"/>
          </a:p>
        </p:txBody>
      </p:sp>
      <p:sp>
        <p:nvSpPr>
          <p:cNvPr id="16" name="Textfeld 15"/>
          <p:cNvSpPr txBox="1"/>
          <p:nvPr/>
        </p:nvSpPr>
        <p:spPr>
          <a:xfrm>
            <a:off x="11536270" y="6300190"/>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18" name="Textfeld 17"/>
          <p:cNvSpPr txBox="1"/>
          <p:nvPr/>
        </p:nvSpPr>
        <p:spPr>
          <a:xfrm>
            <a:off x="10779077" y="6300189"/>
            <a:ext cx="141222" cy="468312"/>
          </a:xfrm>
          <a:prstGeom prst="rect">
            <a:avLst/>
          </a:prstGeom>
          <a:noFill/>
        </p:spPr>
        <p:txBody>
          <a:bodyPr wrap="none" lIns="36000" rIns="36000" rtlCol="0" anchor="ctr" anchorCtr="0">
            <a:noAutofit/>
          </a:bodyPr>
          <a:lstStyle/>
          <a:p>
            <a:pPr algn="ctr"/>
            <a:r>
              <a:rPr lang="en-GB" sz="800" dirty="0" smtClean="0"/>
              <a:t>|</a:t>
            </a:r>
            <a:endParaRPr lang="en-GB" sz="800" dirty="0"/>
          </a:p>
        </p:txBody>
      </p:sp>
      <p:sp>
        <p:nvSpPr>
          <p:cNvPr id="2" name="Titelplatzhalter 1"/>
          <p:cNvSpPr>
            <a:spLocks noGrp="1"/>
          </p:cNvSpPr>
          <p:nvPr>
            <p:ph type="title"/>
          </p:nvPr>
        </p:nvSpPr>
        <p:spPr bwMode="gray">
          <a:xfrm>
            <a:off x="323850" y="620714"/>
            <a:ext cx="11528920" cy="972000"/>
          </a:xfrm>
          <a:prstGeom prst="rect">
            <a:avLst/>
          </a:prstGeom>
          <a:solidFill>
            <a:schemeClr val="bg1"/>
          </a:solidFill>
        </p:spPr>
        <p:txBody>
          <a:bodyPr vert="horz" lIns="144000" tIns="54000" rIns="144000" bIns="0" rtlCol="0" anchor="t" anchorCtr="0">
            <a:noAutofit/>
          </a:bodyPr>
          <a:lstStyle/>
          <a:p>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a:p>
        </p:txBody>
      </p:sp>
      <p:sp>
        <p:nvSpPr>
          <p:cNvPr id="7" name="Textfeld 6"/>
          <p:cNvSpPr txBox="1"/>
          <p:nvPr/>
        </p:nvSpPr>
        <p:spPr>
          <a:xfrm>
            <a:off x="323850" y="6308727"/>
            <a:ext cx="5769769" cy="459774"/>
          </a:xfrm>
          <a:prstGeom prst="rect">
            <a:avLst/>
          </a:prstGeom>
          <a:noFill/>
        </p:spPr>
        <p:txBody>
          <a:bodyPr wrap="square" lIns="0" rIns="0" rtlCol="0" anchor="ctr" anchorCtr="0">
            <a:noAutofit/>
          </a:bodyPr>
          <a:lstStyle/>
          <a:p>
            <a:r>
              <a:rPr lang="en-GB" sz="800" b="1" dirty="0" smtClean="0"/>
              <a:t>Placeholder for organisational unit name / logo</a:t>
            </a:r>
            <a:r>
              <a:rPr lang="en-GB" sz="800" baseline="0" dirty="0" smtClean="0"/>
              <a:t/>
            </a:r>
            <a:br>
              <a:rPr lang="en-GB" sz="800" baseline="0" dirty="0" smtClean="0"/>
            </a:br>
            <a:r>
              <a:rPr lang="en-GB" sz="800" baseline="0" dirty="0" smtClean="0"/>
              <a:t>(edit in slide master via “View” &gt; “Slide Master”)</a:t>
            </a:r>
          </a:p>
        </p:txBody>
      </p:sp>
      <p:pic>
        <p:nvPicPr>
          <p:cNvPr id="17" name="Bild 18" descr="g_eth_logo_kurz_neg_Schutzraum.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4000" y="306000"/>
            <a:ext cx="971061" cy="158400"/>
          </a:xfrm>
          <a:prstGeom prst="rect">
            <a:avLst/>
          </a:prstGeom>
        </p:spPr>
      </p:pic>
    </p:spTree>
    <p:extLst>
      <p:ext uri="{BB962C8B-B14F-4D97-AF65-F5344CB8AC3E}">
        <p14:creationId xmlns:p14="http://schemas.microsoft.com/office/powerpoint/2010/main" val="2300507993"/>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60" r:id="rId9"/>
  </p:sldLayoutIdLst>
  <p:transition>
    <p:fade/>
  </p:transition>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61950" indent="-361950" algn="l" defTabSz="914400" rtl="0" eaLnBrk="1" latinLnBrk="0" hangingPunct="1">
        <a:lnSpc>
          <a:spcPct val="100000"/>
        </a:lnSpc>
        <a:spcBef>
          <a:spcPts val="500"/>
        </a:spcBef>
        <a:buClr>
          <a:schemeClr val="accent1"/>
        </a:buClr>
        <a:buFont typeface="Wingdings" pitchFamily="2" charset="2"/>
        <a:buChar char="§"/>
        <a:defRPr sz="2400" kern="1200">
          <a:solidFill>
            <a:schemeClr val="tx1"/>
          </a:solidFill>
          <a:latin typeface="+mn-lt"/>
          <a:ea typeface="+mn-ea"/>
          <a:cs typeface="+mn-cs"/>
        </a:defRPr>
      </a:lvl1pPr>
      <a:lvl2pPr marL="627063" indent="-265113" algn="l" defTabSz="914400" rtl="0" eaLnBrk="1" latinLnBrk="0" hangingPunct="1">
        <a:lnSpc>
          <a:spcPct val="100000"/>
        </a:lnSpc>
        <a:spcBef>
          <a:spcPts val="400"/>
        </a:spcBef>
        <a:buClr>
          <a:schemeClr val="accent1"/>
        </a:buClr>
        <a:buFont typeface="Wingdings" pitchFamily="2" charset="2"/>
        <a:buChar char="§"/>
        <a:defRPr sz="2000" kern="1200">
          <a:solidFill>
            <a:schemeClr val="tx1"/>
          </a:solidFill>
          <a:latin typeface="+mn-lt"/>
          <a:ea typeface="+mn-ea"/>
          <a:cs typeface="+mn-cs"/>
        </a:defRPr>
      </a:lvl2pPr>
      <a:lvl3pPr marL="893763" indent="-266700" algn="l" defTabSz="914400" rtl="0" eaLnBrk="1" latinLnBrk="0" hangingPunct="1">
        <a:lnSpc>
          <a:spcPct val="100000"/>
        </a:lnSpc>
        <a:spcBef>
          <a:spcPts val="400"/>
        </a:spcBef>
        <a:buClr>
          <a:schemeClr val="accent1"/>
        </a:buClr>
        <a:buFont typeface="Wingdings" pitchFamily="2" charset="2"/>
        <a:buChar char="§"/>
        <a:defRPr sz="1800" kern="1200">
          <a:solidFill>
            <a:schemeClr val="tx1"/>
          </a:solidFill>
          <a:latin typeface="+mn-lt"/>
          <a:ea typeface="+mn-ea"/>
          <a:cs typeface="+mn-cs"/>
        </a:defRPr>
      </a:lvl3pPr>
      <a:lvl4pPr marL="1077913" indent="-177800" algn="l" defTabSz="914400" rtl="0" eaLnBrk="1" latinLnBrk="0" hangingPunct="1">
        <a:lnSpc>
          <a:spcPct val="100000"/>
        </a:lnSpc>
        <a:spcBef>
          <a:spcPts val="400"/>
        </a:spcBef>
        <a:buClr>
          <a:schemeClr val="accent1"/>
        </a:buClr>
        <a:buFont typeface="Wingdings" pitchFamily="2" charset="2"/>
        <a:buChar char="§"/>
        <a:defRPr sz="1600" kern="1200">
          <a:solidFill>
            <a:schemeClr val="tx1"/>
          </a:solidFill>
          <a:latin typeface="+mn-lt"/>
          <a:ea typeface="+mn-ea"/>
          <a:cs typeface="+mn-cs"/>
        </a:defRPr>
      </a:lvl4pPr>
      <a:lvl5pPr marL="1262063" indent="-184150" algn="l" defTabSz="914400" rtl="0" eaLnBrk="1" latinLnBrk="0" hangingPunct="1">
        <a:lnSpc>
          <a:spcPct val="100000"/>
        </a:lnSpc>
        <a:spcBef>
          <a:spcPts val="400"/>
        </a:spcBef>
        <a:buClr>
          <a:schemeClr val="accent1"/>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92" userDrawn="1">
          <p15:clr>
            <a:srgbClr val="F26B43"/>
          </p15:clr>
        </p15:guide>
        <p15:guide id="2" orient="horz" pos="2160" userDrawn="1">
          <p15:clr>
            <a:srgbClr val="F26B43"/>
          </p15:clr>
        </p15:guide>
        <p15:guide id="3" orient="horz" pos="1275" userDrawn="1">
          <p15:clr>
            <a:srgbClr val="F26B43"/>
          </p15:clr>
        </p15:guide>
        <p15:guide id="4" orient="horz" pos="391" userDrawn="1">
          <p15:clr>
            <a:srgbClr val="F26B43"/>
          </p15:clr>
        </p15:guide>
        <p15:guide id="5" orient="horz" pos="3045" userDrawn="1">
          <p15:clr>
            <a:srgbClr val="F26B43"/>
          </p15:clr>
        </p15:guide>
        <p15:guide id="6" orient="horz" pos="3929" userDrawn="1">
          <p15:clr>
            <a:srgbClr val="F26B43"/>
          </p15:clr>
        </p15:guide>
        <p15:guide id="7" pos="204" userDrawn="1">
          <p15:clr>
            <a:srgbClr val="F26B43"/>
          </p15:clr>
        </p15:guide>
        <p15:guide id="8" pos="7467" userDrawn="1">
          <p15:clr>
            <a:srgbClr val="F26B43"/>
          </p15:clr>
        </p15:guide>
        <p15:guide id="9" pos="7581" userDrawn="1">
          <p15:clr>
            <a:srgbClr val="F26B43"/>
          </p15:clr>
        </p15:guide>
        <p15:guide id="10" orient="horz" pos="3997" userDrawn="1">
          <p15:clr>
            <a:srgbClr val="F26B43"/>
          </p15:clr>
        </p15:guide>
        <p15:guide id="11" orient="horz" pos="426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14.emf"/></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4.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1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image" Target="../media/image19.emf"/><Relationship Id="rId4" Type="http://schemas.openxmlformats.org/officeDocument/2006/relationships/image" Target="../media/image18.emf"/></Relationships>
</file>

<file path=ppt/slides/_rels/slide2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6.xml"/><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0.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9" name="Untertitel 18"/>
          <p:cNvSpPr>
            <a:spLocks noGrp="1"/>
          </p:cNvSpPr>
          <p:nvPr>
            <p:ph type="subTitle" idx="1"/>
          </p:nvPr>
        </p:nvSpPr>
        <p:spPr>
          <a:xfrm>
            <a:off x="323850" y="3794465"/>
            <a:ext cx="11537949" cy="922524"/>
          </a:xfrm>
        </p:spPr>
        <p:txBody>
          <a:bodyPr/>
          <a:lstStyle/>
          <a:p>
            <a:pPr algn="ctr"/>
            <a:r>
              <a:rPr lang="en-GB" sz="2400" b="1" dirty="0" smtClean="0">
                <a:latin typeface="DINPro-Regular" panose="02000503030000020004" pitchFamily="50" charset="0"/>
              </a:rPr>
              <a:t>Kaan Kara</a:t>
            </a:r>
            <a:r>
              <a:rPr lang="en-GB" sz="2400" dirty="0" smtClean="0">
                <a:latin typeface="DINPro-Regular" panose="02000503030000020004" pitchFamily="50" charset="0"/>
              </a:rPr>
              <a:t>, Dan </a:t>
            </a:r>
            <a:r>
              <a:rPr lang="en-GB" sz="2400" dirty="0" err="1" smtClean="0">
                <a:latin typeface="DINPro-Regular" panose="02000503030000020004" pitchFamily="50" charset="0"/>
              </a:rPr>
              <a:t>Alistarh</a:t>
            </a:r>
            <a:r>
              <a:rPr lang="en-GB" sz="2400" dirty="0" smtClean="0">
                <a:latin typeface="DINPro-Regular" panose="02000503030000020004" pitchFamily="50" charset="0"/>
              </a:rPr>
              <a:t>, Gustavo Alonso, </a:t>
            </a:r>
            <a:r>
              <a:rPr lang="en-GB" sz="2400" dirty="0" err="1" smtClean="0">
                <a:latin typeface="DINPro-Regular" panose="02000503030000020004" pitchFamily="50" charset="0"/>
              </a:rPr>
              <a:t>Onur</a:t>
            </a:r>
            <a:r>
              <a:rPr lang="en-GB" sz="2400" dirty="0" smtClean="0">
                <a:latin typeface="DINPro-Regular" panose="02000503030000020004" pitchFamily="50" charset="0"/>
              </a:rPr>
              <a:t> </a:t>
            </a:r>
            <a:r>
              <a:rPr lang="en-GB" sz="2400" dirty="0" err="1" smtClean="0">
                <a:latin typeface="DINPro-Regular" panose="02000503030000020004" pitchFamily="50" charset="0"/>
              </a:rPr>
              <a:t>Mutlu</a:t>
            </a:r>
            <a:r>
              <a:rPr lang="en-GB" sz="2400" dirty="0" smtClean="0">
                <a:latin typeface="DINPro-Regular" panose="02000503030000020004" pitchFamily="50" charset="0"/>
              </a:rPr>
              <a:t>, Ce Zhang</a:t>
            </a:r>
            <a:endParaRPr lang="en-GB" sz="2400" dirty="0">
              <a:latin typeface="DINPro-Regular" panose="02000503030000020004" pitchFamily="50" charset="0"/>
            </a:endParaRPr>
          </a:p>
        </p:txBody>
      </p:sp>
      <p:sp>
        <p:nvSpPr>
          <p:cNvPr id="18" name="Titel 17"/>
          <p:cNvSpPr>
            <a:spLocks noGrp="1"/>
          </p:cNvSpPr>
          <p:nvPr>
            <p:ph type="ctrTitle"/>
          </p:nvPr>
        </p:nvSpPr>
        <p:spPr>
          <a:xfrm>
            <a:off x="323850" y="2133600"/>
            <a:ext cx="11537949" cy="1600200"/>
          </a:xfrm>
        </p:spPr>
        <p:txBody>
          <a:bodyPr anchor="ctr"/>
          <a:lstStyle/>
          <a:p>
            <a:pPr algn="ctr"/>
            <a:r>
              <a:rPr lang="en-GB" sz="3600" dirty="0" smtClean="0">
                <a:latin typeface="DINPro-Regular" panose="02000503030000020004" pitchFamily="50" charset="0"/>
              </a:rPr>
              <a:t>FPGA-accelerated Dense Linear Machine Learning:</a:t>
            </a:r>
            <a:br>
              <a:rPr lang="en-GB" sz="3600" dirty="0" smtClean="0">
                <a:latin typeface="DINPro-Regular" panose="02000503030000020004" pitchFamily="50" charset="0"/>
              </a:rPr>
            </a:br>
            <a:r>
              <a:rPr lang="en-GB" sz="3600" dirty="0" smtClean="0">
                <a:latin typeface="DINPro-Regular" panose="02000503030000020004" pitchFamily="50" charset="0"/>
              </a:rPr>
              <a:t>A Precision-Convergence Trade-off</a:t>
            </a:r>
            <a:endParaRPr lang="en-GB" sz="3600" dirty="0">
              <a:latin typeface="DINPro-Regular" panose="02000503030000020004" pitchFamily="50" charset="0"/>
            </a:endParaRPr>
          </a:p>
        </p:txBody>
      </p:sp>
      <p:pic>
        <p:nvPicPr>
          <p:cNvPr id="8" name="Picture 7"/>
          <p:cNvPicPr>
            <a:picLocks noChangeAspect="1"/>
          </p:cNvPicPr>
          <p:nvPr/>
        </p:nvPicPr>
        <p:blipFill>
          <a:blip r:embed="rId3"/>
          <a:stretch>
            <a:fillRect/>
          </a:stretch>
        </p:blipFill>
        <p:spPr>
          <a:xfrm>
            <a:off x="10437019" y="152400"/>
            <a:ext cx="1606280" cy="1447800"/>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49724" y="4495800"/>
            <a:ext cx="3886200" cy="1921267"/>
          </a:xfrm>
          <a:prstGeom prst="rect">
            <a:avLst/>
          </a:prstGeom>
        </p:spPr>
      </p:pic>
      <p:sp>
        <p:nvSpPr>
          <p:cNvPr id="3" name="Slide Number Placeholder 2"/>
          <p:cNvSpPr>
            <a:spLocks noGrp="1"/>
          </p:cNvSpPr>
          <p:nvPr>
            <p:ph type="sldNum" sz="quarter" idx="12"/>
          </p:nvPr>
        </p:nvSpPr>
        <p:spPr/>
        <p:txBody>
          <a:bodyPr/>
          <a:lstStyle/>
          <a:p>
            <a:fld id="{6C6AE60A-B69C-4790-82F7-3882EDF23186}" type="slidenum">
              <a:rPr lang="en-GB" smtClean="0"/>
              <a:t>1</a:t>
            </a:fld>
            <a:endParaRPr lang="en-GB" dirty="0"/>
          </a:p>
        </p:txBody>
      </p:sp>
    </p:spTree>
    <p:extLst>
      <p:ext uri="{BB962C8B-B14F-4D97-AF65-F5344CB8AC3E}">
        <p14:creationId xmlns:p14="http://schemas.microsoft.com/office/powerpoint/2010/main" val="403890633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Full Precision SGD on FPGA</a:t>
            </a:r>
            <a:endParaRPr lang="en-GB" sz="3200" dirty="0"/>
          </a:p>
        </p:txBody>
      </p:sp>
      <p:pic>
        <p:nvPicPr>
          <p:cNvPr id="32" name="Picture 31"/>
          <p:cNvPicPr>
            <a:picLocks noChangeAspect="1"/>
          </p:cNvPicPr>
          <p:nvPr/>
        </p:nvPicPr>
        <p:blipFill>
          <a:blip r:embed="rId3"/>
          <a:stretch>
            <a:fillRect/>
          </a:stretch>
        </p:blipFill>
        <p:spPr>
          <a:xfrm>
            <a:off x="3054756" y="2061142"/>
            <a:ext cx="4904176" cy="4746839"/>
          </a:xfrm>
          <a:prstGeom prst="rect">
            <a:avLst/>
          </a:prstGeom>
        </p:spPr>
      </p:pic>
      <p:sp>
        <p:nvSpPr>
          <p:cNvPr id="33" name="Oval 32"/>
          <p:cNvSpPr/>
          <p:nvPr/>
        </p:nvSpPr>
        <p:spPr>
          <a:xfrm>
            <a:off x="3274219" y="2218795"/>
            <a:ext cx="2758281" cy="312286"/>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a:stCxn id="33" idx="6"/>
          </p:cNvCxnSpPr>
          <p:nvPr/>
        </p:nvCxnSpPr>
        <p:spPr>
          <a:xfrm>
            <a:off x="6032500" y="2374938"/>
            <a:ext cx="1661319"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739279" y="1868381"/>
            <a:ext cx="4343400" cy="1015663"/>
          </a:xfrm>
          <a:prstGeom prst="rect">
            <a:avLst/>
          </a:prstGeom>
          <a:noFill/>
        </p:spPr>
        <p:txBody>
          <a:bodyPr wrap="square" rtlCol="0">
            <a:spAutoFit/>
          </a:bodyPr>
          <a:lstStyle/>
          <a:p>
            <a:pPr>
              <a:lnSpc>
                <a:spcPct val="150000"/>
              </a:lnSpc>
            </a:pPr>
            <a:r>
              <a:rPr lang="en-US" sz="2400" dirty="0" smtClean="0">
                <a:solidFill>
                  <a:srgbClr val="C00000"/>
                </a:solidFill>
                <a:latin typeface="DINPro-Regular" panose="02000503030000020004" pitchFamily="2" charset="0"/>
              </a:rPr>
              <a:t>32-bit floating-point: 16 values</a:t>
            </a:r>
          </a:p>
          <a:p>
            <a:r>
              <a:rPr lang="en-US" sz="2400" dirty="0">
                <a:solidFill>
                  <a:srgbClr val="C00000"/>
                </a:solidFill>
                <a:latin typeface="DINPro-Regular" panose="02000503030000020004" pitchFamily="2" charset="0"/>
              </a:rPr>
              <a:t>Processing rate: 12.8 </a:t>
            </a:r>
            <a:r>
              <a:rPr lang="en-US" sz="2400" dirty="0" smtClean="0">
                <a:solidFill>
                  <a:srgbClr val="C00000"/>
                </a:solidFill>
                <a:latin typeface="DINPro-Regular" panose="02000503030000020004" pitchFamily="2" charset="0"/>
              </a:rPr>
              <a:t>GB/s</a:t>
            </a:r>
            <a:endParaRPr lang="en-US" sz="2400" dirty="0">
              <a:solidFill>
                <a:srgbClr val="C00000"/>
              </a:solidFill>
              <a:latin typeface="DINPro-Regular" panose="02000503030000020004" pitchFamily="2" charset="0"/>
            </a:endParaRPr>
          </a:p>
        </p:txBody>
      </p:sp>
      <p:grpSp>
        <p:nvGrpSpPr>
          <p:cNvPr id="36" name="Group 187"/>
          <p:cNvGrpSpPr/>
          <p:nvPr/>
        </p:nvGrpSpPr>
        <p:grpSpPr>
          <a:xfrm>
            <a:off x="1739540" y="4546866"/>
            <a:ext cx="1519598" cy="1719007"/>
            <a:chOff x="181318" y="0"/>
            <a:chExt cx="1519596" cy="1719006"/>
          </a:xfrm>
        </p:grpSpPr>
        <p:pic>
          <p:nvPicPr>
            <p:cNvPr id="37" name="rounded-square-calculating-device_318-33993.jpg"/>
            <p:cNvPicPr>
              <a:picLocks noChangeAspect="1"/>
            </p:cNvPicPr>
            <p:nvPr/>
          </p:nvPicPr>
          <p:blipFill>
            <a:blip r:embed="rId4">
              <a:extLst/>
            </a:blip>
            <a:stretch>
              <a:fillRect/>
            </a:stretch>
          </p:blipFill>
          <p:spPr>
            <a:xfrm>
              <a:off x="181318" y="0"/>
              <a:ext cx="1119962" cy="1119962"/>
            </a:xfrm>
            <a:prstGeom prst="rect">
              <a:avLst/>
            </a:prstGeom>
            <a:ln w="12700" cap="flat">
              <a:noFill/>
              <a:miter lim="400000"/>
            </a:ln>
            <a:effectLst/>
          </p:spPr>
        </p:pic>
        <p:sp>
          <p:nvSpPr>
            <p:cNvPr id="38" name="Shape 186"/>
            <p:cNvSpPr/>
            <p:nvPr/>
          </p:nvSpPr>
          <p:spPr>
            <a:xfrm>
              <a:off x="185118" y="1072677"/>
              <a:ext cx="1515796" cy="646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ctr">
                <a:defRPr b="1" u="sng">
                  <a:latin typeface="DINPro-Bold"/>
                  <a:ea typeface="DINPro-Bold"/>
                  <a:cs typeface="DINPro-Bold"/>
                  <a:sym typeface="DINPro-Bold"/>
                </a:defRPr>
              </a:pPr>
              <a:r>
                <a:rPr dirty="0" smtClean="0"/>
                <a:t>Computation</a:t>
              </a:r>
            </a:p>
            <a:p>
              <a:pPr algn="ctr">
                <a:defRPr>
                  <a:latin typeface="DINPro-Regular"/>
                  <a:ea typeface="DINPro-Regular"/>
                  <a:cs typeface="DINPro-Regular"/>
                  <a:sym typeface="DINPro-Regular"/>
                </a:defRPr>
              </a:pPr>
              <a:r>
                <a:rPr lang="en-US" dirty="0" smtClean="0"/>
                <a:t>Custom Logic</a:t>
              </a:r>
              <a:endParaRPr dirty="0"/>
            </a:p>
          </p:txBody>
        </p:sp>
      </p:grpSp>
      <p:grpSp>
        <p:nvGrpSpPr>
          <p:cNvPr id="39" name="Group 190"/>
          <p:cNvGrpSpPr/>
          <p:nvPr/>
        </p:nvGrpSpPr>
        <p:grpSpPr>
          <a:xfrm>
            <a:off x="7970838" y="4647693"/>
            <a:ext cx="1759454" cy="1757616"/>
            <a:chOff x="-310351" y="0"/>
            <a:chExt cx="1759453" cy="1757615"/>
          </a:xfrm>
        </p:grpSpPr>
        <p:pic>
          <p:nvPicPr>
            <p:cNvPr id="40" name="Icons8-Ios7-Industry-Memory-Module.ico"/>
            <p:cNvPicPr>
              <a:picLocks noChangeAspect="1"/>
            </p:cNvPicPr>
            <p:nvPr/>
          </p:nvPicPr>
          <p:blipFill>
            <a:blip r:embed="rId5">
              <a:extLst/>
            </a:blip>
            <a:stretch>
              <a:fillRect/>
            </a:stretch>
          </p:blipFill>
          <p:spPr>
            <a:xfrm rot="5400000">
              <a:off x="-1" y="0"/>
              <a:ext cx="1213626" cy="1213625"/>
            </a:xfrm>
            <a:prstGeom prst="rect">
              <a:avLst/>
            </a:prstGeom>
            <a:ln w="12700" cap="flat">
              <a:noFill/>
              <a:miter lim="400000"/>
            </a:ln>
            <a:effectLst/>
          </p:spPr>
        </p:pic>
        <p:sp>
          <p:nvSpPr>
            <p:cNvPr id="41" name="Shape 189"/>
            <p:cNvSpPr/>
            <p:nvPr/>
          </p:nvSpPr>
          <p:spPr>
            <a:xfrm>
              <a:off x="-310351" y="1111287"/>
              <a:ext cx="1759453" cy="64632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ctr">
                <a:defRPr b="1" u="sng">
                  <a:latin typeface="DINPro-Bold"/>
                  <a:ea typeface="DINPro-Bold"/>
                  <a:cs typeface="DINPro-Bold"/>
                  <a:sym typeface="DINPro-Bold"/>
                </a:defRPr>
              </a:pPr>
              <a:r>
                <a:rPr dirty="0"/>
                <a:t>Storage Device</a:t>
              </a:r>
            </a:p>
            <a:p>
              <a:pPr algn="ctr">
                <a:defRPr>
                  <a:latin typeface="DINPro-Regular"/>
                  <a:ea typeface="DINPro-Regular"/>
                  <a:cs typeface="DINPro-Regular"/>
                  <a:sym typeface="DINPro-Regular"/>
                </a:defRPr>
              </a:pPr>
              <a:r>
                <a:rPr lang="en-US" dirty="0" smtClean="0"/>
                <a:t>FPGA BRAM</a:t>
              </a:r>
              <a:endParaRPr dirty="0"/>
            </a:p>
          </p:txBody>
        </p:sp>
      </p:grpSp>
      <p:grpSp>
        <p:nvGrpSpPr>
          <p:cNvPr id="42" name="Group 184"/>
          <p:cNvGrpSpPr/>
          <p:nvPr/>
        </p:nvGrpSpPr>
        <p:grpSpPr>
          <a:xfrm>
            <a:off x="249144" y="1371081"/>
            <a:ext cx="2452168" cy="985376"/>
            <a:chOff x="-36035" y="0"/>
            <a:chExt cx="2452166" cy="985375"/>
          </a:xfrm>
        </p:grpSpPr>
        <p:pic>
          <p:nvPicPr>
            <p:cNvPr id="43" name="Industry-Infrared-Sensor-icon.png"/>
            <p:cNvPicPr>
              <a:picLocks noChangeAspect="1"/>
            </p:cNvPicPr>
            <p:nvPr/>
          </p:nvPicPr>
          <p:blipFill>
            <a:blip r:embed="rId6">
              <a:extLst/>
            </a:blip>
            <a:stretch>
              <a:fillRect/>
            </a:stretch>
          </p:blipFill>
          <p:spPr>
            <a:xfrm>
              <a:off x="1439979" y="9223"/>
              <a:ext cx="976152" cy="976152"/>
            </a:xfrm>
            <a:prstGeom prst="rect">
              <a:avLst/>
            </a:prstGeom>
            <a:ln w="12700" cap="flat">
              <a:noFill/>
              <a:miter lim="400000"/>
            </a:ln>
            <a:effectLst/>
          </p:spPr>
        </p:pic>
        <p:sp>
          <p:nvSpPr>
            <p:cNvPr id="44" name="Shape 183"/>
            <p:cNvSpPr/>
            <p:nvPr/>
          </p:nvSpPr>
          <p:spPr>
            <a:xfrm>
              <a:off x="-36035" y="0"/>
              <a:ext cx="1438852" cy="92332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r">
                <a:defRPr b="1" u="sng">
                  <a:latin typeface="DINPro-Bold"/>
                  <a:ea typeface="DINPro-Bold"/>
                  <a:cs typeface="DINPro-Bold"/>
                  <a:sym typeface="DINPro-Bold"/>
                </a:defRPr>
              </a:pPr>
              <a:r>
                <a:rPr dirty="0"/>
                <a:t>Data Source</a:t>
              </a:r>
            </a:p>
            <a:p>
              <a:pPr algn="r">
                <a:defRPr>
                  <a:latin typeface="DINPro-Regular"/>
                  <a:ea typeface="DINPro-Regular"/>
                  <a:cs typeface="DINPro-Regular"/>
                  <a:sym typeface="DINPro-Regular"/>
                </a:defRPr>
              </a:pPr>
              <a:r>
                <a:rPr lang="en-US" dirty="0"/>
                <a:t>DRAM, SSD,</a:t>
              </a:r>
            </a:p>
            <a:p>
              <a:pPr algn="r">
                <a:defRPr>
                  <a:latin typeface="DINPro-Regular"/>
                  <a:ea typeface="DINPro-Regular"/>
                  <a:cs typeface="DINPro-Regular"/>
                  <a:sym typeface="DINPro-Regular"/>
                </a:defRPr>
              </a:pPr>
              <a:r>
                <a:rPr lang="en-US" dirty="0"/>
                <a:t>Sensor</a:t>
              </a:r>
            </a:p>
          </p:txBody>
        </p:sp>
      </p:grpSp>
      <p:cxnSp>
        <p:nvCxnSpPr>
          <p:cNvPr id="45" name="Straight Connector 44"/>
          <p:cNvCxnSpPr>
            <a:stCxn id="43" idx="3"/>
          </p:cNvCxnSpPr>
          <p:nvPr/>
        </p:nvCxnSpPr>
        <p:spPr>
          <a:xfrm flipV="1">
            <a:off x="2701312" y="1868380"/>
            <a:ext cx="1952047" cy="1"/>
          </a:xfrm>
          <a:prstGeom prst="line">
            <a:avLst/>
          </a:prstGeom>
          <a:ln w="38100" cap="sq">
            <a:solidFill>
              <a:schemeClr val="tx1"/>
            </a:solidFill>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653359" y="1868380"/>
            <a:ext cx="0" cy="271588"/>
          </a:xfrm>
          <a:prstGeom prst="straightConnector1">
            <a:avLst/>
          </a:prstGeom>
          <a:ln w="38100"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C6AE60A-B69C-4790-82F7-3882EDF23186}" type="slidenum">
              <a:rPr lang="en-GB" smtClean="0"/>
              <a:t>10</a:t>
            </a:fld>
            <a:endParaRPr lang="en-GB" dirty="0"/>
          </a:p>
        </p:txBody>
      </p:sp>
    </p:spTree>
    <p:extLst>
      <p:ext uri="{BB962C8B-B14F-4D97-AF65-F5344CB8AC3E}">
        <p14:creationId xmlns:p14="http://schemas.microsoft.com/office/powerpoint/2010/main" val="26567505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Titel 9"/>
          <p:cNvSpPr>
            <a:spLocks noGrp="1"/>
          </p:cNvSpPr>
          <p:nvPr>
            <p:ph type="title"/>
          </p:nvPr>
        </p:nvSpPr>
        <p:spPr>
          <a:xfrm>
            <a:off x="323850" y="2438400"/>
            <a:ext cx="11537950" cy="972000"/>
          </a:xfrm>
          <a:noFill/>
        </p:spPr>
        <p:txBody>
          <a:bodyPr/>
          <a:lstStyle/>
          <a:p>
            <a:pPr algn="ctr"/>
            <a:r>
              <a:rPr lang="en-GB" sz="3600" dirty="0" smtClean="0">
                <a:solidFill>
                  <a:schemeClr val="bg1"/>
                </a:solidFill>
                <a:latin typeface="DINPro-Regular" panose="02000503030000020004" pitchFamily="50" charset="0"/>
              </a:rPr>
              <a:t>Scale out the design for low-precision data!</a:t>
            </a:r>
            <a:endParaRPr lang="en-GB" sz="3600" dirty="0">
              <a:solidFill>
                <a:schemeClr val="bg1"/>
              </a:solidFill>
              <a:latin typeface="DINPro-Regular" panose="02000503030000020004" pitchFamily="50" charset="0"/>
            </a:endParaRPr>
          </a:p>
        </p:txBody>
      </p:sp>
      <p:sp>
        <p:nvSpPr>
          <p:cNvPr id="30" name="Titel 9"/>
          <p:cNvSpPr txBox="1">
            <a:spLocks/>
          </p:cNvSpPr>
          <p:nvPr/>
        </p:nvSpPr>
        <p:spPr bwMode="gray">
          <a:xfrm>
            <a:off x="1336021" y="3733800"/>
            <a:ext cx="9506915" cy="972000"/>
          </a:xfrm>
          <a:prstGeom prst="rect">
            <a:avLst/>
          </a:prstGeom>
          <a:noFill/>
        </p:spPr>
        <p:txBody>
          <a:bodyPr vert="horz" lIns="144000" tIns="54000" rIns="144000" bIns="0" rtlCol="0" anchor="t" anchorCtr="0">
            <a:noAutofit/>
          </a:bodyPr>
          <a:lst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a:lstStyle>
          <a:p>
            <a:pPr algn="ctr"/>
            <a:r>
              <a:rPr lang="en-GB" i="1" dirty="0" smtClean="0">
                <a:solidFill>
                  <a:schemeClr val="bg1"/>
                </a:solidFill>
                <a:latin typeface="DINPro-Regular" panose="02000503030000020004" pitchFamily="50" charset="0"/>
              </a:rPr>
              <a:t>How can we increase the internal parallelism while maintaining the processing rate?</a:t>
            </a:r>
            <a:endParaRPr lang="en-GB" i="1" dirty="0">
              <a:solidFill>
                <a:schemeClr val="bg1"/>
              </a:solidFill>
              <a:latin typeface="DINPro-Regular" panose="02000503030000020004" pitchFamily="50" charset="0"/>
            </a:endParaRPr>
          </a:p>
        </p:txBody>
      </p:sp>
      <p:sp>
        <p:nvSpPr>
          <p:cNvPr id="2" name="Slide Number Placeholder 1"/>
          <p:cNvSpPr>
            <a:spLocks noGrp="1"/>
          </p:cNvSpPr>
          <p:nvPr>
            <p:ph type="sldNum" sz="quarter" idx="12"/>
          </p:nvPr>
        </p:nvSpPr>
        <p:spPr/>
        <p:txBody>
          <a:bodyPr/>
          <a:lstStyle/>
          <a:p>
            <a:fld id="{6C6AE60A-B69C-4790-82F7-3882EDF23186}" type="slidenum">
              <a:rPr lang="en-GB" smtClean="0"/>
              <a:t>11</a:t>
            </a:fld>
            <a:endParaRPr lang="en-GB" dirty="0"/>
          </a:p>
        </p:txBody>
      </p:sp>
    </p:spTree>
    <p:extLst>
      <p:ext uri="{BB962C8B-B14F-4D97-AF65-F5344CB8AC3E}">
        <p14:creationId xmlns:p14="http://schemas.microsoft.com/office/powerpoint/2010/main" val="3594057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Challenge + Solution</a:t>
            </a:r>
            <a:endParaRPr lang="en-GB" sz="3200" dirty="0"/>
          </a:p>
        </p:txBody>
      </p:sp>
      <p:pic>
        <p:nvPicPr>
          <p:cNvPr id="6" name="Picture 5"/>
          <p:cNvPicPr>
            <a:picLocks noChangeAspect="1"/>
          </p:cNvPicPr>
          <p:nvPr/>
        </p:nvPicPr>
        <p:blipFill>
          <a:blip r:embed="rId3"/>
          <a:stretch>
            <a:fillRect/>
          </a:stretch>
        </p:blipFill>
        <p:spPr>
          <a:xfrm>
            <a:off x="454819" y="1384660"/>
            <a:ext cx="5603082" cy="5423322"/>
          </a:xfrm>
          <a:prstGeom prst="rect">
            <a:avLst/>
          </a:prstGeom>
        </p:spPr>
      </p:pic>
      <p:sp>
        <p:nvSpPr>
          <p:cNvPr id="17" name="Oval 16"/>
          <p:cNvSpPr/>
          <p:nvPr/>
        </p:nvSpPr>
        <p:spPr>
          <a:xfrm>
            <a:off x="879080" y="1592714"/>
            <a:ext cx="2758281" cy="312286"/>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a:stCxn id="17" idx="6"/>
          </p:cNvCxnSpPr>
          <p:nvPr/>
        </p:nvCxnSpPr>
        <p:spPr>
          <a:xfrm>
            <a:off x="3637361" y="1748857"/>
            <a:ext cx="2913458"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627020" y="1571830"/>
            <a:ext cx="4378324" cy="2308324"/>
          </a:xfrm>
          <a:prstGeom prst="rect">
            <a:avLst/>
          </a:prstGeom>
          <a:noFill/>
        </p:spPr>
        <p:txBody>
          <a:bodyPr wrap="square" rtlCol="0">
            <a:spAutoFit/>
          </a:bodyPr>
          <a:lstStyle/>
          <a:p>
            <a:r>
              <a:rPr lang="en-US" sz="2400" dirty="0" smtClean="0">
                <a:solidFill>
                  <a:srgbClr val="C00000"/>
                </a:solidFill>
                <a:latin typeface="DINPro-Regular" panose="02000503030000020004" pitchFamily="2" charset="0"/>
              </a:rPr>
              <a:t>8-bit: 32 values	Q8</a:t>
            </a:r>
          </a:p>
          <a:p>
            <a:r>
              <a:rPr lang="en-US" sz="2400" dirty="0" smtClean="0">
                <a:solidFill>
                  <a:srgbClr val="C00000"/>
                </a:solidFill>
                <a:latin typeface="DINPro-Regular" panose="02000503030000020004" pitchFamily="2" charset="0"/>
              </a:rPr>
              <a:t>4-bit: 64 values	Q4</a:t>
            </a:r>
            <a:endParaRPr lang="en-US" sz="2400" dirty="0">
              <a:solidFill>
                <a:srgbClr val="C00000"/>
              </a:solidFill>
              <a:latin typeface="DINPro-Regular" panose="02000503030000020004" pitchFamily="2" charset="0"/>
            </a:endParaRPr>
          </a:p>
          <a:p>
            <a:r>
              <a:rPr lang="en-US" sz="2400" dirty="0" smtClean="0">
                <a:solidFill>
                  <a:srgbClr val="C00000"/>
                </a:solidFill>
                <a:latin typeface="DINPro-Regular" panose="02000503030000020004" pitchFamily="2" charset="0"/>
              </a:rPr>
              <a:t>2-bit: 128 values	Q2</a:t>
            </a:r>
            <a:endParaRPr lang="en-US" sz="2400" dirty="0">
              <a:solidFill>
                <a:srgbClr val="C00000"/>
              </a:solidFill>
              <a:latin typeface="DINPro-Regular" panose="02000503030000020004" pitchFamily="2" charset="0"/>
            </a:endParaRPr>
          </a:p>
          <a:p>
            <a:r>
              <a:rPr lang="en-US" sz="2400" dirty="0" smtClean="0">
                <a:solidFill>
                  <a:srgbClr val="C00000"/>
                </a:solidFill>
                <a:latin typeface="DINPro-Regular" panose="02000503030000020004" pitchFamily="2" charset="0"/>
              </a:rPr>
              <a:t>1-bit: 256 values	Q1</a:t>
            </a:r>
          </a:p>
          <a:p>
            <a:endParaRPr lang="en-US" sz="2400" dirty="0">
              <a:solidFill>
                <a:srgbClr val="C00000"/>
              </a:solidFill>
              <a:latin typeface="DINPro-Regular" panose="02000503030000020004" pitchFamily="2" charset="0"/>
            </a:endParaRPr>
          </a:p>
          <a:p>
            <a:r>
              <a:rPr lang="en-US" sz="2400" dirty="0" smtClean="0">
                <a:solidFill>
                  <a:srgbClr val="C00000"/>
                </a:solidFill>
                <a:latin typeface="DINPro-Regular" panose="02000503030000020004" pitchFamily="2" charset="0"/>
              </a:rPr>
              <a:t>=&gt; Scaling out is not trivial!</a:t>
            </a:r>
            <a:endParaRPr lang="en-US" sz="2400" dirty="0">
              <a:solidFill>
                <a:srgbClr val="C00000"/>
              </a:solidFill>
              <a:latin typeface="DINPro-Regular" panose="02000503030000020004" pitchFamily="2" charset="0"/>
            </a:endParaRPr>
          </a:p>
        </p:txBody>
      </p:sp>
      <p:sp>
        <p:nvSpPr>
          <p:cNvPr id="11" name="Oval 10"/>
          <p:cNvSpPr/>
          <p:nvPr/>
        </p:nvSpPr>
        <p:spPr>
          <a:xfrm>
            <a:off x="454819" y="1905000"/>
            <a:ext cx="3657600" cy="763945"/>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826419" y="3733801"/>
            <a:ext cx="914400" cy="5334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256359" y="5334000"/>
            <a:ext cx="1922859" cy="6858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436019" y="4445002"/>
            <a:ext cx="914400" cy="5334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627020" y="4511073"/>
            <a:ext cx="4378324" cy="1938992"/>
          </a:xfrm>
          <a:prstGeom prst="rect">
            <a:avLst/>
          </a:prstGeom>
          <a:noFill/>
        </p:spPr>
        <p:txBody>
          <a:bodyPr wrap="square" rtlCol="0">
            <a:spAutoFit/>
          </a:bodyPr>
          <a:lstStyle/>
          <a:p>
            <a:pPr marL="457200" indent="-457200">
              <a:buAutoNum type="arabicParenR"/>
            </a:pPr>
            <a:r>
              <a:rPr lang="en-US" sz="2400" dirty="0" smtClean="0">
                <a:solidFill>
                  <a:srgbClr val="00B050"/>
                </a:solidFill>
                <a:latin typeface="DINPro-Regular" panose="02000503030000020004" pitchFamily="2" charset="0"/>
              </a:rPr>
              <a:t>We can get rid of floating-point arithmetic.</a:t>
            </a:r>
          </a:p>
          <a:p>
            <a:pPr marL="457200" indent="-457200">
              <a:buAutoNum type="arabicParenR"/>
            </a:pPr>
            <a:r>
              <a:rPr lang="en-US" sz="2400" dirty="0" smtClean="0">
                <a:solidFill>
                  <a:srgbClr val="00B050"/>
                </a:solidFill>
                <a:latin typeface="DINPro-Regular" panose="02000503030000020004" pitchFamily="2" charset="0"/>
              </a:rPr>
              <a:t>We can further simplify integer arithmetic for lowest precision data.</a:t>
            </a:r>
            <a:endParaRPr lang="en-US" sz="2400" dirty="0">
              <a:solidFill>
                <a:srgbClr val="00B050"/>
              </a:solidFill>
              <a:latin typeface="DINPro-Regular" panose="02000503030000020004" pitchFamily="2" charset="0"/>
            </a:endParaRPr>
          </a:p>
        </p:txBody>
      </p:sp>
      <p:sp>
        <p:nvSpPr>
          <p:cNvPr id="2" name="Slide Number Placeholder 1"/>
          <p:cNvSpPr>
            <a:spLocks noGrp="1"/>
          </p:cNvSpPr>
          <p:nvPr>
            <p:ph type="sldNum" sz="quarter" idx="12"/>
          </p:nvPr>
        </p:nvSpPr>
        <p:spPr/>
        <p:txBody>
          <a:bodyPr/>
          <a:lstStyle/>
          <a:p>
            <a:fld id="{6C6AE60A-B69C-4790-82F7-3882EDF23186}" type="slidenum">
              <a:rPr lang="en-GB" smtClean="0"/>
              <a:t>12</a:t>
            </a:fld>
            <a:endParaRPr lang="en-GB" dirty="0"/>
          </a:p>
        </p:txBody>
      </p:sp>
    </p:spTree>
    <p:extLst>
      <p:ext uri="{BB962C8B-B14F-4D97-AF65-F5344CB8AC3E}">
        <p14:creationId xmlns:p14="http://schemas.microsoft.com/office/powerpoint/2010/main" val="2385481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p:bldP spid="11" grpId="0" animBg="1"/>
      <p:bldP spid="12" grpId="0" animBg="1"/>
      <p:bldP spid="13" grpId="0" animBg="1"/>
      <p:bldP spid="14" grpId="0" animBg="1"/>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Trick 1: Selection of quantization levels </a:t>
            </a:r>
            <a:endParaRPr lang="en-GB" sz="3200" dirty="0"/>
          </a:p>
        </p:txBody>
      </p:sp>
      <p:cxnSp>
        <p:nvCxnSpPr>
          <p:cNvPr id="12" name="Straight Connector 11"/>
          <p:cNvCxnSpPr/>
          <p:nvPr/>
        </p:nvCxnSpPr>
        <p:spPr>
          <a:xfrm>
            <a:off x="1765300" y="2004080"/>
            <a:ext cx="4572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a:off x="1765300" y="5661680"/>
            <a:ext cx="4572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a:off x="1765300" y="2918480"/>
            <a:ext cx="4572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a:off x="1765300" y="3832880"/>
            <a:ext cx="4572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1765300" y="4747280"/>
            <a:ext cx="4572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2222500" y="1742470"/>
            <a:ext cx="609600" cy="523220"/>
          </a:xfrm>
          <a:prstGeom prst="rect">
            <a:avLst/>
          </a:prstGeom>
          <a:noFill/>
        </p:spPr>
        <p:txBody>
          <a:bodyPr wrap="square" rtlCol="0">
            <a:spAutoFit/>
          </a:bodyPr>
          <a:lstStyle/>
          <a:p>
            <a:r>
              <a:rPr lang="en-US" sz="2800" dirty="0" smtClean="0">
                <a:latin typeface="DINPro-Regular" panose="02000503030000020004" pitchFamily="2" charset="0"/>
              </a:rPr>
              <a:t>U</a:t>
            </a:r>
            <a:endParaRPr lang="en-US" sz="2800" dirty="0">
              <a:latin typeface="DINPro-Regular" panose="02000503030000020004" pitchFamily="2" charset="0"/>
            </a:endParaRPr>
          </a:p>
        </p:txBody>
      </p:sp>
      <p:sp>
        <p:nvSpPr>
          <p:cNvPr id="22" name="TextBox 21"/>
          <p:cNvSpPr txBox="1"/>
          <p:nvPr/>
        </p:nvSpPr>
        <p:spPr>
          <a:xfrm>
            <a:off x="2222500" y="5400070"/>
            <a:ext cx="609600" cy="523220"/>
          </a:xfrm>
          <a:prstGeom prst="rect">
            <a:avLst/>
          </a:prstGeom>
          <a:noFill/>
        </p:spPr>
        <p:txBody>
          <a:bodyPr wrap="square" rtlCol="0">
            <a:spAutoFit/>
          </a:bodyPr>
          <a:lstStyle/>
          <a:p>
            <a:r>
              <a:rPr lang="en-US" sz="2800" dirty="0">
                <a:latin typeface="DINPro-Regular" panose="02000503030000020004" pitchFamily="2" charset="0"/>
              </a:rPr>
              <a:t>L</a:t>
            </a:r>
          </a:p>
        </p:txBody>
      </p:sp>
      <p:sp>
        <p:nvSpPr>
          <p:cNvPr id="36" name="TextBox 35"/>
          <p:cNvSpPr txBox="1"/>
          <p:nvPr/>
        </p:nvSpPr>
        <p:spPr>
          <a:xfrm>
            <a:off x="3426619" y="2842150"/>
            <a:ext cx="7924800" cy="1476302"/>
          </a:xfrm>
          <a:prstGeom prst="rect">
            <a:avLst/>
          </a:prstGeom>
          <a:noFill/>
        </p:spPr>
        <p:txBody>
          <a:bodyPr wrap="square" rtlCol="0">
            <a:spAutoFit/>
          </a:bodyPr>
          <a:lstStyle/>
          <a:p>
            <a:pPr marL="514350" indent="-514350">
              <a:lnSpc>
                <a:spcPct val="150000"/>
              </a:lnSpc>
              <a:buAutoNum type="arabicPeriod"/>
            </a:pPr>
            <a:r>
              <a:rPr lang="en-US" sz="3200" dirty="0" smtClean="0">
                <a:latin typeface="DINPro-Regular" panose="02000503030000020004" pitchFamily="2" charset="0"/>
              </a:rPr>
              <a:t>Select the lower and upper bound [L,U]</a:t>
            </a:r>
          </a:p>
          <a:p>
            <a:pPr marL="514350" indent="-514350">
              <a:lnSpc>
                <a:spcPct val="150000"/>
              </a:lnSpc>
              <a:buAutoNum type="arabicPeriod"/>
            </a:pPr>
            <a:r>
              <a:rPr lang="en-US" sz="3200" dirty="0" smtClean="0">
                <a:latin typeface="DINPro-Regular" panose="02000503030000020004" pitchFamily="2" charset="0"/>
              </a:rPr>
              <a:t>Select the size of the interval </a:t>
            </a:r>
            <a:r>
              <a:rPr lang="en-US" sz="3200" dirty="0">
                <a:latin typeface="DINPro-Regular" panose="02000503030000020004" pitchFamily="2" charset="0"/>
                <a:cs typeface="Times New Roman" panose="02020603050405020304" pitchFamily="18" charset="0"/>
              </a:rPr>
              <a:t>∆</a:t>
            </a:r>
            <a:endParaRPr lang="en-US" sz="3200" dirty="0">
              <a:latin typeface="DINPro-Regular" panose="02000503030000020004" pitchFamily="2" charset="0"/>
            </a:endParaRPr>
          </a:p>
        </p:txBody>
      </p:sp>
      <p:sp>
        <p:nvSpPr>
          <p:cNvPr id="38" name="TextBox 37"/>
          <p:cNvSpPr txBox="1"/>
          <p:nvPr/>
        </p:nvSpPr>
        <p:spPr>
          <a:xfrm>
            <a:off x="4267200" y="4454892"/>
            <a:ext cx="7084219" cy="584775"/>
          </a:xfrm>
          <a:prstGeom prst="rect">
            <a:avLst/>
          </a:prstGeom>
          <a:noFill/>
        </p:spPr>
        <p:txBody>
          <a:bodyPr wrap="square" rtlCol="0">
            <a:spAutoFit/>
          </a:bodyPr>
          <a:lstStyle/>
          <a:p>
            <a:r>
              <a:rPr lang="en-US" sz="3200" dirty="0" smtClean="0">
                <a:latin typeface="DINPro-Regular" panose="02000503030000020004" pitchFamily="2" charset="0"/>
              </a:rPr>
              <a:t>All quantized values are integers!</a:t>
            </a:r>
            <a:endParaRPr lang="en-US" sz="3200" dirty="0">
              <a:latin typeface="DINPro-Regular" panose="02000503030000020004" pitchFamily="2" charset="0"/>
            </a:endParaRPr>
          </a:p>
        </p:txBody>
      </p:sp>
      <p:sp>
        <p:nvSpPr>
          <p:cNvPr id="39" name="Right Arrow 38"/>
          <p:cNvSpPr/>
          <p:nvPr/>
        </p:nvSpPr>
        <p:spPr>
          <a:xfrm>
            <a:off x="3426619" y="4535210"/>
            <a:ext cx="685800" cy="42414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1993900" y="2004080"/>
            <a:ext cx="0" cy="914400"/>
          </a:xfrm>
          <a:prstGeom prst="straightConnector1">
            <a:avLst/>
          </a:prstGeom>
          <a:ln w="76200">
            <a:headEnd type="triangle"/>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p:cNvCxnSpPr/>
          <p:nvPr/>
        </p:nvCxnSpPr>
        <p:spPr>
          <a:xfrm>
            <a:off x="1993900" y="2918480"/>
            <a:ext cx="0" cy="914400"/>
          </a:xfrm>
          <a:prstGeom prst="straightConnector1">
            <a:avLst/>
          </a:prstGeom>
          <a:ln w="76200">
            <a:headEnd type="triangle"/>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p:nvPr/>
        </p:nvCxnSpPr>
        <p:spPr>
          <a:xfrm>
            <a:off x="1978819" y="3832880"/>
            <a:ext cx="0" cy="914400"/>
          </a:xfrm>
          <a:prstGeom prst="straightConnector1">
            <a:avLst/>
          </a:prstGeom>
          <a:ln w="76200">
            <a:headEnd type="triangle"/>
            <a:tailEnd type="triangle"/>
          </a:ln>
        </p:spPr>
        <p:style>
          <a:lnRef idx="3">
            <a:schemeClr val="dk1"/>
          </a:lnRef>
          <a:fillRef idx="0">
            <a:schemeClr val="dk1"/>
          </a:fillRef>
          <a:effectRef idx="2">
            <a:schemeClr val="dk1"/>
          </a:effectRef>
          <a:fontRef idx="minor">
            <a:schemeClr val="tx1"/>
          </a:fontRef>
        </p:style>
      </p:cxnSp>
      <p:cxnSp>
        <p:nvCxnSpPr>
          <p:cNvPr id="44" name="Straight Arrow Connector 43"/>
          <p:cNvCxnSpPr/>
          <p:nvPr/>
        </p:nvCxnSpPr>
        <p:spPr>
          <a:xfrm>
            <a:off x="1976438" y="4747280"/>
            <a:ext cx="0" cy="914400"/>
          </a:xfrm>
          <a:prstGeom prst="straightConnector1">
            <a:avLst/>
          </a:prstGeom>
          <a:ln w="76200">
            <a:headEnd type="triangle"/>
            <a:tailEnd type="triangle"/>
          </a:ln>
        </p:spPr>
        <p:style>
          <a:lnRef idx="3">
            <a:schemeClr val="dk1"/>
          </a:lnRef>
          <a:fillRef idx="0">
            <a:schemeClr val="dk1"/>
          </a:fillRef>
          <a:effectRef idx="2">
            <a:schemeClr val="dk1"/>
          </a:effectRef>
          <a:fontRef idx="minor">
            <a:schemeClr val="tx1"/>
          </a:fontRef>
        </p:style>
      </p:cxnSp>
      <p:sp>
        <p:nvSpPr>
          <p:cNvPr id="45" name="Oval 44"/>
          <p:cNvSpPr/>
          <p:nvPr/>
        </p:nvSpPr>
        <p:spPr>
          <a:xfrm>
            <a:off x="1612900" y="3276600"/>
            <a:ext cx="228600"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Curved Connector 46"/>
          <p:cNvCxnSpPr>
            <a:stCxn id="45" idx="0"/>
          </p:cNvCxnSpPr>
          <p:nvPr/>
        </p:nvCxnSpPr>
        <p:spPr>
          <a:xfrm rot="5400000" flipH="1" flipV="1">
            <a:off x="1605290" y="3040390"/>
            <a:ext cx="358120" cy="114300"/>
          </a:xfrm>
          <a:prstGeom prst="curvedConnector3">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9" name="Curved Connector 48"/>
          <p:cNvCxnSpPr>
            <a:stCxn id="45" idx="4"/>
          </p:cNvCxnSpPr>
          <p:nvPr/>
        </p:nvCxnSpPr>
        <p:spPr>
          <a:xfrm rot="16200000" flipH="1">
            <a:off x="1620510" y="3611890"/>
            <a:ext cx="327680" cy="114300"/>
          </a:xfrm>
          <a:prstGeom prst="curvedConnector3">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2156620" y="3145820"/>
            <a:ext cx="609600" cy="523220"/>
          </a:xfrm>
          <a:prstGeom prst="rect">
            <a:avLst/>
          </a:prstGeom>
          <a:noFill/>
        </p:spPr>
        <p:txBody>
          <a:bodyPr wrap="square" rtlCol="0">
            <a:spAutoFit/>
          </a:bodyPr>
          <a:lstStyle/>
          <a:p>
            <a:r>
              <a:rPr lang="en-US" sz="2800" dirty="0" smtClean="0">
                <a:latin typeface="DINPro-Regular" panose="02000503030000020004" pitchFamily="2" charset="0"/>
                <a:cs typeface="Times New Roman" panose="02020603050405020304" pitchFamily="18" charset="0"/>
              </a:rPr>
              <a:t>∆</a:t>
            </a:r>
            <a:endParaRPr lang="en-US" sz="2800" dirty="0">
              <a:latin typeface="DINPro-Regular" panose="02000503030000020004" pitchFamily="2" charset="0"/>
            </a:endParaRPr>
          </a:p>
        </p:txBody>
      </p:sp>
      <p:sp>
        <p:nvSpPr>
          <p:cNvPr id="2" name="Slide Number Placeholder 1"/>
          <p:cNvSpPr>
            <a:spLocks noGrp="1"/>
          </p:cNvSpPr>
          <p:nvPr>
            <p:ph type="sldNum" sz="quarter" idx="12"/>
          </p:nvPr>
        </p:nvSpPr>
        <p:spPr/>
        <p:txBody>
          <a:bodyPr/>
          <a:lstStyle/>
          <a:p>
            <a:fld id="{6C6AE60A-B69C-4790-82F7-3882EDF23186}" type="slidenum">
              <a:rPr lang="en-GB" smtClean="0"/>
              <a:t>13</a:t>
            </a:fld>
            <a:endParaRPr lang="en-GB" dirty="0"/>
          </a:p>
        </p:txBody>
      </p:sp>
    </p:spTree>
    <p:extLst>
      <p:ext uri="{BB962C8B-B14F-4D97-AF65-F5344CB8AC3E}">
        <p14:creationId xmlns:p14="http://schemas.microsoft.com/office/powerpoint/2010/main" val="15213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4000" dirty="0" smtClean="0"/>
              <a:t>This is enough for Q4 and Q8</a:t>
            </a:r>
            <a:endParaRPr lang="en-GB" sz="40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5851" y="3093238"/>
            <a:ext cx="419412" cy="419412"/>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5851" y="3426408"/>
            <a:ext cx="419412" cy="419412"/>
          </a:xfrm>
          <a:prstGeom prst="rect">
            <a:avLst/>
          </a:prstGeom>
        </p:spPr>
      </p:pic>
      <p:sp>
        <p:nvSpPr>
          <p:cNvPr id="20" name="Oval 19"/>
          <p:cNvSpPr/>
          <p:nvPr/>
        </p:nvSpPr>
        <p:spPr>
          <a:xfrm>
            <a:off x="879080" y="1828800"/>
            <a:ext cx="3080939" cy="3048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312819" y="3093238"/>
            <a:ext cx="4378324" cy="1569660"/>
          </a:xfrm>
          <a:prstGeom prst="rect">
            <a:avLst/>
          </a:prstGeom>
          <a:noFill/>
        </p:spPr>
        <p:txBody>
          <a:bodyPr wrap="square" rtlCol="0">
            <a:spAutoFit/>
          </a:bodyPr>
          <a:lstStyle/>
          <a:p>
            <a:r>
              <a:rPr lang="en-US" sz="2400" dirty="0" smtClean="0">
                <a:solidFill>
                  <a:srgbClr val="C00000"/>
                </a:solidFill>
                <a:latin typeface="DINPro-Regular" panose="02000503030000020004" pitchFamily="2" charset="0"/>
              </a:rPr>
              <a:t>8-bit: 32 values	Q8</a:t>
            </a:r>
          </a:p>
          <a:p>
            <a:r>
              <a:rPr lang="en-US" sz="2400" dirty="0" smtClean="0">
                <a:solidFill>
                  <a:srgbClr val="C00000"/>
                </a:solidFill>
                <a:latin typeface="DINPro-Regular" panose="02000503030000020004" pitchFamily="2" charset="0"/>
              </a:rPr>
              <a:t>4-bit: 64 values	Q4</a:t>
            </a:r>
            <a:endParaRPr lang="en-US" sz="2400" dirty="0">
              <a:solidFill>
                <a:srgbClr val="C00000"/>
              </a:solidFill>
              <a:latin typeface="DINPro-Regular" panose="02000503030000020004" pitchFamily="2" charset="0"/>
            </a:endParaRPr>
          </a:p>
          <a:p>
            <a:r>
              <a:rPr lang="en-US" sz="2400" dirty="0" smtClean="0">
                <a:solidFill>
                  <a:srgbClr val="C00000"/>
                </a:solidFill>
                <a:latin typeface="DINPro-Regular" panose="02000503030000020004" pitchFamily="2" charset="0"/>
              </a:rPr>
              <a:t>2-bit: 128 values	Q2</a:t>
            </a:r>
            <a:endParaRPr lang="en-US" sz="2400" dirty="0">
              <a:solidFill>
                <a:srgbClr val="C00000"/>
              </a:solidFill>
              <a:latin typeface="DINPro-Regular" panose="02000503030000020004" pitchFamily="2" charset="0"/>
            </a:endParaRPr>
          </a:p>
          <a:p>
            <a:r>
              <a:rPr lang="en-US" sz="2400" dirty="0" smtClean="0">
                <a:solidFill>
                  <a:srgbClr val="C00000"/>
                </a:solidFill>
                <a:latin typeface="DINPro-Regular" panose="02000503030000020004" pitchFamily="2" charset="0"/>
              </a:rPr>
              <a:t>1-bit: 256 values	Q1</a:t>
            </a:r>
          </a:p>
        </p:txBody>
      </p:sp>
      <p:pic>
        <p:nvPicPr>
          <p:cNvPr id="27" name="Picture 26"/>
          <p:cNvPicPr>
            <a:picLocks noChangeAspect="1"/>
          </p:cNvPicPr>
          <p:nvPr/>
        </p:nvPicPr>
        <p:blipFill>
          <a:blip r:embed="rId4"/>
          <a:stretch>
            <a:fillRect/>
          </a:stretch>
        </p:blipFill>
        <p:spPr>
          <a:xfrm>
            <a:off x="531019" y="1592714"/>
            <a:ext cx="5866490" cy="4739351"/>
          </a:xfrm>
          <a:prstGeom prst="rect">
            <a:avLst/>
          </a:prstGeom>
        </p:spPr>
      </p:pic>
      <p:sp>
        <p:nvSpPr>
          <p:cNvPr id="2" name="Slide Number Placeholder 1"/>
          <p:cNvSpPr>
            <a:spLocks noGrp="1"/>
          </p:cNvSpPr>
          <p:nvPr>
            <p:ph type="sldNum" sz="quarter" idx="12"/>
          </p:nvPr>
        </p:nvSpPr>
        <p:spPr/>
        <p:txBody>
          <a:bodyPr/>
          <a:lstStyle/>
          <a:p>
            <a:fld id="{6C6AE60A-B69C-4790-82F7-3882EDF23186}" type="slidenum">
              <a:rPr lang="en-GB" smtClean="0"/>
              <a:t>14</a:t>
            </a:fld>
            <a:endParaRPr lang="en-GB" dirty="0"/>
          </a:p>
        </p:txBody>
      </p:sp>
    </p:spTree>
    <p:extLst>
      <p:ext uri="{BB962C8B-B14F-4D97-AF65-F5344CB8AC3E}">
        <p14:creationId xmlns:p14="http://schemas.microsoft.com/office/powerpoint/2010/main" val="188833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Trick 2: Implement Multiplication using Multiplexer</a:t>
            </a:r>
            <a:endParaRPr lang="en-GB" sz="3200" dirty="0"/>
          </a:p>
        </p:txBody>
      </p:sp>
      <p:pic>
        <p:nvPicPr>
          <p:cNvPr id="6" name="Picture 5"/>
          <p:cNvPicPr>
            <a:picLocks noChangeAspect="1"/>
          </p:cNvPicPr>
          <p:nvPr/>
        </p:nvPicPr>
        <p:blipFill>
          <a:blip r:embed="rId3"/>
          <a:stretch>
            <a:fillRect/>
          </a:stretch>
        </p:blipFill>
        <p:spPr>
          <a:xfrm>
            <a:off x="1594136" y="1981200"/>
            <a:ext cx="8534400" cy="3389500"/>
          </a:xfrm>
          <a:prstGeom prst="rect">
            <a:avLst/>
          </a:prstGeom>
        </p:spPr>
      </p:pic>
      <p:sp>
        <p:nvSpPr>
          <p:cNvPr id="7" name="TextBox 6"/>
          <p:cNvSpPr txBox="1"/>
          <p:nvPr/>
        </p:nvSpPr>
        <p:spPr>
          <a:xfrm>
            <a:off x="2969419" y="5604180"/>
            <a:ext cx="3391979" cy="461665"/>
          </a:xfrm>
          <a:prstGeom prst="rect">
            <a:avLst/>
          </a:prstGeom>
          <a:noFill/>
        </p:spPr>
        <p:txBody>
          <a:bodyPr wrap="square" rtlCol="0">
            <a:spAutoFit/>
          </a:bodyPr>
          <a:lstStyle/>
          <a:p>
            <a:r>
              <a:rPr lang="en-US" sz="2400" b="1" dirty="0" smtClean="0">
                <a:latin typeface="DINPro-Regular" panose="02000503030000020004" pitchFamily="2" charset="0"/>
              </a:rPr>
              <a:t>Q2 multiplier</a:t>
            </a:r>
            <a:endParaRPr lang="en-US" sz="2400" b="1" dirty="0">
              <a:latin typeface="DINPro-Regular" panose="02000503030000020004" pitchFamily="2" charset="0"/>
            </a:endParaRPr>
          </a:p>
        </p:txBody>
      </p:sp>
      <p:sp>
        <p:nvSpPr>
          <p:cNvPr id="31" name="TextBox 30"/>
          <p:cNvSpPr txBox="1"/>
          <p:nvPr/>
        </p:nvSpPr>
        <p:spPr>
          <a:xfrm>
            <a:off x="7617619" y="5604180"/>
            <a:ext cx="3505200" cy="461665"/>
          </a:xfrm>
          <a:prstGeom prst="rect">
            <a:avLst/>
          </a:prstGeom>
          <a:noFill/>
        </p:spPr>
        <p:txBody>
          <a:bodyPr wrap="square" rtlCol="0">
            <a:spAutoFit/>
          </a:bodyPr>
          <a:lstStyle/>
          <a:p>
            <a:r>
              <a:rPr lang="en-US" sz="2400" b="1" dirty="0" smtClean="0">
                <a:latin typeface="DINPro-Regular" panose="02000503030000020004" pitchFamily="2" charset="0"/>
              </a:rPr>
              <a:t>Q1 multiplier</a:t>
            </a:r>
            <a:endParaRPr lang="en-US" sz="2400" b="1" dirty="0">
              <a:latin typeface="DINPro-Regular" panose="02000503030000020004" pitchFamily="2" charset="0"/>
            </a:endParaRPr>
          </a:p>
        </p:txBody>
      </p:sp>
      <p:sp>
        <p:nvSpPr>
          <p:cNvPr id="2" name="Slide Number Placeholder 1"/>
          <p:cNvSpPr>
            <a:spLocks noGrp="1"/>
          </p:cNvSpPr>
          <p:nvPr>
            <p:ph type="sldNum" sz="quarter" idx="12"/>
          </p:nvPr>
        </p:nvSpPr>
        <p:spPr/>
        <p:txBody>
          <a:bodyPr/>
          <a:lstStyle/>
          <a:p>
            <a:fld id="{6C6AE60A-B69C-4790-82F7-3882EDF23186}" type="slidenum">
              <a:rPr lang="en-GB" smtClean="0"/>
              <a:t>15</a:t>
            </a:fld>
            <a:endParaRPr lang="en-GB" dirty="0"/>
          </a:p>
        </p:txBody>
      </p:sp>
    </p:spTree>
    <p:extLst>
      <p:ext uri="{BB962C8B-B14F-4D97-AF65-F5344CB8AC3E}">
        <p14:creationId xmlns:p14="http://schemas.microsoft.com/office/powerpoint/2010/main" val="379657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a:xfrm>
            <a:off x="321469" y="620714"/>
            <a:ext cx="11537950" cy="972000"/>
          </a:xfrm>
        </p:spPr>
        <p:txBody>
          <a:bodyPr/>
          <a:lstStyle/>
          <a:p>
            <a:pPr algn="ctr"/>
            <a:r>
              <a:rPr lang="en-GB" sz="3200" dirty="0"/>
              <a:t>S</a:t>
            </a:r>
            <a:r>
              <a:rPr lang="en-GB" sz="3200" dirty="0" smtClean="0"/>
              <a:t>upport for all </a:t>
            </a:r>
            <a:r>
              <a:rPr lang="en-GB" sz="3200" dirty="0" err="1" smtClean="0"/>
              <a:t>Qx</a:t>
            </a:r>
            <a:endParaRPr lang="en-GB" sz="3200" dirty="0"/>
          </a:p>
        </p:txBody>
      </p:sp>
      <p:pic>
        <p:nvPicPr>
          <p:cNvPr id="8" name="Picture 7"/>
          <p:cNvPicPr>
            <a:picLocks noChangeAspect="1"/>
          </p:cNvPicPr>
          <p:nvPr/>
        </p:nvPicPr>
        <p:blipFill>
          <a:blip r:embed="rId3"/>
          <a:stretch>
            <a:fillRect/>
          </a:stretch>
        </p:blipFill>
        <p:spPr>
          <a:xfrm>
            <a:off x="900248" y="1333500"/>
            <a:ext cx="4859994" cy="3926235"/>
          </a:xfrm>
          <a:prstGeom prst="rect">
            <a:avLst/>
          </a:prstGeom>
        </p:spPr>
      </p:pic>
      <p:sp>
        <p:nvSpPr>
          <p:cNvPr id="9" name="TextBox 8"/>
          <p:cNvSpPr txBox="1"/>
          <p:nvPr/>
        </p:nvSpPr>
        <p:spPr>
          <a:xfrm>
            <a:off x="897867" y="5464689"/>
            <a:ext cx="4953000" cy="1130309"/>
          </a:xfrm>
          <a:prstGeom prst="rect">
            <a:avLst/>
          </a:prstGeom>
          <a:noFill/>
        </p:spPr>
        <p:txBody>
          <a:bodyPr wrap="square" rtlCol="0">
            <a:spAutoFit/>
          </a:bodyPr>
          <a:lstStyle/>
          <a:p>
            <a:pPr>
              <a:lnSpc>
                <a:spcPct val="150000"/>
              </a:lnSpc>
            </a:pPr>
            <a:r>
              <a:rPr lang="en-US" sz="2400" dirty="0" smtClean="0">
                <a:solidFill>
                  <a:srgbClr val="C00000"/>
                </a:solidFill>
                <a:latin typeface="DINPro-Regular" panose="02000503030000020004" pitchFamily="2" charset="0"/>
              </a:rPr>
              <a:t>Circuit for Q8, Q4 and Q2 SGD</a:t>
            </a:r>
          </a:p>
          <a:p>
            <a:pPr>
              <a:lnSpc>
                <a:spcPct val="150000"/>
              </a:lnSpc>
            </a:pPr>
            <a:r>
              <a:rPr lang="en-US" sz="2400" dirty="0" smtClean="0">
                <a:solidFill>
                  <a:srgbClr val="C00000"/>
                </a:solidFill>
                <a:latin typeface="DINPro-Regular" panose="02000503030000020004" pitchFamily="2" charset="0"/>
              </a:rPr>
              <a:t>Processing rate: 12.8 GB/s</a:t>
            </a:r>
            <a:endParaRPr lang="en-US" sz="2400" dirty="0">
              <a:solidFill>
                <a:srgbClr val="C00000"/>
              </a:solidFill>
              <a:latin typeface="DINPro-Regular" panose="02000503030000020004" pitchFamily="2" charset="0"/>
            </a:endParaRPr>
          </a:p>
        </p:txBody>
      </p:sp>
      <p:pic>
        <p:nvPicPr>
          <p:cNvPr id="11" name="Picture 10"/>
          <p:cNvPicPr>
            <a:picLocks noChangeAspect="1"/>
          </p:cNvPicPr>
          <p:nvPr/>
        </p:nvPicPr>
        <p:blipFill>
          <a:blip r:embed="rId4"/>
          <a:stretch>
            <a:fillRect/>
          </a:stretch>
        </p:blipFill>
        <p:spPr>
          <a:xfrm>
            <a:off x="6800918" y="1409700"/>
            <a:ext cx="4115593" cy="3917336"/>
          </a:xfrm>
          <a:prstGeom prst="rect">
            <a:avLst/>
          </a:prstGeom>
        </p:spPr>
      </p:pic>
      <p:sp>
        <p:nvSpPr>
          <p:cNvPr id="18" name="TextBox 17"/>
          <p:cNvSpPr txBox="1"/>
          <p:nvPr/>
        </p:nvSpPr>
        <p:spPr>
          <a:xfrm>
            <a:off x="6800918" y="5464689"/>
            <a:ext cx="4953000" cy="1130309"/>
          </a:xfrm>
          <a:prstGeom prst="rect">
            <a:avLst/>
          </a:prstGeom>
          <a:noFill/>
        </p:spPr>
        <p:txBody>
          <a:bodyPr wrap="square" rtlCol="0">
            <a:spAutoFit/>
          </a:bodyPr>
          <a:lstStyle/>
          <a:p>
            <a:pPr>
              <a:lnSpc>
                <a:spcPct val="150000"/>
              </a:lnSpc>
            </a:pPr>
            <a:r>
              <a:rPr lang="en-US" sz="2400" dirty="0" smtClean="0">
                <a:solidFill>
                  <a:srgbClr val="C00000"/>
                </a:solidFill>
                <a:latin typeface="DINPro-Regular" panose="02000503030000020004" pitchFamily="2" charset="0"/>
              </a:rPr>
              <a:t>Circuit for Q1 SGD</a:t>
            </a:r>
          </a:p>
          <a:p>
            <a:pPr>
              <a:lnSpc>
                <a:spcPct val="150000"/>
              </a:lnSpc>
            </a:pPr>
            <a:r>
              <a:rPr lang="en-US" sz="2400" dirty="0" smtClean="0">
                <a:solidFill>
                  <a:srgbClr val="C00000"/>
                </a:solidFill>
                <a:latin typeface="DINPro-Regular" panose="02000503030000020004" pitchFamily="2" charset="0"/>
              </a:rPr>
              <a:t>Processing rate: 6.4 GB/s</a:t>
            </a:r>
            <a:endParaRPr lang="en-US" sz="2400" dirty="0">
              <a:solidFill>
                <a:srgbClr val="C00000"/>
              </a:solidFill>
              <a:latin typeface="DINPro-Regular" panose="02000503030000020004" pitchFamily="2" charset="0"/>
            </a:endParaRPr>
          </a:p>
        </p:txBody>
      </p:sp>
      <p:sp>
        <p:nvSpPr>
          <p:cNvPr id="19" name="Oval 18"/>
          <p:cNvSpPr/>
          <p:nvPr/>
        </p:nvSpPr>
        <p:spPr>
          <a:xfrm>
            <a:off x="1140619" y="1949106"/>
            <a:ext cx="2758281" cy="87029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00918" y="1409701"/>
            <a:ext cx="2758281" cy="9745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6C6AE60A-B69C-4790-82F7-3882EDF23186}" type="slidenum">
              <a:rPr lang="en-GB" smtClean="0"/>
              <a:t>16</a:t>
            </a:fld>
            <a:endParaRPr lang="en-GB" dirty="0"/>
          </a:p>
        </p:txBody>
      </p:sp>
    </p:spTree>
    <p:extLst>
      <p:ext uri="{BB962C8B-B14F-4D97-AF65-F5344CB8AC3E}">
        <p14:creationId xmlns:p14="http://schemas.microsoft.com/office/powerpoint/2010/main" val="112623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a:xfrm>
            <a:off x="321469" y="620714"/>
            <a:ext cx="11537950" cy="972000"/>
          </a:xfrm>
        </p:spPr>
        <p:txBody>
          <a:bodyPr/>
          <a:lstStyle/>
          <a:p>
            <a:pPr algn="ctr"/>
            <a:r>
              <a:rPr lang="en-GB" sz="3200" dirty="0"/>
              <a:t>S</a:t>
            </a:r>
            <a:r>
              <a:rPr lang="en-GB" sz="3200" dirty="0" smtClean="0"/>
              <a:t>upport for all </a:t>
            </a:r>
            <a:r>
              <a:rPr lang="en-GB" sz="3200" dirty="0" err="1" smtClean="0"/>
              <a:t>Qx</a:t>
            </a:r>
            <a:endParaRPr lang="en-GB" sz="3200" dirty="0"/>
          </a:p>
        </p:txBody>
      </p:sp>
      <p:pic>
        <p:nvPicPr>
          <p:cNvPr id="8" name="Picture 7"/>
          <p:cNvPicPr>
            <a:picLocks noChangeAspect="1"/>
          </p:cNvPicPr>
          <p:nvPr/>
        </p:nvPicPr>
        <p:blipFill>
          <a:blip r:embed="rId3"/>
          <a:stretch>
            <a:fillRect/>
          </a:stretch>
        </p:blipFill>
        <p:spPr>
          <a:xfrm>
            <a:off x="900248" y="1333500"/>
            <a:ext cx="4859994" cy="3926235"/>
          </a:xfrm>
          <a:prstGeom prst="rect">
            <a:avLst/>
          </a:prstGeom>
        </p:spPr>
      </p:pic>
      <p:sp>
        <p:nvSpPr>
          <p:cNvPr id="9" name="TextBox 8"/>
          <p:cNvSpPr txBox="1"/>
          <p:nvPr/>
        </p:nvSpPr>
        <p:spPr>
          <a:xfrm>
            <a:off x="897867" y="5464689"/>
            <a:ext cx="4953000" cy="1130309"/>
          </a:xfrm>
          <a:prstGeom prst="rect">
            <a:avLst/>
          </a:prstGeom>
          <a:noFill/>
        </p:spPr>
        <p:txBody>
          <a:bodyPr wrap="square" rtlCol="0">
            <a:spAutoFit/>
          </a:bodyPr>
          <a:lstStyle/>
          <a:p>
            <a:pPr>
              <a:lnSpc>
                <a:spcPct val="150000"/>
              </a:lnSpc>
            </a:pPr>
            <a:r>
              <a:rPr lang="en-US" sz="2400" dirty="0" smtClean="0">
                <a:solidFill>
                  <a:srgbClr val="C00000"/>
                </a:solidFill>
                <a:latin typeface="DINPro-Regular" panose="02000503030000020004" pitchFamily="2" charset="0"/>
              </a:rPr>
              <a:t>Circuit for Q8, Q4 and Q2 SGD</a:t>
            </a:r>
          </a:p>
          <a:p>
            <a:pPr>
              <a:lnSpc>
                <a:spcPct val="150000"/>
              </a:lnSpc>
            </a:pPr>
            <a:r>
              <a:rPr lang="en-US" sz="2400" dirty="0" smtClean="0">
                <a:solidFill>
                  <a:srgbClr val="C00000"/>
                </a:solidFill>
                <a:latin typeface="DINPro-Regular" panose="02000503030000020004" pitchFamily="2" charset="0"/>
              </a:rPr>
              <a:t>Processing rate: 12.8 GB/s</a:t>
            </a:r>
            <a:endParaRPr lang="en-US" sz="2400" dirty="0">
              <a:solidFill>
                <a:srgbClr val="C00000"/>
              </a:solidFill>
              <a:latin typeface="DINPro-Regular" panose="02000503030000020004" pitchFamily="2" charset="0"/>
            </a:endParaRPr>
          </a:p>
        </p:txBody>
      </p:sp>
      <p:pic>
        <p:nvPicPr>
          <p:cNvPr id="11" name="Picture 10"/>
          <p:cNvPicPr>
            <a:picLocks noChangeAspect="1"/>
          </p:cNvPicPr>
          <p:nvPr/>
        </p:nvPicPr>
        <p:blipFill>
          <a:blip r:embed="rId4"/>
          <a:stretch>
            <a:fillRect/>
          </a:stretch>
        </p:blipFill>
        <p:spPr>
          <a:xfrm>
            <a:off x="6800918" y="1409700"/>
            <a:ext cx="4115593" cy="3917336"/>
          </a:xfrm>
          <a:prstGeom prst="rect">
            <a:avLst/>
          </a:prstGeom>
        </p:spPr>
      </p:pic>
      <p:sp>
        <p:nvSpPr>
          <p:cNvPr id="18" name="TextBox 17"/>
          <p:cNvSpPr txBox="1"/>
          <p:nvPr/>
        </p:nvSpPr>
        <p:spPr>
          <a:xfrm>
            <a:off x="6800918" y="5464689"/>
            <a:ext cx="4953000" cy="1130309"/>
          </a:xfrm>
          <a:prstGeom prst="rect">
            <a:avLst/>
          </a:prstGeom>
          <a:noFill/>
        </p:spPr>
        <p:txBody>
          <a:bodyPr wrap="square" rtlCol="0">
            <a:spAutoFit/>
          </a:bodyPr>
          <a:lstStyle/>
          <a:p>
            <a:pPr>
              <a:lnSpc>
                <a:spcPct val="150000"/>
              </a:lnSpc>
            </a:pPr>
            <a:r>
              <a:rPr lang="en-US" sz="2400" dirty="0" smtClean="0">
                <a:solidFill>
                  <a:srgbClr val="C00000"/>
                </a:solidFill>
                <a:latin typeface="DINPro-Regular" panose="02000503030000020004" pitchFamily="2" charset="0"/>
              </a:rPr>
              <a:t>Circuit for Q1 SGD</a:t>
            </a:r>
          </a:p>
          <a:p>
            <a:pPr>
              <a:lnSpc>
                <a:spcPct val="150000"/>
              </a:lnSpc>
            </a:pPr>
            <a:r>
              <a:rPr lang="en-US" sz="2400" dirty="0" smtClean="0">
                <a:solidFill>
                  <a:srgbClr val="C00000"/>
                </a:solidFill>
                <a:latin typeface="DINPro-Regular" panose="02000503030000020004" pitchFamily="2" charset="0"/>
              </a:rPr>
              <a:t>Processing rate: 6.4 GB/s</a:t>
            </a:r>
            <a:endParaRPr lang="en-US" sz="2400" dirty="0">
              <a:solidFill>
                <a:srgbClr val="C00000"/>
              </a:solidFill>
              <a:latin typeface="DINPro-Regular" panose="02000503030000020004" pitchFamily="2" charset="0"/>
            </a:endParaRPr>
          </a:p>
        </p:txBody>
      </p:sp>
      <p:sp>
        <p:nvSpPr>
          <p:cNvPr id="19" name="Oval 18"/>
          <p:cNvSpPr/>
          <p:nvPr/>
        </p:nvSpPr>
        <p:spPr>
          <a:xfrm>
            <a:off x="1140619" y="1949106"/>
            <a:ext cx="2758281" cy="87029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00918" y="1409701"/>
            <a:ext cx="2758281" cy="9745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189442691"/>
              </p:ext>
            </p:extLst>
          </p:nvPr>
        </p:nvGraphicFramePr>
        <p:xfrm>
          <a:off x="3463141" y="2909904"/>
          <a:ext cx="5605655" cy="2558146"/>
        </p:xfrm>
        <a:graphic>
          <a:graphicData uri="http://schemas.openxmlformats.org/drawingml/2006/table">
            <a:tbl>
              <a:tblPr firstRow="1" bandRow="1">
                <a:tableStyleId>{6E25E649-3F16-4E02-A733-19D2CDBF48F0}</a:tableStyleId>
              </a:tblPr>
              <a:tblGrid>
                <a:gridCol w="1821627">
                  <a:extLst>
                    <a:ext uri="{9D8B030D-6E8A-4147-A177-3AD203B41FA5}">
                      <a16:colId xmlns:a16="http://schemas.microsoft.com/office/drawing/2014/main" val="288844784"/>
                    </a:ext>
                  </a:extLst>
                </a:gridCol>
                <a:gridCol w="1246377">
                  <a:extLst>
                    <a:ext uri="{9D8B030D-6E8A-4147-A177-3AD203B41FA5}">
                      <a16:colId xmlns:a16="http://schemas.microsoft.com/office/drawing/2014/main" val="3402669425"/>
                    </a:ext>
                  </a:extLst>
                </a:gridCol>
                <a:gridCol w="1054626">
                  <a:extLst>
                    <a:ext uri="{9D8B030D-6E8A-4147-A177-3AD203B41FA5}">
                      <a16:colId xmlns:a16="http://schemas.microsoft.com/office/drawing/2014/main" val="3283403388"/>
                    </a:ext>
                  </a:extLst>
                </a:gridCol>
                <a:gridCol w="1483025">
                  <a:extLst>
                    <a:ext uri="{9D8B030D-6E8A-4147-A177-3AD203B41FA5}">
                      <a16:colId xmlns:a16="http://schemas.microsoft.com/office/drawing/2014/main" val="2602428157"/>
                    </a:ext>
                  </a:extLst>
                </a:gridCol>
              </a:tblGrid>
              <a:tr h="547182">
                <a:tc>
                  <a:txBody>
                    <a:bodyPr/>
                    <a:lstStyle/>
                    <a:p>
                      <a:r>
                        <a:rPr lang="en-US" sz="2400" dirty="0" smtClean="0"/>
                        <a:t>Data Type</a:t>
                      </a:r>
                      <a:endParaRPr lang="en-US" sz="2400" dirty="0">
                        <a:latin typeface="DINPro-Regular" panose="02000503030000020004" pitchFamily="50" charset="0"/>
                      </a:endParaRPr>
                    </a:p>
                  </a:txBody>
                  <a:tcPr/>
                </a:tc>
                <a:tc>
                  <a:txBody>
                    <a:bodyPr/>
                    <a:lstStyle/>
                    <a:p>
                      <a:r>
                        <a:rPr lang="en-US" sz="2400" dirty="0" smtClean="0"/>
                        <a:t>Logic</a:t>
                      </a:r>
                      <a:endParaRPr lang="en-US" sz="2400" dirty="0">
                        <a:latin typeface="DINPro-Regular" panose="02000503030000020004" pitchFamily="50" charset="0"/>
                      </a:endParaRPr>
                    </a:p>
                  </a:txBody>
                  <a:tcPr/>
                </a:tc>
                <a:tc>
                  <a:txBody>
                    <a:bodyPr/>
                    <a:lstStyle/>
                    <a:p>
                      <a:r>
                        <a:rPr lang="en-US" sz="2400" dirty="0" smtClean="0"/>
                        <a:t>DSP</a:t>
                      </a:r>
                      <a:endParaRPr lang="en-US" sz="2400" dirty="0">
                        <a:latin typeface="DINPro-Regular" panose="02000503030000020004" pitchFamily="50" charset="0"/>
                      </a:endParaRPr>
                    </a:p>
                  </a:txBody>
                  <a:tcPr/>
                </a:tc>
                <a:tc>
                  <a:txBody>
                    <a:bodyPr/>
                    <a:lstStyle/>
                    <a:p>
                      <a:r>
                        <a:rPr lang="en-US" sz="2400" dirty="0" smtClean="0"/>
                        <a:t>BRAM</a:t>
                      </a:r>
                      <a:endParaRPr lang="en-US" sz="2400" dirty="0">
                        <a:latin typeface="DINPro-Regular" panose="02000503030000020004" pitchFamily="50" charset="0"/>
                      </a:endParaRPr>
                    </a:p>
                  </a:txBody>
                  <a:tcPr/>
                </a:tc>
                <a:extLst>
                  <a:ext uri="{0D108BD9-81ED-4DB2-BD59-A6C34878D82A}">
                    <a16:rowId xmlns:a16="http://schemas.microsoft.com/office/drawing/2014/main" val="3858264734"/>
                  </a:ext>
                </a:extLst>
              </a:tr>
              <a:tr h="502741">
                <a:tc>
                  <a:txBody>
                    <a:bodyPr/>
                    <a:lstStyle/>
                    <a:p>
                      <a:r>
                        <a:rPr lang="en-US" sz="2400" dirty="0" smtClean="0"/>
                        <a:t>float</a:t>
                      </a:r>
                      <a:endParaRPr lang="en-US" sz="2400" dirty="0">
                        <a:latin typeface="DINPro-Regular" panose="02000503030000020004" pitchFamily="50" charset="0"/>
                      </a:endParaRPr>
                    </a:p>
                  </a:txBody>
                  <a:tcPr/>
                </a:tc>
                <a:tc>
                  <a:txBody>
                    <a:bodyPr/>
                    <a:lstStyle/>
                    <a:p>
                      <a:r>
                        <a:rPr lang="en-US" sz="2400" dirty="0" smtClean="0"/>
                        <a:t>38%</a:t>
                      </a:r>
                      <a:endParaRPr lang="en-US" sz="2400" dirty="0">
                        <a:latin typeface="DINPro-Regular" panose="02000503030000020004" pitchFamily="50" charset="0"/>
                      </a:endParaRPr>
                    </a:p>
                  </a:txBody>
                  <a:tcPr/>
                </a:tc>
                <a:tc>
                  <a:txBody>
                    <a:bodyPr/>
                    <a:lstStyle/>
                    <a:p>
                      <a:r>
                        <a:rPr lang="en-US" sz="2400" dirty="0" smtClean="0"/>
                        <a:t>12%</a:t>
                      </a:r>
                      <a:endParaRPr lang="en-US" sz="2400" dirty="0">
                        <a:latin typeface="DINPro-Regular" panose="02000503030000020004" pitchFamily="50" charset="0"/>
                      </a:endParaRPr>
                    </a:p>
                  </a:txBody>
                  <a:tcPr/>
                </a:tc>
                <a:tc>
                  <a:txBody>
                    <a:bodyPr/>
                    <a:lstStyle/>
                    <a:p>
                      <a:r>
                        <a:rPr lang="en-US" sz="2400" dirty="0" smtClean="0"/>
                        <a:t>7%</a:t>
                      </a:r>
                      <a:endParaRPr lang="en-US" sz="2400" dirty="0">
                        <a:latin typeface="DINPro-Regular" panose="02000503030000020004" pitchFamily="50" charset="0"/>
                      </a:endParaRPr>
                    </a:p>
                  </a:txBody>
                  <a:tcPr/>
                </a:tc>
                <a:extLst>
                  <a:ext uri="{0D108BD9-81ED-4DB2-BD59-A6C34878D82A}">
                    <a16:rowId xmlns:a16="http://schemas.microsoft.com/office/drawing/2014/main" val="2142000667"/>
                  </a:ext>
                </a:extLst>
              </a:tr>
              <a:tr h="502741">
                <a:tc>
                  <a:txBody>
                    <a:bodyPr/>
                    <a:lstStyle/>
                    <a:p>
                      <a:r>
                        <a:rPr lang="en-US" sz="2400" dirty="0" smtClean="0"/>
                        <a:t>Q8</a:t>
                      </a:r>
                      <a:endParaRPr lang="en-US" sz="2400" dirty="0">
                        <a:latin typeface="DINPro-Regular" panose="02000503030000020004" pitchFamily="50" charset="0"/>
                      </a:endParaRPr>
                    </a:p>
                  </a:txBody>
                  <a:tcPr/>
                </a:tc>
                <a:tc>
                  <a:txBody>
                    <a:bodyPr/>
                    <a:lstStyle/>
                    <a:p>
                      <a:r>
                        <a:rPr lang="en-US" sz="2400" dirty="0" smtClean="0"/>
                        <a:t>35%</a:t>
                      </a:r>
                      <a:endParaRPr lang="en-US" sz="2400" dirty="0">
                        <a:latin typeface="DINPro-Regular" panose="02000503030000020004" pitchFamily="50" charset="0"/>
                      </a:endParaRPr>
                    </a:p>
                  </a:txBody>
                  <a:tcPr/>
                </a:tc>
                <a:tc>
                  <a:txBody>
                    <a:bodyPr/>
                    <a:lstStyle/>
                    <a:p>
                      <a:r>
                        <a:rPr lang="en-US" sz="2400" dirty="0" smtClean="0"/>
                        <a:t>25%</a:t>
                      </a:r>
                      <a:endParaRPr lang="en-US" sz="2400" dirty="0">
                        <a:latin typeface="DINPro-Regular" panose="02000503030000020004" pitchFamily="50" charset="0"/>
                      </a:endParaRPr>
                    </a:p>
                  </a:txBody>
                  <a:tcPr/>
                </a:tc>
                <a:tc>
                  <a:txBody>
                    <a:bodyPr/>
                    <a:lstStyle/>
                    <a:p>
                      <a:r>
                        <a:rPr lang="en-US" sz="2400" dirty="0" smtClean="0"/>
                        <a:t>6%</a:t>
                      </a:r>
                      <a:endParaRPr lang="en-US" sz="2400" dirty="0">
                        <a:latin typeface="DINPro-Regular" panose="02000503030000020004" pitchFamily="50" charset="0"/>
                      </a:endParaRPr>
                    </a:p>
                  </a:txBody>
                  <a:tcPr/>
                </a:tc>
                <a:extLst>
                  <a:ext uri="{0D108BD9-81ED-4DB2-BD59-A6C34878D82A}">
                    <a16:rowId xmlns:a16="http://schemas.microsoft.com/office/drawing/2014/main" val="2125064771"/>
                  </a:ext>
                </a:extLst>
              </a:tr>
              <a:tr h="502741">
                <a:tc>
                  <a:txBody>
                    <a:bodyPr/>
                    <a:lstStyle/>
                    <a:p>
                      <a:r>
                        <a:rPr lang="en-US" sz="2400" dirty="0" smtClean="0"/>
                        <a:t>Q4</a:t>
                      </a:r>
                      <a:endParaRPr lang="en-US" sz="2400" dirty="0">
                        <a:latin typeface="DINPro-Regular" panose="02000503030000020004" pitchFamily="50" charset="0"/>
                      </a:endParaRPr>
                    </a:p>
                  </a:txBody>
                  <a:tcPr/>
                </a:tc>
                <a:tc>
                  <a:txBody>
                    <a:bodyPr/>
                    <a:lstStyle/>
                    <a:p>
                      <a:r>
                        <a:rPr lang="en-US" sz="2400" dirty="0" smtClean="0"/>
                        <a:t>36%</a:t>
                      </a:r>
                      <a:endParaRPr lang="en-US" sz="2400" dirty="0">
                        <a:latin typeface="DINPro-Regular" panose="02000503030000020004" pitchFamily="50" charset="0"/>
                      </a:endParaRPr>
                    </a:p>
                  </a:txBody>
                  <a:tcPr/>
                </a:tc>
                <a:tc>
                  <a:txBody>
                    <a:bodyPr/>
                    <a:lstStyle/>
                    <a:p>
                      <a:r>
                        <a:rPr lang="en-US" sz="2400" dirty="0" smtClean="0"/>
                        <a:t>50%</a:t>
                      </a:r>
                      <a:endParaRPr lang="en-US" sz="2400" dirty="0">
                        <a:latin typeface="DINPro-Regular" panose="02000503030000020004" pitchFamily="50" charset="0"/>
                      </a:endParaRPr>
                    </a:p>
                  </a:txBody>
                  <a:tcPr/>
                </a:tc>
                <a:tc>
                  <a:txBody>
                    <a:bodyPr/>
                    <a:lstStyle/>
                    <a:p>
                      <a:r>
                        <a:rPr lang="en-US" sz="2400" dirty="0" smtClean="0"/>
                        <a:t>6%</a:t>
                      </a:r>
                      <a:endParaRPr lang="en-US" sz="2400" dirty="0">
                        <a:latin typeface="DINPro-Regular" panose="02000503030000020004" pitchFamily="50" charset="0"/>
                      </a:endParaRPr>
                    </a:p>
                  </a:txBody>
                  <a:tcPr/>
                </a:tc>
                <a:extLst>
                  <a:ext uri="{0D108BD9-81ED-4DB2-BD59-A6C34878D82A}">
                    <a16:rowId xmlns:a16="http://schemas.microsoft.com/office/drawing/2014/main" val="893135001"/>
                  </a:ext>
                </a:extLst>
              </a:tr>
              <a:tr h="502741">
                <a:tc>
                  <a:txBody>
                    <a:bodyPr/>
                    <a:lstStyle/>
                    <a:p>
                      <a:r>
                        <a:rPr lang="en-US" sz="2400" dirty="0" smtClean="0"/>
                        <a:t>Q2,</a:t>
                      </a:r>
                      <a:r>
                        <a:rPr lang="en-US" sz="2400" baseline="0" dirty="0" smtClean="0"/>
                        <a:t> Q1</a:t>
                      </a:r>
                      <a:endParaRPr lang="en-US" sz="2400" dirty="0">
                        <a:latin typeface="DINPro-Regular" panose="02000503030000020004" pitchFamily="50" charset="0"/>
                      </a:endParaRPr>
                    </a:p>
                  </a:txBody>
                  <a:tcPr/>
                </a:tc>
                <a:tc>
                  <a:txBody>
                    <a:bodyPr/>
                    <a:lstStyle/>
                    <a:p>
                      <a:r>
                        <a:rPr lang="en-US" sz="2400" dirty="0" smtClean="0"/>
                        <a:t>43%</a:t>
                      </a:r>
                      <a:endParaRPr lang="en-US" sz="2400" dirty="0">
                        <a:latin typeface="DINPro-Regular" panose="02000503030000020004" pitchFamily="50" charset="0"/>
                      </a:endParaRPr>
                    </a:p>
                  </a:txBody>
                  <a:tcPr/>
                </a:tc>
                <a:tc>
                  <a:txBody>
                    <a:bodyPr/>
                    <a:lstStyle/>
                    <a:p>
                      <a:r>
                        <a:rPr lang="en-US" sz="2400" dirty="0" smtClean="0"/>
                        <a:t>1%</a:t>
                      </a:r>
                      <a:endParaRPr lang="en-US" sz="2400" dirty="0">
                        <a:latin typeface="DINPro-Regular" panose="02000503030000020004" pitchFamily="50" charset="0"/>
                      </a:endParaRPr>
                    </a:p>
                  </a:txBody>
                  <a:tcPr/>
                </a:tc>
                <a:tc>
                  <a:txBody>
                    <a:bodyPr/>
                    <a:lstStyle/>
                    <a:p>
                      <a:r>
                        <a:rPr lang="en-US" sz="2400" dirty="0" smtClean="0"/>
                        <a:t>6%</a:t>
                      </a:r>
                      <a:endParaRPr lang="en-US" sz="2400" dirty="0">
                        <a:latin typeface="DINPro-Regular" panose="02000503030000020004" pitchFamily="50" charset="0"/>
                      </a:endParaRPr>
                    </a:p>
                  </a:txBody>
                  <a:tcPr/>
                </a:tc>
                <a:extLst>
                  <a:ext uri="{0D108BD9-81ED-4DB2-BD59-A6C34878D82A}">
                    <a16:rowId xmlns:a16="http://schemas.microsoft.com/office/drawing/2014/main" val="2177680516"/>
                  </a:ext>
                </a:extLst>
              </a:tr>
            </a:tbl>
          </a:graphicData>
        </a:graphic>
      </p:graphicFrame>
      <p:sp>
        <p:nvSpPr>
          <p:cNvPr id="3" name="Slide Number Placeholder 2"/>
          <p:cNvSpPr>
            <a:spLocks noGrp="1"/>
          </p:cNvSpPr>
          <p:nvPr>
            <p:ph type="sldNum" sz="quarter" idx="12"/>
          </p:nvPr>
        </p:nvSpPr>
        <p:spPr/>
        <p:txBody>
          <a:bodyPr/>
          <a:lstStyle/>
          <a:p>
            <a:fld id="{6C6AE60A-B69C-4790-82F7-3882EDF23186}" type="slidenum">
              <a:rPr lang="en-GB" smtClean="0"/>
              <a:t>17</a:t>
            </a:fld>
            <a:endParaRPr lang="en-GB" dirty="0"/>
          </a:p>
        </p:txBody>
      </p:sp>
    </p:spTree>
    <p:extLst>
      <p:ext uri="{BB962C8B-B14F-4D97-AF65-F5344CB8AC3E}">
        <p14:creationId xmlns:p14="http://schemas.microsoft.com/office/powerpoint/2010/main" val="3470660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Data sets for </a:t>
            </a:r>
            <a:r>
              <a:rPr lang="en-GB" sz="3200" dirty="0"/>
              <a:t>e</a:t>
            </a:r>
            <a:r>
              <a:rPr lang="en-GB" sz="3200" dirty="0" smtClean="0"/>
              <a:t>valuation</a:t>
            </a:r>
            <a:endParaRPr lang="en-GB" sz="3200" dirty="0"/>
          </a:p>
        </p:txBody>
      </p:sp>
      <p:graphicFrame>
        <p:nvGraphicFramePr>
          <p:cNvPr id="4" name="Table 3"/>
          <p:cNvGraphicFramePr>
            <a:graphicFrameLocks noGrp="1"/>
          </p:cNvGraphicFramePr>
          <p:nvPr>
            <p:extLst>
              <p:ext uri="{D42A27DB-BD31-4B8C-83A1-F6EECF244321}">
                <p14:modId xmlns:p14="http://schemas.microsoft.com/office/powerpoint/2010/main" val="84750625"/>
              </p:ext>
            </p:extLst>
          </p:nvPr>
        </p:nvGraphicFramePr>
        <p:xfrm>
          <a:off x="1734076" y="1575352"/>
          <a:ext cx="8717498" cy="3137982"/>
        </p:xfrm>
        <a:graphic>
          <a:graphicData uri="http://schemas.openxmlformats.org/drawingml/2006/table">
            <a:tbl>
              <a:tblPr firstRow="1" bandRow="1">
                <a:tableStyleId>{6E25E649-3F16-4E02-A733-19D2CDBF48F0}</a:tableStyleId>
              </a:tblPr>
              <a:tblGrid>
                <a:gridCol w="2164298">
                  <a:extLst>
                    <a:ext uri="{9D8B030D-6E8A-4147-A177-3AD203B41FA5}">
                      <a16:colId xmlns:a16="http://schemas.microsoft.com/office/drawing/2014/main" val="288844784"/>
                    </a:ext>
                  </a:extLst>
                </a:gridCol>
                <a:gridCol w="2057400">
                  <a:extLst>
                    <a:ext uri="{9D8B030D-6E8A-4147-A177-3AD203B41FA5}">
                      <a16:colId xmlns:a16="http://schemas.microsoft.com/office/drawing/2014/main" val="3402669425"/>
                    </a:ext>
                  </a:extLst>
                </a:gridCol>
                <a:gridCol w="2189510">
                  <a:extLst>
                    <a:ext uri="{9D8B030D-6E8A-4147-A177-3AD203B41FA5}">
                      <a16:colId xmlns:a16="http://schemas.microsoft.com/office/drawing/2014/main" val="3283403388"/>
                    </a:ext>
                  </a:extLst>
                </a:gridCol>
                <a:gridCol w="2306290">
                  <a:extLst>
                    <a:ext uri="{9D8B030D-6E8A-4147-A177-3AD203B41FA5}">
                      <a16:colId xmlns:a16="http://schemas.microsoft.com/office/drawing/2014/main" val="2602428157"/>
                    </a:ext>
                  </a:extLst>
                </a:gridCol>
              </a:tblGrid>
              <a:tr h="547182">
                <a:tc>
                  <a:txBody>
                    <a:bodyPr/>
                    <a:lstStyle/>
                    <a:p>
                      <a:r>
                        <a:rPr lang="en-US" sz="2800" dirty="0" smtClean="0">
                          <a:latin typeface="DINPro-Regular" panose="02000503030000020004" pitchFamily="50" charset="0"/>
                        </a:rPr>
                        <a:t>Name</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Size</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a:t>
                      </a:r>
                      <a:r>
                        <a:rPr lang="en-US" sz="2800" baseline="0" dirty="0" smtClean="0">
                          <a:latin typeface="DINPro-Regular" panose="02000503030000020004" pitchFamily="50" charset="0"/>
                        </a:rPr>
                        <a:t> </a:t>
                      </a:r>
                      <a:r>
                        <a:rPr lang="en-US" sz="2800" dirty="0" smtClean="0">
                          <a:latin typeface="DINPro-Regular" panose="02000503030000020004" pitchFamily="50" charset="0"/>
                        </a:rPr>
                        <a:t>Features</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 Classes</a:t>
                      </a:r>
                      <a:endParaRPr lang="en-US" sz="2800" dirty="0">
                        <a:latin typeface="DINPro-Regular" panose="02000503030000020004" pitchFamily="50" charset="0"/>
                      </a:endParaRPr>
                    </a:p>
                  </a:txBody>
                  <a:tcPr/>
                </a:tc>
                <a:extLst>
                  <a:ext uri="{0D108BD9-81ED-4DB2-BD59-A6C34878D82A}">
                    <a16:rowId xmlns:a16="http://schemas.microsoft.com/office/drawing/2014/main" val="3858264734"/>
                  </a:ext>
                </a:extLst>
              </a:tr>
              <a:tr h="502741">
                <a:tc>
                  <a:txBody>
                    <a:bodyPr/>
                    <a:lstStyle/>
                    <a:p>
                      <a:r>
                        <a:rPr lang="en-US" sz="2800" dirty="0" smtClean="0">
                          <a:latin typeface="DINPro-Regular" panose="02000503030000020004" pitchFamily="50" charset="0"/>
                        </a:rPr>
                        <a:t>MNIST</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60,000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780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10</a:t>
                      </a:r>
                      <a:endParaRPr lang="en-US" sz="2800" dirty="0">
                        <a:latin typeface="DINPro-Regular" panose="02000503030000020004" pitchFamily="50" charset="0"/>
                      </a:endParaRPr>
                    </a:p>
                  </a:txBody>
                  <a:tcPr/>
                </a:tc>
                <a:extLst>
                  <a:ext uri="{0D108BD9-81ED-4DB2-BD59-A6C34878D82A}">
                    <a16:rowId xmlns:a16="http://schemas.microsoft.com/office/drawing/2014/main" val="2142000667"/>
                  </a:ext>
                </a:extLst>
              </a:tr>
              <a:tr h="502741">
                <a:tc>
                  <a:txBody>
                    <a:bodyPr/>
                    <a:lstStyle/>
                    <a:p>
                      <a:r>
                        <a:rPr lang="en-US" sz="2800" dirty="0" smtClean="0">
                          <a:latin typeface="DINPro-Regular" panose="02000503030000020004" pitchFamily="50" charset="0"/>
                        </a:rPr>
                        <a:t>GISETTE</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6,000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5,000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2</a:t>
                      </a:r>
                      <a:endParaRPr lang="en-US" sz="2800" dirty="0">
                        <a:latin typeface="DINPro-Regular" panose="02000503030000020004" pitchFamily="50" charset="0"/>
                      </a:endParaRPr>
                    </a:p>
                  </a:txBody>
                  <a:tcPr/>
                </a:tc>
                <a:extLst>
                  <a:ext uri="{0D108BD9-81ED-4DB2-BD59-A6C34878D82A}">
                    <a16:rowId xmlns:a16="http://schemas.microsoft.com/office/drawing/2014/main" val="2125064771"/>
                  </a:ext>
                </a:extLst>
              </a:tr>
              <a:tr h="502741">
                <a:tc>
                  <a:txBody>
                    <a:bodyPr/>
                    <a:lstStyle/>
                    <a:p>
                      <a:r>
                        <a:rPr lang="en-US" sz="2800" dirty="0" smtClean="0">
                          <a:latin typeface="DINPro-Regular" panose="02000503030000020004" pitchFamily="50" charset="0"/>
                        </a:rPr>
                        <a:t>EPSILON</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10,000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2,000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2</a:t>
                      </a:r>
                      <a:endParaRPr lang="en-US" sz="2800" dirty="0">
                        <a:latin typeface="DINPro-Regular" panose="02000503030000020004" pitchFamily="50" charset="0"/>
                      </a:endParaRPr>
                    </a:p>
                  </a:txBody>
                  <a:tcPr/>
                </a:tc>
                <a:extLst>
                  <a:ext uri="{0D108BD9-81ED-4DB2-BD59-A6C34878D82A}">
                    <a16:rowId xmlns:a16="http://schemas.microsoft.com/office/drawing/2014/main" val="893135001"/>
                  </a:ext>
                </a:extLst>
              </a:tr>
              <a:tr h="502741">
                <a:tc>
                  <a:txBody>
                    <a:bodyPr/>
                    <a:lstStyle/>
                    <a:p>
                      <a:r>
                        <a:rPr lang="en-US" sz="2800" dirty="0" smtClean="0">
                          <a:latin typeface="DINPro-Regular" panose="02000503030000020004" pitchFamily="50" charset="0"/>
                        </a:rPr>
                        <a:t>SYN100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10,000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100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Regression</a:t>
                      </a:r>
                      <a:endParaRPr lang="en-US" sz="2800" dirty="0">
                        <a:latin typeface="DINPro-Regular" panose="02000503030000020004" pitchFamily="50" charset="0"/>
                      </a:endParaRPr>
                    </a:p>
                  </a:txBody>
                  <a:tcPr/>
                </a:tc>
                <a:extLst>
                  <a:ext uri="{0D108BD9-81ED-4DB2-BD59-A6C34878D82A}">
                    <a16:rowId xmlns:a16="http://schemas.microsoft.com/office/drawing/2014/main" val="2177680516"/>
                  </a:ext>
                </a:extLst>
              </a:tr>
              <a:tr h="502741">
                <a:tc>
                  <a:txBody>
                    <a:bodyPr/>
                    <a:lstStyle/>
                    <a:p>
                      <a:r>
                        <a:rPr lang="en-US" sz="2800" dirty="0" smtClean="0">
                          <a:latin typeface="DINPro-Regular" panose="02000503030000020004" pitchFamily="50" charset="0"/>
                        </a:rPr>
                        <a:t>SYN1000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10,000</a:t>
                      </a:r>
                      <a:endParaRPr lang="en-US" sz="2800" dirty="0">
                        <a:latin typeface="DINPro-Regular" panose="02000503030000020004" pitchFamily="50" charset="0"/>
                      </a:endParaRPr>
                    </a:p>
                  </a:txBody>
                  <a:tcPr/>
                </a:tc>
                <a:tc>
                  <a:txBody>
                    <a:bodyPr/>
                    <a:lstStyle/>
                    <a:p>
                      <a:r>
                        <a:rPr lang="en-US" sz="2800" smtClean="0">
                          <a:latin typeface="DINPro-Regular" panose="02000503030000020004" pitchFamily="50" charset="0"/>
                        </a:rPr>
                        <a:t>1,000</a:t>
                      </a:r>
                      <a:endParaRPr lang="en-US" sz="2800" dirty="0">
                        <a:latin typeface="DINPro-Regular" panose="02000503030000020004" pitchFamily="50" charset="0"/>
                      </a:endParaRPr>
                    </a:p>
                  </a:txBody>
                  <a:tcPr/>
                </a:tc>
                <a:tc>
                  <a:txBody>
                    <a:bodyPr/>
                    <a:lstStyle/>
                    <a:p>
                      <a:r>
                        <a:rPr lang="en-US" sz="2800" dirty="0" smtClean="0">
                          <a:latin typeface="DINPro-Regular" panose="02000503030000020004" pitchFamily="50" charset="0"/>
                        </a:rPr>
                        <a:t>Regression</a:t>
                      </a:r>
                      <a:endParaRPr lang="en-US" sz="2800" dirty="0">
                        <a:latin typeface="DINPro-Regular" panose="02000503030000020004" pitchFamily="50" charset="0"/>
                      </a:endParaRPr>
                    </a:p>
                  </a:txBody>
                  <a:tcPr/>
                </a:tc>
                <a:extLst>
                  <a:ext uri="{0D108BD9-81ED-4DB2-BD59-A6C34878D82A}">
                    <a16:rowId xmlns:a16="http://schemas.microsoft.com/office/drawing/2014/main" val="3931892510"/>
                  </a:ext>
                </a:extLst>
              </a:tr>
            </a:tbl>
          </a:graphicData>
        </a:graphic>
      </p:graphicFrame>
      <p:sp>
        <p:nvSpPr>
          <p:cNvPr id="3" name="Slide Number Placeholder 2"/>
          <p:cNvSpPr>
            <a:spLocks noGrp="1"/>
          </p:cNvSpPr>
          <p:nvPr>
            <p:ph type="sldNum" sz="quarter" idx="12"/>
          </p:nvPr>
        </p:nvSpPr>
        <p:spPr/>
        <p:txBody>
          <a:bodyPr/>
          <a:lstStyle/>
          <a:p>
            <a:fld id="{6C6AE60A-B69C-4790-82F7-3882EDF23186}" type="slidenum">
              <a:rPr lang="en-GB" smtClean="0"/>
              <a:t>18</a:t>
            </a:fld>
            <a:endParaRPr lang="en-GB" dirty="0"/>
          </a:p>
        </p:txBody>
      </p:sp>
      <p:sp>
        <p:nvSpPr>
          <p:cNvPr id="5" name="TextBox 4"/>
          <p:cNvSpPr txBox="1"/>
          <p:nvPr/>
        </p:nvSpPr>
        <p:spPr>
          <a:xfrm>
            <a:off x="949325" y="5342553"/>
            <a:ext cx="10287000" cy="1200329"/>
          </a:xfrm>
          <a:prstGeom prst="rect">
            <a:avLst/>
          </a:prstGeom>
          <a:noFill/>
        </p:spPr>
        <p:txBody>
          <a:bodyPr wrap="square" rtlCol="0">
            <a:spAutoFit/>
          </a:bodyPr>
          <a:lstStyle/>
          <a:p>
            <a:r>
              <a:rPr lang="en-US" dirty="0">
                <a:latin typeface="DINPro-Regular" panose="02000503030000020004" pitchFamily="50" charset="0"/>
              </a:rPr>
              <a:t>Following the Intel legal guidelines on publishing performance numbers, we would like to make the reader aware that results in this publication were generated using preproduction hardware and software, and may not reﬂect the performance of production or future systems.</a:t>
            </a:r>
          </a:p>
          <a:p>
            <a:endParaRPr lang="en-US" dirty="0">
              <a:latin typeface="DINPro-Regular" panose="02000503030000020004" pitchFamily="50" charset="0"/>
            </a:endParaRPr>
          </a:p>
        </p:txBody>
      </p:sp>
    </p:spTree>
    <p:extLst>
      <p:ext uri="{BB962C8B-B14F-4D97-AF65-F5344CB8AC3E}">
        <p14:creationId xmlns:p14="http://schemas.microsoft.com/office/powerpoint/2010/main" val="90302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SGD Performance Improvement</a:t>
            </a:r>
            <a:endParaRPr lang="en-GB" sz="3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054" y="1447800"/>
            <a:ext cx="5593841" cy="4297680"/>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77203" y="1447800"/>
            <a:ext cx="5593841" cy="4297680"/>
          </a:xfrm>
          <a:prstGeom prst="rect">
            <a:avLst/>
          </a:prstGeom>
        </p:spPr>
      </p:pic>
      <p:sp>
        <p:nvSpPr>
          <p:cNvPr id="12" name="TextBox 11"/>
          <p:cNvSpPr txBox="1"/>
          <p:nvPr/>
        </p:nvSpPr>
        <p:spPr>
          <a:xfrm>
            <a:off x="1750219" y="5939394"/>
            <a:ext cx="3017694" cy="707886"/>
          </a:xfrm>
          <a:prstGeom prst="rect">
            <a:avLst/>
          </a:prstGeom>
          <a:noFill/>
        </p:spPr>
        <p:txBody>
          <a:bodyPr wrap="square" rtlCol="0">
            <a:spAutoFit/>
          </a:bodyPr>
          <a:lstStyle/>
          <a:p>
            <a:pPr algn="ctr"/>
            <a:r>
              <a:rPr lang="en-US" sz="2000" b="1" dirty="0" smtClean="0">
                <a:latin typeface="DINPro-Regular" panose="02000503030000020004" pitchFamily="2" charset="0"/>
              </a:rPr>
              <a:t>SGD on Synthetic100,</a:t>
            </a:r>
          </a:p>
          <a:p>
            <a:pPr algn="ctr"/>
            <a:r>
              <a:rPr lang="en-US" sz="2000" b="1" dirty="0" smtClean="0">
                <a:latin typeface="DINPro-Regular" panose="02000503030000020004" pitchFamily="2" charset="0"/>
              </a:rPr>
              <a:t>4-bit works</a:t>
            </a:r>
            <a:endParaRPr lang="en-US" sz="2000" b="1" dirty="0">
              <a:latin typeface="DINPro-Regular" panose="02000503030000020004" pitchFamily="2" charset="0"/>
            </a:endParaRPr>
          </a:p>
        </p:txBody>
      </p:sp>
      <p:sp>
        <p:nvSpPr>
          <p:cNvPr id="13" name="TextBox 12"/>
          <p:cNvSpPr txBox="1"/>
          <p:nvPr/>
        </p:nvSpPr>
        <p:spPr>
          <a:xfrm>
            <a:off x="7165276" y="5939394"/>
            <a:ext cx="3017694" cy="707886"/>
          </a:xfrm>
          <a:prstGeom prst="rect">
            <a:avLst/>
          </a:prstGeom>
          <a:noFill/>
        </p:spPr>
        <p:txBody>
          <a:bodyPr wrap="square" rtlCol="0">
            <a:spAutoFit/>
          </a:bodyPr>
          <a:lstStyle/>
          <a:p>
            <a:pPr algn="ctr"/>
            <a:r>
              <a:rPr lang="en-US" sz="2000" b="1" dirty="0" smtClean="0">
                <a:latin typeface="DINPro-Regular" panose="02000503030000020004" pitchFamily="2" charset="0"/>
              </a:rPr>
              <a:t>SGD on Synthetic1000,</a:t>
            </a:r>
          </a:p>
          <a:p>
            <a:pPr algn="ctr"/>
            <a:r>
              <a:rPr lang="en-US" sz="2000" b="1" dirty="0" smtClean="0">
                <a:latin typeface="DINPro-Regular" panose="02000503030000020004" pitchFamily="2" charset="0"/>
              </a:rPr>
              <a:t>8-bit works</a:t>
            </a:r>
            <a:endParaRPr lang="en-US" sz="2000" b="1" dirty="0">
              <a:latin typeface="DINPro-Regular" panose="02000503030000020004" pitchFamily="2" charset="0"/>
            </a:endParaRPr>
          </a:p>
        </p:txBody>
      </p:sp>
      <p:sp>
        <p:nvSpPr>
          <p:cNvPr id="2" name="Slide Number Placeholder 1"/>
          <p:cNvSpPr>
            <a:spLocks noGrp="1"/>
          </p:cNvSpPr>
          <p:nvPr>
            <p:ph type="sldNum" sz="quarter" idx="12"/>
          </p:nvPr>
        </p:nvSpPr>
        <p:spPr/>
        <p:txBody>
          <a:bodyPr/>
          <a:lstStyle/>
          <a:p>
            <a:fld id="{6C6AE60A-B69C-4790-82F7-3882EDF23186}" type="slidenum">
              <a:rPr lang="en-GB" smtClean="0"/>
              <a:t>19</a:t>
            </a:fld>
            <a:endParaRPr lang="en-GB" dirty="0"/>
          </a:p>
        </p:txBody>
      </p:sp>
    </p:spTree>
    <p:extLst>
      <p:ext uri="{BB962C8B-B14F-4D97-AF65-F5344CB8AC3E}">
        <p14:creationId xmlns:p14="http://schemas.microsoft.com/office/powerpoint/2010/main" val="425562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7"/>
          <p:cNvSpPr txBox="1">
            <a:spLocks/>
          </p:cNvSpPr>
          <p:nvPr/>
        </p:nvSpPr>
        <p:spPr>
          <a:xfrm>
            <a:off x="325438" y="685701"/>
            <a:ext cx="11537949" cy="1600200"/>
          </a:xfrm>
          <a:prstGeom prst="rect">
            <a:avLst/>
          </a:prstGeom>
        </p:spPr>
        <p:txBody>
          <a:bodyPr anchor="ctr"/>
          <a:lst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a:lstStyle>
          <a:p>
            <a:pPr algn="ctr"/>
            <a:r>
              <a:rPr lang="en-GB" sz="3600" dirty="0" smtClean="0">
                <a:latin typeface="DINPro-Regular" panose="02000503030000020004" pitchFamily="50" charset="0"/>
              </a:rPr>
              <a:t>What is the most efficient way of training dense linear models on an FPGA?</a:t>
            </a:r>
            <a:endParaRPr lang="en-GB" sz="3600" dirty="0">
              <a:latin typeface="DINPro-Regular" panose="02000503030000020004" pitchFamily="50" charset="0"/>
            </a:endParaRPr>
          </a:p>
        </p:txBody>
      </p:sp>
      <p:sp>
        <p:nvSpPr>
          <p:cNvPr id="2" name="TextBox 1"/>
          <p:cNvSpPr txBox="1"/>
          <p:nvPr/>
        </p:nvSpPr>
        <p:spPr>
          <a:xfrm>
            <a:off x="607219" y="2370447"/>
            <a:ext cx="10972800" cy="194963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dirty="0" smtClean="0">
                <a:latin typeface="DINPro-Regular" panose="02000503030000020004" pitchFamily="50" charset="0"/>
              </a:rPr>
              <a:t>FPGAs can handle floating-point, but they are certainly not the best choice.</a:t>
            </a:r>
          </a:p>
          <a:p>
            <a:pPr>
              <a:lnSpc>
                <a:spcPct val="150000"/>
              </a:lnSpc>
            </a:pPr>
            <a:r>
              <a:rPr lang="en-US" sz="2800" dirty="0" smtClean="0">
                <a:latin typeface="DINPro-Regular" panose="02000503030000020004" pitchFamily="50" charset="0"/>
              </a:rPr>
              <a:t>	We have tried: On par with a 10-core Xeon, not a clear win.</a:t>
            </a:r>
          </a:p>
        </p:txBody>
      </p:sp>
      <p:sp>
        <p:nvSpPr>
          <p:cNvPr id="3" name="Oval 2"/>
          <p:cNvSpPr/>
          <p:nvPr/>
        </p:nvSpPr>
        <p:spPr>
          <a:xfrm>
            <a:off x="2969418" y="2995717"/>
            <a:ext cx="1600201" cy="725905"/>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latin typeface="DINPro-Regular" panose="02000503030000020004" pitchFamily="50" charset="0"/>
              </a:rPr>
              <a:t>Yet!</a:t>
            </a:r>
            <a:endParaRPr lang="en-US" sz="2800" dirty="0">
              <a:latin typeface="DINPro-Regular" panose="02000503030000020004" pitchFamily="50" charset="0"/>
            </a:endParaRPr>
          </a:p>
        </p:txBody>
      </p:sp>
      <p:cxnSp>
        <p:nvCxnSpPr>
          <p:cNvPr id="7" name="Straight Arrow Connector 6"/>
          <p:cNvCxnSpPr/>
          <p:nvPr/>
        </p:nvCxnSpPr>
        <p:spPr>
          <a:xfrm>
            <a:off x="835819" y="4066210"/>
            <a:ext cx="609600" cy="0"/>
          </a:xfrm>
          <a:prstGeom prst="straightConnector1">
            <a:avLst/>
          </a:prstGeom>
          <a:ln w="38100"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05351" y="4431439"/>
            <a:ext cx="10972800" cy="65697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dirty="0" smtClean="0">
                <a:latin typeface="DINPro-Regular" panose="02000503030000020004" pitchFamily="50" charset="0"/>
              </a:rPr>
              <a:t>How about some recent developments in the machine research? </a:t>
            </a:r>
          </a:p>
        </p:txBody>
      </p:sp>
      <p:sp>
        <p:nvSpPr>
          <p:cNvPr id="34" name="TextBox 33"/>
          <p:cNvSpPr txBox="1"/>
          <p:nvPr/>
        </p:nvSpPr>
        <p:spPr>
          <a:xfrm>
            <a:off x="912019" y="5597860"/>
            <a:ext cx="11017686" cy="523220"/>
          </a:xfrm>
          <a:prstGeom prst="rect">
            <a:avLst/>
          </a:prstGeom>
          <a:noFill/>
        </p:spPr>
        <p:txBody>
          <a:bodyPr wrap="square" rtlCol="0">
            <a:spAutoFit/>
          </a:bodyPr>
          <a:lstStyle/>
          <a:p>
            <a:r>
              <a:rPr lang="en-US" sz="2800" dirty="0" smtClean="0">
                <a:latin typeface="DINPro-Regular" panose="02000503030000020004" pitchFamily="50" charset="0"/>
              </a:rPr>
              <a:t>Low-precision data			EXACTLY the same end-result.</a:t>
            </a:r>
            <a:endParaRPr lang="en-US" sz="2800" dirty="0">
              <a:latin typeface="DINPro-Regular" panose="02000503030000020004" pitchFamily="50" charset="0"/>
            </a:endParaRPr>
          </a:p>
        </p:txBody>
      </p:sp>
      <p:cxnSp>
        <p:nvCxnSpPr>
          <p:cNvPr id="39" name="Straight Arrow Connector 38"/>
          <p:cNvCxnSpPr/>
          <p:nvPr/>
        </p:nvCxnSpPr>
        <p:spPr>
          <a:xfrm>
            <a:off x="4036219" y="5892269"/>
            <a:ext cx="2282248" cy="0"/>
          </a:xfrm>
          <a:prstGeom prst="straightConnector1">
            <a:avLst/>
          </a:prstGeom>
          <a:ln>
            <a:solidFill>
              <a:srgbClr val="C00000"/>
            </a:solidFill>
            <a:headEnd type="none" w="med" len="med"/>
            <a:tailEnd type="triangle"/>
          </a:ln>
          <a:effectLst/>
        </p:spPr>
        <p:style>
          <a:lnRef idx="3">
            <a:schemeClr val="accent1"/>
          </a:lnRef>
          <a:fillRef idx="0">
            <a:schemeClr val="accent1"/>
          </a:fillRef>
          <a:effectRef idx="2">
            <a:schemeClr val="accent1"/>
          </a:effectRef>
          <a:fontRef idx="minor">
            <a:schemeClr val="tx1"/>
          </a:fontRef>
        </p:style>
      </p:cxnSp>
      <p:sp>
        <p:nvSpPr>
          <p:cNvPr id="41" name="TextBox 40"/>
          <p:cNvSpPr txBox="1"/>
          <p:nvPr/>
        </p:nvSpPr>
        <p:spPr>
          <a:xfrm>
            <a:off x="4398441" y="5199771"/>
            <a:ext cx="1676400" cy="1384995"/>
          </a:xfrm>
          <a:prstGeom prst="rect">
            <a:avLst/>
          </a:prstGeom>
          <a:noFill/>
          <a:effectLst/>
        </p:spPr>
        <p:txBody>
          <a:bodyPr wrap="square" rtlCol="0">
            <a:spAutoFit/>
          </a:bodyPr>
          <a:lstStyle/>
          <a:p>
            <a:r>
              <a:rPr lang="en-US" sz="2800" b="1" dirty="0" smtClean="0">
                <a:latin typeface="DINPro-Regular" panose="02000503030000020004" pitchFamily="50" charset="0"/>
              </a:rPr>
              <a:t>In theory</a:t>
            </a:r>
          </a:p>
          <a:p>
            <a:endParaRPr lang="en-US" sz="2800" b="1" dirty="0">
              <a:latin typeface="DINPro-Regular" panose="02000503030000020004" pitchFamily="50" charset="0"/>
            </a:endParaRPr>
          </a:p>
          <a:p>
            <a:r>
              <a:rPr lang="en-US" sz="2800" b="1" dirty="0">
                <a:latin typeface="DINPro-Regular" panose="02000503030000020004" pitchFamily="50" charset="0"/>
              </a:rPr>
              <a:t>l</a:t>
            </a:r>
            <a:r>
              <a:rPr lang="en-US" sz="2800" b="1" dirty="0" smtClean="0">
                <a:latin typeface="DINPro-Regular" panose="02000503030000020004" pitchFamily="50" charset="0"/>
              </a:rPr>
              <a:t>eads to</a:t>
            </a:r>
            <a:endParaRPr lang="en-US" sz="2800" b="1" dirty="0">
              <a:latin typeface="DINPro-Regular" panose="02000503030000020004" pitchFamily="50" charset="0"/>
            </a:endParaRPr>
          </a:p>
        </p:txBody>
      </p:sp>
      <p:sp>
        <p:nvSpPr>
          <p:cNvPr id="4" name="Slide Number Placeholder 3"/>
          <p:cNvSpPr>
            <a:spLocks noGrp="1"/>
          </p:cNvSpPr>
          <p:nvPr>
            <p:ph type="sldNum" sz="quarter" idx="12"/>
          </p:nvPr>
        </p:nvSpPr>
        <p:spPr/>
        <p:txBody>
          <a:bodyPr/>
          <a:lstStyle/>
          <a:p>
            <a:fld id="{6C6AE60A-B69C-4790-82F7-3882EDF23186}" type="slidenum">
              <a:rPr lang="en-GB" smtClean="0"/>
              <a:t>2</a:t>
            </a:fld>
            <a:endParaRPr lang="en-GB" dirty="0"/>
          </a:p>
        </p:txBody>
      </p:sp>
    </p:spTree>
    <p:extLst>
      <p:ext uri="{BB962C8B-B14F-4D97-AF65-F5344CB8AC3E}">
        <p14:creationId xmlns:p14="http://schemas.microsoft.com/office/powerpoint/2010/main" val="11003336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33" grpId="0"/>
      <p:bldP spid="34" grpId="0"/>
      <p:bldP spid="4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1-bit also works on some data sets</a:t>
            </a:r>
            <a:endParaRPr lang="en-GB" sz="3200" dirty="0"/>
          </a:p>
        </p:txBody>
      </p:sp>
      <p:sp>
        <p:nvSpPr>
          <p:cNvPr id="12" name="TextBox 11"/>
          <p:cNvSpPr txBox="1"/>
          <p:nvPr/>
        </p:nvSpPr>
        <p:spPr>
          <a:xfrm>
            <a:off x="1750219" y="5939394"/>
            <a:ext cx="3017694" cy="646331"/>
          </a:xfrm>
          <a:prstGeom prst="rect">
            <a:avLst/>
          </a:prstGeom>
          <a:noFill/>
        </p:spPr>
        <p:txBody>
          <a:bodyPr wrap="square" rtlCol="0">
            <a:spAutoFit/>
          </a:bodyPr>
          <a:lstStyle/>
          <a:p>
            <a:pPr algn="ctr"/>
            <a:r>
              <a:rPr lang="en-US" b="1" dirty="0" smtClean="0">
                <a:latin typeface="DINPro-Regular" panose="02000503030000020004" pitchFamily="2" charset="0"/>
              </a:rPr>
              <a:t>SGD on MNIST, Digit 7</a:t>
            </a:r>
          </a:p>
          <a:p>
            <a:pPr algn="ctr"/>
            <a:r>
              <a:rPr lang="en-US" b="1" dirty="0" smtClean="0">
                <a:latin typeface="DINPro-Regular" panose="02000503030000020004" pitchFamily="2" charset="0"/>
              </a:rPr>
              <a:t>1-bit works</a:t>
            </a:r>
            <a:endParaRPr lang="en-US" b="1" dirty="0">
              <a:latin typeface="DINPro-Regular" panose="02000503030000020004" pitchFamily="2"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571" y="1641714"/>
            <a:ext cx="5593842" cy="4297680"/>
          </a:xfrm>
          <a:prstGeom prst="rect">
            <a:avLst/>
          </a:prstGeom>
        </p:spPr>
      </p:pic>
      <p:sp>
        <p:nvSpPr>
          <p:cNvPr id="14" name="TextBox 13"/>
          <p:cNvSpPr txBox="1"/>
          <p:nvPr/>
        </p:nvSpPr>
        <p:spPr>
          <a:xfrm>
            <a:off x="6627813" y="3999459"/>
            <a:ext cx="4518092" cy="830997"/>
          </a:xfrm>
          <a:prstGeom prst="rect">
            <a:avLst/>
          </a:prstGeom>
          <a:noFill/>
        </p:spPr>
        <p:txBody>
          <a:bodyPr wrap="square" rtlCol="0">
            <a:spAutoFit/>
          </a:bodyPr>
          <a:lstStyle/>
          <a:p>
            <a:pPr algn="ctr"/>
            <a:r>
              <a:rPr lang="en-US" sz="2400" b="1" dirty="0" smtClean="0">
                <a:latin typeface="DINPro-Regular" panose="02000503030000020004" pitchFamily="2" charset="0"/>
              </a:rPr>
              <a:t>MNIST</a:t>
            </a:r>
          </a:p>
          <a:p>
            <a:pPr algn="ctr"/>
            <a:r>
              <a:rPr lang="en-US" sz="2400" b="1" dirty="0" smtClean="0">
                <a:latin typeface="DINPro-Regular" panose="02000503030000020004" pitchFamily="2" charset="0"/>
              </a:rPr>
              <a:t>multi-classification accuracy</a:t>
            </a:r>
            <a:endParaRPr lang="en-US" sz="2400" b="1" dirty="0">
              <a:latin typeface="DINPro-Regular" panose="02000503030000020004" pitchFamily="2" charset="0"/>
            </a:endParaRPr>
          </a:p>
        </p:txBody>
      </p:sp>
      <p:pic>
        <p:nvPicPr>
          <p:cNvPr id="6" name="Picture 5"/>
          <p:cNvPicPr>
            <a:picLocks noChangeAspect="1"/>
          </p:cNvPicPr>
          <p:nvPr/>
        </p:nvPicPr>
        <p:blipFill>
          <a:blip r:embed="rId4"/>
          <a:stretch>
            <a:fillRect/>
          </a:stretch>
        </p:blipFill>
        <p:spPr>
          <a:xfrm>
            <a:off x="5941219" y="4912885"/>
            <a:ext cx="9016616" cy="2053018"/>
          </a:xfrm>
          <a:prstGeom prst="rect">
            <a:avLst/>
          </a:prstGeom>
        </p:spPr>
      </p:pic>
      <p:pic>
        <p:nvPicPr>
          <p:cNvPr id="7" name="Picture 6"/>
          <p:cNvPicPr>
            <a:picLocks noChangeAspect="1"/>
          </p:cNvPicPr>
          <p:nvPr/>
        </p:nvPicPr>
        <p:blipFill>
          <a:blip r:embed="rId5"/>
          <a:stretch>
            <a:fillRect/>
          </a:stretch>
        </p:blipFill>
        <p:spPr>
          <a:xfrm>
            <a:off x="7705759" y="1576317"/>
            <a:ext cx="2362200" cy="1708915"/>
          </a:xfrm>
          <a:prstGeom prst="rect">
            <a:avLst/>
          </a:prstGeom>
        </p:spPr>
      </p:pic>
      <p:sp>
        <p:nvSpPr>
          <p:cNvPr id="3" name="Slide Number Placeholder 2"/>
          <p:cNvSpPr>
            <a:spLocks noGrp="1"/>
          </p:cNvSpPr>
          <p:nvPr>
            <p:ph type="sldNum" sz="quarter" idx="12"/>
          </p:nvPr>
        </p:nvSpPr>
        <p:spPr/>
        <p:txBody>
          <a:bodyPr/>
          <a:lstStyle/>
          <a:p>
            <a:fld id="{6C6AE60A-B69C-4790-82F7-3882EDF23186}" type="slidenum">
              <a:rPr lang="en-GB" smtClean="0"/>
              <a:t>20</a:t>
            </a:fld>
            <a:endParaRPr lang="en-GB" dirty="0"/>
          </a:p>
        </p:txBody>
      </p:sp>
    </p:spTree>
    <p:extLst>
      <p:ext uri="{BB962C8B-B14F-4D97-AF65-F5344CB8AC3E}">
        <p14:creationId xmlns:p14="http://schemas.microsoft.com/office/powerpoint/2010/main" val="2084298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stretch>
            <a:fillRect/>
          </a:stretch>
        </p:blipFill>
        <p:spPr>
          <a:xfrm>
            <a:off x="882880" y="1216152"/>
            <a:ext cx="7344339" cy="5212080"/>
          </a:xfrm>
          <a:prstGeom prst="rect">
            <a:avLst/>
          </a:prstGeom>
        </p:spPr>
      </p:pic>
      <p:sp>
        <p:nvSpPr>
          <p:cNvPr id="10" name="Titel 9"/>
          <p:cNvSpPr>
            <a:spLocks noGrp="1"/>
          </p:cNvSpPr>
          <p:nvPr>
            <p:ph type="title"/>
          </p:nvPr>
        </p:nvSpPr>
        <p:spPr/>
        <p:txBody>
          <a:bodyPr/>
          <a:lstStyle/>
          <a:p>
            <a:pPr algn="ctr"/>
            <a:r>
              <a:rPr lang="en-GB" sz="3200" dirty="0" smtClean="0"/>
              <a:t>Naïve Rounding vs. Stochastic Rounding</a:t>
            </a:r>
            <a:endParaRPr lang="en-GB" sz="3200" dirty="0"/>
          </a:p>
        </p:txBody>
      </p:sp>
      <p:sp>
        <p:nvSpPr>
          <p:cNvPr id="4" name="Oval 3"/>
          <p:cNvSpPr/>
          <p:nvPr/>
        </p:nvSpPr>
        <p:spPr>
          <a:xfrm>
            <a:off x="2318333" y="3048000"/>
            <a:ext cx="2514600" cy="381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7372739" y="5187685"/>
            <a:ext cx="0" cy="243840"/>
          </a:xfrm>
          <a:prstGeom prst="straightConnector1">
            <a:avLst/>
          </a:prstGeom>
          <a:ln w="38100" cap="sq">
            <a:solidFill>
              <a:srgbClr val="C00000"/>
            </a:solidFill>
            <a:roun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83517" y="5047995"/>
            <a:ext cx="990600" cy="523220"/>
          </a:xfrm>
          <a:prstGeom prst="rect">
            <a:avLst/>
          </a:prstGeom>
          <a:noFill/>
        </p:spPr>
        <p:txBody>
          <a:bodyPr wrap="square" rtlCol="0">
            <a:spAutoFit/>
          </a:bodyPr>
          <a:lstStyle/>
          <a:p>
            <a:r>
              <a:rPr lang="en-US" sz="2800" b="1" dirty="0" smtClean="0">
                <a:solidFill>
                  <a:srgbClr val="C00000"/>
                </a:solidFill>
                <a:latin typeface="DINPro-Regular" panose="02000503030000020004" pitchFamily="50" charset="0"/>
              </a:rPr>
              <a:t>Bias</a:t>
            </a:r>
            <a:endParaRPr lang="en-US" sz="2800" b="1" dirty="0">
              <a:solidFill>
                <a:srgbClr val="C00000"/>
              </a:solidFill>
              <a:latin typeface="DINPro-Regular" panose="02000503030000020004" pitchFamily="50" charset="0"/>
            </a:endParaRPr>
          </a:p>
        </p:txBody>
      </p:sp>
      <p:sp>
        <p:nvSpPr>
          <p:cNvPr id="2" name="Oval 1"/>
          <p:cNvSpPr/>
          <p:nvPr/>
        </p:nvSpPr>
        <p:spPr>
          <a:xfrm>
            <a:off x="7961003" y="2241650"/>
            <a:ext cx="3850287" cy="2528532"/>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Stochastic quantization results in unbiased convergence.</a:t>
            </a:r>
            <a:endParaRPr lang="en-US" sz="2400" dirty="0"/>
          </a:p>
        </p:txBody>
      </p:sp>
      <p:sp>
        <p:nvSpPr>
          <p:cNvPr id="3" name="Slide Number Placeholder 2"/>
          <p:cNvSpPr>
            <a:spLocks noGrp="1"/>
          </p:cNvSpPr>
          <p:nvPr>
            <p:ph type="sldNum" sz="quarter" idx="12"/>
          </p:nvPr>
        </p:nvSpPr>
        <p:spPr/>
        <p:txBody>
          <a:bodyPr/>
          <a:lstStyle/>
          <a:p>
            <a:fld id="{6C6AE60A-B69C-4790-82F7-3882EDF23186}" type="slidenum">
              <a:rPr lang="en-GB" smtClean="0"/>
              <a:t>21</a:t>
            </a:fld>
            <a:endParaRPr lang="en-GB" dirty="0"/>
          </a:p>
        </p:txBody>
      </p:sp>
    </p:spTree>
    <p:extLst>
      <p:ext uri="{BB962C8B-B14F-4D97-AF65-F5344CB8AC3E}">
        <p14:creationId xmlns:p14="http://schemas.microsoft.com/office/powerpoint/2010/main" val="1352580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Effect of Step Size</a:t>
            </a:r>
            <a:endParaRPr lang="en-GB" sz="3200" dirty="0"/>
          </a:p>
        </p:txBody>
      </p:sp>
      <p:pic>
        <p:nvPicPr>
          <p:cNvPr id="3" name="Picture 2"/>
          <p:cNvPicPr>
            <a:picLocks noChangeAspect="1"/>
          </p:cNvPicPr>
          <p:nvPr/>
        </p:nvPicPr>
        <p:blipFill>
          <a:blip r:embed="rId3"/>
          <a:stretch>
            <a:fillRect/>
          </a:stretch>
        </p:blipFill>
        <p:spPr>
          <a:xfrm>
            <a:off x="886968" y="1216152"/>
            <a:ext cx="7344339" cy="5212080"/>
          </a:xfrm>
          <a:prstGeom prst="rect">
            <a:avLst/>
          </a:prstGeom>
        </p:spPr>
      </p:pic>
      <p:sp>
        <p:nvSpPr>
          <p:cNvPr id="4" name="Oval 3"/>
          <p:cNvSpPr/>
          <p:nvPr/>
        </p:nvSpPr>
        <p:spPr>
          <a:xfrm>
            <a:off x="7961003" y="2241650"/>
            <a:ext cx="3850287" cy="2528532"/>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Large step size + Full precision</a:t>
            </a:r>
          </a:p>
          <a:p>
            <a:pPr algn="ctr"/>
            <a:r>
              <a:rPr lang="en-US" sz="2400" dirty="0" smtClean="0"/>
              <a:t>vs.</a:t>
            </a:r>
          </a:p>
          <a:p>
            <a:pPr algn="ctr"/>
            <a:r>
              <a:rPr lang="en-US" sz="2400" dirty="0" smtClean="0"/>
              <a:t>Small step size +</a:t>
            </a:r>
          </a:p>
          <a:p>
            <a:pPr algn="ctr"/>
            <a:r>
              <a:rPr lang="en-US" sz="2400" dirty="0" smtClean="0"/>
              <a:t>Low precision</a:t>
            </a:r>
            <a:endParaRPr lang="en-US" sz="2400" dirty="0"/>
          </a:p>
        </p:txBody>
      </p:sp>
      <p:sp>
        <p:nvSpPr>
          <p:cNvPr id="2" name="Slide Number Placeholder 1"/>
          <p:cNvSpPr>
            <a:spLocks noGrp="1"/>
          </p:cNvSpPr>
          <p:nvPr>
            <p:ph type="sldNum" sz="quarter" idx="12"/>
          </p:nvPr>
        </p:nvSpPr>
        <p:spPr/>
        <p:txBody>
          <a:bodyPr/>
          <a:lstStyle/>
          <a:p>
            <a:fld id="{6C6AE60A-B69C-4790-82F7-3882EDF23186}" type="slidenum">
              <a:rPr lang="en-GB" smtClean="0"/>
              <a:t>22</a:t>
            </a:fld>
            <a:endParaRPr lang="en-GB" dirty="0"/>
          </a:p>
        </p:txBody>
      </p:sp>
    </p:spTree>
    <p:extLst>
      <p:ext uri="{BB962C8B-B14F-4D97-AF65-F5344CB8AC3E}">
        <p14:creationId xmlns:p14="http://schemas.microsoft.com/office/powerpoint/2010/main" val="290147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noFill/>
        </p:spPr>
        <p:txBody>
          <a:bodyPr/>
          <a:lstStyle/>
          <a:p>
            <a:pPr algn="ctr"/>
            <a:r>
              <a:rPr lang="en-US" sz="3200" dirty="0" smtClean="0">
                <a:solidFill>
                  <a:schemeClr val="bg1"/>
                </a:solidFill>
              </a:rPr>
              <a:t>Conclusion</a:t>
            </a:r>
            <a:endParaRPr lang="en-US" sz="3200" dirty="0">
              <a:solidFill>
                <a:schemeClr val="bg1"/>
              </a:solidFill>
            </a:endParaRPr>
          </a:p>
        </p:txBody>
      </p:sp>
      <p:sp>
        <p:nvSpPr>
          <p:cNvPr id="2" name="TextBox 1"/>
          <p:cNvSpPr txBox="1"/>
          <p:nvPr/>
        </p:nvSpPr>
        <p:spPr>
          <a:xfrm>
            <a:off x="607219" y="1592714"/>
            <a:ext cx="10972800" cy="175432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smtClean="0">
                <a:solidFill>
                  <a:schemeClr val="bg1"/>
                </a:solidFill>
                <a:latin typeface="DINPro-Regular" panose="02000503030000020004" pitchFamily="50" charset="0"/>
              </a:rPr>
              <a:t>Highly scalable, </a:t>
            </a:r>
            <a:r>
              <a:rPr lang="en-US" sz="2400" dirty="0" err="1" smtClean="0">
                <a:solidFill>
                  <a:schemeClr val="bg1"/>
                </a:solidFill>
                <a:latin typeface="DINPro-Regular" panose="02000503030000020004" pitchFamily="50" charset="0"/>
              </a:rPr>
              <a:t>parametrizable</a:t>
            </a:r>
            <a:r>
              <a:rPr lang="en-US" sz="2400" dirty="0" smtClean="0">
                <a:solidFill>
                  <a:schemeClr val="bg1"/>
                </a:solidFill>
                <a:latin typeface="DINPro-Regular" panose="02000503030000020004" pitchFamily="50" charset="0"/>
              </a:rPr>
              <a:t> FPGA-based stochastic gradient descent implementations for doing linear model training.</a:t>
            </a:r>
          </a:p>
          <a:p>
            <a:pPr marL="285750" indent="-285750">
              <a:lnSpc>
                <a:spcPct val="150000"/>
              </a:lnSpc>
              <a:buFont typeface="Arial" panose="020B0604020202020204" pitchFamily="34" charset="0"/>
              <a:buChar char="•"/>
            </a:pPr>
            <a:r>
              <a:rPr lang="en-US" sz="2400" dirty="0" smtClean="0">
                <a:solidFill>
                  <a:schemeClr val="bg1"/>
                </a:solidFill>
                <a:latin typeface="DINPro-Regular" panose="02000503030000020004" pitchFamily="50" charset="0"/>
              </a:rPr>
              <a:t>Open source: www.systems.ethz.ch/fpga/ZipML_SGD</a:t>
            </a:r>
          </a:p>
        </p:txBody>
      </p:sp>
      <p:sp>
        <p:nvSpPr>
          <p:cNvPr id="4" name="TextBox 3"/>
          <p:cNvSpPr txBox="1"/>
          <p:nvPr/>
        </p:nvSpPr>
        <p:spPr>
          <a:xfrm>
            <a:off x="607219" y="4038600"/>
            <a:ext cx="10972800" cy="2308324"/>
          </a:xfrm>
          <a:prstGeom prst="rect">
            <a:avLst/>
          </a:prstGeom>
          <a:noFill/>
        </p:spPr>
        <p:txBody>
          <a:bodyPr wrap="square" rtlCol="0">
            <a:spAutoFit/>
          </a:bodyPr>
          <a:lstStyle/>
          <a:p>
            <a:pPr marL="457200" indent="-457200">
              <a:lnSpc>
                <a:spcPct val="150000"/>
              </a:lnSpc>
              <a:buFont typeface="+mj-lt"/>
              <a:buAutoNum type="arabicPeriod"/>
            </a:pPr>
            <a:r>
              <a:rPr lang="en-US" sz="2400" i="1" dirty="0" smtClean="0">
                <a:solidFill>
                  <a:schemeClr val="bg1"/>
                </a:solidFill>
                <a:latin typeface="DINPro-Regular" panose="02000503030000020004" pitchFamily="50" charset="0"/>
              </a:rPr>
              <a:t>The way to train linear models on FPGA should be through the usage of stochastically rounded, low-precision data.</a:t>
            </a:r>
          </a:p>
          <a:p>
            <a:pPr marL="457200" indent="-457200">
              <a:lnSpc>
                <a:spcPct val="150000"/>
              </a:lnSpc>
              <a:buFont typeface="+mj-lt"/>
              <a:buAutoNum type="arabicPeriod"/>
            </a:pPr>
            <a:r>
              <a:rPr lang="en-US" sz="2400" i="1" dirty="0" smtClean="0">
                <a:solidFill>
                  <a:schemeClr val="bg1"/>
                </a:solidFill>
                <a:latin typeface="DINPro-Regular" panose="02000503030000020004" pitchFamily="50" charset="0"/>
              </a:rPr>
              <a:t>Multivariate trade-off space: Precision vs. end-to-end runtime, convergence quality, design complexity, data and system properties.</a:t>
            </a:r>
            <a:endParaRPr lang="en-US" sz="2400" i="1" dirty="0">
              <a:solidFill>
                <a:schemeClr val="bg1"/>
              </a:solidFill>
              <a:latin typeface="DINPro-Regular" panose="02000503030000020004" pitchFamily="50" charset="0"/>
            </a:endParaRPr>
          </a:p>
        </p:txBody>
      </p:sp>
      <p:sp>
        <p:nvSpPr>
          <p:cNvPr id="5" name="TextBox 4"/>
          <p:cNvSpPr txBox="1"/>
          <p:nvPr/>
        </p:nvSpPr>
        <p:spPr>
          <a:xfrm>
            <a:off x="606425" y="3462288"/>
            <a:ext cx="10972800" cy="576312"/>
          </a:xfrm>
          <a:prstGeom prst="rect">
            <a:avLst/>
          </a:prstGeom>
          <a:noFill/>
        </p:spPr>
        <p:txBody>
          <a:bodyPr wrap="square" rtlCol="0">
            <a:spAutoFit/>
          </a:bodyPr>
          <a:lstStyle/>
          <a:p>
            <a:pPr>
              <a:lnSpc>
                <a:spcPct val="150000"/>
              </a:lnSpc>
            </a:pPr>
            <a:r>
              <a:rPr lang="en-US" sz="2400" i="1" dirty="0" smtClean="0">
                <a:solidFill>
                  <a:schemeClr val="bg1"/>
                </a:solidFill>
                <a:latin typeface="DINPro-Regular" panose="02000503030000020004" pitchFamily="50" charset="0"/>
              </a:rPr>
              <a:t>Key Takeaways:</a:t>
            </a:r>
            <a:endParaRPr lang="en-US" sz="2400" i="1" dirty="0">
              <a:solidFill>
                <a:schemeClr val="bg1"/>
              </a:solidFill>
              <a:latin typeface="DINPro-Regular" panose="02000503030000020004" pitchFamily="50" charset="0"/>
            </a:endParaRPr>
          </a:p>
        </p:txBody>
      </p:sp>
      <p:pic>
        <p:nvPicPr>
          <p:cNvPr id="6" name="Picture 5"/>
          <p:cNvPicPr>
            <a:picLocks noChangeAspect="1"/>
          </p:cNvPicPr>
          <p:nvPr/>
        </p:nvPicPr>
        <p:blipFill>
          <a:blip r:embed="rId3"/>
          <a:stretch>
            <a:fillRect/>
          </a:stretch>
        </p:blipFill>
        <p:spPr>
          <a:xfrm>
            <a:off x="10360819" y="228600"/>
            <a:ext cx="1606280" cy="14478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33220" y="2284274"/>
            <a:ext cx="3086895" cy="1526105"/>
          </a:xfrm>
          <a:prstGeom prst="rect">
            <a:avLst/>
          </a:prstGeom>
        </p:spPr>
      </p:pic>
      <p:sp>
        <p:nvSpPr>
          <p:cNvPr id="8" name="Slide Number Placeholder 7"/>
          <p:cNvSpPr>
            <a:spLocks noGrp="1"/>
          </p:cNvSpPr>
          <p:nvPr>
            <p:ph type="sldNum" sz="quarter" idx="12"/>
          </p:nvPr>
        </p:nvSpPr>
        <p:spPr/>
        <p:txBody>
          <a:bodyPr/>
          <a:lstStyle/>
          <a:p>
            <a:fld id="{6C6AE60A-B69C-4790-82F7-3882EDF23186}" type="slidenum">
              <a:rPr lang="en-GB" smtClean="0"/>
              <a:t>23</a:t>
            </a:fld>
            <a:endParaRPr lang="en-GB" dirty="0"/>
          </a:p>
        </p:txBody>
      </p:sp>
    </p:spTree>
    <p:extLst>
      <p:ext uri="{BB962C8B-B14F-4D97-AF65-F5344CB8AC3E}">
        <p14:creationId xmlns:p14="http://schemas.microsoft.com/office/powerpoint/2010/main" val="13488288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0360819" y="228600"/>
            <a:ext cx="1606280" cy="1447800"/>
          </a:xfrm>
          <a:prstGeom prst="rect">
            <a:avLst/>
          </a:prstGeom>
        </p:spPr>
      </p:pic>
      <p:sp>
        <p:nvSpPr>
          <p:cNvPr id="5" name="Slide Number Placeholder 4"/>
          <p:cNvSpPr>
            <a:spLocks noGrp="1"/>
          </p:cNvSpPr>
          <p:nvPr>
            <p:ph type="sldNum" sz="quarter" idx="12"/>
          </p:nvPr>
        </p:nvSpPr>
        <p:spPr/>
        <p:txBody>
          <a:bodyPr/>
          <a:lstStyle/>
          <a:p>
            <a:fld id="{6C6AE60A-B69C-4790-82F7-3882EDF23186}" type="slidenum">
              <a:rPr lang="en-GB" smtClean="0"/>
              <a:t>24</a:t>
            </a:fld>
            <a:endParaRPr lang="en-GB" dirty="0"/>
          </a:p>
        </p:txBody>
      </p:sp>
    </p:spTree>
    <p:extLst>
      <p:ext uri="{BB962C8B-B14F-4D97-AF65-F5344CB8AC3E}">
        <p14:creationId xmlns:p14="http://schemas.microsoft.com/office/powerpoint/2010/main" val="145865258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Backup</a:t>
            </a:r>
            <a:endParaRPr lang="en-GB" sz="3200" dirty="0"/>
          </a:p>
        </p:txBody>
      </p:sp>
      <p:sp>
        <p:nvSpPr>
          <p:cNvPr id="7" name="TextBox 6"/>
          <p:cNvSpPr txBox="1"/>
          <p:nvPr/>
        </p:nvSpPr>
        <p:spPr>
          <a:xfrm>
            <a:off x="632179" y="1592714"/>
            <a:ext cx="10921292" cy="830997"/>
          </a:xfrm>
          <a:prstGeom prst="rect">
            <a:avLst/>
          </a:prstGeom>
          <a:noFill/>
        </p:spPr>
        <p:txBody>
          <a:bodyPr wrap="square" rtlCol="0">
            <a:spAutoFit/>
          </a:bodyPr>
          <a:lstStyle/>
          <a:p>
            <a:pPr>
              <a:lnSpc>
                <a:spcPct val="150000"/>
              </a:lnSpc>
            </a:pPr>
            <a:r>
              <a:rPr lang="en-US" sz="3200" dirty="0" smtClean="0">
                <a:latin typeface="DINPro-Regular" panose="02000503030000020004" pitchFamily="50" charset="0"/>
              </a:rPr>
              <a:t>Why do dense linear models matter?</a:t>
            </a:r>
          </a:p>
        </p:txBody>
      </p:sp>
      <p:sp>
        <p:nvSpPr>
          <p:cNvPr id="8" name="TextBox 7"/>
          <p:cNvSpPr txBox="1"/>
          <p:nvPr/>
        </p:nvSpPr>
        <p:spPr>
          <a:xfrm>
            <a:off x="632180" y="2330352"/>
            <a:ext cx="8128440" cy="1754326"/>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smtClean="0">
                <a:latin typeface="DINPro-Regular" panose="02000503030000020004" pitchFamily="50" charset="0"/>
              </a:rPr>
              <a:t>Workhorse algorithm for regression and classification.</a:t>
            </a:r>
          </a:p>
          <a:p>
            <a:pPr marL="342900" indent="-342900">
              <a:lnSpc>
                <a:spcPct val="150000"/>
              </a:lnSpc>
              <a:buFont typeface="Arial" panose="020B0604020202020204" pitchFamily="34" charset="0"/>
              <a:buChar char="•"/>
            </a:pPr>
            <a:r>
              <a:rPr lang="en-US" sz="2400" dirty="0" smtClean="0">
                <a:latin typeface="DINPro-Regular" panose="02000503030000020004" pitchFamily="50" charset="0"/>
              </a:rPr>
              <a:t>Sparse, high dimensional data sets can be converted into dense ones.</a:t>
            </a:r>
          </a:p>
        </p:txBody>
      </p:sp>
      <p:pic>
        <p:nvPicPr>
          <p:cNvPr id="9" name="Picture 8"/>
          <p:cNvPicPr>
            <a:picLocks noChangeAspect="1"/>
          </p:cNvPicPr>
          <p:nvPr/>
        </p:nvPicPr>
        <p:blipFill>
          <a:blip r:embed="rId3"/>
          <a:stretch>
            <a:fillRect/>
          </a:stretch>
        </p:blipFill>
        <p:spPr>
          <a:xfrm>
            <a:off x="9452410" y="1635095"/>
            <a:ext cx="1766397" cy="1277886"/>
          </a:xfrm>
          <a:prstGeom prst="rect">
            <a:avLst/>
          </a:prstGeom>
        </p:spPr>
      </p:pic>
      <p:sp>
        <p:nvSpPr>
          <p:cNvPr id="2" name="Oval 1"/>
          <p:cNvSpPr/>
          <p:nvPr/>
        </p:nvSpPr>
        <p:spPr>
          <a:xfrm>
            <a:off x="3655219" y="3733800"/>
            <a:ext cx="3048000" cy="550647"/>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Transfer Learning</a:t>
            </a:r>
            <a:endParaRPr lang="en-US" dirty="0">
              <a:latin typeface="DINPro-Regular" panose="02000503030000020004" pitchFamily="50" charset="0"/>
            </a:endParaRPr>
          </a:p>
        </p:txBody>
      </p:sp>
      <p:sp>
        <p:nvSpPr>
          <p:cNvPr id="11" name="Oval 10"/>
          <p:cNvSpPr/>
          <p:nvPr/>
        </p:nvSpPr>
        <p:spPr>
          <a:xfrm>
            <a:off x="7008019" y="3609047"/>
            <a:ext cx="3048000" cy="581953"/>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Random Features</a:t>
            </a:r>
            <a:endParaRPr lang="en-US" dirty="0">
              <a:latin typeface="DINPro-Regular" panose="02000503030000020004" pitchFamily="50" charset="0"/>
            </a:endParaRPr>
          </a:p>
        </p:txBody>
      </p:sp>
      <p:grpSp>
        <p:nvGrpSpPr>
          <p:cNvPr id="32" name="Group 31"/>
          <p:cNvGrpSpPr/>
          <p:nvPr/>
        </p:nvGrpSpPr>
        <p:grpSpPr>
          <a:xfrm>
            <a:off x="10360819" y="3207515"/>
            <a:ext cx="1500981" cy="1163532"/>
            <a:chOff x="10665619" y="3207515"/>
            <a:chExt cx="1196181" cy="1163532"/>
          </a:xfrm>
        </p:grpSpPr>
        <p:cxnSp>
          <p:nvCxnSpPr>
            <p:cNvPr id="14" name="Straight Arrow Connector 13"/>
            <p:cNvCxnSpPr/>
            <p:nvPr/>
          </p:nvCxnSpPr>
          <p:spPr>
            <a:xfrm flipV="1">
              <a:off x="10665619" y="3207515"/>
              <a:ext cx="0" cy="1163532"/>
            </a:xfrm>
            <a:prstGeom prst="straightConnector1">
              <a:avLst/>
            </a:prstGeom>
            <a:ln w="19050"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0665619" y="4371047"/>
              <a:ext cx="1196181" cy="0"/>
            </a:xfrm>
            <a:prstGeom prst="straightConnector1">
              <a:avLst/>
            </a:prstGeom>
            <a:ln w="19050"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1553471" y="3352800"/>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19" name="Oval 18"/>
            <p:cNvSpPr/>
            <p:nvPr/>
          </p:nvSpPr>
          <p:spPr>
            <a:xfrm>
              <a:off x="11175744" y="3467100"/>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0" name="Oval 19"/>
            <p:cNvSpPr/>
            <p:nvPr/>
          </p:nvSpPr>
          <p:spPr>
            <a:xfrm>
              <a:off x="11521133" y="3674981"/>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1" name="Oval 20"/>
            <p:cNvSpPr/>
            <p:nvPr/>
          </p:nvSpPr>
          <p:spPr>
            <a:xfrm>
              <a:off x="11124370" y="3669653"/>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6" name="Oval 25"/>
            <p:cNvSpPr/>
            <p:nvPr/>
          </p:nvSpPr>
          <p:spPr>
            <a:xfrm>
              <a:off x="11263709" y="3807977"/>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7" name="Oval 26"/>
            <p:cNvSpPr/>
            <p:nvPr/>
          </p:nvSpPr>
          <p:spPr>
            <a:xfrm>
              <a:off x="10861916" y="3842874"/>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8" name="Oval 27"/>
            <p:cNvSpPr/>
            <p:nvPr/>
          </p:nvSpPr>
          <p:spPr>
            <a:xfrm>
              <a:off x="10861916" y="4191000"/>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sp>
          <p:nvSpPr>
            <p:cNvPr id="29" name="Oval 28"/>
            <p:cNvSpPr/>
            <p:nvPr/>
          </p:nvSpPr>
          <p:spPr>
            <a:xfrm>
              <a:off x="11058171" y="3951947"/>
              <a:ext cx="102748"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INPro-Regular" panose="02000503030000020004" pitchFamily="50" charset="0"/>
              </a:endParaRPr>
            </a:p>
          </p:txBody>
        </p:sp>
        <p:cxnSp>
          <p:nvCxnSpPr>
            <p:cNvPr id="30" name="Straight Connector 29"/>
            <p:cNvCxnSpPr/>
            <p:nvPr/>
          </p:nvCxnSpPr>
          <p:spPr>
            <a:xfrm flipV="1">
              <a:off x="10716859" y="3352800"/>
              <a:ext cx="1066800" cy="872963"/>
            </a:xfrm>
            <a:prstGeom prst="line">
              <a:avLst/>
            </a:prstGeom>
            <a:ln w="19050" cap="sq">
              <a:solidFill>
                <a:srgbClr val="C00000"/>
              </a:solidFill>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632178" y="4284447"/>
            <a:ext cx="10921292" cy="830997"/>
          </a:xfrm>
          <a:prstGeom prst="rect">
            <a:avLst/>
          </a:prstGeom>
          <a:noFill/>
        </p:spPr>
        <p:txBody>
          <a:bodyPr wrap="square" rtlCol="0">
            <a:spAutoFit/>
          </a:bodyPr>
          <a:lstStyle/>
          <a:p>
            <a:pPr>
              <a:lnSpc>
                <a:spcPct val="150000"/>
              </a:lnSpc>
            </a:pPr>
            <a:r>
              <a:rPr lang="en-US" sz="3200" dirty="0" smtClean="0">
                <a:latin typeface="DINPro-Regular" panose="02000503030000020004" pitchFamily="50" charset="0"/>
              </a:rPr>
              <a:t>Why is training speed important?</a:t>
            </a:r>
          </a:p>
        </p:txBody>
      </p:sp>
      <p:sp>
        <p:nvSpPr>
          <p:cNvPr id="35" name="TextBox 34"/>
          <p:cNvSpPr txBox="1"/>
          <p:nvPr/>
        </p:nvSpPr>
        <p:spPr>
          <a:xfrm>
            <a:off x="632179" y="5022085"/>
            <a:ext cx="6528240" cy="1754326"/>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smtClean="0">
                <a:latin typeface="DINPro-Regular" panose="02000503030000020004" pitchFamily="50" charset="0"/>
              </a:rPr>
              <a:t>Often a human-in-the-loop process.</a:t>
            </a:r>
          </a:p>
          <a:p>
            <a:pPr marL="342900" indent="-342900">
              <a:lnSpc>
                <a:spcPct val="150000"/>
              </a:lnSpc>
              <a:buFont typeface="Arial" panose="020B0604020202020204" pitchFamily="34" charset="0"/>
              <a:buChar char="•"/>
            </a:pPr>
            <a:r>
              <a:rPr lang="en-US" sz="2400" dirty="0" smtClean="0">
                <a:latin typeface="DINPro-Regular" panose="02000503030000020004" pitchFamily="50" charset="0"/>
              </a:rPr>
              <a:t>Configuring parameters, selecting features, data dependency etc.</a:t>
            </a:r>
          </a:p>
        </p:txBody>
      </p:sp>
      <p:pic>
        <p:nvPicPr>
          <p:cNvPr id="48" name="Picture 47"/>
          <p:cNvPicPr>
            <a:picLocks noChangeAspect="1"/>
          </p:cNvPicPr>
          <p:nvPr/>
        </p:nvPicPr>
        <p:blipFill>
          <a:blip r:embed="rId4"/>
          <a:stretch>
            <a:fillRect/>
          </a:stretch>
        </p:blipFill>
        <p:spPr>
          <a:xfrm>
            <a:off x="7807797" y="5403414"/>
            <a:ext cx="841602" cy="858919"/>
          </a:xfrm>
          <a:prstGeom prst="rect">
            <a:avLst/>
          </a:prstGeom>
        </p:spPr>
      </p:pic>
      <p:pic>
        <p:nvPicPr>
          <p:cNvPr id="51" name="rounded-square-calculating-device_318-33993.jpg"/>
          <p:cNvPicPr>
            <a:picLocks noChangeAspect="1"/>
          </p:cNvPicPr>
          <p:nvPr/>
        </p:nvPicPr>
        <p:blipFill>
          <a:blip r:embed="rId5">
            <a:extLst/>
          </a:blip>
          <a:stretch>
            <a:fillRect/>
          </a:stretch>
        </p:blipFill>
        <p:spPr>
          <a:xfrm>
            <a:off x="10047153" y="5272891"/>
            <a:ext cx="1119963" cy="1119963"/>
          </a:xfrm>
          <a:prstGeom prst="rect">
            <a:avLst/>
          </a:prstGeom>
          <a:ln w="12700" cap="flat">
            <a:noFill/>
            <a:miter lim="400000"/>
          </a:ln>
          <a:effectLst/>
        </p:spPr>
      </p:pic>
      <p:sp>
        <p:nvSpPr>
          <p:cNvPr id="49" name="Arc 48"/>
          <p:cNvSpPr/>
          <p:nvPr/>
        </p:nvSpPr>
        <p:spPr>
          <a:xfrm>
            <a:off x="8711296" y="5486940"/>
            <a:ext cx="1219199" cy="609600"/>
          </a:xfrm>
          <a:prstGeom prst="arc">
            <a:avLst>
              <a:gd name="adj1" fmla="val 10831617"/>
              <a:gd name="adj2" fmla="val 0"/>
            </a:avLst>
          </a:prstGeom>
          <a:ln w="19050" cap="sq">
            <a:solidFill>
              <a:srgbClr val="C00000"/>
            </a:solidFill>
            <a:round/>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DINPro-Regular" panose="02000503030000020004" pitchFamily="50" charset="0"/>
            </a:endParaRPr>
          </a:p>
        </p:txBody>
      </p:sp>
      <p:sp>
        <p:nvSpPr>
          <p:cNvPr id="54" name="Arc 53"/>
          <p:cNvSpPr/>
          <p:nvPr/>
        </p:nvSpPr>
        <p:spPr>
          <a:xfrm rot="10800000">
            <a:off x="8708917" y="5828497"/>
            <a:ext cx="1219199" cy="609600"/>
          </a:xfrm>
          <a:prstGeom prst="arc">
            <a:avLst>
              <a:gd name="adj1" fmla="val 10831617"/>
              <a:gd name="adj2" fmla="val 0"/>
            </a:avLst>
          </a:prstGeom>
          <a:ln w="19050" cap="sq">
            <a:solidFill>
              <a:schemeClr val="accent1"/>
            </a:solidFill>
            <a:round/>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DINPro-Regular" panose="02000503030000020004" pitchFamily="50" charset="0"/>
            </a:endParaRPr>
          </a:p>
        </p:txBody>
      </p:sp>
      <p:sp>
        <p:nvSpPr>
          <p:cNvPr id="55" name="TextBox 54"/>
          <p:cNvSpPr txBox="1"/>
          <p:nvPr/>
        </p:nvSpPr>
        <p:spPr>
          <a:xfrm>
            <a:off x="8785116" y="5022085"/>
            <a:ext cx="1066799" cy="507831"/>
          </a:xfrm>
          <a:prstGeom prst="rect">
            <a:avLst/>
          </a:prstGeom>
          <a:noFill/>
        </p:spPr>
        <p:txBody>
          <a:bodyPr wrap="square" rtlCol="0">
            <a:spAutoFit/>
          </a:bodyPr>
          <a:lstStyle/>
          <a:p>
            <a:pPr algn="ctr">
              <a:lnSpc>
                <a:spcPct val="150000"/>
              </a:lnSpc>
            </a:pPr>
            <a:r>
              <a:rPr lang="en-US" dirty="0" smtClean="0">
                <a:latin typeface="DINPro-Regular" panose="02000503030000020004" pitchFamily="50" charset="0"/>
              </a:rPr>
              <a:t>Train</a:t>
            </a:r>
          </a:p>
        </p:txBody>
      </p:sp>
      <p:sp>
        <p:nvSpPr>
          <p:cNvPr id="56" name="TextBox 55"/>
          <p:cNvSpPr txBox="1"/>
          <p:nvPr/>
        </p:nvSpPr>
        <p:spPr>
          <a:xfrm>
            <a:off x="8791106" y="5906379"/>
            <a:ext cx="1066799" cy="507831"/>
          </a:xfrm>
          <a:prstGeom prst="rect">
            <a:avLst/>
          </a:prstGeom>
          <a:noFill/>
        </p:spPr>
        <p:txBody>
          <a:bodyPr wrap="square" rtlCol="0">
            <a:spAutoFit/>
          </a:bodyPr>
          <a:lstStyle/>
          <a:p>
            <a:pPr algn="ctr">
              <a:lnSpc>
                <a:spcPct val="150000"/>
              </a:lnSpc>
            </a:pPr>
            <a:r>
              <a:rPr lang="en-US" dirty="0" smtClean="0">
                <a:latin typeface="DINPro-Regular" panose="02000503030000020004" pitchFamily="50" charset="0"/>
              </a:rPr>
              <a:t>Evaluate</a:t>
            </a:r>
          </a:p>
        </p:txBody>
      </p:sp>
      <p:sp>
        <p:nvSpPr>
          <p:cNvPr id="3" name="Slide Number Placeholder 2"/>
          <p:cNvSpPr>
            <a:spLocks noGrp="1"/>
          </p:cNvSpPr>
          <p:nvPr>
            <p:ph type="sldNum" sz="quarter" idx="12"/>
          </p:nvPr>
        </p:nvSpPr>
        <p:spPr/>
        <p:txBody>
          <a:bodyPr/>
          <a:lstStyle/>
          <a:p>
            <a:fld id="{6C6AE60A-B69C-4790-82F7-3882EDF23186}" type="slidenum">
              <a:rPr lang="en-GB" smtClean="0"/>
              <a:t>25</a:t>
            </a:fld>
            <a:endParaRPr lang="en-GB" dirty="0"/>
          </a:p>
        </p:txBody>
      </p:sp>
    </p:spTree>
    <p:extLst>
      <p:ext uri="{BB962C8B-B14F-4D97-AF65-F5344CB8AC3E}">
        <p14:creationId xmlns:p14="http://schemas.microsoft.com/office/powerpoint/2010/main" val="41795061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49" grpId="0" animBg="1"/>
      <p:bldP spid="54" grpId="0" animBg="1"/>
      <p:bldP spid="55" grpId="0"/>
      <p:bldP spid="5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Effect of Reusing Indexes</a:t>
            </a:r>
            <a:endParaRPr lang="en-GB" sz="3200" dirty="0"/>
          </a:p>
        </p:txBody>
      </p:sp>
      <p:pic>
        <p:nvPicPr>
          <p:cNvPr id="2" name="Picture 1"/>
          <p:cNvPicPr>
            <a:picLocks noChangeAspect="1"/>
          </p:cNvPicPr>
          <p:nvPr/>
        </p:nvPicPr>
        <p:blipFill>
          <a:blip r:embed="rId3"/>
          <a:stretch>
            <a:fillRect/>
          </a:stretch>
        </p:blipFill>
        <p:spPr>
          <a:xfrm>
            <a:off x="886968" y="1215904"/>
            <a:ext cx="7341394" cy="5209990"/>
          </a:xfrm>
          <a:prstGeom prst="rect">
            <a:avLst/>
          </a:prstGeom>
        </p:spPr>
      </p:pic>
      <p:sp>
        <p:nvSpPr>
          <p:cNvPr id="4" name="Oval 3"/>
          <p:cNvSpPr/>
          <p:nvPr/>
        </p:nvSpPr>
        <p:spPr>
          <a:xfrm>
            <a:off x="7961003" y="2241650"/>
            <a:ext cx="3850287" cy="2528532"/>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In practice 8 indexes are enough!</a:t>
            </a:r>
            <a:endParaRPr lang="en-US" sz="2400" dirty="0"/>
          </a:p>
        </p:txBody>
      </p:sp>
      <p:sp>
        <p:nvSpPr>
          <p:cNvPr id="3" name="Slide Number Placeholder 2"/>
          <p:cNvSpPr>
            <a:spLocks noGrp="1"/>
          </p:cNvSpPr>
          <p:nvPr>
            <p:ph type="sldNum" sz="quarter" idx="12"/>
          </p:nvPr>
        </p:nvSpPr>
        <p:spPr/>
        <p:txBody>
          <a:bodyPr/>
          <a:lstStyle/>
          <a:p>
            <a:fld id="{6C6AE60A-B69C-4790-82F7-3882EDF23186}" type="slidenum">
              <a:rPr lang="en-GB" smtClean="0"/>
              <a:t>26</a:t>
            </a:fld>
            <a:endParaRPr lang="en-GB" dirty="0"/>
          </a:p>
        </p:txBody>
      </p:sp>
    </p:spTree>
    <p:extLst>
      <p:ext uri="{BB962C8B-B14F-4D97-AF65-F5344CB8AC3E}">
        <p14:creationId xmlns:p14="http://schemas.microsoft.com/office/powerpoint/2010/main" val="582934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Stochastic Gradient Descent (SGD)</a:t>
            </a:r>
            <a:endParaRPr lang="en-GB" sz="3200" dirty="0"/>
          </a:p>
        </p:txBody>
      </p:sp>
      <p:grpSp>
        <p:nvGrpSpPr>
          <p:cNvPr id="52" name="Group 51"/>
          <p:cNvGrpSpPr/>
          <p:nvPr/>
        </p:nvGrpSpPr>
        <p:grpSpPr>
          <a:xfrm>
            <a:off x="8064881" y="1752601"/>
            <a:ext cx="3962400" cy="2308324"/>
            <a:chOff x="1445419" y="1752600"/>
            <a:chExt cx="3962400" cy="2308324"/>
          </a:xfrm>
        </p:grpSpPr>
        <mc:AlternateContent xmlns:mc="http://schemas.openxmlformats.org/markup-compatibility/2006" xmlns:a14="http://schemas.microsoft.com/office/drawing/2010/main">
          <mc:Choice Requires="a14">
            <p:sp>
              <p:nvSpPr>
                <p:cNvPr id="53" name="TextBox 52"/>
                <p:cNvSpPr txBox="1"/>
                <p:nvPr/>
              </p:nvSpPr>
              <p:spPr>
                <a:xfrm>
                  <a:off x="1445419" y="1752600"/>
                  <a:ext cx="39624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while</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not converged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 </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for</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0" i="0" u="none" strike="noStrike" kern="1200" cap="none" spc="0" normalizeH="0" baseline="0" noProof="0" dirty="0" err="1" smtClean="0">
                      <a:ln>
                        <a:noFill/>
                      </a:ln>
                      <a:solidFill>
                        <a:prstClr val="black"/>
                      </a:solidFill>
                      <a:effectLst/>
                      <a:uLnTx/>
                      <a:uFillTx/>
                      <a:latin typeface="DINPro-Regular" panose="02000503030000020004" pitchFamily="2" charset="0"/>
                      <a:ea typeface="+mn-ea"/>
                      <a:cs typeface="+mn-cs"/>
                    </a:rPr>
                    <a:t>i</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from 1 to M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	</a:t>
                  </a:r>
                  <a14:m>
                    <m:oMath xmlns:m="http://schemas.openxmlformats.org/officeDocument/2006/math">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𝒈</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𝒊</m:t>
                          </m:r>
                        </m:sub>
                      </m:s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d>
                        <m:d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𝒂</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𝒊</m:t>
                              </m:r>
                            </m:sub>
                          </m:s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sSub>
                            <m:sSub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𝑏</m:t>
                              </m:r>
                            </m:e>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𝑖</m:t>
                              </m:r>
                            </m:sub>
                          </m:sSub>
                        </m:e>
                      </m:d>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𝒂</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𝒊</m:t>
                          </m:r>
                        </m:sub>
                      </m:sSub>
                    </m:oMath>
                  </a14:m>
                  <a:endPar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Cambria Math" panose="020405030504060302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14:m>
                    <m:oMath xmlns:m="http://schemas.openxmlformats.org/officeDocument/2006/math">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𝛾</m:t>
                      </m:r>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𝒈</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𝒊</m:t>
                          </m:r>
                        </m:sub>
                      </m:sSub>
                    </m:oMath>
                  </a14:m>
                  <a:endPar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end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end</a:t>
                  </a:r>
                  <a:endParaRPr kumimoji="0" lang="en-US" sz="2400" b="1"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445419" y="1752600"/>
                  <a:ext cx="3962400" cy="2308324"/>
                </a:xfrm>
                <a:prstGeom prst="rect">
                  <a:avLst/>
                </a:prstGeom>
                <a:blipFill>
                  <a:blip r:embed="rId3"/>
                  <a:stretch>
                    <a:fillRect l="-2462" t="-2111" b="-5013"/>
                  </a:stretch>
                </a:blipFill>
              </p:spPr>
              <p:txBody>
                <a:bodyPr/>
                <a:lstStyle/>
                <a:p>
                  <a:r>
                    <a:rPr lang="en-US">
                      <a:noFill/>
                    </a:rPr>
                    <a:t> </a:t>
                  </a:r>
                </a:p>
              </p:txBody>
            </p:sp>
          </mc:Fallback>
        </mc:AlternateContent>
        <p:cxnSp>
          <p:nvCxnSpPr>
            <p:cNvPr id="54" name="Straight Connector 53"/>
            <p:cNvCxnSpPr/>
            <p:nvPr/>
          </p:nvCxnSpPr>
          <p:spPr>
            <a:xfrm>
              <a:off x="1674019" y="2209800"/>
              <a:ext cx="0" cy="14478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a:xfrm>
              <a:off x="1978819" y="2514600"/>
              <a:ext cx="0" cy="8382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grpSp>
      <mc:AlternateContent xmlns:mc="http://schemas.openxmlformats.org/markup-compatibility/2006" xmlns:a14="http://schemas.microsoft.com/office/drawing/2010/main">
        <mc:Choice Requires="a14">
          <p:sp>
            <p:nvSpPr>
              <p:cNvPr id="56" name="Rounded Rectangle 55"/>
              <p:cNvSpPr/>
              <p:nvPr/>
            </p:nvSpPr>
            <p:spPr>
              <a:xfrm>
                <a:off x="1711738" y="1752602"/>
                <a:ext cx="2209800" cy="1981198"/>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sSub>
                        <m:sSubPr>
                          <m:ctrlP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𝐴</m:t>
                          </m:r>
                        </m:e>
                        <m:sub>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𝑀</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𝑁</m:t>
                          </m:r>
                        </m:sub>
                      </m:sSub>
                    </m:oMath>
                  </m:oMathPara>
                </a14:m>
                <a:endParaRPr kumimoji="0" lang="en-US" sz="32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Choice>
        <mc:Fallback xmlns="">
          <p:sp>
            <p:nvSpPr>
              <p:cNvPr id="56" name="Rounded Rectangle 55"/>
              <p:cNvSpPr>
                <a:spLocks noRot="1" noChangeAspect="1" noMove="1" noResize="1" noEditPoints="1" noAdjustHandles="1" noChangeArrowheads="1" noChangeShapeType="1" noTextEdit="1"/>
              </p:cNvSpPr>
              <p:nvPr/>
            </p:nvSpPr>
            <p:spPr>
              <a:xfrm>
                <a:off x="1711738" y="1752602"/>
                <a:ext cx="2209800" cy="1981198"/>
              </a:xfrm>
              <a:prstGeom prst="roundRect">
                <a:avLst/>
              </a:prstGeom>
              <a:blipFill>
                <a:blip r:embed="rId4"/>
                <a:stretch>
                  <a:fillRect/>
                </a:stretch>
              </a:blipFill>
              <a:ln w="57150"/>
            </p:spPr>
            <p:txBody>
              <a:bodyPr/>
              <a:lstStyle/>
              <a:p>
                <a:r>
                  <a:rPr lang="en-US">
                    <a:noFill/>
                  </a:rPr>
                  <a:t> </a:t>
                </a:r>
              </a:p>
            </p:txBody>
          </p:sp>
        </mc:Fallback>
      </mc:AlternateContent>
      <p:cxnSp>
        <p:nvCxnSpPr>
          <p:cNvPr id="57" name="Straight Arrow Connector 56"/>
          <p:cNvCxnSpPr/>
          <p:nvPr/>
        </p:nvCxnSpPr>
        <p:spPr>
          <a:xfrm>
            <a:off x="1711738" y="1524002"/>
            <a:ext cx="2209800" cy="0"/>
          </a:xfrm>
          <a:prstGeom prst="straightConnector1">
            <a:avLst/>
          </a:prstGeom>
          <a:ln>
            <a:headEnd type="triangle"/>
            <a:tailEnd type="triangle"/>
          </a:ln>
          <a:effectLst/>
        </p:spPr>
        <p:style>
          <a:lnRef idx="2">
            <a:schemeClr val="dk1"/>
          </a:lnRef>
          <a:fillRef idx="0">
            <a:schemeClr val="dk1"/>
          </a:fillRef>
          <a:effectRef idx="1">
            <a:schemeClr val="dk1"/>
          </a:effectRef>
          <a:fontRef idx="minor">
            <a:schemeClr val="tx1"/>
          </a:fontRef>
        </p:style>
      </p:cxnSp>
      <p:sp>
        <p:nvSpPr>
          <p:cNvPr id="58" name="TextBox 57"/>
          <p:cNvSpPr txBox="1"/>
          <p:nvPr/>
        </p:nvSpPr>
        <p:spPr>
          <a:xfrm>
            <a:off x="2054638" y="1154670"/>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N</a:t>
            </a: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features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cxnSp>
        <p:nvCxnSpPr>
          <p:cNvPr id="59" name="Straight Arrow Connector 58"/>
          <p:cNvCxnSpPr/>
          <p:nvPr/>
        </p:nvCxnSpPr>
        <p:spPr>
          <a:xfrm flipV="1">
            <a:off x="1518857" y="1752602"/>
            <a:ext cx="0" cy="1981198"/>
          </a:xfrm>
          <a:prstGeom prst="straightConnector1">
            <a:avLst/>
          </a:prstGeom>
          <a:ln>
            <a:headEnd type="triangle"/>
            <a:tailEnd type="triangle"/>
          </a:ln>
          <a:effectLst/>
        </p:spPr>
        <p:style>
          <a:lnRef idx="2">
            <a:schemeClr val="dk1"/>
          </a:lnRef>
          <a:fillRef idx="0">
            <a:schemeClr val="dk1"/>
          </a:fillRef>
          <a:effectRef idx="1">
            <a:schemeClr val="dk1"/>
          </a:effectRef>
          <a:fontRef idx="minor">
            <a:schemeClr val="tx1"/>
          </a:fontRef>
        </p:style>
      </p:cxnSp>
      <p:sp>
        <p:nvSpPr>
          <p:cNvPr id="60" name="TextBox 59"/>
          <p:cNvSpPr txBox="1"/>
          <p:nvPr/>
        </p:nvSpPr>
        <p:spPr>
          <a:xfrm>
            <a:off x="111538" y="2556303"/>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M samples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AlternateContent xmlns:mc="http://schemas.openxmlformats.org/markup-compatibility/2006" xmlns:a14="http://schemas.microsoft.com/office/drawing/2010/main">
        <mc:Choice Requires="a14">
          <p:sp>
            <p:nvSpPr>
              <p:cNvPr id="61" name="Rounded Rectangle 60"/>
              <p:cNvSpPr/>
              <p:nvPr/>
            </p:nvSpPr>
            <p:spPr>
              <a:xfrm>
                <a:off x="4263093" y="1752602"/>
                <a:ext cx="1056208" cy="1981198"/>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𝑥</m:t>
                          </m:r>
                        </m:e>
                        <m:sub>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𝑁</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×1</m:t>
                          </m:r>
                        </m:sub>
                      </m:sSub>
                    </m:oMath>
                  </m:oMathPara>
                </a14:m>
                <a:endParaRPr kumimoji="0" lang="en-US" sz="3200" b="0" i="0" u="none" strike="noStrike" kern="1200" cap="none" spc="0" normalizeH="0" baseline="0" noProof="0" dirty="0" smtClean="0">
                  <a:ln>
                    <a:noFill/>
                  </a:ln>
                  <a:solidFill>
                    <a:prstClr val="black"/>
                  </a:solidFill>
                  <a:effectLst/>
                  <a:uLnTx/>
                  <a:uFillTx/>
                  <a:latin typeface="Arial"/>
                  <a:ea typeface="Cambria Math" panose="02040503050406030204" pitchFamily="18" charset="0"/>
                  <a:cs typeface="+mn-cs"/>
                </a:endParaRPr>
              </a:p>
            </p:txBody>
          </p:sp>
        </mc:Choice>
        <mc:Fallback xmlns="">
          <p:sp>
            <p:nvSpPr>
              <p:cNvPr id="61" name="Rounded Rectangle 60"/>
              <p:cNvSpPr>
                <a:spLocks noRot="1" noChangeAspect="1" noMove="1" noResize="1" noEditPoints="1" noAdjustHandles="1" noChangeArrowheads="1" noChangeShapeType="1" noTextEdit="1"/>
              </p:cNvSpPr>
              <p:nvPr/>
            </p:nvSpPr>
            <p:spPr>
              <a:xfrm>
                <a:off x="4263093" y="1752602"/>
                <a:ext cx="1056208" cy="1981198"/>
              </a:xfrm>
              <a:prstGeom prst="roundRect">
                <a:avLst/>
              </a:prstGeom>
              <a:blipFill>
                <a:blip r:embed="rId5"/>
                <a:stretch>
                  <a:fillRect/>
                </a:stretch>
              </a:blipFill>
              <a:ln w="57150"/>
            </p:spPr>
            <p:txBody>
              <a:bodyPr/>
              <a:lstStyle/>
              <a:p>
                <a:r>
                  <a:rPr lang="en-US">
                    <a:noFill/>
                  </a:rPr>
                  <a:t> </a:t>
                </a:r>
              </a:p>
            </p:txBody>
          </p:sp>
        </mc:Fallback>
      </mc:AlternateContent>
      <p:sp>
        <p:nvSpPr>
          <p:cNvPr id="62" name="TextBox 61"/>
          <p:cNvSpPr txBox="1"/>
          <p:nvPr/>
        </p:nvSpPr>
        <p:spPr>
          <a:xfrm>
            <a:off x="3938726" y="2740969"/>
            <a:ext cx="30717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x</a:t>
            </a:r>
          </a:p>
        </p:txBody>
      </p:sp>
      <p:sp>
        <p:nvSpPr>
          <p:cNvPr id="63" name="TextBox 62"/>
          <p:cNvSpPr txBox="1"/>
          <p:nvPr/>
        </p:nvSpPr>
        <p:spPr>
          <a:xfrm>
            <a:off x="5511801" y="2740969"/>
            <a:ext cx="30717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a:t>
            </a:r>
            <a:endPar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AlternateContent xmlns:mc="http://schemas.openxmlformats.org/markup-compatibility/2006" xmlns:a14="http://schemas.microsoft.com/office/drawing/2010/main">
        <mc:Choice Requires="a14">
          <p:sp>
            <p:nvSpPr>
              <p:cNvPr id="64" name="Rounded Rectangle 63"/>
              <p:cNvSpPr/>
              <p:nvPr/>
            </p:nvSpPr>
            <p:spPr>
              <a:xfrm>
                <a:off x="6017419" y="1752601"/>
                <a:ext cx="1051995" cy="1981199"/>
              </a:xfrm>
              <a:prstGeom prst="roundRect">
                <a:avLst/>
              </a:prstGeom>
              <a:ln w="57150"/>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𝑏</m:t>
                          </m:r>
                        </m:e>
                        <m:sub>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𝑀</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×1</m:t>
                          </m:r>
                        </m:sub>
                      </m:sSub>
                    </m:oMath>
                  </m:oMathPara>
                </a14:m>
                <a:endParaRPr kumimoji="0" lang="en-US" sz="3200" b="0" i="0" u="none" strike="noStrike" kern="1200" cap="none" spc="0" normalizeH="0" baseline="0" noProof="0" dirty="0" smtClean="0">
                  <a:ln>
                    <a:noFill/>
                  </a:ln>
                  <a:solidFill>
                    <a:prstClr val="black"/>
                  </a:solidFill>
                  <a:effectLst/>
                  <a:uLnTx/>
                  <a:uFillTx/>
                  <a:latin typeface="Arial"/>
                  <a:ea typeface="+mn-ea"/>
                  <a:cs typeface="+mn-cs"/>
                </a:endParaRPr>
              </a:p>
            </p:txBody>
          </p:sp>
        </mc:Choice>
        <mc:Fallback xmlns="">
          <p:sp>
            <p:nvSpPr>
              <p:cNvPr id="64" name="Rounded Rectangle 63"/>
              <p:cNvSpPr>
                <a:spLocks noRot="1" noChangeAspect="1" noMove="1" noResize="1" noEditPoints="1" noAdjustHandles="1" noChangeArrowheads="1" noChangeShapeType="1" noTextEdit="1"/>
              </p:cNvSpPr>
              <p:nvPr/>
            </p:nvSpPr>
            <p:spPr>
              <a:xfrm>
                <a:off x="6017419" y="1752601"/>
                <a:ext cx="1051995" cy="1981199"/>
              </a:xfrm>
              <a:prstGeom prst="roundRect">
                <a:avLst/>
              </a:prstGeom>
              <a:blipFill>
                <a:blip r:embed="rId6"/>
                <a:stretch>
                  <a:fillRect/>
                </a:stretch>
              </a:blipFill>
              <a:ln w="57150"/>
            </p:spPr>
            <p:txBody>
              <a:bodyPr/>
              <a:lstStyle/>
              <a:p>
                <a:r>
                  <a:rPr lang="en-US">
                    <a:noFill/>
                  </a:rPr>
                  <a:t> </a:t>
                </a:r>
              </a:p>
            </p:txBody>
          </p:sp>
        </mc:Fallback>
      </mc:AlternateContent>
      <p:sp>
        <p:nvSpPr>
          <p:cNvPr id="65" name="TextBox 64"/>
          <p:cNvSpPr txBox="1"/>
          <p:nvPr/>
        </p:nvSpPr>
        <p:spPr>
          <a:xfrm>
            <a:off x="2579877" y="3828585"/>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Data Set</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sp>
        <p:nvSpPr>
          <p:cNvPr id="66" name="TextBox 65"/>
          <p:cNvSpPr txBox="1"/>
          <p:nvPr/>
        </p:nvSpPr>
        <p:spPr>
          <a:xfrm>
            <a:off x="6017419" y="3828585"/>
            <a:ext cx="105199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Labels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sp>
        <p:nvSpPr>
          <p:cNvPr id="67" name="TextBox 66"/>
          <p:cNvSpPr txBox="1"/>
          <p:nvPr/>
        </p:nvSpPr>
        <p:spPr>
          <a:xfrm>
            <a:off x="4023520" y="3828585"/>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Model</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grpSp>
        <p:nvGrpSpPr>
          <p:cNvPr id="68" name="Group 187"/>
          <p:cNvGrpSpPr/>
          <p:nvPr/>
        </p:nvGrpSpPr>
        <p:grpSpPr>
          <a:xfrm>
            <a:off x="4672691" y="4967927"/>
            <a:ext cx="1803633" cy="1781144"/>
            <a:chOff x="-160516" y="0"/>
            <a:chExt cx="1803631" cy="1781143"/>
          </a:xfrm>
        </p:grpSpPr>
        <p:pic>
          <p:nvPicPr>
            <p:cNvPr id="69" name="rounded-square-calculating-device_318-33993.jpg"/>
            <p:cNvPicPr>
              <a:picLocks noChangeAspect="1"/>
            </p:cNvPicPr>
            <p:nvPr/>
          </p:nvPicPr>
          <p:blipFill>
            <a:blip r:embed="rId7">
              <a:extLst/>
            </a:blip>
            <a:stretch>
              <a:fillRect/>
            </a:stretch>
          </p:blipFill>
          <p:spPr>
            <a:xfrm>
              <a:off x="181318" y="0"/>
              <a:ext cx="1119962" cy="1119962"/>
            </a:xfrm>
            <a:prstGeom prst="rect">
              <a:avLst/>
            </a:prstGeom>
            <a:ln w="12700" cap="flat">
              <a:noFill/>
              <a:miter lim="400000"/>
            </a:ln>
            <a:effectLst/>
          </p:spPr>
        </p:pic>
        <p:sp>
          <p:nvSpPr>
            <p:cNvPr id="70" name="Shape 186"/>
            <p:cNvSpPr/>
            <p:nvPr/>
          </p:nvSpPr>
          <p:spPr>
            <a:xfrm>
              <a:off x="-160516" y="1134814"/>
              <a:ext cx="1803631" cy="646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ctr">
                <a:defRPr b="1" u="sng">
                  <a:latin typeface="DINPro-Bold"/>
                  <a:ea typeface="DINPro-Bold"/>
                  <a:cs typeface="DINPro-Bold"/>
                  <a:sym typeface="DINPro-Bold"/>
                </a:defRPr>
              </a:pPr>
              <a:r>
                <a:rPr dirty="0" smtClean="0"/>
                <a:t>Computation</a:t>
              </a:r>
            </a:p>
            <a:p>
              <a:pPr algn="ctr">
                <a:defRPr>
                  <a:latin typeface="DINPro-Regular"/>
                  <a:ea typeface="DINPro-Regular"/>
                  <a:cs typeface="DINPro-Regular"/>
                  <a:sym typeface="DINPro-Regular"/>
                </a:defRPr>
              </a:pPr>
              <a:r>
                <a:rPr dirty="0" smtClean="0"/>
                <a:t>CPU</a:t>
              </a:r>
              <a:r>
                <a:rPr lang="en-US" dirty="0" smtClean="0"/>
                <a:t>, GPU, FPGA</a:t>
              </a:r>
              <a:endParaRPr dirty="0"/>
            </a:p>
          </p:txBody>
        </p:sp>
      </p:grpSp>
      <p:grpSp>
        <p:nvGrpSpPr>
          <p:cNvPr id="71" name="Group 190"/>
          <p:cNvGrpSpPr/>
          <p:nvPr/>
        </p:nvGrpSpPr>
        <p:grpSpPr>
          <a:xfrm>
            <a:off x="8862358" y="4929292"/>
            <a:ext cx="2580708" cy="1307828"/>
            <a:chOff x="-1" y="0"/>
            <a:chExt cx="2580707" cy="1307827"/>
          </a:xfrm>
        </p:grpSpPr>
        <p:pic>
          <p:nvPicPr>
            <p:cNvPr id="72" name="Icons8-Ios7-Industry-Memory-Module.ico"/>
            <p:cNvPicPr>
              <a:picLocks noChangeAspect="1"/>
            </p:cNvPicPr>
            <p:nvPr/>
          </p:nvPicPr>
          <p:blipFill>
            <a:blip r:embed="rId8">
              <a:extLst/>
            </a:blip>
            <a:stretch>
              <a:fillRect/>
            </a:stretch>
          </p:blipFill>
          <p:spPr>
            <a:xfrm rot="5400000">
              <a:off x="-1" y="0"/>
              <a:ext cx="1213626" cy="1213625"/>
            </a:xfrm>
            <a:prstGeom prst="rect">
              <a:avLst/>
            </a:prstGeom>
            <a:ln w="12700" cap="flat">
              <a:noFill/>
              <a:miter lim="400000"/>
            </a:ln>
            <a:effectLst/>
          </p:spPr>
        </p:pic>
        <p:sp>
          <p:nvSpPr>
            <p:cNvPr id="73" name="Shape 189"/>
            <p:cNvSpPr/>
            <p:nvPr/>
          </p:nvSpPr>
          <p:spPr>
            <a:xfrm>
              <a:off x="1225915" y="107501"/>
              <a:ext cx="1354791" cy="120032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defRPr b="1" u="sng">
                  <a:latin typeface="DINPro-Bold"/>
                  <a:ea typeface="DINPro-Bold"/>
                  <a:cs typeface="DINPro-Bold"/>
                  <a:sym typeface="DINPro-Bold"/>
                </a:defRPr>
              </a:pPr>
              <a:r>
                <a:rPr lang="en-US" dirty="0" smtClean="0"/>
                <a:t>Memory</a:t>
              </a:r>
              <a:endParaRPr dirty="0" smtClean="0"/>
            </a:p>
            <a:p>
              <a:pPr>
                <a:defRPr>
                  <a:latin typeface="DINPro-Regular"/>
                  <a:ea typeface="DINPro-Regular"/>
                  <a:cs typeface="DINPro-Regular"/>
                  <a:sym typeface="DINPro-Regular"/>
                </a:defRPr>
              </a:pPr>
              <a:r>
                <a:rPr lang="en-US" dirty="0" smtClean="0"/>
                <a:t>CPU </a:t>
              </a:r>
              <a:r>
                <a:rPr dirty="0" smtClean="0"/>
                <a:t>Cache</a:t>
              </a:r>
              <a:r>
                <a:rPr lang="en-US" dirty="0" smtClean="0"/>
                <a:t>,</a:t>
              </a:r>
            </a:p>
            <a:p>
              <a:pPr>
                <a:defRPr>
                  <a:latin typeface="DINPro-Regular"/>
                  <a:ea typeface="DINPro-Regular"/>
                  <a:cs typeface="DINPro-Regular"/>
                  <a:sym typeface="DINPro-Regular"/>
                </a:defRPr>
              </a:pPr>
              <a:r>
                <a:rPr lang="en-US" dirty="0" smtClean="0"/>
                <a:t>DRAM,</a:t>
              </a:r>
            </a:p>
            <a:p>
              <a:pPr>
                <a:defRPr>
                  <a:latin typeface="DINPro-Regular"/>
                  <a:ea typeface="DINPro-Regular"/>
                  <a:cs typeface="DINPro-Regular"/>
                  <a:sym typeface="DINPro-Regular"/>
                </a:defRPr>
              </a:pPr>
              <a:r>
                <a:rPr lang="en-US" dirty="0" smtClean="0"/>
                <a:t>FPGA BRAM</a:t>
              </a:r>
              <a:endParaRPr dirty="0"/>
            </a:p>
          </p:txBody>
        </p:sp>
      </p:grpSp>
      <p:grpSp>
        <p:nvGrpSpPr>
          <p:cNvPr id="74" name="Group 184"/>
          <p:cNvGrpSpPr/>
          <p:nvPr/>
        </p:nvGrpSpPr>
        <p:grpSpPr>
          <a:xfrm>
            <a:off x="325934" y="5036793"/>
            <a:ext cx="2490704" cy="985376"/>
            <a:chOff x="-74571" y="0"/>
            <a:chExt cx="2490702" cy="985375"/>
          </a:xfrm>
        </p:grpSpPr>
        <p:pic>
          <p:nvPicPr>
            <p:cNvPr id="75" name="Industry-Infrared-Sensor-icon.png"/>
            <p:cNvPicPr>
              <a:picLocks noChangeAspect="1"/>
            </p:cNvPicPr>
            <p:nvPr/>
          </p:nvPicPr>
          <p:blipFill>
            <a:blip r:embed="rId9">
              <a:extLst/>
            </a:blip>
            <a:stretch>
              <a:fillRect/>
            </a:stretch>
          </p:blipFill>
          <p:spPr>
            <a:xfrm>
              <a:off x="1439979" y="9223"/>
              <a:ext cx="976152" cy="976152"/>
            </a:xfrm>
            <a:prstGeom prst="rect">
              <a:avLst/>
            </a:prstGeom>
            <a:ln w="12700" cap="flat">
              <a:noFill/>
              <a:miter lim="400000"/>
            </a:ln>
            <a:effectLst/>
          </p:spPr>
        </p:pic>
        <p:sp>
          <p:nvSpPr>
            <p:cNvPr id="76" name="Shape 183"/>
            <p:cNvSpPr/>
            <p:nvPr/>
          </p:nvSpPr>
          <p:spPr>
            <a:xfrm>
              <a:off x="-74571" y="0"/>
              <a:ext cx="1477388" cy="92332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r">
                <a:defRPr b="1" u="sng">
                  <a:latin typeface="DINPro-Bold"/>
                  <a:ea typeface="DINPro-Bold"/>
                  <a:cs typeface="DINPro-Bold"/>
                  <a:sym typeface="DINPro-Bold"/>
                </a:defRPr>
              </a:pPr>
              <a:r>
                <a:rPr dirty="0"/>
                <a:t>Data Source</a:t>
              </a:r>
            </a:p>
            <a:p>
              <a:pPr algn="r">
                <a:defRPr>
                  <a:latin typeface="DINPro-Regular"/>
                  <a:ea typeface="DINPro-Regular"/>
                  <a:cs typeface="DINPro-Regular"/>
                  <a:sym typeface="DINPro-Regular"/>
                </a:defRPr>
              </a:pPr>
              <a:r>
                <a:rPr lang="en-US" dirty="0" smtClean="0"/>
                <a:t>DRAM, SSD,</a:t>
              </a:r>
            </a:p>
            <a:p>
              <a:pPr algn="r">
                <a:defRPr>
                  <a:latin typeface="DINPro-Regular"/>
                  <a:ea typeface="DINPro-Regular"/>
                  <a:cs typeface="DINPro-Regular"/>
                  <a:sym typeface="DINPro-Regular"/>
                </a:defRPr>
              </a:pPr>
              <a:r>
                <a:rPr lang="en-US" dirty="0" smtClean="0"/>
                <a:t>Sensor</a:t>
              </a:r>
            </a:p>
          </p:txBody>
        </p:sp>
      </p:grpSp>
      <p:cxnSp>
        <p:nvCxnSpPr>
          <p:cNvPr id="4" name="Straight Arrow Connector 3"/>
          <p:cNvCxnSpPr>
            <a:stCxn id="56" idx="2"/>
            <a:endCxn id="75" idx="0"/>
          </p:cNvCxnSpPr>
          <p:nvPr/>
        </p:nvCxnSpPr>
        <p:spPr>
          <a:xfrm flipH="1">
            <a:off x="2328562" y="3733800"/>
            <a:ext cx="488076" cy="1312216"/>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64" idx="2"/>
            <a:endCxn id="75" idx="0"/>
          </p:cNvCxnSpPr>
          <p:nvPr/>
        </p:nvCxnSpPr>
        <p:spPr>
          <a:xfrm flipH="1">
            <a:off x="2328562" y="3733800"/>
            <a:ext cx="4214855" cy="1312216"/>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61" idx="2"/>
            <a:endCxn id="72" idx="1"/>
          </p:cNvCxnSpPr>
          <p:nvPr/>
        </p:nvCxnSpPr>
        <p:spPr>
          <a:xfrm>
            <a:off x="4791197" y="3733800"/>
            <a:ext cx="4677974" cy="1195491"/>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83" name="Shape 194"/>
          <p:cNvSpPr/>
          <p:nvPr/>
        </p:nvSpPr>
        <p:spPr>
          <a:xfrm>
            <a:off x="3245779" y="5140801"/>
            <a:ext cx="1339605"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Data </a:t>
            </a:r>
            <a:r>
              <a:rPr sz="2000" b="1" dirty="0" err="1">
                <a:solidFill>
                  <a:srgbClr val="C00000"/>
                </a:solidFill>
                <a:latin typeface="DINPro-Bold"/>
                <a:ea typeface="DINPro-Bold"/>
                <a:cs typeface="DINPro-Bold"/>
                <a:sym typeface="DINPro-Bold"/>
              </a:rPr>
              <a:t>A</a:t>
            </a:r>
            <a:r>
              <a:rPr sz="2000" b="1" baseline="-5999" dirty="0" err="1">
                <a:solidFill>
                  <a:srgbClr val="C00000"/>
                </a:solidFill>
                <a:latin typeface="DINPro-Bold"/>
                <a:ea typeface="DINPro-Bold"/>
                <a:cs typeface="DINPro-Bold"/>
                <a:sym typeface="DINPro-Bold"/>
              </a:rPr>
              <a:t>r</a:t>
            </a:r>
            <a:endParaRPr sz="2000" b="1" baseline="-5999" dirty="0">
              <a:solidFill>
                <a:srgbClr val="C00000"/>
              </a:solidFill>
              <a:latin typeface="DINPro-Bold"/>
              <a:ea typeface="DINPro-Bold"/>
              <a:cs typeface="DINPro-Bold"/>
              <a:sym typeface="DINPro-Bold"/>
            </a:endParaRPr>
          </a:p>
        </p:txBody>
      </p:sp>
      <p:sp>
        <p:nvSpPr>
          <p:cNvPr id="86" name="Shape 197"/>
          <p:cNvSpPr/>
          <p:nvPr/>
        </p:nvSpPr>
        <p:spPr>
          <a:xfrm>
            <a:off x="6888650" y="5801903"/>
            <a:ext cx="1219546"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Model </a:t>
            </a:r>
            <a:r>
              <a:rPr sz="2000" b="1" dirty="0">
                <a:solidFill>
                  <a:srgbClr val="C00000"/>
                </a:solidFill>
                <a:latin typeface="DINPro-Bold"/>
                <a:ea typeface="DINPro-Bold"/>
                <a:cs typeface="DINPro-Bold"/>
                <a:sym typeface="DINPro-Bold"/>
              </a:rPr>
              <a:t>x</a:t>
            </a:r>
          </a:p>
        </p:txBody>
      </p:sp>
      <p:sp>
        <p:nvSpPr>
          <p:cNvPr id="91" name="Shape 202"/>
          <p:cNvSpPr/>
          <p:nvPr/>
        </p:nvSpPr>
        <p:spPr>
          <a:xfrm>
            <a:off x="6146778" y="4959283"/>
            <a:ext cx="2635566"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Gradient: </a:t>
            </a:r>
            <a:r>
              <a:rPr lang="en-US" sz="2000" b="1" dirty="0" smtClean="0">
                <a:solidFill>
                  <a:srgbClr val="C00000"/>
                </a:solidFill>
                <a:latin typeface="DINPro-Bold"/>
                <a:ea typeface="DINPro-Bold"/>
                <a:cs typeface="DINPro-Bold"/>
                <a:sym typeface="DINPro-Bold"/>
              </a:rPr>
              <a:t>dot(</a:t>
            </a:r>
            <a:r>
              <a:rPr lang="en-US" sz="2000" b="1" dirty="0" err="1" smtClean="0">
                <a:solidFill>
                  <a:srgbClr val="C00000"/>
                </a:solidFill>
                <a:latin typeface="DINPro-Bold"/>
                <a:ea typeface="DINPro-Bold"/>
                <a:cs typeface="DINPro-Bold"/>
                <a:sym typeface="DINPro-Bold"/>
              </a:rPr>
              <a:t>A</a:t>
            </a:r>
            <a:r>
              <a:rPr sz="2000" b="1" baseline="-5999" dirty="0" err="1" smtClean="0">
                <a:solidFill>
                  <a:srgbClr val="C00000"/>
                </a:solidFill>
                <a:latin typeface="DINPro-Bold"/>
                <a:ea typeface="DINPro-Bold"/>
                <a:cs typeface="DINPro-Bold"/>
                <a:sym typeface="DINPro-Bold"/>
              </a:rPr>
              <a:t>r</a:t>
            </a:r>
            <a:r>
              <a:rPr lang="en-US" sz="2000" b="1" baseline="-5999" dirty="0" smtClean="0">
                <a:solidFill>
                  <a:srgbClr val="C00000"/>
                </a:solidFill>
                <a:latin typeface="DINPro-Bold"/>
                <a:ea typeface="DINPro-Bold"/>
                <a:cs typeface="DINPro-Bold"/>
                <a:sym typeface="DINPro-Bold"/>
              </a:rPr>
              <a:t>,</a:t>
            </a:r>
            <a:r>
              <a:rPr lang="en-US" sz="2000" b="1" dirty="0" smtClean="0">
                <a:solidFill>
                  <a:srgbClr val="C00000"/>
                </a:solidFill>
                <a:latin typeface="DINPro-Bold"/>
                <a:ea typeface="DINPro-Bold"/>
                <a:cs typeface="DINPro-Bold"/>
                <a:sym typeface="DINPro-Bold"/>
              </a:rPr>
              <a:t> </a:t>
            </a:r>
            <a:r>
              <a:rPr sz="2000" b="1" dirty="0" smtClean="0">
                <a:solidFill>
                  <a:srgbClr val="C00000"/>
                </a:solidFill>
                <a:latin typeface="DINPro-Bold"/>
                <a:ea typeface="DINPro-Bold"/>
                <a:cs typeface="DINPro-Bold"/>
                <a:sym typeface="DINPro-Bold"/>
              </a:rPr>
              <a:t>x)</a:t>
            </a:r>
            <a:r>
              <a:rPr sz="2000" b="1" dirty="0" err="1" smtClean="0">
                <a:solidFill>
                  <a:srgbClr val="C00000"/>
                </a:solidFill>
                <a:latin typeface="DINPro-Bold"/>
                <a:ea typeface="DINPro-Bold"/>
                <a:cs typeface="DINPro-Bold"/>
                <a:sym typeface="DINPro-Bold"/>
              </a:rPr>
              <a:t>A</a:t>
            </a:r>
            <a:r>
              <a:rPr sz="2000" b="1" baseline="-5999" dirty="0" err="1" smtClean="0">
                <a:solidFill>
                  <a:srgbClr val="C00000"/>
                </a:solidFill>
                <a:latin typeface="DINPro-Bold"/>
                <a:ea typeface="DINPro-Bold"/>
                <a:cs typeface="DINPro-Bold"/>
                <a:sym typeface="DINPro-Bold"/>
              </a:rPr>
              <a:t>r</a:t>
            </a:r>
            <a:endParaRPr sz="2000" b="1" baseline="-5999" dirty="0">
              <a:solidFill>
                <a:srgbClr val="C00000"/>
              </a:solidFill>
              <a:latin typeface="DINPro-Bold"/>
              <a:ea typeface="DINPro-Bold"/>
              <a:cs typeface="DINPro-Bold"/>
              <a:sym typeface="DINPro-Bold"/>
            </a:endParaRPr>
          </a:p>
        </p:txBody>
      </p:sp>
      <p:cxnSp>
        <p:nvCxnSpPr>
          <p:cNvPr id="93" name="Straight Arrow Connector 92"/>
          <p:cNvCxnSpPr>
            <a:stCxn id="75" idx="3"/>
            <a:endCxn id="69" idx="1"/>
          </p:cNvCxnSpPr>
          <p:nvPr/>
        </p:nvCxnSpPr>
        <p:spPr>
          <a:xfrm flipV="1">
            <a:off x="2816638" y="5527909"/>
            <a:ext cx="2197887" cy="6184"/>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6134489" y="5825170"/>
            <a:ext cx="2647855"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134488" y="5340855"/>
            <a:ext cx="2727871"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C6AE60A-B69C-4790-82F7-3882EDF23186}" type="slidenum">
              <a:rPr lang="en-GB" smtClean="0"/>
              <a:t>3</a:t>
            </a:fld>
            <a:endParaRPr lang="en-GB" dirty="0"/>
          </a:p>
        </p:txBody>
      </p:sp>
    </p:spTree>
    <p:extLst>
      <p:ext uri="{BB962C8B-B14F-4D97-AF65-F5344CB8AC3E}">
        <p14:creationId xmlns:p14="http://schemas.microsoft.com/office/powerpoint/2010/main" val="29902919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6" grpId="0"/>
      <p:bldP spid="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a:t>Advantage of Low-Precision Data + FPGA</a:t>
            </a:r>
          </a:p>
        </p:txBody>
      </p:sp>
      <p:grpSp>
        <p:nvGrpSpPr>
          <p:cNvPr id="52" name="Group 51"/>
          <p:cNvGrpSpPr/>
          <p:nvPr/>
        </p:nvGrpSpPr>
        <p:grpSpPr>
          <a:xfrm>
            <a:off x="8064881" y="1752601"/>
            <a:ext cx="3962400" cy="2308324"/>
            <a:chOff x="1445419" y="1752600"/>
            <a:chExt cx="3962400" cy="2308324"/>
          </a:xfrm>
        </p:grpSpPr>
        <mc:AlternateContent xmlns:mc="http://schemas.openxmlformats.org/markup-compatibility/2006" xmlns:a14="http://schemas.microsoft.com/office/drawing/2010/main">
          <mc:Choice Requires="a14">
            <p:sp>
              <p:nvSpPr>
                <p:cNvPr id="53" name="TextBox 52"/>
                <p:cNvSpPr txBox="1"/>
                <p:nvPr/>
              </p:nvSpPr>
              <p:spPr>
                <a:xfrm>
                  <a:off x="1445419" y="1752600"/>
                  <a:ext cx="39624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while</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not converged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 </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for</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0" i="0" u="none" strike="noStrike" kern="1200" cap="none" spc="0" normalizeH="0" baseline="0" noProof="0" dirty="0" err="1" smtClean="0">
                      <a:ln>
                        <a:noFill/>
                      </a:ln>
                      <a:solidFill>
                        <a:prstClr val="black"/>
                      </a:solidFill>
                      <a:effectLst/>
                      <a:uLnTx/>
                      <a:uFillTx/>
                      <a:latin typeface="DINPro-Regular" panose="02000503030000020004" pitchFamily="2" charset="0"/>
                      <a:ea typeface="+mn-ea"/>
                      <a:cs typeface="+mn-cs"/>
                    </a:rPr>
                    <a:t>i</a:t>
                  </a: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from 1 to M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	</a:t>
                  </a:r>
                  <a14:m>
                    <m:oMath xmlns:m="http://schemas.openxmlformats.org/officeDocument/2006/math">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𝒈</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𝒊</m:t>
                          </m:r>
                        </m:sub>
                      </m:s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d>
                        <m:d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dPr>
                        <m:e>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𝒂</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𝒊</m:t>
                              </m:r>
                            </m:sub>
                          </m:s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sSub>
                            <m:sSub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𝑏</m:t>
                              </m:r>
                            </m:e>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𝑖</m:t>
                              </m:r>
                            </m:sub>
                          </m:sSub>
                        </m:e>
                      </m:d>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𝒂</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𝒊</m:t>
                          </m:r>
                        </m:sub>
                      </m:sSub>
                    </m:oMath>
                  </a14:m>
                  <a:endPar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Cambria Math" panose="020405030504060302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14:m>
                    <m:oMath xmlns:m="http://schemas.openxmlformats.org/officeDocument/2006/math">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𝒙</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𝛾</m:t>
                      </m:r>
                      <m:sSub>
                        <m:sSub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𝒈</m:t>
                          </m:r>
                        </m:e>
                        <m:sub>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𝒊</m:t>
                          </m:r>
                        </m:sub>
                      </m:sSub>
                    </m:oMath>
                  </a14:m>
                  <a:endPar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a:t>
                  </a: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end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end</a:t>
                  </a:r>
                  <a:endParaRPr kumimoji="0" lang="en-US" sz="2400" b="1"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445419" y="1752600"/>
                  <a:ext cx="3962400" cy="2308324"/>
                </a:xfrm>
                <a:prstGeom prst="rect">
                  <a:avLst/>
                </a:prstGeom>
                <a:blipFill>
                  <a:blip r:embed="rId3"/>
                  <a:stretch>
                    <a:fillRect l="-2462" t="-2111" b="-5013"/>
                  </a:stretch>
                </a:blipFill>
              </p:spPr>
              <p:txBody>
                <a:bodyPr/>
                <a:lstStyle/>
                <a:p>
                  <a:r>
                    <a:rPr lang="en-US">
                      <a:noFill/>
                    </a:rPr>
                    <a:t> </a:t>
                  </a:r>
                </a:p>
              </p:txBody>
            </p:sp>
          </mc:Fallback>
        </mc:AlternateContent>
        <p:cxnSp>
          <p:nvCxnSpPr>
            <p:cNvPr id="54" name="Straight Connector 53"/>
            <p:cNvCxnSpPr/>
            <p:nvPr/>
          </p:nvCxnSpPr>
          <p:spPr>
            <a:xfrm>
              <a:off x="1674019" y="2209800"/>
              <a:ext cx="0" cy="14478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a:xfrm>
              <a:off x="1978819" y="2514600"/>
              <a:ext cx="0" cy="8382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grpSp>
      <mc:AlternateContent xmlns:mc="http://schemas.openxmlformats.org/markup-compatibility/2006" xmlns:a14="http://schemas.microsoft.com/office/drawing/2010/main">
        <mc:Choice Requires="a14">
          <p:sp>
            <p:nvSpPr>
              <p:cNvPr id="61" name="Rounded Rectangle 60"/>
              <p:cNvSpPr/>
              <p:nvPr/>
            </p:nvSpPr>
            <p:spPr>
              <a:xfrm>
                <a:off x="4263093" y="1752602"/>
                <a:ext cx="1056208" cy="1981198"/>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𝑥</m:t>
                          </m:r>
                        </m:e>
                        <m:sub>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𝑁</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×1</m:t>
                          </m:r>
                        </m:sub>
                      </m:sSub>
                    </m:oMath>
                  </m:oMathPara>
                </a14:m>
                <a:endParaRPr kumimoji="0" lang="en-US" sz="3200" b="0" i="0" u="none" strike="noStrike" kern="1200" cap="none" spc="0" normalizeH="0" baseline="0" noProof="0" dirty="0" smtClean="0">
                  <a:ln>
                    <a:noFill/>
                  </a:ln>
                  <a:solidFill>
                    <a:prstClr val="black"/>
                  </a:solidFill>
                  <a:effectLst/>
                  <a:uLnTx/>
                  <a:uFillTx/>
                  <a:latin typeface="Arial"/>
                  <a:ea typeface="Cambria Math" panose="02040503050406030204" pitchFamily="18" charset="0"/>
                  <a:cs typeface="+mn-cs"/>
                </a:endParaRPr>
              </a:p>
            </p:txBody>
          </p:sp>
        </mc:Choice>
        <mc:Fallback xmlns="">
          <p:sp>
            <p:nvSpPr>
              <p:cNvPr id="61" name="Rounded Rectangle 60"/>
              <p:cNvSpPr>
                <a:spLocks noRot="1" noChangeAspect="1" noMove="1" noResize="1" noEditPoints="1" noAdjustHandles="1" noChangeArrowheads="1" noChangeShapeType="1" noTextEdit="1"/>
              </p:cNvSpPr>
              <p:nvPr/>
            </p:nvSpPr>
            <p:spPr>
              <a:xfrm>
                <a:off x="4263093" y="1752602"/>
                <a:ext cx="1056208" cy="1981198"/>
              </a:xfrm>
              <a:prstGeom prst="roundRect">
                <a:avLst/>
              </a:prstGeom>
              <a:blipFill>
                <a:blip r:embed="rId5"/>
                <a:stretch>
                  <a:fillRect/>
                </a:stretch>
              </a:blipFill>
              <a:ln w="57150"/>
            </p:spPr>
            <p:txBody>
              <a:bodyPr/>
              <a:lstStyle/>
              <a:p>
                <a:r>
                  <a:rPr lang="en-US">
                    <a:noFill/>
                  </a:rPr>
                  <a:t> </a:t>
                </a:r>
              </a:p>
            </p:txBody>
          </p:sp>
        </mc:Fallback>
      </mc:AlternateContent>
      <p:sp>
        <p:nvSpPr>
          <p:cNvPr id="62" name="TextBox 61"/>
          <p:cNvSpPr txBox="1"/>
          <p:nvPr/>
        </p:nvSpPr>
        <p:spPr>
          <a:xfrm>
            <a:off x="3938726" y="2740969"/>
            <a:ext cx="30717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x</a:t>
            </a:r>
          </a:p>
        </p:txBody>
      </p:sp>
      <p:sp>
        <p:nvSpPr>
          <p:cNvPr id="63" name="TextBox 62"/>
          <p:cNvSpPr txBox="1"/>
          <p:nvPr/>
        </p:nvSpPr>
        <p:spPr>
          <a:xfrm>
            <a:off x="5511801" y="2740969"/>
            <a:ext cx="30717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a:t>
            </a:r>
            <a:endParaRPr kumimoji="0" lang="en-US" sz="24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AlternateContent xmlns:mc="http://schemas.openxmlformats.org/markup-compatibility/2006" xmlns:a14="http://schemas.microsoft.com/office/drawing/2010/main">
        <mc:Choice Requires="a14">
          <p:sp>
            <p:nvSpPr>
              <p:cNvPr id="64" name="Rounded Rectangle 63"/>
              <p:cNvSpPr/>
              <p:nvPr/>
            </p:nvSpPr>
            <p:spPr>
              <a:xfrm>
                <a:off x="6017419" y="1752601"/>
                <a:ext cx="1051995" cy="1981199"/>
              </a:xfrm>
              <a:prstGeom prst="roundRect">
                <a:avLst/>
              </a:prstGeom>
              <a:ln w="57150"/>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𝑏</m:t>
                          </m:r>
                        </m:e>
                        <m:sub>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𝑀</m:t>
                          </m:r>
                          <m:r>
                            <a:rPr kumimoji="0" lang="en-US" sz="32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×1</m:t>
                          </m:r>
                        </m:sub>
                      </m:sSub>
                    </m:oMath>
                  </m:oMathPara>
                </a14:m>
                <a:endParaRPr kumimoji="0" lang="en-US" sz="3200" b="0" i="0" u="none" strike="noStrike" kern="1200" cap="none" spc="0" normalizeH="0" baseline="0" noProof="0" dirty="0" smtClean="0">
                  <a:ln>
                    <a:noFill/>
                  </a:ln>
                  <a:solidFill>
                    <a:prstClr val="black"/>
                  </a:solidFill>
                  <a:effectLst/>
                  <a:uLnTx/>
                  <a:uFillTx/>
                  <a:latin typeface="Arial"/>
                  <a:ea typeface="+mn-ea"/>
                  <a:cs typeface="+mn-cs"/>
                </a:endParaRPr>
              </a:p>
            </p:txBody>
          </p:sp>
        </mc:Choice>
        <mc:Fallback xmlns="">
          <p:sp>
            <p:nvSpPr>
              <p:cNvPr id="64" name="Rounded Rectangle 63"/>
              <p:cNvSpPr>
                <a:spLocks noRot="1" noChangeAspect="1" noMove="1" noResize="1" noEditPoints="1" noAdjustHandles="1" noChangeArrowheads="1" noChangeShapeType="1" noTextEdit="1"/>
              </p:cNvSpPr>
              <p:nvPr/>
            </p:nvSpPr>
            <p:spPr>
              <a:xfrm>
                <a:off x="6017419" y="1752601"/>
                <a:ext cx="1051995" cy="1981199"/>
              </a:xfrm>
              <a:prstGeom prst="roundRect">
                <a:avLst/>
              </a:prstGeom>
              <a:blipFill>
                <a:blip r:embed="rId6"/>
                <a:stretch>
                  <a:fillRect/>
                </a:stretch>
              </a:blipFill>
              <a:ln w="57150"/>
            </p:spPr>
            <p:txBody>
              <a:bodyPr/>
              <a:lstStyle/>
              <a:p>
                <a:r>
                  <a:rPr lang="en-US">
                    <a:noFill/>
                  </a:rPr>
                  <a:t> </a:t>
                </a:r>
              </a:p>
            </p:txBody>
          </p:sp>
        </mc:Fallback>
      </mc:AlternateContent>
      <p:sp>
        <p:nvSpPr>
          <p:cNvPr id="65" name="TextBox 64"/>
          <p:cNvSpPr txBox="1"/>
          <p:nvPr/>
        </p:nvSpPr>
        <p:spPr>
          <a:xfrm>
            <a:off x="2054638" y="3828585"/>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Data Set</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sp>
        <p:nvSpPr>
          <p:cNvPr id="66" name="TextBox 65"/>
          <p:cNvSpPr txBox="1"/>
          <p:nvPr/>
        </p:nvSpPr>
        <p:spPr>
          <a:xfrm>
            <a:off x="6017419" y="3828585"/>
            <a:ext cx="105199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Labels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sp>
        <p:nvSpPr>
          <p:cNvPr id="67" name="TextBox 66"/>
          <p:cNvSpPr txBox="1"/>
          <p:nvPr/>
        </p:nvSpPr>
        <p:spPr>
          <a:xfrm>
            <a:off x="4023520" y="3828585"/>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Model</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grpSp>
        <p:nvGrpSpPr>
          <p:cNvPr id="68" name="Group 187"/>
          <p:cNvGrpSpPr/>
          <p:nvPr/>
        </p:nvGrpSpPr>
        <p:grpSpPr>
          <a:xfrm>
            <a:off x="4672691" y="4967927"/>
            <a:ext cx="1803633" cy="1781144"/>
            <a:chOff x="-160516" y="0"/>
            <a:chExt cx="1803631" cy="1781143"/>
          </a:xfrm>
        </p:grpSpPr>
        <p:pic>
          <p:nvPicPr>
            <p:cNvPr id="69" name="rounded-square-calculating-device_318-33993.jpg"/>
            <p:cNvPicPr>
              <a:picLocks noChangeAspect="1"/>
            </p:cNvPicPr>
            <p:nvPr/>
          </p:nvPicPr>
          <p:blipFill>
            <a:blip r:embed="rId7">
              <a:extLst/>
            </a:blip>
            <a:stretch>
              <a:fillRect/>
            </a:stretch>
          </p:blipFill>
          <p:spPr>
            <a:xfrm>
              <a:off x="181318" y="0"/>
              <a:ext cx="1119962" cy="1119962"/>
            </a:xfrm>
            <a:prstGeom prst="rect">
              <a:avLst/>
            </a:prstGeom>
            <a:ln w="12700" cap="flat">
              <a:noFill/>
              <a:miter lim="400000"/>
            </a:ln>
            <a:effectLst/>
          </p:spPr>
        </p:pic>
        <p:sp>
          <p:nvSpPr>
            <p:cNvPr id="70" name="Shape 186"/>
            <p:cNvSpPr/>
            <p:nvPr/>
          </p:nvSpPr>
          <p:spPr>
            <a:xfrm>
              <a:off x="-160516" y="1134814"/>
              <a:ext cx="1803631" cy="646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ctr">
                <a:defRPr b="1" u="sng">
                  <a:latin typeface="DINPro-Bold"/>
                  <a:ea typeface="DINPro-Bold"/>
                  <a:cs typeface="DINPro-Bold"/>
                  <a:sym typeface="DINPro-Bold"/>
                </a:defRPr>
              </a:pPr>
              <a:r>
                <a:rPr dirty="0" smtClean="0"/>
                <a:t>Computation</a:t>
              </a:r>
            </a:p>
            <a:p>
              <a:pPr algn="ctr">
                <a:defRPr>
                  <a:latin typeface="DINPro-Regular"/>
                  <a:ea typeface="DINPro-Regular"/>
                  <a:cs typeface="DINPro-Regular"/>
                  <a:sym typeface="DINPro-Regular"/>
                </a:defRPr>
              </a:pPr>
              <a:r>
                <a:rPr dirty="0" smtClean="0"/>
                <a:t>CPU</a:t>
              </a:r>
              <a:r>
                <a:rPr lang="en-US" dirty="0" smtClean="0"/>
                <a:t>, GPU, FPGA</a:t>
              </a:r>
              <a:endParaRPr dirty="0"/>
            </a:p>
          </p:txBody>
        </p:sp>
      </p:grpSp>
      <p:grpSp>
        <p:nvGrpSpPr>
          <p:cNvPr id="71" name="Group 190"/>
          <p:cNvGrpSpPr/>
          <p:nvPr/>
        </p:nvGrpSpPr>
        <p:grpSpPr>
          <a:xfrm>
            <a:off x="8862358" y="4929292"/>
            <a:ext cx="2580708" cy="1307828"/>
            <a:chOff x="-1" y="0"/>
            <a:chExt cx="2580707" cy="1307827"/>
          </a:xfrm>
        </p:grpSpPr>
        <p:pic>
          <p:nvPicPr>
            <p:cNvPr id="72" name="Icons8-Ios7-Industry-Memory-Module.ico"/>
            <p:cNvPicPr>
              <a:picLocks noChangeAspect="1"/>
            </p:cNvPicPr>
            <p:nvPr/>
          </p:nvPicPr>
          <p:blipFill>
            <a:blip r:embed="rId8">
              <a:extLst/>
            </a:blip>
            <a:stretch>
              <a:fillRect/>
            </a:stretch>
          </p:blipFill>
          <p:spPr>
            <a:xfrm rot="5400000">
              <a:off x="-1" y="0"/>
              <a:ext cx="1213626" cy="1213625"/>
            </a:xfrm>
            <a:prstGeom prst="rect">
              <a:avLst/>
            </a:prstGeom>
            <a:ln w="12700" cap="flat">
              <a:noFill/>
              <a:miter lim="400000"/>
            </a:ln>
            <a:effectLst/>
          </p:spPr>
        </p:pic>
        <p:sp>
          <p:nvSpPr>
            <p:cNvPr id="73" name="Shape 189"/>
            <p:cNvSpPr/>
            <p:nvPr/>
          </p:nvSpPr>
          <p:spPr>
            <a:xfrm>
              <a:off x="1225915" y="107501"/>
              <a:ext cx="1354791" cy="120032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defRPr b="1" u="sng">
                  <a:latin typeface="DINPro-Bold"/>
                  <a:ea typeface="DINPro-Bold"/>
                  <a:cs typeface="DINPro-Bold"/>
                  <a:sym typeface="DINPro-Bold"/>
                </a:defRPr>
              </a:pPr>
              <a:r>
                <a:rPr lang="en-US" dirty="0" smtClean="0"/>
                <a:t>Memory</a:t>
              </a:r>
              <a:endParaRPr dirty="0" smtClean="0"/>
            </a:p>
            <a:p>
              <a:pPr>
                <a:defRPr>
                  <a:latin typeface="DINPro-Regular"/>
                  <a:ea typeface="DINPro-Regular"/>
                  <a:cs typeface="DINPro-Regular"/>
                  <a:sym typeface="DINPro-Regular"/>
                </a:defRPr>
              </a:pPr>
              <a:r>
                <a:rPr lang="en-US" dirty="0" smtClean="0"/>
                <a:t>CPU </a:t>
              </a:r>
              <a:r>
                <a:rPr dirty="0" smtClean="0"/>
                <a:t>Cache</a:t>
              </a:r>
              <a:r>
                <a:rPr lang="en-US" dirty="0" smtClean="0"/>
                <a:t>,</a:t>
              </a:r>
            </a:p>
            <a:p>
              <a:pPr>
                <a:defRPr>
                  <a:latin typeface="DINPro-Regular"/>
                  <a:ea typeface="DINPro-Regular"/>
                  <a:cs typeface="DINPro-Regular"/>
                  <a:sym typeface="DINPro-Regular"/>
                </a:defRPr>
              </a:pPr>
              <a:r>
                <a:rPr lang="en-US" dirty="0" smtClean="0"/>
                <a:t>DRAM,</a:t>
              </a:r>
            </a:p>
            <a:p>
              <a:pPr>
                <a:defRPr>
                  <a:latin typeface="DINPro-Regular"/>
                  <a:ea typeface="DINPro-Regular"/>
                  <a:cs typeface="DINPro-Regular"/>
                  <a:sym typeface="DINPro-Regular"/>
                </a:defRPr>
              </a:pPr>
              <a:r>
                <a:rPr lang="en-US" dirty="0" smtClean="0"/>
                <a:t>FPGA BRAM</a:t>
              </a:r>
              <a:endParaRPr dirty="0"/>
            </a:p>
          </p:txBody>
        </p:sp>
      </p:grpSp>
      <p:grpSp>
        <p:nvGrpSpPr>
          <p:cNvPr id="74" name="Group 184"/>
          <p:cNvGrpSpPr/>
          <p:nvPr/>
        </p:nvGrpSpPr>
        <p:grpSpPr>
          <a:xfrm>
            <a:off x="325934" y="5036793"/>
            <a:ext cx="2490704" cy="985376"/>
            <a:chOff x="-74571" y="0"/>
            <a:chExt cx="2490702" cy="985375"/>
          </a:xfrm>
        </p:grpSpPr>
        <p:pic>
          <p:nvPicPr>
            <p:cNvPr id="75" name="Industry-Infrared-Sensor-icon.png"/>
            <p:cNvPicPr>
              <a:picLocks noChangeAspect="1"/>
            </p:cNvPicPr>
            <p:nvPr/>
          </p:nvPicPr>
          <p:blipFill>
            <a:blip r:embed="rId9">
              <a:extLst/>
            </a:blip>
            <a:stretch>
              <a:fillRect/>
            </a:stretch>
          </p:blipFill>
          <p:spPr>
            <a:xfrm>
              <a:off x="1439979" y="9223"/>
              <a:ext cx="976152" cy="976152"/>
            </a:xfrm>
            <a:prstGeom prst="rect">
              <a:avLst/>
            </a:prstGeom>
            <a:ln w="12700" cap="flat">
              <a:noFill/>
              <a:miter lim="400000"/>
            </a:ln>
            <a:effectLst/>
          </p:spPr>
        </p:pic>
        <p:sp>
          <p:nvSpPr>
            <p:cNvPr id="76" name="Shape 183"/>
            <p:cNvSpPr/>
            <p:nvPr/>
          </p:nvSpPr>
          <p:spPr>
            <a:xfrm>
              <a:off x="-74571" y="0"/>
              <a:ext cx="1477388" cy="92332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p>
              <a:pPr algn="r">
                <a:defRPr b="1" u="sng">
                  <a:latin typeface="DINPro-Bold"/>
                  <a:ea typeface="DINPro-Bold"/>
                  <a:cs typeface="DINPro-Bold"/>
                  <a:sym typeface="DINPro-Bold"/>
                </a:defRPr>
              </a:pPr>
              <a:r>
                <a:rPr dirty="0"/>
                <a:t>Data Source</a:t>
              </a:r>
            </a:p>
            <a:p>
              <a:pPr algn="r">
                <a:defRPr>
                  <a:latin typeface="DINPro-Regular"/>
                  <a:ea typeface="DINPro-Regular"/>
                  <a:cs typeface="DINPro-Regular"/>
                  <a:sym typeface="DINPro-Regular"/>
                </a:defRPr>
              </a:pPr>
              <a:r>
                <a:rPr lang="en-US" dirty="0" smtClean="0"/>
                <a:t>DRAM, SSD,</a:t>
              </a:r>
            </a:p>
            <a:p>
              <a:pPr algn="r">
                <a:defRPr>
                  <a:latin typeface="DINPro-Regular"/>
                  <a:ea typeface="DINPro-Regular"/>
                  <a:cs typeface="DINPro-Regular"/>
                  <a:sym typeface="DINPro-Regular"/>
                </a:defRPr>
              </a:pPr>
              <a:r>
                <a:rPr lang="en-US" dirty="0" smtClean="0"/>
                <a:t>Sensor</a:t>
              </a:r>
            </a:p>
          </p:txBody>
        </p:sp>
      </p:grpSp>
      <p:cxnSp>
        <p:nvCxnSpPr>
          <p:cNvPr id="4" name="Straight Arrow Connector 3"/>
          <p:cNvCxnSpPr>
            <a:stCxn id="38" idx="2"/>
            <a:endCxn id="75" idx="0"/>
          </p:cNvCxnSpPr>
          <p:nvPr/>
        </p:nvCxnSpPr>
        <p:spPr>
          <a:xfrm flipH="1">
            <a:off x="2328562" y="3733800"/>
            <a:ext cx="1312117" cy="1312216"/>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64" idx="2"/>
            <a:endCxn id="75" idx="0"/>
          </p:cNvCxnSpPr>
          <p:nvPr/>
        </p:nvCxnSpPr>
        <p:spPr>
          <a:xfrm flipH="1">
            <a:off x="2328562" y="3733800"/>
            <a:ext cx="4214855" cy="1312216"/>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61" idx="2"/>
            <a:endCxn id="72" idx="1"/>
          </p:cNvCxnSpPr>
          <p:nvPr/>
        </p:nvCxnSpPr>
        <p:spPr>
          <a:xfrm>
            <a:off x="4791197" y="3733800"/>
            <a:ext cx="4677974" cy="1195491"/>
          </a:xfrm>
          <a:prstGeom prst="straightConnector1">
            <a:avLst/>
          </a:prstGeom>
          <a:ln w="28575"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83" name="Shape 194"/>
          <p:cNvSpPr/>
          <p:nvPr/>
        </p:nvSpPr>
        <p:spPr>
          <a:xfrm>
            <a:off x="3245779" y="5140801"/>
            <a:ext cx="1339605"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Data </a:t>
            </a:r>
            <a:r>
              <a:rPr sz="2000" b="1" dirty="0" err="1">
                <a:solidFill>
                  <a:srgbClr val="C00000"/>
                </a:solidFill>
                <a:latin typeface="DINPro-Bold"/>
                <a:ea typeface="DINPro-Bold"/>
                <a:cs typeface="DINPro-Bold"/>
                <a:sym typeface="DINPro-Bold"/>
              </a:rPr>
              <a:t>A</a:t>
            </a:r>
            <a:r>
              <a:rPr sz="2000" b="1" baseline="-5999" dirty="0" err="1">
                <a:solidFill>
                  <a:srgbClr val="C00000"/>
                </a:solidFill>
                <a:latin typeface="DINPro-Bold"/>
                <a:ea typeface="DINPro-Bold"/>
                <a:cs typeface="DINPro-Bold"/>
                <a:sym typeface="DINPro-Bold"/>
              </a:rPr>
              <a:t>r</a:t>
            </a:r>
            <a:endParaRPr sz="2000" b="1" baseline="-5999" dirty="0">
              <a:solidFill>
                <a:srgbClr val="C00000"/>
              </a:solidFill>
              <a:latin typeface="DINPro-Bold"/>
              <a:ea typeface="DINPro-Bold"/>
              <a:cs typeface="DINPro-Bold"/>
              <a:sym typeface="DINPro-Bold"/>
            </a:endParaRPr>
          </a:p>
        </p:txBody>
      </p:sp>
      <p:sp>
        <p:nvSpPr>
          <p:cNvPr id="86" name="Shape 197"/>
          <p:cNvSpPr/>
          <p:nvPr/>
        </p:nvSpPr>
        <p:spPr>
          <a:xfrm>
            <a:off x="6888650" y="5801903"/>
            <a:ext cx="1219546"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Model </a:t>
            </a:r>
            <a:r>
              <a:rPr sz="2000" b="1" dirty="0">
                <a:solidFill>
                  <a:srgbClr val="C00000"/>
                </a:solidFill>
                <a:latin typeface="DINPro-Bold"/>
                <a:ea typeface="DINPro-Bold"/>
                <a:cs typeface="DINPro-Bold"/>
                <a:sym typeface="DINPro-Bold"/>
              </a:rPr>
              <a:t>x</a:t>
            </a:r>
          </a:p>
        </p:txBody>
      </p:sp>
      <p:sp>
        <p:nvSpPr>
          <p:cNvPr id="91" name="Shape 202"/>
          <p:cNvSpPr/>
          <p:nvPr/>
        </p:nvSpPr>
        <p:spPr>
          <a:xfrm>
            <a:off x="6146778" y="4959283"/>
            <a:ext cx="2635566"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ctr">
              <a:defRPr sz="2400">
                <a:latin typeface="DINPro-Regular"/>
                <a:ea typeface="DINPro-Regular"/>
                <a:cs typeface="DINPro-Regular"/>
                <a:sym typeface="DINPro-Regular"/>
              </a:defRPr>
            </a:pPr>
            <a:r>
              <a:rPr sz="2000" dirty="0"/>
              <a:t>Gradient: </a:t>
            </a:r>
            <a:r>
              <a:rPr lang="en-US" sz="2000" b="1" dirty="0" smtClean="0">
                <a:solidFill>
                  <a:srgbClr val="C00000"/>
                </a:solidFill>
                <a:latin typeface="DINPro-Bold"/>
                <a:ea typeface="DINPro-Bold"/>
                <a:cs typeface="DINPro-Bold"/>
                <a:sym typeface="DINPro-Bold"/>
              </a:rPr>
              <a:t>dot(</a:t>
            </a:r>
            <a:r>
              <a:rPr lang="en-US" sz="2000" b="1" dirty="0" err="1" smtClean="0">
                <a:solidFill>
                  <a:srgbClr val="C00000"/>
                </a:solidFill>
                <a:latin typeface="DINPro-Bold"/>
                <a:ea typeface="DINPro-Bold"/>
                <a:cs typeface="DINPro-Bold"/>
                <a:sym typeface="DINPro-Bold"/>
              </a:rPr>
              <a:t>A</a:t>
            </a:r>
            <a:r>
              <a:rPr sz="2000" b="1" baseline="-5999" dirty="0" err="1" smtClean="0">
                <a:solidFill>
                  <a:srgbClr val="C00000"/>
                </a:solidFill>
                <a:latin typeface="DINPro-Bold"/>
                <a:ea typeface="DINPro-Bold"/>
                <a:cs typeface="DINPro-Bold"/>
                <a:sym typeface="DINPro-Bold"/>
              </a:rPr>
              <a:t>r</a:t>
            </a:r>
            <a:r>
              <a:rPr lang="en-US" sz="2000" b="1" baseline="-5999" dirty="0" smtClean="0">
                <a:solidFill>
                  <a:srgbClr val="C00000"/>
                </a:solidFill>
                <a:latin typeface="DINPro-Bold"/>
                <a:ea typeface="DINPro-Bold"/>
                <a:cs typeface="DINPro-Bold"/>
                <a:sym typeface="DINPro-Bold"/>
              </a:rPr>
              <a:t>,</a:t>
            </a:r>
            <a:r>
              <a:rPr lang="en-US" sz="2000" b="1" dirty="0" smtClean="0">
                <a:solidFill>
                  <a:srgbClr val="C00000"/>
                </a:solidFill>
                <a:latin typeface="DINPro-Bold"/>
                <a:ea typeface="DINPro-Bold"/>
                <a:cs typeface="DINPro-Bold"/>
                <a:sym typeface="DINPro-Bold"/>
              </a:rPr>
              <a:t> </a:t>
            </a:r>
            <a:r>
              <a:rPr sz="2000" b="1" dirty="0" smtClean="0">
                <a:solidFill>
                  <a:srgbClr val="C00000"/>
                </a:solidFill>
                <a:latin typeface="DINPro-Bold"/>
                <a:ea typeface="DINPro-Bold"/>
                <a:cs typeface="DINPro-Bold"/>
                <a:sym typeface="DINPro-Bold"/>
              </a:rPr>
              <a:t>x)</a:t>
            </a:r>
            <a:r>
              <a:rPr sz="2000" b="1" dirty="0" err="1" smtClean="0">
                <a:solidFill>
                  <a:srgbClr val="C00000"/>
                </a:solidFill>
                <a:latin typeface="DINPro-Bold"/>
                <a:ea typeface="DINPro-Bold"/>
                <a:cs typeface="DINPro-Bold"/>
                <a:sym typeface="DINPro-Bold"/>
              </a:rPr>
              <a:t>A</a:t>
            </a:r>
            <a:r>
              <a:rPr sz="2000" b="1" baseline="-5999" dirty="0" err="1" smtClean="0">
                <a:solidFill>
                  <a:srgbClr val="C00000"/>
                </a:solidFill>
                <a:latin typeface="DINPro-Bold"/>
                <a:ea typeface="DINPro-Bold"/>
                <a:cs typeface="DINPro-Bold"/>
                <a:sym typeface="DINPro-Bold"/>
              </a:rPr>
              <a:t>r</a:t>
            </a:r>
            <a:endParaRPr sz="2000" b="1" baseline="-5999" dirty="0">
              <a:solidFill>
                <a:srgbClr val="C00000"/>
              </a:solidFill>
              <a:latin typeface="DINPro-Bold"/>
              <a:ea typeface="DINPro-Bold"/>
              <a:cs typeface="DINPro-Bold"/>
              <a:sym typeface="DINPro-Bold"/>
            </a:endParaRPr>
          </a:p>
        </p:txBody>
      </p:sp>
      <p:cxnSp>
        <p:nvCxnSpPr>
          <p:cNvPr id="93" name="Straight Arrow Connector 92"/>
          <p:cNvCxnSpPr>
            <a:stCxn id="75" idx="3"/>
            <a:endCxn id="69" idx="1"/>
          </p:cNvCxnSpPr>
          <p:nvPr/>
        </p:nvCxnSpPr>
        <p:spPr>
          <a:xfrm flipV="1">
            <a:off x="2816638" y="5527909"/>
            <a:ext cx="2197887" cy="6184"/>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6134489" y="5825170"/>
            <a:ext cx="2647855"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134488" y="5340855"/>
            <a:ext cx="2727871" cy="0"/>
          </a:xfrm>
          <a:prstGeom prst="straightConnector1">
            <a:avLst/>
          </a:prstGeom>
          <a:ln w="38100" cap="sq">
            <a:solidFill>
              <a:srgbClr val="C00000"/>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29659" y="1808947"/>
            <a:ext cx="2402681" cy="646331"/>
          </a:xfrm>
          <a:prstGeom prst="rect">
            <a:avLst/>
          </a:prstGeom>
          <a:noFill/>
        </p:spPr>
        <p:txBody>
          <a:bodyPr wrap="square" rtlCol="0">
            <a:spAutoFit/>
          </a:bodyPr>
          <a:lstStyle/>
          <a:p>
            <a:pPr algn="ctr"/>
            <a:r>
              <a:rPr lang="en-US" sz="3600" dirty="0" smtClean="0">
                <a:solidFill>
                  <a:srgbClr val="C00000"/>
                </a:solidFill>
                <a:latin typeface="DINPro-Regular" panose="02000503030000020004" pitchFamily="50" charset="0"/>
              </a:rPr>
              <a:t>Compress!</a:t>
            </a:r>
            <a:endParaRPr lang="en-US" sz="3600" dirty="0">
              <a:solidFill>
                <a:srgbClr val="C00000"/>
              </a:solidFill>
              <a:latin typeface="DINPro-Regular" panose="02000503030000020004" pitchFamily="50" charset="0"/>
            </a:endParaRPr>
          </a:p>
        </p:txBody>
      </p:sp>
      <mc:AlternateContent xmlns:mc="http://schemas.openxmlformats.org/markup-compatibility/2006" xmlns:a14="http://schemas.microsoft.com/office/drawing/2010/main">
        <mc:Choice Requires="a14">
          <p:sp>
            <p:nvSpPr>
              <p:cNvPr id="38" name="Rounded Rectangle 37"/>
              <p:cNvSpPr/>
              <p:nvPr/>
            </p:nvSpPr>
            <p:spPr>
              <a:xfrm>
                <a:off x="3359820" y="1752602"/>
                <a:ext cx="561718" cy="1981198"/>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lvl="0" algn="just">
                  <a:defRPr/>
                </a:pPr>
                <a14:m>
                  <m:oMathPara xmlns:m="http://schemas.openxmlformats.org/officeDocument/2006/math">
                    <m:oMathParaPr>
                      <m:jc m:val="center"/>
                    </m:oMathParaPr>
                    <m:oMath xmlns:m="http://schemas.openxmlformats.org/officeDocument/2006/math">
                      <m:r>
                        <a:rPr lang="en-US" sz="3200" b="0" i="1" smtClean="0">
                          <a:solidFill>
                            <a:prstClr val="black"/>
                          </a:solidFill>
                          <a:latin typeface="Cambria Math" panose="02040503050406030204" pitchFamily="18" charset="0"/>
                          <a:ea typeface="Cambria Math" panose="02040503050406030204" pitchFamily="18" charset="0"/>
                        </a:rPr>
                        <m:t>𝐴</m:t>
                      </m:r>
                    </m:oMath>
                  </m:oMathPara>
                </a14:m>
                <a:endParaRPr kumimoji="0" lang="en-US" sz="32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mc:Choice>
        <mc:Fallback xmlns="">
          <p:sp>
            <p:nvSpPr>
              <p:cNvPr id="38" name="Rounded Rectangle 37"/>
              <p:cNvSpPr>
                <a:spLocks noRot="1" noChangeAspect="1" noMove="1" noResize="1" noEditPoints="1" noAdjustHandles="1" noChangeArrowheads="1" noChangeShapeType="1" noTextEdit="1"/>
              </p:cNvSpPr>
              <p:nvPr/>
            </p:nvSpPr>
            <p:spPr>
              <a:xfrm>
                <a:off x="3359820" y="1752602"/>
                <a:ext cx="561718" cy="1981198"/>
              </a:xfrm>
              <a:prstGeom prst="roundRect">
                <a:avLst/>
              </a:prstGeom>
              <a:blipFill>
                <a:blip r:embed="rId10"/>
                <a:stretch>
                  <a:fillRect/>
                </a:stretch>
              </a:blipFill>
              <a:ln w="57150"/>
            </p:spPr>
            <p:txBody>
              <a:bodyPr/>
              <a:lstStyle/>
              <a:p>
                <a:r>
                  <a:rPr lang="en-US">
                    <a:noFill/>
                  </a:rPr>
                  <a:t> </a:t>
                </a:r>
              </a:p>
            </p:txBody>
          </p:sp>
        </mc:Fallback>
      </mc:AlternateContent>
      <p:cxnSp>
        <p:nvCxnSpPr>
          <p:cNvPr id="39" name="Straight Arrow Connector 38"/>
          <p:cNvCxnSpPr/>
          <p:nvPr/>
        </p:nvCxnSpPr>
        <p:spPr>
          <a:xfrm>
            <a:off x="3412728" y="1524002"/>
            <a:ext cx="508810" cy="0"/>
          </a:xfrm>
          <a:prstGeom prst="straightConnector1">
            <a:avLst/>
          </a:prstGeom>
          <a:ln>
            <a:headEnd type="triangle"/>
            <a:tailEnd type="triangle"/>
          </a:ln>
          <a:effectLst/>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2905132" y="1154670"/>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rPr>
              <a:t>N</a:t>
            </a: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 features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cxnSp>
        <p:nvCxnSpPr>
          <p:cNvPr id="41" name="Straight Arrow Connector 40"/>
          <p:cNvCxnSpPr/>
          <p:nvPr/>
        </p:nvCxnSpPr>
        <p:spPr>
          <a:xfrm flipV="1">
            <a:off x="3159136" y="1767048"/>
            <a:ext cx="0" cy="1981198"/>
          </a:xfrm>
          <a:prstGeom prst="straightConnector1">
            <a:avLst/>
          </a:prstGeom>
          <a:ln>
            <a:headEnd type="triangle"/>
            <a:tailEnd type="triangle"/>
          </a:ln>
          <a:effectLst/>
        </p:spPr>
        <p:style>
          <a:lnRef idx="2">
            <a:schemeClr val="dk1"/>
          </a:lnRef>
          <a:fillRef idx="0">
            <a:schemeClr val="dk1"/>
          </a:fillRef>
          <a:effectRef idx="1">
            <a:schemeClr val="dk1"/>
          </a:effectRef>
          <a:fontRef idx="minor">
            <a:schemeClr val="tx1"/>
          </a:fontRef>
        </p:style>
      </p:cxnSp>
      <p:sp>
        <p:nvSpPr>
          <p:cNvPr id="42" name="TextBox 41"/>
          <p:cNvSpPr txBox="1"/>
          <p:nvPr/>
        </p:nvSpPr>
        <p:spPr>
          <a:xfrm>
            <a:off x="1709023" y="2556303"/>
            <a:ext cx="1524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M samples</a:t>
            </a:r>
            <a:endParaRPr kumimoji="0" lang="en-US" sz="18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sp>
        <p:nvSpPr>
          <p:cNvPr id="11" name="Slide Number Placeholder 10"/>
          <p:cNvSpPr>
            <a:spLocks noGrp="1"/>
          </p:cNvSpPr>
          <p:nvPr>
            <p:ph type="sldNum" sz="quarter" idx="12"/>
          </p:nvPr>
        </p:nvSpPr>
        <p:spPr/>
        <p:txBody>
          <a:bodyPr/>
          <a:lstStyle/>
          <a:p>
            <a:fld id="{6C6AE60A-B69C-4790-82F7-3882EDF23186}" type="slidenum">
              <a:rPr lang="en-GB" smtClean="0"/>
              <a:t>4</a:t>
            </a:fld>
            <a:endParaRPr lang="en-GB" dirty="0"/>
          </a:p>
        </p:txBody>
      </p:sp>
    </p:spTree>
    <p:extLst>
      <p:ext uri="{BB962C8B-B14F-4D97-AF65-F5344CB8AC3E}">
        <p14:creationId xmlns:p14="http://schemas.microsoft.com/office/powerpoint/2010/main" val="30894449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Titel 9"/>
          <p:cNvSpPr>
            <a:spLocks noGrp="1"/>
          </p:cNvSpPr>
          <p:nvPr>
            <p:ph type="title"/>
          </p:nvPr>
        </p:nvSpPr>
        <p:spPr>
          <a:noFill/>
        </p:spPr>
        <p:txBody>
          <a:bodyPr/>
          <a:lstStyle/>
          <a:p>
            <a:pPr algn="ctr"/>
            <a:r>
              <a:rPr lang="en-GB" sz="3200" dirty="0" smtClean="0">
                <a:solidFill>
                  <a:schemeClr val="bg1"/>
                </a:solidFill>
              </a:rPr>
              <a:t>Key Takeaway</a:t>
            </a:r>
            <a:endParaRPr lang="en-GB" sz="3200" dirty="0">
              <a:solidFill>
                <a:schemeClr val="bg1"/>
              </a:solidFill>
            </a:endParaRPr>
          </a:p>
        </p:txBody>
      </p:sp>
      <p:grpSp>
        <p:nvGrpSpPr>
          <p:cNvPr id="63" name="Group 62"/>
          <p:cNvGrpSpPr/>
          <p:nvPr/>
        </p:nvGrpSpPr>
        <p:grpSpPr>
          <a:xfrm>
            <a:off x="688913" y="2784412"/>
            <a:ext cx="5437634" cy="2699453"/>
            <a:chOff x="7416913" y="3852510"/>
            <a:chExt cx="5437634" cy="2699453"/>
          </a:xfrm>
        </p:grpSpPr>
        <p:cxnSp>
          <p:nvCxnSpPr>
            <p:cNvPr id="65" name="Straight Arrow Connector 64"/>
            <p:cNvCxnSpPr/>
            <p:nvPr/>
          </p:nvCxnSpPr>
          <p:spPr>
            <a:xfrm flipV="1">
              <a:off x="8692272" y="3899244"/>
              <a:ext cx="0" cy="2191054"/>
            </a:xfrm>
            <a:prstGeom prst="straightConnector1">
              <a:avLst/>
            </a:prstGeom>
            <a:ln w="19050" cap="sq">
              <a:solidFill>
                <a:schemeClr val="bg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8692272" y="6090298"/>
              <a:ext cx="2889616" cy="6299"/>
            </a:xfrm>
            <a:prstGeom prst="straightConnector1">
              <a:avLst/>
            </a:prstGeom>
            <a:ln w="19050" cap="sq">
              <a:solidFill>
                <a:schemeClr val="bg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67" name="Freeform 66"/>
            <p:cNvSpPr/>
            <p:nvPr/>
          </p:nvSpPr>
          <p:spPr>
            <a:xfrm>
              <a:off x="8847053" y="4070999"/>
              <a:ext cx="1975195" cy="1756199"/>
            </a:xfrm>
            <a:custGeom>
              <a:avLst/>
              <a:gdLst>
                <a:gd name="connsiteX0" fmla="*/ 0 w 1676400"/>
                <a:gd name="connsiteY0" fmla="*/ 0 h 1415112"/>
                <a:gd name="connsiteX1" fmla="*/ 172720 w 1676400"/>
                <a:gd name="connsiteY1" fmla="*/ 345440 h 1415112"/>
                <a:gd name="connsiteX2" fmla="*/ 127000 w 1676400"/>
                <a:gd name="connsiteY2" fmla="*/ 47244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172720 w 1676400"/>
                <a:gd name="connsiteY1" fmla="*/ 345440 h 1415112"/>
                <a:gd name="connsiteX2" fmla="*/ 200296 w 1676400"/>
                <a:gd name="connsiteY2" fmla="*/ 51308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00296 w 1676400"/>
                <a:gd name="connsiteY2" fmla="*/ 51308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34788 w 1676400"/>
                <a:gd name="connsiteY2" fmla="*/ 46736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34788 w 1676400"/>
                <a:gd name="connsiteY2" fmla="*/ 467360 h 1415112"/>
                <a:gd name="connsiteX3" fmla="*/ 294640 w 1676400"/>
                <a:gd name="connsiteY3" fmla="*/ 635000 h 1415112"/>
                <a:gd name="connsiteX4" fmla="*/ 340829 w 1676400"/>
                <a:gd name="connsiteY4" fmla="*/ 80264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76400" h="1415112">
                  <a:moveTo>
                    <a:pt x="0" y="0"/>
                  </a:moveTo>
                  <a:cubicBezTo>
                    <a:pt x="75776" y="133350"/>
                    <a:pt x="55982" y="252307"/>
                    <a:pt x="95113" y="330200"/>
                  </a:cubicBezTo>
                  <a:cubicBezTo>
                    <a:pt x="134244" y="408093"/>
                    <a:pt x="201534" y="416560"/>
                    <a:pt x="234788" y="467360"/>
                  </a:cubicBezTo>
                  <a:cubicBezTo>
                    <a:pt x="268042" y="518160"/>
                    <a:pt x="276967" y="579120"/>
                    <a:pt x="294640" y="635000"/>
                  </a:cubicBezTo>
                  <a:cubicBezTo>
                    <a:pt x="312313" y="690880"/>
                    <a:pt x="316276" y="767080"/>
                    <a:pt x="340829" y="802640"/>
                  </a:cubicBezTo>
                  <a:cubicBezTo>
                    <a:pt x="365382" y="838200"/>
                    <a:pt x="422565" y="799253"/>
                    <a:pt x="441960" y="848360"/>
                  </a:cubicBezTo>
                  <a:cubicBezTo>
                    <a:pt x="461355" y="897467"/>
                    <a:pt x="412327" y="1047327"/>
                    <a:pt x="457200" y="1097280"/>
                  </a:cubicBezTo>
                  <a:cubicBezTo>
                    <a:pt x="502073" y="1147233"/>
                    <a:pt x="647700" y="1115060"/>
                    <a:pt x="711200" y="1148080"/>
                  </a:cubicBezTo>
                  <a:cubicBezTo>
                    <a:pt x="774700" y="1181100"/>
                    <a:pt x="785707" y="1275927"/>
                    <a:pt x="838200" y="1295400"/>
                  </a:cubicBezTo>
                  <a:cubicBezTo>
                    <a:pt x="890693" y="1314873"/>
                    <a:pt x="971973" y="1252220"/>
                    <a:pt x="1026160" y="1264920"/>
                  </a:cubicBezTo>
                  <a:cubicBezTo>
                    <a:pt x="1080347" y="1277620"/>
                    <a:pt x="1105747" y="1357207"/>
                    <a:pt x="1163320" y="1371600"/>
                  </a:cubicBezTo>
                  <a:cubicBezTo>
                    <a:pt x="1220893" y="1385993"/>
                    <a:pt x="1315720" y="1345353"/>
                    <a:pt x="1371600" y="1351280"/>
                  </a:cubicBezTo>
                  <a:cubicBezTo>
                    <a:pt x="1427480" y="1357207"/>
                    <a:pt x="1447800" y="1400387"/>
                    <a:pt x="1498600" y="1407160"/>
                  </a:cubicBezTo>
                  <a:cubicBezTo>
                    <a:pt x="1549400" y="1413933"/>
                    <a:pt x="1524847" y="1426633"/>
                    <a:pt x="1676400" y="139192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8847053" y="4711973"/>
              <a:ext cx="1971040" cy="1088909"/>
            </a:xfrm>
            <a:custGeom>
              <a:avLst/>
              <a:gdLst>
                <a:gd name="connsiteX0" fmla="*/ 0 w 1971040"/>
                <a:gd name="connsiteY0" fmla="*/ 0 h 1197287"/>
                <a:gd name="connsiteX1" fmla="*/ 71120 w 1971040"/>
                <a:gd name="connsiteY1" fmla="*/ 340360 h 1197287"/>
                <a:gd name="connsiteX2" fmla="*/ 254000 w 1971040"/>
                <a:gd name="connsiteY2" fmla="*/ 690880 h 1197287"/>
                <a:gd name="connsiteX3" fmla="*/ 665480 w 1971040"/>
                <a:gd name="connsiteY3" fmla="*/ 1026160 h 1197287"/>
                <a:gd name="connsiteX4" fmla="*/ 1285240 w 1971040"/>
                <a:gd name="connsiteY4" fmla="*/ 1137920 h 1197287"/>
                <a:gd name="connsiteX5" fmla="*/ 1971040 w 1971040"/>
                <a:gd name="connsiteY5" fmla="*/ 1168400 h 1197287"/>
                <a:gd name="connsiteX0" fmla="*/ 0 w 1965960"/>
                <a:gd name="connsiteY0" fmla="*/ 0 h 1209964"/>
                <a:gd name="connsiteX1" fmla="*/ 71120 w 1965960"/>
                <a:gd name="connsiteY1" fmla="*/ 340360 h 1209964"/>
                <a:gd name="connsiteX2" fmla="*/ 254000 w 1965960"/>
                <a:gd name="connsiteY2" fmla="*/ 690880 h 1209964"/>
                <a:gd name="connsiteX3" fmla="*/ 665480 w 1965960"/>
                <a:gd name="connsiteY3" fmla="*/ 1026160 h 1209964"/>
                <a:gd name="connsiteX4" fmla="*/ 1285240 w 1965960"/>
                <a:gd name="connsiteY4" fmla="*/ 1137920 h 1209964"/>
                <a:gd name="connsiteX5" fmla="*/ 1965960 w 1965960"/>
                <a:gd name="connsiteY5" fmla="*/ 1183640 h 1209964"/>
                <a:gd name="connsiteX0" fmla="*/ 0 w 1965960"/>
                <a:gd name="connsiteY0" fmla="*/ 0 h 1185429"/>
                <a:gd name="connsiteX1" fmla="*/ 71120 w 1965960"/>
                <a:gd name="connsiteY1" fmla="*/ 340360 h 1185429"/>
                <a:gd name="connsiteX2" fmla="*/ 254000 w 1965960"/>
                <a:gd name="connsiteY2" fmla="*/ 690880 h 1185429"/>
                <a:gd name="connsiteX3" fmla="*/ 665480 w 1965960"/>
                <a:gd name="connsiteY3" fmla="*/ 1026160 h 1185429"/>
                <a:gd name="connsiteX4" fmla="*/ 1285240 w 1965960"/>
                <a:gd name="connsiteY4" fmla="*/ 1137920 h 1185429"/>
                <a:gd name="connsiteX5" fmla="*/ 1965960 w 1965960"/>
                <a:gd name="connsiteY5" fmla="*/ 1183640 h 1185429"/>
                <a:gd name="connsiteX0" fmla="*/ 0 w 1971040"/>
                <a:gd name="connsiteY0" fmla="*/ 0 h 1088909"/>
                <a:gd name="connsiteX1" fmla="*/ 76200 w 1971040"/>
                <a:gd name="connsiteY1" fmla="*/ 243840 h 1088909"/>
                <a:gd name="connsiteX2" fmla="*/ 259080 w 1971040"/>
                <a:gd name="connsiteY2" fmla="*/ 594360 h 1088909"/>
                <a:gd name="connsiteX3" fmla="*/ 670560 w 1971040"/>
                <a:gd name="connsiteY3" fmla="*/ 929640 h 1088909"/>
                <a:gd name="connsiteX4" fmla="*/ 1290320 w 1971040"/>
                <a:gd name="connsiteY4" fmla="*/ 1041400 h 1088909"/>
                <a:gd name="connsiteX5" fmla="*/ 1971040 w 1971040"/>
                <a:gd name="connsiteY5" fmla="*/ 1087120 h 108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1040" h="1088909">
                  <a:moveTo>
                    <a:pt x="0" y="0"/>
                  </a:moveTo>
                  <a:cubicBezTo>
                    <a:pt x="14393" y="112606"/>
                    <a:pt x="33020" y="144780"/>
                    <a:pt x="76200" y="243840"/>
                  </a:cubicBezTo>
                  <a:cubicBezTo>
                    <a:pt x="119380" y="342900"/>
                    <a:pt x="160020" y="480060"/>
                    <a:pt x="259080" y="594360"/>
                  </a:cubicBezTo>
                  <a:cubicBezTo>
                    <a:pt x="358140" y="708660"/>
                    <a:pt x="498687" y="855133"/>
                    <a:pt x="670560" y="929640"/>
                  </a:cubicBezTo>
                  <a:cubicBezTo>
                    <a:pt x="842433" y="1004147"/>
                    <a:pt x="1073573" y="1015153"/>
                    <a:pt x="1290320" y="1041400"/>
                  </a:cubicBezTo>
                  <a:cubicBezTo>
                    <a:pt x="1507067" y="1067647"/>
                    <a:pt x="1780540" y="1096433"/>
                    <a:pt x="1971040" y="108712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8825346" y="4243137"/>
              <a:ext cx="2001520" cy="1221144"/>
            </a:xfrm>
            <a:custGeom>
              <a:avLst/>
              <a:gdLst>
                <a:gd name="connsiteX0" fmla="*/ 0 w 1971040"/>
                <a:gd name="connsiteY0" fmla="*/ 0 h 1197287"/>
                <a:gd name="connsiteX1" fmla="*/ 71120 w 1971040"/>
                <a:gd name="connsiteY1" fmla="*/ 340360 h 1197287"/>
                <a:gd name="connsiteX2" fmla="*/ 254000 w 1971040"/>
                <a:gd name="connsiteY2" fmla="*/ 690880 h 1197287"/>
                <a:gd name="connsiteX3" fmla="*/ 665480 w 1971040"/>
                <a:gd name="connsiteY3" fmla="*/ 1026160 h 1197287"/>
                <a:gd name="connsiteX4" fmla="*/ 1285240 w 1971040"/>
                <a:gd name="connsiteY4" fmla="*/ 1137920 h 1197287"/>
                <a:gd name="connsiteX5" fmla="*/ 1971040 w 1971040"/>
                <a:gd name="connsiteY5" fmla="*/ 1168400 h 1197287"/>
                <a:gd name="connsiteX0" fmla="*/ 0 w 1965960"/>
                <a:gd name="connsiteY0" fmla="*/ 0 h 1209964"/>
                <a:gd name="connsiteX1" fmla="*/ 71120 w 1965960"/>
                <a:gd name="connsiteY1" fmla="*/ 340360 h 1209964"/>
                <a:gd name="connsiteX2" fmla="*/ 254000 w 1965960"/>
                <a:gd name="connsiteY2" fmla="*/ 690880 h 1209964"/>
                <a:gd name="connsiteX3" fmla="*/ 665480 w 1965960"/>
                <a:gd name="connsiteY3" fmla="*/ 1026160 h 1209964"/>
                <a:gd name="connsiteX4" fmla="*/ 1285240 w 1965960"/>
                <a:gd name="connsiteY4" fmla="*/ 1137920 h 1209964"/>
                <a:gd name="connsiteX5" fmla="*/ 1965960 w 1965960"/>
                <a:gd name="connsiteY5" fmla="*/ 1183640 h 1209964"/>
                <a:gd name="connsiteX0" fmla="*/ 0 w 1965960"/>
                <a:gd name="connsiteY0" fmla="*/ 0 h 1185429"/>
                <a:gd name="connsiteX1" fmla="*/ 71120 w 1965960"/>
                <a:gd name="connsiteY1" fmla="*/ 340360 h 1185429"/>
                <a:gd name="connsiteX2" fmla="*/ 254000 w 1965960"/>
                <a:gd name="connsiteY2" fmla="*/ 690880 h 1185429"/>
                <a:gd name="connsiteX3" fmla="*/ 665480 w 1965960"/>
                <a:gd name="connsiteY3" fmla="*/ 1026160 h 1185429"/>
                <a:gd name="connsiteX4" fmla="*/ 1285240 w 1965960"/>
                <a:gd name="connsiteY4" fmla="*/ 1137920 h 1185429"/>
                <a:gd name="connsiteX5" fmla="*/ 1965960 w 1965960"/>
                <a:gd name="connsiteY5" fmla="*/ 1183640 h 1185429"/>
                <a:gd name="connsiteX0" fmla="*/ 0 w 2001520"/>
                <a:gd name="connsiteY0" fmla="*/ 0 h 1434349"/>
                <a:gd name="connsiteX1" fmla="*/ 106680 w 2001520"/>
                <a:gd name="connsiteY1" fmla="*/ 589280 h 1434349"/>
                <a:gd name="connsiteX2" fmla="*/ 289560 w 2001520"/>
                <a:gd name="connsiteY2" fmla="*/ 939800 h 1434349"/>
                <a:gd name="connsiteX3" fmla="*/ 701040 w 2001520"/>
                <a:gd name="connsiteY3" fmla="*/ 1275080 h 1434349"/>
                <a:gd name="connsiteX4" fmla="*/ 1320800 w 2001520"/>
                <a:gd name="connsiteY4" fmla="*/ 1386840 h 1434349"/>
                <a:gd name="connsiteX5" fmla="*/ 2001520 w 2001520"/>
                <a:gd name="connsiteY5" fmla="*/ 1432560 h 1434349"/>
                <a:gd name="connsiteX0" fmla="*/ 0 w 2001520"/>
                <a:gd name="connsiteY0" fmla="*/ 0 h 1434349"/>
                <a:gd name="connsiteX1" fmla="*/ 177800 w 2001520"/>
                <a:gd name="connsiteY1" fmla="*/ 579120 h 1434349"/>
                <a:gd name="connsiteX2" fmla="*/ 289560 w 2001520"/>
                <a:gd name="connsiteY2" fmla="*/ 939800 h 1434349"/>
                <a:gd name="connsiteX3" fmla="*/ 701040 w 2001520"/>
                <a:gd name="connsiteY3" fmla="*/ 1275080 h 1434349"/>
                <a:gd name="connsiteX4" fmla="*/ 1320800 w 2001520"/>
                <a:gd name="connsiteY4" fmla="*/ 1386840 h 1434349"/>
                <a:gd name="connsiteX5" fmla="*/ 2001520 w 2001520"/>
                <a:gd name="connsiteY5" fmla="*/ 1432560 h 1434349"/>
                <a:gd name="connsiteX0" fmla="*/ 0 w 2001520"/>
                <a:gd name="connsiteY0" fmla="*/ 0 h 1434349"/>
                <a:gd name="connsiteX1" fmla="*/ 177800 w 2001520"/>
                <a:gd name="connsiteY1" fmla="*/ 579120 h 1434349"/>
                <a:gd name="connsiteX2" fmla="*/ 335280 w 2001520"/>
                <a:gd name="connsiteY2" fmla="*/ 919480 h 1434349"/>
                <a:gd name="connsiteX3" fmla="*/ 701040 w 2001520"/>
                <a:gd name="connsiteY3" fmla="*/ 1275080 h 1434349"/>
                <a:gd name="connsiteX4" fmla="*/ 1320800 w 2001520"/>
                <a:gd name="connsiteY4" fmla="*/ 1386840 h 1434349"/>
                <a:gd name="connsiteX5" fmla="*/ 2001520 w 2001520"/>
                <a:gd name="connsiteY5" fmla="*/ 1432560 h 1434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1520" h="1434349">
                  <a:moveTo>
                    <a:pt x="0" y="0"/>
                  </a:moveTo>
                  <a:cubicBezTo>
                    <a:pt x="14393" y="112606"/>
                    <a:pt x="121920" y="425873"/>
                    <a:pt x="177800" y="579120"/>
                  </a:cubicBezTo>
                  <a:cubicBezTo>
                    <a:pt x="233680" y="732367"/>
                    <a:pt x="248073" y="803487"/>
                    <a:pt x="335280" y="919480"/>
                  </a:cubicBezTo>
                  <a:cubicBezTo>
                    <a:pt x="422487" y="1035473"/>
                    <a:pt x="536787" y="1197187"/>
                    <a:pt x="701040" y="1275080"/>
                  </a:cubicBezTo>
                  <a:cubicBezTo>
                    <a:pt x="865293" y="1352973"/>
                    <a:pt x="1104053" y="1360593"/>
                    <a:pt x="1320800" y="1386840"/>
                  </a:cubicBezTo>
                  <a:cubicBezTo>
                    <a:pt x="1537547" y="1413087"/>
                    <a:pt x="1811020" y="1441873"/>
                    <a:pt x="2001520" y="1432560"/>
                  </a:cubicBez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10633437" y="6090298"/>
              <a:ext cx="1771947" cy="461665"/>
            </a:xfrm>
            <a:prstGeom prst="rect">
              <a:avLst/>
            </a:prstGeom>
            <a:noFill/>
          </p:spPr>
          <p:txBody>
            <a:bodyPr wrap="square" rtlCol="0">
              <a:spAutoFit/>
            </a:bodyPr>
            <a:lstStyle/>
            <a:p>
              <a:r>
                <a:rPr lang="en-US" sz="2400" dirty="0" smtClean="0">
                  <a:solidFill>
                    <a:schemeClr val="bg1"/>
                  </a:solidFill>
                  <a:latin typeface="DINPro-Regular" panose="02000503030000020004" pitchFamily="50" charset="0"/>
                </a:rPr>
                <a:t>Iterations</a:t>
              </a:r>
              <a:endParaRPr lang="en-US" sz="2400" dirty="0">
                <a:solidFill>
                  <a:schemeClr val="bg1"/>
                </a:solidFill>
                <a:latin typeface="DINPro-Regular" panose="02000503030000020004" pitchFamily="50" charset="0"/>
              </a:endParaRPr>
            </a:p>
          </p:txBody>
        </p:sp>
        <p:sp>
          <p:nvSpPr>
            <p:cNvPr id="71" name="TextBox 70"/>
            <p:cNvSpPr txBox="1"/>
            <p:nvPr/>
          </p:nvSpPr>
          <p:spPr>
            <a:xfrm>
              <a:off x="7416913" y="3852510"/>
              <a:ext cx="1771947" cy="830997"/>
            </a:xfrm>
            <a:prstGeom prst="rect">
              <a:avLst/>
            </a:prstGeom>
            <a:noFill/>
          </p:spPr>
          <p:txBody>
            <a:bodyPr wrap="square" rtlCol="0">
              <a:spAutoFit/>
            </a:bodyPr>
            <a:lstStyle/>
            <a:p>
              <a:r>
                <a:rPr lang="en-US" sz="2400" dirty="0" smtClean="0">
                  <a:solidFill>
                    <a:schemeClr val="bg1"/>
                  </a:solidFill>
                  <a:latin typeface="DINPro-Regular" panose="02000503030000020004" pitchFamily="50" charset="0"/>
                </a:rPr>
                <a:t>Training</a:t>
              </a:r>
            </a:p>
            <a:p>
              <a:r>
                <a:rPr lang="en-US" sz="2400" dirty="0" smtClean="0">
                  <a:solidFill>
                    <a:schemeClr val="bg1"/>
                  </a:solidFill>
                  <a:latin typeface="DINPro-Regular" panose="02000503030000020004" pitchFamily="50" charset="0"/>
                </a:rPr>
                <a:t>Loss</a:t>
              </a:r>
              <a:endParaRPr lang="en-US" sz="2400" dirty="0">
                <a:solidFill>
                  <a:schemeClr val="bg1"/>
                </a:solidFill>
                <a:latin typeface="DINPro-Regular" panose="02000503030000020004" pitchFamily="50" charset="0"/>
              </a:endParaRPr>
            </a:p>
          </p:txBody>
        </p:sp>
        <p:sp>
          <p:nvSpPr>
            <p:cNvPr id="72" name="TextBox 71"/>
            <p:cNvSpPr txBox="1"/>
            <p:nvPr/>
          </p:nvSpPr>
          <p:spPr>
            <a:xfrm>
              <a:off x="10122446" y="5141554"/>
              <a:ext cx="1771947" cy="338554"/>
            </a:xfrm>
            <a:prstGeom prst="rect">
              <a:avLst/>
            </a:prstGeom>
            <a:noFill/>
          </p:spPr>
          <p:txBody>
            <a:bodyPr wrap="square" rtlCol="0">
              <a:spAutoFit/>
            </a:bodyPr>
            <a:lstStyle/>
            <a:p>
              <a:r>
                <a:rPr lang="en-US" sz="1600" b="1" dirty="0" smtClean="0">
                  <a:solidFill>
                    <a:srgbClr val="FFFF00"/>
                  </a:solidFill>
                  <a:latin typeface="DINPro-Regular" panose="02000503030000020004" pitchFamily="50" charset="0"/>
                </a:rPr>
                <a:t>Naïve rounding</a:t>
              </a:r>
              <a:endParaRPr lang="en-US" sz="1600" b="1" dirty="0">
                <a:solidFill>
                  <a:srgbClr val="FFFF00"/>
                </a:solidFill>
                <a:latin typeface="DINPro-Regular" panose="02000503030000020004" pitchFamily="50" charset="0"/>
              </a:endParaRPr>
            </a:p>
          </p:txBody>
        </p:sp>
        <p:sp>
          <p:nvSpPr>
            <p:cNvPr id="73" name="TextBox 72"/>
            <p:cNvSpPr txBox="1"/>
            <p:nvPr/>
          </p:nvSpPr>
          <p:spPr>
            <a:xfrm>
              <a:off x="10421790" y="5499796"/>
              <a:ext cx="2432757" cy="338554"/>
            </a:xfrm>
            <a:prstGeom prst="rect">
              <a:avLst/>
            </a:prstGeom>
            <a:noFill/>
          </p:spPr>
          <p:txBody>
            <a:bodyPr wrap="square" rtlCol="0">
              <a:spAutoFit/>
            </a:bodyPr>
            <a:lstStyle/>
            <a:p>
              <a:r>
                <a:rPr lang="en-US" sz="1600" b="1" dirty="0" smtClean="0">
                  <a:solidFill>
                    <a:srgbClr val="FF0000"/>
                  </a:solidFill>
                  <a:latin typeface="DINPro-Regular" panose="02000503030000020004" pitchFamily="50" charset="0"/>
                </a:rPr>
                <a:t>Stochastic rounding</a:t>
              </a:r>
              <a:endParaRPr lang="en-US" sz="1600" b="1" dirty="0">
                <a:solidFill>
                  <a:srgbClr val="FF0000"/>
                </a:solidFill>
                <a:latin typeface="DINPro-Regular" panose="02000503030000020004" pitchFamily="50" charset="0"/>
              </a:endParaRPr>
            </a:p>
          </p:txBody>
        </p:sp>
        <p:sp>
          <p:nvSpPr>
            <p:cNvPr id="74" name="TextBox 73"/>
            <p:cNvSpPr txBox="1"/>
            <p:nvPr/>
          </p:nvSpPr>
          <p:spPr>
            <a:xfrm>
              <a:off x="10152955" y="5794476"/>
              <a:ext cx="1771947" cy="338554"/>
            </a:xfrm>
            <a:prstGeom prst="rect">
              <a:avLst/>
            </a:prstGeom>
            <a:noFill/>
          </p:spPr>
          <p:txBody>
            <a:bodyPr wrap="square" rtlCol="0">
              <a:spAutoFit/>
            </a:bodyPr>
            <a:lstStyle/>
            <a:p>
              <a:r>
                <a:rPr lang="en-US" sz="1600" b="1" dirty="0" smtClean="0">
                  <a:solidFill>
                    <a:schemeClr val="bg1"/>
                  </a:solidFill>
                  <a:latin typeface="DINPro-Regular" panose="02000503030000020004" pitchFamily="50" charset="0"/>
                </a:rPr>
                <a:t>Full-precision</a:t>
              </a:r>
              <a:endParaRPr lang="en-US" sz="1600" b="1" dirty="0">
                <a:solidFill>
                  <a:schemeClr val="bg1"/>
                </a:solidFill>
                <a:latin typeface="DINPro-Regular" panose="02000503030000020004" pitchFamily="50" charset="0"/>
              </a:endParaRPr>
            </a:p>
          </p:txBody>
        </p:sp>
      </p:grpSp>
      <p:sp>
        <p:nvSpPr>
          <p:cNvPr id="75" name="TextBox 74"/>
          <p:cNvSpPr txBox="1"/>
          <p:nvPr/>
        </p:nvSpPr>
        <p:spPr>
          <a:xfrm>
            <a:off x="342689" y="1555801"/>
            <a:ext cx="11917015"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solidFill>
                  <a:schemeClr val="bg1"/>
                </a:solidFill>
                <a:latin typeface="DINPro-Regular" panose="02000503030000020004" pitchFamily="50" charset="0"/>
              </a:rPr>
              <a:t>Using an FPGA, we can increase the </a:t>
            </a:r>
            <a:r>
              <a:rPr lang="en-US" sz="2800" b="1" dirty="0" smtClean="0">
                <a:solidFill>
                  <a:schemeClr val="bg1"/>
                </a:solidFill>
                <a:latin typeface="DINPro-Regular" panose="02000503030000020004" pitchFamily="50" charset="0"/>
              </a:rPr>
              <a:t>hardware efficiency</a:t>
            </a:r>
            <a:r>
              <a:rPr lang="en-US" sz="2800" dirty="0" smtClean="0">
                <a:solidFill>
                  <a:schemeClr val="bg1"/>
                </a:solidFill>
                <a:latin typeface="DINPro-Regular" panose="02000503030000020004" pitchFamily="50" charset="0"/>
              </a:rPr>
              <a:t> while maintaining the </a:t>
            </a:r>
            <a:r>
              <a:rPr lang="en-US" sz="2800" b="1" dirty="0" smtClean="0">
                <a:solidFill>
                  <a:schemeClr val="bg1"/>
                </a:solidFill>
                <a:latin typeface="DINPro-Regular" panose="02000503030000020004" pitchFamily="50" charset="0"/>
              </a:rPr>
              <a:t>statistical efficiency</a:t>
            </a:r>
            <a:r>
              <a:rPr lang="en-US" sz="2800" dirty="0" smtClean="0">
                <a:solidFill>
                  <a:schemeClr val="bg1"/>
                </a:solidFill>
                <a:latin typeface="DINPro-Regular" panose="02000503030000020004" pitchFamily="50" charset="0"/>
              </a:rPr>
              <a:t> of SGD for dense linear models.</a:t>
            </a:r>
            <a:endParaRPr lang="en-US" sz="2800" dirty="0">
              <a:solidFill>
                <a:schemeClr val="bg1"/>
              </a:solidFill>
              <a:latin typeface="DINPro-Regular" panose="02000503030000020004" pitchFamily="50" charset="0"/>
            </a:endParaRPr>
          </a:p>
        </p:txBody>
      </p:sp>
      <p:grpSp>
        <p:nvGrpSpPr>
          <p:cNvPr id="11" name="Group 10"/>
          <p:cNvGrpSpPr/>
          <p:nvPr/>
        </p:nvGrpSpPr>
        <p:grpSpPr>
          <a:xfrm>
            <a:off x="5943569" y="2784411"/>
            <a:ext cx="5745896" cy="2699454"/>
            <a:chOff x="5943569" y="2784411"/>
            <a:chExt cx="5745896" cy="2699454"/>
          </a:xfrm>
        </p:grpSpPr>
        <p:grpSp>
          <p:nvGrpSpPr>
            <p:cNvPr id="76" name="Group 75"/>
            <p:cNvGrpSpPr/>
            <p:nvPr/>
          </p:nvGrpSpPr>
          <p:grpSpPr>
            <a:xfrm>
              <a:off x="5943569" y="2784411"/>
              <a:ext cx="5745896" cy="2699454"/>
              <a:chOff x="7635873" y="3852509"/>
              <a:chExt cx="4769511" cy="2699454"/>
            </a:xfrm>
          </p:grpSpPr>
          <p:cxnSp>
            <p:nvCxnSpPr>
              <p:cNvPr id="77" name="Straight Arrow Connector 76"/>
              <p:cNvCxnSpPr/>
              <p:nvPr/>
            </p:nvCxnSpPr>
            <p:spPr>
              <a:xfrm flipV="1">
                <a:off x="8692272" y="3899244"/>
                <a:ext cx="0" cy="2191054"/>
              </a:xfrm>
              <a:prstGeom prst="straightConnector1">
                <a:avLst/>
              </a:prstGeom>
              <a:ln w="19050" cap="sq">
                <a:solidFill>
                  <a:schemeClr val="bg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8692272" y="6090298"/>
                <a:ext cx="2889616" cy="6299"/>
              </a:xfrm>
              <a:prstGeom prst="straightConnector1">
                <a:avLst/>
              </a:prstGeom>
              <a:ln w="19050" cap="sq">
                <a:solidFill>
                  <a:schemeClr val="bg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9" name="Freeform 78"/>
              <p:cNvSpPr/>
              <p:nvPr/>
            </p:nvSpPr>
            <p:spPr>
              <a:xfrm>
                <a:off x="8847053" y="4070999"/>
                <a:ext cx="296917" cy="1756199"/>
              </a:xfrm>
              <a:custGeom>
                <a:avLst/>
                <a:gdLst>
                  <a:gd name="connsiteX0" fmla="*/ 0 w 1676400"/>
                  <a:gd name="connsiteY0" fmla="*/ 0 h 1415112"/>
                  <a:gd name="connsiteX1" fmla="*/ 172720 w 1676400"/>
                  <a:gd name="connsiteY1" fmla="*/ 345440 h 1415112"/>
                  <a:gd name="connsiteX2" fmla="*/ 127000 w 1676400"/>
                  <a:gd name="connsiteY2" fmla="*/ 47244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172720 w 1676400"/>
                  <a:gd name="connsiteY1" fmla="*/ 345440 h 1415112"/>
                  <a:gd name="connsiteX2" fmla="*/ 200296 w 1676400"/>
                  <a:gd name="connsiteY2" fmla="*/ 51308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00296 w 1676400"/>
                  <a:gd name="connsiteY2" fmla="*/ 51308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34788 w 1676400"/>
                  <a:gd name="connsiteY2" fmla="*/ 467360 h 1415112"/>
                  <a:gd name="connsiteX3" fmla="*/ 294640 w 1676400"/>
                  <a:gd name="connsiteY3" fmla="*/ 635000 h 1415112"/>
                  <a:gd name="connsiteX4" fmla="*/ 314960 w 1676400"/>
                  <a:gd name="connsiteY4" fmla="*/ 83312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 name="connsiteX0" fmla="*/ 0 w 1676400"/>
                  <a:gd name="connsiteY0" fmla="*/ 0 h 1415112"/>
                  <a:gd name="connsiteX1" fmla="*/ 95113 w 1676400"/>
                  <a:gd name="connsiteY1" fmla="*/ 330200 h 1415112"/>
                  <a:gd name="connsiteX2" fmla="*/ 234788 w 1676400"/>
                  <a:gd name="connsiteY2" fmla="*/ 467360 h 1415112"/>
                  <a:gd name="connsiteX3" fmla="*/ 294640 w 1676400"/>
                  <a:gd name="connsiteY3" fmla="*/ 635000 h 1415112"/>
                  <a:gd name="connsiteX4" fmla="*/ 340829 w 1676400"/>
                  <a:gd name="connsiteY4" fmla="*/ 802640 h 1415112"/>
                  <a:gd name="connsiteX5" fmla="*/ 441960 w 1676400"/>
                  <a:gd name="connsiteY5" fmla="*/ 848360 h 1415112"/>
                  <a:gd name="connsiteX6" fmla="*/ 457200 w 1676400"/>
                  <a:gd name="connsiteY6" fmla="*/ 1097280 h 1415112"/>
                  <a:gd name="connsiteX7" fmla="*/ 711200 w 1676400"/>
                  <a:gd name="connsiteY7" fmla="*/ 1148080 h 1415112"/>
                  <a:gd name="connsiteX8" fmla="*/ 838200 w 1676400"/>
                  <a:gd name="connsiteY8" fmla="*/ 1295400 h 1415112"/>
                  <a:gd name="connsiteX9" fmla="*/ 1026160 w 1676400"/>
                  <a:gd name="connsiteY9" fmla="*/ 1264920 h 1415112"/>
                  <a:gd name="connsiteX10" fmla="*/ 1163320 w 1676400"/>
                  <a:gd name="connsiteY10" fmla="*/ 1371600 h 1415112"/>
                  <a:gd name="connsiteX11" fmla="*/ 1371600 w 1676400"/>
                  <a:gd name="connsiteY11" fmla="*/ 1351280 h 1415112"/>
                  <a:gd name="connsiteX12" fmla="*/ 1498600 w 1676400"/>
                  <a:gd name="connsiteY12" fmla="*/ 1407160 h 1415112"/>
                  <a:gd name="connsiteX13" fmla="*/ 1676400 w 1676400"/>
                  <a:gd name="connsiteY13" fmla="*/ 1391920 h 1415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76400" h="1415112">
                    <a:moveTo>
                      <a:pt x="0" y="0"/>
                    </a:moveTo>
                    <a:cubicBezTo>
                      <a:pt x="75776" y="133350"/>
                      <a:pt x="55982" y="252307"/>
                      <a:pt x="95113" y="330200"/>
                    </a:cubicBezTo>
                    <a:cubicBezTo>
                      <a:pt x="134244" y="408093"/>
                      <a:pt x="201534" y="416560"/>
                      <a:pt x="234788" y="467360"/>
                    </a:cubicBezTo>
                    <a:cubicBezTo>
                      <a:pt x="268042" y="518160"/>
                      <a:pt x="276967" y="579120"/>
                      <a:pt x="294640" y="635000"/>
                    </a:cubicBezTo>
                    <a:cubicBezTo>
                      <a:pt x="312313" y="690880"/>
                      <a:pt x="316276" y="767080"/>
                      <a:pt x="340829" y="802640"/>
                    </a:cubicBezTo>
                    <a:cubicBezTo>
                      <a:pt x="365382" y="838200"/>
                      <a:pt x="422565" y="799253"/>
                      <a:pt x="441960" y="848360"/>
                    </a:cubicBezTo>
                    <a:cubicBezTo>
                      <a:pt x="461355" y="897467"/>
                      <a:pt x="412327" y="1047327"/>
                      <a:pt x="457200" y="1097280"/>
                    </a:cubicBezTo>
                    <a:cubicBezTo>
                      <a:pt x="502073" y="1147233"/>
                      <a:pt x="647700" y="1115060"/>
                      <a:pt x="711200" y="1148080"/>
                    </a:cubicBezTo>
                    <a:cubicBezTo>
                      <a:pt x="774700" y="1181100"/>
                      <a:pt x="785707" y="1275927"/>
                      <a:pt x="838200" y="1295400"/>
                    </a:cubicBezTo>
                    <a:cubicBezTo>
                      <a:pt x="890693" y="1314873"/>
                      <a:pt x="971973" y="1252220"/>
                      <a:pt x="1026160" y="1264920"/>
                    </a:cubicBezTo>
                    <a:cubicBezTo>
                      <a:pt x="1080347" y="1277620"/>
                      <a:pt x="1105747" y="1357207"/>
                      <a:pt x="1163320" y="1371600"/>
                    </a:cubicBezTo>
                    <a:cubicBezTo>
                      <a:pt x="1220893" y="1385993"/>
                      <a:pt x="1315720" y="1345353"/>
                      <a:pt x="1371600" y="1351280"/>
                    </a:cubicBezTo>
                    <a:cubicBezTo>
                      <a:pt x="1427480" y="1357207"/>
                      <a:pt x="1447800" y="1400387"/>
                      <a:pt x="1498600" y="1407160"/>
                    </a:cubicBezTo>
                    <a:cubicBezTo>
                      <a:pt x="1549400" y="1413933"/>
                      <a:pt x="1524847" y="1426633"/>
                      <a:pt x="1676400" y="139192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79"/>
              <p:cNvSpPr/>
              <p:nvPr/>
            </p:nvSpPr>
            <p:spPr>
              <a:xfrm>
                <a:off x="8847053" y="4711973"/>
                <a:ext cx="1971040" cy="1088909"/>
              </a:xfrm>
              <a:custGeom>
                <a:avLst/>
                <a:gdLst>
                  <a:gd name="connsiteX0" fmla="*/ 0 w 1971040"/>
                  <a:gd name="connsiteY0" fmla="*/ 0 h 1197287"/>
                  <a:gd name="connsiteX1" fmla="*/ 71120 w 1971040"/>
                  <a:gd name="connsiteY1" fmla="*/ 340360 h 1197287"/>
                  <a:gd name="connsiteX2" fmla="*/ 254000 w 1971040"/>
                  <a:gd name="connsiteY2" fmla="*/ 690880 h 1197287"/>
                  <a:gd name="connsiteX3" fmla="*/ 665480 w 1971040"/>
                  <a:gd name="connsiteY3" fmla="*/ 1026160 h 1197287"/>
                  <a:gd name="connsiteX4" fmla="*/ 1285240 w 1971040"/>
                  <a:gd name="connsiteY4" fmla="*/ 1137920 h 1197287"/>
                  <a:gd name="connsiteX5" fmla="*/ 1971040 w 1971040"/>
                  <a:gd name="connsiteY5" fmla="*/ 1168400 h 1197287"/>
                  <a:gd name="connsiteX0" fmla="*/ 0 w 1965960"/>
                  <a:gd name="connsiteY0" fmla="*/ 0 h 1209964"/>
                  <a:gd name="connsiteX1" fmla="*/ 71120 w 1965960"/>
                  <a:gd name="connsiteY1" fmla="*/ 340360 h 1209964"/>
                  <a:gd name="connsiteX2" fmla="*/ 254000 w 1965960"/>
                  <a:gd name="connsiteY2" fmla="*/ 690880 h 1209964"/>
                  <a:gd name="connsiteX3" fmla="*/ 665480 w 1965960"/>
                  <a:gd name="connsiteY3" fmla="*/ 1026160 h 1209964"/>
                  <a:gd name="connsiteX4" fmla="*/ 1285240 w 1965960"/>
                  <a:gd name="connsiteY4" fmla="*/ 1137920 h 1209964"/>
                  <a:gd name="connsiteX5" fmla="*/ 1965960 w 1965960"/>
                  <a:gd name="connsiteY5" fmla="*/ 1183640 h 1209964"/>
                  <a:gd name="connsiteX0" fmla="*/ 0 w 1965960"/>
                  <a:gd name="connsiteY0" fmla="*/ 0 h 1185429"/>
                  <a:gd name="connsiteX1" fmla="*/ 71120 w 1965960"/>
                  <a:gd name="connsiteY1" fmla="*/ 340360 h 1185429"/>
                  <a:gd name="connsiteX2" fmla="*/ 254000 w 1965960"/>
                  <a:gd name="connsiteY2" fmla="*/ 690880 h 1185429"/>
                  <a:gd name="connsiteX3" fmla="*/ 665480 w 1965960"/>
                  <a:gd name="connsiteY3" fmla="*/ 1026160 h 1185429"/>
                  <a:gd name="connsiteX4" fmla="*/ 1285240 w 1965960"/>
                  <a:gd name="connsiteY4" fmla="*/ 1137920 h 1185429"/>
                  <a:gd name="connsiteX5" fmla="*/ 1965960 w 1965960"/>
                  <a:gd name="connsiteY5" fmla="*/ 1183640 h 1185429"/>
                  <a:gd name="connsiteX0" fmla="*/ 0 w 1971040"/>
                  <a:gd name="connsiteY0" fmla="*/ 0 h 1088909"/>
                  <a:gd name="connsiteX1" fmla="*/ 76200 w 1971040"/>
                  <a:gd name="connsiteY1" fmla="*/ 243840 h 1088909"/>
                  <a:gd name="connsiteX2" fmla="*/ 259080 w 1971040"/>
                  <a:gd name="connsiteY2" fmla="*/ 594360 h 1088909"/>
                  <a:gd name="connsiteX3" fmla="*/ 670560 w 1971040"/>
                  <a:gd name="connsiteY3" fmla="*/ 929640 h 1088909"/>
                  <a:gd name="connsiteX4" fmla="*/ 1290320 w 1971040"/>
                  <a:gd name="connsiteY4" fmla="*/ 1041400 h 1088909"/>
                  <a:gd name="connsiteX5" fmla="*/ 1971040 w 1971040"/>
                  <a:gd name="connsiteY5" fmla="*/ 1087120 h 108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1040" h="1088909">
                    <a:moveTo>
                      <a:pt x="0" y="0"/>
                    </a:moveTo>
                    <a:cubicBezTo>
                      <a:pt x="14393" y="112606"/>
                      <a:pt x="33020" y="144780"/>
                      <a:pt x="76200" y="243840"/>
                    </a:cubicBezTo>
                    <a:cubicBezTo>
                      <a:pt x="119380" y="342900"/>
                      <a:pt x="160020" y="480060"/>
                      <a:pt x="259080" y="594360"/>
                    </a:cubicBezTo>
                    <a:cubicBezTo>
                      <a:pt x="358140" y="708660"/>
                      <a:pt x="498687" y="855133"/>
                      <a:pt x="670560" y="929640"/>
                    </a:cubicBezTo>
                    <a:cubicBezTo>
                      <a:pt x="842433" y="1004147"/>
                      <a:pt x="1073573" y="1015153"/>
                      <a:pt x="1290320" y="1041400"/>
                    </a:cubicBezTo>
                    <a:cubicBezTo>
                      <a:pt x="1507067" y="1067647"/>
                      <a:pt x="1780540" y="1096433"/>
                      <a:pt x="1971040" y="108712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80"/>
              <p:cNvSpPr/>
              <p:nvPr/>
            </p:nvSpPr>
            <p:spPr>
              <a:xfrm>
                <a:off x="8825346" y="4243137"/>
                <a:ext cx="318624" cy="1221144"/>
              </a:xfrm>
              <a:custGeom>
                <a:avLst/>
                <a:gdLst>
                  <a:gd name="connsiteX0" fmla="*/ 0 w 1971040"/>
                  <a:gd name="connsiteY0" fmla="*/ 0 h 1197287"/>
                  <a:gd name="connsiteX1" fmla="*/ 71120 w 1971040"/>
                  <a:gd name="connsiteY1" fmla="*/ 340360 h 1197287"/>
                  <a:gd name="connsiteX2" fmla="*/ 254000 w 1971040"/>
                  <a:gd name="connsiteY2" fmla="*/ 690880 h 1197287"/>
                  <a:gd name="connsiteX3" fmla="*/ 665480 w 1971040"/>
                  <a:gd name="connsiteY3" fmla="*/ 1026160 h 1197287"/>
                  <a:gd name="connsiteX4" fmla="*/ 1285240 w 1971040"/>
                  <a:gd name="connsiteY4" fmla="*/ 1137920 h 1197287"/>
                  <a:gd name="connsiteX5" fmla="*/ 1971040 w 1971040"/>
                  <a:gd name="connsiteY5" fmla="*/ 1168400 h 1197287"/>
                  <a:gd name="connsiteX0" fmla="*/ 0 w 1965960"/>
                  <a:gd name="connsiteY0" fmla="*/ 0 h 1209964"/>
                  <a:gd name="connsiteX1" fmla="*/ 71120 w 1965960"/>
                  <a:gd name="connsiteY1" fmla="*/ 340360 h 1209964"/>
                  <a:gd name="connsiteX2" fmla="*/ 254000 w 1965960"/>
                  <a:gd name="connsiteY2" fmla="*/ 690880 h 1209964"/>
                  <a:gd name="connsiteX3" fmla="*/ 665480 w 1965960"/>
                  <a:gd name="connsiteY3" fmla="*/ 1026160 h 1209964"/>
                  <a:gd name="connsiteX4" fmla="*/ 1285240 w 1965960"/>
                  <a:gd name="connsiteY4" fmla="*/ 1137920 h 1209964"/>
                  <a:gd name="connsiteX5" fmla="*/ 1965960 w 1965960"/>
                  <a:gd name="connsiteY5" fmla="*/ 1183640 h 1209964"/>
                  <a:gd name="connsiteX0" fmla="*/ 0 w 1965960"/>
                  <a:gd name="connsiteY0" fmla="*/ 0 h 1185429"/>
                  <a:gd name="connsiteX1" fmla="*/ 71120 w 1965960"/>
                  <a:gd name="connsiteY1" fmla="*/ 340360 h 1185429"/>
                  <a:gd name="connsiteX2" fmla="*/ 254000 w 1965960"/>
                  <a:gd name="connsiteY2" fmla="*/ 690880 h 1185429"/>
                  <a:gd name="connsiteX3" fmla="*/ 665480 w 1965960"/>
                  <a:gd name="connsiteY3" fmla="*/ 1026160 h 1185429"/>
                  <a:gd name="connsiteX4" fmla="*/ 1285240 w 1965960"/>
                  <a:gd name="connsiteY4" fmla="*/ 1137920 h 1185429"/>
                  <a:gd name="connsiteX5" fmla="*/ 1965960 w 1965960"/>
                  <a:gd name="connsiteY5" fmla="*/ 1183640 h 1185429"/>
                  <a:gd name="connsiteX0" fmla="*/ 0 w 2001520"/>
                  <a:gd name="connsiteY0" fmla="*/ 0 h 1434349"/>
                  <a:gd name="connsiteX1" fmla="*/ 106680 w 2001520"/>
                  <a:gd name="connsiteY1" fmla="*/ 589280 h 1434349"/>
                  <a:gd name="connsiteX2" fmla="*/ 289560 w 2001520"/>
                  <a:gd name="connsiteY2" fmla="*/ 939800 h 1434349"/>
                  <a:gd name="connsiteX3" fmla="*/ 701040 w 2001520"/>
                  <a:gd name="connsiteY3" fmla="*/ 1275080 h 1434349"/>
                  <a:gd name="connsiteX4" fmla="*/ 1320800 w 2001520"/>
                  <a:gd name="connsiteY4" fmla="*/ 1386840 h 1434349"/>
                  <a:gd name="connsiteX5" fmla="*/ 2001520 w 2001520"/>
                  <a:gd name="connsiteY5" fmla="*/ 1432560 h 1434349"/>
                  <a:gd name="connsiteX0" fmla="*/ 0 w 2001520"/>
                  <a:gd name="connsiteY0" fmla="*/ 0 h 1434349"/>
                  <a:gd name="connsiteX1" fmla="*/ 177800 w 2001520"/>
                  <a:gd name="connsiteY1" fmla="*/ 579120 h 1434349"/>
                  <a:gd name="connsiteX2" fmla="*/ 289560 w 2001520"/>
                  <a:gd name="connsiteY2" fmla="*/ 939800 h 1434349"/>
                  <a:gd name="connsiteX3" fmla="*/ 701040 w 2001520"/>
                  <a:gd name="connsiteY3" fmla="*/ 1275080 h 1434349"/>
                  <a:gd name="connsiteX4" fmla="*/ 1320800 w 2001520"/>
                  <a:gd name="connsiteY4" fmla="*/ 1386840 h 1434349"/>
                  <a:gd name="connsiteX5" fmla="*/ 2001520 w 2001520"/>
                  <a:gd name="connsiteY5" fmla="*/ 1432560 h 1434349"/>
                  <a:gd name="connsiteX0" fmla="*/ 0 w 2001520"/>
                  <a:gd name="connsiteY0" fmla="*/ 0 h 1434349"/>
                  <a:gd name="connsiteX1" fmla="*/ 177800 w 2001520"/>
                  <a:gd name="connsiteY1" fmla="*/ 579120 h 1434349"/>
                  <a:gd name="connsiteX2" fmla="*/ 335280 w 2001520"/>
                  <a:gd name="connsiteY2" fmla="*/ 919480 h 1434349"/>
                  <a:gd name="connsiteX3" fmla="*/ 701040 w 2001520"/>
                  <a:gd name="connsiteY3" fmla="*/ 1275080 h 1434349"/>
                  <a:gd name="connsiteX4" fmla="*/ 1320800 w 2001520"/>
                  <a:gd name="connsiteY4" fmla="*/ 1386840 h 1434349"/>
                  <a:gd name="connsiteX5" fmla="*/ 2001520 w 2001520"/>
                  <a:gd name="connsiteY5" fmla="*/ 1432560 h 1434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1520" h="1434349">
                    <a:moveTo>
                      <a:pt x="0" y="0"/>
                    </a:moveTo>
                    <a:cubicBezTo>
                      <a:pt x="14393" y="112606"/>
                      <a:pt x="121920" y="425873"/>
                      <a:pt x="177800" y="579120"/>
                    </a:cubicBezTo>
                    <a:cubicBezTo>
                      <a:pt x="233680" y="732367"/>
                      <a:pt x="248073" y="803487"/>
                      <a:pt x="335280" y="919480"/>
                    </a:cubicBezTo>
                    <a:cubicBezTo>
                      <a:pt x="422487" y="1035473"/>
                      <a:pt x="536787" y="1197187"/>
                      <a:pt x="701040" y="1275080"/>
                    </a:cubicBezTo>
                    <a:cubicBezTo>
                      <a:pt x="865293" y="1352973"/>
                      <a:pt x="1104053" y="1360593"/>
                      <a:pt x="1320800" y="1386840"/>
                    </a:cubicBezTo>
                    <a:cubicBezTo>
                      <a:pt x="1537547" y="1413087"/>
                      <a:pt x="1811020" y="1441873"/>
                      <a:pt x="2001520" y="1432560"/>
                    </a:cubicBez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10002557" y="6090298"/>
                <a:ext cx="2402827" cy="461665"/>
              </a:xfrm>
              <a:prstGeom prst="rect">
                <a:avLst/>
              </a:prstGeom>
              <a:noFill/>
            </p:spPr>
            <p:txBody>
              <a:bodyPr wrap="square" rtlCol="0">
                <a:spAutoFit/>
              </a:bodyPr>
              <a:lstStyle/>
              <a:p>
                <a:r>
                  <a:rPr lang="en-US" sz="2400" dirty="0" smtClean="0">
                    <a:solidFill>
                      <a:schemeClr val="bg1"/>
                    </a:solidFill>
                    <a:latin typeface="DINPro-Regular" panose="02000503030000020004" pitchFamily="50" charset="0"/>
                  </a:rPr>
                  <a:t>Execution Time</a:t>
                </a:r>
                <a:endParaRPr lang="en-US" sz="2400" dirty="0">
                  <a:solidFill>
                    <a:schemeClr val="bg1"/>
                  </a:solidFill>
                  <a:latin typeface="DINPro-Regular" panose="02000503030000020004" pitchFamily="50" charset="0"/>
                </a:endParaRPr>
              </a:p>
            </p:txBody>
          </p:sp>
          <p:sp>
            <p:nvSpPr>
              <p:cNvPr id="83" name="TextBox 82"/>
              <p:cNvSpPr txBox="1"/>
              <p:nvPr/>
            </p:nvSpPr>
            <p:spPr>
              <a:xfrm>
                <a:off x="7635873" y="3852509"/>
                <a:ext cx="1771947" cy="830997"/>
              </a:xfrm>
              <a:prstGeom prst="rect">
                <a:avLst/>
              </a:prstGeom>
              <a:noFill/>
            </p:spPr>
            <p:txBody>
              <a:bodyPr wrap="square" rtlCol="0">
                <a:spAutoFit/>
              </a:bodyPr>
              <a:lstStyle/>
              <a:p>
                <a:r>
                  <a:rPr lang="en-US" sz="2400" dirty="0" smtClean="0">
                    <a:solidFill>
                      <a:schemeClr val="bg1"/>
                    </a:solidFill>
                    <a:latin typeface="DINPro-Regular" panose="02000503030000020004" pitchFamily="50" charset="0"/>
                  </a:rPr>
                  <a:t>Training</a:t>
                </a:r>
              </a:p>
              <a:p>
                <a:r>
                  <a:rPr lang="en-US" sz="2400" dirty="0" smtClean="0">
                    <a:solidFill>
                      <a:schemeClr val="bg1"/>
                    </a:solidFill>
                    <a:latin typeface="DINPro-Regular" panose="02000503030000020004" pitchFamily="50" charset="0"/>
                  </a:rPr>
                  <a:t>Loss</a:t>
                </a:r>
                <a:endParaRPr lang="en-US" sz="2400" dirty="0">
                  <a:solidFill>
                    <a:schemeClr val="bg1"/>
                  </a:solidFill>
                  <a:latin typeface="DINPro-Regular" panose="02000503030000020004" pitchFamily="50" charset="0"/>
                </a:endParaRPr>
              </a:p>
            </p:txBody>
          </p:sp>
        </p:grpSp>
        <p:cxnSp>
          <p:nvCxnSpPr>
            <p:cNvPr id="7" name="Straight Arrow Connector 6"/>
            <p:cNvCxnSpPr/>
            <p:nvPr/>
          </p:nvCxnSpPr>
          <p:spPr>
            <a:xfrm>
              <a:off x="9903619" y="4381233"/>
              <a:ext cx="0" cy="358242"/>
            </a:xfrm>
            <a:prstGeom prst="straightConnector1">
              <a:avLst/>
            </a:prstGeom>
            <a:ln w="12700" cap="sq">
              <a:solidFill>
                <a:srgbClr val="00B050"/>
              </a:solidFill>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7760395" y="4880266"/>
              <a:ext cx="2042988" cy="0"/>
            </a:xfrm>
            <a:prstGeom prst="straightConnector1">
              <a:avLst/>
            </a:prstGeom>
            <a:ln w="12700" cap="sq">
              <a:solidFill>
                <a:srgbClr val="00B050"/>
              </a:solidFill>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7760106" y="4574631"/>
              <a:ext cx="948035" cy="369332"/>
            </a:xfrm>
            <a:prstGeom prst="rect">
              <a:avLst/>
            </a:prstGeom>
            <a:noFill/>
          </p:spPr>
          <p:txBody>
            <a:bodyPr wrap="square" rtlCol="0">
              <a:spAutoFit/>
            </a:bodyPr>
            <a:lstStyle/>
            <a:p>
              <a:pPr algn="ctr"/>
              <a:r>
                <a:rPr lang="en-US" b="1" dirty="0" smtClean="0">
                  <a:solidFill>
                    <a:srgbClr val="00B050"/>
                  </a:solidFill>
                  <a:latin typeface="DINPro-Regular" panose="02000503030000020004" pitchFamily="50" charset="0"/>
                </a:rPr>
                <a:t>faster</a:t>
              </a:r>
              <a:endParaRPr lang="en-US" b="1" dirty="0">
                <a:solidFill>
                  <a:srgbClr val="00B050"/>
                </a:solidFill>
                <a:latin typeface="DINPro-Regular" panose="02000503030000020004" pitchFamily="50" charset="0"/>
              </a:endParaRPr>
            </a:p>
          </p:txBody>
        </p:sp>
        <p:sp>
          <p:nvSpPr>
            <p:cNvPr id="89" name="TextBox 88"/>
            <p:cNvSpPr txBox="1"/>
            <p:nvPr/>
          </p:nvSpPr>
          <p:spPr>
            <a:xfrm>
              <a:off x="9963698" y="4242733"/>
              <a:ext cx="1019050" cy="646331"/>
            </a:xfrm>
            <a:prstGeom prst="rect">
              <a:avLst/>
            </a:prstGeom>
            <a:noFill/>
          </p:spPr>
          <p:txBody>
            <a:bodyPr wrap="square" rtlCol="0">
              <a:spAutoFit/>
            </a:bodyPr>
            <a:lstStyle/>
            <a:p>
              <a:pPr algn="ctr"/>
              <a:r>
                <a:rPr lang="en-US" b="1" dirty="0">
                  <a:solidFill>
                    <a:srgbClr val="00B050"/>
                  </a:solidFill>
                  <a:latin typeface="DINPro-Regular" panose="02000503030000020004" pitchFamily="50" charset="0"/>
                </a:rPr>
                <a:t>s</a:t>
              </a:r>
              <a:r>
                <a:rPr lang="en-US" b="1" dirty="0" smtClean="0">
                  <a:solidFill>
                    <a:srgbClr val="00B050"/>
                  </a:solidFill>
                  <a:latin typeface="DINPro-Regular" panose="02000503030000020004" pitchFamily="50" charset="0"/>
                </a:rPr>
                <a:t>ame quality</a:t>
              </a:r>
              <a:endParaRPr lang="en-US" b="1" dirty="0">
                <a:solidFill>
                  <a:srgbClr val="00B050"/>
                </a:solidFill>
                <a:latin typeface="DINPro-Regular" panose="02000503030000020004" pitchFamily="50" charset="0"/>
              </a:endParaRPr>
            </a:p>
          </p:txBody>
        </p:sp>
      </p:grpSp>
      <p:sp>
        <p:nvSpPr>
          <p:cNvPr id="90" name="TextBox 89"/>
          <p:cNvSpPr txBox="1"/>
          <p:nvPr/>
        </p:nvSpPr>
        <p:spPr>
          <a:xfrm>
            <a:off x="345002" y="5561871"/>
            <a:ext cx="11917015"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solidFill>
                  <a:schemeClr val="bg1"/>
                </a:solidFill>
                <a:latin typeface="DINPro-Regular" panose="02000503030000020004" pitchFamily="50" charset="0"/>
              </a:rPr>
              <a:t>In practice, the system opens up a multivariate trade-off space:</a:t>
            </a:r>
          </a:p>
          <a:p>
            <a:r>
              <a:rPr lang="en-US" sz="2800" dirty="0" smtClean="0">
                <a:solidFill>
                  <a:schemeClr val="bg1"/>
                </a:solidFill>
                <a:latin typeface="DINPro-Regular" panose="02000503030000020004" pitchFamily="50" charset="0"/>
              </a:rPr>
              <a:t>	Data properties, FPGA implementation, SGD parameters…</a:t>
            </a:r>
            <a:endParaRPr lang="en-US" sz="2800" dirty="0">
              <a:solidFill>
                <a:schemeClr val="bg1"/>
              </a:solidFill>
              <a:latin typeface="DINPro-Regular" panose="02000503030000020004" pitchFamily="50" charset="0"/>
            </a:endParaRPr>
          </a:p>
        </p:txBody>
      </p:sp>
      <p:cxnSp>
        <p:nvCxnSpPr>
          <p:cNvPr id="4" name="Straight Arrow Connector 3"/>
          <p:cNvCxnSpPr/>
          <p:nvPr/>
        </p:nvCxnSpPr>
        <p:spPr>
          <a:xfrm>
            <a:off x="607219" y="6248400"/>
            <a:ext cx="604106" cy="0"/>
          </a:xfrm>
          <a:prstGeom prst="straightConnector1">
            <a:avLst/>
          </a:prstGeom>
          <a:ln w="38100" cap="sq">
            <a:solidFill>
              <a:schemeClr val="bg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C6AE60A-B69C-4790-82F7-3882EDF23186}" type="slidenum">
              <a:rPr lang="en-GB" smtClean="0"/>
              <a:t>5</a:t>
            </a:fld>
            <a:endParaRPr lang="en-GB" dirty="0"/>
          </a:p>
        </p:txBody>
      </p:sp>
    </p:spTree>
    <p:extLst>
      <p:ext uri="{BB962C8B-B14F-4D97-AF65-F5344CB8AC3E}">
        <p14:creationId xmlns:p14="http://schemas.microsoft.com/office/powerpoint/2010/main" val="42697565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Outline for the Rest…</a:t>
            </a:r>
            <a:endParaRPr lang="en-GB" sz="3200" dirty="0"/>
          </a:p>
        </p:txBody>
      </p:sp>
      <p:sp>
        <p:nvSpPr>
          <p:cNvPr id="75" name="TextBox 74"/>
          <p:cNvSpPr txBox="1"/>
          <p:nvPr/>
        </p:nvSpPr>
        <p:spPr>
          <a:xfrm>
            <a:off x="478014" y="1524000"/>
            <a:ext cx="11229621" cy="4401205"/>
          </a:xfrm>
          <a:prstGeom prst="rect">
            <a:avLst/>
          </a:prstGeom>
          <a:noFill/>
        </p:spPr>
        <p:txBody>
          <a:bodyPr wrap="square" rtlCol="0">
            <a:spAutoFit/>
          </a:bodyPr>
          <a:lstStyle/>
          <a:p>
            <a:pPr marL="514350" indent="-514350">
              <a:lnSpc>
                <a:spcPct val="200000"/>
              </a:lnSpc>
              <a:buFont typeface="+mj-lt"/>
              <a:buAutoNum type="arabicPeriod"/>
            </a:pPr>
            <a:r>
              <a:rPr lang="en-US" sz="2800" dirty="0" smtClean="0">
                <a:latin typeface="DINPro-Regular" panose="02000503030000020004" pitchFamily="50" charset="0"/>
              </a:rPr>
              <a:t>Stochastic quantization. Data layout</a:t>
            </a:r>
          </a:p>
          <a:p>
            <a:pPr marL="514350" indent="-514350">
              <a:lnSpc>
                <a:spcPct val="200000"/>
              </a:lnSpc>
              <a:buFont typeface="+mj-lt"/>
              <a:buAutoNum type="arabicPeriod"/>
            </a:pPr>
            <a:r>
              <a:rPr lang="en-US" sz="2800" dirty="0" smtClean="0">
                <a:latin typeface="DINPro-Regular" panose="02000503030000020004" pitchFamily="50" charset="0"/>
              </a:rPr>
              <a:t>Target platform: Intel </a:t>
            </a:r>
            <a:r>
              <a:rPr lang="en-US" sz="2800" dirty="0" err="1" smtClean="0">
                <a:latin typeface="DINPro-Regular" panose="02000503030000020004" pitchFamily="50" charset="0"/>
              </a:rPr>
              <a:t>Xeon+FPGA</a:t>
            </a:r>
            <a:endParaRPr lang="en-US" sz="2800" dirty="0" smtClean="0">
              <a:latin typeface="DINPro-Regular" panose="02000503030000020004" pitchFamily="50" charset="0"/>
            </a:endParaRPr>
          </a:p>
          <a:p>
            <a:pPr marL="514350" indent="-514350">
              <a:lnSpc>
                <a:spcPct val="200000"/>
              </a:lnSpc>
              <a:buFont typeface="+mj-lt"/>
              <a:buAutoNum type="arabicPeriod"/>
            </a:pPr>
            <a:r>
              <a:rPr lang="en-US" sz="2800" dirty="0" smtClean="0">
                <a:latin typeface="DINPro-Regular" panose="02000503030000020004" pitchFamily="50" charset="0"/>
              </a:rPr>
              <a:t>Implementation</a:t>
            </a:r>
            <a:r>
              <a:rPr lang="en-US" sz="2800" dirty="0">
                <a:latin typeface="DINPro-Regular" panose="02000503030000020004" pitchFamily="50" charset="0"/>
              </a:rPr>
              <a:t>: From 32-bit to 1-bit SGD on FPGA</a:t>
            </a:r>
            <a:r>
              <a:rPr lang="en-US" sz="2800" dirty="0" smtClean="0">
                <a:latin typeface="DINPro-Regular" panose="02000503030000020004" pitchFamily="50" charset="0"/>
              </a:rPr>
              <a:t>.</a:t>
            </a:r>
          </a:p>
          <a:p>
            <a:pPr marL="514350" indent="-514350">
              <a:lnSpc>
                <a:spcPct val="200000"/>
              </a:lnSpc>
              <a:buFont typeface="+mj-lt"/>
              <a:buAutoNum type="arabicPeriod"/>
            </a:pPr>
            <a:r>
              <a:rPr lang="en-US" sz="2800" dirty="0" smtClean="0">
                <a:latin typeface="DINPro-Regular" panose="02000503030000020004" pitchFamily="50" charset="0"/>
              </a:rPr>
              <a:t>Evaluation: Main results. Side effects.</a:t>
            </a:r>
          </a:p>
          <a:p>
            <a:pPr marL="514350" indent="-514350">
              <a:lnSpc>
                <a:spcPct val="200000"/>
              </a:lnSpc>
              <a:buFont typeface="+mj-lt"/>
              <a:buAutoNum type="arabicPeriod"/>
            </a:pPr>
            <a:r>
              <a:rPr lang="en-US" sz="2800" dirty="0" smtClean="0">
                <a:latin typeface="DINPro-Regular" panose="02000503030000020004" pitchFamily="50" charset="0"/>
              </a:rPr>
              <a:t>Conclusion</a:t>
            </a:r>
          </a:p>
        </p:txBody>
      </p:sp>
      <p:sp>
        <p:nvSpPr>
          <p:cNvPr id="2" name="Slide Number Placeholder 1"/>
          <p:cNvSpPr>
            <a:spLocks noGrp="1"/>
          </p:cNvSpPr>
          <p:nvPr>
            <p:ph type="sldNum" sz="quarter" idx="12"/>
          </p:nvPr>
        </p:nvSpPr>
        <p:spPr/>
        <p:txBody>
          <a:bodyPr/>
          <a:lstStyle/>
          <a:p>
            <a:fld id="{6C6AE60A-B69C-4790-82F7-3882EDF23186}" type="slidenum">
              <a:rPr lang="en-GB" smtClean="0"/>
              <a:t>6</a:t>
            </a:fld>
            <a:endParaRPr lang="en-GB" dirty="0"/>
          </a:p>
        </p:txBody>
      </p:sp>
    </p:spTree>
    <p:extLst>
      <p:ext uri="{BB962C8B-B14F-4D97-AF65-F5344CB8AC3E}">
        <p14:creationId xmlns:p14="http://schemas.microsoft.com/office/powerpoint/2010/main" val="40912717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Stochastic Quantization [1]</a:t>
            </a:r>
            <a:endParaRPr lang="en-GB" sz="3200" dirty="0"/>
          </a:p>
        </p:txBody>
      </p:sp>
      <p:grpSp>
        <p:nvGrpSpPr>
          <p:cNvPr id="30" name="Group 29"/>
          <p:cNvGrpSpPr/>
          <p:nvPr/>
        </p:nvGrpSpPr>
        <p:grpSpPr>
          <a:xfrm>
            <a:off x="98129" y="1613216"/>
            <a:ext cx="1814154" cy="1254402"/>
            <a:chOff x="89214" y="4459300"/>
            <a:chExt cx="1814154" cy="1254402"/>
          </a:xfrm>
        </p:grpSpPr>
        <p:sp>
          <p:nvSpPr>
            <p:cNvPr id="31" name="Shape 235"/>
            <p:cNvSpPr/>
            <p:nvPr/>
          </p:nvSpPr>
          <p:spPr>
            <a:xfrm>
              <a:off x="89214" y="4767957"/>
              <a:ext cx="1244891" cy="40011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latin typeface="DINPro-Regular"/>
                  <a:ea typeface="DINPro-Regular"/>
                  <a:cs typeface="DINPro-Regular"/>
                  <a:sym typeface="DINPro-Regular"/>
                </a:defRPr>
              </a:lvl1pPr>
            </a:lstStyle>
            <a:p>
              <a:r>
                <a:rPr sz="2000" dirty="0"/>
                <a:t>[…. 0.7 ….]</a:t>
              </a:r>
            </a:p>
          </p:txBody>
        </p:sp>
        <p:sp>
          <p:nvSpPr>
            <p:cNvPr id="32" name="Shape 240"/>
            <p:cNvSpPr/>
            <p:nvPr/>
          </p:nvSpPr>
          <p:spPr>
            <a:xfrm flipH="1">
              <a:off x="1561246" y="4633489"/>
              <a:ext cx="1" cy="906411"/>
            </a:xfrm>
            <a:prstGeom prst="line">
              <a:avLst/>
            </a:prstGeom>
            <a:noFill/>
            <a:ln w="50800" cap="rnd">
              <a:solidFill>
                <a:srgbClr val="000000"/>
              </a:solidFill>
              <a:prstDash val="solid"/>
              <a:round/>
              <a:headEnd type="triangle" w="med" len="sm"/>
              <a:tailEnd type="triangle" w="med" len="sm"/>
            </a:ln>
            <a:effectLst/>
          </p:spPr>
          <p:txBody>
            <a:bodyPr wrap="square" lIns="45719" tIns="45719" rIns="45719" bIns="45719" numCol="1" anchor="t">
              <a:noAutofit/>
            </a:bodyPr>
            <a:lstStyle/>
            <a:p>
              <a:endParaRPr/>
            </a:p>
          </p:txBody>
        </p:sp>
        <p:sp>
          <p:nvSpPr>
            <p:cNvPr id="33" name="Shape 241"/>
            <p:cNvSpPr/>
            <p:nvPr/>
          </p:nvSpPr>
          <p:spPr>
            <a:xfrm>
              <a:off x="1676385" y="5313594"/>
              <a:ext cx="226983"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lvl1pPr>
                <a:defRPr>
                  <a:latin typeface="DINPro-Regular"/>
                  <a:ea typeface="DINPro-Regular"/>
                  <a:cs typeface="DINPro-Regular"/>
                  <a:sym typeface="DINPro-Regular"/>
                </a:defRPr>
              </a:lvl1pPr>
            </a:lstStyle>
            <a:p>
              <a:r>
                <a:rPr sz="2000"/>
                <a:t>0</a:t>
              </a:r>
            </a:p>
          </p:txBody>
        </p:sp>
        <p:sp>
          <p:nvSpPr>
            <p:cNvPr id="34" name="Shape 242"/>
            <p:cNvSpPr/>
            <p:nvPr/>
          </p:nvSpPr>
          <p:spPr>
            <a:xfrm>
              <a:off x="1676385" y="4459300"/>
              <a:ext cx="226983" cy="4001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45719" tIns="45719" rIns="45719" bIns="45719" numCol="1" anchor="t">
              <a:spAutoFit/>
            </a:bodyPr>
            <a:lstStyle>
              <a:lvl1pPr>
                <a:defRPr>
                  <a:latin typeface="DINPro-Regular"/>
                  <a:ea typeface="DINPro-Regular"/>
                  <a:cs typeface="DINPro-Regular"/>
                  <a:sym typeface="DINPro-Regular"/>
                </a:defRPr>
              </a:lvl1pPr>
            </a:lstStyle>
            <a:p>
              <a:r>
                <a:rPr sz="2000" dirty="0"/>
                <a:t>1</a:t>
              </a:r>
            </a:p>
          </p:txBody>
        </p:sp>
        <p:sp>
          <p:nvSpPr>
            <p:cNvPr id="35" name="Shape 243"/>
            <p:cNvSpPr/>
            <p:nvPr/>
          </p:nvSpPr>
          <p:spPr>
            <a:xfrm>
              <a:off x="1378633" y="4904572"/>
              <a:ext cx="122960" cy="122960"/>
            </a:xfrm>
            <a:prstGeom prst="ellipse">
              <a:avLst/>
            </a:prstGeom>
            <a:solidFill>
              <a:srgbClr val="C00000"/>
            </a:solidFill>
            <a:ln w="25400" cap="rnd">
              <a:noFill/>
              <a:prstDash val="solid"/>
              <a:round/>
            </a:ln>
            <a:effectLst/>
          </p:spPr>
          <p:txBody>
            <a:bodyPr wrap="square" lIns="45719" tIns="45719" rIns="45719" bIns="45719" numCol="1" anchor="ctr">
              <a:noAutofit/>
            </a:bodyPr>
            <a:lstStyle/>
            <a:p>
              <a:endParaRPr/>
            </a:p>
          </p:txBody>
        </p:sp>
        <p:sp>
          <p:nvSpPr>
            <p:cNvPr id="36" name="Shape 249"/>
            <p:cNvSpPr/>
            <p:nvPr/>
          </p:nvSpPr>
          <p:spPr>
            <a:xfrm>
              <a:off x="1315497" y="4688781"/>
              <a:ext cx="151938" cy="261938"/>
            </a:xfrm>
            <a:custGeom>
              <a:avLst/>
              <a:gdLst/>
              <a:ahLst/>
              <a:cxnLst>
                <a:cxn ang="0">
                  <a:pos x="wd2" y="hd2"/>
                </a:cxn>
                <a:cxn ang="5400000">
                  <a:pos x="wd2" y="hd2"/>
                </a:cxn>
                <a:cxn ang="10800000">
                  <a:pos x="wd2" y="hd2"/>
                </a:cxn>
                <a:cxn ang="16200000">
                  <a:pos x="wd2" y="hd2"/>
                </a:cxn>
              </a:cxnLst>
              <a:rect l="0" t="0" r="r" b="b"/>
              <a:pathLst>
                <a:path w="18307" h="21600" extrusionOk="0">
                  <a:moveTo>
                    <a:pt x="1893" y="21600"/>
                  </a:moveTo>
                  <a:cubicBezTo>
                    <a:pt x="-3293" y="13141"/>
                    <a:pt x="2178" y="5941"/>
                    <a:pt x="18307" y="0"/>
                  </a:cubicBezTo>
                </a:path>
              </a:pathLst>
            </a:custGeom>
            <a:ln w="25400" cap="rnd">
              <a:solidFill>
                <a:srgbClr val="000000"/>
              </a:solidFill>
              <a:tailEnd type="arrow"/>
            </a:ln>
          </p:spPr>
          <p:txBody>
            <a:bodyPr/>
            <a:lstStyle/>
            <a:p>
              <a:endParaRPr/>
            </a:p>
          </p:txBody>
        </p:sp>
        <p:sp>
          <p:nvSpPr>
            <p:cNvPr id="37" name="Shape 250"/>
            <p:cNvSpPr/>
            <p:nvPr/>
          </p:nvSpPr>
          <p:spPr>
            <a:xfrm>
              <a:off x="1308375" y="4997252"/>
              <a:ext cx="177118" cy="466627"/>
            </a:xfrm>
            <a:custGeom>
              <a:avLst/>
              <a:gdLst/>
              <a:ahLst/>
              <a:cxnLst>
                <a:cxn ang="0">
                  <a:pos x="wd2" y="hd2"/>
                </a:cxn>
                <a:cxn ang="5400000">
                  <a:pos x="wd2" y="hd2"/>
                </a:cxn>
                <a:cxn ang="10800000">
                  <a:pos x="wd2" y="hd2"/>
                </a:cxn>
                <a:cxn ang="16200000">
                  <a:pos x="wd2" y="hd2"/>
                </a:cxn>
              </a:cxnLst>
              <a:rect l="0" t="0" r="r" b="b"/>
              <a:pathLst>
                <a:path w="17872" h="21600" extrusionOk="0">
                  <a:moveTo>
                    <a:pt x="2694" y="0"/>
                  </a:moveTo>
                  <a:cubicBezTo>
                    <a:pt x="-3728" y="8606"/>
                    <a:pt x="1331" y="15806"/>
                    <a:pt x="17872" y="21600"/>
                  </a:cubicBezTo>
                </a:path>
              </a:pathLst>
            </a:custGeom>
            <a:ln w="25400" cap="rnd">
              <a:solidFill>
                <a:srgbClr val="000000"/>
              </a:solidFill>
              <a:tailEnd type="arrow"/>
            </a:ln>
          </p:spPr>
          <p:txBody>
            <a:bodyPr/>
            <a:lstStyle/>
            <a:p>
              <a:endParaRPr/>
            </a:p>
          </p:txBody>
        </p:sp>
      </p:grpSp>
      <p:sp>
        <p:nvSpPr>
          <p:cNvPr id="38" name="Shape 247"/>
          <p:cNvSpPr/>
          <p:nvPr/>
        </p:nvSpPr>
        <p:spPr>
          <a:xfrm>
            <a:off x="1978819" y="1576423"/>
            <a:ext cx="6563318" cy="70788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a:latin typeface="DINPro-Bold"/>
                <a:ea typeface="DINPro-Bold"/>
                <a:cs typeface="DINPro-Bold"/>
                <a:sym typeface="DINPro-Bold"/>
              </a:defRPr>
            </a:pPr>
            <a:r>
              <a:rPr sz="2000" dirty="0">
                <a:latin typeface="DINPro-Regular" panose="02000503030000020004" pitchFamily="2" charset="0"/>
              </a:rPr>
              <a:t>Naive </a:t>
            </a:r>
            <a:r>
              <a:rPr sz="2000" dirty="0" smtClean="0">
                <a:latin typeface="DINPro-Regular" panose="02000503030000020004" pitchFamily="2" charset="0"/>
              </a:rPr>
              <a:t>solution:</a:t>
            </a:r>
            <a:r>
              <a:rPr lang="en-US" sz="2000" dirty="0">
                <a:latin typeface="DINPro-Regular" panose="02000503030000020004" pitchFamily="2" charset="0"/>
              </a:rPr>
              <a:t> </a:t>
            </a:r>
            <a:r>
              <a:rPr lang="en-US" sz="2000" dirty="0" smtClean="0">
                <a:latin typeface="DINPro-Regular" panose="02000503030000020004" pitchFamily="2" charset="0"/>
              </a:rPr>
              <a:t>N</a:t>
            </a:r>
            <a:r>
              <a:rPr sz="2000" dirty="0" smtClean="0">
                <a:latin typeface="DINPro-Regular" panose="02000503030000020004" pitchFamily="2" charset="0"/>
              </a:rPr>
              <a:t>earest </a:t>
            </a:r>
            <a:r>
              <a:rPr sz="2000" dirty="0">
                <a:latin typeface="DINPro-Regular" panose="02000503030000020004" pitchFamily="2" charset="0"/>
              </a:rPr>
              <a:t>rounding (=1</a:t>
            </a:r>
            <a:r>
              <a:rPr sz="2000" dirty="0" smtClean="0">
                <a:latin typeface="DINPro-Regular" panose="02000503030000020004" pitchFamily="2" charset="0"/>
              </a:rPr>
              <a:t>)</a:t>
            </a:r>
            <a:endParaRPr lang="en-US" sz="2000" dirty="0" smtClean="0">
              <a:latin typeface="DINPro-Regular" panose="02000503030000020004" pitchFamily="2" charset="0"/>
            </a:endParaRPr>
          </a:p>
          <a:p>
            <a:pPr>
              <a:defRPr>
                <a:latin typeface="DINPro-Bold"/>
                <a:ea typeface="DINPro-Bold"/>
                <a:cs typeface="DINPro-Bold"/>
                <a:sym typeface="DINPro-Bold"/>
              </a:defRPr>
            </a:pPr>
            <a:r>
              <a:rPr lang="en-US" sz="2000" dirty="0">
                <a:latin typeface="DINPro-Regular" panose="02000503030000020004" pitchFamily="2" charset="0"/>
              </a:rPr>
              <a:t>	</a:t>
            </a:r>
            <a:r>
              <a:rPr lang="en-US" sz="2000" dirty="0" smtClean="0">
                <a:latin typeface="DINPro-Regular" panose="02000503030000020004" pitchFamily="2" charset="0"/>
              </a:rPr>
              <a:t>	=&gt;</a:t>
            </a:r>
            <a:r>
              <a:rPr sz="2000" dirty="0" smtClean="0">
                <a:latin typeface="DINPro-Regular" panose="02000503030000020004" pitchFamily="2" charset="0"/>
              </a:rPr>
              <a:t> Converge </a:t>
            </a:r>
            <a:r>
              <a:rPr sz="2000" dirty="0">
                <a:latin typeface="DINPro-Regular" panose="02000503030000020004" pitchFamily="2" charset="0"/>
              </a:rPr>
              <a:t>to a different </a:t>
            </a:r>
            <a:r>
              <a:rPr sz="2000" dirty="0" smtClean="0">
                <a:latin typeface="DINPro-Regular" panose="02000503030000020004" pitchFamily="2" charset="0"/>
              </a:rPr>
              <a:t>solution</a:t>
            </a:r>
            <a:r>
              <a:rPr lang="en-US" sz="2000" dirty="0" smtClean="0">
                <a:latin typeface="DINPro-Regular" panose="02000503030000020004" pitchFamily="2" charset="0"/>
              </a:rPr>
              <a:t>.</a:t>
            </a:r>
            <a:endParaRPr sz="2000" dirty="0">
              <a:latin typeface="DINPro-Regular" panose="02000503030000020004" pitchFamily="2" charset="0"/>
            </a:endParaRPr>
          </a:p>
        </p:txBody>
      </p:sp>
      <p:sp>
        <p:nvSpPr>
          <p:cNvPr id="39" name="Shape 248"/>
          <p:cNvSpPr/>
          <p:nvPr/>
        </p:nvSpPr>
        <p:spPr>
          <a:xfrm>
            <a:off x="1976438" y="2321983"/>
            <a:ext cx="9525000" cy="70788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a:latin typeface="DINPro-Bold"/>
                <a:ea typeface="DINPro-Bold"/>
                <a:cs typeface="DINPro-Bold"/>
                <a:sym typeface="DINPro-Bold"/>
              </a:defRPr>
            </a:pPr>
            <a:r>
              <a:rPr sz="2000" dirty="0">
                <a:latin typeface="DINPro-Regular" panose="02000503030000020004" pitchFamily="2" charset="0"/>
              </a:rPr>
              <a:t>Stochastic </a:t>
            </a:r>
            <a:r>
              <a:rPr sz="2000" dirty="0" smtClean="0">
                <a:latin typeface="DINPro-Regular" panose="02000503030000020004" pitchFamily="2" charset="0"/>
              </a:rPr>
              <a:t>rounding:</a:t>
            </a:r>
            <a:r>
              <a:rPr lang="en-US" sz="2000" dirty="0">
                <a:latin typeface="DINPro-Regular" panose="02000503030000020004" pitchFamily="2" charset="0"/>
              </a:rPr>
              <a:t> </a:t>
            </a:r>
            <a:r>
              <a:rPr sz="2000" dirty="0" smtClean="0">
                <a:latin typeface="DINPro-Regular" panose="02000503030000020004" pitchFamily="2" charset="0"/>
              </a:rPr>
              <a:t>0 </a:t>
            </a:r>
            <a:r>
              <a:rPr sz="2000" dirty="0">
                <a:latin typeface="DINPro-Regular" panose="02000503030000020004" pitchFamily="2" charset="0"/>
              </a:rPr>
              <a:t>with </a:t>
            </a:r>
            <a:r>
              <a:rPr sz="2000" dirty="0" smtClean="0">
                <a:latin typeface="DINPro-Regular" panose="02000503030000020004" pitchFamily="2" charset="0"/>
              </a:rPr>
              <a:t>prob</a:t>
            </a:r>
            <a:r>
              <a:rPr lang="en-US" sz="2000" dirty="0" smtClean="0">
                <a:latin typeface="DINPro-Regular" panose="02000503030000020004" pitchFamily="2" charset="0"/>
              </a:rPr>
              <a:t>ability</a:t>
            </a:r>
            <a:r>
              <a:rPr sz="2000" dirty="0" smtClean="0">
                <a:latin typeface="DINPro-Regular" panose="02000503030000020004" pitchFamily="2" charset="0"/>
              </a:rPr>
              <a:t> 0.3</a:t>
            </a:r>
            <a:r>
              <a:rPr lang="en-US" sz="2000" dirty="0" smtClean="0">
                <a:latin typeface="DINPro-Regular" panose="02000503030000020004" pitchFamily="2" charset="0"/>
              </a:rPr>
              <a:t>, </a:t>
            </a:r>
            <a:r>
              <a:rPr sz="2000" dirty="0" smtClean="0">
                <a:latin typeface="DINPro-Regular" panose="02000503030000020004" pitchFamily="2" charset="0"/>
              </a:rPr>
              <a:t>1 </a:t>
            </a:r>
            <a:r>
              <a:rPr sz="2000" dirty="0">
                <a:latin typeface="DINPro-Regular" panose="02000503030000020004" pitchFamily="2" charset="0"/>
              </a:rPr>
              <a:t>with </a:t>
            </a:r>
            <a:r>
              <a:rPr sz="2000" dirty="0" smtClean="0">
                <a:latin typeface="DINPro-Regular" panose="02000503030000020004" pitchFamily="2" charset="0"/>
              </a:rPr>
              <a:t>prob</a:t>
            </a:r>
            <a:r>
              <a:rPr lang="en-US" sz="2000" dirty="0" smtClean="0">
                <a:latin typeface="DINPro-Regular" panose="02000503030000020004" pitchFamily="2" charset="0"/>
              </a:rPr>
              <a:t>ability</a:t>
            </a:r>
            <a:r>
              <a:rPr sz="2000" dirty="0" smtClean="0">
                <a:latin typeface="DINPro-Regular" panose="02000503030000020004" pitchFamily="2" charset="0"/>
              </a:rPr>
              <a:t> 0.7</a:t>
            </a:r>
            <a:endParaRPr lang="en-US" sz="2000" dirty="0" smtClean="0">
              <a:latin typeface="DINPro-Regular" panose="02000503030000020004" pitchFamily="2" charset="0"/>
            </a:endParaRPr>
          </a:p>
          <a:p>
            <a:pPr>
              <a:defRPr>
                <a:latin typeface="DINPro-Bold"/>
                <a:ea typeface="DINPro-Bold"/>
                <a:cs typeface="DINPro-Bold"/>
                <a:sym typeface="DINPro-Bold"/>
              </a:defRPr>
            </a:pPr>
            <a:r>
              <a:rPr lang="en-US" sz="2000" dirty="0">
                <a:latin typeface="DINPro-Regular" panose="02000503030000020004" pitchFamily="2" charset="0"/>
              </a:rPr>
              <a:t>	</a:t>
            </a:r>
            <a:r>
              <a:rPr lang="en-US" sz="2000" dirty="0" smtClean="0">
                <a:latin typeface="DINPro-Regular" panose="02000503030000020004" pitchFamily="2" charset="0"/>
              </a:rPr>
              <a:t>	=&gt; Expectation remains the same. Converge to the same solution.</a:t>
            </a:r>
            <a:endParaRPr sz="2000" dirty="0">
              <a:latin typeface="DINPro-Regular" panose="02000503030000020004" pitchFamily="2" charset="0"/>
            </a:endParaRPr>
          </a:p>
        </p:txBody>
      </p:sp>
      <mc:AlternateContent xmlns:mc="http://schemas.openxmlformats.org/markup-compatibility/2006" xmlns:a14="http://schemas.microsoft.com/office/drawing/2010/main">
        <mc:Choice Requires="a14">
          <p:sp>
            <p:nvSpPr>
              <p:cNvPr id="29" name="TextBox 28"/>
              <p:cNvSpPr txBox="1"/>
              <p:nvPr/>
            </p:nvSpPr>
            <p:spPr>
              <a:xfrm>
                <a:off x="1063941" y="3190252"/>
                <a:ext cx="3581878" cy="10432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800" i="1" smtClean="0">
                              <a:latin typeface="Cambria Math" panose="02040503050406030204" pitchFamily="18" charset="0"/>
                            </a:rPr>
                          </m:ctrlPr>
                        </m:funcPr>
                        <m:fName>
                          <m:limLow>
                            <m:limLowPr>
                              <m:ctrlPr>
                                <a:rPr lang="en-US" sz="2800" i="1" smtClean="0">
                                  <a:latin typeface="Cambria Math" panose="02040503050406030204" pitchFamily="18" charset="0"/>
                                </a:rPr>
                              </m:ctrlPr>
                            </m:limLowPr>
                            <m:e>
                              <m:r>
                                <m:rPr>
                                  <m:sty m:val="p"/>
                                </m:rPr>
                                <a:rPr lang="en-US" sz="2800" i="0" smtClean="0">
                                  <a:latin typeface="Cambria Math" panose="02040503050406030204" pitchFamily="18" charset="0"/>
                                </a:rPr>
                                <m:t>min</m:t>
                              </m:r>
                            </m:e>
                            <m:lim>
                              <m:r>
                                <a:rPr lang="en-US" sz="2800" b="0" i="1" smtClean="0">
                                  <a:latin typeface="Cambria Math" panose="02040503050406030204" pitchFamily="18" charset="0"/>
                                </a:rPr>
                                <m:t>𝑥</m:t>
                              </m:r>
                            </m:lim>
                          </m:limLow>
                        </m:fName>
                        <m:e>
                          <m:f>
                            <m:fPr>
                              <m:ctrlPr>
                                <a:rPr lang="en-US" sz="2800" i="1" smtClean="0">
                                  <a:latin typeface="Cambria Math" panose="02040503050406030204" pitchFamily="18" charset="0"/>
                                </a:rPr>
                              </m:ctrlPr>
                            </m:fPr>
                            <m:num>
                              <m:r>
                                <a:rPr lang="en-US" sz="2800" b="0" i="1" smtClean="0">
                                  <a:latin typeface="Cambria Math" panose="02040503050406030204" pitchFamily="18" charset="0"/>
                                </a:rPr>
                                <m:t>1</m:t>
                              </m:r>
                            </m:num>
                            <m:den>
                              <m:r>
                                <a:rPr lang="en-US" sz="2800" b="0" i="1" smtClean="0">
                                  <a:latin typeface="Cambria Math" panose="02040503050406030204" pitchFamily="18" charset="0"/>
                                </a:rPr>
                                <m:t>2</m:t>
                              </m:r>
                            </m:den>
                          </m:f>
                          <m:nary>
                            <m:naryPr>
                              <m:chr m:val="∑"/>
                              <m:supHide m:val="on"/>
                              <m:ctrlPr>
                                <a:rPr lang="en-US" sz="2800" i="1" smtClean="0">
                                  <a:latin typeface="Cambria Math" panose="02040503050406030204" pitchFamily="18" charset="0"/>
                                </a:rPr>
                              </m:ctrlPr>
                            </m:naryPr>
                            <m:sub>
                              <m:r>
                                <m:rPr>
                                  <m:brk m:alnAt="7"/>
                                </m:rPr>
                                <a:rPr lang="en-US" sz="2800" b="0" i="1" smtClean="0">
                                  <a:latin typeface="Cambria Math" panose="02040503050406030204" pitchFamily="18" charset="0"/>
                                </a:rPr>
                                <m:t>𝑟</m:t>
                              </m:r>
                            </m:sub>
                            <m:sup/>
                            <m:e>
                              <m:sSup>
                                <m:sSupPr>
                                  <m:ctrlPr>
                                    <a:rPr lang="en-US" sz="2800" i="1" smtClean="0">
                                      <a:latin typeface="Cambria Math" panose="02040503050406030204" pitchFamily="18" charset="0"/>
                                    </a:rPr>
                                  </m:ctrlPr>
                                </m:sSupPr>
                                <m:e>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𝐴</m:t>
                                      </m:r>
                                    </m:e>
                                    <m:sub>
                                      <m:r>
                                        <a:rPr lang="en-US" sz="2800" i="1">
                                          <a:latin typeface="Cambria Math" panose="02040503050406030204" pitchFamily="18" charset="0"/>
                                        </a:rPr>
                                        <m:t>𝑟</m:t>
                                      </m:r>
                                    </m:sub>
                                  </m:sSub>
                                  <m:r>
                                    <a:rPr lang="en-US" sz="2800" i="1">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𝑥</m:t>
                                  </m:r>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ea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𝑏</m:t>
                                      </m:r>
                                    </m:e>
                                    <m:sub>
                                      <m:r>
                                        <a:rPr lang="en-US" sz="2800" i="1">
                                          <a:latin typeface="Cambria Math" panose="02040503050406030204" pitchFamily="18" charset="0"/>
                                          <a:ea typeface="Cambria Math" panose="02040503050406030204" pitchFamily="18" charset="0"/>
                                        </a:rPr>
                                        <m:t>𝑟</m:t>
                                      </m:r>
                                    </m:sub>
                                  </m:sSub>
                                  <m:r>
                                    <a:rPr lang="en-US" sz="2800" i="1">
                                      <a:latin typeface="Cambria Math" panose="02040503050406030204" pitchFamily="18" charset="0"/>
                                      <a:ea typeface="Cambria Math" panose="02040503050406030204" pitchFamily="18" charset="0"/>
                                    </a:rPr>
                                    <m:t>)</m:t>
                                  </m:r>
                                </m:e>
                                <m:sup>
                                  <m:r>
                                    <a:rPr lang="en-US" sz="2800" b="0" i="1" smtClean="0">
                                      <a:latin typeface="Cambria Math" panose="02040503050406030204" pitchFamily="18" charset="0"/>
                                    </a:rPr>
                                    <m:t>2</m:t>
                                  </m:r>
                                </m:sup>
                              </m:sSup>
                            </m:e>
                          </m:nary>
                        </m:e>
                      </m:func>
                    </m:oMath>
                  </m:oMathPara>
                </a14:m>
                <a:endParaRPr lang="en-US" sz="2800" dirty="0"/>
              </a:p>
            </p:txBody>
          </p:sp>
        </mc:Choice>
        <mc:Fallback xmlns="">
          <p:sp>
            <p:nvSpPr>
              <p:cNvPr id="29" name="TextBox 28"/>
              <p:cNvSpPr txBox="1">
                <a:spLocks noRot="1" noChangeAspect="1" noMove="1" noResize="1" noEditPoints="1" noAdjustHandles="1" noChangeArrowheads="1" noChangeShapeType="1" noTextEdit="1"/>
              </p:cNvSpPr>
              <p:nvPr/>
            </p:nvSpPr>
            <p:spPr>
              <a:xfrm>
                <a:off x="1063941" y="3190252"/>
                <a:ext cx="3581878" cy="1043234"/>
              </a:xfrm>
              <a:prstGeom prst="rect">
                <a:avLst/>
              </a:prstGeom>
              <a:blipFill>
                <a:blip r:embed="rId3"/>
                <a:stretch>
                  <a:fillRect/>
                </a:stretch>
              </a:blipFill>
            </p:spPr>
            <p:txBody>
              <a:bodyPr/>
              <a:lstStyle/>
              <a:p>
                <a:r>
                  <a:rPr lang="en-US">
                    <a:noFill/>
                  </a:rPr>
                  <a:t> </a:t>
                </a:r>
              </a:p>
            </p:txBody>
          </p:sp>
        </mc:Fallback>
      </mc:AlternateContent>
      <p:cxnSp>
        <p:nvCxnSpPr>
          <p:cNvPr id="3" name="Straight Arrow Connector 2"/>
          <p:cNvCxnSpPr>
            <a:stCxn id="29" idx="3"/>
            <a:endCxn id="4" idx="1"/>
          </p:cNvCxnSpPr>
          <p:nvPr/>
        </p:nvCxnSpPr>
        <p:spPr>
          <a:xfrm>
            <a:off x="4645819" y="3711869"/>
            <a:ext cx="2337775" cy="9629"/>
          </a:xfrm>
          <a:prstGeom prst="straightConnector1">
            <a:avLst/>
          </a:prstGeom>
          <a:ln w="38100" cap="sq">
            <a:solidFill>
              <a:schemeClr val="tx1"/>
            </a:solidFill>
            <a:round/>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 name="Rectangle 3"/>
              <p:cNvSpPr/>
              <p:nvPr/>
            </p:nvSpPr>
            <p:spPr>
              <a:xfrm>
                <a:off x="6983594" y="3459888"/>
                <a:ext cx="4182930" cy="52322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2800" b="1" i="1">
                              <a:solidFill>
                                <a:prstClr val="black"/>
                              </a:solidFill>
                              <a:latin typeface="Cambria Math" panose="02040503050406030204" pitchFamily="18" charset="0"/>
                            </a:rPr>
                          </m:ctrlPr>
                        </m:sSubPr>
                        <m:e>
                          <m:r>
                            <a:rPr lang="en-US" sz="2800" b="1" i="1">
                              <a:solidFill>
                                <a:prstClr val="black"/>
                              </a:solidFill>
                              <a:latin typeface="Cambria Math" panose="02040503050406030204" pitchFamily="18" charset="0"/>
                            </a:rPr>
                            <m:t>𝒈</m:t>
                          </m:r>
                        </m:e>
                        <m:sub>
                          <m:r>
                            <a:rPr lang="en-US" sz="2800" b="1" i="1">
                              <a:solidFill>
                                <a:prstClr val="black"/>
                              </a:solidFill>
                              <a:latin typeface="Cambria Math" panose="02040503050406030204" pitchFamily="18" charset="0"/>
                            </a:rPr>
                            <m:t>𝒊</m:t>
                          </m:r>
                        </m:sub>
                      </m:sSub>
                      <m:r>
                        <a:rPr lang="en-US" sz="2800" i="1">
                          <a:solidFill>
                            <a:prstClr val="black"/>
                          </a:solidFill>
                          <a:latin typeface="Cambria Math" panose="02040503050406030204" pitchFamily="18" charset="0"/>
                        </a:rPr>
                        <m:t>=</m:t>
                      </m:r>
                      <m:d>
                        <m:dPr>
                          <m:ctrlPr>
                            <a:rPr lang="en-US" sz="2800" i="1">
                              <a:solidFill>
                                <a:prstClr val="black"/>
                              </a:solidFill>
                              <a:latin typeface="Cambria Math" panose="02040503050406030204" pitchFamily="18" charset="0"/>
                            </a:rPr>
                          </m:ctrlPr>
                        </m:dPr>
                        <m:e>
                          <m:sSub>
                            <m:sSubPr>
                              <m:ctrlPr>
                                <a:rPr lang="en-US" sz="2800" b="1" i="1">
                                  <a:solidFill>
                                    <a:prstClr val="black"/>
                                  </a:solidFill>
                                  <a:latin typeface="Cambria Math" panose="02040503050406030204" pitchFamily="18" charset="0"/>
                                </a:rPr>
                              </m:ctrlPr>
                            </m:sSubPr>
                            <m:e>
                              <m:r>
                                <a:rPr lang="en-US" sz="2800" b="1" i="1">
                                  <a:solidFill>
                                    <a:prstClr val="black"/>
                                  </a:solidFill>
                                  <a:latin typeface="Cambria Math" panose="02040503050406030204" pitchFamily="18" charset="0"/>
                                </a:rPr>
                                <m:t>𝒂</m:t>
                              </m:r>
                            </m:e>
                            <m:sub>
                              <m:r>
                                <a:rPr lang="en-US" sz="2800" b="1" i="1">
                                  <a:solidFill>
                                    <a:prstClr val="black"/>
                                  </a:solidFill>
                                  <a:latin typeface="Cambria Math" panose="02040503050406030204" pitchFamily="18" charset="0"/>
                                </a:rPr>
                                <m:t>𝒊</m:t>
                              </m:r>
                            </m:sub>
                          </m:sSub>
                          <m:r>
                            <a:rPr lang="en-US" sz="2800" i="1">
                              <a:solidFill>
                                <a:prstClr val="black"/>
                              </a:solidFill>
                              <a:latin typeface="Cambria Math" panose="02040503050406030204" pitchFamily="18" charset="0"/>
                              <a:ea typeface="Cambria Math" panose="02040503050406030204" pitchFamily="18" charset="0"/>
                            </a:rPr>
                            <m:t>∙</m:t>
                          </m:r>
                          <m:r>
                            <a:rPr lang="en-US" sz="2800" b="1" i="1">
                              <a:solidFill>
                                <a:prstClr val="black"/>
                              </a:solidFill>
                              <a:latin typeface="Cambria Math" panose="02040503050406030204" pitchFamily="18" charset="0"/>
                              <a:ea typeface="Cambria Math" panose="02040503050406030204" pitchFamily="18" charset="0"/>
                            </a:rPr>
                            <m:t>𝒙</m:t>
                          </m:r>
                          <m:r>
                            <a:rPr lang="en-US" sz="2800" i="1">
                              <a:solidFill>
                                <a:prstClr val="black"/>
                              </a:solidFill>
                              <a:latin typeface="Cambria Math" panose="02040503050406030204" pitchFamily="18" charset="0"/>
                              <a:ea typeface="Cambria Math" panose="02040503050406030204" pitchFamily="18" charset="0"/>
                            </a:rPr>
                            <m:t>−</m:t>
                          </m:r>
                          <m:sSub>
                            <m:sSubPr>
                              <m:ctrlPr>
                                <a:rPr lang="en-US" sz="2800" i="1">
                                  <a:solidFill>
                                    <a:prstClr val="black"/>
                                  </a:solidFill>
                                  <a:latin typeface="Cambria Math" panose="02040503050406030204" pitchFamily="18" charset="0"/>
                                  <a:ea typeface="Cambria Math" panose="02040503050406030204" pitchFamily="18" charset="0"/>
                                </a:rPr>
                              </m:ctrlPr>
                            </m:sSubPr>
                            <m:e>
                              <m:r>
                                <a:rPr lang="en-US" sz="2800" i="1">
                                  <a:solidFill>
                                    <a:prstClr val="black"/>
                                  </a:solidFill>
                                  <a:latin typeface="Cambria Math" panose="02040503050406030204" pitchFamily="18" charset="0"/>
                                  <a:ea typeface="Cambria Math" panose="02040503050406030204" pitchFamily="18" charset="0"/>
                                </a:rPr>
                                <m:t>𝑏</m:t>
                              </m:r>
                            </m:e>
                            <m:sub>
                              <m:r>
                                <a:rPr lang="en-US" sz="2800" i="1">
                                  <a:solidFill>
                                    <a:prstClr val="black"/>
                                  </a:solidFill>
                                  <a:latin typeface="Cambria Math" panose="02040503050406030204" pitchFamily="18" charset="0"/>
                                  <a:ea typeface="Cambria Math" panose="02040503050406030204" pitchFamily="18" charset="0"/>
                                </a:rPr>
                                <m:t>𝑖</m:t>
                              </m:r>
                            </m:sub>
                          </m:sSub>
                        </m:e>
                      </m:d>
                      <m:sSub>
                        <m:sSubPr>
                          <m:ctrlPr>
                            <a:rPr lang="en-US" sz="2800" b="1" i="1">
                              <a:solidFill>
                                <a:prstClr val="black"/>
                              </a:solidFill>
                              <a:latin typeface="Cambria Math" panose="02040503050406030204" pitchFamily="18" charset="0"/>
                              <a:ea typeface="Cambria Math" panose="02040503050406030204" pitchFamily="18" charset="0"/>
                            </a:rPr>
                          </m:ctrlPr>
                        </m:sSubPr>
                        <m:e>
                          <m:r>
                            <a:rPr lang="en-US" sz="2800" b="1" i="1">
                              <a:solidFill>
                                <a:prstClr val="black"/>
                              </a:solidFill>
                              <a:latin typeface="Cambria Math" panose="02040503050406030204" pitchFamily="18" charset="0"/>
                              <a:ea typeface="Cambria Math" panose="02040503050406030204" pitchFamily="18" charset="0"/>
                            </a:rPr>
                            <m:t>𝒂</m:t>
                          </m:r>
                        </m:e>
                        <m:sub>
                          <m:r>
                            <a:rPr lang="en-US" sz="2800" b="1" i="1">
                              <a:solidFill>
                                <a:prstClr val="black"/>
                              </a:solidFill>
                              <a:latin typeface="Cambria Math" panose="02040503050406030204" pitchFamily="18" charset="0"/>
                              <a:ea typeface="Cambria Math" panose="02040503050406030204" pitchFamily="18" charset="0"/>
                            </a:rPr>
                            <m:t>𝒊</m:t>
                          </m:r>
                        </m:sub>
                      </m:sSub>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6983594" y="3459888"/>
                <a:ext cx="4182930" cy="523220"/>
              </a:xfrm>
              <a:prstGeom prst="rect">
                <a:avLst/>
              </a:prstGeom>
              <a:blipFill>
                <a:blip r:embed="rId4"/>
                <a:stretch>
                  <a:fillRect/>
                </a:stretch>
              </a:blipFill>
            </p:spPr>
            <p:txBody>
              <a:bodyPr/>
              <a:lstStyle/>
              <a:p>
                <a:r>
                  <a:rPr lang="en-US">
                    <a:noFill/>
                  </a:rPr>
                  <a:t> </a:t>
                </a:r>
              </a:p>
            </p:txBody>
          </p:sp>
        </mc:Fallback>
      </mc:AlternateContent>
      <p:sp>
        <p:nvSpPr>
          <p:cNvPr id="7" name="TextBox 6"/>
          <p:cNvSpPr txBox="1"/>
          <p:nvPr/>
        </p:nvSpPr>
        <p:spPr>
          <a:xfrm>
            <a:off x="4900306" y="3220228"/>
            <a:ext cx="1828800" cy="461665"/>
          </a:xfrm>
          <a:prstGeom prst="rect">
            <a:avLst/>
          </a:prstGeom>
          <a:noFill/>
        </p:spPr>
        <p:txBody>
          <a:bodyPr wrap="square" rtlCol="0">
            <a:spAutoFit/>
          </a:bodyPr>
          <a:lstStyle/>
          <a:p>
            <a:pPr algn="ctr"/>
            <a:r>
              <a:rPr lang="en-US" sz="2400" dirty="0" smtClean="0">
                <a:latin typeface="DINPro-Regular" panose="02000503030000020004" pitchFamily="50" charset="0"/>
              </a:rPr>
              <a:t>Gradient</a:t>
            </a:r>
            <a:endParaRPr lang="en-US" sz="2400" dirty="0">
              <a:latin typeface="DINPro-Regular" panose="02000503030000020004" pitchFamily="50" charset="0"/>
            </a:endParaRPr>
          </a:p>
        </p:txBody>
      </p:sp>
      <p:sp>
        <p:nvSpPr>
          <p:cNvPr id="8" name="Right Arrow 7"/>
          <p:cNvSpPr/>
          <p:nvPr/>
        </p:nvSpPr>
        <p:spPr>
          <a:xfrm>
            <a:off x="1140141" y="4263462"/>
            <a:ext cx="3505678" cy="1357024"/>
          </a:xfrm>
          <a:prstGeom prst="rightArrow">
            <a:avLst/>
          </a:prstGeom>
          <a:ln>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latin typeface="DINPro-Regular" panose="02000503030000020004" pitchFamily="50" charset="0"/>
              </a:rPr>
              <a:t>We need 2</a:t>
            </a:r>
          </a:p>
          <a:p>
            <a:pPr algn="ctr"/>
            <a:r>
              <a:rPr lang="en-US" sz="2000" dirty="0" smtClean="0">
                <a:latin typeface="DINPro-Regular" panose="02000503030000020004" pitchFamily="50" charset="0"/>
              </a:rPr>
              <a:t>independent samples</a:t>
            </a:r>
            <a:endParaRPr lang="en-US" sz="2000" dirty="0">
              <a:latin typeface="DINPro-Regular" panose="02000503030000020004" pitchFamily="50" charset="0"/>
            </a:endParaRPr>
          </a:p>
        </p:txBody>
      </p:sp>
      <mc:AlternateContent xmlns:mc="http://schemas.openxmlformats.org/markup-compatibility/2006" xmlns:a14="http://schemas.microsoft.com/office/drawing/2010/main">
        <mc:Choice Requires="a14">
          <p:sp>
            <p:nvSpPr>
              <p:cNvPr id="40" name="Rectangle 39"/>
              <p:cNvSpPr/>
              <p:nvPr/>
            </p:nvSpPr>
            <p:spPr>
              <a:xfrm>
                <a:off x="4976506" y="4671529"/>
                <a:ext cx="5298462" cy="52322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2800" b="1" i="1" smtClean="0">
                              <a:solidFill>
                                <a:prstClr val="black"/>
                              </a:solidFill>
                              <a:latin typeface="Cambria Math" panose="02040503050406030204" pitchFamily="18" charset="0"/>
                            </a:rPr>
                          </m:ctrlPr>
                        </m:sSubPr>
                        <m:e>
                          <m:r>
                            <a:rPr lang="en-US" sz="2800" b="1" i="1">
                              <a:solidFill>
                                <a:prstClr val="black"/>
                              </a:solidFill>
                              <a:latin typeface="Cambria Math" panose="02040503050406030204" pitchFamily="18" charset="0"/>
                            </a:rPr>
                            <m:t>𝒈</m:t>
                          </m:r>
                        </m:e>
                        <m:sub>
                          <m:r>
                            <a:rPr lang="en-US" sz="2800" b="1" i="1">
                              <a:solidFill>
                                <a:prstClr val="black"/>
                              </a:solidFill>
                              <a:latin typeface="Cambria Math" panose="02040503050406030204" pitchFamily="18" charset="0"/>
                            </a:rPr>
                            <m:t>𝒊</m:t>
                          </m:r>
                        </m:sub>
                      </m:sSub>
                      <m:r>
                        <a:rPr lang="en-US" sz="2800" i="1">
                          <a:solidFill>
                            <a:prstClr val="black"/>
                          </a:solidFill>
                          <a:latin typeface="Cambria Math" panose="02040503050406030204" pitchFamily="18" charset="0"/>
                        </a:rPr>
                        <m:t>=</m:t>
                      </m:r>
                      <m:d>
                        <m:dPr>
                          <m:ctrlPr>
                            <a:rPr lang="en-US" sz="2800" i="1">
                              <a:solidFill>
                                <a:prstClr val="black"/>
                              </a:solidFill>
                              <a:latin typeface="Cambria Math" panose="02040503050406030204" pitchFamily="18" charset="0"/>
                            </a:rPr>
                          </m:ctrlPr>
                        </m:dPr>
                        <m:e>
                          <m:sSub>
                            <m:sSubPr>
                              <m:ctrlPr>
                                <a:rPr lang="en-US" sz="2800" b="1" i="1">
                                  <a:solidFill>
                                    <a:prstClr val="black"/>
                                  </a:solidFill>
                                  <a:latin typeface="Cambria Math" panose="02040503050406030204" pitchFamily="18" charset="0"/>
                                </a:rPr>
                              </m:ctrlPr>
                            </m:sSubPr>
                            <m:e>
                              <m:sSub>
                                <m:sSubPr>
                                  <m:ctrlPr>
                                    <a:rPr lang="en-US" sz="2800" i="1" smtClean="0">
                                      <a:solidFill>
                                        <a:prstClr val="black"/>
                                      </a:solidFill>
                                      <a:latin typeface="Cambria Math" panose="02040503050406030204" pitchFamily="18" charset="0"/>
                                    </a:rPr>
                                  </m:ctrlPr>
                                </m:sSubPr>
                                <m:e>
                                  <m:r>
                                    <a:rPr lang="en-US" sz="2800" b="0" i="1" smtClean="0">
                                      <a:solidFill>
                                        <a:prstClr val="black"/>
                                      </a:solidFill>
                                      <a:latin typeface="Cambria Math" panose="02040503050406030204" pitchFamily="18" charset="0"/>
                                    </a:rPr>
                                    <m:t>𝑄</m:t>
                                  </m:r>
                                </m:e>
                                <m:sub>
                                  <m:r>
                                    <a:rPr lang="en-US" sz="2800" b="0" i="1" smtClean="0">
                                      <a:solidFill>
                                        <a:prstClr val="black"/>
                                      </a:solidFill>
                                      <a:latin typeface="Cambria Math" panose="02040503050406030204" pitchFamily="18" charset="0"/>
                                    </a:rPr>
                                    <m:t>1</m:t>
                                  </m:r>
                                </m:sub>
                              </m:sSub>
                              <m:r>
                                <a:rPr lang="en-US" sz="2800" b="0" i="1" smtClean="0">
                                  <a:solidFill>
                                    <a:prstClr val="black"/>
                                  </a:solidFill>
                                  <a:latin typeface="Cambria Math" panose="02040503050406030204" pitchFamily="18" charset="0"/>
                                </a:rPr>
                                <m:t>(</m:t>
                              </m:r>
                              <m:r>
                                <a:rPr lang="en-US" sz="2800" b="1" i="1">
                                  <a:solidFill>
                                    <a:prstClr val="black"/>
                                  </a:solidFill>
                                  <a:latin typeface="Cambria Math" panose="02040503050406030204" pitchFamily="18" charset="0"/>
                                </a:rPr>
                                <m:t>𝒂</m:t>
                              </m:r>
                            </m:e>
                            <m:sub>
                              <m:r>
                                <a:rPr lang="en-US" sz="2800" b="1" i="1">
                                  <a:solidFill>
                                    <a:prstClr val="black"/>
                                  </a:solidFill>
                                  <a:latin typeface="Cambria Math" panose="02040503050406030204" pitchFamily="18" charset="0"/>
                                </a:rPr>
                                <m:t>𝒊</m:t>
                              </m:r>
                            </m:sub>
                          </m:sSub>
                          <m:r>
                            <a:rPr lang="en-US" sz="2800" b="0" i="1" smtClean="0">
                              <a:solidFill>
                                <a:prstClr val="black"/>
                              </a:solidFill>
                              <a:latin typeface="Cambria Math" panose="02040503050406030204" pitchFamily="18" charset="0"/>
                            </a:rPr>
                            <m:t>)</m:t>
                          </m:r>
                          <m:r>
                            <a:rPr lang="en-US" sz="2800" i="1">
                              <a:solidFill>
                                <a:prstClr val="black"/>
                              </a:solidFill>
                              <a:latin typeface="Cambria Math" panose="02040503050406030204" pitchFamily="18" charset="0"/>
                              <a:ea typeface="Cambria Math" panose="02040503050406030204" pitchFamily="18" charset="0"/>
                            </a:rPr>
                            <m:t>∙</m:t>
                          </m:r>
                          <m:r>
                            <a:rPr lang="en-US" sz="2800" b="1" i="1">
                              <a:solidFill>
                                <a:prstClr val="black"/>
                              </a:solidFill>
                              <a:latin typeface="Cambria Math" panose="02040503050406030204" pitchFamily="18" charset="0"/>
                              <a:ea typeface="Cambria Math" panose="02040503050406030204" pitchFamily="18" charset="0"/>
                            </a:rPr>
                            <m:t>𝒙</m:t>
                          </m:r>
                          <m:r>
                            <a:rPr lang="en-US" sz="2800" i="1">
                              <a:solidFill>
                                <a:prstClr val="black"/>
                              </a:solidFill>
                              <a:latin typeface="Cambria Math" panose="02040503050406030204" pitchFamily="18" charset="0"/>
                              <a:ea typeface="Cambria Math" panose="02040503050406030204" pitchFamily="18" charset="0"/>
                            </a:rPr>
                            <m:t>−</m:t>
                          </m:r>
                          <m:sSub>
                            <m:sSubPr>
                              <m:ctrlPr>
                                <a:rPr lang="en-US" sz="2800" i="1">
                                  <a:solidFill>
                                    <a:prstClr val="black"/>
                                  </a:solidFill>
                                  <a:latin typeface="Cambria Math" panose="02040503050406030204" pitchFamily="18" charset="0"/>
                                  <a:ea typeface="Cambria Math" panose="02040503050406030204" pitchFamily="18" charset="0"/>
                                </a:rPr>
                              </m:ctrlPr>
                            </m:sSubPr>
                            <m:e>
                              <m:r>
                                <a:rPr lang="en-US" sz="2800" i="1">
                                  <a:solidFill>
                                    <a:prstClr val="black"/>
                                  </a:solidFill>
                                  <a:latin typeface="Cambria Math" panose="02040503050406030204" pitchFamily="18" charset="0"/>
                                  <a:ea typeface="Cambria Math" panose="02040503050406030204" pitchFamily="18" charset="0"/>
                                </a:rPr>
                                <m:t>𝑏</m:t>
                              </m:r>
                            </m:e>
                            <m:sub>
                              <m:r>
                                <a:rPr lang="en-US" sz="2800" i="1">
                                  <a:solidFill>
                                    <a:prstClr val="black"/>
                                  </a:solidFill>
                                  <a:latin typeface="Cambria Math" panose="02040503050406030204" pitchFamily="18" charset="0"/>
                                  <a:ea typeface="Cambria Math" panose="02040503050406030204" pitchFamily="18" charset="0"/>
                                </a:rPr>
                                <m:t>𝑖</m:t>
                              </m:r>
                            </m:sub>
                          </m:sSub>
                        </m:e>
                      </m:d>
                      <m:sSub>
                        <m:sSubPr>
                          <m:ctrlPr>
                            <a:rPr lang="en-US" sz="2800" i="1" smtClean="0">
                              <a:solidFill>
                                <a:prstClr val="black"/>
                              </a:solidFill>
                              <a:latin typeface="Cambria Math" panose="02040503050406030204" pitchFamily="18" charset="0"/>
                              <a:ea typeface="Cambria Math" panose="02040503050406030204" pitchFamily="18" charset="0"/>
                            </a:rPr>
                          </m:ctrlPr>
                        </m:sSubPr>
                        <m:e>
                          <m:r>
                            <a:rPr lang="en-US" sz="2800" b="0" i="1" smtClean="0">
                              <a:solidFill>
                                <a:prstClr val="black"/>
                              </a:solidFill>
                              <a:latin typeface="Cambria Math" panose="02040503050406030204" pitchFamily="18" charset="0"/>
                              <a:ea typeface="Cambria Math" panose="02040503050406030204" pitchFamily="18" charset="0"/>
                            </a:rPr>
                            <m:t>𝑄</m:t>
                          </m:r>
                        </m:e>
                        <m:sub>
                          <m:r>
                            <a:rPr lang="en-US" sz="2800" b="0" i="1" smtClean="0">
                              <a:solidFill>
                                <a:prstClr val="black"/>
                              </a:solidFill>
                              <a:latin typeface="Cambria Math" panose="02040503050406030204" pitchFamily="18" charset="0"/>
                              <a:ea typeface="Cambria Math" panose="02040503050406030204" pitchFamily="18" charset="0"/>
                            </a:rPr>
                            <m:t>2</m:t>
                          </m:r>
                        </m:sub>
                      </m:sSub>
                      <m:r>
                        <a:rPr lang="en-US" sz="2800" b="0" i="1" smtClean="0">
                          <a:solidFill>
                            <a:prstClr val="black"/>
                          </a:solidFill>
                          <a:latin typeface="Cambria Math" panose="02040503050406030204" pitchFamily="18" charset="0"/>
                          <a:ea typeface="Cambria Math" panose="02040503050406030204" pitchFamily="18" charset="0"/>
                        </a:rPr>
                        <m:t>(</m:t>
                      </m:r>
                      <m:sSub>
                        <m:sSubPr>
                          <m:ctrlPr>
                            <a:rPr lang="en-US" sz="2800" b="1" i="1">
                              <a:solidFill>
                                <a:prstClr val="black"/>
                              </a:solidFill>
                              <a:latin typeface="Cambria Math" panose="02040503050406030204" pitchFamily="18" charset="0"/>
                              <a:ea typeface="Cambria Math" panose="02040503050406030204" pitchFamily="18" charset="0"/>
                            </a:rPr>
                          </m:ctrlPr>
                        </m:sSubPr>
                        <m:e>
                          <m:r>
                            <a:rPr lang="en-US" sz="2800" b="1" i="1">
                              <a:solidFill>
                                <a:prstClr val="black"/>
                              </a:solidFill>
                              <a:latin typeface="Cambria Math" panose="02040503050406030204" pitchFamily="18" charset="0"/>
                              <a:ea typeface="Cambria Math" panose="02040503050406030204" pitchFamily="18" charset="0"/>
                            </a:rPr>
                            <m:t>𝒂</m:t>
                          </m:r>
                        </m:e>
                        <m:sub>
                          <m:r>
                            <a:rPr lang="en-US" sz="2800" b="1" i="1">
                              <a:solidFill>
                                <a:prstClr val="black"/>
                              </a:solidFill>
                              <a:latin typeface="Cambria Math" panose="02040503050406030204" pitchFamily="18" charset="0"/>
                              <a:ea typeface="Cambria Math" panose="02040503050406030204" pitchFamily="18" charset="0"/>
                            </a:rPr>
                            <m:t>𝒊</m:t>
                          </m:r>
                        </m:sub>
                      </m:sSub>
                      <m:r>
                        <a:rPr lang="en-US" sz="2800" b="1" i="1" smtClean="0">
                          <a:solidFill>
                            <a:prstClr val="black"/>
                          </a:solidFill>
                          <a:latin typeface="Cambria Math" panose="02040503050406030204" pitchFamily="18" charset="0"/>
                          <a:ea typeface="Cambria Math" panose="02040503050406030204" pitchFamily="18" charset="0"/>
                        </a:rPr>
                        <m:t>)</m:t>
                      </m:r>
                    </m:oMath>
                  </m:oMathPara>
                </a14:m>
                <a:endParaRPr lang="en-US" sz="2800" dirty="0"/>
              </a:p>
            </p:txBody>
          </p:sp>
        </mc:Choice>
        <mc:Fallback xmlns="">
          <p:sp>
            <p:nvSpPr>
              <p:cNvPr id="40" name="Rectangle 39"/>
              <p:cNvSpPr>
                <a:spLocks noRot="1" noChangeAspect="1" noMove="1" noResize="1" noEditPoints="1" noAdjustHandles="1" noChangeArrowheads="1" noChangeShapeType="1" noTextEdit="1"/>
              </p:cNvSpPr>
              <p:nvPr/>
            </p:nvSpPr>
            <p:spPr>
              <a:xfrm>
                <a:off x="4976506" y="4671529"/>
                <a:ext cx="5298462" cy="523220"/>
              </a:xfrm>
              <a:prstGeom prst="rect">
                <a:avLst/>
              </a:prstGeom>
              <a:blipFill>
                <a:blip r:embed="rId5"/>
                <a:stretch>
                  <a:fillRect/>
                </a:stretch>
              </a:blipFill>
            </p:spPr>
            <p:txBody>
              <a:bodyPr/>
              <a:lstStyle/>
              <a:p>
                <a:r>
                  <a:rPr lang="en-US">
                    <a:noFill/>
                  </a:rPr>
                  <a:t> </a:t>
                </a:r>
              </a:p>
            </p:txBody>
          </p:sp>
        </mc:Fallback>
      </mc:AlternateContent>
      <p:sp>
        <p:nvSpPr>
          <p:cNvPr id="9" name="Oval 8"/>
          <p:cNvSpPr/>
          <p:nvPr/>
        </p:nvSpPr>
        <p:spPr>
          <a:xfrm>
            <a:off x="6017419" y="4553686"/>
            <a:ext cx="1042375" cy="83820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8303420" y="4553686"/>
            <a:ext cx="1170350" cy="83820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12961" y="5766710"/>
            <a:ext cx="10559728" cy="523220"/>
          </a:xfrm>
          <a:prstGeom prst="rect">
            <a:avLst/>
          </a:prstGeom>
          <a:noFill/>
        </p:spPr>
        <p:txBody>
          <a:bodyPr wrap="square" rtlCol="0">
            <a:spAutoFit/>
          </a:bodyPr>
          <a:lstStyle/>
          <a:p>
            <a:r>
              <a:rPr lang="en-US" sz="2800" dirty="0" smtClean="0">
                <a:latin typeface="DINPro-Regular" panose="02000503030000020004" pitchFamily="50" charset="0"/>
              </a:rPr>
              <a:t>…and each iteration of the algorithm needs fresh samples.</a:t>
            </a:r>
            <a:endParaRPr lang="en-US" sz="2800" dirty="0">
              <a:latin typeface="DINPro-Regular" panose="02000503030000020004" pitchFamily="50" charset="0"/>
            </a:endParaRPr>
          </a:p>
        </p:txBody>
      </p:sp>
      <p:sp>
        <p:nvSpPr>
          <p:cNvPr id="12" name="TextBox 11"/>
          <p:cNvSpPr txBox="1"/>
          <p:nvPr/>
        </p:nvSpPr>
        <p:spPr>
          <a:xfrm>
            <a:off x="478882" y="6474596"/>
            <a:ext cx="10712128" cy="276999"/>
          </a:xfrm>
          <a:prstGeom prst="rect">
            <a:avLst/>
          </a:prstGeom>
          <a:noFill/>
        </p:spPr>
        <p:txBody>
          <a:bodyPr wrap="square" rtlCol="0">
            <a:spAutoFit/>
          </a:bodyPr>
          <a:lstStyle/>
          <a:p>
            <a:r>
              <a:rPr lang="en-US" sz="1200" dirty="0" smtClean="0"/>
              <a:t>[1] </a:t>
            </a:r>
            <a:r>
              <a:rPr lang="sv-SE" sz="1200" dirty="0"/>
              <a:t>H Zhang, K Kara, J Li, D Alistarh, J Liu, C Zhang</a:t>
            </a:r>
            <a:r>
              <a:rPr lang="sv-SE" sz="1200" dirty="0" smtClean="0"/>
              <a:t>: ZipML</a:t>
            </a:r>
            <a:r>
              <a:rPr lang="sv-SE" sz="1200" dirty="0"/>
              <a:t>: An End-to-end Bitwise Framework for Dense Generalized Linear </a:t>
            </a:r>
            <a:r>
              <a:rPr lang="sv-SE" sz="1200" dirty="0" smtClean="0"/>
              <a:t>Models, arXiv:</a:t>
            </a:r>
            <a:r>
              <a:rPr lang="en-US" sz="1200" dirty="0" smtClean="0"/>
              <a:t>1611.05402</a:t>
            </a:r>
            <a:r>
              <a:rPr lang="sv-SE" sz="1200" dirty="0" smtClean="0"/>
              <a:t> </a:t>
            </a:r>
            <a:endParaRPr lang="en-US" sz="1200" dirty="0"/>
          </a:p>
        </p:txBody>
      </p:sp>
      <p:sp>
        <p:nvSpPr>
          <p:cNvPr id="2" name="Slide Number Placeholder 1"/>
          <p:cNvSpPr>
            <a:spLocks noGrp="1"/>
          </p:cNvSpPr>
          <p:nvPr>
            <p:ph type="sldNum" sz="quarter" idx="12"/>
          </p:nvPr>
        </p:nvSpPr>
        <p:spPr/>
        <p:txBody>
          <a:bodyPr/>
          <a:lstStyle/>
          <a:p>
            <a:fld id="{6C6AE60A-B69C-4790-82F7-3882EDF23186}" type="slidenum">
              <a:rPr lang="en-GB" smtClean="0"/>
              <a:t>7</a:t>
            </a:fld>
            <a:endParaRPr lang="en-GB" dirty="0"/>
          </a:p>
        </p:txBody>
      </p:sp>
    </p:spTree>
    <p:extLst>
      <p:ext uri="{BB962C8B-B14F-4D97-AF65-F5344CB8AC3E}">
        <p14:creationId xmlns:p14="http://schemas.microsoft.com/office/powerpoint/2010/main" val="32685141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1"/>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29" grpId="0"/>
      <p:bldP spid="4" grpId="0"/>
      <p:bldP spid="7" grpId="0"/>
      <p:bldP spid="8" grpId="0" animBg="1"/>
      <p:bldP spid="40" grpId="0"/>
      <p:bldP spid="9" grpId="0" animBg="1"/>
      <p:bldP spid="41"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Before the FPGA: The Data Layout</a:t>
            </a:r>
            <a:endParaRPr lang="en-GB" sz="3200" dirty="0"/>
          </a:p>
        </p:txBody>
      </p:sp>
      <p:sp>
        <p:nvSpPr>
          <p:cNvPr id="3" name="Rectangle 2"/>
          <p:cNvSpPr/>
          <p:nvPr/>
        </p:nvSpPr>
        <p:spPr>
          <a:xfrm>
            <a:off x="2027457" y="1977529"/>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31" name="Rectangle 30"/>
          <p:cNvSpPr/>
          <p:nvPr/>
        </p:nvSpPr>
        <p:spPr>
          <a:xfrm>
            <a:off x="2027457" y="1589043"/>
            <a:ext cx="19812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1. Feature</a:t>
            </a:r>
            <a:endParaRPr lang="en-US" dirty="0">
              <a:latin typeface="DINPro-Regular" panose="02000503030000020004" pitchFamily="50" charset="0"/>
            </a:endParaRPr>
          </a:p>
        </p:txBody>
      </p:sp>
      <p:sp>
        <p:nvSpPr>
          <p:cNvPr id="33" name="Rectangle 32"/>
          <p:cNvSpPr/>
          <p:nvPr/>
        </p:nvSpPr>
        <p:spPr>
          <a:xfrm>
            <a:off x="579657" y="1981387"/>
            <a:ext cx="14478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1. Sample</a:t>
            </a:r>
            <a:endParaRPr lang="en-US" dirty="0">
              <a:latin typeface="DINPro-Regular" panose="02000503030000020004" pitchFamily="50" charset="0"/>
            </a:endParaRPr>
          </a:p>
        </p:txBody>
      </p:sp>
      <p:sp>
        <p:nvSpPr>
          <p:cNvPr id="36" name="Rectangle 35"/>
          <p:cNvSpPr/>
          <p:nvPr/>
        </p:nvSpPr>
        <p:spPr>
          <a:xfrm>
            <a:off x="4008657" y="1977529"/>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37" name="Rectangle 36"/>
          <p:cNvSpPr/>
          <p:nvPr/>
        </p:nvSpPr>
        <p:spPr>
          <a:xfrm>
            <a:off x="4008657" y="1589043"/>
            <a:ext cx="19812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DINPro-Regular" panose="02000503030000020004" pitchFamily="50" charset="0"/>
              </a:rPr>
              <a:t>2</a:t>
            </a:r>
            <a:r>
              <a:rPr lang="en-US" dirty="0" smtClean="0">
                <a:latin typeface="DINPro-Regular" panose="02000503030000020004" pitchFamily="50" charset="0"/>
              </a:rPr>
              <a:t>. Feature</a:t>
            </a:r>
            <a:endParaRPr lang="en-US" dirty="0">
              <a:latin typeface="DINPro-Regular" panose="02000503030000020004" pitchFamily="50" charset="0"/>
            </a:endParaRPr>
          </a:p>
        </p:txBody>
      </p:sp>
      <p:sp>
        <p:nvSpPr>
          <p:cNvPr id="38" name="Rectangle 37"/>
          <p:cNvSpPr/>
          <p:nvPr/>
        </p:nvSpPr>
        <p:spPr>
          <a:xfrm>
            <a:off x="5989857" y="1977529"/>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39" name="Rectangle 38"/>
          <p:cNvSpPr/>
          <p:nvPr/>
        </p:nvSpPr>
        <p:spPr>
          <a:xfrm>
            <a:off x="5989857" y="1589043"/>
            <a:ext cx="19812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DINPro-Regular" panose="02000503030000020004" pitchFamily="50" charset="0"/>
              </a:rPr>
              <a:t>3</a:t>
            </a:r>
            <a:r>
              <a:rPr lang="en-US" dirty="0" smtClean="0">
                <a:latin typeface="DINPro-Regular" panose="02000503030000020004" pitchFamily="50" charset="0"/>
              </a:rPr>
              <a:t>. Feature</a:t>
            </a:r>
            <a:endParaRPr lang="en-US" dirty="0">
              <a:latin typeface="DINPro-Regular" panose="02000503030000020004" pitchFamily="50" charset="0"/>
            </a:endParaRPr>
          </a:p>
        </p:txBody>
      </p:sp>
      <p:cxnSp>
        <p:nvCxnSpPr>
          <p:cNvPr id="5" name="Straight Connector 4"/>
          <p:cNvCxnSpPr>
            <a:stCxn id="38" idx="3"/>
          </p:cNvCxnSpPr>
          <p:nvPr/>
        </p:nvCxnSpPr>
        <p:spPr>
          <a:xfrm>
            <a:off x="7971057" y="2171772"/>
            <a:ext cx="898244" cy="3858"/>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8869301" y="1981387"/>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41" name="Rectangle 40"/>
          <p:cNvSpPr/>
          <p:nvPr/>
        </p:nvSpPr>
        <p:spPr>
          <a:xfrm>
            <a:off x="8869301" y="1592901"/>
            <a:ext cx="19812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DINPro-Regular" panose="02000503030000020004" pitchFamily="50" charset="0"/>
              </a:rPr>
              <a:t>n</a:t>
            </a:r>
            <a:r>
              <a:rPr lang="en-US" dirty="0" smtClean="0">
                <a:latin typeface="DINPro-Regular" panose="02000503030000020004" pitchFamily="50" charset="0"/>
              </a:rPr>
              <a:t>. Feature</a:t>
            </a:r>
            <a:endParaRPr lang="en-US" dirty="0">
              <a:latin typeface="DINPro-Regular" panose="02000503030000020004" pitchFamily="50" charset="0"/>
            </a:endParaRPr>
          </a:p>
        </p:txBody>
      </p:sp>
      <p:sp>
        <p:nvSpPr>
          <p:cNvPr id="42" name="Rectangle 41"/>
          <p:cNvSpPr/>
          <p:nvPr/>
        </p:nvSpPr>
        <p:spPr>
          <a:xfrm>
            <a:off x="2035236" y="2956460"/>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43" name="Rectangle 42"/>
          <p:cNvSpPr/>
          <p:nvPr/>
        </p:nvSpPr>
        <p:spPr>
          <a:xfrm>
            <a:off x="587436" y="2960318"/>
            <a:ext cx="14478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m. Sample</a:t>
            </a:r>
            <a:endParaRPr lang="en-US" dirty="0">
              <a:latin typeface="DINPro-Regular" panose="02000503030000020004" pitchFamily="50" charset="0"/>
            </a:endParaRPr>
          </a:p>
        </p:txBody>
      </p:sp>
      <p:sp>
        <p:nvSpPr>
          <p:cNvPr id="44" name="Rectangle 43"/>
          <p:cNvSpPr/>
          <p:nvPr/>
        </p:nvSpPr>
        <p:spPr>
          <a:xfrm>
            <a:off x="4016436" y="2956460"/>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sp>
        <p:nvSpPr>
          <p:cNvPr id="45" name="Rectangle 44"/>
          <p:cNvSpPr/>
          <p:nvPr/>
        </p:nvSpPr>
        <p:spPr>
          <a:xfrm>
            <a:off x="5997636" y="2956460"/>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cxnSp>
        <p:nvCxnSpPr>
          <p:cNvPr id="46" name="Straight Connector 45"/>
          <p:cNvCxnSpPr>
            <a:stCxn id="45" idx="3"/>
          </p:cNvCxnSpPr>
          <p:nvPr/>
        </p:nvCxnSpPr>
        <p:spPr>
          <a:xfrm>
            <a:off x="7978836" y="3150703"/>
            <a:ext cx="898244" cy="3858"/>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8877080" y="2960318"/>
            <a:ext cx="1981200"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32-bit </a:t>
            </a:r>
            <a:r>
              <a:rPr lang="en-US" i="1" dirty="0" smtClean="0">
                <a:latin typeface="DINPro-Regular" panose="02000503030000020004" pitchFamily="50" charset="0"/>
              </a:rPr>
              <a:t>float</a:t>
            </a:r>
            <a:r>
              <a:rPr lang="en-US" dirty="0" smtClean="0">
                <a:latin typeface="DINPro-Regular" panose="02000503030000020004" pitchFamily="50" charset="0"/>
              </a:rPr>
              <a:t> value</a:t>
            </a:r>
            <a:endParaRPr lang="en-US" dirty="0">
              <a:latin typeface="DINPro-Regular" panose="02000503030000020004" pitchFamily="50" charset="0"/>
            </a:endParaRPr>
          </a:p>
        </p:txBody>
      </p:sp>
      <p:cxnSp>
        <p:nvCxnSpPr>
          <p:cNvPr id="50" name="Straight Connector 49"/>
          <p:cNvCxnSpPr/>
          <p:nvPr/>
        </p:nvCxnSpPr>
        <p:spPr>
          <a:xfrm>
            <a:off x="6353907" y="2369873"/>
            <a:ext cx="0" cy="586587"/>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Down Arrow 17"/>
          <p:cNvSpPr/>
          <p:nvPr/>
        </p:nvSpPr>
        <p:spPr>
          <a:xfrm>
            <a:off x="5727046" y="3542454"/>
            <a:ext cx="541179" cy="873475"/>
          </a:xfrm>
          <a:prstGeom prst="down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353906" y="3647930"/>
            <a:ext cx="5411985" cy="68740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sz="2400" dirty="0" smtClean="0">
                <a:latin typeface="DINPro-Regular" panose="02000503030000020004" pitchFamily="50" charset="0"/>
              </a:rPr>
              <a:t>Quantize to 4-bit.</a:t>
            </a:r>
          </a:p>
          <a:p>
            <a:r>
              <a:rPr lang="en-US" sz="2400" dirty="0" smtClean="0">
                <a:latin typeface="DINPro-Regular" panose="02000503030000020004" pitchFamily="50" charset="0"/>
              </a:rPr>
              <a:t>We need 2 independent </a:t>
            </a:r>
            <a:r>
              <a:rPr lang="en-US" sz="2400" dirty="0" err="1" smtClean="0">
                <a:latin typeface="DINPro-Regular" panose="02000503030000020004" pitchFamily="50" charset="0"/>
              </a:rPr>
              <a:t>quantizations</a:t>
            </a:r>
            <a:r>
              <a:rPr lang="en-US" sz="2400" dirty="0" smtClean="0">
                <a:latin typeface="DINPro-Regular" panose="02000503030000020004" pitchFamily="50" charset="0"/>
              </a:rPr>
              <a:t>!</a:t>
            </a:r>
            <a:endParaRPr lang="en-US" sz="2400" dirty="0">
              <a:latin typeface="DINPro-Regular" panose="02000503030000020004" pitchFamily="50" charset="0"/>
            </a:endParaRPr>
          </a:p>
        </p:txBody>
      </p:sp>
      <p:sp>
        <p:nvSpPr>
          <p:cNvPr id="53" name="Rectangle 52"/>
          <p:cNvSpPr/>
          <p:nvPr/>
        </p:nvSpPr>
        <p:spPr>
          <a:xfrm>
            <a:off x="2027457" y="4982806"/>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57" name="Rectangle 56"/>
          <p:cNvSpPr/>
          <p:nvPr/>
        </p:nvSpPr>
        <p:spPr>
          <a:xfrm>
            <a:off x="2027457" y="4594320"/>
            <a:ext cx="1358859"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1. Feature</a:t>
            </a:r>
            <a:endParaRPr lang="en-US" dirty="0">
              <a:latin typeface="DINPro-Regular" panose="02000503030000020004" pitchFamily="50" charset="0"/>
            </a:endParaRPr>
          </a:p>
        </p:txBody>
      </p:sp>
      <p:sp>
        <p:nvSpPr>
          <p:cNvPr id="58" name="Rectangle 57"/>
          <p:cNvSpPr/>
          <p:nvPr/>
        </p:nvSpPr>
        <p:spPr>
          <a:xfrm>
            <a:off x="579657" y="4986664"/>
            <a:ext cx="14478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1. Sample</a:t>
            </a:r>
            <a:endParaRPr lang="en-US" dirty="0">
              <a:latin typeface="DINPro-Regular" panose="02000503030000020004" pitchFamily="50" charset="0"/>
            </a:endParaRPr>
          </a:p>
        </p:txBody>
      </p:sp>
      <p:sp>
        <p:nvSpPr>
          <p:cNvPr id="60" name="Rectangle 59"/>
          <p:cNvSpPr/>
          <p:nvPr/>
        </p:nvSpPr>
        <p:spPr>
          <a:xfrm>
            <a:off x="3386316" y="4598178"/>
            <a:ext cx="1357782"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DINPro-Regular" panose="02000503030000020004" pitchFamily="50" charset="0"/>
              </a:rPr>
              <a:t>2</a:t>
            </a:r>
            <a:r>
              <a:rPr lang="en-US" dirty="0" smtClean="0">
                <a:latin typeface="DINPro-Regular" panose="02000503030000020004" pitchFamily="50" charset="0"/>
              </a:rPr>
              <a:t>. Feature</a:t>
            </a:r>
            <a:endParaRPr lang="en-US" dirty="0">
              <a:latin typeface="DINPro-Regular" panose="02000503030000020004" pitchFamily="50" charset="0"/>
            </a:endParaRPr>
          </a:p>
        </p:txBody>
      </p:sp>
      <p:sp>
        <p:nvSpPr>
          <p:cNvPr id="67" name="Rectangle 66"/>
          <p:cNvSpPr/>
          <p:nvPr/>
        </p:nvSpPr>
        <p:spPr>
          <a:xfrm>
            <a:off x="577323" y="5980529"/>
            <a:ext cx="1447800" cy="38848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m. Sample</a:t>
            </a:r>
            <a:endParaRPr lang="en-US" dirty="0">
              <a:latin typeface="DINPro-Regular" panose="02000503030000020004" pitchFamily="50" charset="0"/>
            </a:endParaRPr>
          </a:p>
        </p:txBody>
      </p:sp>
      <p:cxnSp>
        <p:nvCxnSpPr>
          <p:cNvPr id="72" name="Straight Connector 71"/>
          <p:cNvCxnSpPr/>
          <p:nvPr/>
        </p:nvCxnSpPr>
        <p:spPr>
          <a:xfrm>
            <a:off x="5532657" y="5393942"/>
            <a:ext cx="0" cy="473458"/>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3198019" y="3647931"/>
            <a:ext cx="2564745" cy="56720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dirty="0" smtClean="0">
                <a:latin typeface="DINPro-Regular" panose="02000503030000020004" pitchFamily="50" charset="0"/>
              </a:rPr>
              <a:t>4x compression!</a:t>
            </a:r>
            <a:endParaRPr lang="en-US" sz="2400" b="1" dirty="0">
              <a:latin typeface="DINPro-Regular" panose="02000503030000020004" pitchFamily="50" charset="0"/>
            </a:endParaRPr>
          </a:p>
        </p:txBody>
      </p:sp>
      <p:sp>
        <p:nvSpPr>
          <p:cNvPr id="79" name="Rectangle 78"/>
          <p:cNvSpPr/>
          <p:nvPr/>
        </p:nvSpPr>
        <p:spPr>
          <a:xfrm>
            <a:off x="4744099" y="4594319"/>
            <a:ext cx="1358858" cy="3874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3. Feature</a:t>
            </a:r>
            <a:endParaRPr lang="en-US" dirty="0">
              <a:latin typeface="DINPro-Regular" panose="02000503030000020004" pitchFamily="50" charset="0"/>
            </a:endParaRPr>
          </a:p>
        </p:txBody>
      </p:sp>
      <p:cxnSp>
        <p:nvCxnSpPr>
          <p:cNvPr id="85" name="Straight Connector 84"/>
          <p:cNvCxnSpPr>
            <a:endCxn id="98" idx="1"/>
          </p:cNvCxnSpPr>
          <p:nvPr/>
        </p:nvCxnSpPr>
        <p:spPr>
          <a:xfrm>
            <a:off x="6102957" y="5170267"/>
            <a:ext cx="774259" cy="1929"/>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3386316" y="4983359"/>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96" name="Rectangle 95"/>
          <p:cNvSpPr/>
          <p:nvPr/>
        </p:nvSpPr>
        <p:spPr>
          <a:xfrm>
            <a:off x="4745175" y="4983359"/>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97" name="Rectangle 96"/>
          <p:cNvSpPr/>
          <p:nvPr/>
        </p:nvSpPr>
        <p:spPr>
          <a:xfrm>
            <a:off x="6876140" y="4588913"/>
            <a:ext cx="1358858" cy="3874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DINPro-Regular" panose="02000503030000020004" pitchFamily="50" charset="0"/>
              </a:rPr>
              <a:t>n</a:t>
            </a:r>
            <a:r>
              <a:rPr lang="en-US" dirty="0" smtClean="0">
                <a:latin typeface="DINPro-Regular" panose="02000503030000020004" pitchFamily="50" charset="0"/>
              </a:rPr>
              <a:t>. Feature</a:t>
            </a:r>
            <a:endParaRPr lang="en-US" dirty="0">
              <a:latin typeface="DINPro-Regular" panose="02000503030000020004" pitchFamily="50" charset="0"/>
            </a:endParaRPr>
          </a:p>
        </p:txBody>
      </p:sp>
      <p:sp>
        <p:nvSpPr>
          <p:cNvPr id="98" name="Rectangle 97"/>
          <p:cNvSpPr/>
          <p:nvPr/>
        </p:nvSpPr>
        <p:spPr>
          <a:xfrm>
            <a:off x="6877216" y="4977953"/>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99" name="Rectangle 98"/>
          <p:cNvSpPr/>
          <p:nvPr/>
        </p:nvSpPr>
        <p:spPr>
          <a:xfrm>
            <a:off x="2027457" y="5971265"/>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cxnSp>
        <p:nvCxnSpPr>
          <p:cNvPr id="100" name="Straight Connector 99"/>
          <p:cNvCxnSpPr>
            <a:endCxn id="103" idx="1"/>
          </p:cNvCxnSpPr>
          <p:nvPr/>
        </p:nvCxnSpPr>
        <p:spPr>
          <a:xfrm>
            <a:off x="6102957" y="6158726"/>
            <a:ext cx="774259" cy="1929"/>
          </a:xfrm>
          <a:prstGeom prst="line">
            <a:avLst/>
          </a:prstGeom>
          <a:ln w="28575" cap="sq">
            <a:solidFill>
              <a:schemeClr val="accent1"/>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3386316" y="5971818"/>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102" name="Rectangle 101"/>
          <p:cNvSpPr/>
          <p:nvPr/>
        </p:nvSpPr>
        <p:spPr>
          <a:xfrm>
            <a:off x="4745175" y="5971818"/>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103" name="Rectangle 102"/>
          <p:cNvSpPr/>
          <p:nvPr/>
        </p:nvSpPr>
        <p:spPr>
          <a:xfrm>
            <a:off x="6877216" y="5966412"/>
            <a:ext cx="1357782" cy="38848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DINPro-Regular" panose="02000503030000020004" pitchFamily="50" charset="0"/>
              </a:rPr>
              <a:t>4-bit | 4-bit </a:t>
            </a:r>
            <a:endParaRPr lang="en-US" dirty="0">
              <a:latin typeface="DINPro-Regular" panose="02000503030000020004" pitchFamily="50" charset="0"/>
            </a:endParaRPr>
          </a:p>
        </p:txBody>
      </p:sp>
      <p:sp>
        <p:nvSpPr>
          <p:cNvPr id="24" name="Oval 23"/>
          <p:cNvSpPr/>
          <p:nvPr/>
        </p:nvSpPr>
        <p:spPr>
          <a:xfrm>
            <a:off x="8448788" y="5333583"/>
            <a:ext cx="3655219" cy="1303062"/>
          </a:xfrm>
          <a:prstGeom prst="ellipse">
            <a:avLst/>
          </a:prstGeom>
          <a:ln w="38100">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latin typeface="DINPro-Regular" panose="02000503030000020004" pitchFamily="50" charset="0"/>
              </a:rPr>
              <a:t>For each iteration</a:t>
            </a:r>
            <a:endParaRPr lang="en-US" sz="2400" dirty="0">
              <a:latin typeface="DINPro-Regular" panose="02000503030000020004" pitchFamily="50" charset="0"/>
            </a:endParaRPr>
          </a:p>
          <a:p>
            <a:pPr algn="ctr"/>
            <a:r>
              <a:rPr lang="en-US" sz="2400" dirty="0" smtClean="0">
                <a:latin typeface="DINPro-Regular" panose="02000503030000020004" pitchFamily="50" charset="0"/>
              </a:rPr>
              <a:t>A new index!</a:t>
            </a:r>
          </a:p>
        </p:txBody>
      </p:sp>
      <p:sp>
        <p:nvSpPr>
          <p:cNvPr id="2" name="Right Brace 1"/>
          <p:cNvSpPr/>
          <p:nvPr/>
        </p:nvSpPr>
        <p:spPr>
          <a:xfrm>
            <a:off x="8234998" y="4800600"/>
            <a:ext cx="345659" cy="1676400"/>
          </a:xfrm>
          <a:prstGeom prst="rightBrace">
            <a:avLst>
              <a:gd name="adj1" fmla="val 8333"/>
              <a:gd name="adj2" fmla="val 12679"/>
            </a:avLst>
          </a:prstGeom>
          <a:ln w="12700" cap="sq">
            <a:solidFill>
              <a:schemeClr val="tx1"/>
            </a:solidFill>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ectangle 47"/>
          <p:cNvSpPr/>
          <p:nvPr/>
        </p:nvSpPr>
        <p:spPr>
          <a:xfrm>
            <a:off x="8580656" y="4703062"/>
            <a:ext cx="3185235" cy="56720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sz="2400" dirty="0" smtClean="0">
                <a:latin typeface="DINPro-Regular" panose="02000503030000020004" pitchFamily="50" charset="0"/>
              </a:rPr>
              <a:t>1 quantization index</a:t>
            </a:r>
            <a:endParaRPr lang="en-US" sz="2400" dirty="0">
              <a:latin typeface="DINPro-Regular" panose="02000503030000020004" pitchFamily="50" charset="0"/>
            </a:endParaRPr>
          </a:p>
        </p:txBody>
      </p:sp>
      <p:sp>
        <p:nvSpPr>
          <p:cNvPr id="49" name="Oval 48"/>
          <p:cNvSpPr/>
          <p:nvPr/>
        </p:nvSpPr>
        <p:spPr>
          <a:xfrm>
            <a:off x="445921" y="3542454"/>
            <a:ext cx="2572136" cy="742173"/>
          </a:xfrm>
          <a:prstGeom prst="ellipse">
            <a:avLst/>
          </a:prstGeom>
          <a:ln w="38100">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latin typeface="DINPro-Regular" panose="02000503030000020004" pitchFamily="50" charset="0"/>
              </a:rPr>
              <a:t>Currently slow!</a:t>
            </a:r>
          </a:p>
        </p:txBody>
      </p:sp>
      <p:sp>
        <p:nvSpPr>
          <p:cNvPr id="4" name="Slide Number Placeholder 3"/>
          <p:cNvSpPr>
            <a:spLocks noGrp="1"/>
          </p:cNvSpPr>
          <p:nvPr>
            <p:ph type="sldNum" sz="quarter" idx="12"/>
          </p:nvPr>
        </p:nvSpPr>
        <p:spPr/>
        <p:txBody>
          <a:bodyPr/>
          <a:lstStyle/>
          <a:p>
            <a:fld id="{6C6AE60A-B69C-4790-82F7-3882EDF23186}" type="slidenum">
              <a:rPr lang="en-GB" smtClean="0"/>
              <a:t>8</a:t>
            </a:fld>
            <a:endParaRPr lang="en-GB" dirty="0"/>
          </a:p>
        </p:txBody>
      </p:sp>
    </p:spTree>
    <p:extLst>
      <p:ext uri="{BB962C8B-B14F-4D97-AF65-F5344CB8AC3E}">
        <p14:creationId xmlns:p14="http://schemas.microsoft.com/office/powerpoint/2010/main" val="24397665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2" grpId="0"/>
      <p:bldP spid="53" grpId="0" animBg="1"/>
      <p:bldP spid="57" grpId="0"/>
      <p:bldP spid="58" grpId="0"/>
      <p:bldP spid="60" grpId="0"/>
      <p:bldP spid="67" grpId="0"/>
      <p:bldP spid="76" grpId="0"/>
      <p:bldP spid="79" grpId="0"/>
      <p:bldP spid="95" grpId="0" animBg="1"/>
      <p:bldP spid="96" grpId="0" animBg="1"/>
      <p:bldP spid="97" grpId="0"/>
      <p:bldP spid="98" grpId="0" animBg="1"/>
      <p:bldP spid="99" grpId="0" animBg="1"/>
      <p:bldP spid="101" grpId="0" animBg="1"/>
      <p:bldP spid="102" grpId="0" animBg="1"/>
      <p:bldP spid="103" grpId="0" animBg="1"/>
      <p:bldP spid="24" grpId="0" animBg="1"/>
      <p:bldP spid="2" grpId="0" animBg="1"/>
      <p:bldP spid="48" grpId="0"/>
      <p:bldP spid="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pPr algn="ctr"/>
            <a:r>
              <a:rPr lang="en-GB" sz="3200" dirty="0" smtClean="0"/>
              <a:t>Target Platform</a:t>
            </a:r>
            <a:endParaRPr lang="en-GB" sz="3200" dirty="0"/>
          </a:p>
        </p:txBody>
      </p:sp>
      <p:sp>
        <p:nvSpPr>
          <p:cNvPr id="4" name="TextBox 3"/>
          <p:cNvSpPr txBox="1"/>
          <p:nvPr/>
        </p:nvSpPr>
        <p:spPr>
          <a:xfrm>
            <a:off x="2854325" y="5620434"/>
            <a:ext cx="6477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DINPro-Regular" panose="02000503030000020004" pitchFamily="2" charset="0"/>
                <a:ea typeface="+mn-ea"/>
                <a:cs typeface="+mn-cs"/>
              </a:rPr>
              <a:t>Intel </a:t>
            </a:r>
            <a:r>
              <a:rPr kumimoji="0" lang="en-US" sz="3600" b="0" i="0" u="none" strike="noStrike" kern="1200" cap="none" spc="0" normalizeH="0" baseline="0" noProof="0" dirty="0" err="1" smtClean="0">
                <a:ln>
                  <a:noFill/>
                </a:ln>
                <a:solidFill>
                  <a:prstClr val="black"/>
                </a:solidFill>
                <a:effectLst/>
                <a:uLnTx/>
                <a:uFillTx/>
                <a:latin typeface="DINPro-Regular" panose="02000503030000020004" pitchFamily="2" charset="0"/>
                <a:ea typeface="+mn-ea"/>
                <a:cs typeface="+mn-cs"/>
              </a:rPr>
              <a:t>Xeon+FPGA</a:t>
            </a:r>
            <a:endParaRPr kumimoji="0" lang="en-US" sz="3600" b="0" i="0" u="none" strike="noStrike" kern="1200" cap="none" spc="0" normalizeH="0" baseline="0" noProof="0" dirty="0">
              <a:ln>
                <a:noFill/>
              </a:ln>
              <a:solidFill>
                <a:prstClr val="black"/>
              </a:solidFill>
              <a:effectLst/>
              <a:uLnTx/>
              <a:uFillTx/>
              <a:latin typeface="DINPro-Regular" panose="02000503030000020004" pitchFamily="2" charset="0"/>
              <a:ea typeface="+mn-ea"/>
              <a:cs typeface="+mn-cs"/>
            </a:endParaRPr>
          </a:p>
        </p:txBody>
      </p:sp>
      <p:pic>
        <p:nvPicPr>
          <p:cNvPr id="5" name="Picture 4"/>
          <p:cNvPicPr>
            <a:picLocks noChangeAspect="1"/>
          </p:cNvPicPr>
          <p:nvPr/>
        </p:nvPicPr>
        <p:blipFill>
          <a:blip r:embed="rId3"/>
          <a:stretch>
            <a:fillRect/>
          </a:stretch>
        </p:blipFill>
        <p:spPr>
          <a:xfrm>
            <a:off x="1674019" y="1951789"/>
            <a:ext cx="8839200" cy="3235960"/>
          </a:xfrm>
          <a:prstGeom prst="rect">
            <a:avLst/>
          </a:prstGeom>
        </p:spPr>
      </p:pic>
      <p:sp>
        <p:nvSpPr>
          <p:cNvPr id="2" name="TextBox 1"/>
          <p:cNvSpPr txBox="1"/>
          <p:nvPr/>
        </p:nvSpPr>
        <p:spPr>
          <a:xfrm>
            <a:off x="354264" y="4343400"/>
            <a:ext cx="4267200" cy="707886"/>
          </a:xfrm>
          <a:prstGeom prst="rect">
            <a:avLst/>
          </a:prstGeom>
          <a:noFill/>
        </p:spPr>
        <p:txBody>
          <a:bodyPr wrap="square" rtlCol="0">
            <a:spAutoFit/>
          </a:bodyPr>
          <a:lstStyle/>
          <a:p>
            <a:pPr algn="r"/>
            <a:r>
              <a:rPr lang="en-US" sz="2000" dirty="0" smtClean="0"/>
              <a:t>Ivy Bridge, Xeon E5-2680 v2</a:t>
            </a:r>
          </a:p>
          <a:p>
            <a:pPr algn="r"/>
            <a:r>
              <a:rPr lang="en-US" sz="2000" dirty="0" smtClean="0"/>
              <a:t>10 cores, 25 MB L3</a:t>
            </a:r>
            <a:endParaRPr lang="en-US" sz="2000" dirty="0"/>
          </a:p>
        </p:txBody>
      </p:sp>
      <p:sp>
        <p:nvSpPr>
          <p:cNvPr id="3" name="Slide Number Placeholder 2"/>
          <p:cNvSpPr>
            <a:spLocks noGrp="1"/>
          </p:cNvSpPr>
          <p:nvPr>
            <p:ph type="sldNum" sz="quarter" idx="12"/>
          </p:nvPr>
        </p:nvSpPr>
        <p:spPr/>
        <p:txBody>
          <a:bodyPr/>
          <a:lstStyle/>
          <a:p>
            <a:fld id="{6C6AE60A-B69C-4790-82F7-3882EDF23186}" type="slidenum">
              <a:rPr lang="en-GB" smtClean="0"/>
              <a:t>9</a:t>
            </a:fld>
            <a:endParaRPr lang="en-GB" dirty="0"/>
          </a:p>
        </p:txBody>
      </p:sp>
    </p:spTree>
    <p:extLst>
      <p:ext uri="{BB962C8B-B14F-4D97-AF65-F5344CB8AC3E}">
        <p14:creationId xmlns:p14="http://schemas.microsoft.com/office/powerpoint/2010/main" val="211811133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eth_praesentation_16zu9_ETH1">
  <a:themeElements>
    <a:clrScheme name="ETH 1 - Externe Kommunikation">
      <a:dk1>
        <a:sysClr val="windowText" lastClr="000000"/>
      </a:dk1>
      <a:lt1>
        <a:sysClr val="window" lastClr="FFFFFF"/>
      </a:lt1>
      <a:dk2>
        <a:srgbClr val="000000"/>
      </a:dk2>
      <a:lt2>
        <a:srgbClr val="FFFFFF"/>
      </a:lt2>
      <a:accent1>
        <a:srgbClr val="1F407A"/>
      </a:accent1>
      <a:accent2>
        <a:srgbClr val="435F8F"/>
      </a:accent2>
      <a:accent3>
        <a:srgbClr val="677DA5"/>
      </a:accent3>
      <a:accent4>
        <a:srgbClr val="8B9CBA"/>
      </a:accent4>
      <a:accent5>
        <a:srgbClr val="AEBACF"/>
      </a:accent5>
      <a:accent6>
        <a:srgbClr val="D2D9E4"/>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1 - Externe Kommunikation">
        <a:dk1>
          <a:sysClr val="windowText" lastClr="000000"/>
        </a:dk1>
        <a:lt1>
          <a:sysClr val="window" lastClr="FFFFFF"/>
        </a:lt1>
        <a:dk2>
          <a:srgbClr val="000000"/>
        </a:dk2>
        <a:lt2>
          <a:srgbClr val="FFFFFF"/>
        </a:lt2>
        <a:accent1>
          <a:srgbClr val="1F407A"/>
        </a:accent1>
        <a:accent2>
          <a:srgbClr val="435F8F"/>
        </a:accent2>
        <a:accent3>
          <a:srgbClr val="677DA5"/>
        </a:accent3>
        <a:accent4>
          <a:srgbClr val="8B9CBA"/>
        </a:accent4>
        <a:accent5>
          <a:srgbClr val="AEBACF"/>
        </a:accent5>
        <a:accent6>
          <a:srgbClr val="D2D9E4"/>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10.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th_praesentation_16zu9_ETH2">
  <a:themeElements>
    <a:clrScheme name="ETH 2 - Interne Kommunikation">
      <a:dk1>
        <a:sysClr val="windowText" lastClr="000000"/>
      </a:dk1>
      <a:lt1>
        <a:sysClr val="window" lastClr="FFFFFF"/>
      </a:lt1>
      <a:dk2>
        <a:srgbClr val="000000"/>
      </a:dk2>
      <a:lt2>
        <a:srgbClr val="FFFFFF"/>
      </a:lt2>
      <a:accent1>
        <a:srgbClr val="485A2C"/>
      </a:accent1>
      <a:accent2>
        <a:srgbClr val="65744E"/>
      </a:accent2>
      <a:accent3>
        <a:srgbClr val="838F70"/>
      </a:accent3>
      <a:accent4>
        <a:srgbClr val="A0A991"/>
      </a:accent4>
      <a:accent5>
        <a:srgbClr val="BDC4B3"/>
      </a:accent5>
      <a:accent6>
        <a:srgbClr val="DADED5"/>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2 - Interne Kommunikation">
        <a:dk1>
          <a:sysClr val="windowText" lastClr="000000"/>
        </a:dk1>
        <a:lt1>
          <a:sysClr val="window" lastClr="FFFFFF"/>
        </a:lt1>
        <a:dk2>
          <a:srgbClr val="000000"/>
        </a:dk2>
        <a:lt2>
          <a:srgbClr val="FFFFFF"/>
        </a:lt2>
        <a:accent1>
          <a:srgbClr val="485A2C"/>
        </a:accent1>
        <a:accent2>
          <a:srgbClr val="65744E"/>
        </a:accent2>
        <a:accent3>
          <a:srgbClr val="838F70"/>
        </a:accent3>
        <a:accent4>
          <a:srgbClr val="A0A991"/>
        </a:accent4>
        <a:accent5>
          <a:srgbClr val="BDC4B3"/>
        </a:accent5>
        <a:accent6>
          <a:srgbClr val="DADED5"/>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3.xml><?xml version="1.0" encoding="utf-8"?>
<a:theme xmlns:a="http://schemas.openxmlformats.org/drawingml/2006/main" name="eth_praesentation_16zu9_ETH3">
  <a:themeElements>
    <a:clrScheme name="ETH 3">
      <a:dk1>
        <a:sysClr val="windowText" lastClr="000000"/>
      </a:dk1>
      <a:lt1>
        <a:sysClr val="window" lastClr="FFFFFF"/>
      </a:lt1>
      <a:dk2>
        <a:srgbClr val="000000"/>
      </a:dk2>
      <a:lt2>
        <a:srgbClr val="FFFFFF"/>
      </a:lt2>
      <a:accent1>
        <a:srgbClr val="1269B0"/>
      </a:accent1>
      <a:accent2>
        <a:srgbClr val="3881BD"/>
      </a:accent2>
      <a:accent3>
        <a:srgbClr val="5E99C9"/>
      </a:accent3>
      <a:accent4>
        <a:srgbClr val="84B1D6"/>
      </a:accent4>
      <a:accent5>
        <a:srgbClr val="AAC9E3"/>
      </a:accent5>
      <a:accent6>
        <a:srgbClr val="D0E1EF"/>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3">
        <a:dk1>
          <a:sysClr val="windowText" lastClr="000000"/>
        </a:dk1>
        <a:lt1>
          <a:sysClr val="window" lastClr="FFFFFF"/>
        </a:lt1>
        <a:dk2>
          <a:srgbClr val="000000"/>
        </a:dk2>
        <a:lt2>
          <a:srgbClr val="FFFFFF"/>
        </a:lt2>
        <a:accent1>
          <a:srgbClr val="1269B0"/>
        </a:accent1>
        <a:accent2>
          <a:srgbClr val="3881BD"/>
        </a:accent2>
        <a:accent3>
          <a:srgbClr val="5E99C9"/>
        </a:accent3>
        <a:accent4>
          <a:srgbClr val="84B1D6"/>
        </a:accent4>
        <a:accent5>
          <a:srgbClr val="AAC9E3"/>
        </a:accent5>
        <a:accent6>
          <a:srgbClr val="D0E1EF"/>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4.xml><?xml version="1.0" encoding="utf-8"?>
<a:theme xmlns:a="http://schemas.openxmlformats.org/drawingml/2006/main" name="eth_praesentation_16zu9_ETH4">
  <a:themeElements>
    <a:clrScheme name="ETH 4">
      <a:dk1>
        <a:sysClr val="windowText" lastClr="000000"/>
      </a:dk1>
      <a:lt1>
        <a:sysClr val="window" lastClr="FFFFFF"/>
      </a:lt1>
      <a:dk2>
        <a:srgbClr val="000000"/>
      </a:dk2>
      <a:lt2>
        <a:srgbClr val="FFFFFF"/>
      </a:lt2>
      <a:accent1>
        <a:srgbClr val="72791C"/>
      </a:accent1>
      <a:accent2>
        <a:srgbClr val="898E40"/>
      </a:accent2>
      <a:accent3>
        <a:srgbClr val="9FA465"/>
      </a:accent3>
      <a:accent4>
        <a:srgbClr val="B6B989"/>
      </a:accent4>
      <a:accent5>
        <a:srgbClr val="CCCFAD"/>
      </a:accent5>
      <a:accent6>
        <a:srgbClr val="E3E4D2"/>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4">
        <a:dk1>
          <a:sysClr val="windowText" lastClr="000000"/>
        </a:dk1>
        <a:lt1>
          <a:sysClr val="window" lastClr="FFFFFF"/>
        </a:lt1>
        <a:dk2>
          <a:srgbClr val="000000"/>
        </a:dk2>
        <a:lt2>
          <a:srgbClr val="FFFFFF"/>
        </a:lt2>
        <a:accent1>
          <a:srgbClr val="72791C"/>
        </a:accent1>
        <a:accent2>
          <a:srgbClr val="898E40"/>
        </a:accent2>
        <a:accent3>
          <a:srgbClr val="9FA465"/>
        </a:accent3>
        <a:accent4>
          <a:srgbClr val="B6B989"/>
        </a:accent4>
        <a:accent5>
          <a:srgbClr val="CCCFAD"/>
        </a:accent5>
        <a:accent6>
          <a:srgbClr val="E3E4D2"/>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5.xml><?xml version="1.0" encoding="utf-8"?>
<a:theme xmlns:a="http://schemas.openxmlformats.org/drawingml/2006/main" name="eth_praesentation_16zu9_ETH5">
  <a:themeElements>
    <a:clrScheme name="ETH 5">
      <a:dk1>
        <a:sysClr val="windowText" lastClr="000000"/>
      </a:dk1>
      <a:lt1>
        <a:sysClr val="window" lastClr="FFFFFF"/>
      </a:lt1>
      <a:dk2>
        <a:srgbClr val="000000"/>
      </a:dk2>
      <a:lt2>
        <a:srgbClr val="FFFFFF"/>
      </a:lt2>
      <a:accent1>
        <a:srgbClr val="91056A"/>
      </a:accent1>
      <a:accent2>
        <a:srgbClr val="A32D82"/>
      </a:accent2>
      <a:accent3>
        <a:srgbClr val="B4559A"/>
      </a:accent3>
      <a:accent4>
        <a:srgbClr val="C67DB2"/>
      </a:accent4>
      <a:accent5>
        <a:srgbClr val="D7A5C9"/>
      </a:accent5>
      <a:accent6>
        <a:srgbClr val="DFCDE1"/>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5">
        <a:dk1>
          <a:sysClr val="windowText" lastClr="000000"/>
        </a:dk1>
        <a:lt1>
          <a:sysClr val="window" lastClr="FFFFFF"/>
        </a:lt1>
        <a:dk2>
          <a:srgbClr val="000000"/>
        </a:dk2>
        <a:lt2>
          <a:srgbClr val="FFFFFF"/>
        </a:lt2>
        <a:accent1>
          <a:srgbClr val="91056A"/>
        </a:accent1>
        <a:accent2>
          <a:srgbClr val="A32D82"/>
        </a:accent2>
        <a:accent3>
          <a:srgbClr val="B4559A"/>
        </a:accent3>
        <a:accent4>
          <a:srgbClr val="C67DB2"/>
        </a:accent4>
        <a:accent5>
          <a:srgbClr val="D7A5C9"/>
        </a:accent5>
        <a:accent6>
          <a:srgbClr val="DFCDE1"/>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6.xml><?xml version="1.0" encoding="utf-8"?>
<a:theme xmlns:a="http://schemas.openxmlformats.org/drawingml/2006/main" name="eth_praesentation_16zu9_ETH6">
  <a:themeElements>
    <a:clrScheme name="ETH 6">
      <a:dk1>
        <a:sysClr val="windowText" lastClr="000000"/>
      </a:dk1>
      <a:lt1>
        <a:sysClr val="window" lastClr="FFFFFF"/>
      </a:lt1>
      <a:dk2>
        <a:srgbClr val="000000"/>
      </a:dk2>
      <a:lt2>
        <a:srgbClr val="FFFFFF"/>
      </a:lt2>
      <a:accent1>
        <a:srgbClr val="6F6F64"/>
      </a:accent1>
      <a:accent2>
        <a:srgbClr val="86867D"/>
      </a:accent2>
      <a:accent3>
        <a:srgbClr val="9D9D96"/>
      </a:accent3>
      <a:accent4>
        <a:srgbClr val="B4B4AE"/>
      </a:accent4>
      <a:accent5>
        <a:srgbClr val="CBCBC7"/>
      </a:accent5>
      <a:accent6>
        <a:srgbClr val="E2E2E0"/>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6">
        <a:dk1>
          <a:sysClr val="windowText" lastClr="000000"/>
        </a:dk1>
        <a:lt1>
          <a:sysClr val="window" lastClr="FFFFFF"/>
        </a:lt1>
        <a:dk2>
          <a:srgbClr val="000000"/>
        </a:dk2>
        <a:lt2>
          <a:srgbClr val="FFFFFF"/>
        </a:lt2>
        <a:accent1>
          <a:srgbClr val="6F6F64"/>
        </a:accent1>
        <a:accent2>
          <a:srgbClr val="86867D"/>
        </a:accent2>
        <a:accent3>
          <a:srgbClr val="9D9D96"/>
        </a:accent3>
        <a:accent4>
          <a:srgbClr val="B4B4AE"/>
        </a:accent4>
        <a:accent5>
          <a:srgbClr val="CBCBC7"/>
        </a:accent5>
        <a:accent6>
          <a:srgbClr val="E2E2E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7.xml><?xml version="1.0" encoding="utf-8"?>
<a:theme xmlns:a="http://schemas.openxmlformats.org/drawingml/2006/main" name="eth_praesentation_16zu9_ETH7">
  <a:themeElements>
    <a:clrScheme name="ETH 7">
      <a:dk1>
        <a:sysClr val="windowText" lastClr="000000"/>
      </a:dk1>
      <a:lt1>
        <a:sysClr val="window" lastClr="FFFFFF"/>
      </a:lt1>
      <a:dk2>
        <a:srgbClr val="000000"/>
      </a:dk2>
      <a:lt2>
        <a:srgbClr val="FFFFFF"/>
      </a:lt2>
      <a:accent1>
        <a:srgbClr val="A8322D"/>
      </a:accent1>
      <a:accent2>
        <a:srgbClr val="B6534F"/>
      </a:accent2>
      <a:accent3>
        <a:srgbClr val="C47470"/>
      </a:accent3>
      <a:accent4>
        <a:srgbClr val="D29492"/>
      </a:accent4>
      <a:accent5>
        <a:srgbClr val="E0B5B3"/>
      </a:accent5>
      <a:accent6>
        <a:srgbClr val="EED6D5"/>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7">
        <a:dk1>
          <a:sysClr val="windowText" lastClr="000000"/>
        </a:dk1>
        <a:lt1>
          <a:sysClr val="window" lastClr="FFFFFF"/>
        </a:lt1>
        <a:dk2>
          <a:srgbClr val="000000"/>
        </a:dk2>
        <a:lt2>
          <a:srgbClr val="FFFFFF"/>
        </a:lt2>
        <a:accent1>
          <a:srgbClr val="A8322D"/>
        </a:accent1>
        <a:accent2>
          <a:srgbClr val="B6534F"/>
        </a:accent2>
        <a:accent3>
          <a:srgbClr val="C47470"/>
        </a:accent3>
        <a:accent4>
          <a:srgbClr val="D29492"/>
        </a:accent4>
        <a:accent5>
          <a:srgbClr val="E0B5B3"/>
        </a:accent5>
        <a:accent6>
          <a:srgbClr val="EED6D5"/>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8.xml><?xml version="1.0" encoding="utf-8"?>
<a:theme xmlns:a="http://schemas.openxmlformats.org/drawingml/2006/main" name="eth_praesentation_16zu9_ETH8">
  <a:themeElements>
    <a:clrScheme name="ETH 8">
      <a:dk1>
        <a:sysClr val="windowText" lastClr="000000"/>
      </a:dk1>
      <a:lt1>
        <a:sysClr val="window" lastClr="FFFFFF"/>
      </a:lt1>
      <a:dk2>
        <a:srgbClr val="000000"/>
      </a:dk2>
      <a:lt2>
        <a:srgbClr val="FFFFFF"/>
      </a:lt2>
      <a:accent1>
        <a:srgbClr val="007A96"/>
      </a:accent1>
      <a:accent2>
        <a:srgbClr val="298FA7"/>
      </a:accent2>
      <a:accent3>
        <a:srgbClr val="52A5B8"/>
      </a:accent3>
      <a:accent4>
        <a:srgbClr val="7ABAC8"/>
      </a:accent4>
      <a:accent5>
        <a:srgbClr val="A3CFD9"/>
      </a:accent5>
      <a:accent6>
        <a:srgbClr val="CCE4EA"/>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8">
        <a:dk1>
          <a:sysClr val="windowText" lastClr="000000"/>
        </a:dk1>
        <a:lt1>
          <a:sysClr val="window" lastClr="FFFFFF"/>
        </a:lt1>
        <a:dk2>
          <a:srgbClr val="000000"/>
        </a:dk2>
        <a:lt2>
          <a:srgbClr val="FFFFFF"/>
        </a:lt2>
        <a:accent1>
          <a:srgbClr val="007A96"/>
        </a:accent1>
        <a:accent2>
          <a:srgbClr val="298FA7"/>
        </a:accent2>
        <a:accent3>
          <a:srgbClr val="52A5B8"/>
        </a:accent3>
        <a:accent4>
          <a:srgbClr val="7ABAC8"/>
        </a:accent4>
        <a:accent5>
          <a:srgbClr val="A3CFD9"/>
        </a:accent5>
        <a:accent6>
          <a:srgbClr val="CCE4E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ppt/theme/theme9.xml><?xml version="1.0" encoding="utf-8"?>
<a:theme xmlns:a="http://schemas.openxmlformats.org/drawingml/2006/main" name="eth_praesentation_16zu9_ETH9">
  <a:themeElements>
    <a:clrScheme name="ETH 9">
      <a:dk1>
        <a:sysClr val="windowText" lastClr="000000"/>
      </a:dk1>
      <a:lt1>
        <a:sysClr val="window" lastClr="FFFFFF"/>
      </a:lt1>
      <a:dk2>
        <a:srgbClr val="000000"/>
      </a:dk2>
      <a:lt2>
        <a:srgbClr val="FFFFFF"/>
      </a:lt2>
      <a:accent1>
        <a:srgbClr val="956013"/>
      </a:accent1>
      <a:accent2>
        <a:srgbClr val="A67939"/>
      </a:accent2>
      <a:accent3>
        <a:srgbClr val="B7935F"/>
      </a:accent3>
      <a:accent4>
        <a:srgbClr val="C8AC84"/>
      </a:accent4>
      <a:accent5>
        <a:srgbClr val="D9C6AA"/>
      </a:accent5>
      <a:accent6>
        <a:srgbClr val="EADFD0"/>
      </a:accent6>
      <a:hlink>
        <a:srgbClr val="000000"/>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sq">
          <a:solidFill>
            <a:schemeClr val="tx1"/>
          </a:solidFill>
          <a:roun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ETH 9">
        <a:dk1>
          <a:sysClr val="windowText" lastClr="000000"/>
        </a:dk1>
        <a:lt1>
          <a:sysClr val="window" lastClr="FFFFFF"/>
        </a:lt1>
        <a:dk2>
          <a:srgbClr val="000000"/>
        </a:dk2>
        <a:lt2>
          <a:srgbClr val="FFFFFF"/>
        </a:lt2>
        <a:accent1>
          <a:srgbClr val="956013"/>
        </a:accent1>
        <a:accent2>
          <a:srgbClr val="A67939"/>
        </a:accent2>
        <a:accent3>
          <a:srgbClr val="B7935F"/>
        </a:accent3>
        <a:accent4>
          <a:srgbClr val="C8AC84"/>
        </a:accent4>
        <a:accent5>
          <a:srgbClr val="D9C6AA"/>
        </a:accent5>
        <a:accent6>
          <a:srgbClr val="EADFD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custClrLst>
    <a:custClr name="ETH 3">
      <a:srgbClr val="1269B0"/>
    </a:custClr>
    <a:custClr name="ETH 4">
      <a:srgbClr val="72791C"/>
    </a:custClr>
    <a:custClr name="ETH 5">
      <a:srgbClr val="91056A"/>
    </a:custClr>
    <a:custClr name="ETH 6">
      <a:srgbClr val="6F6F6E"/>
    </a:custClr>
    <a:custClr name="ETH 7">
      <a:srgbClr val="A8322D"/>
    </a:custClr>
    <a:custClr name="ETH 8">
      <a:srgbClr val="007A96"/>
    </a:custClr>
    <a:custClr name="ETH 9">
      <a:srgbClr val="956013"/>
    </a:custClr>
  </a:custClrLst>
  <a:extLst>
    <a:ext uri="{05A4C25C-085E-4340-85A3-A5531E510DB2}">
      <thm15:themeFamily xmlns:thm15="http://schemas.microsoft.com/office/thememl/2012/main" name="eth_praesentation_16zu9_ETH1_d" id="{F9B539DF-8A69-4439-8089-24A40A980317}" vid="{5D9C827C-5BA7-402A-8ABB-C7F0BA4B4DEC}"/>
    </a:ext>
  </a:extLst>
</a:theme>
</file>

<file path=docProps/app.xml><?xml version="1.0" encoding="utf-8"?>
<Properties xmlns="http://schemas.openxmlformats.org/officeDocument/2006/extended-properties" xmlns:vt="http://schemas.openxmlformats.org/officeDocument/2006/docPropsVTypes">
  <Template>eth_praesentation_16zu9_en</Template>
  <TotalTime>1948</TotalTime>
  <Words>1028</Words>
  <Application>Microsoft Office PowerPoint</Application>
  <PresentationFormat>Custom</PresentationFormat>
  <Paragraphs>328</Paragraphs>
  <Slides>26</Slides>
  <Notes>26</Notes>
  <HiddenSlides>0</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26</vt:i4>
      </vt:variant>
    </vt:vector>
  </HeadingPairs>
  <TitlesOfParts>
    <vt:vector size="41" baseType="lpstr">
      <vt:lpstr>Arial</vt:lpstr>
      <vt:lpstr>Cambria Math</vt:lpstr>
      <vt:lpstr>DINPro-Bold</vt:lpstr>
      <vt:lpstr>DINPro-Regular</vt:lpstr>
      <vt:lpstr>Times New Roman</vt:lpstr>
      <vt:lpstr>Wingdings</vt:lpstr>
      <vt:lpstr>eth_praesentation_16zu9_ETH1</vt:lpstr>
      <vt:lpstr>eth_praesentation_16zu9_ETH2</vt:lpstr>
      <vt:lpstr>eth_praesentation_16zu9_ETH3</vt:lpstr>
      <vt:lpstr>eth_praesentation_16zu9_ETH4</vt:lpstr>
      <vt:lpstr>eth_praesentation_16zu9_ETH5</vt:lpstr>
      <vt:lpstr>eth_praesentation_16zu9_ETH6</vt:lpstr>
      <vt:lpstr>eth_praesentation_16zu9_ETH7</vt:lpstr>
      <vt:lpstr>eth_praesentation_16zu9_ETH8</vt:lpstr>
      <vt:lpstr>eth_praesentation_16zu9_ETH9</vt:lpstr>
      <vt:lpstr>FPGA-accelerated Dense Linear Machine Learning: A Precision-Convergence Trade-off</vt:lpstr>
      <vt:lpstr>PowerPoint Presentation</vt:lpstr>
      <vt:lpstr>Stochastic Gradient Descent (SGD)</vt:lpstr>
      <vt:lpstr>Advantage of Low-Precision Data + FPGA</vt:lpstr>
      <vt:lpstr>Key Takeaway</vt:lpstr>
      <vt:lpstr>Outline for the Rest…</vt:lpstr>
      <vt:lpstr>Stochastic Quantization [1]</vt:lpstr>
      <vt:lpstr>Before the FPGA: The Data Layout</vt:lpstr>
      <vt:lpstr>Target Platform</vt:lpstr>
      <vt:lpstr>Full Precision SGD on FPGA</vt:lpstr>
      <vt:lpstr>Scale out the design for low-precision data!</vt:lpstr>
      <vt:lpstr>Challenge + Solution</vt:lpstr>
      <vt:lpstr>Trick 1: Selection of quantization levels </vt:lpstr>
      <vt:lpstr>This is enough for Q4 and Q8</vt:lpstr>
      <vt:lpstr>Trick 2: Implement Multiplication using Multiplexer</vt:lpstr>
      <vt:lpstr>Support for all Qx</vt:lpstr>
      <vt:lpstr>Support for all Qx</vt:lpstr>
      <vt:lpstr>Data sets for evaluation</vt:lpstr>
      <vt:lpstr>SGD Performance Improvement</vt:lpstr>
      <vt:lpstr>1-bit also works on some data sets</vt:lpstr>
      <vt:lpstr>Naïve Rounding vs. Stochastic Rounding</vt:lpstr>
      <vt:lpstr>Effect of Step Size</vt:lpstr>
      <vt:lpstr>Conclusion</vt:lpstr>
      <vt:lpstr>PowerPoint Presentation</vt:lpstr>
      <vt:lpstr>Backup</vt:lpstr>
      <vt:lpstr>Effect of Reusing Indexes</vt:lpstr>
    </vt:vector>
  </TitlesOfParts>
  <Company>Systems Group, ETH Zurich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FPGA-accelerated Dense Linear Machine Learning: A Precision-Convergence Trade-off</dc:title>
  <dc:creator>Kaan Kara</dc:creator>
  <cp:lastModifiedBy>Kaan Kara</cp:lastModifiedBy>
  <cp:revision>347</cp:revision>
  <cp:lastPrinted>2013-06-08T11:22:51Z</cp:lastPrinted>
  <dcterms:created xsi:type="dcterms:W3CDTF">2017-04-18T09:16:48Z</dcterms:created>
  <dcterms:modified xsi:type="dcterms:W3CDTF">2017-05-11T17:46:47Z</dcterms:modified>
</cp:coreProperties>
</file>