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675" r:id="rId3"/>
    <p:sldMasterId id="2147483687" r:id="rId4"/>
    <p:sldMasterId id="2147483699" r:id="rId5"/>
  </p:sldMasterIdLst>
  <p:notesMasterIdLst>
    <p:notesMasterId r:id="rId22"/>
  </p:notesMasterIdLst>
  <p:handoutMasterIdLst>
    <p:handoutMasterId r:id="rId23"/>
  </p:handoutMasterIdLst>
  <p:sldIdLst>
    <p:sldId id="596" r:id="rId6"/>
    <p:sldId id="608" r:id="rId7"/>
    <p:sldId id="609" r:id="rId8"/>
    <p:sldId id="610" r:id="rId9"/>
    <p:sldId id="613" r:id="rId10"/>
    <p:sldId id="614" r:id="rId11"/>
    <p:sldId id="615" r:id="rId12"/>
    <p:sldId id="616" r:id="rId13"/>
    <p:sldId id="621" r:id="rId14"/>
    <p:sldId id="622" r:id="rId15"/>
    <p:sldId id="620" r:id="rId16"/>
    <p:sldId id="619" r:id="rId17"/>
    <p:sldId id="617" r:id="rId18"/>
    <p:sldId id="618" r:id="rId19"/>
    <p:sldId id="612" r:id="rId20"/>
    <p:sldId id="623" r:id="rId21"/>
  </p:sldIdLst>
  <p:sldSz cx="10058400" cy="7772400"/>
  <p:notesSz cx="9296400" cy="7010400"/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2A55D6"/>
    <a:srgbClr val="C00000"/>
    <a:srgbClr val="66FFFF"/>
    <a:srgbClr val="663D63"/>
    <a:srgbClr val="FF4E7C"/>
    <a:srgbClr val="FF6600"/>
    <a:srgbClr val="8C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47" autoAdjust="0"/>
    <p:restoredTop sz="91116" autoAdjust="0"/>
  </p:normalViewPr>
  <p:slideViewPr>
    <p:cSldViewPr>
      <p:cViewPr varScale="1">
        <p:scale>
          <a:sx n="65" d="100"/>
          <a:sy n="65" d="100"/>
        </p:scale>
        <p:origin x="1104" y="78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2" d="100"/>
          <a:sy n="112" d="100"/>
        </p:scale>
        <p:origin x="-1746" y="-78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12/14/2014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3116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12/14/2014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46400" y="525463"/>
            <a:ext cx="340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217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When</a:t>
            </a:r>
            <a:r>
              <a:rPr lang="tr-TR" baseline="0" dirty="0" smtClean="0"/>
              <a:t> CPUs and GPUs are on the same chip and share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863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Our key idea</a:t>
            </a:r>
            <a:r>
              <a:rPr lang="en-US" baseline="0" dirty="0" smtClean="0"/>
              <a:t> is the reduce the number of active </a:t>
            </a:r>
            <a:r>
              <a:rPr lang="en-US" baseline="0" dirty="0" err="1" smtClean="0"/>
              <a:t>gpu</a:t>
            </a:r>
            <a:r>
              <a:rPr lang="en-US" baseline="0" dirty="0" smtClean="0"/>
              <a:t> warps when we detect that the memory congestion is high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6675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Our scheme provides…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724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CPU-centric strategy might cause low latency tolerance</a:t>
            </a:r>
            <a:r>
              <a:rPr lang="en-US" baseline="0" dirty="0" smtClean="0"/>
              <a:t> for GPU cores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4911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Our key idea is the increase the</a:t>
            </a:r>
            <a:r>
              <a:rPr lang="en-US" baseline="0" dirty="0" smtClean="0"/>
              <a:t> number of active GPU warps if the GPU core latency tolerance is 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407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Our scheme provides…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9179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2657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999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aseline="0" dirty="0" smtClean="0"/>
              <a:t>GPUs monopolize these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011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aseline="0" dirty="0" smtClean="0"/>
              <a:t>We tackle the problem of GPU work scheduling in heterogeneous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930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That</a:t>
            </a:r>
            <a:r>
              <a:rPr lang="tr-TR" baseline="0" dirty="0" smtClean="0"/>
              <a:t> is aware the requirements of the CPU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7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We propose a warp scheduler that controls GPU TLP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915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Our first objective</a:t>
            </a:r>
            <a:r>
              <a:rPr lang="tr-TR" baseline="0" dirty="0" smtClean="0"/>
              <a:t> is to design a warp scheduler that can benefit CPUs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551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We build another mechanism that benefits both GPUs and CPUs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626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We further control</a:t>
            </a:r>
            <a:r>
              <a:rPr lang="tr-TR" baseline="0" dirty="0" smtClean="0"/>
              <a:t> the trade-off between CPU and GPU benefits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357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observe that when memory congestion</a:t>
            </a:r>
            <a:r>
              <a:rPr lang="en-US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increases, </a:t>
            </a:r>
            <a:r>
              <a:rPr lang="en-US" sz="1400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</a:t>
            </a:r>
            <a:r>
              <a:rPr lang="en-US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drops</a:t>
            </a:r>
          </a:p>
          <a:p>
            <a:pPr marL="0" marR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837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4380" y="1727200"/>
            <a:ext cx="8717280" cy="1986280"/>
          </a:xfrm>
        </p:spPr>
        <p:txBody>
          <a:bodyPr/>
          <a:lstStyle>
            <a:lvl1pPr>
              <a:defRPr sz="528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4381" y="4058920"/>
            <a:ext cx="8633460" cy="198628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502920" y="7076123"/>
            <a:ext cx="2346960" cy="51816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320">
                <a:latin typeface="Garamond" pitchFamily="18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36620" y="7076123"/>
            <a:ext cx="3185160" cy="51816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32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55205" y="172720"/>
            <a:ext cx="2367915" cy="690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" y="172720"/>
            <a:ext cx="6936105" cy="690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4380" y="1727200"/>
            <a:ext cx="8717280" cy="1986280"/>
          </a:xfrm>
        </p:spPr>
        <p:txBody>
          <a:bodyPr/>
          <a:lstStyle>
            <a:lvl1pPr>
              <a:defRPr sz="528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4381" y="4058920"/>
            <a:ext cx="8633460" cy="198628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502920" y="7076123"/>
            <a:ext cx="2346960" cy="51816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320">
                <a:latin typeface="Garamond" pitchFamily="18" charset="0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36620" y="7076123"/>
            <a:ext cx="3185160" cy="51816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320"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282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6757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99"/>
            <a:ext cx="8549640" cy="1543685"/>
          </a:xfrm>
        </p:spPr>
        <p:txBody>
          <a:bodyPr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/>
            </a:lvl1pPr>
            <a:lvl2pPr marL="502920" indent="0">
              <a:buNone/>
              <a:defRPr sz="1980"/>
            </a:lvl2pPr>
            <a:lvl3pPr marL="1005840" indent="0">
              <a:buNone/>
              <a:defRPr sz="1760"/>
            </a:lvl3pPr>
            <a:lvl4pPr marL="1508760" indent="0">
              <a:buNone/>
              <a:defRPr sz="1540"/>
            </a:lvl4pPr>
            <a:lvl5pPr marL="2011680" indent="0">
              <a:buNone/>
              <a:defRPr sz="1540"/>
            </a:lvl5pPr>
            <a:lvl6pPr marL="2514600" indent="0">
              <a:buNone/>
              <a:defRPr sz="1540"/>
            </a:lvl6pPr>
            <a:lvl7pPr marL="3017520" indent="0">
              <a:buNone/>
              <a:defRPr sz="1540"/>
            </a:lvl7pPr>
            <a:lvl8pPr marL="3520440" indent="0">
              <a:buNone/>
              <a:defRPr sz="1540"/>
            </a:lvl8pPr>
            <a:lvl9pPr marL="4023360" indent="0">
              <a:buNone/>
              <a:defRPr sz="154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3951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" y="1554480"/>
            <a:ext cx="4652010" cy="5527040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1110" y="1554480"/>
            <a:ext cx="4652010" cy="5527040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8473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3" y="1739795"/>
            <a:ext cx="4445953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3" y="2464859"/>
            <a:ext cx="4445953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0770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2264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57079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4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69"/>
            <a:ext cx="5622925" cy="6633528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4" y="1626451"/>
            <a:ext cx="3309144" cy="5316538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40826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28652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661048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55205" y="172720"/>
            <a:ext cx="2367915" cy="690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" y="172720"/>
            <a:ext cx="6936105" cy="690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14692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4380" y="1727200"/>
            <a:ext cx="8717280" cy="1986280"/>
          </a:xfrm>
        </p:spPr>
        <p:txBody>
          <a:bodyPr/>
          <a:lstStyle>
            <a:lvl1pPr>
              <a:defRPr sz="528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4381" y="4058920"/>
            <a:ext cx="8633460" cy="198628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502920" y="7076123"/>
            <a:ext cx="2346960" cy="51816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320">
                <a:latin typeface="Garamond" pitchFamily="18" charset="0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36620" y="7076123"/>
            <a:ext cx="3185160" cy="51816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320"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2331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6891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96"/>
            <a:ext cx="8549640" cy="1543685"/>
          </a:xfrm>
        </p:spPr>
        <p:txBody>
          <a:bodyPr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/>
            </a:lvl1pPr>
            <a:lvl2pPr marL="502920" indent="0">
              <a:buNone/>
              <a:defRPr sz="1980"/>
            </a:lvl2pPr>
            <a:lvl3pPr marL="1005840" indent="0">
              <a:buNone/>
              <a:defRPr sz="1760"/>
            </a:lvl3pPr>
            <a:lvl4pPr marL="1508760" indent="0">
              <a:buNone/>
              <a:defRPr sz="1540"/>
            </a:lvl4pPr>
            <a:lvl5pPr marL="2011680" indent="0">
              <a:buNone/>
              <a:defRPr sz="1540"/>
            </a:lvl5pPr>
            <a:lvl6pPr marL="2514600" indent="0">
              <a:buNone/>
              <a:defRPr sz="1540"/>
            </a:lvl6pPr>
            <a:lvl7pPr marL="3017520" indent="0">
              <a:buNone/>
              <a:defRPr sz="1540"/>
            </a:lvl7pPr>
            <a:lvl8pPr marL="3520440" indent="0">
              <a:buNone/>
              <a:defRPr sz="1540"/>
            </a:lvl8pPr>
            <a:lvl9pPr marL="4023360" indent="0">
              <a:buNone/>
              <a:defRPr sz="154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505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" y="1554480"/>
            <a:ext cx="4652010" cy="5527040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1110" y="1554480"/>
            <a:ext cx="4652010" cy="5527040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782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1" y="1739795"/>
            <a:ext cx="4445953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1" y="2464859"/>
            <a:ext cx="4445953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6952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3135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68742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96"/>
            <a:ext cx="8549640" cy="1543685"/>
          </a:xfrm>
        </p:spPr>
        <p:txBody>
          <a:bodyPr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/>
            </a:lvl1pPr>
            <a:lvl2pPr marL="502920" indent="0">
              <a:buNone/>
              <a:defRPr sz="1980"/>
            </a:lvl2pPr>
            <a:lvl3pPr marL="1005840" indent="0">
              <a:buNone/>
              <a:defRPr sz="1760"/>
            </a:lvl3pPr>
            <a:lvl4pPr marL="1508760" indent="0">
              <a:buNone/>
              <a:defRPr sz="1540"/>
            </a:lvl4pPr>
            <a:lvl5pPr marL="2011680" indent="0">
              <a:buNone/>
              <a:defRPr sz="1540"/>
            </a:lvl5pPr>
            <a:lvl6pPr marL="2514600" indent="0">
              <a:buNone/>
              <a:defRPr sz="1540"/>
            </a:lvl6pPr>
            <a:lvl7pPr marL="3017520" indent="0">
              <a:buNone/>
              <a:defRPr sz="1540"/>
            </a:lvl7pPr>
            <a:lvl8pPr marL="3520440" indent="0">
              <a:buNone/>
              <a:defRPr sz="1540"/>
            </a:lvl8pPr>
            <a:lvl9pPr marL="4023360" indent="0">
              <a:buNone/>
              <a:defRPr sz="154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4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66"/>
            <a:ext cx="5622925" cy="6633528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4" y="1626451"/>
            <a:ext cx="3309144" cy="5316538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045579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604632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115694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55205" y="172720"/>
            <a:ext cx="2367915" cy="690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" y="172720"/>
            <a:ext cx="6936105" cy="690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961650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4380" y="1727200"/>
            <a:ext cx="8717280" cy="1986280"/>
          </a:xfrm>
        </p:spPr>
        <p:txBody>
          <a:bodyPr/>
          <a:lstStyle>
            <a:lvl1pPr>
              <a:defRPr sz="528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4381" y="4058920"/>
            <a:ext cx="8633460" cy="198628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502920" y="7076123"/>
            <a:ext cx="2346960" cy="51816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320">
                <a:latin typeface="Garamond" pitchFamily="18" charset="0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36620" y="7076123"/>
            <a:ext cx="3185160" cy="51816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320"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3412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5336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92"/>
            <a:ext cx="8549640" cy="1543685"/>
          </a:xfrm>
        </p:spPr>
        <p:txBody>
          <a:bodyPr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/>
            </a:lvl1pPr>
            <a:lvl2pPr marL="502920" indent="0">
              <a:buNone/>
              <a:defRPr sz="1980"/>
            </a:lvl2pPr>
            <a:lvl3pPr marL="1005840" indent="0">
              <a:buNone/>
              <a:defRPr sz="1760"/>
            </a:lvl3pPr>
            <a:lvl4pPr marL="1508760" indent="0">
              <a:buNone/>
              <a:defRPr sz="1540"/>
            </a:lvl4pPr>
            <a:lvl5pPr marL="2011680" indent="0">
              <a:buNone/>
              <a:defRPr sz="1540"/>
            </a:lvl5pPr>
            <a:lvl6pPr marL="2514600" indent="0">
              <a:buNone/>
              <a:defRPr sz="1540"/>
            </a:lvl6pPr>
            <a:lvl7pPr marL="3017520" indent="0">
              <a:buNone/>
              <a:defRPr sz="1540"/>
            </a:lvl7pPr>
            <a:lvl8pPr marL="3520440" indent="0">
              <a:buNone/>
              <a:defRPr sz="1540"/>
            </a:lvl8pPr>
            <a:lvl9pPr marL="4023360" indent="0">
              <a:buNone/>
              <a:defRPr sz="154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5601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" y="1554480"/>
            <a:ext cx="4652010" cy="5527040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1110" y="1554480"/>
            <a:ext cx="4652010" cy="5527040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7051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0" y="1739795"/>
            <a:ext cx="4445953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0" y="2464859"/>
            <a:ext cx="4445953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4834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2974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" y="1554480"/>
            <a:ext cx="4652010" cy="5527040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1110" y="1554480"/>
            <a:ext cx="4652010" cy="5527040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99255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3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62"/>
            <a:ext cx="5622925" cy="6633528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3" y="1626451"/>
            <a:ext cx="3309144" cy="5316538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904147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591569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704906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55205" y="172720"/>
            <a:ext cx="2367915" cy="690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" y="172720"/>
            <a:ext cx="6936105" cy="690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4787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1" y="1739795"/>
            <a:ext cx="4445953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1" y="2464859"/>
            <a:ext cx="4445953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4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66"/>
            <a:ext cx="5622925" cy="6633528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4" y="1626451"/>
            <a:ext cx="3309144" cy="5316538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51460" y="172720"/>
            <a:ext cx="9471660" cy="8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1460" y="1029883"/>
            <a:ext cx="9471660" cy="605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620" y="7081520"/>
            <a:ext cx="3185160" cy="51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320">
                <a:latin typeface="Garamond" pitchFamily="18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521" y="7076123"/>
            <a:ext cx="2346960" cy="51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76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51460" y="7081520"/>
            <a:ext cx="9471660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207" dirty="0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51460" y="1036320"/>
            <a:ext cx="9471660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207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50292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100584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50876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201168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77190" indent="-37719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" pitchFamily="2" charset="2"/>
        <a:buChar char="n"/>
        <a:defRPr sz="2640">
          <a:solidFill>
            <a:schemeClr val="tx1"/>
          </a:solidFill>
          <a:latin typeface="+mn-lt"/>
          <a:ea typeface="+mn-ea"/>
          <a:cs typeface="+mn-cs"/>
        </a:defRPr>
      </a:lvl1pPr>
      <a:lvl2pPr marL="736918" indent="-357982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420">
          <a:solidFill>
            <a:schemeClr val="tx1"/>
          </a:solidFill>
          <a:latin typeface="+mn-lt"/>
        </a:defRPr>
      </a:lvl2pPr>
      <a:lvl3pPr marL="1124585" indent="-385922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473835" indent="-347504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849279" indent="-37369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5pPr>
      <a:lvl6pPr marL="2352199" indent="-37369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6pPr>
      <a:lvl7pPr marL="2855119" indent="-37369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7pPr>
      <a:lvl8pPr marL="3358039" indent="-37369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8pPr>
      <a:lvl9pPr marL="3860959" indent="-37369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51460" y="172720"/>
            <a:ext cx="9471660" cy="120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1460" y="1554480"/>
            <a:ext cx="9471660" cy="552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620" y="7081520"/>
            <a:ext cx="3185160" cy="51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320">
                <a:latin typeface="Garamond" pitchFamily="18" charset="0"/>
              </a:defRPr>
            </a:lvl1pPr>
          </a:lstStyle>
          <a:p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521" y="7076123"/>
            <a:ext cx="2346960" cy="51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76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51460" y="7081520"/>
            <a:ext cx="947166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207" dirty="0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51460" y="1036320"/>
            <a:ext cx="947166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207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50292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100584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50876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201168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77190" indent="-37719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40">
          <a:solidFill>
            <a:schemeClr val="tx1"/>
          </a:solidFill>
          <a:latin typeface="+mn-lt"/>
          <a:ea typeface="+mn-ea"/>
          <a:cs typeface="+mn-cs"/>
        </a:defRPr>
      </a:lvl1pPr>
      <a:lvl2pPr marL="736918" indent="-357982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420">
          <a:solidFill>
            <a:schemeClr val="tx1"/>
          </a:solidFill>
          <a:latin typeface="+mn-lt"/>
        </a:defRPr>
      </a:lvl2pPr>
      <a:lvl3pPr marL="1124585" indent="-385922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473835" indent="-347504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849279" indent="-37369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5pPr>
      <a:lvl6pPr marL="2352199" indent="-37369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6pPr>
      <a:lvl7pPr marL="2855119" indent="-37369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7pPr>
      <a:lvl8pPr marL="3358039" indent="-37369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8pPr>
      <a:lvl9pPr marL="3860959" indent="-37369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51460" y="172720"/>
            <a:ext cx="9471660" cy="8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1460" y="1029883"/>
            <a:ext cx="9471660" cy="605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620" y="7081520"/>
            <a:ext cx="3185160" cy="51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320">
                <a:latin typeface="Garamond" pitchFamily="18" charset="0"/>
              </a:defRPr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521" y="7076123"/>
            <a:ext cx="2346960" cy="51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760">
                <a:latin typeface="Garamond" pitchFamily="18" charset="0"/>
              </a:defRPr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51460" y="7081520"/>
            <a:ext cx="9471660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207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51460" y="1036320"/>
            <a:ext cx="9471660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207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59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50292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100584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50876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201168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77190" indent="-37719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" pitchFamily="2" charset="2"/>
        <a:buChar char="n"/>
        <a:defRPr sz="2640">
          <a:solidFill>
            <a:schemeClr val="tx1"/>
          </a:solidFill>
          <a:latin typeface="+mn-lt"/>
          <a:ea typeface="+mn-ea"/>
          <a:cs typeface="+mn-cs"/>
        </a:defRPr>
      </a:lvl1pPr>
      <a:lvl2pPr marL="736918" indent="-357982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420">
          <a:solidFill>
            <a:schemeClr val="tx1"/>
          </a:solidFill>
          <a:latin typeface="+mn-lt"/>
        </a:defRPr>
      </a:lvl2pPr>
      <a:lvl3pPr marL="1124585" indent="-385922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473835" indent="-347504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849279" indent="-37369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5pPr>
      <a:lvl6pPr marL="2352199" indent="-37369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6pPr>
      <a:lvl7pPr marL="2855119" indent="-37369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7pPr>
      <a:lvl8pPr marL="3358039" indent="-37369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8pPr>
      <a:lvl9pPr marL="3860959" indent="-37369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51460" y="172720"/>
            <a:ext cx="9471660" cy="8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1460" y="1029883"/>
            <a:ext cx="9471660" cy="605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620" y="7081520"/>
            <a:ext cx="3185160" cy="51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320">
                <a:latin typeface="Garamond" pitchFamily="18" charset="0"/>
              </a:defRPr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521" y="7076123"/>
            <a:ext cx="2346960" cy="51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760">
                <a:latin typeface="Garamond" pitchFamily="18" charset="0"/>
              </a:defRPr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51460" y="7081520"/>
            <a:ext cx="9471660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207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51460" y="1036320"/>
            <a:ext cx="9471660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207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81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50292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100584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50876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201168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77190" indent="-37719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" pitchFamily="2" charset="2"/>
        <a:buChar char="n"/>
        <a:defRPr sz="2640">
          <a:solidFill>
            <a:schemeClr val="tx1"/>
          </a:solidFill>
          <a:latin typeface="+mn-lt"/>
          <a:ea typeface="+mn-ea"/>
          <a:cs typeface="+mn-cs"/>
        </a:defRPr>
      </a:lvl1pPr>
      <a:lvl2pPr marL="736918" indent="-357982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420">
          <a:solidFill>
            <a:schemeClr val="tx1"/>
          </a:solidFill>
          <a:latin typeface="+mn-lt"/>
        </a:defRPr>
      </a:lvl2pPr>
      <a:lvl3pPr marL="1124585" indent="-385922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473835" indent="-347504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849279" indent="-37369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5pPr>
      <a:lvl6pPr marL="2352199" indent="-37369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6pPr>
      <a:lvl7pPr marL="2855119" indent="-37369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7pPr>
      <a:lvl8pPr marL="3358039" indent="-37369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8pPr>
      <a:lvl9pPr marL="3860959" indent="-37369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51460" y="172720"/>
            <a:ext cx="9471660" cy="8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1460" y="1029883"/>
            <a:ext cx="9471660" cy="605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620" y="7081520"/>
            <a:ext cx="3185160" cy="51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320">
                <a:latin typeface="Garamond" pitchFamily="18" charset="0"/>
              </a:defRPr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Source: NVIDIA, AMD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521" y="7076123"/>
            <a:ext cx="2346960" cy="51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760">
                <a:latin typeface="Garamond" pitchFamily="18" charset="0"/>
              </a:defRPr>
            </a:lvl1pPr>
          </a:lstStyle>
          <a:p>
            <a:fld id="{CD31CFC9-3DD9-416A-A735-6E58FA2950C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51460" y="7081520"/>
            <a:ext cx="9471660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207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51460" y="1036320"/>
            <a:ext cx="9471660" cy="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207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064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50292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100584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50876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201168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77190" indent="-37719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" pitchFamily="2" charset="2"/>
        <a:buChar char="n"/>
        <a:defRPr sz="2640">
          <a:solidFill>
            <a:schemeClr val="tx1"/>
          </a:solidFill>
          <a:latin typeface="+mn-lt"/>
          <a:ea typeface="+mn-ea"/>
          <a:cs typeface="+mn-cs"/>
        </a:defRPr>
      </a:lvl1pPr>
      <a:lvl2pPr marL="736918" indent="-357982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420">
          <a:solidFill>
            <a:schemeClr val="tx1"/>
          </a:solidFill>
          <a:latin typeface="+mn-lt"/>
        </a:defRPr>
      </a:lvl2pPr>
      <a:lvl3pPr marL="1124585" indent="-385922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473835" indent="-347504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849279" indent="-37369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5pPr>
      <a:lvl6pPr marL="2352199" indent="-37369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6pPr>
      <a:lvl7pPr marL="2855119" indent="-37369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7pPr>
      <a:lvl8pPr marL="3358039" indent="-37369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8pPr>
      <a:lvl9pPr marL="3860959" indent="-37369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76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ctrTitle"/>
          </p:nvPr>
        </p:nvSpPr>
        <p:spPr>
          <a:xfrm>
            <a:off x="0" y="0"/>
            <a:ext cx="10058400" cy="1295400"/>
          </a:xfrm>
        </p:spPr>
        <p:txBody>
          <a:bodyPr/>
          <a:lstStyle/>
          <a:p>
            <a:pPr algn="ctr"/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GPU Concurrency in Heterogeneous Architect</a:t>
            </a:r>
            <a:r>
              <a:rPr lang="en-US" sz="4400" dirty="0"/>
              <a:t>ures</a:t>
            </a:r>
          </a:p>
        </p:txBody>
      </p:sp>
      <p:pic>
        <p:nvPicPr>
          <p:cNvPr id="20" name="Picture 2" descr="http://www.pcper.com/files/imagecache/article_max_width/news/2011-12-26/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71988"/>
            <a:ext cx="3352800" cy="2517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2" descr="http://www.pcityourself.com/images/content/building/core2_undersid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801" y="1571988"/>
            <a:ext cx="3372024" cy="241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://www.mcdonaldsmenu.mobi/wp-content/uploads/2013/12/mcdonalds-Chocolate-Chip-Cooki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648200"/>
            <a:ext cx="3538979" cy="2550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841244" y="6707028"/>
            <a:ext cx="480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Shared Resources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813045" y="6115346"/>
            <a:ext cx="1742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15633" y="5326256"/>
            <a:ext cx="15462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LLC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70908" y="6024710"/>
            <a:ext cx="1742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Memory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8804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Proposal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502919" y="1157915"/>
            <a:ext cx="4444207" cy="904270"/>
          </a:xfrm>
        </p:spPr>
        <p:txBody>
          <a:bodyPr/>
          <a:lstStyle/>
          <a:p>
            <a:pPr algn="ctr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CPU-centric Strategy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Memory Congestion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 Performance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Memory Congestion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GPU TLP</a:t>
            </a: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Down Arrow 18"/>
          <p:cNvSpPr/>
          <p:nvPr/>
        </p:nvSpPr>
        <p:spPr>
          <a:xfrm flipV="1">
            <a:off x="4114800" y="2554303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4114800" y="3177632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 flipV="1">
            <a:off x="4489926" y="4303260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502919" y="4953000"/>
            <a:ext cx="457200" cy="354541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40516" y="4191000"/>
            <a:ext cx="4688684" cy="1219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842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Proposal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502919" y="1157915"/>
            <a:ext cx="4444207" cy="904270"/>
          </a:xfrm>
        </p:spPr>
        <p:txBody>
          <a:bodyPr/>
          <a:lstStyle/>
          <a:p>
            <a:pPr algn="ctr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CPU-centric Strategy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Memory Congestion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 Performance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Memory Congestion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GPU TLP</a:t>
            </a: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Summary:</a:t>
            </a:r>
          </a:p>
          <a:p>
            <a:pPr marL="0" indent="0"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24% CPU &amp;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11% GPU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Down Arrow 18"/>
          <p:cNvSpPr/>
          <p:nvPr/>
        </p:nvSpPr>
        <p:spPr>
          <a:xfrm flipV="1">
            <a:off x="4114800" y="2554303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4114800" y="3177632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 flipV="1">
            <a:off x="4489926" y="4303260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502919" y="4953000"/>
            <a:ext cx="457200" cy="354541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40516" y="4191000"/>
            <a:ext cx="4688684" cy="1219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4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Proposal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502919" y="1157915"/>
            <a:ext cx="4444207" cy="904270"/>
          </a:xfrm>
        </p:spPr>
        <p:txBody>
          <a:bodyPr/>
          <a:lstStyle/>
          <a:p>
            <a:pPr algn="ctr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CPU-centric Strategy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Memory Congestion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 Performance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Memory Congestion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GPU TLP</a:t>
            </a: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Summary:</a:t>
            </a:r>
          </a:p>
          <a:p>
            <a:pPr marL="0" indent="0"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24% CPU &amp;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11% GPU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"/>
          </p:nvPr>
        </p:nvSpPr>
        <p:spPr>
          <a:xfrm>
            <a:off x="5109531" y="1157915"/>
            <a:ext cx="4445953" cy="904270"/>
          </a:xfrm>
        </p:spPr>
        <p:txBody>
          <a:bodyPr/>
          <a:lstStyle/>
          <a:p>
            <a:pPr algn="ctr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CPU-GPU Balanced Strategy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GPU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TLP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GPU Latency Tolerance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19" name="Down Arrow 18"/>
          <p:cNvSpPr/>
          <p:nvPr/>
        </p:nvSpPr>
        <p:spPr>
          <a:xfrm flipV="1">
            <a:off x="4114800" y="2554303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4114800" y="3177632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 flipV="1">
            <a:off x="4489926" y="4303260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502919" y="4953000"/>
            <a:ext cx="457200" cy="354541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6980393" y="2596160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>
            <a:off x="7493000" y="2596160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8022914" y="2596160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40516" y="4191000"/>
            <a:ext cx="4688684" cy="1219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9260688" y="3177631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3580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Proposal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502919" y="1157915"/>
            <a:ext cx="4444207" cy="904270"/>
          </a:xfrm>
        </p:spPr>
        <p:txBody>
          <a:bodyPr/>
          <a:lstStyle/>
          <a:p>
            <a:pPr algn="ctr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CPU-centric Strategy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Memory Congestion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 Performance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Memory Congestion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GPU TLP</a:t>
            </a: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Summary:</a:t>
            </a:r>
          </a:p>
          <a:p>
            <a:pPr marL="0" indent="0"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24% CPU &amp;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11% GPU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"/>
          </p:nvPr>
        </p:nvSpPr>
        <p:spPr>
          <a:xfrm>
            <a:off x="5109531" y="1157915"/>
            <a:ext cx="4445953" cy="904270"/>
          </a:xfrm>
        </p:spPr>
        <p:txBody>
          <a:bodyPr/>
          <a:lstStyle/>
          <a:p>
            <a:pPr algn="ctr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CPU-GPU Balanced Strategy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GPU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TLP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GPU Latency Tolerance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Latency Tolerance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GPU TLP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19" name="Down Arrow 18"/>
          <p:cNvSpPr/>
          <p:nvPr/>
        </p:nvSpPr>
        <p:spPr>
          <a:xfrm flipV="1">
            <a:off x="4114800" y="2554303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4114800" y="3177632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 flipV="1">
            <a:off x="4489926" y="4303260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502919" y="4953000"/>
            <a:ext cx="457200" cy="354541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6980393" y="2596160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>
            <a:off x="7493000" y="2596160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8022914" y="2596160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40516" y="4191000"/>
            <a:ext cx="4688684" cy="1219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9260688" y="3177631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8805876" y="4325553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 flipV="1">
            <a:off x="5175419" y="4936521"/>
            <a:ext cx="457200" cy="354541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29200" y="4191000"/>
            <a:ext cx="4688684" cy="1219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276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Proposal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502919" y="1157915"/>
            <a:ext cx="4444207" cy="904270"/>
          </a:xfrm>
        </p:spPr>
        <p:txBody>
          <a:bodyPr/>
          <a:lstStyle/>
          <a:p>
            <a:pPr algn="ctr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CPU-centric Strategy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Memory Congestion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 Performance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Memory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Congestion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GPU TLP</a:t>
            </a: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Summary: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24%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 &amp;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11%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GPU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"/>
          </p:nvPr>
        </p:nvSpPr>
        <p:spPr>
          <a:xfrm>
            <a:off x="5109531" y="1157915"/>
            <a:ext cx="4445953" cy="904270"/>
          </a:xfrm>
        </p:spPr>
        <p:txBody>
          <a:bodyPr/>
          <a:lstStyle/>
          <a:p>
            <a:pPr algn="ctr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CPU-GPU Balanced Strategy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GPU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TLP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GPU Latency Tolerance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Latency Tolerance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GPU TLP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Summary: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+7% both CPU &amp; GPU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19" name="Down Arrow 18"/>
          <p:cNvSpPr/>
          <p:nvPr/>
        </p:nvSpPr>
        <p:spPr>
          <a:xfrm flipV="1">
            <a:off x="4114800" y="2554303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4114800" y="3177632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 flipV="1">
            <a:off x="4489926" y="4303260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502919" y="4953000"/>
            <a:ext cx="457200" cy="354541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6980393" y="2596160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>
            <a:off x="7493000" y="2596160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8022914" y="2596160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40516" y="4191000"/>
            <a:ext cx="4688684" cy="1219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9260688" y="3177631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8805876" y="4325553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 flipV="1">
            <a:off x="5175419" y="4936521"/>
            <a:ext cx="457200" cy="354541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29200" y="4191000"/>
            <a:ext cx="4688684" cy="1219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4752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ctrTitle"/>
          </p:nvPr>
        </p:nvSpPr>
        <p:spPr>
          <a:xfrm>
            <a:off x="0" y="381000"/>
            <a:ext cx="10058400" cy="1295400"/>
          </a:xfrm>
        </p:spPr>
        <p:txBody>
          <a:bodyPr/>
          <a:lstStyle/>
          <a:p>
            <a:pPr algn="ctr"/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GPU Concurrency in Heterogeneous Architect</a:t>
            </a:r>
            <a:r>
              <a:rPr lang="en-US" sz="4400" dirty="0"/>
              <a:t>ures</a:t>
            </a:r>
          </a:p>
        </p:txBody>
      </p:sp>
      <p:sp>
        <p:nvSpPr>
          <p:cNvPr id="16" name="Subtitle 15"/>
          <p:cNvSpPr>
            <a:spLocks noGrp="1"/>
          </p:cNvSpPr>
          <p:nvPr>
            <p:ph type="subTitle" idx="1"/>
          </p:nvPr>
        </p:nvSpPr>
        <p:spPr>
          <a:xfrm>
            <a:off x="0" y="1994715"/>
            <a:ext cx="10058400" cy="914400"/>
          </a:xfrm>
        </p:spPr>
        <p:txBody>
          <a:bodyPr/>
          <a:lstStyle/>
          <a:p>
            <a:r>
              <a:rPr lang="en-US" sz="2800" dirty="0">
                <a:solidFill>
                  <a:srgbClr val="2A55D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Onur Kay</a:t>
            </a:r>
            <a:r>
              <a:rPr lang="tr-TR" sz="2800" dirty="0">
                <a:solidFill>
                  <a:srgbClr val="2A55D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lang="en-US" sz="2800" dirty="0" smtClean="0">
                <a:solidFill>
                  <a:srgbClr val="2A55D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</a:t>
            </a:r>
            <a:r>
              <a:rPr lang="en-US" sz="2800" baseline="30000" dirty="0" smtClean="0">
                <a:solidFill>
                  <a:srgbClr val="2A55D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Nachiappan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CN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Adwait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Jog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Rachata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Ausavarungnirun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Mahmut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Kandemir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Gabriel H.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Onur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Mutlu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Chita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 descr="psu_logo.png"/>
          <p:cNvPicPr>
            <a:picLocks noChangeAspect="1"/>
          </p:cNvPicPr>
          <p:nvPr/>
        </p:nvPicPr>
        <p:blipFill>
          <a:blip r:embed="rId3" cstate="print"/>
          <a:srcRect b="22975"/>
          <a:stretch>
            <a:fillRect/>
          </a:stretch>
        </p:blipFill>
        <p:spPr>
          <a:xfrm>
            <a:off x="0" y="3546936"/>
            <a:ext cx="2385697" cy="1482264"/>
          </a:xfrm>
          <a:prstGeom prst="rect">
            <a:avLst/>
          </a:prstGeom>
        </p:spPr>
      </p:pic>
      <p:pic>
        <p:nvPicPr>
          <p:cNvPr id="18" name="Picture 17" descr="Burgundy_CMU_JPG_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85697" y="3751748"/>
            <a:ext cx="2653282" cy="946004"/>
          </a:xfrm>
          <a:prstGeom prst="rect">
            <a:avLst/>
          </a:prstGeom>
        </p:spPr>
      </p:pic>
      <p:pic>
        <p:nvPicPr>
          <p:cNvPr id="19" name="Picture 7" descr="C:\Users\zoplek\Desktop\download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726599"/>
            <a:ext cx="831925" cy="895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0" y="3751748"/>
            <a:ext cx="396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aseline="30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Penn State</a:t>
            </a:r>
          </a:p>
          <a:p>
            <a:pPr algn="r"/>
            <a:r>
              <a:rPr lang="en-US" sz="3200" baseline="30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Carnegie Mellon</a:t>
            </a:r>
          </a:p>
          <a:p>
            <a:pPr algn="r"/>
            <a:r>
              <a:rPr lang="en-US" sz="3200" baseline="30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AMD Research</a:t>
            </a:r>
            <a:endParaRPr lang="en-US" sz="3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058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ctrTitle"/>
          </p:nvPr>
        </p:nvSpPr>
        <p:spPr>
          <a:xfrm>
            <a:off x="0" y="381000"/>
            <a:ext cx="10058400" cy="1295400"/>
          </a:xfrm>
        </p:spPr>
        <p:txBody>
          <a:bodyPr/>
          <a:lstStyle/>
          <a:p>
            <a:pPr algn="ctr"/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GPU Concurrency in Heterogeneous Architect</a:t>
            </a:r>
            <a:r>
              <a:rPr lang="en-US" sz="4400" dirty="0"/>
              <a:t>ures</a:t>
            </a:r>
          </a:p>
        </p:txBody>
      </p:sp>
      <p:sp>
        <p:nvSpPr>
          <p:cNvPr id="16" name="Subtitle 15"/>
          <p:cNvSpPr>
            <a:spLocks noGrp="1"/>
          </p:cNvSpPr>
          <p:nvPr>
            <p:ph type="subTitle" idx="1"/>
          </p:nvPr>
        </p:nvSpPr>
        <p:spPr>
          <a:xfrm>
            <a:off x="0" y="1994715"/>
            <a:ext cx="10058400" cy="914400"/>
          </a:xfrm>
        </p:spPr>
        <p:txBody>
          <a:bodyPr/>
          <a:lstStyle/>
          <a:p>
            <a:r>
              <a:rPr lang="en-US" sz="2800" dirty="0">
                <a:solidFill>
                  <a:srgbClr val="2A55D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Onur Kay</a:t>
            </a:r>
            <a:r>
              <a:rPr lang="tr-TR" sz="2800" dirty="0">
                <a:solidFill>
                  <a:srgbClr val="2A55D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lang="en-US" sz="2800" dirty="0" smtClean="0">
                <a:solidFill>
                  <a:srgbClr val="2A55D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</a:t>
            </a:r>
            <a:r>
              <a:rPr lang="en-US" sz="2800" baseline="30000" dirty="0" smtClean="0">
                <a:solidFill>
                  <a:srgbClr val="2A55D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Nachiappan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CN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Adwait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Jog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Rachata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Ausavarungnirun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Mahmut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Kandemir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Gabriel H.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Onur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Mutlu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Chita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 descr="psu_logo.png"/>
          <p:cNvPicPr>
            <a:picLocks noChangeAspect="1"/>
          </p:cNvPicPr>
          <p:nvPr/>
        </p:nvPicPr>
        <p:blipFill>
          <a:blip r:embed="rId3" cstate="print"/>
          <a:srcRect b="22975"/>
          <a:stretch>
            <a:fillRect/>
          </a:stretch>
        </p:blipFill>
        <p:spPr>
          <a:xfrm>
            <a:off x="0" y="3546936"/>
            <a:ext cx="2385697" cy="1482264"/>
          </a:xfrm>
          <a:prstGeom prst="rect">
            <a:avLst/>
          </a:prstGeom>
        </p:spPr>
      </p:pic>
      <p:pic>
        <p:nvPicPr>
          <p:cNvPr id="18" name="Picture 17" descr="Burgundy_CMU_JPG_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85697" y="3751748"/>
            <a:ext cx="2653282" cy="946004"/>
          </a:xfrm>
          <a:prstGeom prst="rect">
            <a:avLst/>
          </a:prstGeom>
        </p:spPr>
      </p:pic>
      <p:pic>
        <p:nvPicPr>
          <p:cNvPr id="19" name="Picture 7" descr="C:\Users\zoplek\Desktop\download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726599"/>
            <a:ext cx="831925" cy="895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2700" y="5930900"/>
            <a:ext cx="10058400" cy="18288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</a:p>
          <a:p>
            <a:pPr algn="ctr"/>
            <a:r>
              <a:rPr lang="tr-T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Session 1B – Main Auditorium</a:t>
            </a:r>
          </a:p>
          <a:p>
            <a:pPr algn="ctr"/>
            <a:r>
              <a:rPr lang="tr-TR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 3 pm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0" y="3751748"/>
            <a:ext cx="396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aseline="30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Penn State</a:t>
            </a:r>
          </a:p>
          <a:p>
            <a:pPr algn="r"/>
            <a:r>
              <a:rPr lang="en-US" sz="3200" baseline="30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Carnegie Mellon</a:t>
            </a:r>
          </a:p>
          <a:p>
            <a:pPr algn="r"/>
            <a:r>
              <a:rPr lang="en-US" sz="3200" baseline="30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AMD Research</a:t>
            </a:r>
            <a:endParaRPr lang="en-US" sz="3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30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ctrTitle"/>
          </p:nvPr>
        </p:nvSpPr>
        <p:spPr>
          <a:xfrm>
            <a:off x="0" y="0"/>
            <a:ext cx="10058400" cy="1295400"/>
          </a:xfrm>
        </p:spPr>
        <p:txBody>
          <a:bodyPr/>
          <a:lstStyle/>
          <a:p>
            <a:pPr algn="ctr"/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GPU Concurrency in Heterogeneous Architect</a:t>
            </a:r>
            <a:r>
              <a:rPr lang="en-US" sz="4400" dirty="0"/>
              <a:t>ures</a:t>
            </a:r>
          </a:p>
        </p:txBody>
      </p:sp>
      <p:pic>
        <p:nvPicPr>
          <p:cNvPr id="20" name="Picture 2" descr="http://www.pcper.com/files/imagecache/article_max_width/news/2011-12-26/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71988"/>
            <a:ext cx="3352800" cy="2517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2" descr="http://www.pcityourself.com/images/content/building/core2_undersid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801" y="1571988"/>
            <a:ext cx="3372024" cy="241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://www.mcdonaldsmenu.mobi/wp-content/uploads/2013/12/mcdonalds-Chocolate-Chip-Cooki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648200"/>
            <a:ext cx="3538979" cy="2550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841244" y="6707028"/>
            <a:ext cx="480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Shared Resources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813045" y="6115346"/>
            <a:ext cx="1742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15633" y="5326256"/>
            <a:ext cx="15462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LLC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70908" y="6024710"/>
            <a:ext cx="1742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Memory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5244" y="4863799"/>
            <a:ext cx="2064781" cy="1509687"/>
          </a:xfrm>
          <a:prstGeom prst="rect">
            <a:avLst/>
          </a:prstGeom>
        </p:spPr>
      </p:pic>
      <p:pic>
        <p:nvPicPr>
          <p:cNvPr id="31" name="Picture 4" descr="http://annafisher.files.wordpress.com/2011/06/baby_cryin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22083" y="4829072"/>
            <a:ext cx="1466198" cy="1434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9127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ctrTitle"/>
          </p:nvPr>
        </p:nvSpPr>
        <p:spPr>
          <a:xfrm>
            <a:off x="0" y="0"/>
            <a:ext cx="10058400" cy="1295400"/>
          </a:xfrm>
        </p:spPr>
        <p:txBody>
          <a:bodyPr/>
          <a:lstStyle/>
          <a:p>
            <a:pPr algn="ctr"/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GPU Concurrency in Heterogeneous Architect</a:t>
            </a:r>
            <a:r>
              <a:rPr lang="en-US" sz="4400" dirty="0"/>
              <a:t>ures</a:t>
            </a:r>
          </a:p>
        </p:txBody>
      </p:sp>
      <p:pic>
        <p:nvPicPr>
          <p:cNvPr id="20" name="Picture 2" descr="http://www.pcper.com/files/imagecache/article_max_width/news/2011-12-26/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71988"/>
            <a:ext cx="3352800" cy="2517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2" descr="http://www.pcityourself.com/images/content/building/core2_undersid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801" y="1571988"/>
            <a:ext cx="3372024" cy="241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://www.mcdonaldsmenu.mobi/wp-content/uploads/2013/12/mcdonalds-Chocolate-Chip-Cooki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648200"/>
            <a:ext cx="3538979" cy="2550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841244" y="6707028"/>
            <a:ext cx="480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Shared Resources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813045" y="6115346"/>
            <a:ext cx="1742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15633" y="5326256"/>
            <a:ext cx="15462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LLC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70908" y="6024710"/>
            <a:ext cx="1742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Memory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5244" y="4863799"/>
            <a:ext cx="2064781" cy="1509687"/>
          </a:xfrm>
          <a:prstGeom prst="rect">
            <a:avLst/>
          </a:prstGeom>
        </p:spPr>
      </p:pic>
      <p:pic>
        <p:nvPicPr>
          <p:cNvPr id="31" name="Picture 4" descr="http://annafisher.files.wordpress.com/2011/06/baby_cryin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22083" y="4829072"/>
            <a:ext cx="1466198" cy="1434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8" descr="http://www.kreinerdental.com/files/2012/04/pi_scheduling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872753"/>
            <a:ext cx="166412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9784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ctrTitle"/>
          </p:nvPr>
        </p:nvSpPr>
        <p:spPr>
          <a:xfrm>
            <a:off x="0" y="0"/>
            <a:ext cx="10058400" cy="1295400"/>
          </a:xfrm>
        </p:spPr>
        <p:txBody>
          <a:bodyPr/>
          <a:lstStyle/>
          <a:p>
            <a:pPr algn="ctr"/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GPU Concurrency in Heterogeneous Architect</a:t>
            </a:r>
            <a:r>
              <a:rPr lang="en-US" sz="4400" dirty="0"/>
              <a:t>ures</a:t>
            </a:r>
          </a:p>
        </p:txBody>
      </p:sp>
      <p:pic>
        <p:nvPicPr>
          <p:cNvPr id="20" name="Picture 2" descr="http://www.pcper.com/files/imagecache/article_max_width/news/2011-12-26/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71988"/>
            <a:ext cx="3352800" cy="2517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2" descr="http://www.pcityourself.com/images/content/building/core2_undersid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801" y="1571988"/>
            <a:ext cx="3372024" cy="241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://www.mcdonaldsmenu.mobi/wp-content/uploads/2013/12/mcdonalds-Chocolate-Chip-Cooki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648200"/>
            <a:ext cx="3538979" cy="2550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841244" y="6707028"/>
            <a:ext cx="480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Shared Resources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813045" y="6115346"/>
            <a:ext cx="1742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15633" y="5326256"/>
            <a:ext cx="15462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LLC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70908" y="6024710"/>
            <a:ext cx="1742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Memory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5244" y="4863799"/>
            <a:ext cx="2064781" cy="1509687"/>
          </a:xfrm>
          <a:prstGeom prst="rect">
            <a:avLst/>
          </a:prstGeom>
        </p:spPr>
      </p:pic>
      <p:pic>
        <p:nvPicPr>
          <p:cNvPr id="31" name="Picture 4" descr="http://annafisher.files.wordpress.com/2011/06/baby_cryin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22083" y="4829072"/>
            <a:ext cx="1466198" cy="1434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8" descr="http://www.kreinerdental.com/files/2012/04/pi_scheduling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872753"/>
            <a:ext cx="166412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http://p4cdn4static.sharpschool.com/UserFiles/Servers/Server_35069/Image/news%20pictures/phone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57600" y="1798499"/>
            <a:ext cx="727495" cy="98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http://p4cdn4static.sharpschool.com/UserFiles/Servers/Server_35069/Image/news%20pictures/phone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2881" y="1798498"/>
            <a:ext cx="727495" cy="98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01974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Proposal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0075" y="1145752"/>
            <a:ext cx="9471660" cy="14085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Warp Scheduler</a:t>
            </a:r>
          </a:p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GPU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hread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evel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arallelism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257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Proposal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0075" y="1145752"/>
            <a:ext cx="9471660" cy="14085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Warp Scheduler</a:t>
            </a:r>
          </a:p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GPU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hread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evel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arallelism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3663922"/>
            <a:ext cx="2547851" cy="9859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CPU</a:t>
            </a:r>
            <a:r>
              <a:rPr lang="tr-TR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-centric Strategy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4650197"/>
            <a:ext cx="2547851" cy="14565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28851" y="2744148"/>
            <a:ext cx="3397135" cy="9194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Improved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24600" y="2746261"/>
            <a:ext cx="3397135" cy="9163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Improved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28851" y="3663267"/>
            <a:ext cx="3397135" cy="985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325985" y="3662613"/>
            <a:ext cx="3397135" cy="9866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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28851" y="4649871"/>
            <a:ext cx="3397135" cy="14568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324600" y="4649216"/>
            <a:ext cx="3398520" cy="14575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5934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Proposal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0075" y="1145752"/>
            <a:ext cx="9471660" cy="14085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Warp Scheduler</a:t>
            </a:r>
          </a:p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GPU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hread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evel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arallelism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3663922"/>
            <a:ext cx="2547851" cy="9859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CPU</a:t>
            </a:r>
            <a:r>
              <a:rPr lang="tr-TR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-centric Strategy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4650197"/>
            <a:ext cx="2547851" cy="14565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CPU-GPU</a:t>
            </a:r>
            <a:r>
              <a:rPr lang="tr-TR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Balanced Strategy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28851" y="2744148"/>
            <a:ext cx="3397135" cy="9194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Improved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24600" y="2746261"/>
            <a:ext cx="3397135" cy="9163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Improved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28851" y="3663267"/>
            <a:ext cx="3397135" cy="985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325985" y="3662613"/>
            <a:ext cx="3397135" cy="9866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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28851" y="4649871"/>
            <a:ext cx="3397135" cy="14568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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324600" y="4649216"/>
            <a:ext cx="3398520" cy="14575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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429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Proposal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0075" y="1145752"/>
            <a:ext cx="9471660" cy="14085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Warp Scheduler</a:t>
            </a:r>
          </a:p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GPU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hread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evel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arallelism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3663922"/>
            <a:ext cx="2547851" cy="9859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CPU</a:t>
            </a:r>
            <a:r>
              <a:rPr lang="tr-TR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-centric Strategy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4650197"/>
            <a:ext cx="2547851" cy="14565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CPU-GPU</a:t>
            </a:r>
            <a:r>
              <a:rPr lang="tr-TR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Balanced Strategy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28851" y="2744148"/>
            <a:ext cx="3397135" cy="9194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Improved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24600" y="2746261"/>
            <a:ext cx="3397135" cy="9163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Improved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28851" y="3663267"/>
            <a:ext cx="3397135" cy="985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325985" y="3662613"/>
            <a:ext cx="3397135" cy="9866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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28851" y="4649871"/>
            <a:ext cx="3397135" cy="14568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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Arc 17"/>
          <p:cNvSpPr/>
          <p:nvPr/>
        </p:nvSpPr>
        <p:spPr>
          <a:xfrm rot="5400000">
            <a:off x="5880344" y="3852474"/>
            <a:ext cx="838201" cy="3344054"/>
          </a:xfrm>
          <a:prstGeom prst="arc">
            <a:avLst>
              <a:gd name="adj1" fmla="val 16200000"/>
              <a:gd name="adj2" fmla="val 5409932"/>
            </a:avLst>
          </a:prstGeom>
          <a:noFill/>
          <a:ln w="381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324600" y="4649216"/>
            <a:ext cx="3398520" cy="14575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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86200" y="6106758"/>
            <a:ext cx="4800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 the trade-off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156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Proposal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502919" y="1157915"/>
            <a:ext cx="4444207" cy="904270"/>
          </a:xfrm>
        </p:spPr>
        <p:txBody>
          <a:bodyPr/>
          <a:lstStyle/>
          <a:p>
            <a:pPr algn="ctr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CPU-centric Strategy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Memory Congestion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 Performance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Down Arrow 18"/>
          <p:cNvSpPr/>
          <p:nvPr/>
        </p:nvSpPr>
        <p:spPr>
          <a:xfrm flipV="1">
            <a:off x="4114800" y="2554303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4114800" y="3177632"/>
            <a:ext cx="457200" cy="354541"/>
          </a:xfrm>
          <a:prstGeom prst="downArrow">
            <a:avLst/>
          </a:prstGeom>
          <a:solidFill>
            <a:srgbClr val="663D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3396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3D63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heme1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3D63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1C4125AF-9C42-47D1-9AFD-ADBC8BFCD500}" vid="{FB7A842E-8265-4E32-92F2-CD111E8A5842}"/>
    </a:ext>
  </a:extLst>
</a:theme>
</file>

<file path=ppt/theme/theme4.xml><?xml version="1.0" encoding="utf-8"?>
<a:theme xmlns:a="http://schemas.openxmlformats.org/drawingml/2006/main" name="Theme1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3D63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1C4125AF-9C42-47D1-9AFD-ADBC8BFCD500}" vid="{FB7A842E-8265-4E32-92F2-CD111E8A5842}"/>
    </a:ext>
  </a:extLst>
</a:theme>
</file>

<file path=ppt/theme/theme5.xml><?xml version="1.0" encoding="utf-8"?>
<a:theme xmlns:a="http://schemas.openxmlformats.org/drawingml/2006/main" name="2_Theme1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3D63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1C4125AF-9C42-47D1-9AFD-ADBC8BFCD500}" vid="{FB7A842E-8265-4E32-92F2-CD111E8A5842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591</Words>
  <Application>Microsoft Office PowerPoint</Application>
  <PresentationFormat>Custom</PresentationFormat>
  <Paragraphs>208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Calibri</vt:lpstr>
      <vt:lpstr>Cambria</vt:lpstr>
      <vt:lpstr>Garamond</vt:lpstr>
      <vt:lpstr>Tahoma</vt:lpstr>
      <vt:lpstr>Times New Roman</vt:lpstr>
      <vt:lpstr>Wingdings</vt:lpstr>
      <vt:lpstr>SAFARI_Template</vt:lpstr>
      <vt:lpstr>1_Edge</vt:lpstr>
      <vt:lpstr>1_Theme1</vt:lpstr>
      <vt:lpstr>Theme1</vt:lpstr>
      <vt:lpstr>2_Theme1</vt:lpstr>
      <vt:lpstr>Managing GPU Concurrency in Heterogeneous Architectures</vt:lpstr>
      <vt:lpstr>Managing GPU Concurrency in Heterogeneous Architectures</vt:lpstr>
      <vt:lpstr>Managing GPU Concurrency in Heterogeneous Architectures</vt:lpstr>
      <vt:lpstr>Managing GPU Concurrency in Heterogeneous Architectures</vt:lpstr>
      <vt:lpstr>Our Proposal</vt:lpstr>
      <vt:lpstr>Our Proposal</vt:lpstr>
      <vt:lpstr>Our Proposal</vt:lpstr>
      <vt:lpstr>Our Proposal</vt:lpstr>
      <vt:lpstr>Our Proposal</vt:lpstr>
      <vt:lpstr>Our Proposal</vt:lpstr>
      <vt:lpstr>Our Proposal</vt:lpstr>
      <vt:lpstr>Our Proposal</vt:lpstr>
      <vt:lpstr>Our Proposal</vt:lpstr>
      <vt:lpstr>Our Proposal</vt:lpstr>
      <vt:lpstr>Managing GPU Concurrency in Heterogeneous Architectures</vt:lpstr>
      <vt:lpstr>Managing GPU Concurrency in Heterogeneous Architectures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</cp:revision>
  <cp:lastPrinted>2013-06-23T03:13:02Z</cp:lastPrinted>
  <dcterms:created xsi:type="dcterms:W3CDTF">2013-06-29T09:12:35Z</dcterms:created>
  <dcterms:modified xsi:type="dcterms:W3CDTF">2014-12-14T20:57:52Z</dcterms:modified>
</cp:coreProperties>
</file>