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42803763" cy="30275213"/>
  <p:notesSz cx="9144000" cy="6858000"/>
  <p:defaultTextStyle>
    <a:defPPr>
      <a:defRPr lang="en-US"/>
    </a:defPPr>
    <a:lvl1pPr marL="0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1pPr>
    <a:lvl2pPr marL="2087923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2pPr>
    <a:lvl3pPr marL="4175847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3pPr>
    <a:lvl4pPr marL="6263771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4pPr>
    <a:lvl5pPr marL="8351695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5pPr>
    <a:lvl6pPr marL="10439618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6pPr>
    <a:lvl7pPr marL="12527541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7pPr>
    <a:lvl8pPr marL="14615465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8pPr>
    <a:lvl9pPr marL="16703389" algn="l" defTabSz="4175847" rtl="0" eaLnBrk="1" latinLnBrk="0" hangingPunct="1">
      <a:defRPr sz="8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8" autoAdjust="0"/>
    <p:restoredTop sz="94660"/>
  </p:normalViewPr>
  <p:slideViewPr>
    <p:cSldViewPr>
      <p:cViewPr>
        <p:scale>
          <a:sx n="66" d="100"/>
          <a:sy n="66" d="100"/>
        </p:scale>
        <p:origin x="-6222" y="-9288"/>
      </p:cViewPr>
      <p:guideLst>
        <p:guide orient="horz" pos="9536"/>
        <p:guide pos="134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zoplek\Dropbox\writeup\paper\isca2014-cpugpu\results\01_intro_1\Book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\Dropbox\writeup\Presentations\micro2014\results\GPU-SU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ur\Dropbox\writeup\Presentations\micro2014\results\CPU-W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761769643659404"/>
          <c:y val="0.18416129801956574"/>
          <c:w val="0.77345392636731214"/>
          <c:h val="0.651815398075240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GPU!$B$6</c:f>
              <c:strCache>
                <c:ptCount val="1"/>
                <c:pt idx="0">
                  <c:v>noCPU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GPU!$A$7:$A$9</c:f>
              <c:strCache>
                <c:ptCount val="3"/>
                <c:pt idx="0">
                  <c:v>KM</c:v>
                </c:pt>
                <c:pt idx="1">
                  <c:v>MM</c:v>
                </c:pt>
                <c:pt idx="2">
                  <c:v>PVR</c:v>
                </c:pt>
              </c:strCache>
            </c:strRef>
          </c:cat>
          <c:val>
            <c:numRef>
              <c:f>GPU!$B$7:$B$9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GPU!$C$6</c:f>
              <c:strCache>
                <c:ptCount val="1"/>
                <c:pt idx="0">
                  <c:v>mcf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GPU!$A$7:$A$9</c:f>
              <c:strCache>
                <c:ptCount val="3"/>
                <c:pt idx="0">
                  <c:v>KM</c:v>
                </c:pt>
                <c:pt idx="1">
                  <c:v>MM</c:v>
                </c:pt>
                <c:pt idx="2">
                  <c:v>PVR</c:v>
                </c:pt>
              </c:strCache>
            </c:strRef>
          </c:cat>
          <c:val>
            <c:numRef>
              <c:f>GPU!$C$7:$C$9</c:f>
              <c:numCache>
                <c:formatCode>General</c:formatCode>
                <c:ptCount val="3"/>
                <c:pt idx="0">
                  <c:v>0.92533367456265547</c:v>
                </c:pt>
                <c:pt idx="1">
                  <c:v>0.99516545720464777</c:v>
                </c:pt>
                <c:pt idx="2">
                  <c:v>0.8050779002021764</c:v>
                </c:pt>
              </c:numCache>
            </c:numRef>
          </c:val>
        </c:ser>
        <c:ser>
          <c:idx val="2"/>
          <c:order val="2"/>
          <c:tx>
            <c:strRef>
              <c:f>GPU!$D$6</c:f>
              <c:strCache>
                <c:ptCount val="1"/>
                <c:pt idx="0">
                  <c:v>omnetpp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GPU!$A$7:$A$9</c:f>
              <c:strCache>
                <c:ptCount val="3"/>
                <c:pt idx="0">
                  <c:v>KM</c:v>
                </c:pt>
                <c:pt idx="1">
                  <c:v>MM</c:v>
                </c:pt>
                <c:pt idx="2">
                  <c:v>PVR</c:v>
                </c:pt>
              </c:strCache>
            </c:strRef>
          </c:cat>
          <c:val>
            <c:numRef>
              <c:f>GPU!$D$7:$D$9</c:f>
              <c:numCache>
                <c:formatCode>General</c:formatCode>
                <c:ptCount val="3"/>
                <c:pt idx="0">
                  <c:v>0.94199896763671231</c:v>
                </c:pt>
                <c:pt idx="1">
                  <c:v>1.0000505407347806</c:v>
                </c:pt>
                <c:pt idx="2">
                  <c:v>0.90604345427621413</c:v>
                </c:pt>
              </c:numCache>
            </c:numRef>
          </c:val>
        </c:ser>
        <c:ser>
          <c:idx val="3"/>
          <c:order val="3"/>
          <c:tx>
            <c:strRef>
              <c:f>GPU!$E$6</c:f>
              <c:strCache>
                <c:ptCount val="1"/>
                <c:pt idx="0">
                  <c:v>perlbench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GPU!$A$7:$A$9</c:f>
              <c:strCache>
                <c:ptCount val="3"/>
                <c:pt idx="0">
                  <c:v>KM</c:v>
                </c:pt>
                <c:pt idx="1">
                  <c:v>MM</c:v>
                </c:pt>
                <c:pt idx="2">
                  <c:v>PVR</c:v>
                </c:pt>
              </c:strCache>
            </c:strRef>
          </c:cat>
          <c:val>
            <c:numRef>
              <c:f>GPU!$E$7:$E$9</c:f>
              <c:numCache>
                <c:formatCode>General</c:formatCode>
                <c:ptCount val="3"/>
                <c:pt idx="0">
                  <c:v>0.99858158489452986</c:v>
                </c:pt>
                <c:pt idx="1">
                  <c:v>0.99922980968258313</c:v>
                </c:pt>
                <c:pt idx="2">
                  <c:v>0.99130433728724165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016016"/>
        <c:axId val="232016576"/>
      </c:barChart>
      <c:catAx>
        <c:axId val="232016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016576"/>
        <c:crosses val="autoZero"/>
        <c:auto val="1"/>
        <c:lblAlgn val="ctr"/>
        <c:lblOffset val="100"/>
        <c:noMultiLvlLbl val="0"/>
      </c:catAx>
      <c:valAx>
        <c:axId val="23201657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>
                  <a:lumMod val="50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tr-TR"/>
                  <a:t>Normalized GPU IPC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5.5969681940259197E-2"/>
              <c:y val="0.216590786687496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01601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5944483502062243"/>
          <c:y val="7.0707070707070704E-2"/>
          <c:w val="0.83587223472065997"/>
          <c:h val="0.11575240594925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4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CPU!$B$6</c:f>
              <c:strCache>
                <c:ptCount val="1"/>
                <c:pt idx="0">
                  <c:v>noGPU</c:v>
                </c:pt>
              </c:strCache>
            </c:strRef>
          </c:tx>
          <c:spPr>
            <a:solidFill>
              <a:srgbClr val="71DAFF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CPU!$A$7:$A$9</c:f>
              <c:strCache>
                <c:ptCount val="3"/>
                <c:pt idx="0">
                  <c:v>mcf</c:v>
                </c:pt>
                <c:pt idx="1">
                  <c:v>omnetpp</c:v>
                </c:pt>
                <c:pt idx="2">
                  <c:v>perlbench</c:v>
                </c:pt>
              </c:strCache>
            </c:strRef>
          </c:cat>
          <c:val>
            <c:numRef>
              <c:f>CPU!$B$7:$B$9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CPU!$C$6</c:f>
              <c:strCache>
                <c:ptCount val="1"/>
                <c:pt idx="0">
                  <c:v>KM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CPU!$A$7:$A$9</c:f>
              <c:strCache>
                <c:ptCount val="3"/>
                <c:pt idx="0">
                  <c:v>mcf</c:v>
                </c:pt>
                <c:pt idx="1">
                  <c:v>omnetpp</c:v>
                </c:pt>
                <c:pt idx="2">
                  <c:v>perlbench</c:v>
                </c:pt>
              </c:strCache>
            </c:strRef>
          </c:cat>
          <c:val>
            <c:numRef>
              <c:f>CPU!$C$7:$C$9</c:f>
              <c:numCache>
                <c:formatCode>General</c:formatCode>
                <c:ptCount val="3"/>
                <c:pt idx="0">
                  <c:v>0.370243285756087</c:v>
                </c:pt>
                <c:pt idx="1">
                  <c:v>0.57433302129537855</c:v>
                </c:pt>
                <c:pt idx="2">
                  <c:v>0.96901571232993733</c:v>
                </c:pt>
              </c:numCache>
            </c:numRef>
          </c:val>
        </c:ser>
        <c:ser>
          <c:idx val="2"/>
          <c:order val="2"/>
          <c:tx>
            <c:strRef>
              <c:f>CPU!$D$6</c:f>
              <c:strCache>
                <c:ptCount val="1"/>
                <c:pt idx="0">
                  <c:v>MM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CPU!$A$7:$A$9</c:f>
              <c:strCache>
                <c:ptCount val="3"/>
                <c:pt idx="0">
                  <c:v>mcf</c:v>
                </c:pt>
                <c:pt idx="1">
                  <c:v>omnetpp</c:v>
                </c:pt>
                <c:pt idx="2">
                  <c:v>perlbench</c:v>
                </c:pt>
              </c:strCache>
            </c:strRef>
          </c:cat>
          <c:val>
            <c:numRef>
              <c:f>CPU!$D$7:$D$9</c:f>
              <c:numCache>
                <c:formatCode>General</c:formatCode>
                <c:ptCount val="3"/>
                <c:pt idx="0">
                  <c:v>0.9123529940224171</c:v>
                </c:pt>
                <c:pt idx="1">
                  <c:v>0.9960331792042415</c:v>
                </c:pt>
                <c:pt idx="2">
                  <c:v>0.99950298305093932</c:v>
                </c:pt>
              </c:numCache>
            </c:numRef>
          </c:val>
        </c:ser>
        <c:ser>
          <c:idx val="3"/>
          <c:order val="3"/>
          <c:tx>
            <c:strRef>
              <c:f>CPU!$E$6</c:f>
              <c:strCache>
                <c:ptCount val="1"/>
                <c:pt idx="0">
                  <c:v>PVR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CPU!$A$7:$A$9</c:f>
              <c:strCache>
                <c:ptCount val="3"/>
                <c:pt idx="0">
                  <c:v>mcf</c:v>
                </c:pt>
                <c:pt idx="1">
                  <c:v>omnetpp</c:v>
                </c:pt>
                <c:pt idx="2">
                  <c:v>perlbench</c:v>
                </c:pt>
              </c:strCache>
            </c:strRef>
          </c:cat>
          <c:val>
            <c:numRef>
              <c:f>CPU!$E$7:$E$9</c:f>
              <c:numCache>
                <c:formatCode>General</c:formatCode>
                <c:ptCount val="3"/>
                <c:pt idx="0">
                  <c:v>0.13575947035700373</c:v>
                </c:pt>
                <c:pt idx="1">
                  <c:v>0.25954494682525003</c:v>
                </c:pt>
                <c:pt idx="2">
                  <c:v>0.85018515121182758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021056"/>
        <c:axId val="232021616"/>
      </c:barChart>
      <c:catAx>
        <c:axId val="232021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021616"/>
        <c:crosses val="autoZero"/>
        <c:auto val="1"/>
        <c:lblAlgn val="ctr"/>
        <c:lblOffset val="100"/>
        <c:noMultiLvlLbl val="0"/>
      </c:catAx>
      <c:valAx>
        <c:axId val="23202161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>
                  <a:lumMod val="50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tr-TR"/>
                  <a:t>Normalized CPU IPC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3.9604675076169143E-3"/>
              <c:y val="0.160517284763852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02105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5398576426051128"/>
          <c:y val="5.8299809853358801E-2"/>
          <c:w val="0.81901166914946444"/>
          <c:h val="0.11575240594925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4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822914971321022"/>
          <c:y val="0.19110564304461941"/>
          <c:w val="0.75388055503151752"/>
          <c:h val="0.62788522528433943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GPU IPC</c:v>
                </c:pt>
              </c:strCache>
            </c:strRef>
          </c:tx>
          <c:spPr>
            <a:ln w="50800" cap="rnd" cmpd="sng" algn="ctr">
              <a:solidFill>
                <a:srgbClr val="0000FF"/>
              </a:solidFill>
              <a:prstDash val="solid"/>
              <a:round/>
            </a:ln>
            <a:effectLst/>
          </c:spPr>
          <c:marker>
            <c:symbol val="diamond"/>
            <c:size val="14"/>
            <c:spPr>
              <a:solidFill>
                <a:srgbClr val="0000FF"/>
              </a:solidFill>
              <a:ln w="15875" cap="flat" cmpd="sng" algn="ctr">
                <a:solidFill>
                  <a:srgbClr val="000000"/>
                </a:solidFill>
                <a:prstDash val="solid"/>
                <a:round/>
              </a:ln>
              <a:effectLst/>
            </c:spPr>
          </c:marker>
          <c:cat>
            <c:strRef>
              <c:f>Sheet1!$C$1:$H$1</c:f>
              <c:strCache>
                <c:ptCount val="6"/>
                <c:pt idx="0">
                  <c:v>1 warp</c:v>
                </c:pt>
                <c:pt idx="1">
                  <c:v>4 warps</c:v>
                </c:pt>
                <c:pt idx="2">
                  <c:v>6 warps</c:v>
                </c:pt>
                <c:pt idx="3">
                  <c:v>8 warps</c:v>
                </c:pt>
                <c:pt idx="4">
                  <c:v>16 warps</c:v>
                </c:pt>
                <c:pt idx="5">
                  <c:v>48 warps</c:v>
                </c:pt>
              </c:strCache>
            </c:strRef>
          </c:cat>
          <c:val>
            <c:numRef>
              <c:f>Sheet1!$C$3:$H$3</c:f>
              <c:numCache>
                <c:formatCode>General</c:formatCode>
                <c:ptCount val="6"/>
                <c:pt idx="0">
                  <c:v>0.34647367464330064</c:v>
                </c:pt>
                <c:pt idx="1">
                  <c:v>0.97948586809952354</c:v>
                </c:pt>
                <c:pt idx="2">
                  <c:v>1.0303424293867123</c:v>
                </c:pt>
                <c:pt idx="3">
                  <c:v>1.0031251315831364</c:v>
                </c:pt>
                <c:pt idx="4">
                  <c:v>0.94474073115549773</c:v>
                </c:pt>
                <c:pt idx="5">
                  <c:v>0.95299157149033764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CPU IPC</c:v>
                </c:pt>
              </c:strCache>
            </c:strRef>
          </c:tx>
          <c:spPr>
            <a:ln w="50800" cap="rnd" cmpd="sng" algn="ctr">
              <a:solidFill>
                <a:srgbClr val="FF0000"/>
              </a:solidFill>
              <a:prstDash val="solid"/>
              <a:round/>
            </a:ln>
            <a:effectLst/>
          </c:spPr>
          <c:marker>
            <c:spPr>
              <a:solidFill>
                <a:srgbClr val="FF0000"/>
              </a:solidFill>
              <a:ln w="6350" cap="flat" cmpd="sng" algn="ctr">
                <a:solidFill>
                  <a:sysClr val="windowText" lastClr="000000"/>
                </a:solidFill>
                <a:prstDash val="solid"/>
                <a:round/>
              </a:ln>
              <a:effectLst/>
            </c:spPr>
          </c:marker>
          <c:cat>
            <c:strRef>
              <c:f>Sheet1!$C$1:$H$1</c:f>
              <c:strCache>
                <c:ptCount val="6"/>
                <c:pt idx="0">
                  <c:v>1 warp</c:v>
                </c:pt>
                <c:pt idx="1">
                  <c:v>4 warps</c:v>
                </c:pt>
                <c:pt idx="2">
                  <c:v>6 warps</c:v>
                </c:pt>
                <c:pt idx="3">
                  <c:v>8 warps</c:v>
                </c:pt>
                <c:pt idx="4">
                  <c:v>16 warps</c:v>
                </c:pt>
                <c:pt idx="5">
                  <c:v>48 warps</c:v>
                </c:pt>
              </c:strCache>
            </c:strRef>
          </c:cat>
          <c:val>
            <c:numRef>
              <c:f>Sheet1!$C$4:$H$4</c:f>
              <c:numCache>
                <c:formatCode>General</c:formatCode>
                <c:ptCount val="6"/>
                <c:pt idx="0">
                  <c:v>1.4291767266925557</c:v>
                </c:pt>
                <c:pt idx="1">
                  <c:v>1.2263747241060463</c:v>
                </c:pt>
                <c:pt idx="2">
                  <c:v>1.155716736868901</c:v>
                </c:pt>
                <c:pt idx="3">
                  <c:v>1.0358012904337124</c:v>
                </c:pt>
                <c:pt idx="4">
                  <c:v>0.9796490735299993</c:v>
                </c:pt>
                <c:pt idx="5">
                  <c:v>0.97982917958297699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024416"/>
        <c:axId val="232024976"/>
      </c:lineChart>
      <c:catAx>
        <c:axId val="232024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1020000" spcFirstLastPara="1" vertOverflow="ellipsis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024976"/>
        <c:crosses val="autoZero"/>
        <c:auto val="1"/>
        <c:lblAlgn val="ctr"/>
        <c:lblOffset val="100"/>
        <c:noMultiLvlLbl val="0"/>
      </c:catAx>
      <c:valAx>
        <c:axId val="23202497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>
                  <a:lumMod val="50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sz="3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Normalized IPC</a:t>
                </a:r>
              </a:p>
            </c:rich>
          </c:tx>
          <c:layout>
            <c:manualLayout>
              <c:xMode val="edge"/>
              <c:yMode val="edge"/>
              <c:x val="6.4570017214896733E-2"/>
              <c:y val="0.17482814954278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>
                <a:defRPr sz="32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202441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4732515470610055"/>
          <c:y val="7.0707070707070704E-2"/>
          <c:w val="0.81805283455721167"/>
          <c:h val="0.11575240594925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32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results_types!$M$1:$T$1</c15:sqref>
                  </c15:fullRef>
                </c:ext>
              </c:extLst>
              <c:f>(results_types!$M$1:$N$1,results_types!$Q$1:$T$1)</c:f>
              <c:strCache>
                <c:ptCount val="6"/>
                <c:pt idx="0">
                  <c:v>DYNCTA</c:v>
                </c:pt>
                <c:pt idx="1">
                  <c:v>CM-CPU</c:v>
                </c:pt>
                <c:pt idx="2">
                  <c:v>CM-BAL1</c:v>
                </c:pt>
                <c:pt idx="3">
                  <c:v>CM-BAL2</c:v>
                </c:pt>
                <c:pt idx="4">
                  <c:v>CM-BAL3</c:v>
                </c:pt>
                <c:pt idx="5">
                  <c:v>CM-BAL4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results_types!$M$12:$T$12</c15:sqref>
                  </c15:fullRef>
                </c:ext>
              </c:extLst>
              <c:f>(results_types!$M$12:$N$12,results_types!$Q$12:$T$12)</c:f>
              <c:numCache>
                <c:formatCode>General</c:formatCode>
                <c:ptCount val="6"/>
                <c:pt idx="0">
                  <c:v>1.0192919083107976</c:v>
                </c:pt>
                <c:pt idx="1">
                  <c:v>0.89197306277894239</c:v>
                </c:pt>
                <c:pt idx="2">
                  <c:v>1.0676556562710529</c:v>
                </c:pt>
                <c:pt idx="3">
                  <c:v>1.0451501980353457</c:v>
                </c:pt>
                <c:pt idx="4">
                  <c:v>0.98947795565969343</c:v>
                </c:pt>
                <c:pt idx="5">
                  <c:v>0.89475576580213489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027776"/>
        <c:axId val="232028336"/>
      </c:barChart>
      <c:catAx>
        <c:axId val="23202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028336"/>
        <c:crosses val="autoZero"/>
        <c:auto val="1"/>
        <c:lblAlgn val="ctr"/>
        <c:lblOffset val="100"/>
        <c:noMultiLvlLbl val="0"/>
      </c:catAx>
      <c:valAx>
        <c:axId val="23202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Normalized</a:t>
                </a:r>
                <a:r>
                  <a:rPr lang="en-US" baseline="0" dirty="0" smtClean="0"/>
                  <a:t> GPU IPC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027776"/>
        <c:crosses val="autoZero"/>
        <c:crossBetween val="between"/>
        <c:majorUnit val="0.1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'results_types (2)'!$M$1:$T$1</c:f>
              <c:strCache>
                <c:ptCount val="6"/>
                <c:pt idx="0">
                  <c:v>DYNCTA</c:v>
                </c:pt>
                <c:pt idx="1">
                  <c:v>CM-CPU</c:v>
                </c:pt>
                <c:pt idx="2">
                  <c:v>CM-BAL1</c:v>
                </c:pt>
                <c:pt idx="3">
                  <c:v>CM-BAL2</c:v>
                </c:pt>
                <c:pt idx="4">
                  <c:v>CM-BAL3</c:v>
                </c:pt>
                <c:pt idx="5">
                  <c:v>CM-BAL4</c:v>
                </c:pt>
              </c:strCache>
              <c:extLst/>
            </c:strRef>
          </c:cat>
          <c:val>
            <c:numRef>
              <c:f>'results_types (2)'!$M$12:$T$12</c:f>
              <c:numCache>
                <c:formatCode>General</c:formatCode>
                <c:ptCount val="6"/>
                <c:pt idx="0">
                  <c:v>1.0155100674444044</c:v>
                </c:pt>
                <c:pt idx="1">
                  <c:v>1.2390649536449894</c:v>
                </c:pt>
                <c:pt idx="2">
                  <c:v>1.0737210112161459</c:v>
                </c:pt>
                <c:pt idx="3">
                  <c:v>1.1052954727985667</c:v>
                </c:pt>
                <c:pt idx="4">
                  <c:v>1.1735935433960545</c:v>
                </c:pt>
                <c:pt idx="5">
                  <c:v>1.1918437783487814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241872"/>
        <c:axId val="233242432"/>
      </c:barChart>
      <c:catAx>
        <c:axId val="23324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2432"/>
        <c:crosses val="autoZero"/>
        <c:auto val="1"/>
        <c:lblAlgn val="ctr"/>
        <c:lblOffset val="100"/>
        <c:noMultiLvlLbl val="0"/>
      </c:catAx>
      <c:valAx>
        <c:axId val="233242432"/>
        <c:scaling>
          <c:orientation val="minMax"/>
          <c:max val="1.4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Normalized CPU WS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1872"/>
        <c:crosses val="autoZero"/>
        <c:crossBetween val="between"/>
        <c:majorUnit val="0.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77252-4D80-428D-B3D4-E8C36F0297A6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7C209-7B57-4A99-BC9B-713CA84428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58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89D91-2079-684C-BBF2-AE9BA9FBAD47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DBAC-4573-294B-B0A8-745650398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1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1pPr>
    <a:lvl2pPr marL="608990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2pPr>
    <a:lvl3pPr marL="1217981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3pPr>
    <a:lvl4pPr marL="1826971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4pPr>
    <a:lvl5pPr marL="2435962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5pPr>
    <a:lvl6pPr marL="3044952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6pPr>
    <a:lvl7pPr marL="3653942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7pPr>
    <a:lvl8pPr marL="4262933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8pPr>
    <a:lvl9pPr marL="4871923" algn="l" defTabSz="608990" rtl="0" eaLnBrk="1" latinLnBrk="0" hangingPunct="1">
      <a:defRPr sz="15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54313" y="514350"/>
            <a:ext cx="36353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DBAC-4573-294B-B0A8-7456503984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6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9404942"/>
            <a:ext cx="36383199" cy="64895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0565" y="17155954"/>
            <a:ext cx="29962634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8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6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4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52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91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7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05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720797" y="3882518"/>
            <a:ext cx="34666592" cy="826611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06170" y="3882518"/>
            <a:ext cx="103301233" cy="826611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0282" y="6727825"/>
            <a:ext cx="37096595" cy="7736999"/>
          </a:xfrm>
        </p:spPr>
        <p:txBody>
          <a:bodyPr/>
          <a:lstStyle>
            <a:lvl1pPr>
              <a:defRPr sz="2119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0287" y="15810389"/>
            <a:ext cx="36739897" cy="7736999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140188" y="27563060"/>
            <a:ext cx="9987545" cy="201834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624619" y="27563060"/>
            <a:ext cx="13554525" cy="201834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5298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97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14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2" y="19454665"/>
            <a:ext cx="36383199" cy="6012994"/>
          </a:xfrm>
        </p:spPr>
        <p:txBody>
          <a:bodyPr/>
          <a:lstStyle>
            <a:lvl1pPr algn="l">
              <a:defRPr sz="1765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2" y="12831929"/>
            <a:ext cx="36383199" cy="6622701"/>
          </a:xfrm>
        </p:spPr>
        <p:txBody>
          <a:bodyPr anchor="b"/>
          <a:lstStyle>
            <a:lvl1pPr marL="0" indent="0">
              <a:buNone/>
              <a:defRPr sz="8829"/>
            </a:lvl1pPr>
            <a:lvl2pPr marL="2018355" indent="0">
              <a:buNone/>
              <a:defRPr sz="7946"/>
            </a:lvl2pPr>
            <a:lvl3pPr marL="4036710" indent="0">
              <a:buNone/>
              <a:defRPr sz="7063"/>
            </a:lvl3pPr>
            <a:lvl4pPr marL="6055065" indent="0">
              <a:buNone/>
              <a:defRPr sz="6180"/>
            </a:lvl4pPr>
            <a:lvl5pPr marL="8073420" indent="0">
              <a:buNone/>
              <a:defRPr sz="6180"/>
            </a:lvl5pPr>
            <a:lvl6pPr marL="10091776" indent="0">
              <a:buNone/>
              <a:defRPr sz="6180"/>
            </a:lvl6pPr>
            <a:lvl7pPr marL="12110131" indent="0">
              <a:buNone/>
              <a:defRPr sz="6180"/>
            </a:lvl7pPr>
            <a:lvl8pPr marL="14128486" indent="0">
              <a:buNone/>
              <a:defRPr sz="6180"/>
            </a:lvl8pPr>
            <a:lvl9pPr marL="16146841" indent="0">
              <a:buNone/>
              <a:defRPr sz="61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48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0094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80231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74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88" y="1212412"/>
            <a:ext cx="38523387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88" y="6776884"/>
            <a:ext cx="18912429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88" y="9601167"/>
            <a:ext cx="18912429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33" y="6776884"/>
            <a:ext cx="18919858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33" y="9601167"/>
            <a:ext cx="18919858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24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79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06669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205" y="1205402"/>
            <a:ext cx="14082143" cy="5129967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2" y="1205439"/>
            <a:ext cx="23928493" cy="25839056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205" y="6335384"/>
            <a:ext cx="14082143" cy="20709089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3640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7" y="21192649"/>
            <a:ext cx="25682258" cy="2501912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7" y="2705146"/>
            <a:ext cx="25682258" cy="18165128"/>
          </a:xfrm>
        </p:spPr>
        <p:txBody>
          <a:bodyPr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7" y="23694561"/>
            <a:ext cx="25682258" cy="3553130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5835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4116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00252" y="672783"/>
            <a:ext cx="10076719" cy="2691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0094" y="672783"/>
            <a:ext cx="29516762" cy="2691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5064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0282" y="6727825"/>
            <a:ext cx="37096595" cy="7736999"/>
          </a:xfrm>
        </p:spPr>
        <p:txBody>
          <a:bodyPr/>
          <a:lstStyle>
            <a:lvl1pPr>
              <a:defRPr sz="2119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0287" y="15810389"/>
            <a:ext cx="36739897" cy="7736999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140188" y="27563060"/>
            <a:ext cx="9987545" cy="201834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624619" y="27563060"/>
            <a:ext cx="13554525" cy="201834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5298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124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29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2" y="19454665"/>
            <a:ext cx="36383199" cy="6012994"/>
          </a:xfrm>
        </p:spPr>
        <p:txBody>
          <a:bodyPr/>
          <a:lstStyle>
            <a:lvl1pPr algn="l">
              <a:defRPr sz="1765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2" y="12831929"/>
            <a:ext cx="36383199" cy="6622701"/>
          </a:xfrm>
        </p:spPr>
        <p:txBody>
          <a:bodyPr anchor="b"/>
          <a:lstStyle>
            <a:lvl1pPr marL="0" indent="0">
              <a:buNone/>
              <a:defRPr sz="8829"/>
            </a:lvl1pPr>
            <a:lvl2pPr marL="2018355" indent="0">
              <a:buNone/>
              <a:defRPr sz="7946"/>
            </a:lvl2pPr>
            <a:lvl3pPr marL="4036710" indent="0">
              <a:buNone/>
              <a:defRPr sz="7063"/>
            </a:lvl3pPr>
            <a:lvl4pPr marL="6055065" indent="0">
              <a:buNone/>
              <a:defRPr sz="6180"/>
            </a:lvl4pPr>
            <a:lvl5pPr marL="8073420" indent="0">
              <a:buNone/>
              <a:defRPr sz="6180"/>
            </a:lvl5pPr>
            <a:lvl6pPr marL="10091776" indent="0">
              <a:buNone/>
              <a:defRPr sz="6180"/>
            </a:lvl6pPr>
            <a:lvl7pPr marL="12110131" indent="0">
              <a:buNone/>
              <a:defRPr sz="6180"/>
            </a:lvl7pPr>
            <a:lvl8pPr marL="14128486" indent="0">
              <a:buNone/>
              <a:defRPr sz="6180"/>
            </a:lvl8pPr>
            <a:lvl9pPr marL="16146841" indent="0">
              <a:buNone/>
              <a:defRPr sz="61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09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0094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80231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254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88" y="1212412"/>
            <a:ext cx="38523387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88" y="6776884"/>
            <a:ext cx="18912429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88" y="9601167"/>
            <a:ext cx="18912429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33" y="6776884"/>
            <a:ext cx="18919858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33" y="9601167"/>
            <a:ext cx="18919858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93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374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8262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1" y="19454630"/>
            <a:ext cx="36383199" cy="6012994"/>
          </a:xfrm>
        </p:spPr>
        <p:txBody>
          <a:bodyPr anchor="t"/>
          <a:lstStyle>
            <a:lvl1pPr algn="l">
              <a:defRPr sz="1781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1" y="12831930"/>
            <a:ext cx="36383199" cy="6622700"/>
          </a:xfrm>
        </p:spPr>
        <p:txBody>
          <a:bodyPr anchor="b"/>
          <a:lstStyle>
            <a:lvl1pPr marL="0" indent="0">
              <a:buNone/>
              <a:defRPr sz="8972">
                <a:solidFill>
                  <a:schemeClr val="tx1">
                    <a:tint val="75000"/>
                  </a:schemeClr>
                </a:solidFill>
              </a:defRPr>
            </a:lvl1pPr>
            <a:lvl2pPr marL="2038233" indent="0">
              <a:buNone/>
              <a:defRPr sz="8062">
                <a:solidFill>
                  <a:schemeClr val="tx1">
                    <a:tint val="75000"/>
                  </a:schemeClr>
                </a:solidFill>
              </a:defRPr>
            </a:lvl2pPr>
            <a:lvl3pPr marL="4076467" indent="0">
              <a:buNone/>
              <a:defRPr sz="7152">
                <a:solidFill>
                  <a:schemeClr val="tx1">
                    <a:tint val="75000"/>
                  </a:schemeClr>
                </a:solidFill>
              </a:defRPr>
            </a:lvl3pPr>
            <a:lvl4pPr marL="6114701" indent="0">
              <a:buNone/>
              <a:defRPr sz="6241">
                <a:solidFill>
                  <a:schemeClr val="tx1">
                    <a:tint val="75000"/>
                  </a:schemeClr>
                </a:solidFill>
              </a:defRPr>
            </a:lvl4pPr>
            <a:lvl5pPr marL="8152934" indent="0">
              <a:buNone/>
              <a:defRPr sz="6241">
                <a:solidFill>
                  <a:schemeClr val="tx1">
                    <a:tint val="75000"/>
                  </a:schemeClr>
                </a:solidFill>
              </a:defRPr>
            </a:lvl5pPr>
            <a:lvl6pPr marL="10191168" indent="0">
              <a:buNone/>
              <a:defRPr sz="6241">
                <a:solidFill>
                  <a:schemeClr val="tx1">
                    <a:tint val="75000"/>
                  </a:schemeClr>
                </a:solidFill>
              </a:defRPr>
            </a:lvl6pPr>
            <a:lvl7pPr marL="12229401" indent="0">
              <a:buNone/>
              <a:defRPr sz="6241">
                <a:solidFill>
                  <a:schemeClr val="tx1">
                    <a:tint val="75000"/>
                  </a:schemeClr>
                </a:solidFill>
              </a:defRPr>
            </a:lvl7pPr>
            <a:lvl8pPr marL="14267634" indent="0">
              <a:buNone/>
              <a:defRPr sz="6241">
                <a:solidFill>
                  <a:schemeClr val="tx1">
                    <a:tint val="75000"/>
                  </a:schemeClr>
                </a:solidFill>
              </a:defRPr>
            </a:lvl8pPr>
            <a:lvl9pPr marL="16305869" indent="0">
              <a:buNone/>
              <a:defRPr sz="62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205" y="1205402"/>
            <a:ext cx="14082143" cy="5129967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2" y="1205439"/>
            <a:ext cx="23928493" cy="25839056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205" y="6335384"/>
            <a:ext cx="14082143" cy="20709089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6711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7" y="21192649"/>
            <a:ext cx="25682258" cy="2501912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7" y="2705146"/>
            <a:ext cx="25682258" cy="18165128"/>
          </a:xfrm>
        </p:spPr>
        <p:txBody>
          <a:bodyPr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7" y="23694561"/>
            <a:ext cx="25682258" cy="3553130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293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04012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00252" y="672783"/>
            <a:ext cx="10076719" cy="2691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0094" y="672783"/>
            <a:ext cx="29516762" cy="2691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97884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0282" y="6727825"/>
            <a:ext cx="37096595" cy="7736999"/>
          </a:xfrm>
        </p:spPr>
        <p:txBody>
          <a:bodyPr/>
          <a:lstStyle>
            <a:lvl1pPr>
              <a:defRPr sz="2119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0287" y="15810389"/>
            <a:ext cx="36739897" cy="7736999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140188" y="27563060"/>
            <a:ext cx="9987545" cy="201834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624619" y="27563060"/>
            <a:ext cx="13554525" cy="201834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5298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83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020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2" y="19454665"/>
            <a:ext cx="36383199" cy="6012994"/>
          </a:xfrm>
        </p:spPr>
        <p:txBody>
          <a:bodyPr/>
          <a:lstStyle>
            <a:lvl1pPr algn="l">
              <a:defRPr sz="1765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2" y="12831929"/>
            <a:ext cx="36383199" cy="6622701"/>
          </a:xfrm>
        </p:spPr>
        <p:txBody>
          <a:bodyPr anchor="b"/>
          <a:lstStyle>
            <a:lvl1pPr marL="0" indent="0">
              <a:buNone/>
              <a:defRPr sz="8829"/>
            </a:lvl1pPr>
            <a:lvl2pPr marL="2018355" indent="0">
              <a:buNone/>
              <a:defRPr sz="7946"/>
            </a:lvl2pPr>
            <a:lvl3pPr marL="4036710" indent="0">
              <a:buNone/>
              <a:defRPr sz="7063"/>
            </a:lvl3pPr>
            <a:lvl4pPr marL="6055065" indent="0">
              <a:buNone/>
              <a:defRPr sz="6180"/>
            </a:lvl4pPr>
            <a:lvl5pPr marL="8073420" indent="0">
              <a:buNone/>
              <a:defRPr sz="6180"/>
            </a:lvl5pPr>
            <a:lvl6pPr marL="10091776" indent="0">
              <a:buNone/>
              <a:defRPr sz="6180"/>
            </a:lvl6pPr>
            <a:lvl7pPr marL="12110131" indent="0">
              <a:buNone/>
              <a:defRPr sz="6180"/>
            </a:lvl7pPr>
            <a:lvl8pPr marL="14128486" indent="0">
              <a:buNone/>
              <a:defRPr sz="6180"/>
            </a:lvl8pPr>
            <a:lvl9pPr marL="16146841" indent="0">
              <a:buNone/>
              <a:defRPr sz="61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825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0094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80231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2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88" y="1212412"/>
            <a:ext cx="38523387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88" y="6776884"/>
            <a:ext cx="18912429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88" y="9601167"/>
            <a:ext cx="18912429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33" y="6776884"/>
            <a:ext cx="18919858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33" y="9601167"/>
            <a:ext cx="18919858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990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75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06169" y="22608298"/>
            <a:ext cx="68983910" cy="63935366"/>
          </a:xfrm>
        </p:spPr>
        <p:txBody>
          <a:bodyPr/>
          <a:lstStyle>
            <a:lvl1pPr>
              <a:defRPr sz="12483"/>
            </a:lvl1pPr>
            <a:lvl2pPr>
              <a:defRPr sz="10662"/>
            </a:lvl2pPr>
            <a:lvl3pPr>
              <a:defRPr sz="8972"/>
            </a:lvl3pPr>
            <a:lvl4pPr>
              <a:defRPr sz="8062"/>
            </a:lvl4pPr>
            <a:lvl5pPr>
              <a:defRPr sz="8062"/>
            </a:lvl5pPr>
            <a:lvl6pPr>
              <a:defRPr sz="8062"/>
            </a:lvl6pPr>
            <a:lvl7pPr>
              <a:defRPr sz="8062"/>
            </a:lvl7pPr>
            <a:lvl8pPr>
              <a:defRPr sz="8062"/>
            </a:lvl8pPr>
            <a:lvl9pPr>
              <a:defRPr sz="80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03477" y="22608298"/>
            <a:ext cx="68983914" cy="63935366"/>
          </a:xfrm>
        </p:spPr>
        <p:txBody>
          <a:bodyPr/>
          <a:lstStyle>
            <a:lvl1pPr>
              <a:defRPr sz="12483"/>
            </a:lvl1pPr>
            <a:lvl2pPr>
              <a:defRPr sz="10662"/>
            </a:lvl2pPr>
            <a:lvl3pPr>
              <a:defRPr sz="8972"/>
            </a:lvl3pPr>
            <a:lvl4pPr>
              <a:defRPr sz="8062"/>
            </a:lvl4pPr>
            <a:lvl5pPr>
              <a:defRPr sz="8062"/>
            </a:lvl5pPr>
            <a:lvl6pPr>
              <a:defRPr sz="8062"/>
            </a:lvl6pPr>
            <a:lvl7pPr>
              <a:defRPr sz="8062"/>
            </a:lvl7pPr>
            <a:lvl8pPr>
              <a:defRPr sz="8062"/>
            </a:lvl8pPr>
            <a:lvl9pPr>
              <a:defRPr sz="80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23556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205" y="1205402"/>
            <a:ext cx="14082143" cy="5129967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2" y="1205439"/>
            <a:ext cx="23928493" cy="25839056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205" y="6335384"/>
            <a:ext cx="14082143" cy="20709089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84133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7" y="21192649"/>
            <a:ext cx="25682258" cy="2501912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7" y="2705146"/>
            <a:ext cx="25682258" cy="18165128"/>
          </a:xfrm>
        </p:spPr>
        <p:txBody>
          <a:bodyPr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7" y="23694561"/>
            <a:ext cx="25682258" cy="3553130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9200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93069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00252" y="672783"/>
            <a:ext cx="10076719" cy="2691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0094" y="672783"/>
            <a:ext cx="29516762" cy="2691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71127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0282" y="6727825"/>
            <a:ext cx="37096595" cy="7736999"/>
          </a:xfrm>
        </p:spPr>
        <p:txBody>
          <a:bodyPr/>
          <a:lstStyle>
            <a:lvl1pPr>
              <a:defRPr sz="2119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10287" y="15810389"/>
            <a:ext cx="36739897" cy="7736999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140188" y="27563060"/>
            <a:ext cx="9987545" cy="201834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624619" y="27563060"/>
            <a:ext cx="13554525" cy="201834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5298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297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56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2" y="19454665"/>
            <a:ext cx="36383199" cy="6012994"/>
          </a:xfrm>
        </p:spPr>
        <p:txBody>
          <a:bodyPr/>
          <a:lstStyle>
            <a:lvl1pPr algn="l">
              <a:defRPr sz="1765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2" y="12831929"/>
            <a:ext cx="36383199" cy="6622701"/>
          </a:xfrm>
        </p:spPr>
        <p:txBody>
          <a:bodyPr anchor="b"/>
          <a:lstStyle>
            <a:lvl1pPr marL="0" indent="0">
              <a:buNone/>
              <a:defRPr sz="8829"/>
            </a:lvl1pPr>
            <a:lvl2pPr marL="2018355" indent="0">
              <a:buNone/>
              <a:defRPr sz="7946"/>
            </a:lvl2pPr>
            <a:lvl3pPr marL="4036710" indent="0">
              <a:buNone/>
              <a:defRPr sz="7063"/>
            </a:lvl3pPr>
            <a:lvl4pPr marL="6055065" indent="0">
              <a:buNone/>
              <a:defRPr sz="6180"/>
            </a:lvl4pPr>
            <a:lvl5pPr marL="8073420" indent="0">
              <a:buNone/>
              <a:defRPr sz="6180"/>
            </a:lvl5pPr>
            <a:lvl6pPr marL="10091776" indent="0">
              <a:buNone/>
              <a:defRPr sz="6180"/>
            </a:lvl6pPr>
            <a:lvl7pPr marL="12110131" indent="0">
              <a:buNone/>
              <a:defRPr sz="6180"/>
            </a:lvl7pPr>
            <a:lvl8pPr marL="14128486" indent="0">
              <a:buNone/>
              <a:defRPr sz="6180"/>
            </a:lvl8pPr>
            <a:lvl9pPr marL="16146841" indent="0">
              <a:buNone/>
              <a:defRPr sz="61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915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0094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80231" y="6055043"/>
            <a:ext cx="19796740" cy="21529040"/>
          </a:xfrm>
        </p:spPr>
        <p:txBody>
          <a:bodyPr/>
          <a:lstStyle>
            <a:lvl1pPr>
              <a:defRPr sz="12361"/>
            </a:lvl1pPr>
            <a:lvl2pPr>
              <a:defRPr sz="10595"/>
            </a:lvl2pPr>
            <a:lvl3pPr>
              <a:defRPr sz="8829"/>
            </a:lvl3pPr>
            <a:lvl4pPr>
              <a:defRPr sz="7946"/>
            </a:lvl4pPr>
            <a:lvl5pPr>
              <a:defRPr sz="7946"/>
            </a:lvl5pPr>
            <a:lvl6pPr>
              <a:defRPr sz="7946"/>
            </a:lvl6pPr>
            <a:lvl7pPr>
              <a:defRPr sz="7946"/>
            </a:lvl7pPr>
            <a:lvl8pPr>
              <a:defRPr sz="7946"/>
            </a:lvl8pPr>
            <a:lvl9pPr>
              <a:defRPr sz="79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2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88" y="1212412"/>
            <a:ext cx="38523387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88" y="6776884"/>
            <a:ext cx="18912429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88" y="9601167"/>
            <a:ext cx="18912429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33" y="6776884"/>
            <a:ext cx="18919858" cy="2824283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33" y="9601167"/>
            <a:ext cx="18919858" cy="17443290"/>
          </a:xfrm>
        </p:spPr>
        <p:txBody>
          <a:bodyPr/>
          <a:lstStyle>
            <a:lvl1pPr>
              <a:defRPr sz="10595"/>
            </a:lvl1pPr>
            <a:lvl2pPr>
              <a:defRPr sz="8829"/>
            </a:lvl2pPr>
            <a:lvl3pPr>
              <a:defRPr sz="7946"/>
            </a:lvl3pPr>
            <a:lvl4pPr>
              <a:defRPr sz="7063"/>
            </a:lvl4pPr>
            <a:lvl5pPr>
              <a:defRPr sz="7063"/>
            </a:lvl5pPr>
            <a:lvl6pPr>
              <a:defRPr sz="7063"/>
            </a:lvl6pPr>
            <a:lvl7pPr>
              <a:defRPr sz="7063"/>
            </a:lvl7pPr>
            <a:lvl8pPr>
              <a:defRPr sz="7063"/>
            </a:lvl8pPr>
            <a:lvl9pPr>
              <a:defRPr sz="70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07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88" y="1212413"/>
            <a:ext cx="38523387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91" y="6776885"/>
            <a:ext cx="18912429" cy="2824282"/>
          </a:xfrm>
        </p:spPr>
        <p:txBody>
          <a:bodyPr anchor="b"/>
          <a:lstStyle>
            <a:lvl1pPr marL="0" indent="0">
              <a:buNone/>
              <a:defRPr sz="10662" b="1"/>
            </a:lvl1pPr>
            <a:lvl2pPr marL="2038233" indent="0">
              <a:buNone/>
              <a:defRPr sz="8972" b="1"/>
            </a:lvl2pPr>
            <a:lvl3pPr marL="4076467" indent="0">
              <a:buNone/>
              <a:defRPr sz="8062" b="1"/>
            </a:lvl3pPr>
            <a:lvl4pPr marL="6114701" indent="0">
              <a:buNone/>
              <a:defRPr sz="7152" b="1"/>
            </a:lvl4pPr>
            <a:lvl5pPr marL="8152934" indent="0">
              <a:buNone/>
              <a:defRPr sz="7152" b="1"/>
            </a:lvl5pPr>
            <a:lvl6pPr marL="10191168" indent="0">
              <a:buNone/>
              <a:defRPr sz="7152" b="1"/>
            </a:lvl6pPr>
            <a:lvl7pPr marL="12229401" indent="0">
              <a:buNone/>
              <a:defRPr sz="7152" b="1"/>
            </a:lvl7pPr>
            <a:lvl8pPr marL="14267634" indent="0">
              <a:buNone/>
              <a:defRPr sz="7152" b="1"/>
            </a:lvl8pPr>
            <a:lvl9pPr marL="16305869" indent="0">
              <a:buNone/>
              <a:defRPr sz="715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91" y="9601167"/>
            <a:ext cx="18912429" cy="17443291"/>
          </a:xfrm>
        </p:spPr>
        <p:txBody>
          <a:bodyPr/>
          <a:lstStyle>
            <a:lvl1pPr>
              <a:defRPr sz="10662"/>
            </a:lvl1pPr>
            <a:lvl2pPr>
              <a:defRPr sz="8972"/>
            </a:lvl2pPr>
            <a:lvl3pPr>
              <a:defRPr sz="8062"/>
            </a:lvl3pPr>
            <a:lvl4pPr>
              <a:defRPr sz="7152"/>
            </a:lvl4pPr>
            <a:lvl5pPr>
              <a:defRPr sz="7152"/>
            </a:lvl5pPr>
            <a:lvl6pPr>
              <a:defRPr sz="7152"/>
            </a:lvl6pPr>
            <a:lvl7pPr>
              <a:defRPr sz="7152"/>
            </a:lvl7pPr>
            <a:lvl8pPr>
              <a:defRPr sz="7152"/>
            </a:lvl8pPr>
            <a:lvl9pPr>
              <a:defRPr sz="71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20" y="6776885"/>
            <a:ext cx="18919858" cy="2824282"/>
          </a:xfrm>
        </p:spPr>
        <p:txBody>
          <a:bodyPr anchor="b"/>
          <a:lstStyle>
            <a:lvl1pPr marL="0" indent="0">
              <a:buNone/>
              <a:defRPr sz="10662" b="1"/>
            </a:lvl1pPr>
            <a:lvl2pPr marL="2038233" indent="0">
              <a:buNone/>
              <a:defRPr sz="8972" b="1"/>
            </a:lvl2pPr>
            <a:lvl3pPr marL="4076467" indent="0">
              <a:buNone/>
              <a:defRPr sz="8062" b="1"/>
            </a:lvl3pPr>
            <a:lvl4pPr marL="6114701" indent="0">
              <a:buNone/>
              <a:defRPr sz="7152" b="1"/>
            </a:lvl4pPr>
            <a:lvl5pPr marL="8152934" indent="0">
              <a:buNone/>
              <a:defRPr sz="7152" b="1"/>
            </a:lvl5pPr>
            <a:lvl6pPr marL="10191168" indent="0">
              <a:buNone/>
              <a:defRPr sz="7152" b="1"/>
            </a:lvl6pPr>
            <a:lvl7pPr marL="12229401" indent="0">
              <a:buNone/>
              <a:defRPr sz="7152" b="1"/>
            </a:lvl7pPr>
            <a:lvl8pPr marL="14267634" indent="0">
              <a:buNone/>
              <a:defRPr sz="7152" b="1"/>
            </a:lvl8pPr>
            <a:lvl9pPr marL="16305869" indent="0">
              <a:buNone/>
              <a:defRPr sz="715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20" y="9601167"/>
            <a:ext cx="18919858" cy="17443291"/>
          </a:xfrm>
        </p:spPr>
        <p:txBody>
          <a:bodyPr/>
          <a:lstStyle>
            <a:lvl1pPr>
              <a:defRPr sz="10662"/>
            </a:lvl1pPr>
            <a:lvl2pPr>
              <a:defRPr sz="8972"/>
            </a:lvl2pPr>
            <a:lvl3pPr>
              <a:defRPr sz="8062"/>
            </a:lvl3pPr>
            <a:lvl4pPr>
              <a:defRPr sz="7152"/>
            </a:lvl4pPr>
            <a:lvl5pPr>
              <a:defRPr sz="7152"/>
            </a:lvl5pPr>
            <a:lvl6pPr>
              <a:defRPr sz="7152"/>
            </a:lvl6pPr>
            <a:lvl7pPr>
              <a:defRPr sz="7152"/>
            </a:lvl7pPr>
            <a:lvl8pPr>
              <a:defRPr sz="7152"/>
            </a:lvl8pPr>
            <a:lvl9pPr>
              <a:defRPr sz="71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37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55762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205" y="1205402"/>
            <a:ext cx="14082143" cy="5129967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2" y="1205439"/>
            <a:ext cx="23928493" cy="25839056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205" y="6335384"/>
            <a:ext cx="14082143" cy="20709089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06754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7" y="21192649"/>
            <a:ext cx="25682258" cy="2501912"/>
          </a:xfrm>
        </p:spPr>
        <p:txBody>
          <a:bodyPr anchor="b"/>
          <a:lstStyle>
            <a:lvl1pPr algn="l">
              <a:defRPr sz="882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7" y="2705146"/>
            <a:ext cx="25682258" cy="18165128"/>
          </a:xfrm>
        </p:spPr>
        <p:txBody>
          <a:bodyPr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7" y="23694561"/>
            <a:ext cx="25682258" cy="3553130"/>
          </a:xfrm>
        </p:spPr>
        <p:txBody>
          <a:bodyPr/>
          <a:lstStyle>
            <a:lvl1pPr marL="0" indent="0">
              <a:buNone/>
              <a:defRPr sz="6180"/>
            </a:lvl1pPr>
            <a:lvl2pPr marL="2018355" indent="0">
              <a:buNone/>
              <a:defRPr sz="5298"/>
            </a:lvl2pPr>
            <a:lvl3pPr marL="4036710" indent="0">
              <a:buNone/>
              <a:defRPr sz="4415"/>
            </a:lvl3pPr>
            <a:lvl4pPr marL="6055065" indent="0">
              <a:buNone/>
              <a:defRPr sz="3973"/>
            </a:lvl4pPr>
            <a:lvl5pPr marL="8073420" indent="0">
              <a:buNone/>
              <a:defRPr sz="3973"/>
            </a:lvl5pPr>
            <a:lvl6pPr marL="10091776" indent="0">
              <a:buNone/>
              <a:defRPr sz="3973"/>
            </a:lvl6pPr>
            <a:lvl7pPr marL="12110131" indent="0">
              <a:buNone/>
              <a:defRPr sz="3973"/>
            </a:lvl7pPr>
            <a:lvl8pPr marL="14128486" indent="0">
              <a:buNone/>
              <a:defRPr sz="3973"/>
            </a:lvl8pPr>
            <a:lvl9pPr marL="16146841" indent="0">
              <a:buNone/>
              <a:defRPr sz="39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5782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9477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00252" y="672783"/>
            <a:ext cx="10076719" cy="2691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0094" y="672783"/>
            <a:ext cx="29516762" cy="2691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197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94" y="1205402"/>
            <a:ext cx="14082143" cy="5129967"/>
          </a:xfrm>
        </p:spPr>
        <p:txBody>
          <a:bodyPr anchor="b"/>
          <a:lstStyle>
            <a:lvl1pPr algn="l">
              <a:defRPr sz="897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2" y="1205405"/>
            <a:ext cx="23928493" cy="25839056"/>
          </a:xfrm>
        </p:spPr>
        <p:txBody>
          <a:bodyPr/>
          <a:lstStyle>
            <a:lvl1pPr>
              <a:defRPr sz="14303"/>
            </a:lvl1pPr>
            <a:lvl2pPr>
              <a:defRPr sz="12483"/>
            </a:lvl2pPr>
            <a:lvl3pPr>
              <a:defRPr sz="10662"/>
            </a:lvl3pPr>
            <a:lvl4pPr>
              <a:defRPr sz="8972"/>
            </a:lvl4pPr>
            <a:lvl5pPr>
              <a:defRPr sz="8972"/>
            </a:lvl5pPr>
            <a:lvl6pPr>
              <a:defRPr sz="8972"/>
            </a:lvl6pPr>
            <a:lvl7pPr>
              <a:defRPr sz="8972"/>
            </a:lvl7pPr>
            <a:lvl8pPr>
              <a:defRPr sz="8972"/>
            </a:lvl8pPr>
            <a:lvl9pPr>
              <a:defRPr sz="897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194" y="6335372"/>
            <a:ext cx="14082143" cy="20709089"/>
          </a:xfrm>
        </p:spPr>
        <p:txBody>
          <a:bodyPr/>
          <a:lstStyle>
            <a:lvl1pPr marL="0" indent="0">
              <a:buNone/>
              <a:defRPr sz="6241"/>
            </a:lvl1pPr>
            <a:lvl2pPr marL="2038233" indent="0">
              <a:buNone/>
              <a:defRPr sz="5331"/>
            </a:lvl2pPr>
            <a:lvl3pPr marL="4076467" indent="0">
              <a:buNone/>
              <a:defRPr sz="4421"/>
            </a:lvl3pPr>
            <a:lvl4pPr marL="6114701" indent="0">
              <a:buNone/>
              <a:defRPr sz="4031"/>
            </a:lvl4pPr>
            <a:lvl5pPr marL="8152934" indent="0">
              <a:buNone/>
              <a:defRPr sz="4031"/>
            </a:lvl5pPr>
            <a:lvl6pPr marL="10191168" indent="0">
              <a:buNone/>
              <a:defRPr sz="4031"/>
            </a:lvl6pPr>
            <a:lvl7pPr marL="12229401" indent="0">
              <a:buNone/>
              <a:defRPr sz="4031"/>
            </a:lvl7pPr>
            <a:lvl8pPr marL="14267634" indent="0">
              <a:buNone/>
              <a:defRPr sz="4031"/>
            </a:lvl8pPr>
            <a:lvl9pPr marL="16305869" indent="0">
              <a:buNone/>
              <a:defRPr sz="40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7" y="21192649"/>
            <a:ext cx="25682258" cy="2501913"/>
          </a:xfrm>
        </p:spPr>
        <p:txBody>
          <a:bodyPr anchor="b"/>
          <a:lstStyle>
            <a:lvl1pPr algn="l">
              <a:defRPr sz="897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7" y="2705146"/>
            <a:ext cx="25682258" cy="18165128"/>
          </a:xfrm>
        </p:spPr>
        <p:txBody>
          <a:bodyPr/>
          <a:lstStyle>
            <a:lvl1pPr marL="0" indent="0">
              <a:buNone/>
              <a:defRPr sz="14303"/>
            </a:lvl1pPr>
            <a:lvl2pPr marL="2038233" indent="0">
              <a:buNone/>
              <a:defRPr sz="12483"/>
            </a:lvl2pPr>
            <a:lvl3pPr marL="4076467" indent="0">
              <a:buNone/>
              <a:defRPr sz="10662"/>
            </a:lvl3pPr>
            <a:lvl4pPr marL="6114701" indent="0">
              <a:buNone/>
              <a:defRPr sz="8972"/>
            </a:lvl4pPr>
            <a:lvl5pPr marL="8152934" indent="0">
              <a:buNone/>
              <a:defRPr sz="8972"/>
            </a:lvl5pPr>
            <a:lvl6pPr marL="10191168" indent="0">
              <a:buNone/>
              <a:defRPr sz="8972"/>
            </a:lvl6pPr>
            <a:lvl7pPr marL="12229401" indent="0">
              <a:buNone/>
              <a:defRPr sz="8972"/>
            </a:lvl7pPr>
            <a:lvl8pPr marL="14267634" indent="0">
              <a:buNone/>
              <a:defRPr sz="8972"/>
            </a:lvl8pPr>
            <a:lvl9pPr marL="16305869" indent="0">
              <a:buNone/>
              <a:defRPr sz="897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7" y="23694562"/>
            <a:ext cx="25682258" cy="3553130"/>
          </a:xfrm>
        </p:spPr>
        <p:txBody>
          <a:bodyPr/>
          <a:lstStyle>
            <a:lvl1pPr marL="0" indent="0">
              <a:buNone/>
              <a:defRPr sz="6241"/>
            </a:lvl1pPr>
            <a:lvl2pPr marL="2038233" indent="0">
              <a:buNone/>
              <a:defRPr sz="5331"/>
            </a:lvl2pPr>
            <a:lvl3pPr marL="4076467" indent="0">
              <a:buNone/>
              <a:defRPr sz="4421"/>
            </a:lvl3pPr>
            <a:lvl4pPr marL="6114701" indent="0">
              <a:buNone/>
              <a:defRPr sz="4031"/>
            </a:lvl4pPr>
            <a:lvl5pPr marL="8152934" indent="0">
              <a:buNone/>
              <a:defRPr sz="4031"/>
            </a:lvl5pPr>
            <a:lvl6pPr marL="10191168" indent="0">
              <a:buNone/>
              <a:defRPr sz="4031"/>
            </a:lvl6pPr>
            <a:lvl7pPr marL="12229401" indent="0">
              <a:buNone/>
              <a:defRPr sz="4031"/>
            </a:lvl7pPr>
            <a:lvl8pPr marL="14267634" indent="0">
              <a:buNone/>
              <a:defRPr sz="4031"/>
            </a:lvl8pPr>
            <a:lvl9pPr marL="16305869" indent="0">
              <a:buNone/>
              <a:defRPr sz="40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0188" y="1212413"/>
            <a:ext cx="38523387" cy="5045869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88" y="7064219"/>
            <a:ext cx="38523387" cy="1998024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0188" y="28060640"/>
            <a:ext cx="9987545" cy="1611875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5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03E71-50BA-43CE-A8C4-6DB00EE265D3}" type="datetimeFigureOut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24619" y="28060640"/>
            <a:ext cx="13554525" cy="1611875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5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6030" y="28060640"/>
            <a:ext cx="9987545" cy="1611875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5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489A-76E8-4313-BE53-A875C6A08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6467" rtl="0" eaLnBrk="1" latinLnBrk="0" hangingPunct="1">
        <a:spcBef>
          <a:spcPct val="0"/>
        </a:spcBef>
        <a:buNone/>
        <a:defRPr sz="19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8676" indent="-1528676" algn="l" defTabSz="4076467" rtl="0" eaLnBrk="1" latinLnBrk="0" hangingPunct="1">
        <a:spcBef>
          <a:spcPct val="20000"/>
        </a:spcBef>
        <a:buFont typeface="Arial" pitchFamily="34" charset="0"/>
        <a:buChar char="•"/>
        <a:defRPr sz="14303" kern="1200">
          <a:solidFill>
            <a:schemeClr val="tx1"/>
          </a:solidFill>
          <a:latin typeface="+mn-lt"/>
          <a:ea typeface="+mn-ea"/>
          <a:cs typeface="+mn-cs"/>
        </a:defRPr>
      </a:lvl1pPr>
      <a:lvl2pPr marL="3312129" indent="-1273896" algn="l" defTabSz="4076467" rtl="0" eaLnBrk="1" latinLnBrk="0" hangingPunct="1">
        <a:spcBef>
          <a:spcPct val="20000"/>
        </a:spcBef>
        <a:buFont typeface="Arial" pitchFamily="34" charset="0"/>
        <a:buChar char="–"/>
        <a:defRPr sz="12483" kern="1200">
          <a:solidFill>
            <a:schemeClr val="tx1"/>
          </a:solidFill>
          <a:latin typeface="+mn-lt"/>
          <a:ea typeface="+mn-ea"/>
          <a:cs typeface="+mn-cs"/>
        </a:defRPr>
      </a:lvl2pPr>
      <a:lvl3pPr marL="5095584" indent="-1019117" algn="l" defTabSz="4076467" rtl="0" eaLnBrk="1" latinLnBrk="0" hangingPunct="1">
        <a:spcBef>
          <a:spcPct val="20000"/>
        </a:spcBef>
        <a:buFont typeface="Arial" pitchFamily="34" charset="0"/>
        <a:buChar char="•"/>
        <a:defRPr sz="10662" kern="1200">
          <a:solidFill>
            <a:schemeClr val="tx1"/>
          </a:solidFill>
          <a:latin typeface="+mn-lt"/>
          <a:ea typeface="+mn-ea"/>
          <a:cs typeface="+mn-cs"/>
        </a:defRPr>
      </a:lvl3pPr>
      <a:lvl4pPr marL="7133818" indent="-1019117" algn="l" defTabSz="4076467" rtl="0" eaLnBrk="1" latinLnBrk="0" hangingPunct="1">
        <a:spcBef>
          <a:spcPct val="20000"/>
        </a:spcBef>
        <a:buFont typeface="Arial" pitchFamily="34" charset="0"/>
        <a:buChar char="–"/>
        <a:defRPr sz="8972" kern="1200">
          <a:solidFill>
            <a:schemeClr val="tx1"/>
          </a:solidFill>
          <a:latin typeface="+mn-lt"/>
          <a:ea typeface="+mn-ea"/>
          <a:cs typeface="+mn-cs"/>
        </a:defRPr>
      </a:lvl4pPr>
      <a:lvl5pPr marL="9172051" indent="-1019117" algn="l" defTabSz="4076467" rtl="0" eaLnBrk="1" latinLnBrk="0" hangingPunct="1">
        <a:spcBef>
          <a:spcPct val="20000"/>
        </a:spcBef>
        <a:buFont typeface="Arial" pitchFamily="34" charset="0"/>
        <a:buChar char="»"/>
        <a:defRPr sz="8972" kern="1200">
          <a:solidFill>
            <a:schemeClr val="tx1"/>
          </a:solidFill>
          <a:latin typeface="+mn-lt"/>
          <a:ea typeface="+mn-ea"/>
          <a:cs typeface="+mn-cs"/>
        </a:defRPr>
      </a:lvl5pPr>
      <a:lvl6pPr marL="11210284" indent="-1019117" algn="l" defTabSz="4076467" rtl="0" eaLnBrk="1" latinLnBrk="0" hangingPunct="1">
        <a:spcBef>
          <a:spcPct val="20000"/>
        </a:spcBef>
        <a:buFont typeface="Arial" pitchFamily="34" charset="0"/>
        <a:buChar char="•"/>
        <a:defRPr sz="8972" kern="1200">
          <a:solidFill>
            <a:schemeClr val="tx1"/>
          </a:solidFill>
          <a:latin typeface="+mn-lt"/>
          <a:ea typeface="+mn-ea"/>
          <a:cs typeface="+mn-cs"/>
        </a:defRPr>
      </a:lvl6pPr>
      <a:lvl7pPr marL="13248517" indent="-1019117" algn="l" defTabSz="4076467" rtl="0" eaLnBrk="1" latinLnBrk="0" hangingPunct="1">
        <a:spcBef>
          <a:spcPct val="20000"/>
        </a:spcBef>
        <a:buFont typeface="Arial" pitchFamily="34" charset="0"/>
        <a:buChar char="•"/>
        <a:defRPr sz="8972" kern="1200">
          <a:solidFill>
            <a:schemeClr val="tx1"/>
          </a:solidFill>
          <a:latin typeface="+mn-lt"/>
          <a:ea typeface="+mn-ea"/>
          <a:cs typeface="+mn-cs"/>
        </a:defRPr>
      </a:lvl7pPr>
      <a:lvl8pPr marL="15286752" indent="-1019117" algn="l" defTabSz="4076467" rtl="0" eaLnBrk="1" latinLnBrk="0" hangingPunct="1">
        <a:spcBef>
          <a:spcPct val="20000"/>
        </a:spcBef>
        <a:buFont typeface="Arial" pitchFamily="34" charset="0"/>
        <a:buChar char="•"/>
        <a:defRPr sz="8972" kern="1200">
          <a:solidFill>
            <a:schemeClr val="tx1"/>
          </a:solidFill>
          <a:latin typeface="+mn-lt"/>
          <a:ea typeface="+mn-ea"/>
          <a:cs typeface="+mn-cs"/>
        </a:defRPr>
      </a:lvl8pPr>
      <a:lvl9pPr marL="17324985" indent="-1019117" algn="l" defTabSz="4076467" rtl="0" eaLnBrk="1" latinLnBrk="0" hangingPunct="1">
        <a:spcBef>
          <a:spcPct val="20000"/>
        </a:spcBef>
        <a:buFont typeface="Arial" pitchFamily="34" charset="0"/>
        <a:buChar char="•"/>
        <a:defRPr sz="89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1pPr>
      <a:lvl2pPr marL="2038233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2pPr>
      <a:lvl3pPr marL="4076467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3pPr>
      <a:lvl4pPr marL="6114701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4pPr>
      <a:lvl5pPr marL="8152934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5pPr>
      <a:lvl6pPr marL="10191168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6pPr>
      <a:lvl7pPr marL="12229401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7pPr>
      <a:lvl8pPr marL="14267634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8pPr>
      <a:lvl9pPr marL="16305869" algn="l" defTabSz="4076467" rtl="0" eaLnBrk="1" latinLnBrk="0" hangingPunct="1">
        <a:defRPr sz="80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070094" y="672782"/>
            <a:ext cx="40306877" cy="333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0094" y="4011620"/>
            <a:ext cx="40306877" cy="2357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4619" y="27584083"/>
            <a:ext cx="1355452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76035" y="27563060"/>
            <a:ext cx="998754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7063">
                <a:latin typeface="Garamond" pitchFamily="18" charset="0"/>
              </a:defRPr>
            </a:lvl1pPr>
          </a:lstStyle>
          <a:p>
            <a:pPr defTabSz="4036710"/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 defTabSz="4036710"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1070094" y="27584083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1070094" y="4036695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3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5pPr>
      <a:lvl6pPr marL="201835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6pPr>
      <a:lvl7pPr marL="403671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7pPr>
      <a:lvl8pPr marL="605506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8pPr>
      <a:lvl9pPr marL="807342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9pPr>
    </p:titleStyle>
    <p:bodyStyle>
      <a:lvl1pPr marL="1513766" indent="-1513766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10595">
          <a:solidFill>
            <a:schemeClr val="tx1"/>
          </a:solidFill>
          <a:latin typeface="+mn-lt"/>
          <a:ea typeface="+mn-ea"/>
          <a:cs typeface="+mn-cs"/>
        </a:defRPr>
      </a:lvl1pPr>
      <a:lvl2pPr marL="2957451" indent="-1436679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9712">
          <a:solidFill>
            <a:schemeClr val="tx1"/>
          </a:solidFill>
          <a:latin typeface="+mn-lt"/>
        </a:defRPr>
      </a:lvl2pPr>
      <a:lvl3pPr marL="4513266" indent="-1548809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8829">
          <a:solidFill>
            <a:schemeClr val="tx1"/>
          </a:solidFill>
          <a:latin typeface="+mn-lt"/>
        </a:defRPr>
      </a:lvl3pPr>
      <a:lvl4pPr marL="5914902" indent="-139463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742166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5pPr>
      <a:lvl6pPr marL="9440017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6pPr>
      <a:lvl7pPr marL="1145837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7pPr>
      <a:lvl8pPr marL="13476728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8pPr>
      <a:lvl9pPr marL="15495083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070094" y="672782"/>
            <a:ext cx="40306877" cy="333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0094" y="4011620"/>
            <a:ext cx="40306877" cy="2357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4619" y="27584083"/>
            <a:ext cx="1355452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76035" y="27563060"/>
            <a:ext cx="998754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7063">
                <a:latin typeface="Garamond" pitchFamily="18" charset="0"/>
              </a:defRPr>
            </a:lvl1pPr>
          </a:lstStyle>
          <a:p>
            <a:pPr defTabSz="4036710"/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 defTabSz="4036710"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1070094" y="27584083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1070094" y="4036695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5pPr>
      <a:lvl6pPr marL="201835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6pPr>
      <a:lvl7pPr marL="403671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7pPr>
      <a:lvl8pPr marL="605506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8pPr>
      <a:lvl9pPr marL="807342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9pPr>
    </p:titleStyle>
    <p:bodyStyle>
      <a:lvl1pPr marL="1513766" indent="-1513766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10595">
          <a:solidFill>
            <a:schemeClr val="tx1"/>
          </a:solidFill>
          <a:latin typeface="+mn-lt"/>
          <a:ea typeface="+mn-ea"/>
          <a:cs typeface="+mn-cs"/>
        </a:defRPr>
      </a:lvl1pPr>
      <a:lvl2pPr marL="2957451" indent="-1436679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9712">
          <a:solidFill>
            <a:schemeClr val="tx1"/>
          </a:solidFill>
          <a:latin typeface="+mn-lt"/>
        </a:defRPr>
      </a:lvl2pPr>
      <a:lvl3pPr marL="4513266" indent="-1548809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8829">
          <a:solidFill>
            <a:schemeClr val="tx1"/>
          </a:solidFill>
          <a:latin typeface="+mn-lt"/>
        </a:defRPr>
      </a:lvl3pPr>
      <a:lvl4pPr marL="5914902" indent="-139463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742166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5pPr>
      <a:lvl6pPr marL="9440017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6pPr>
      <a:lvl7pPr marL="1145837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7pPr>
      <a:lvl8pPr marL="13476728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8pPr>
      <a:lvl9pPr marL="15495083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070094" y="672782"/>
            <a:ext cx="40306877" cy="333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0094" y="4011620"/>
            <a:ext cx="40306877" cy="2357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4619" y="27584083"/>
            <a:ext cx="1355452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76035" y="27563060"/>
            <a:ext cx="998754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7063">
                <a:latin typeface="Garamond" pitchFamily="18" charset="0"/>
              </a:defRPr>
            </a:lvl1pPr>
          </a:lstStyle>
          <a:p>
            <a:pPr defTabSz="4036710"/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 defTabSz="4036710"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1070094" y="27584083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1070094" y="4036695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5pPr>
      <a:lvl6pPr marL="201835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6pPr>
      <a:lvl7pPr marL="403671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7pPr>
      <a:lvl8pPr marL="605506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8pPr>
      <a:lvl9pPr marL="807342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9pPr>
    </p:titleStyle>
    <p:bodyStyle>
      <a:lvl1pPr marL="1513766" indent="-1513766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10595">
          <a:solidFill>
            <a:schemeClr val="tx1"/>
          </a:solidFill>
          <a:latin typeface="+mn-lt"/>
          <a:ea typeface="+mn-ea"/>
          <a:cs typeface="+mn-cs"/>
        </a:defRPr>
      </a:lvl1pPr>
      <a:lvl2pPr marL="2957451" indent="-1436679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9712">
          <a:solidFill>
            <a:schemeClr val="tx1"/>
          </a:solidFill>
          <a:latin typeface="+mn-lt"/>
        </a:defRPr>
      </a:lvl2pPr>
      <a:lvl3pPr marL="4513266" indent="-1548809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8829">
          <a:solidFill>
            <a:schemeClr val="tx1"/>
          </a:solidFill>
          <a:latin typeface="+mn-lt"/>
        </a:defRPr>
      </a:lvl3pPr>
      <a:lvl4pPr marL="5914902" indent="-139463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742166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5pPr>
      <a:lvl6pPr marL="9440017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6pPr>
      <a:lvl7pPr marL="1145837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7pPr>
      <a:lvl8pPr marL="13476728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8pPr>
      <a:lvl9pPr marL="15495083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070094" y="672782"/>
            <a:ext cx="40306877" cy="333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0094" y="4011620"/>
            <a:ext cx="40306877" cy="2357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4619" y="27584083"/>
            <a:ext cx="1355452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298">
                <a:latin typeface="Garamond" pitchFamily="18" charset="0"/>
              </a:defRPr>
            </a:lvl1pPr>
          </a:lstStyle>
          <a:p>
            <a:pPr defTabSz="4036710"/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76035" y="27563060"/>
            <a:ext cx="9987545" cy="2018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7063">
                <a:latin typeface="Garamond" pitchFamily="18" charset="0"/>
              </a:defRPr>
            </a:lvl1pPr>
          </a:lstStyle>
          <a:p>
            <a:pPr defTabSz="4036710"/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 defTabSz="4036710"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1070094" y="27584083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1070094" y="4036695"/>
            <a:ext cx="40306877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 defTabSz="4036710">
              <a:defRPr/>
            </a:pPr>
            <a:endParaRPr lang="en-US" sz="7946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4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5pPr>
      <a:lvl6pPr marL="201835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6pPr>
      <a:lvl7pPr marL="403671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7pPr>
      <a:lvl8pPr marL="6055065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8pPr>
      <a:lvl9pPr marL="8073420" algn="l" rtl="0" eaLnBrk="1" fontAlgn="base" hangingPunct="1">
        <a:spcBef>
          <a:spcPct val="0"/>
        </a:spcBef>
        <a:spcAft>
          <a:spcPct val="0"/>
        </a:spcAft>
        <a:defRPr sz="17658">
          <a:solidFill>
            <a:schemeClr val="tx2"/>
          </a:solidFill>
          <a:latin typeface="Garamond" pitchFamily="18" charset="0"/>
        </a:defRPr>
      </a:lvl9pPr>
    </p:titleStyle>
    <p:bodyStyle>
      <a:lvl1pPr marL="1513766" indent="-1513766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10595">
          <a:solidFill>
            <a:schemeClr val="tx1"/>
          </a:solidFill>
          <a:latin typeface="+mn-lt"/>
          <a:ea typeface="+mn-ea"/>
          <a:cs typeface="+mn-cs"/>
        </a:defRPr>
      </a:lvl1pPr>
      <a:lvl2pPr marL="2957451" indent="-1436679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9712">
          <a:solidFill>
            <a:schemeClr val="tx1"/>
          </a:solidFill>
          <a:latin typeface="+mn-lt"/>
        </a:defRPr>
      </a:lvl2pPr>
      <a:lvl3pPr marL="4513266" indent="-1548809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8829">
          <a:solidFill>
            <a:schemeClr val="tx1"/>
          </a:solidFill>
          <a:latin typeface="+mn-lt"/>
        </a:defRPr>
      </a:lvl3pPr>
      <a:lvl4pPr marL="5914902" indent="-139463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742166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5pPr>
      <a:lvl6pPr marL="9440017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6pPr>
      <a:lvl7pPr marL="11458372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7pPr>
      <a:lvl8pPr marL="13476728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8pPr>
      <a:lvl9pPr marL="15495083" indent="-1499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7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image" Target="../media/image3.jpeg"/><Relationship Id="rId4" Type="http://schemas.openxmlformats.org/officeDocument/2006/relationships/chart" Target="../charts/chart1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93579" y="1117395"/>
            <a:ext cx="41119355" cy="2526610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baseline="30000" dirty="0">
              <a:solidFill>
                <a:schemeClr val="tx1"/>
              </a:solidFill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934225" y="4040334"/>
            <a:ext cx="12541033" cy="977838"/>
          </a:xfrm>
          <a:prstGeom prst="rect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 smtClean="0">
                <a:solidFill>
                  <a:srgbClr val="000000"/>
                </a:solidFill>
              </a:rPr>
              <a:t>Heterogeneous Architectures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3772506" y="4040334"/>
            <a:ext cx="12277575" cy="99082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 smtClean="0">
                <a:solidFill>
                  <a:schemeClr val="tx1"/>
                </a:solidFill>
              </a:rPr>
              <a:t>Effects of Application Interference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91744" y="16280448"/>
            <a:ext cx="12583514" cy="990829"/>
          </a:xfrm>
          <a:prstGeom prst="rect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 smtClean="0">
                <a:solidFill>
                  <a:srgbClr val="000000"/>
                </a:solidFill>
              </a:rPr>
              <a:t>Scheme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9981256" y="16275053"/>
            <a:ext cx="11097272" cy="990828"/>
          </a:xfrm>
          <a:prstGeom prst="rect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3820462" y="16278264"/>
            <a:ext cx="15754163" cy="990828"/>
          </a:xfrm>
          <a:prstGeom prst="rect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000000"/>
                </a:solidFill>
              </a:rPr>
              <a:t>Performance </a:t>
            </a:r>
            <a:r>
              <a:rPr lang="en-US" sz="4800" dirty="0">
                <a:solidFill>
                  <a:srgbClr val="000000"/>
                </a:solidFill>
              </a:rPr>
              <a:t>Benefits</a:t>
            </a:r>
          </a:p>
        </p:txBody>
      </p:sp>
      <p:pic>
        <p:nvPicPr>
          <p:cNvPr id="138" name="Picture 137" descr="psu_logo.png"/>
          <p:cNvPicPr>
            <a:picLocks noChangeAspect="1"/>
          </p:cNvPicPr>
          <p:nvPr/>
        </p:nvPicPr>
        <p:blipFill>
          <a:blip r:embed="rId3"/>
          <a:srcRect t="10000" r="24561" b="25000"/>
          <a:stretch>
            <a:fillRect/>
          </a:stretch>
        </p:blipFill>
        <p:spPr>
          <a:xfrm>
            <a:off x="1089914" y="1365099"/>
            <a:ext cx="3111198" cy="2080738"/>
          </a:xfrm>
          <a:prstGeom prst="rect">
            <a:avLst/>
          </a:prstGeom>
        </p:spPr>
      </p:pic>
      <p:sp>
        <p:nvSpPr>
          <p:cNvPr id="275" name="Rectangle 274"/>
          <p:cNvSpPr/>
          <p:nvPr/>
        </p:nvSpPr>
        <p:spPr>
          <a:xfrm>
            <a:off x="693579" y="3842169"/>
            <a:ext cx="41119355" cy="2506794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1188481" y="1286137"/>
            <a:ext cx="203228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800" b="1" dirty="0"/>
              <a:t>Onur Kayıran</a:t>
            </a:r>
            <a:r>
              <a:rPr lang="tr-TR" sz="4800" b="1" baseline="30000" dirty="0"/>
              <a:t>1</a:t>
            </a:r>
            <a:r>
              <a:rPr lang="tr-TR" sz="4800" b="1" dirty="0"/>
              <a:t>  </a:t>
            </a:r>
            <a:r>
              <a:rPr lang="tr-TR" sz="4800" dirty="0"/>
              <a:t>Nachiappan CN</a:t>
            </a:r>
            <a:r>
              <a:rPr lang="tr-TR" sz="4800" baseline="30000" dirty="0"/>
              <a:t>1</a:t>
            </a:r>
            <a:r>
              <a:rPr lang="tr-TR" sz="4800" dirty="0"/>
              <a:t>  Adwait Jog</a:t>
            </a:r>
            <a:r>
              <a:rPr lang="tr-TR" sz="4800" baseline="30000" dirty="0"/>
              <a:t>1</a:t>
            </a:r>
            <a:r>
              <a:rPr lang="tr-TR" sz="4800" dirty="0"/>
              <a:t>  Rachata Ausavarungnirun</a:t>
            </a:r>
            <a:r>
              <a:rPr lang="tr-TR" sz="4800" baseline="30000" dirty="0"/>
              <a:t>2</a:t>
            </a:r>
            <a:r>
              <a:rPr lang="tr-TR" sz="4800" dirty="0"/>
              <a:t>  </a:t>
            </a:r>
          </a:p>
          <a:p>
            <a:pPr algn="ctr"/>
            <a:r>
              <a:rPr lang="tr-TR" sz="4800" dirty="0"/>
              <a:t>Mahmut T. Kandemir</a:t>
            </a:r>
            <a:r>
              <a:rPr lang="tr-TR" sz="4800" baseline="30000" dirty="0"/>
              <a:t>1</a:t>
            </a:r>
            <a:r>
              <a:rPr lang="tr-TR" sz="4800" dirty="0"/>
              <a:t>  Gabriel H. Loh</a:t>
            </a:r>
            <a:r>
              <a:rPr lang="tr-TR" sz="4800" baseline="30000" dirty="0"/>
              <a:t>3</a:t>
            </a:r>
            <a:r>
              <a:rPr lang="tr-TR" sz="4800" dirty="0"/>
              <a:t>  Onur Mutlu</a:t>
            </a:r>
            <a:r>
              <a:rPr lang="tr-TR" sz="4800" baseline="30000" dirty="0"/>
              <a:t>2</a:t>
            </a:r>
            <a:r>
              <a:rPr lang="tr-TR" sz="4800" dirty="0"/>
              <a:t>  Chita R. Das</a:t>
            </a:r>
            <a:r>
              <a:rPr lang="tr-TR" sz="4800" baseline="30000" dirty="0"/>
              <a:t>1</a:t>
            </a:r>
          </a:p>
          <a:p>
            <a:pPr algn="ctr"/>
            <a:r>
              <a:rPr lang="en-US" sz="4800" dirty="0"/>
              <a:t> </a:t>
            </a:r>
            <a:r>
              <a:rPr lang="tr-TR" sz="48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Pennsylvania State University</a:t>
            </a:r>
            <a:r>
              <a:rPr lang="tr-TR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tr-TR" sz="48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tr-TR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Carnegie Mellon University  </a:t>
            </a:r>
            <a:r>
              <a:rPr lang="tr-TR" sz="48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tr-TR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AMD Research</a:t>
            </a:r>
            <a:endParaRPr lang="en-US" sz="4800" baseline="3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533703" y="1291196"/>
            <a:ext cx="165556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7200" b="1" dirty="0" smtClean="0"/>
              <a:t>Managing GPU Concurrency in Heterogeneous Architectures</a:t>
            </a:r>
            <a:endParaRPr lang="en-US" sz="7200" baseline="30000" dirty="0"/>
          </a:p>
        </p:txBody>
      </p:sp>
      <p:grpSp>
        <p:nvGrpSpPr>
          <p:cNvPr id="261" name="Group 260"/>
          <p:cNvGrpSpPr/>
          <p:nvPr/>
        </p:nvGrpSpPr>
        <p:grpSpPr>
          <a:xfrm>
            <a:off x="934225" y="5408573"/>
            <a:ext cx="12541033" cy="8764138"/>
            <a:chOff x="2765647" y="4000625"/>
            <a:chExt cx="29543947" cy="23221982"/>
          </a:xfrm>
        </p:grpSpPr>
        <p:sp>
          <p:nvSpPr>
            <p:cNvPr id="262" name="Rectangle 261"/>
            <p:cNvSpPr/>
            <p:nvPr/>
          </p:nvSpPr>
          <p:spPr>
            <a:xfrm>
              <a:off x="20246810" y="6029963"/>
              <a:ext cx="11100911" cy="8409781"/>
            </a:xfrm>
            <a:prstGeom prst="rect">
              <a:avLst/>
            </a:prstGeom>
            <a:gradFill flip="none" rotWithShape="1">
              <a:gsLst>
                <a:gs pos="0">
                  <a:srgbClr val="35742A">
                    <a:shade val="51000"/>
                    <a:satMod val="130000"/>
                    <a:lumMod val="71000"/>
                  </a:srgbClr>
                </a:gs>
                <a:gs pos="80000">
                  <a:srgbClr val="35742A">
                    <a:shade val="93000"/>
                    <a:satMod val="130000"/>
                  </a:srgbClr>
                </a:gs>
                <a:gs pos="100000">
                  <a:srgbClr val="35742A">
                    <a:shade val="94000"/>
                    <a:satMod val="135000"/>
                    <a:lumMod val="82000"/>
                    <a:lumOff val="18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6633">
                  <a:lumMod val="75000"/>
                </a:srgb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20499103" y="6366354"/>
              <a:ext cx="11100911" cy="8409781"/>
            </a:xfrm>
            <a:prstGeom prst="rect">
              <a:avLst/>
            </a:prstGeom>
            <a:gradFill flip="none" rotWithShape="1">
              <a:gsLst>
                <a:gs pos="0">
                  <a:srgbClr val="35742A">
                    <a:shade val="51000"/>
                    <a:satMod val="130000"/>
                    <a:lumMod val="71000"/>
                  </a:srgbClr>
                </a:gs>
                <a:gs pos="80000">
                  <a:srgbClr val="35742A">
                    <a:shade val="93000"/>
                    <a:satMod val="130000"/>
                  </a:srgbClr>
                </a:gs>
                <a:gs pos="100000">
                  <a:srgbClr val="35742A">
                    <a:shade val="94000"/>
                    <a:satMod val="135000"/>
                    <a:lumMod val="82000"/>
                    <a:lumOff val="18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6633">
                  <a:lumMod val="75000"/>
                </a:srgb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20751392" y="6702746"/>
              <a:ext cx="11100911" cy="8409781"/>
            </a:xfrm>
            <a:prstGeom prst="rect">
              <a:avLst/>
            </a:prstGeom>
            <a:gradFill flip="none" rotWithShape="1">
              <a:gsLst>
                <a:gs pos="0">
                  <a:srgbClr val="35742A">
                    <a:shade val="51000"/>
                    <a:satMod val="130000"/>
                    <a:lumMod val="71000"/>
                  </a:srgbClr>
                </a:gs>
                <a:gs pos="80000">
                  <a:srgbClr val="35742A">
                    <a:shade val="93000"/>
                    <a:satMod val="130000"/>
                  </a:srgbClr>
                </a:gs>
                <a:gs pos="100000">
                  <a:srgbClr val="35742A">
                    <a:shade val="94000"/>
                    <a:satMod val="135000"/>
                    <a:lumMod val="82000"/>
                    <a:lumOff val="18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6633">
                  <a:lumMod val="75000"/>
                </a:srgb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20246807" y="4011653"/>
              <a:ext cx="8504156" cy="2038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/>
                </a:rPr>
                <a:t>SIMT</a:t>
              </a:r>
              <a:r>
                <a:rPr kumimoji="0" lang="tr-TR" sz="4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/>
                </a:rPr>
                <a:t> </a:t>
              </a:r>
              <a:r>
                <a:rPr kumimoji="0" lang="en-US" sz="4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/>
                </a:rPr>
                <a:t>Cores</a:t>
              </a: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21003686" y="7039137"/>
              <a:ext cx="11100911" cy="8409781"/>
            </a:xfrm>
            <a:prstGeom prst="rect">
              <a:avLst/>
            </a:prstGeom>
            <a:gradFill flip="none" rotWithShape="1">
              <a:gsLst>
                <a:gs pos="0">
                  <a:srgbClr val="35742A">
                    <a:shade val="51000"/>
                    <a:satMod val="130000"/>
                    <a:lumMod val="71000"/>
                  </a:srgbClr>
                </a:gs>
                <a:gs pos="80000">
                  <a:srgbClr val="35742A">
                    <a:shade val="93000"/>
                    <a:satMod val="130000"/>
                  </a:srgbClr>
                </a:gs>
                <a:gs pos="100000">
                  <a:srgbClr val="35742A">
                    <a:shade val="94000"/>
                    <a:satMod val="135000"/>
                    <a:lumMod val="82000"/>
                    <a:lumOff val="18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6633">
                  <a:lumMod val="75000"/>
                </a:srgb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21760566" y="10066658"/>
              <a:ext cx="9697533" cy="2354739"/>
            </a:xfrm>
            <a:prstGeom prst="roundRect">
              <a:avLst/>
            </a:prstGeom>
            <a:solidFill>
              <a:srgbClr val="CC9900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Warp </a:t>
              </a: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Scheduler</a:t>
              </a: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8320195" y="13094179"/>
              <a:ext cx="2727921" cy="2018348"/>
            </a:xfrm>
            <a:prstGeom prst="rect">
              <a:avLst/>
            </a:prstGeom>
            <a:solidFill>
              <a:srgbClr val="CC9900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0" rIns="0" bIns="0"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ALUs</a:t>
              </a: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2265153" y="13094179"/>
              <a:ext cx="3784402" cy="2018348"/>
            </a:xfrm>
            <a:prstGeom prst="rect">
              <a:avLst/>
            </a:prstGeom>
            <a:solidFill>
              <a:srgbClr val="CC9900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0" rIns="0" bIns="0"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L1 Caches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1255979" y="7375528"/>
              <a:ext cx="10596324" cy="2018348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cxnSp>
          <p:nvCxnSpPr>
            <p:cNvPr id="277" name="Curved Connector 276"/>
            <p:cNvCxnSpPr/>
            <p:nvPr/>
          </p:nvCxnSpPr>
          <p:spPr>
            <a:xfrm rot="16200000" flipH="1">
              <a:off x="20902086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78" name="Curved Connector 277"/>
            <p:cNvCxnSpPr/>
            <p:nvPr/>
          </p:nvCxnSpPr>
          <p:spPr>
            <a:xfrm rot="16200000" flipH="1">
              <a:off x="21418981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79" name="Curved Connector 278"/>
            <p:cNvCxnSpPr/>
            <p:nvPr/>
          </p:nvCxnSpPr>
          <p:spPr>
            <a:xfrm rot="16200000" flipH="1">
              <a:off x="21935876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80" name="Curved Connector 279"/>
            <p:cNvCxnSpPr/>
            <p:nvPr/>
          </p:nvCxnSpPr>
          <p:spPr>
            <a:xfrm rot="16200000" flipH="1">
              <a:off x="22452771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81" name="Curved Connector 280"/>
            <p:cNvCxnSpPr/>
            <p:nvPr/>
          </p:nvCxnSpPr>
          <p:spPr>
            <a:xfrm rot="16200000" flipH="1">
              <a:off x="22969661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82" name="Curved Connector 281"/>
            <p:cNvCxnSpPr/>
            <p:nvPr/>
          </p:nvCxnSpPr>
          <p:spPr>
            <a:xfrm rot="16200000" flipH="1">
              <a:off x="23486556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88" name="Curved Connector 287"/>
            <p:cNvCxnSpPr/>
            <p:nvPr/>
          </p:nvCxnSpPr>
          <p:spPr>
            <a:xfrm rot="16200000" flipH="1">
              <a:off x="24003450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89" name="Curved Connector 288"/>
            <p:cNvCxnSpPr/>
            <p:nvPr/>
          </p:nvCxnSpPr>
          <p:spPr>
            <a:xfrm rot="16200000" flipH="1">
              <a:off x="24520345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3" name="Curved Connector 292"/>
            <p:cNvCxnSpPr/>
            <p:nvPr/>
          </p:nvCxnSpPr>
          <p:spPr>
            <a:xfrm rot="16200000" flipH="1">
              <a:off x="25037240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4" name="Curved Connector 293"/>
            <p:cNvCxnSpPr/>
            <p:nvPr/>
          </p:nvCxnSpPr>
          <p:spPr>
            <a:xfrm rot="16200000" flipH="1">
              <a:off x="25554135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5" name="Curved Connector 294"/>
            <p:cNvCxnSpPr/>
            <p:nvPr/>
          </p:nvCxnSpPr>
          <p:spPr>
            <a:xfrm rot="16200000" flipH="1">
              <a:off x="26071029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6" name="Curved Connector 295"/>
            <p:cNvCxnSpPr/>
            <p:nvPr/>
          </p:nvCxnSpPr>
          <p:spPr>
            <a:xfrm rot="16200000" flipH="1">
              <a:off x="26587920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7" name="Curved Connector 296"/>
            <p:cNvCxnSpPr/>
            <p:nvPr/>
          </p:nvCxnSpPr>
          <p:spPr>
            <a:xfrm rot="16200000" flipH="1">
              <a:off x="27104814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8" name="Curved Connector 297"/>
            <p:cNvCxnSpPr/>
            <p:nvPr/>
          </p:nvCxnSpPr>
          <p:spPr>
            <a:xfrm rot="16200000" flipH="1">
              <a:off x="27621709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299" name="Curved Connector 298"/>
            <p:cNvCxnSpPr/>
            <p:nvPr/>
          </p:nvCxnSpPr>
          <p:spPr>
            <a:xfrm rot="16200000" flipH="1">
              <a:off x="28138604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00" name="Curved Connector 299"/>
            <p:cNvCxnSpPr/>
            <p:nvPr/>
          </p:nvCxnSpPr>
          <p:spPr>
            <a:xfrm rot="16200000" flipH="1">
              <a:off x="28655494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01" name="Curved Connector 300"/>
            <p:cNvCxnSpPr/>
            <p:nvPr/>
          </p:nvCxnSpPr>
          <p:spPr>
            <a:xfrm rot="16200000" flipH="1">
              <a:off x="29172389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02" name="Curved Connector 301"/>
            <p:cNvCxnSpPr/>
            <p:nvPr/>
          </p:nvCxnSpPr>
          <p:spPr>
            <a:xfrm rot="16200000" flipH="1">
              <a:off x="29689284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03" name="Curved Connector 302"/>
            <p:cNvCxnSpPr/>
            <p:nvPr/>
          </p:nvCxnSpPr>
          <p:spPr>
            <a:xfrm rot="16200000" flipH="1">
              <a:off x="30206178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04" name="Curved Connector 303"/>
            <p:cNvCxnSpPr/>
            <p:nvPr/>
          </p:nvCxnSpPr>
          <p:spPr>
            <a:xfrm rot="16200000" flipH="1">
              <a:off x="30723069" y="8324308"/>
              <a:ext cx="1590852" cy="366132"/>
            </a:xfrm>
            <a:prstGeom prst="curvedConnector3">
              <a:avLst>
                <a:gd name="adj1" fmla="val 50000"/>
              </a:avLst>
            </a:prstGeom>
            <a:solidFill>
              <a:srgbClr val="C00000"/>
            </a:solidFill>
            <a:ln w="25400" cap="flat" cmpd="sng" algn="ctr">
              <a:solidFill>
                <a:srgbClr val="006633">
                  <a:lumMod val="75000"/>
                </a:srgbClr>
              </a:solidFill>
              <a:prstDash val="solid"/>
              <a:tailEnd type="stealth" w="lg" len="lg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05" name="Cloud 304"/>
            <p:cNvSpPr/>
            <p:nvPr/>
          </p:nvSpPr>
          <p:spPr>
            <a:xfrm>
              <a:off x="3689087" y="16794483"/>
              <a:ext cx="28620507" cy="4765543"/>
            </a:xfrm>
            <a:prstGeom prst="cloud">
              <a:avLst/>
            </a:prstGeom>
            <a:solidFill>
              <a:srgbClr val="00B0F0"/>
            </a:solidFill>
            <a:ln w="28575" cap="flat" cmpd="sng" algn="ctr">
              <a:solidFill>
                <a:srgbClr val="006633">
                  <a:lumMod val="75000"/>
                </a:srgbClr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Interconnect</a:t>
              </a:r>
            </a:p>
          </p:txBody>
        </p:sp>
        <p:sp>
          <p:nvSpPr>
            <p:cNvPr id="306" name="Down Arrow 305"/>
            <p:cNvSpPr/>
            <p:nvPr/>
          </p:nvSpPr>
          <p:spPr>
            <a:xfrm>
              <a:off x="21505191" y="15422912"/>
              <a:ext cx="1516842" cy="2354739"/>
            </a:xfrm>
            <a:prstGeom prst="downArrow">
              <a:avLst/>
            </a:prstGeom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grpSp>
          <p:nvGrpSpPr>
            <p:cNvPr id="307" name="Group 306"/>
            <p:cNvGrpSpPr/>
            <p:nvPr/>
          </p:nvGrpSpPr>
          <p:grpSpPr>
            <a:xfrm>
              <a:off x="14494694" y="20740065"/>
              <a:ext cx="5752127" cy="6482542"/>
              <a:chOff x="6991795" y="4623469"/>
              <a:chExt cx="1737311" cy="1468438"/>
            </a:xfrm>
          </p:grpSpPr>
          <p:sp>
            <p:nvSpPr>
              <p:cNvPr id="318" name="Rectangle 317"/>
              <p:cNvSpPr/>
              <p:nvPr/>
            </p:nvSpPr>
            <p:spPr>
              <a:xfrm>
                <a:off x="6991795" y="5406108"/>
                <a:ext cx="1534172" cy="523875"/>
              </a:xfrm>
              <a:prstGeom prst="rect">
                <a:avLst/>
              </a:prstGeom>
              <a:solidFill>
                <a:srgbClr val="0000FF"/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7184762" y="5329907"/>
                <a:ext cx="1534172" cy="762000"/>
              </a:xfrm>
              <a:prstGeom prst="rect">
                <a:avLst/>
              </a:prstGeom>
              <a:solidFill>
                <a:srgbClr val="0000FF"/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4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DRAM</a:t>
                </a:r>
                <a:endPara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6991795" y="5156870"/>
                <a:ext cx="1534172" cy="238125"/>
              </a:xfrm>
              <a:prstGeom prst="rect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7194934" y="5323558"/>
                <a:ext cx="1534172" cy="238125"/>
              </a:xfrm>
              <a:prstGeom prst="rect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0" rIns="0" bIns="0"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LLC cache</a:t>
                </a:r>
              </a:p>
            </p:txBody>
          </p:sp>
          <p:sp>
            <p:nvSpPr>
              <p:cNvPr id="322" name="Down Arrow 321"/>
              <p:cNvSpPr/>
              <p:nvPr/>
            </p:nvSpPr>
            <p:spPr>
              <a:xfrm>
                <a:off x="7499733" y="4623469"/>
                <a:ext cx="458130" cy="533400"/>
              </a:xfrm>
              <a:prstGeom prst="downArrow">
                <a:avLst/>
              </a:prstGeom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</p:grpSp>
        <p:sp>
          <p:nvSpPr>
            <p:cNvPr id="308" name="Rounded Rectangle 307"/>
            <p:cNvSpPr/>
            <p:nvPr/>
          </p:nvSpPr>
          <p:spPr>
            <a:xfrm>
              <a:off x="16427866" y="6029963"/>
              <a:ext cx="3463007" cy="9418955"/>
            </a:xfrm>
            <a:prstGeom prst="roundRect">
              <a:avLst/>
            </a:prstGeom>
            <a:solidFill>
              <a:srgbClr val="CC9900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vert270"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CTA </a:t>
              </a:r>
              <a:r>
                <a:rPr kumimoji="0" lang="en-US" sz="4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Scheduler</a:t>
              </a:r>
            </a:p>
          </p:txBody>
        </p:sp>
        <p:sp>
          <p:nvSpPr>
            <p:cNvPr id="309" name="Down Arrow 308"/>
            <p:cNvSpPr/>
            <p:nvPr/>
          </p:nvSpPr>
          <p:spPr>
            <a:xfrm>
              <a:off x="8714108" y="15061710"/>
              <a:ext cx="1516842" cy="2354739"/>
            </a:xfrm>
            <a:prstGeom prst="downArrow">
              <a:avLst/>
            </a:prstGeom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40367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grpSp>
          <p:nvGrpSpPr>
            <p:cNvPr id="310" name="Group 309"/>
            <p:cNvGrpSpPr/>
            <p:nvPr/>
          </p:nvGrpSpPr>
          <p:grpSpPr>
            <a:xfrm>
              <a:off x="2765647" y="4000625"/>
              <a:ext cx="11516677" cy="11116040"/>
              <a:chOff x="7773517" y="1067171"/>
              <a:chExt cx="3478373" cy="2518027"/>
            </a:xfrm>
          </p:grpSpPr>
          <p:sp>
            <p:nvSpPr>
              <p:cNvPr id="311" name="Rectangle 310"/>
              <p:cNvSpPr/>
              <p:nvPr/>
            </p:nvSpPr>
            <p:spPr>
              <a:xfrm>
                <a:off x="7773517" y="1549498"/>
                <a:ext cx="3352800" cy="1905000"/>
              </a:xfrm>
              <a:prstGeom prst="rect">
                <a:avLst/>
              </a:prstGeom>
              <a:gradFill flip="none" rotWithShape="1">
                <a:gsLst>
                  <a:gs pos="0">
                    <a:srgbClr val="35742A">
                      <a:shade val="51000"/>
                      <a:satMod val="130000"/>
                      <a:lumMod val="71000"/>
                    </a:srgbClr>
                  </a:gs>
                  <a:gs pos="80000">
                    <a:srgbClr val="35742A">
                      <a:shade val="93000"/>
                      <a:satMod val="130000"/>
                    </a:srgbClr>
                  </a:gs>
                  <a:gs pos="100000">
                    <a:srgbClr val="35742A">
                      <a:shade val="94000"/>
                      <a:satMod val="135000"/>
                      <a:lumMod val="82000"/>
                      <a:lumOff val="18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rgbClr val="006633">
                    <a:lumMod val="75000"/>
                  </a:srgbClr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7899090" y="1680198"/>
                <a:ext cx="3352800" cy="1905000"/>
              </a:xfrm>
              <a:prstGeom prst="rect">
                <a:avLst/>
              </a:prstGeom>
              <a:gradFill flip="none" rotWithShape="1">
                <a:gsLst>
                  <a:gs pos="0">
                    <a:srgbClr val="35742A">
                      <a:shade val="51000"/>
                      <a:satMod val="130000"/>
                      <a:lumMod val="71000"/>
                    </a:srgbClr>
                  </a:gs>
                  <a:gs pos="80000">
                    <a:srgbClr val="35742A">
                      <a:shade val="93000"/>
                      <a:satMod val="130000"/>
                    </a:srgbClr>
                  </a:gs>
                  <a:gs pos="100000">
                    <a:srgbClr val="35742A">
                      <a:shade val="94000"/>
                      <a:satMod val="135000"/>
                      <a:lumMod val="82000"/>
                      <a:lumOff val="18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rgbClr val="006633">
                    <a:lumMod val="75000"/>
                  </a:srgbClr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8052420" y="1840517"/>
                <a:ext cx="805137" cy="585281"/>
              </a:xfrm>
              <a:prstGeom prst="rect">
                <a:avLst/>
              </a:prstGeom>
              <a:solidFill>
                <a:srgbClr val="CC9900">
                  <a:lumMod val="60000"/>
                  <a:lumOff val="40000"/>
                </a:srgbClr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0" rIns="0" bIns="0"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ALUs</a:t>
                </a:r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8956997" y="1832036"/>
                <a:ext cx="805137" cy="593762"/>
              </a:xfrm>
              <a:prstGeom prst="rect">
                <a:avLst/>
              </a:prstGeom>
              <a:solidFill>
                <a:srgbClr val="CC9900">
                  <a:lumMod val="60000"/>
                  <a:lumOff val="40000"/>
                </a:srgbClr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0" rIns="0" bIns="0"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L1 Caches</a:t>
                </a:r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9838059" y="1815243"/>
                <a:ext cx="1276120" cy="1611006"/>
              </a:xfrm>
              <a:prstGeom prst="rect">
                <a:avLst/>
              </a:prstGeom>
              <a:solidFill>
                <a:srgbClr val="CC9900">
                  <a:lumMod val="60000"/>
                  <a:lumOff val="40000"/>
                </a:srgbClr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0" rIns="0" bIns="0"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L2 Caches</a:t>
                </a:r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8052420" y="2539867"/>
                <a:ext cx="1709713" cy="886381"/>
              </a:xfrm>
              <a:prstGeom prst="rect">
                <a:avLst/>
              </a:prstGeom>
              <a:solidFill>
                <a:srgbClr val="CC9900">
                  <a:lumMod val="60000"/>
                  <a:lumOff val="40000"/>
                </a:srgbClr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0" rIns="0" bIns="0" rtlCol="0" anchor="ctr"/>
              <a:lstStyle/>
              <a:p>
                <a:pPr marL="0" marR="0" lvl="0" indent="0" algn="ctr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Arial" pitchFamily="34" charset="0"/>
                  </a:rPr>
                  <a:t>ROB</a:t>
                </a:r>
              </a:p>
            </p:txBody>
          </p:sp>
          <p:sp>
            <p:nvSpPr>
              <p:cNvPr id="317" name="TextBox 316"/>
              <p:cNvSpPr txBox="1"/>
              <p:nvPr/>
            </p:nvSpPr>
            <p:spPr>
              <a:xfrm>
                <a:off x="8771260" y="1067171"/>
                <a:ext cx="2133600" cy="461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0367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"/>
                  </a:rPr>
                  <a:t>CPU Cores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26210" y="14374784"/>
            <a:ext cx="11847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/>
              <a:t>Latency optimized cores and throughput optimized cores share the memory hierarchy</a:t>
            </a:r>
            <a:endParaRPr lang="en-US" sz="4000" dirty="0"/>
          </a:p>
        </p:txBody>
      </p:sp>
      <p:graphicFrame>
        <p:nvGraphicFramePr>
          <p:cNvPr id="328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146975"/>
              </p:ext>
            </p:extLst>
          </p:nvPr>
        </p:nvGraphicFramePr>
        <p:xfrm>
          <a:off x="13709526" y="5688807"/>
          <a:ext cx="7985515" cy="478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29" name="TextBox 328"/>
          <p:cNvSpPr txBox="1"/>
          <p:nvPr/>
        </p:nvSpPr>
        <p:spPr>
          <a:xfrm>
            <a:off x="21822220" y="6130198"/>
            <a:ext cx="4114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3200" dirty="0">
                <a:solidFill>
                  <a:srgbClr val="000000"/>
                </a:solidFill>
                <a:latin typeface="Cambria"/>
              </a:rPr>
              <a:t>GPU applications are affected </a:t>
            </a:r>
            <a:r>
              <a:rPr lang="en-US" sz="3200" dirty="0">
                <a:solidFill>
                  <a:srgbClr val="0000FF"/>
                </a:solidFill>
                <a:latin typeface="Cambria"/>
              </a:rPr>
              <a:t>moderately</a:t>
            </a:r>
            <a:r>
              <a:rPr lang="en-US" sz="3200" dirty="0">
                <a:solidFill>
                  <a:srgbClr val="000000"/>
                </a:solidFill>
                <a:latin typeface="Cambria"/>
              </a:rPr>
              <a:t> due to CPU interference</a:t>
            </a:r>
          </a:p>
          <a:p>
            <a:pPr marL="214313" indent="-214313" defTabSz="91440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30" name="Oval 329"/>
          <p:cNvSpPr/>
          <p:nvPr/>
        </p:nvSpPr>
        <p:spPr>
          <a:xfrm>
            <a:off x="20037147" y="6809251"/>
            <a:ext cx="1510641" cy="104754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331" name="Straight Arrow Connector 330"/>
          <p:cNvCxnSpPr/>
          <p:nvPr/>
        </p:nvCxnSpPr>
        <p:spPr>
          <a:xfrm flipH="1" flipV="1">
            <a:off x="21251583" y="7770727"/>
            <a:ext cx="891922" cy="969625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dash"/>
            <a:tailEnd type="triangle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21869074" y="8662323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3200" b="1" dirty="0" smtClean="0">
                <a:solidFill>
                  <a:srgbClr val="FF0000"/>
                </a:solidFill>
                <a:latin typeface="Cambria"/>
              </a:rPr>
              <a:t>Up to 20%</a:t>
            </a:r>
            <a:endParaRPr lang="en-US" sz="3200" b="1" dirty="0">
              <a:solidFill>
                <a:srgbClr val="FF0000"/>
              </a:solidFill>
              <a:latin typeface="Cambria"/>
            </a:endParaRPr>
          </a:p>
        </p:txBody>
      </p:sp>
      <p:graphicFrame>
        <p:nvGraphicFramePr>
          <p:cNvPr id="334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522919"/>
              </p:ext>
            </p:extLst>
          </p:nvPr>
        </p:nvGraphicFramePr>
        <p:xfrm>
          <a:off x="14161719" y="10853544"/>
          <a:ext cx="7619555" cy="4284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5" name="Oval 334"/>
          <p:cNvSpPr/>
          <p:nvPr/>
        </p:nvSpPr>
        <p:spPr>
          <a:xfrm>
            <a:off x="15839281" y="13192930"/>
            <a:ext cx="1524000" cy="136152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336" name="Straight Arrow Connector 335"/>
          <p:cNvCxnSpPr/>
          <p:nvPr/>
        </p:nvCxnSpPr>
        <p:spPr>
          <a:xfrm flipH="1">
            <a:off x="17363282" y="13937307"/>
            <a:ext cx="4780223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dash"/>
            <a:tailEnd type="triangle"/>
          </a:ln>
          <a:effectLst/>
        </p:spPr>
      </p:cxnSp>
      <p:sp>
        <p:nvSpPr>
          <p:cNvPr id="337" name="TextBox 336"/>
          <p:cNvSpPr txBox="1"/>
          <p:nvPr/>
        </p:nvSpPr>
        <p:spPr>
          <a:xfrm>
            <a:off x="21926201" y="11065543"/>
            <a:ext cx="4114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r-TR" sz="3200" dirty="0" smtClean="0">
                <a:solidFill>
                  <a:srgbClr val="000000"/>
                </a:solidFill>
                <a:latin typeface="Cambria"/>
              </a:rPr>
              <a:t>C</a:t>
            </a:r>
            <a:r>
              <a:rPr lang="en-US" sz="3200" dirty="0" smtClean="0">
                <a:solidFill>
                  <a:srgbClr val="000000"/>
                </a:solidFill>
                <a:latin typeface="Cambria"/>
              </a:rPr>
              <a:t>PU </a:t>
            </a:r>
            <a:r>
              <a:rPr lang="en-US" sz="3200" dirty="0">
                <a:solidFill>
                  <a:srgbClr val="000000"/>
                </a:solidFill>
                <a:latin typeface="Cambria"/>
              </a:rPr>
              <a:t>applications are affected </a:t>
            </a:r>
            <a:r>
              <a:rPr lang="tr-TR" sz="3200" dirty="0" smtClean="0">
                <a:solidFill>
                  <a:srgbClr val="0000FF"/>
                </a:solidFill>
                <a:latin typeface="Cambria"/>
              </a:rPr>
              <a:t>significantly </a:t>
            </a:r>
            <a:r>
              <a:rPr lang="en-US" sz="3200" dirty="0" smtClean="0">
                <a:solidFill>
                  <a:srgbClr val="000000"/>
                </a:solidFill>
                <a:latin typeface="Cambria"/>
              </a:rPr>
              <a:t>due </a:t>
            </a:r>
            <a:r>
              <a:rPr lang="en-US" sz="3200" dirty="0">
                <a:solidFill>
                  <a:srgbClr val="000000"/>
                </a:solidFill>
                <a:latin typeface="Cambria"/>
              </a:rPr>
              <a:t>to </a:t>
            </a:r>
            <a:r>
              <a:rPr lang="tr-TR" sz="3200" dirty="0" smtClean="0">
                <a:solidFill>
                  <a:srgbClr val="000000"/>
                </a:solidFill>
                <a:latin typeface="Cambria"/>
              </a:rPr>
              <a:t>G</a:t>
            </a:r>
            <a:r>
              <a:rPr lang="en-US" sz="3200" dirty="0" smtClean="0">
                <a:solidFill>
                  <a:srgbClr val="000000"/>
                </a:solidFill>
                <a:latin typeface="Cambria"/>
              </a:rPr>
              <a:t>PU </a:t>
            </a:r>
            <a:r>
              <a:rPr lang="en-US" sz="3200" dirty="0">
                <a:solidFill>
                  <a:srgbClr val="000000"/>
                </a:solidFill>
                <a:latin typeface="Cambria"/>
              </a:rPr>
              <a:t>interference</a:t>
            </a:r>
          </a:p>
          <a:p>
            <a:pPr marL="214313" indent="-214313" defTabSz="91440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21848772" y="13675697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3200" b="1" dirty="0" smtClean="0">
                <a:solidFill>
                  <a:srgbClr val="FF0000"/>
                </a:solidFill>
                <a:latin typeface="Cambria"/>
              </a:rPr>
              <a:t>Up to </a:t>
            </a:r>
            <a:r>
              <a:rPr lang="tr-TR" sz="3200" b="1" dirty="0" smtClean="0">
                <a:solidFill>
                  <a:srgbClr val="FF0000"/>
                </a:solidFill>
                <a:latin typeface="Cambria"/>
              </a:rPr>
              <a:t>85</a:t>
            </a:r>
            <a:r>
              <a:rPr lang="en-US" sz="3200" b="1" dirty="0" smtClean="0">
                <a:solidFill>
                  <a:srgbClr val="FF0000"/>
                </a:solidFill>
                <a:latin typeface="Cambria"/>
              </a:rPr>
              <a:t>%</a:t>
            </a:r>
            <a:endParaRPr lang="en-US" sz="3200" b="1" dirty="0">
              <a:solidFill>
                <a:srgbClr val="FF0000"/>
              </a:solidFill>
              <a:latin typeface="Cambria"/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26347329" y="4053028"/>
            <a:ext cx="15069274" cy="99082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 smtClean="0">
                <a:solidFill>
                  <a:schemeClr val="tx1"/>
                </a:solidFill>
              </a:rPr>
              <a:t>Latency Tolerance of CPUs vs. GPUs</a:t>
            </a:r>
            <a:endParaRPr lang="en-US" sz="4800" dirty="0">
              <a:solidFill>
                <a:schemeClr val="tx1"/>
              </a:solidFill>
            </a:endParaRPr>
          </a:p>
        </p:txBody>
      </p:sp>
      <p:graphicFrame>
        <p:nvGraphicFramePr>
          <p:cNvPr id="34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586767"/>
              </p:ext>
            </p:extLst>
          </p:nvPr>
        </p:nvGraphicFramePr>
        <p:xfrm>
          <a:off x="25937020" y="5408574"/>
          <a:ext cx="9714261" cy="5275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6279103" y="10927461"/>
            <a:ext cx="92380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600" dirty="0" smtClean="0"/>
              <a:t>High GPU TLP causes memory and network congestion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600" dirty="0" smtClean="0"/>
              <a:t>High memory congestion degrades CPU performance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600" dirty="0" smtClean="0"/>
              <a:t>GPU cores can tolerate memory congestion due to multi-threading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600" dirty="0" smtClean="0"/>
              <a:t>The optimal TLP for CPUs and GPUs might be different due to the disparity between latency tolerance of CPUs and GPUs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341" name="TextBox 340"/>
          <p:cNvSpPr txBox="1"/>
          <p:nvPr/>
        </p:nvSpPr>
        <p:spPr>
          <a:xfrm>
            <a:off x="35899316" y="6029511"/>
            <a:ext cx="551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24" name="Oval 23"/>
          <p:cNvSpPr/>
          <p:nvPr/>
        </p:nvSpPr>
        <p:spPr>
          <a:xfrm>
            <a:off x="31917481" y="7770727"/>
            <a:ext cx="602220" cy="508879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341" idx="1"/>
          </p:cNvCxnSpPr>
          <p:nvPr/>
        </p:nvCxnSpPr>
        <p:spPr>
          <a:xfrm flipH="1">
            <a:off x="32558917" y="6352677"/>
            <a:ext cx="3340399" cy="1504121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991094" y="5709617"/>
            <a:ext cx="54255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Achieved by an existing GPU-based technique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Effective for GPU performance </a:t>
            </a:r>
            <a:endParaRPr lang="en-US" sz="3200" dirty="0"/>
          </a:p>
        </p:txBody>
      </p:sp>
      <p:sp>
        <p:nvSpPr>
          <p:cNvPr id="342" name="Oval 341"/>
          <p:cNvSpPr/>
          <p:nvPr/>
        </p:nvSpPr>
        <p:spPr>
          <a:xfrm>
            <a:off x="29486644" y="7417734"/>
            <a:ext cx="602220" cy="1097839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Straight Arrow Connector 342"/>
          <p:cNvCxnSpPr>
            <a:stCxn id="344" idx="1"/>
          </p:cNvCxnSpPr>
          <p:nvPr/>
        </p:nvCxnSpPr>
        <p:spPr>
          <a:xfrm flipH="1" flipV="1">
            <a:off x="29981256" y="8469305"/>
            <a:ext cx="6009838" cy="608050"/>
          </a:xfrm>
          <a:prstGeom prst="straightConnector1">
            <a:avLst/>
          </a:prstGeom>
          <a:ln w="28575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TextBox 343"/>
          <p:cNvSpPr txBox="1"/>
          <p:nvPr/>
        </p:nvSpPr>
        <p:spPr>
          <a:xfrm>
            <a:off x="35991094" y="8046303"/>
            <a:ext cx="54255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23% potential CPU improvements w/o significant performance loss for the GPU</a:t>
            </a:r>
          </a:p>
        </p:txBody>
      </p:sp>
      <p:sp>
        <p:nvSpPr>
          <p:cNvPr id="33" name="TextBox 32"/>
          <p:cNvSpPr txBox="1"/>
          <p:nvPr/>
        </p:nvSpPr>
        <p:spPr>
          <a:xfrm rot="19691958">
            <a:off x="35867967" y="10683799"/>
            <a:ext cx="59449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solidFill>
                  <a:srgbClr val="C00000"/>
                </a:solidFill>
              </a:rPr>
              <a:t>Problem:</a:t>
            </a:r>
          </a:p>
          <a:p>
            <a:r>
              <a:rPr lang="tr-TR" sz="4000" dirty="0" smtClean="0">
                <a:solidFill>
                  <a:srgbClr val="C00000"/>
                </a:solidFill>
              </a:rPr>
              <a:t>Existing </a:t>
            </a:r>
            <a:r>
              <a:rPr lang="tr-TR" sz="4000" dirty="0">
                <a:solidFill>
                  <a:srgbClr val="C00000"/>
                </a:solidFill>
              </a:rPr>
              <a:t>GPU-based </a:t>
            </a:r>
            <a:r>
              <a:rPr lang="tr-TR" sz="4000" dirty="0" smtClean="0">
                <a:solidFill>
                  <a:srgbClr val="C00000"/>
                </a:solidFill>
              </a:rPr>
              <a:t>TLP management techniques for GPUs might not be effective in heterogeneous systems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0224366" y="20338780"/>
            <a:ext cx="10854162" cy="7981426"/>
            <a:chOff x="914400" y="1600200"/>
            <a:chExt cx="7315200" cy="4063280"/>
          </a:xfrm>
        </p:grpSpPr>
        <p:sp>
          <p:nvSpPr>
            <p:cNvPr id="345" name="Rectangle 344"/>
            <p:cNvSpPr/>
            <p:nvPr/>
          </p:nvSpPr>
          <p:spPr>
            <a:xfrm>
              <a:off x="914400" y="2400300"/>
              <a:ext cx="1995055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3600" dirty="0" smtClean="0">
                  <a:solidFill>
                    <a:schemeClr val="tx1"/>
                  </a:solidFill>
                </a:rPr>
                <a:t>Existing Works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914400" y="3200400"/>
              <a:ext cx="1995055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3600" dirty="0" smtClean="0">
                  <a:solidFill>
                    <a:schemeClr val="tx1"/>
                  </a:solidFill>
                </a:rPr>
                <a:t>CPU-based Scheme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914400" y="4000500"/>
              <a:ext cx="1995055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3600" dirty="0" smtClean="0">
                  <a:solidFill>
                    <a:schemeClr val="tx1"/>
                  </a:solidFill>
                </a:rPr>
                <a:t>CPU-GPU Balanced Scheme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2909455" y="16002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1"/>
                  </a:solidFill>
                </a:rPr>
                <a:t>Improved GPU performance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5569527" y="16002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1"/>
                  </a:solidFill>
                </a:rPr>
                <a:t>Improved CPU performance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2909455" y="24003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00" dirty="0">
                  <a:solidFill>
                    <a:schemeClr val="tx1"/>
                  </a:solidFill>
                  <a:sym typeface="Wingdings" panose="05000000000000000000" pitchFamily="2" charset="2"/>
                </a:rPr>
                <a:t></a:t>
              </a:r>
              <a:endParaRPr lang="en-US" sz="6600" dirty="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5569527" y="24003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00" dirty="0">
                  <a:solidFill>
                    <a:schemeClr val="tx1"/>
                  </a:solidFill>
                </a:rPr>
                <a:t>×</a:t>
              </a:r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2909455" y="32004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00" dirty="0">
                  <a:solidFill>
                    <a:schemeClr val="tx1"/>
                  </a:solidFill>
                </a:rPr>
                <a:t>×</a:t>
              </a:r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5569527" y="32004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00" dirty="0">
                  <a:solidFill>
                    <a:schemeClr val="tx1"/>
                  </a:solidFill>
                  <a:sym typeface="Wingdings" panose="05000000000000000000" pitchFamily="2" charset="2"/>
                </a:rPr>
                <a:t></a:t>
              </a:r>
              <a:endParaRPr lang="en-US" sz="6600" dirty="0">
                <a:solidFill>
                  <a:schemeClr val="tx1"/>
                </a:solidFill>
              </a:endParaRP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2909455" y="40005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00" dirty="0">
                  <a:solidFill>
                    <a:schemeClr val="tx1"/>
                  </a:solidFill>
                  <a:sym typeface="Wingdings" panose="05000000000000000000" pitchFamily="2" charset="2"/>
                </a:rPr>
                <a:t></a:t>
              </a:r>
              <a:endParaRPr lang="en-US" sz="6600" dirty="0">
                <a:solidFill>
                  <a:schemeClr val="tx1"/>
                </a:solidFill>
              </a:endParaRP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5569527" y="4000500"/>
              <a:ext cx="2660073" cy="8001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600" dirty="0">
                  <a:solidFill>
                    <a:schemeClr val="tx1"/>
                  </a:solidFill>
                  <a:sym typeface="Wingdings" panose="05000000000000000000" pitchFamily="2" charset="2"/>
                </a:rPr>
                <a:t></a:t>
              </a:r>
              <a:endParaRPr lang="en-US" sz="6600" dirty="0">
                <a:solidFill>
                  <a:schemeClr val="tx1"/>
                </a:solidFill>
              </a:endParaRPr>
            </a:p>
          </p:txBody>
        </p:sp>
        <p:sp>
          <p:nvSpPr>
            <p:cNvPr id="356" name="TextBox 355"/>
            <p:cNvSpPr txBox="1"/>
            <p:nvPr/>
          </p:nvSpPr>
          <p:spPr>
            <a:xfrm>
              <a:off x="2909453" y="5303101"/>
              <a:ext cx="5320145" cy="3603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 smtClean="0">
                  <a:solidFill>
                    <a:srgbClr val="0000FF"/>
                  </a:solidFill>
                </a:rPr>
                <a:t>+ control the trade-off</a:t>
              </a:r>
              <a:endParaRPr lang="en-US" sz="4000" dirty="0">
                <a:solidFill>
                  <a:srgbClr val="0000FF"/>
                </a:solidFill>
              </a:endParaRPr>
            </a:p>
          </p:txBody>
        </p:sp>
        <p:sp>
          <p:nvSpPr>
            <p:cNvPr id="357" name="Arc 356"/>
            <p:cNvSpPr/>
            <p:nvPr/>
          </p:nvSpPr>
          <p:spPr>
            <a:xfrm rot="5400000">
              <a:off x="4920094" y="3319897"/>
              <a:ext cx="1257301" cy="2618509"/>
            </a:xfrm>
            <a:prstGeom prst="arc">
              <a:avLst>
                <a:gd name="adj1" fmla="val 16200000"/>
                <a:gd name="adj2" fmla="val 5409932"/>
              </a:avLst>
            </a:prstGeom>
            <a:noFill/>
            <a:ln w="381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800">
                <a:solidFill>
                  <a:srgbClr val="0000FF"/>
                </a:solidFill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834662" y="26960499"/>
            <a:ext cx="5899004" cy="1707344"/>
            <a:chOff x="3124200" y="3407689"/>
            <a:chExt cx="4800600" cy="1616986"/>
          </a:xfrm>
        </p:grpSpPr>
        <p:grpSp>
          <p:nvGrpSpPr>
            <p:cNvPr id="359" name="Group 358"/>
            <p:cNvGrpSpPr/>
            <p:nvPr/>
          </p:nvGrpSpPr>
          <p:grpSpPr>
            <a:xfrm>
              <a:off x="3124200" y="3407689"/>
              <a:ext cx="1618274" cy="1616986"/>
              <a:chOff x="3268865" y="3407689"/>
              <a:chExt cx="1618274" cy="1616986"/>
            </a:xfrm>
          </p:grpSpPr>
          <p:sp>
            <p:nvSpPr>
              <p:cNvPr id="365" name="Down Arrow 364"/>
              <p:cNvSpPr/>
              <p:nvPr/>
            </p:nvSpPr>
            <p:spPr>
              <a:xfrm flipV="1">
                <a:off x="3718221" y="3407689"/>
                <a:ext cx="719558" cy="737635"/>
              </a:xfrm>
              <a:prstGeom prst="downArrow">
                <a:avLst/>
              </a:prstGeom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036710"/>
                <a:endParaRPr lang="en-US" sz="2800" b="1" u="sng">
                  <a:solidFill>
                    <a:srgbClr val="FFFFFF"/>
                  </a:solidFill>
                </a:endParaRPr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3268865" y="4114800"/>
                <a:ext cx="1618274" cy="9098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Increase # of warps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6306526" y="3445081"/>
              <a:ext cx="1618274" cy="1579594"/>
              <a:chOff x="3268865" y="3445081"/>
              <a:chExt cx="1618274" cy="1579594"/>
            </a:xfrm>
          </p:grpSpPr>
          <p:sp>
            <p:nvSpPr>
              <p:cNvPr id="363" name="Down Arrow 362"/>
              <p:cNvSpPr/>
              <p:nvPr/>
            </p:nvSpPr>
            <p:spPr>
              <a:xfrm>
                <a:off x="3720120" y="3445081"/>
                <a:ext cx="719558" cy="737635"/>
              </a:xfrm>
              <a:prstGeom prst="downArrow">
                <a:avLst/>
              </a:prstGeom>
              <a:solidFill>
                <a:srgbClr val="2A55D6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036710"/>
                <a:endParaRPr lang="en-US" sz="2800" b="1" u="sng">
                  <a:solidFill>
                    <a:srgbClr val="FFFFFF"/>
                  </a:solidFill>
                </a:endParaRPr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3268865" y="4114800"/>
                <a:ext cx="1618274" cy="9098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Decrease # of warps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61" name="Rectangle 360"/>
            <p:cNvSpPr/>
            <p:nvPr/>
          </p:nvSpPr>
          <p:spPr>
            <a:xfrm>
              <a:off x="5197266" y="3731606"/>
              <a:ext cx="685800" cy="164583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4731030" y="4114800"/>
              <a:ext cx="1618274" cy="9098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036710"/>
              <a:r>
                <a:rPr lang="tr-TR" sz="2800" b="1" dirty="0">
                  <a:solidFill>
                    <a:srgbClr val="000000"/>
                  </a:solidFill>
                </a:rPr>
                <a:t>No change in # of warps</a:t>
              </a:r>
              <a:endParaRPr lang="en-US" sz="28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7" name="Group 366"/>
          <p:cNvGrpSpPr/>
          <p:nvPr/>
        </p:nvGrpSpPr>
        <p:grpSpPr>
          <a:xfrm>
            <a:off x="751815" y="17398508"/>
            <a:ext cx="6116678" cy="4548852"/>
            <a:chOff x="1101916" y="2177407"/>
            <a:chExt cx="4585541" cy="3994793"/>
          </a:xfrm>
        </p:grpSpPr>
        <p:grpSp>
          <p:nvGrpSpPr>
            <p:cNvPr id="368" name="Group 367"/>
            <p:cNvGrpSpPr/>
            <p:nvPr/>
          </p:nvGrpSpPr>
          <p:grpSpPr>
            <a:xfrm>
              <a:off x="1101916" y="2177407"/>
              <a:ext cx="4585541" cy="3994793"/>
              <a:chOff x="3311716" y="2177407"/>
              <a:chExt cx="4585541" cy="3994793"/>
            </a:xfrm>
          </p:grpSpPr>
          <p:grpSp>
            <p:nvGrpSpPr>
              <p:cNvPr id="378" name="Group 377"/>
              <p:cNvGrpSpPr/>
              <p:nvPr/>
            </p:nvGrpSpPr>
            <p:grpSpPr>
              <a:xfrm>
                <a:off x="5172419" y="3429000"/>
                <a:ext cx="2715657" cy="2743200"/>
                <a:chOff x="3352800" y="3429000"/>
                <a:chExt cx="2715657" cy="2743200"/>
              </a:xfrm>
            </p:grpSpPr>
            <p:sp>
              <p:nvSpPr>
                <p:cNvPr id="388" name="Rectangle 387"/>
                <p:cNvSpPr/>
                <p:nvPr/>
              </p:nvSpPr>
              <p:spPr>
                <a:xfrm>
                  <a:off x="3352800" y="34290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9" name="Rectangle 388"/>
                <p:cNvSpPr/>
                <p:nvPr/>
              </p:nvSpPr>
              <p:spPr>
                <a:xfrm>
                  <a:off x="4258019" y="34290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0" name="Rectangle 389"/>
                <p:cNvSpPr/>
                <p:nvPr/>
              </p:nvSpPr>
              <p:spPr>
                <a:xfrm>
                  <a:off x="5154057" y="34290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1" name="Rectangle 390"/>
                <p:cNvSpPr/>
                <p:nvPr/>
              </p:nvSpPr>
              <p:spPr>
                <a:xfrm>
                  <a:off x="3352800" y="43434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2" name="Rectangle 391"/>
                <p:cNvSpPr/>
                <p:nvPr/>
              </p:nvSpPr>
              <p:spPr>
                <a:xfrm>
                  <a:off x="4258019" y="43434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3" name="Rectangle 392"/>
                <p:cNvSpPr/>
                <p:nvPr/>
              </p:nvSpPr>
              <p:spPr>
                <a:xfrm>
                  <a:off x="5154057" y="43434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4" name="Rectangle 393"/>
                <p:cNvSpPr/>
                <p:nvPr/>
              </p:nvSpPr>
              <p:spPr>
                <a:xfrm>
                  <a:off x="3352800" y="52578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5" name="Rectangle 394"/>
                <p:cNvSpPr/>
                <p:nvPr/>
              </p:nvSpPr>
              <p:spPr>
                <a:xfrm>
                  <a:off x="4258019" y="52578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6" name="Rectangle 395"/>
                <p:cNvSpPr/>
                <p:nvPr/>
              </p:nvSpPr>
              <p:spPr>
                <a:xfrm>
                  <a:off x="5154057" y="5257800"/>
                  <a:ext cx="914400" cy="914400"/>
                </a:xfrm>
                <a:prstGeom prst="rect">
                  <a:avLst/>
                </a:pr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036710"/>
                  <a:endParaRPr lang="en-US" sz="2800">
                    <a:solidFill>
                      <a:srgbClr val="FFFFFF"/>
                    </a:solidFill>
                  </a:endParaRPr>
                </a:p>
              </p:txBody>
            </p:sp>
          </p:grpSp>
          <p:cxnSp>
            <p:nvCxnSpPr>
              <p:cNvPr id="379" name="Straight Connector 378"/>
              <p:cNvCxnSpPr/>
              <p:nvPr/>
            </p:nvCxnSpPr>
            <p:spPr>
              <a:xfrm flipH="1" flipV="1">
                <a:off x="4719809" y="2971800"/>
                <a:ext cx="452611" cy="457200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0" name="TextBox 379"/>
              <p:cNvSpPr txBox="1"/>
              <p:nvPr/>
            </p:nvSpPr>
            <p:spPr>
              <a:xfrm>
                <a:off x="3311716" y="2868889"/>
                <a:ext cx="1458357" cy="837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en-US" sz="2800" dirty="0" smtClean="0">
                    <a:solidFill>
                      <a:srgbClr val="0000FF"/>
                    </a:solidFill>
                  </a:rPr>
                  <a:t>Memory</a:t>
                </a:r>
                <a:r>
                  <a:rPr lang="tr-TR" sz="2800" dirty="0" smtClean="0">
                    <a:solidFill>
                      <a:srgbClr val="0000FF"/>
                    </a:solidFill>
                  </a:rPr>
                  <a:t> congestion</a:t>
                </a:r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1" name="TextBox 380"/>
              <p:cNvSpPr txBox="1"/>
              <p:nvPr/>
            </p:nvSpPr>
            <p:spPr>
              <a:xfrm>
                <a:off x="4282694" y="2177407"/>
                <a:ext cx="2266720" cy="837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dirty="0" smtClean="0">
                    <a:solidFill>
                      <a:srgbClr val="0000FF"/>
                    </a:solidFill>
                  </a:rPr>
                  <a:t>Net</a:t>
                </a:r>
                <a:r>
                  <a:rPr lang="en-US" sz="2800" dirty="0" smtClean="0">
                    <a:solidFill>
                      <a:srgbClr val="3B3BFF"/>
                    </a:solidFill>
                  </a:rPr>
                  <a:t>work</a:t>
                </a:r>
                <a:r>
                  <a:rPr lang="tr-TR" sz="2800" dirty="0" smtClean="0">
                    <a:solidFill>
                      <a:srgbClr val="0000FF"/>
                    </a:solidFill>
                  </a:rPr>
                  <a:t> congestion</a:t>
                </a:r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2" name="TextBox 381"/>
              <p:cNvSpPr txBox="1"/>
              <p:nvPr/>
            </p:nvSpPr>
            <p:spPr>
              <a:xfrm>
                <a:off x="4267200" y="3701535"/>
                <a:ext cx="905219" cy="25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L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3" name="TextBox 382"/>
              <p:cNvSpPr txBox="1"/>
              <p:nvPr/>
            </p:nvSpPr>
            <p:spPr>
              <a:xfrm>
                <a:off x="4250676" y="4569767"/>
                <a:ext cx="905219" cy="25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M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4" name="TextBox 383"/>
              <p:cNvSpPr txBox="1"/>
              <p:nvPr/>
            </p:nvSpPr>
            <p:spPr>
              <a:xfrm>
                <a:off x="4250675" y="5484167"/>
                <a:ext cx="905219" cy="25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H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5" name="TextBox 384"/>
              <p:cNvSpPr txBox="1"/>
              <p:nvPr/>
            </p:nvSpPr>
            <p:spPr>
              <a:xfrm>
                <a:off x="5172420" y="2967335"/>
                <a:ext cx="905219" cy="25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L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6" name="TextBox 385"/>
              <p:cNvSpPr txBox="1"/>
              <p:nvPr/>
            </p:nvSpPr>
            <p:spPr>
              <a:xfrm>
                <a:off x="6077638" y="2971800"/>
                <a:ext cx="905219" cy="25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M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7" name="TextBox 386"/>
              <p:cNvSpPr txBox="1"/>
              <p:nvPr/>
            </p:nvSpPr>
            <p:spPr>
              <a:xfrm>
                <a:off x="6992038" y="2969567"/>
                <a:ext cx="905219" cy="25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036710"/>
                <a:r>
                  <a:rPr lang="tr-TR" sz="2800" b="1" dirty="0">
                    <a:solidFill>
                      <a:srgbClr val="000000"/>
                    </a:solidFill>
                  </a:rPr>
                  <a:t>H</a:t>
                </a:r>
                <a:endParaRPr lang="en-US" sz="2800" b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69" name="Down Arrow 368"/>
            <p:cNvSpPr/>
            <p:nvPr/>
          </p:nvSpPr>
          <p:spPr>
            <a:xfrm>
              <a:off x="4921587" y="3602811"/>
              <a:ext cx="598978" cy="637208"/>
            </a:xfrm>
            <a:prstGeom prst="downArrow">
              <a:avLst/>
            </a:prstGeom>
            <a:solidFill>
              <a:srgbClr val="2A55D6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0" name="Down Arrow 369"/>
            <p:cNvSpPr/>
            <p:nvPr/>
          </p:nvSpPr>
          <p:spPr>
            <a:xfrm>
              <a:off x="4935358" y="4481996"/>
              <a:ext cx="598978" cy="637208"/>
            </a:xfrm>
            <a:prstGeom prst="downArrow">
              <a:avLst/>
            </a:prstGeom>
            <a:solidFill>
              <a:srgbClr val="2A55D6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1" name="Down Arrow 370"/>
            <p:cNvSpPr/>
            <p:nvPr/>
          </p:nvSpPr>
          <p:spPr>
            <a:xfrm>
              <a:off x="4918832" y="5396395"/>
              <a:ext cx="598978" cy="637208"/>
            </a:xfrm>
            <a:prstGeom prst="downArrow">
              <a:avLst/>
            </a:prstGeom>
            <a:solidFill>
              <a:srgbClr val="2A55D6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2" name="Down Arrow 371"/>
            <p:cNvSpPr/>
            <p:nvPr/>
          </p:nvSpPr>
          <p:spPr>
            <a:xfrm>
              <a:off x="4025549" y="5396395"/>
              <a:ext cx="598978" cy="637208"/>
            </a:xfrm>
            <a:prstGeom prst="downArrow">
              <a:avLst/>
            </a:prstGeom>
            <a:solidFill>
              <a:srgbClr val="2A55D6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3" name="Down Arrow 372"/>
            <p:cNvSpPr/>
            <p:nvPr/>
          </p:nvSpPr>
          <p:spPr>
            <a:xfrm>
              <a:off x="3120330" y="5396395"/>
              <a:ext cx="598978" cy="637208"/>
            </a:xfrm>
            <a:prstGeom prst="downArrow">
              <a:avLst/>
            </a:prstGeom>
            <a:solidFill>
              <a:srgbClr val="2A55D6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4" name="Down Arrow 373"/>
            <p:cNvSpPr/>
            <p:nvPr/>
          </p:nvSpPr>
          <p:spPr>
            <a:xfrm flipV="1">
              <a:off x="3120330" y="3602811"/>
              <a:ext cx="598978" cy="637208"/>
            </a:xfrm>
            <a:prstGeom prst="downArrow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4039599" y="3787970"/>
              <a:ext cx="570877" cy="19646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4039598" y="4702370"/>
              <a:ext cx="570877" cy="19646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3134380" y="4702369"/>
              <a:ext cx="570877" cy="19646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036710"/>
              <a:endParaRPr lang="en-US" sz="2800" b="1" u="sng">
                <a:solidFill>
                  <a:srgbClr val="FFFFFF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685881" y="17493917"/>
            <a:ext cx="57023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>
                <a:solidFill>
                  <a:srgbClr val="C00000"/>
                </a:solidFill>
              </a:rPr>
              <a:t>CPU-based Scheme</a:t>
            </a:r>
            <a:r>
              <a:rPr lang="en-US" sz="4400" dirty="0" smtClean="0">
                <a:solidFill>
                  <a:srgbClr val="C00000"/>
                </a:solidFill>
              </a:rPr>
              <a:t>: CM-CPU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85881" y="18823691"/>
            <a:ext cx="48730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GPU TLP is reduced if memory or network congestion is high.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Improves CPU performance.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Might cause low latency tolerance for GPU cores.</a:t>
            </a:r>
            <a:endParaRPr lang="en-US" sz="3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326210" y="22525559"/>
            <a:ext cx="11890946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35481" y="22720313"/>
            <a:ext cx="45151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3B3BFF"/>
                </a:solidFill>
              </a:rPr>
              <a:t>GPU scheduler stalls</a:t>
            </a:r>
          </a:p>
          <a:p>
            <a:r>
              <a:rPr lang="tr-TR" sz="3200" dirty="0" smtClean="0"/>
              <a:t>can be high due to:</a:t>
            </a:r>
          </a:p>
          <a:p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High memory congestion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Low latency tolerance due to low TLP</a:t>
            </a:r>
            <a:endParaRPr lang="en-US" sz="3200" dirty="0"/>
          </a:p>
        </p:txBody>
      </p:sp>
      <p:sp>
        <p:nvSpPr>
          <p:cNvPr id="41" name="Rounded Rectangle 40"/>
          <p:cNvSpPr/>
          <p:nvPr/>
        </p:nvSpPr>
        <p:spPr>
          <a:xfrm>
            <a:off x="934226" y="25186205"/>
            <a:ext cx="5692714" cy="10735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TextBox 403"/>
          <p:cNvSpPr txBox="1"/>
          <p:nvPr/>
        </p:nvSpPr>
        <p:spPr>
          <a:xfrm>
            <a:off x="7513583" y="22757265"/>
            <a:ext cx="57023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>
                <a:solidFill>
                  <a:srgbClr val="C00000"/>
                </a:solidFill>
              </a:rPr>
              <a:t>CPU-GPU Balanced Scheme</a:t>
            </a:r>
            <a:r>
              <a:rPr lang="en-US" sz="4400" dirty="0" smtClean="0">
                <a:solidFill>
                  <a:srgbClr val="C00000"/>
                </a:solidFill>
              </a:rPr>
              <a:t>: CM-BAL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405" name="Down Arrow 404"/>
          <p:cNvSpPr/>
          <p:nvPr/>
        </p:nvSpPr>
        <p:spPr>
          <a:xfrm flipV="1">
            <a:off x="5459915" y="25264653"/>
            <a:ext cx="884197" cy="778854"/>
          </a:xfrm>
          <a:prstGeom prst="downArrow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36710"/>
            <a:endParaRPr lang="en-US" sz="2800" b="1" u="sng">
              <a:solidFill>
                <a:srgbClr val="FFFFFF"/>
              </a:solidFill>
            </a:endParaRPr>
          </a:p>
        </p:txBody>
      </p:sp>
      <p:sp>
        <p:nvSpPr>
          <p:cNvPr id="406" name="TextBox 405"/>
          <p:cNvSpPr txBox="1"/>
          <p:nvPr/>
        </p:nvSpPr>
        <p:spPr>
          <a:xfrm>
            <a:off x="7685881" y="24314715"/>
            <a:ext cx="487303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GPU TLP is increased if GPU cores suffer from low latency tolerance.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Provides balanced improvements.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rgbClr val="7030A0"/>
                </a:solidFill>
              </a:rPr>
              <a:t>The CPU-GPU benefits trade-off can be controlled.</a:t>
            </a:r>
            <a:endParaRPr lang="en-US" sz="3200" dirty="0">
              <a:solidFill>
                <a:srgbClr val="7030A0"/>
              </a:solidFill>
            </a:endParaRPr>
          </a:p>
        </p:txBody>
      </p:sp>
      <p:cxnSp>
        <p:nvCxnSpPr>
          <p:cNvPr id="407" name="Straight Connector 406"/>
          <p:cNvCxnSpPr/>
          <p:nvPr/>
        </p:nvCxnSpPr>
        <p:spPr>
          <a:xfrm>
            <a:off x="934225" y="26643806"/>
            <a:ext cx="6176896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772506" y="17441328"/>
            <a:ext cx="8289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CM-BAL1:</a:t>
            </a:r>
          </a:p>
          <a:p>
            <a:r>
              <a:rPr lang="en-US" sz="3200" dirty="0" smtClean="0"/>
              <a:t>Balanced improvements for both CPUs and GPUs</a:t>
            </a:r>
            <a:endParaRPr lang="en-US" sz="3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22143505" y="17513165"/>
            <a:ext cx="7411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CM-BAL4:</a:t>
            </a:r>
          </a:p>
          <a:p>
            <a:pPr algn="r"/>
            <a:r>
              <a:rPr lang="en-US" sz="3200" dirty="0" smtClean="0"/>
              <a:t>Tuned to favor CPU applications</a:t>
            </a:r>
            <a:endParaRPr lang="en-US" sz="3200" dirty="0"/>
          </a:p>
        </p:txBody>
      </p:sp>
      <p:grpSp>
        <p:nvGrpSpPr>
          <p:cNvPr id="5" name="Group 4"/>
          <p:cNvGrpSpPr/>
          <p:nvPr/>
        </p:nvGrpSpPr>
        <p:grpSpPr>
          <a:xfrm>
            <a:off x="14196813" y="19021609"/>
            <a:ext cx="14801334" cy="4543425"/>
            <a:chOff x="14132234" y="17298890"/>
            <a:chExt cx="10851047" cy="4543425"/>
          </a:xfrm>
        </p:grpSpPr>
        <p:graphicFrame>
          <p:nvGraphicFramePr>
            <p:cNvPr id="146" name="Chart 14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35901445"/>
                </p:ext>
              </p:extLst>
            </p:nvPr>
          </p:nvGraphicFramePr>
          <p:xfrm>
            <a:off x="14132234" y="17298890"/>
            <a:ext cx="10851047" cy="45434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152" name="Right Arrow 151"/>
            <p:cNvSpPr/>
            <p:nvPr/>
          </p:nvSpPr>
          <p:spPr>
            <a:xfrm rot="3632496">
              <a:off x="18872617" y="17568734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53" name="Right Arrow 152"/>
            <p:cNvSpPr/>
            <p:nvPr/>
          </p:nvSpPr>
          <p:spPr>
            <a:xfrm rot="3632496">
              <a:off x="17208157" y="19429582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18059473" y="17539564"/>
              <a:ext cx="11741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7%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6656247" y="18834965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-11%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56" name="Right Arrow 155"/>
            <p:cNvSpPr/>
            <p:nvPr/>
          </p:nvSpPr>
          <p:spPr>
            <a:xfrm rot="3632496">
              <a:off x="15596689" y="18049693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15163700" y="17675221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2%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58" name="Right Arrow 157"/>
            <p:cNvSpPr/>
            <p:nvPr/>
          </p:nvSpPr>
          <p:spPr>
            <a:xfrm rot="3632496">
              <a:off x="23725811" y="19440709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23014163" y="18860252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-11%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4253368" y="23724285"/>
            <a:ext cx="14745125" cy="4314825"/>
            <a:chOff x="14253368" y="22328981"/>
            <a:chExt cx="10729913" cy="4314825"/>
          </a:xfrm>
        </p:grpSpPr>
        <p:graphicFrame>
          <p:nvGraphicFramePr>
            <p:cNvPr id="147" name="Chart 14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60512632"/>
                </p:ext>
              </p:extLst>
            </p:nvPr>
          </p:nvGraphicFramePr>
          <p:xfrm>
            <a:off x="14253368" y="22328981"/>
            <a:ext cx="10729913" cy="43148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168" name="Right Arrow 167"/>
            <p:cNvSpPr/>
            <p:nvPr/>
          </p:nvSpPr>
          <p:spPr>
            <a:xfrm rot="3632496">
              <a:off x="16099017" y="24196017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70" name="Right Arrow 169"/>
            <p:cNvSpPr/>
            <p:nvPr/>
          </p:nvSpPr>
          <p:spPr>
            <a:xfrm rot="3632496">
              <a:off x="19255840" y="23915583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71" name="Right Arrow 170"/>
            <p:cNvSpPr/>
            <p:nvPr/>
          </p:nvSpPr>
          <p:spPr>
            <a:xfrm rot="3632496">
              <a:off x="23688563" y="23227415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3054050" y="22940602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19%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8875592" y="23408882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7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7233275" y="22506643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</a:rPr>
                <a:t>24%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5879321" y="23619084"/>
              <a:ext cx="14925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2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%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169" name="Right Arrow 168"/>
            <p:cNvSpPr/>
            <p:nvPr/>
          </p:nvSpPr>
          <p:spPr>
            <a:xfrm rot="3632496">
              <a:off x="17693752" y="23039911"/>
              <a:ext cx="457200" cy="4477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/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30105777" y="17966755"/>
            <a:ext cx="10972748" cy="16588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+mj-lt"/>
                <a:cs typeface="Times New Roman" panose="02020603050405020304" pitchFamily="18" charset="0"/>
              </a:rPr>
              <a:t>Warp Scheduler</a:t>
            </a:r>
          </a:p>
          <a:p>
            <a:pPr algn="ctr"/>
            <a:r>
              <a:rPr lang="en-US" sz="4800" dirty="0" smtClean="0">
                <a:latin typeface="+mj-lt"/>
                <a:cs typeface="Times New Roman" panose="02020603050405020304" pitchFamily="18" charset="0"/>
              </a:rPr>
              <a:t>Controls GPU </a:t>
            </a:r>
            <a:r>
              <a:rPr lang="tr-TR" sz="4800" dirty="0" smtClean="0">
                <a:latin typeface="+mj-lt"/>
                <a:cs typeface="Times New Roman" panose="02020603050405020304" pitchFamily="18" charset="0"/>
              </a:rPr>
              <a:t>T</a:t>
            </a:r>
            <a:r>
              <a:rPr lang="en-US" sz="4800" dirty="0" err="1" smtClean="0">
                <a:latin typeface="+mj-lt"/>
                <a:cs typeface="Times New Roman" panose="02020603050405020304" pitchFamily="18" charset="0"/>
              </a:rPr>
              <a:t>hread</a:t>
            </a:r>
            <a:r>
              <a:rPr lang="en-US" sz="4800" dirty="0" smtClean="0">
                <a:latin typeface="+mj-lt"/>
                <a:cs typeface="Times New Roman" panose="02020603050405020304" pitchFamily="18" charset="0"/>
              </a:rPr>
              <a:t>-</a:t>
            </a:r>
            <a:r>
              <a:rPr lang="tr-TR" sz="4800" dirty="0" smtClean="0">
                <a:latin typeface="+mj-lt"/>
                <a:cs typeface="Times New Roman" panose="02020603050405020304" pitchFamily="18" charset="0"/>
              </a:rPr>
              <a:t>L</a:t>
            </a:r>
            <a:r>
              <a:rPr lang="en-US" sz="4800" dirty="0" err="1" smtClean="0">
                <a:latin typeface="+mj-lt"/>
                <a:cs typeface="Times New Roman" panose="02020603050405020304" pitchFamily="18" charset="0"/>
              </a:rPr>
              <a:t>evel</a:t>
            </a:r>
            <a:r>
              <a:rPr lang="en-US" sz="48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4800" dirty="0" smtClean="0">
                <a:latin typeface="+mj-lt"/>
                <a:cs typeface="Times New Roman" panose="02020603050405020304" pitchFamily="18" charset="0"/>
              </a:rPr>
              <a:t>P</a:t>
            </a:r>
            <a:r>
              <a:rPr lang="en-US" sz="4800" dirty="0" err="1" smtClean="0">
                <a:latin typeface="+mj-lt"/>
                <a:cs typeface="Times New Roman" panose="02020603050405020304" pitchFamily="18" charset="0"/>
              </a:rPr>
              <a:t>arallelism</a:t>
            </a:r>
            <a:endParaRPr lang="en-US" sz="48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67" name="Picture 166" descr="Burgundy_CMU_JPG_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01493" y="1264311"/>
            <a:ext cx="2667000" cy="990600"/>
          </a:xfrm>
          <a:prstGeom prst="rect">
            <a:avLst/>
          </a:prstGeom>
        </p:spPr>
      </p:pic>
      <p:pic>
        <p:nvPicPr>
          <p:cNvPr id="177" name="Picture 7" descr="C:\Users\zoplek\Desktop\download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238" y="2154975"/>
            <a:ext cx="1107663" cy="124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dge 7">
    <a:dk1>
      <a:srgbClr val="000000"/>
    </a:dk1>
    <a:lt1>
      <a:srgbClr val="FFFFFF"/>
    </a:lt1>
    <a:dk2>
      <a:srgbClr val="006633"/>
    </a:dk2>
    <a:lt2>
      <a:srgbClr val="5F5F5F"/>
    </a:lt2>
    <a:accent1>
      <a:srgbClr val="CC9900"/>
    </a:accent1>
    <a:accent2>
      <a:srgbClr val="3B812F"/>
    </a:accent2>
    <a:accent3>
      <a:srgbClr val="FFFFFF"/>
    </a:accent3>
    <a:accent4>
      <a:srgbClr val="000000"/>
    </a:accent4>
    <a:accent5>
      <a:srgbClr val="E2CAAA"/>
    </a:accent5>
    <a:accent6>
      <a:srgbClr val="35742A"/>
    </a:accent6>
    <a:hlink>
      <a:srgbClr val="996600"/>
    </a:hlink>
    <a:folHlink>
      <a:srgbClr val="AFBF39"/>
    </a:folHlink>
  </a:clrScheme>
  <a:fontScheme name="Office 2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mbria"/>
      <a:ea typeface=""/>
      <a:cs typeface=""/>
      <a:font script="Jpan" typeface="ＭＳ Ｐ明朝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dge 7">
    <a:dk1>
      <a:srgbClr val="000000"/>
    </a:dk1>
    <a:lt1>
      <a:srgbClr val="FFFFFF"/>
    </a:lt1>
    <a:dk2>
      <a:srgbClr val="006633"/>
    </a:dk2>
    <a:lt2>
      <a:srgbClr val="5F5F5F"/>
    </a:lt2>
    <a:accent1>
      <a:srgbClr val="CC9900"/>
    </a:accent1>
    <a:accent2>
      <a:srgbClr val="3B812F"/>
    </a:accent2>
    <a:accent3>
      <a:srgbClr val="FFFFFF"/>
    </a:accent3>
    <a:accent4>
      <a:srgbClr val="000000"/>
    </a:accent4>
    <a:accent5>
      <a:srgbClr val="E2CAAA"/>
    </a:accent5>
    <a:accent6>
      <a:srgbClr val="35742A"/>
    </a:accent6>
    <a:hlink>
      <a:srgbClr val="996600"/>
    </a:hlink>
    <a:folHlink>
      <a:srgbClr val="AFBF39"/>
    </a:folHlink>
  </a:clrScheme>
  <a:fontScheme name="Office 2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mbria"/>
      <a:ea typeface=""/>
      <a:cs typeface=""/>
      <a:font script="Jpan" typeface="ＭＳ Ｐ明朝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383</Words>
  <Application>Microsoft Office PowerPoint</Application>
  <PresentationFormat>Custom</PresentationFormat>
  <Paragraphs>94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Cambria</vt:lpstr>
      <vt:lpstr>Garamond</vt:lpstr>
      <vt:lpstr>Times New Roman</vt:lpstr>
      <vt:lpstr>Wingdings</vt:lpstr>
      <vt:lpstr>Office Theme</vt:lpstr>
      <vt:lpstr>SAFARI_Template</vt:lpstr>
      <vt:lpstr>1_SAFARI_Template</vt:lpstr>
      <vt:lpstr>2_SAFARI_Template</vt:lpstr>
      <vt:lpstr>3_SAFARI_Template</vt:lpstr>
      <vt:lpstr>PowerPoint Presentation</vt:lpstr>
    </vt:vector>
  </TitlesOfParts>
  <Company>psu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axj936</dc:creator>
  <cp:lastModifiedBy>onurkayiran@yahoo.com</cp:lastModifiedBy>
  <cp:revision>396</cp:revision>
  <cp:lastPrinted>2012-05-29T17:43:38Z</cp:lastPrinted>
  <dcterms:created xsi:type="dcterms:W3CDTF">2012-05-29T17:32:03Z</dcterms:created>
  <dcterms:modified xsi:type="dcterms:W3CDTF">2014-12-19T12:19:30Z</dcterms:modified>
</cp:coreProperties>
</file>